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37.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2" r:id="rId4"/>
    <p:sldMasterId id="2147483701" r:id="rId5"/>
  </p:sldMasterIdLst>
  <p:notesMasterIdLst>
    <p:notesMasterId r:id="rId42"/>
  </p:notesMasterIdLst>
  <p:sldIdLst>
    <p:sldId id="612" r:id="rId6"/>
    <p:sldId id="278" r:id="rId7"/>
    <p:sldId id="568" r:id="rId8"/>
    <p:sldId id="580" r:id="rId9"/>
    <p:sldId id="577" r:id="rId10"/>
    <p:sldId id="579" r:id="rId11"/>
    <p:sldId id="605" r:id="rId12"/>
    <p:sldId id="608" r:id="rId13"/>
    <p:sldId id="591" r:id="rId14"/>
    <p:sldId id="630" r:id="rId15"/>
    <p:sldId id="570" r:id="rId16"/>
    <p:sldId id="623" r:id="rId17"/>
    <p:sldId id="625" r:id="rId18"/>
    <p:sldId id="627" r:id="rId19"/>
    <p:sldId id="629" r:id="rId20"/>
    <p:sldId id="572" r:id="rId21"/>
    <p:sldId id="637" r:id="rId22"/>
    <p:sldId id="574" r:id="rId23"/>
    <p:sldId id="575" r:id="rId24"/>
    <p:sldId id="642" r:id="rId25"/>
    <p:sldId id="587" r:id="rId26"/>
    <p:sldId id="588" r:id="rId27"/>
    <p:sldId id="593" r:id="rId28"/>
    <p:sldId id="313" r:id="rId29"/>
    <p:sldId id="344" r:id="rId30"/>
    <p:sldId id="343" r:id="rId31"/>
    <p:sldId id="345" r:id="rId32"/>
    <p:sldId id="646" r:id="rId33"/>
    <p:sldId id="262" r:id="rId34"/>
    <p:sldId id="263" r:id="rId35"/>
    <p:sldId id="264" r:id="rId36"/>
    <p:sldId id="265" r:id="rId37"/>
    <p:sldId id="349" r:id="rId38"/>
    <p:sldId id="316" r:id="rId39"/>
    <p:sldId id="333" r:id="rId40"/>
    <p:sldId id="325" r:id="rId41"/>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5" autoAdjust="0"/>
    <p:restoredTop sz="70438" autoAdjust="0"/>
  </p:normalViewPr>
  <p:slideViewPr>
    <p:cSldViewPr snapToGrid="0">
      <p:cViewPr varScale="1">
        <p:scale>
          <a:sx n="52" d="100"/>
          <a:sy n="52" d="100"/>
        </p:scale>
        <p:origin x="1208" y="48"/>
      </p:cViewPr>
      <p:guideLst>
        <p:guide orient="horz" pos="2160"/>
        <p:guide pos="3840"/>
      </p:guideLst>
    </p:cSldViewPr>
  </p:slideViewPr>
  <p:outlineViewPr>
    <p:cViewPr>
      <p:scale>
        <a:sx n="33" d="100"/>
        <a:sy n="33" d="100"/>
      </p:scale>
      <p:origin x="0" y="-1020"/>
    </p:cViewPr>
  </p:outlineViewPr>
  <p:notesTextViewPr>
    <p:cViewPr>
      <p:scale>
        <a:sx n="1" d="1"/>
        <a:sy n="1" d="1"/>
      </p:scale>
      <p:origin x="0" y="0"/>
    </p:cViewPr>
  </p:notesTextViewPr>
  <p:notesViewPr>
    <p:cSldViewPr snapToGrid="0">
      <p:cViewPr varScale="1">
        <p:scale>
          <a:sx n="52" d="100"/>
          <a:sy n="52" d="100"/>
        </p:scale>
        <p:origin x="279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26F86EB-1968-402D-BDCB-4455E2AEB18C}" type="datetimeFigureOut">
              <a:rPr lang="en-GB" smtClean="0"/>
              <a:t>15/05/2025</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27F04A86-5097-4CC9-9D44-25D60DB902E2}" type="slidenum">
              <a:rPr lang="en-GB" smtClean="0"/>
              <a:t>‹N°›</a:t>
            </a:fld>
            <a:endParaRPr lang="en-GB"/>
          </a:p>
        </p:txBody>
      </p:sp>
    </p:spTree>
    <p:extLst>
      <p:ext uri="{BB962C8B-B14F-4D97-AF65-F5344CB8AC3E}">
        <p14:creationId xmlns:p14="http://schemas.microsoft.com/office/powerpoint/2010/main" val="3440868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22D615F-4A6C-482E-830A-3944A61CEC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5D522E4-8413-4DDC-8062-9CAA91806A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r>
              <a:rPr lang="fr-FR" dirty="0"/>
              <a:t>Introduction sur les conflits d’usages – et les principes autour de la gestion de ces conflits (avec des exemples internationaux)</a:t>
            </a:r>
          </a:p>
          <a:p>
            <a:pPr marL="285750" indent="-285750">
              <a:buFontTx/>
              <a:buChar char="-"/>
            </a:pPr>
            <a:r>
              <a:rPr lang="fr-FR" dirty="0"/>
              <a:t>Focaliser sur des conflits d’usage en Bourgogne Franche Comté autour de l’eau et de la biodiversité</a:t>
            </a:r>
          </a:p>
          <a:p>
            <a:pPr eaLnBrk="1" hangingPunct="1">
              <a:spcBef>
                <a:spcPct val="0"/>
              </a:spcBef>
            </a:pPr>
            <a:endParaRPr lang="en-GB" altLang="en-US" dirty="0"/>
          </a:p>
        </p:txBody>
      </p:sp>
      <p:sp>
        <p:nvSpPr>
          <p:cNvPr id="15364" name="Slide Number Placeholder 3">
            <a:extLst>
              <a:ext uri="{FF2B5EF4-FFF2-40B4-BE49-F238E27FC236}">
                <a16:creationId xmlns:a16="http://schemas.microsoft.com/office/drawing/2014/main" id="{7EED1438-5EDA-4724-B72C-3795B1D9EB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9914C0-BE24-4BEE-97DD-5BA776A18997}"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562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696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There are </a:t>
            </a:r>
            <a:r>
              <a:rPr lang="fr-FR" dirty="0" err="1"/>
              <a:t>two</a:t>
            </a:r>
            <a:r>
              <a:rPr lang="fr-FR" dirty="0"/>
              <a:t> key issues </a:t>
            </a:r>
            <a:r>
              <a:rPr lang="fr-FR" dirty="0" err="1"/>
              <a:t>here</a:t>
            </a:r>
            <a:r>
              <a:rPr lang="fr-FR" dirty="0"/>
              <a:t>. The first </a:t>
            </a:r>
            <a:r>
              <a:rPr lang="fr-FR" dirty="0" err="1"/>
              <a:t>is</a:t>
            </a:r>
            <a:r>
              <a:rPr lang="fr-FR" dirty="0"/>
              <a:t> </a:t>
            </a:r>
            <a:r>
              <a:rPr lang="fr-FR" dirty="0" err="1"/>
              <a:t>that</a:t>
            </a:r>
            <a:r>
              <a:rPr lang="fr-FR" dirty="0"/>
              <a:t> </a:t>
            </a:r>
            <a:r>
              <a:rPr lang="fr-FR" dirty="0" err="1"/>
              <a:t>we</a:t>
            </a:r>
            <a:r>
              <a:rPr lang="fr-FR" dirty="0"/>
              <a:t> fail to </a:t>
            </a:r>
            <a:r>
              <a:rPr lang="fr-FR" dirty="0" err="1"/>
              <a:t>understand</a:t>
            </a:r>
            <a:r>
              <a:rPr lang="fr-FR" dirty="0"/>
              <a:t> the </a:t>
            </a:r>
            <a:r>
              <a:rPr lang="fr-FR" dirty="0" err="1"/>
              <a:t>context</a:t>
            </a:r>
            <a:r>
              <a:rPr lang="fr-FR" dirty="0"/>
              <a:t> and </a:t>
            </a:r>
            <a:r>
              <a:rPr lang="fr-FR" dirty="0" err="1"/>
              <a:t>only</a:t>
            </a:r>
            <a:r>
              <a:rPr lang="fr-FR" dirty="0"/>
              <a:t> focus on the visible disputes – but </a:t>
            </a:r>
            <a:r>
              <a:rPr lang="fr-FR" dirty="0" err="1"/>
              <a:t>even</a:t>
            </a:r>
            <a:r>
              <a:rPr lang="fr-FR" dirty="0"/>
              <a:t> if </a:t>
            </a:r>
            <a:r>
              <a:rPr lang="fr-FR" dirty="0" err="1"/>
              <a:t>we</a:t>
            </a:r>
            <a:r>
              <a:rPr lang="fr-FR" dirty="0"/>
              <a:t> manage </a:t>
            </a:r>
            <a:r>
              <a:rPr lang="fr-FR" dirty="0" err="1"/>
              <a:t>that</a:t>
            </a:r>
            <a:r>
              <a:rPr lang="fr-FR" dirty="0"/>
              <a:t>, </a:t>
            </a:r>
            <a:r>
              <a:rPr lang="fr-FR" dirty="0" err="1"/>
              <a:t>what</a:t>
            </a:r>
            <a:r>
              <a:rPr lang="fr-FR" dirty="0"/>
              <a:t> are the chances </a:t>
            </a:r>
            <a:r>
              <a:rPr lang="fr-FR" dirty="0" err="1"/>
              <a:t>another</a:t>
            </a:r>
            <a:r>
              <a:rPr lang="fr-FR" dirty="0"/>
              <a:t> </a:t>
            </a:r>
            <a:r>
              <a:rPr lang="fr-FR" dirty="0" err="1"/>
              <a:t>will</a:t>
            </a:r>
            <a:r>
              <a:rPr lang="fr-FR" dirty="0"/>
              <a:t> </a:t>
            </a:r>
            <a:r>
              <a:rPr lang="fr-FR" dirty="0" err="1"/>
              <a:t>turn</a:t>
            </a:r>
            <a:r>
              <a:rPr lang="fr-FR" dirty="0"/>
              <a:t> up in 5 minutes? As </a:t>
            </a:r>
            <a:r>
              <a:rPr lang="fr-FR" dirty="0" err="1"/>
              <a:t>conservationists</a:t>
            </a:r>
            <a:r>
              <a:rPr lang="fr-FR" dirty="0"/>
              <a:t> </a:t>
            </a:r>
            <a:r>
              <a:rPr lang="fr-FR" dirty="0" err="1"/>
              <a:t>though</a:t>
            </a:r>
            <a:r>
              <a:rPr lang="fr-FR" dirty="0"/>
              <a:t>, </a:t>
            </a:r>
            <a:r>
              <a:rPr lang="fr-FR" dirty="0" err="1"/>
              <a:t>we</a:t>
            </a:r>
            <a:r>
              <a:rPr lang="fr-FR" dirty="0"/>
              <a:t> </a:t>
            </a:r>
            <a:r>
              <a:rPr lang="fr-FR" dirty="0" err="1"/>
              <a:t>often</a:t>
            </a:r>
            <a:r>
              <a:rPr lang="fr-FR" dirty="0"/>
              <a:t> focus on the dispute but ignore the </a:t>
            </a:r>
            <a:r>
              <a:rPr lang="fr-FR" dirty="0" err="1"/>
              <a:t>underlying</a:t>
            </a:r>
            <a:r>
              <a:rPr lang="fr-FR" dirty="0"/>
              <a:t> </a:t>
            </a:r>
            <a:r>
              <a:rPr lang="fr-FR" dirty="0" err="1"/>
              <a:t>conflicts</a:t>
            </a:r>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76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There are </a:t>
            </a:r>
            <a:r>
              <a:rPr lang="fr-FR" dirty="0" err="1"/>
              <a:t>two</a:t>
            </a:r>
            <a:r>
              <a:rPr lang="fr-FR" dirty="0"/>
              <a:t> key issues </a:t>
            </a:r>
            <a:r>
              <a:rPr lang="fr-FR" dirty="0" err="1"/>
              <a:t>here</a:t>
            </a:r>
            <a:r>
              <a:rPr lang="fr-FR" dirty="0"/>
              <a:t>. The first </a:t>
            </a:r>
            <a:r>
              <a:rPr lang="fr-FR" dirty="0" err="1"/>
              <a:t>is</a:t>
            </a:r>
            <a:r>
              <a:rPr lang="fr-FR" dirty="0"/>
              <a:t> </a:t>
            </a:r>
            <a:r>
              <a:rPr lang="fr-FR" dirty="0" err="1"/>
              <a:t>that</a:t>
            </a:r>
            <a:r>
              <a:rPr lang="fr-FR" dirty="0"/>
              <a:t> </a:t>
            </a:r>
            <a:r>
              <a:rPr lang="fr-FR" dirty="0" err="1"/>
              <a:t>we</a:t>
            </a:r>
            <a:r>
              <a:rPr lang="fr-FR" dirty="0"/>
              <a:t> fail to </a:t>
            </a:r>
            <a:r>
              <a:rPr lang="fr-FR" dirty="0" err="1"/>
              <a:t>understand</a:t>
            </a:r>
            <a:r>
              <a:rPr lang="fr-FR" dirty="0"/>
              <a:t> the </a:t>
            </a:r>
            <a:r>
              <a:rPr lang="fr-FR" dirty="0" err="1"/>
              <a:t>context</a:t>
            </a:r>
            <a:r>
              <a:rPr lang="fr-FR" dirty="0"/>
              <a:t> and </a:t>
            </a:r>
            <a:r>
              <a:rPr lang="fr-FR" dirty="0" err="1"/>
              <a:t>only</a:t>
            </a:r>
            <a:r>
              <a:rPr lang="fr-FR" dirty="0"/>
              <a:t> focus on the visible disputes – but </a:t>
            </a:r>
            <a:r>
              <a:rPr lang="fr-FR" dirty="0" err="1"/>
              <a:t>even</a:t>
            </a:r>
            <a:r>
              <a:rPr lang="fr-FR" dirty="0"/>
              <a:t> if </a:t>
            </a:r>
            <a:r>
              <a:rPr lang="fr-FR" dirty="0" err="1"/>
              <a:t>we</a:t>
            </a:r>
            <a:r>
              <a:rPr lang="fr-FR" dirty="0"/>
              <a:t> manage </a:t>
            </a:r>
            <a:r>
              <a:rPr lang="fr-FR" dirty="0" err="1"/>
              <a:t>that</a:t>
            </a:r>
            <a:r>
              <a:rPr lang="fr-FR" dirty="0"/>
              <a:t>, </a:t>
            </a:r>
            <a:r>
              <a:rPr lang="fr-FR" dirty="0" err="1"/>
              <a:t>what</a:t>
            </a:r>
            <a:r>
              <a:rPr lang="fr-FR" dirty="0"/>
              <a:t> are the chances </a:t>
            </a:r>
            <a:r>
              <a:rPr lang="fr-FR" dirty="0" err="1"/>
              <a:t>another</a:t>
            </a:r>
            <a:r>
              <a:rPr lang="fr-FR" dirty="0"/>
              <a:t> </a:t>
            </a:r>
            <a:r>
              <a:rPr lang="fr-FR" dirty="0" err="1"/>
              <a:t>will</a:t>
            </a:r>
            <a:r>
              <a:rPr lang="fr-FR" dirty="0"/>
              <a:t> </a:t>
            </a:r>
            <a:r>
              <a:rPr lang="fr-FR" dirty="0" err="1"/>
              <a:t>turn</a:t>
            </a:r>
            <a:r>
              <a:rPr lang="fr-FR" dirty="0"/>
              <a:t> up in 5 minutes? As </a:t>
            </a:r>
            <a:r>
              <a:rPr lang="fr-FR" dirty="0" err="1"/>
              <a:t>conservationists</a:t>
            </a:r>
            <a:r>
              <a:rPr lang="fr-FR" dirty="0"/>
              <a:t> </a:t>
            </a:r>
            <a:r>
              <a:rPr lang="fr-FR" dirty="0" err="1"/>
              <a:t>though</a:t>
            </a:r>
            <a:r>
              <a:rPr lang="fr-FR" dirty="0"/>
              <a:t>, </a:t>
            </a:r>
            <a:r>
              <a:rPr lang="fr-FR" dirty="0" err="1"/>
              <a:t>we</a:t>
            </a:r>
            <a:r>
              <a:rPr lang="fr-FR" dirty="0"/>
              <a:t> </a:t>
            </a:r>
            <a:r>
              <a:rPr lang="fr-FR" dirty="0" err="1"/>
              <a:t>often</a:t>
            </a:r>
            <a:r>
              <a:rPr lang="fr-FR" dirty="0"/>
              <a:t> focus on the dispute but ignore the </a:t>
            </a:r>
            <a:r>
              <a:rPr lang="fr-FR" dirty="0" err="1"/>
              <a:t>underlying</a:t>
            </a:r>
            <a:r>
              <a:rPr lang="fr-FR" dirty="0"/>
              <a:t> </a:t>
            </a:r>
            <a:r>
              <a:rPr lang="fr-FR" dirty="0" err="1"/>
              <a:t>conflicts</a:t>
            </a:r>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031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There are </a:t>
            </a:r>
            <a:r>
              <a:rPr lang="fr-FR" dirty="0" err="1"/>
              <a:t>two</a:t>
            </a:r>
            <a:r>
              <a:rPr lang="fr-FR" dirty="0"/>
              <a:t> key issues </a:t>
            </a:r>
            <a:r>
              <a:rPr lang="fr-FR" dirty="0" err="1"/>
              <a:t>here</a:t>
            </a:r>
            <a:r>
              <a:rPr lang="fr-FR" dirty="0"/>
              <a:t>. The first </a:t>
            </a:r>
            <a:r>
              <a:rPr lang="fr-FR" dirty="0" err="1"/>
              <a:t>is</a:t>
            </a:r>
            <a:r>
              <a:rPr lang="fr-FR" dirty="0"/>
              <a:t> </a:t>
            </a:r>
            <a:r>
              <a:rPr lang="fr-FR" dirty="0" err="1"/>
              <a:t>that</a:t>
            </a:r>
            <a:r>
              <a:rPr lang="fr-FR" dirty="0"/>
              <a:t> </a:t>
            </a:r>
            <a:r>
              <a:rPr lang="fr-FR" dirty="0" err="1"/>
              <a:t>we</a:t>
            </a:r>
            <a:r>
              <a:rPr lang="fr-FR" dirty="0"/>
              <a:t> fail to </a:t>
            </a:r>
            <a:r>
              <a:rPr lang="fr-FR" dirty="0" err="1"/>
              <a:t>understand</a:t>
            </a:r>
            <a:r>
              <a:rPr lang="fr-FR" dirty="0"/>
              <a:t> the </a:t>
            </a:r>
            <a:r>
              <a:rPr lang="fr-FR" dirty="0" err="1"/>
              <a:t>context</a:t>
            </a:r>
            <a:r>
              <a:rPr lang="fr-FR" dirty="0"/>
              <a:t> and </a:t>
            </a:r>
            <a:r>
              <a:rPr lang="fr-FR" dirty="0" err="1"/>
              <a:t>only</a:t>
            </a:r>
            <a:r>
              <a:rPr lang="fr-FR" dirty="0"/>
              <a:t> focus on the visible disputes – but </a:t>
            </a:r>
            <a:r>
              <a:rPr lang="fr-FR" dirty="0" err="1"/>
              <a:t>even</a:t>
            </a:r>
            <a:r>
              <a:rPr lang="fr-FR" dirty="0"/>
              <a:t> if </a:t>
            </a:r>
            <a:r>
              <a:rPr lang="fr-FR" dirty="0" err="1"/>
              <a:t>we</a:t>
            </a:r>
            <a:r>
              <a:rPr lang="fr-FR" dirty="0"/>
              <a:t> manage </a:t>
            </a:r>
            <a:r>
              <a:rPr lang="fr-FR" dirty="0" err="1"/>
              <a:t>that</a:t>
            </a:r>
            <a:r>
              <a:rPr lang="fr-FR" dirty="0"/>
              <a:t>, </a:t>
            </a:r>
            <a:r>
              <a:rPr lang="fr-FR" dirty="0" err="1"/>
              <a:t>what</a:t>
            </a:r>
            <a:r>
              <a:rPr lang="fr-FR" dirty="0"/>
              <a:t> are the chances </a:t>
            </a:r>
            <a:r>
              <a:rPr lang="fr-FR" dirty="0" err="1"/>
              <a:t>another</a:t>
            </a:r>
            <a:r>
              <a:rPr lang="fr-FR" dirty="0"/>
              <a:t> </a:t>
            </a:r>
            <a:r>
              <a:rPr lang="fr-FR" dirty="0" err="1"/>
              <a:t>will</a:t>
            </a:r>
            <a:r>
              <a:rPr lang="fr-FR" dirty="0"/>
              <a:t> </a:t>
            </a:r>
            <a:r>
              <a:rPr lang="fr-FR" dirty="0" err="1"/>
              <a:t>turn</a:t>
            </a:r>
            <a:r>
              <a:rPr lang="fr-FR" dirty="0"/>
              <a:t> up in 5 minutes? As </a:t>
            </a:r>
            <a:r>
              <a:rPr lang="fr-FR" dirty="0" err="1"/>
              <a:t>conservationists</a:t>
            </a:r>
            <a:r>
              <a:rPr lang="fr-FR" dirty="0"/>
              <a:t> </a:t>
            </a:r>
            <a:r>
              <a:rPr lang="fr-FR" dirty="0" err="1"/>
              <a:t>though</a:t>
            </a:r>
            <a:r>
              <a:rPr lang="fr-FR" dirty="0"/>
              <a:t>, </a:t>
            </a:r>
            <a:r>
              <a:rPr lang="fr-FR" dirty="0" err="1"/>
              <a:t>we</a:t>
            </a:r>
            <a:r>
              <a:rPr lang="fr-FR" dirty="0"/>
              <a:t> </a:t>
            </a:r>
            <a:r>
              <a:rPr lang="fr-FR" dirty="0" err="1"/>
              <a:t>often</a:t>
            </a:r>
            <a:r>
              <a:rPr lang="fr-FR" dirty="0"/>
              <a:t> focus on the dispute but ignore the </a:t>
            </a:r>
            <a:r>
              <a:rPr lang="fr-FR" dirty="0" err="1"/>
              <a:t>underlying</a:t>
            </a:r>
            <a:r>
              <a:rPr lang="fr-FR" dirty="0"/>
              <a:t> </a:t>
            </a:r>
            <a:r>
              <a:rPr lang="fr-FR" dirty="0" err="1"/>
              <a:t>conflicts</a:t>
            </a:r>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35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There are </a:t>
            </a:r>
            <a:r>
              <a:rPr lang="fr-FR" dirty="0" err="1"/>
              <a:t>two</a:t>
            </a:r>
            <a:r>
              <a:rPr lang="fr-FR" dirty="0"/>
              <a:t> key issues </a:t>
            </a:r>
            <a:r>
              <a:rPr lang="fr-FR" dirty="0" err="1"/>
              <a:t>here</a:t>
            </a:r>
            <a:r>
              <a:rPr lang="fr-FR" dirty="0"/>
              <a:t>. The first </a:t>
            </a:r>
            <a:r>
              <a:rPr lang="fr-FR" dirty="0" err="1"/>
              <a:t>is</a:t>
            </a:r>
            <a:r>
              <a:rPr lang="fr-FR" dirty="0"/>
              <a:t> </a:t>
            </a:r>
            <a:r>
              <a:rPr lang="fr-FR" dirty="0" err="1"/>
              <a:t>that</a:t>
            </a:r>
            <a:r>
              <a:rPr lang="fr-FR" dirty="0"/>
              <a:t> </a:t>
            </a:r>
            <a:r>
              <a:rPr lang="fr-FR" dirty="0" err="1"/>
              <a:t>we</a:t>
            </a:r>
            <a:r>
              <a:rPr lang="fr-FR" dirty="0"/>
              <a:t> fail to </a:t>
            </a:r>
            <a:r>
              <a:rPr lang="fr-FR" dirty="0" err="1"/>
              <a:t>understand</a:t>
            </a:r>
            <a:r>
              <a:rPr lang="fr-FR" dirty="0"/>
              <a:t> the </a:t>
            </a:r>
            <a:r>
              <a:rPr lang="fr-FR" dirty="0" err="1"/>
              <a:t>context</a:t>
            </a:r>
            <a:r>
              <a:rPr lang="fr-FR" dirty="0"/>
              <a:t> and </a:t>
            </a:r>
            <a:r>
              <a:rPr lang="fr-FR" dirty="0" err="1"/>
              <a:t>only</a:t>
            </a:r>
            <a:r>
              <a:rPr lang="fr-FR" dirty="0"/>
              <a:t> focus on the visible disputes – but </a:t>
            </a:r>
            <a:r>
              <a:rPr lang="fr-FR" dirty="0" err="1"/>
              <a:t>even</a:t>
            </a:r>
            <a:r>
              <a:rPr lang="fr-FR" dirty="0"/>
              <a:t> if </a:t>
            </a:r>
            <a:r>
              <a:rPr lang="fr-FR" dirty="0" err="1"/>
              <a:t>we</a:t>
            </a:r>
            <a:r>
              <a:rPr lang="fr-FR" dirty="0"/>
              <a:t> manage </a:t>
            </a:r>
            <a:r>
              <a:rPr lang="fr-FR" dirty="0" err="1"/>
              <a:t>that</a:t>
            </a:r>
            <a:r>
              <a:rPr lang="fr-FR" dirty="0"/>
              <a:t>, </a:t>
            </a:r>
            <a:r>
              <a:rPr lang="fr-FR" dirty="0" err="1"/>
              <a:t>what</a:t>
            </a:r>
            <a:r>
              <a:rPr lang="fr-FR" dirty="0"/>
              <a:t> are the chances </a:t>
            </a:r>
            <a:r>
              <a:rPr lang="fr-FR" dirty="0" err="1"/>
              <a:t>another</a:t>
            </a:r>
            <a:r>
              <a:rPr lang="fr-FR" dirty="0"/>
              <a:t> </a:t>
            </a:r>
            <a:r>
              <a:rPr lang="fr-FR" dirty="0" err="1"/>
              <a:t>will</a:t>
            </a:r>
            <a:r>
              <a:rPr lang="fr-FR" dirty="0"/>
              <a:t> </a:t>
            </a:r>
            <a:r>
              <a:rPr lang="fr-FR" dirty="0" err="1"/>
              <a:t>turn</a:t>
            </a:r>
            <a:r>
              <a:rPr lang="fr-FR" dirty="0"/>
              <a:t> up in 5 minutes? As </a:t>
            </a:r>
            <a:r>
              <a:rPr lang="fr-FR" dirty="0" err="1"/>
              <a:t>conservationists</a:t>
            </a:r>
            <a:r>
              <a:rPr lang="fr-FR" dirty="0"/>
              <a:t> </a:t>
            </a:r>
            <a:r>
              <a:rPr lang="fr-FR" dirty="0" err="1"/>
              <a:t>though</a:t>
            </a:r>
            <a:r>
              <a:rPr lang="fr-FR" dirty="0"/>
              <a:t>, </a:t>
            </a:r>
            <a:r>
              <a:rPr lang="fr-FR" dirty="0" err="1"/>
              <a:t>we</a:t>
            </a:r>
            <a:r>
              <a:rPr lang="fr-FR" dirty="0"/>
              <a:t> </a:t>
            </a:r>
            <a:r>
              <a:rPr lang="fr-FR" dirty="0" err="1"/>
              <a:t>often</a:t>
            </a:r>
            <a:r>
              <a:rPr lang="fr-FR" dirty="0"/>
              <a:t> focus on the dispute but ignore the </a:t>
            </a:r>
            <a:r>
              <a:rPr lang="fr-FR" dirty="0" err="1"/>
              <a:t>underlying</a:t>
            </a:r>
            <a:r>
              <a:rPr lang="fr-FR" dirty="0"/>
              <a:t> </a:t>
            </a:r>
            <a:r>
              <a:rPr lang="fr-FR" dirty="0" err="1"/>
              <a:t>conflicts</a:t>
            </a:r>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092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There are </a:t>
            </a:r>
            <a:r>
              <a:rPr lang="fr-FR" dirty="0" err="1"/>
              <a:t>two</a:t>
            </a:r>
            <a:r>
              <a:rPr lang="fr-FR" dirty="0"/>
              <a:t> key issues </a:t>
            </a:r>
            <a:r>
              <a:rPr lang="fr-FR" dirty="0" err="1"/>
              <a:t>here</a:t>
            </a:r>
            <a:r>
              <a:rPr lang="fr-FR" dirty="0"/>
              <a:t>. The first </a:t>
            </a:r>
            <a:r>
              <a:rPr lang="fr-FR" dirty="0" err="1"/>
              <a:t>is</a:t>
            </a:r>
            <a:r>
              <a:rPr lang="fr-FR" dirty="0"/>
              <a:t> </a:t>
            </a:r>
            <a:r>
              <a:rPr lang="fr-FR" dirty="0" err="1"/>
              <a:t>that</a:t>
            </a:r>
            <a:r>
              <a:rPr lang="fr-FR" dirty="0"/>
              <a:t> </a:t>
            </a:r>
            <a:r>
              <a:rPr lang="fr-FR" dirty="0" err="1"/>
              <a:t>we</a:t>
            </a:r>
            <a:r>
              <a:rPr lang="fr-FR" dirty="0"/>
              <a:t> fail to </a:t>
            </a:r>
            <a:r>
              <a:rPr lang="fr-FR" dirty="0" err="1"/>
              <a:t>understand</a:t>
            </a:r>
            <a:r>
              <a:rPr lang="fr-FR" dirty="0"/>
              <a:t> the </a:t>
            </a:r>
            <a:r>
              <a:rPr lang="fr-FR" dirty="0" err="1"/>
              <a:t>context</a:t>
            </a:r>
            <a:r>
              <a:rPr lang="fr-FR" dirty="0"/>
              <a:t> and </a:t>
            </a:r>
            <a:r>
              <a:rPr lang="fr-FR" dirty="0" err="1"/>
              <a:t>only</a:t>
            </a:r>
            <a:r>
              <a:rPr lang="fr-FR" dirty="0"/>
              <a:t> focus on the visible disputes – but </a:t>
            </a:r>
            <a:r>
              <a:rPr lang="fr-FR" dirty="0" err="1"/>
              <a:t>even</a:t>
            </a:r>
            <a:r>
              <a:rPr lang="fr-FR" dirty="0"/>
              <a:t> if </a:t>
            </a:r>
            <a:r>
              <a:rPr lang="fr-FR" dirty="0" err="1"/>
              <a:t>we</a:t>
            </a:r>
            <a:r>
              <a:rPr lang="fr-FR" dirty="0"/>
              <a:t> manage </a:t>
            </a:r>
            <a:r>
              <a:rPr lang="fr-FR" dirty="0" err="1"/>
              <a:t>that</a:t>
            </a:r>
            <a:r>
              <a:rPr lang="fr-FR" dirty="0"/>
              <a:t>, </a:t>
            </a:r>
            <a:r>
              <a:rPr lang="fr-FR" dirty="0" err="1"/>
              <a:t>what</a:t>
            </a:r>
            <a:r>
              <a:rPr lang="fr-FR" dirty="0"/>
              <a:t> are the chances </a:t>
            </a:r>
            <a:r>
              <a:rPr lang="fr-FR" dirty="0" err="1"/>
              <a:t>another</a:t>
            </a:r>
            <a:r>
              <a:rPr lang="fr-FR" dirty="0"/>
              <a:t> </a:t>
            </a:r>
            <a:r>
              <a:rPr lang="fr-FR" dirty="0" err="1"/>
              <a:t>will</a:t>
            </a:r>
            <a:r>
              <a:rPr lang="fr-FR" dirty="0"/>
              <a:t> </a:t>
            </a:r>
            <a:r>
              <a:rPr lang="fr-FR" dirty="0" err="1"/>
              <a:t>turn</a:t>
            </a:r>
            <a:r>
              <a:rPr lang="fr-FR" dirty="0"/>
              <a:t> up in 5 minutes? As </a:t>
            </a:r>
            <a:r>
              <a:rPr lang="fr-FR" dirty="0" err="1"/>
              <a:t>conservationists</a:t>
            </a:r>
            <a:r>
              <a:rPr lang="fr-FR" dirty="0"/>
              <a:t> </a:t>
            </a:r>
            <a:r>
              <a:rPr lang="fr-FR" dirty="0" err="1"/>
              <a:t>though</a:t>
            </a:r>
            <a:r>
              <a:rPr lang="fr-FR" dirty="0"/>
              <a:t>, </a:t>
            </a:r>
            <a:r>
              <a:rPr lang="fr-FR" dirty="0" err="1"/>
              <a:t>we</a:t>
            </a:r>
            <a:r>
              <a:rPr lang="fr-FR" dirty="0"/>
              <a:t> </a:t>
            </a:r>
            <a:r>
              <a:rPr lang="fr-FR" dirty="0" err="1"/>
              <a:t>often</a:t>
            </a:r>
            <a:r>
              <a:rPr lang="fr-FR" dirty="0"/>
              <a:t> focus on the dispute but ignore the </a:t>
            </a:r>
            <a:r>
              <a:rPr lang="fr-FR" dirty="0" err="1"/>
              <a:t>underlying</a:t>
            </a:r>
            <a:r>
              <a:rPr lang="fr-FR" dirty="0"/>
              <a:t> </a:t>
            </a:r>
            <a:r>
              <a:rPr lang="fr-FR" dirty="0" err="1"/>
              <a:t>conflicts</a:t>
            </a:r>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165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848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3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424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87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0B3B185-0CFF-4224-88EA-4B9B604FCF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91AE42A6-FE6D-4BA7-9519-1FE4195DA7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412" name="Slide Number Placeholder 3">
            <a:extLst>
              <a:ext uri="{FF2B5EF4-FFF2-40B4-BE49-F238E27FC236}">
                <a16:creationId xmlns:a16="http://schemas.microsoft.com/office/drawing/2014/main" id="{705588CC-7419-49D0-9628-4AD985F87E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036F62-FE62-4FD9-AD2E-2D37F2F4C14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83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73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501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048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Starting from the top then, changes in agriculture, like the CAP or other initiatives, can involve conflicts, which are related to different enablers or disablers of transformation and sustainability.</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Conflict transformation, as a participatory process, focuses on rebalancing power and how different needs, values, rules and knowledge are represented in decision-making processes.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allows for a more intensive and deliberate involvement of so-called "agents of change". These are actors who are able to contribute to changes and transformations, operate at the territorial level and link bottom-up and top-down efforts.</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process leads to the exploration of solution spaces, including knowledge co-production, empowerment, innovation and social learning, that can then lead to a deeper, broader and longer-term agricultural transformation.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914215E-3F49-48F2-8D35-6C9BE8B827B3}" type="slidenum">
              <a:rPr lang="fr-FR" smtClean="0"/>
              <a:t>24</a:t>
            </a:fld>
            <a:endParaRPr lang="fr-FR"/>
          </a:p>
        </p:txBody>
      </p:sp>
    </p:spTree>
    <p:extLst>
      <p:ext uri="{BB962C8B-B14F-4D97-AF65-F5344CB8AC3E}">
        <p14:creationId xmlns:p14="http://schemas.microsoft.com/office/powerpoint/2010/main" val="2950872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Our second case study was around the </a:t>
            </a:r>
            <a:r>
              <a:rPr lang="en-US" sz="1200" kern="1200" dirty="0" err="1">
                <a:solidFill>
                  <a:schemeClr val="tx1"/>
                </a:solidFill>
                <a:effectLst/>
                <a:latin typeface="+mn-lt"/>
                <a:ea typeface="+mn-ea"/>
                <a:cs typeface="+mn-cs"/>
              </a:rPr>
              <a:t>Auxerrois</a:t>
            </a:r>
            <a:r>
              <a:rPr lang="en-US" sz="1200" kern="1200" dirty="0">
                <a:solidFill>
                  <a:schemeClr val="tx1"/>
                </a:solidFill>
                <a:effectLst/>
                <a:latin typeface="+mn-lt"/>
                <a:ea typeface="+mn-ea"/>
                <a:cs typeface="+mn-cs"/>
              </a:rPr>
              <a:t> water catchment area, where there is a conflict between stakeholders on how to manage major water quality. This is associated with problems arising from the past use and resulting high concentrations of nitrates and residues of phytosanitary products associated with cereal farming in the area. The conflict started as far back as the 1990s, when the services in charge of monitoring the quality of the water observed that the maximum threshold for nitrates was exceeded. The situation became so strained that in 2018, the Regional Health Agency was asked to consider emergency scenarios, including the distribution of bottled water for 70,000 inhabitants. Whilst “curative” approaches such as the construction of a treatment plant were considered, eventually a “preventive” solution was selected. This consisted of working with farmers, through a charter and a new association, by transforming agricultural practices through systems that use fewer inputs (mainly </a:t>
            </a:r>
            <a:r>
              <a:rPr lang="en-US" sz="1200" kern="1200" dirty="0" err="1">
                <a:solidFill>
                  <a:schemeClr val="tx1"/>
                </a:solidFill>
                <a:effectLst/>
                <a:latin typeface="+mn-lt"/>
                <a:ea typeface="+mn-ea"/>
                <a:cs typeface="+mn-cs"/>
              </a:rPr>
              <a:t>fertilisers</a:t>
            </a:r>
            <a:r>
              <a:rPr lang="en-US" sz="1200" kern="1200" dirty="0">
                <a:solidFill>
                  <a:schemeClr val="tx1"/>
                </a:solidFill>
                <a:effectLst/>
                <a:latin typeface="+mn-lt"/>
                <a:ea typeface="+mn-ea"/>
                <a:cs typeface="+mn-cs"/>
              </a:rPr>
              <a:t> and plant protection products), if not abandoning synthetic inputs altogether. Farmers have reacted in different ways to this approach. Some have chosen to convert to organic farming, others have opted for soil conservation agriculture which works through a limited use of chemical inputs (but above all the abandonment of ploughing); while others have preferred to take a 'reasoned' approach by signing up to </a:t>
            </a:r>
            <a:r>
              <a:rPr lang="en-US" sz="1200" kern="1200" dirty="0" err="1">
                <a:solidFill>
                  <a:schemeClr val="tx1"/>
                </a:solidFill>
                <a:effectLst/>
                <a:latin typeface="+mn-lt"/>
                <a:ea typeface="+mn-ea"/>
                <a:cs typeface="+mn-cs"/>
              </a:rPr>
              <a:t>agri</a:t>
            </a:r>
            <a:r>
              <a:rPr lang="en-US" sz="1200" kern="1200" dirty="0">
                <a:solidFill>
                  <a:schemeClr val="tx1"/>
                </a:solidFill>
                <a:effectLst/>
                <a:latin typeface="+mn-lt"/>
                <a:ea typeface="+mn-ea"/>
                <a:cs typeface="+mn-cs"/>
              </a:rPr>
              <a:t>-environmental measures. The results, however, are perhaps slower to emerge than was anticipated, and a new administration was elected during our study that is now going for a curative approach. The issues that collaborators were keen to focus on were how to ensure the greater compatibility between the curative and preventive approaches, and how to maintain collaborative relationships in the long-term.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914215E-3F49-48F2-8D35-6C9BE8B827B3}" type="slidenum">
              <a:rPr lang="fr-FR" smtClean="0"/>
              <a:t>25</a:t>
            </a:fld>
            <a:endParaRPr lang="fr-FR"/>
          </a:p>
        </p:txBody>
      </p:sp>
    </p:spTree>
    <p:extLst>
      <p:ext uri="{BB962C8B-B14F-4D97-AF65-F5344CB8AC3E}">
        <p14:creationId xmlns:p14="http://schemas.microsoft.com/office/powerpoint/2010/main" val="2001328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The first case study explored conflicts between beekeepers and (other) farmers (as many beekeepers consider themselves farmers) in the region, focusing on the use of pesticides around the towns of Dole, Besancon and </a:t>
            </a:r>
            <a:r>
              <a:rPr lang="en-US" sz="1200" kern="1200" dirty="0" err="1">
                <a:solidFill>
                  <a:schemeClr val="tx1"/>
                </a:solidFill>
                <a:effectLst/>
                <a:latin typeface="+mn-lt"/>
                <a:ea typeface="+mn-ea"/>
                <a:cs typeface="+mn-cs"/>
              </a:rPr>
              <a:t>Vesoul</a:t>
            </a:r>
            <a:r>
              <a:rPr lang="en-US" sz="1200" kern="1200" dirty="0">
                <a:solidFill>
                  <a:schemeClr val="tx1"/>
                </a:solidFill>
                <a:effectLst/>
                <a:latin typeface="+mn-lt"/>
                <a:ea typeface="+mn-ea"/>
                <a:cs typeface="+mn-cs"/>
              </a:rPr>
              <a:t>. As you all know, </a:t>
            </a:r>
            <a:r>
              <a:rPr lang="en-US" sz="1200" kern="1200" dirty="0" err="1">
                <a:solidFill>
                  <a:schemeClr val="tx1"/>
                </a:solidFill>
                <a:effectLst/>
                <a:latin typeface="+mn-lt"/>
                <a:ea typeface="+mn-ea"/>
                <a:cs typeface="+mn-cs"/>
              </a:rPr>
              <a:t>bBeekeeping</a:t>
            </a:r>
            <a:r>
              <a:rPr lang="en-US" sz="1200" kern="1200" dirty="0">
                <a:solidFill>
                  <a:schemeClr val="tx1"/>
                </a:solidFill>
                <a:effectLst/>
                <a:latin typeface="+mn-lt"/>
                <a:ea typeface="+mn-ea"/>
                <a:cs typeface="+mn-cs"/>
              </a:rPr>
              <a:t> requires areas that are managed by other farmers where bees can forage to collect nectar and pollen, and produce honey and other hive products. Conversely, bees ensure pollination. However, simplified crop rotations, a scarcity of </a:t>
            </a:r>
            <a:r>
              <a:rPr lang="en-US" sz="1200" kern="1200" dirty="0" err="1">
                <a:solidFill>
                  <a:schemeClr val="tx1"/>
                </a:solidFill>
                <a:effectLst/>
                <a:latin typeface="+mn-lt"/>
                <a:ea typeface="+mn-ea"/>
                <a:cs typeface="+mn-cs"/>
              </a:rPr>
              <a:t>agro</a:t>
            </a:r>
            <a:r>
              <a:rPr lang="en-US" sz="1200" kern="1200" dirty="0">
                <a:solidFill>
                  <a:schemeClr val="tx1"/>
                </a:solidFill>
                <a:effectLst/>
                <a:latin typeface="+mn-lt"/>
                <a:ea typeface="+mn-ea"/>
                <a:cs typeface="+mn-cs"/>
              </a:rPr>
              <a:t>-ecological infrastructures (e.g. hedges, field margins), and the use of crop protection products, medicines or other chemicals used in agriculture that are toxic for bees (domestic and wild) can lead to episodes of bee mortality, or at least a lack of abundant and diverse food resources for bees. This alters the ‘win-win’ relationship that may exist between beekeeping and farming, and leads to conflicts. As a result, various European and French legislative tools have restricted and banned the use of insecticides believed to be harmful to bees and other pollinating insects. This fragile balance between beekeeping and other farming activities have often mobilized the latter, who claim to be lack alternatives, while finding themselves amidst scientific uncertainty about the degree to which their practices are indeed to blame for bee loss. In the context of our case study, and to address such issues, the “Association pour le </a:t>
            </a:r>
            <a:r>
              <a:rPr lang="en-US" sz="1200" kern="1200" dirty="0" err="1">
                <a:solidFill>
                  <a:schemeClr val="tx1"/>
                </a:solidFill>
                <a:effectLst/>
                <a:latin typeface="+mn-lt"/>
                <a:ea typeface="+mn-ea"/>
                <a:cs typeface="+mn-cs"/>
              </a:rPr>
              <a:t>Développement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l’Apiculture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Bourgogne-Franche-Comté” (ADABFC) has initiated technical experiments and dialogue between beekeepers and other farmers, as part of a wider research project aiming at promoting mutual understanding and cooperation.</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914215E-3F49-48F2-8D35-6C9BE8B827B3}" type="slidenum">
              <a:rPr lang="fr-FR" smtClean="0"/>
              <a:t>26</a:t>
            </a:fld>
            <a:endParaRPr lang="fr-FR"/>
          </a:p>
        </p:txBody>
      </p:sp>
    </p:spTree>
    <p:extLst>
      <p:ext uri="{BB962C8B-B14F-4D97-AF65-F5344CB8AC3E}">
        <p14:creationId xmlns:p14="http://schemas.microsoft.com/office/powerpoint/2010/main" val="3165936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The third case study explored conflicts between wine producers and local communities over concerns regarding pesticide drift from vineyards to local schools and homes. Due to its climate, Bourgogne is highly susceptible to agriculture-related diseases, particularly mildew and powdery mildew. As in other parts of France (as well as other parts of the world), the aerial spraying of pesticides has met resistance from local communities (especially neo-</a:t>
            </a:r>
            <a:r>
              <a:rPr lang="en-US" sz="1200" kern="1200" dirty="0" err="1">
                <a:solidFill>
                  <a:schemeClr val="tx1"/>
                </a:solidFill>
                <a:effectLst/>
                <a:latin typeface="+mn-lt"/>
                <a:ea typeface="+mn-ea"/>
                <a:cs typeface="+mn-cs"/>
              </a:rPr>
              <a:t>rurals</a:t>
            </a:r>
            <a:r>
              <a:rPr lang="en-US" sz="1200" kern="1200" dirty="0">
                <a:solidFill>
                  <a:schemeClr val="tx1"/>
                </a:solidFill>
                <a:effectLst/>
                <a:latin typeface="+mn-lt"/>
                <a:ea typeface="+mn-ea"/>
                <a:cs typeface="+mn-cs"/>
              </a:rPr>
              <a:t>) but also tourists in </a:t>
            </a:r>
            <a:r>
              <a:rPr lang="en-US" sz="1200" kern="1200" dirty="0" err="1">
                <a:solidFill>
                  <a:schemeClr val="tx1"/>
                </a:solidFill>
                <a:effectLst/>
                <a:latin typeface="+mn-lt"/>
                <a:ea typeface="+mn-ea"/>
                <a:cs typeface="+mn-cs"/>
              </a:rPr>
              <a:t>Saône</a:t>
            </a:r>
            <a:r>
              <a:rPr lang="en-US" sz="1200" kern="1200" dirty="0">
                <a:solidFill>
                  <a:schemeClr val="tx1"/>
                </a:solidFill>
                <a:effectLst/>
                <a:latin typeface="+mn-lt"/>
                <a:ea typeface="+mn-ea"/>
                <a:cs typeface="+mn-cs"/>
              </a:rPr>
              <a:t>-et-Loire. In 2019, the French government reinforced related measures with a decree on Zones Non </a:t>
            </a:r>
            <a:r>
              <a:rPr lang="en-US" sz="1200" kern="1200" dirty="0" err="1">
                <a:solidFill>
                  <a:schemeClr val="tx1"/>
                </a:solidFill>
                <a:effectLst/>
                <a:latin typeface="+mn-lt"/>
                <a:ea typeface="+mn-ea"/>
                <a:cs typeface="+mn-cs"/>
              </a:rPr>
              <a:t>Traitables</a:t>
            </a:r>
            <a:r>
              <a:rPr lang="en-US" sz="1200" kern="1200" dirty="0">
                <a:solidFill>
                  <a:schemeClr val="tx1"/>
                </a:solidFill>
                <a:effectLst/>
                <a:latin typeface="+mn-lt"/>
                <a:ea typeface="+mn-ea"/>
                <a:cs typeface="+mn-cs"/>
              </a:rPr>
              <a:t> or ‘buffer zones’. This prohibits the spraying of pesticides within 10 meters from settlements. Since its draft proposal, the decree has raised concerns among Burgundian wine producers, who fear that such a buffer zone could affect the area of vineyards, impacting negatively their annual turnover. In addition to these existing concerns, a new study was launched in November 2021 by Santé France </a:t>
            </a:r>
            <a:r>
              <a:rPr lang="en-US" sz="1200" kern="1200" dirty="0" err="1">
                <a:solidFill>
                  <a:schemeClr val="tx1"/>
                </a:solidFill>
                <a:effectLst/>
                <a:latin typeface="+mn-lt"/>
                <a:ea typeface="+mn-ea"/>
                <a:cs typeface="+mn-cs"/>
              </a:rPr>
              <a:t>Publique</a:t>
            </a:r>
            <a:r>
              <a:rPr lang="en-US" sz="1200" kern="1200" dirty="0">
                <a:solidFill>
                  <a:schemeClr val="tx1"/>
                </a:solidFill>
                <a:effectLst/>
                <a:latin typeface="+mn-lt"/>
                <a:ea typeface="+mn-ea"/>
                <a:cs typeface="+mn-cs"/>
              </a:rPr>
              <a:t> to study the health impacts of pesticides on humans, using wine production as its case study. This is concerning for wine producers who feel they have been targeted and that results of that study may worsen relationships between them and local communities. The wine producers in the area have already tried a number of approaches to improve relationships with local communities, including an app that wine producers can use to let people know when they will be treating and also a booklet to communicate their work, including how and when they use pesticides and other products.</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914215E-3F49-48F2-8D35-6C9BE8B827B3}" type="slidenum">
              <a:rPr lang="fr-FR" smtClean="0"/>
              <a:t>27</a:t>
            </a:fld>
            <a:endParaRPr lang="fr-FR"/>
          </a:p>
        </p:txBody>
      </p:sp>
    </p:spTree>
    <p:extLst>
      <p:ext uri="{BB962C8B-B14F-4D97-AF65-F5344CB8AC3E}">
        <p14:creationId xmlns:p14="http://schemas.microsoft.com/office/powerpoint/2010/main" val="3132276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159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914215E-3F49-48F2-8D35-6C9BE8B827B3}" type="slidenum">
              <a:rPr lang="fr-FR" smtClean="0"/>
              <a:t>33</a:t>
            </a:fld>
            <a:endParaRPr lang="fr-FR"/>
          </a:p>
        </p:txBody>
      </p:sp>
    </p:spTree>
    <p:extLst>
      <p:ext uri="{BB962C8B-B14F-4D97-AF65-F5344CB8AC3E}">
        <p14:creationId xmlns:p14="http://schemas.microsoft.com/office/powerpoint/2010/main" val="81586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867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21715">
              <a:defRPr/>
            </a:pPr>
            <a:r>
              <a:rPr lang="en-GB" dirty="0"/>
              <a:t>The solutions that were then identified in the transformation labs practically all focussed on activities that prioritised improved communication between farmers but also between farmers and other stakeholders; and empowerment through collective/collaborative approaches and stronger links with local institutions.</a:t>
            </a: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743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 </a:t>
            </a: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600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I’d like to finish with a few words of thanks to you for your attention, to all our interviewees and research partners and to our funders.</a:t>
            </a:r>
            <a:endParaRPr lang="fr-FR" sz="1200" kern="1200" dirty="0">
              <a:solidFill>
                <a:schemeClr val="tx1"/>
              </a:solidFill>
              <a:effectLst/>
              <a:latin typeface="+mn-lt"/>
              <a:ea typeface="+mn-ea"/>
              <a:cs typeface="+mn-cs"/>
            </a:endParaRPr>
          </a:p>
          <a:p>
            <a:endParaRPr lang="en-GB" dirty="0"/>
          </a:p>
        </p:txBody>
      </p:sp>
      <p:sp>
        <p:nvSpPr>
          <p:cNvPr id="4" name="Espace réservé du numéro de diapositive 3"/>
          <p:cNvSpPr>
            <a:spLocks noGrp="1"/>
          </p:cNvSpPr>
          <p:nvPr>
            <p:ph type="sldNum" sz="quarter" idx="5"/>
          </p:nvPr>
        </p:nvSpPr>
        <p:spPr/>
        <p:txBody>
          <a:bodyPr/>
          <a:lstStyle/>
          <a:p>
            <a:fld id="{3914215E-3F49-48F2-8D35-6C9BE8B827B3}" type="slidenum">
              <a:rPr lang="fr-FR" smtClean="0"/>
              <a:t>36</a:t>
            </a:fld>
            <a:endParaRPr lang="fr-FR"/>
          </a:p>
        </p:txBody>
      </p:sp>
    </p:spTree>
    <p:extLst>
      <p:ext uri="{BB962C8B-B14F-4D97-AF65-F5344CB8AC3E}">
        <p14:creationId xmlns:p14="http://schemas.microsoft.com/office/powerpoint/2010/main" val="213674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21715">
              <a:defRPr/>
            </a:pPr>
            <a:r>
              <a:rPr lang="fr-FR" dirty="0"/>
              <a:t>En général, il s'agit d’un groupe qui réagit à la présence ou à l'impact de l'espèce et d'un autre groupe qui défend les intérêts de conservation de l'espèce. En général, plusieurs groupes sont impliqués, chacun ayant des intérêts, des valeurs et des besoins différents. Dans certains cas, les gens peuvent utiliser les conflits avec les espèces sauvages comme moyen d'exprimer d'autres choses souvent sans rapport direct avec les espèces sauvages, comme des conflits d'identité, de valeurs, de différences de pouvoir ou de justice sociale, indépendamment de l'impact mesurable de l'espèce concernée.</a:t>
            </a:r>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588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16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474747"/>
                </a:solidFill>
                <a:effectLst/>
                <a:latin typeface="Arial" panose="020B0604020202020204" pitchFamily="34" charset="0"/>
              </a:rPr>
              <a:t>Les </a:t>
            </a:r>
            <a:r>
              <a:rPr lang="fr-FR" b="1" i="0" dirty="0">
                <a:solidFill>
                  <a:srgbClr val="767676"/>
                </a:solidFill>
                <a:effectLst/>
                <a:latin typeface="Arial" panose="020B0604020202020204" pitchFamily="34" charset="0"/>
              </a:rPr>
              <a:t>conflits d'usage</a:t>
            </a:r>
            <a:r>
              <a:rPr lang="fr-FR" b="0" i="0" dirty="0">
                <a:solidFill>
                  <a:srgbClr val="474747"/>
                </a:solidFill>
                <a:effectLst/>
                <a:latin typeface="Arial" panose="020B0604020202020204" pitchFamily="34" charset="0"/>
              </a:rPr>
              <a:t> sont des conflits d’acteurs autour d'une même ressource pour son appropriation, sa gestion ou son exploitation.</a:t>
            </a:r>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42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Now</a:t>
            </a:r>
            <a:r>
              <a:rPr lang="fr-FR" dirty="0"/>
              <a:t>, if </a:t>
            </a:r>
            <a:r>
              <a:rPr lang="fr-FR" dirty="0" err="1"/>
              <a:t>we</a:t>
            </a:r>
            <a:r>
              <a:rPr lang="fr-FR" dirty="0"/>
              <a:t> move on to </a:t>
            </a:r>
            <a:r>
              <a:rPr lang="fr-FR" dirty="0" err="1"/>
              <a:t>conflict</a:t>
            </a:r>
            <a:r>
              <a:rPr lang="fr-FR" dirty="0"/>
              <a:t> management – the </a:t>
            </a:r>
            <a:r>
              <a:rPr lang="fr-FR" dirty="0" err="1"/>
              <a:t>most</a:t>
            </a:r>
            <a:r>
              <a:rPr lang="fr-FR" dirty="0"/>
              <a:t> </a:t>
            </a:r>
            <a:r>
              <a:rPr lang="fr-FR" dirty="0" err="1"/>
              <a:t>commmon</a:t>
            </a:r>
            <a:r>
              <a:rPr lang="fr-FR" dirty="0"/>
              <a:t> </a:t>
            </a:r>
            <a:r>
              <a:rPr lang="fr-FR" dirty="0" err="1"/>
              <a:t>approaches</a:t>
            </a:r>
            <a:r>
              <a:rPr lang="fr-FR" dirty="0"/>
              <a:t> are…</a:t>
            </a:r>
          </a:p>
          <a:p>
            <a:endParaRPr lang="fr-FR" dirty="0"/>
          </a:p>
          <a:p>
            <a:r>
              <a:rPr lang="fr-FR" dirty="0"/>
              <a:t>So </a:t>
            </a:r>
            <a:r>
              <a:rPr lang="fr-FR" dirty="0" err="1"/>
              <a:t>why</a:t>
            </a:r>
            <a:r>
              <a:rPr lang="fr-FR" dirty="0"/>
              <a:t> </a:t>
            </a:r>
            <a:r>
              <a:rPr lang="fr-FR" dirty="0" err="1"/>
              <a:t>is</a:t>
            </a:r>
            <a:r>
              <a:rPr lang="fr-FR" dirty="0"/>
              <a:t> </a:t>
            </a:r>
            <a:r>
              <a:rPr lang="fr-FR" dirty="0" err="1"/>
              <a:t>that</a:t>
            </a:r>
            <a:r>
              <a:rPr lang="fr-FR" dirty="0"/>
              <a:t>? </a:t>
            </a:r>
            <a:r>
              <a:rPr lang="fr-FR" dirty="0" err="1"/>
              <a:t>I’m</a:t>
            </a:r>
            <a:r>
              <a:rPr lang="fr-FR" dirty="0"/>
              <a:t> </a:t>
            </a:r>
            <a:r>
              <a:rPr lang="fr-FR" dirty="0" err="1"/>
              <a:t>going</a:t>
            </a:r>
            <a:r>
              <a:rPr lang="fr-FR" dirty="0"/>
              <a:t> to go </a:t>
            </a:r>
            <a:r>
              <a:rPr lang="fr-FR" dirty="0" err="1"/>
              <a:t>through</a:t>
            </a:r>
            <a:r>
              <a:rPr lang="fr-FR" dirty="0"/>
              <a:t> a few </a:t>
            </a:r>
            <a:r>
              <a:rPr lang="fr-FR" dirty="0" err="1"/>
              <a:t>reasons</a:t>
            </a:r>
            <a:r>
              <a:rPr lang="fr-FR" dirty="0"/>
              <a:t>, but for </a:t>
            </a:r>
            <a:r>
              <a:rPr lang="fr-FR" dirty="0" err="1"/>
              <a:t>each</a:t>
            </a:r>
            <a:r>
              <a:rPr lang="fr-FR" dirty="0"/>
              <a:t> one </a:t>
            </a:r>
            <a:r>
              <a:rPr lang="fr-FR" dirty="0" err="1"/>
              <a:t>outline</a:t>
            </a:r>
            <a:r>
              <a:rPr lang="fr-FR" dirty="0"/>
              <a:t> a few </a:t>
            </a:r>
            <a:r>
              <a:rPr lang="fr-FR" dirty="0" err="1"/>
              <a:t>ways</a:t>
            </a:r>
            <a:r>
              <a:rPr lang="fr-FR" dirty="0"/>
              <a:t> in </a:t>
            </a:r>
            <a:r>
              <a:rPr lang="fr-FR" dirty="0" err="1"/>
              <a:t>which</a:t>
            </a:r>
            <a:r>
              <a:rPr lang="fr-FR" dirty="0"/>
              <a:t> </a:t>
            </a:r>
            <a:r>
              <a:rPr lang="fr-FR" dirty="0" err="1"/>
              <a:t>we</a:t>
            </a:r>
            <a:r>
              <a:rPr lang="fr-FR" dirty="0"/>
              <a:t> can move in a </a:t>
            </a:r>
            <a:r>
              <a:rPr lang="fr-FR" dirty="0" err="1"/>
              <a:t>better</a:t>
            </a:r>
            <a:r>
              <a:rPr lang="fr-FR" dirty="0"/>
              <a:t> directions – i.e. none of the </a:t>
            </a:r>
            <a:r>
              <a:rPr lang="fr-FR" dirty="0" err="1"/>
              <a:t>conflict</a:t>
            </a:r>
            <a:r>
              <a:rPr lang="fr-FR" dirty="0"/>
              <a:t> management </a:t>
            </a:r>
            <a:r>
              <a:rPr lang="fr-FR" dirty="0" err="1"/>
              <a:t>strategies</a:t>
            </a:r>
            <a:r>
              <a:rPr lang="fr-FR" dirty="0"/>
              <a:t> in </a:t>
            </a:r>
            <a:r>
              <a:rPr lang="fr-FR" dirty="0" err="1"/>
              <a:t>these</a:t>
            </a:r>
            <a:r>
              <a:rPr lang="fr-FR" dirty="0"/>
              <a:t> cartoons. </a:t>
            </a:r>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55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04A86-5097-4CC9-9D44-25D60DB902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61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1715" rtl="0" eaLnBrk="1" fontAlgn="auto" latinLnBrk="0" hangingPunct="1">
              <a:lnSpc>
                <a:spcPct val="100000"/>
              </a:lnSpc>
              <a:spcBef>
                <a:spcPts val="0"/>
              </a:spcBef>
              <a:spcAft>
                <a:spcPts val="0"/>
              </a:spcAft>
              <a:buClrTx/>
              <a:buSzTx/>
              <a:buFontTx/>
              <a:buNone/>
              <a:tabLst/>
              <a:defRPr/>
            </a:pPr>
            <a:fld id="{3914215E-3F49-48F2-8D35-6C9BE8B827B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15"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81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D5BC8E5-1840-4C21-A1BC-EAD422D14DEE}"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2962653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5BC8E5-1840-4C21-A1BC-EAD422D14DEE}"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388643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5BC8E5-1840-4C21-A1BC-EAD422D14DEE}"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1621188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y &amp; becaus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12192000" cy="3429000"/>
          </a:xfrm>
          <a:prstGeom prst="rect">
            <a:avLst/>
          </a:prstGeom>
          <a:noFill/>
        </p:spPr>
        <p:txBody>
          <a:bodyPr lIns="360000" tIns="360000" rIns="360000" bIns="252000" anchor="b" anchorCtr="0">
            <a:normAutofit/>
          </a:bodyPr>
          <a:lstStyle>
            <a:lvl1pPr marL="0" indent="0">
              <a:lnSpc>
                <a:spcPct val="100000"/>
              </a:lnSpc>
              <a:spcBef>
                <a:spcPts val="0"/>
              </a:spcBef>
              <a:spcAft>
                <a:spcPts val="0"/>
              </a:spcAft>
              <a:buFontTx/>
              <a:buNone/>
              <a:defRPr sz="3600" b="0" i="0" cap="all" baseline="0">
                <a:latin typeface="Arial" pitchFamily="34" charset="0"/>
                <a:cs typeface="Arial" pitchFamily="34" charset="0"/>
              </a:defRPr>
            </a:lvl1pPr>
          </a:lstStyle>
          <a:p>
            <a:pPr lvl="0"/>
            <a:r>
              <a:rPr lang="en-GB" dirty="0"/>
              <a:t>WHY: USE A</a:t>
            </a:r>
            <a:br>
              <a:rPr lang="en-GB" dirty="0"/>
            </a:br>
            <a:r>
              <a:rPr lang="en-GB" dirty="0"/>
              <a:t>POWERPOINT TEMPLATE?</a:t>
            </a:r>
          </a:p>
        </p:txBody>
      </p:sp>
      <p:sp>
        <p:nvSpPr>
          <p:cNvPr id="11" name="Text Placeholder 7"/>
          <p:cNvSpPr>
            <a:spLocks noGrp="1"/>
          </p:cNvSpPr>
          <p:nvPr>
            <p:ph type="body" sz="quarter" idx="12" hasCustomPrompt="1"/>
          </p:nvPr>
        </p:nvSpPr>
        <p:spPr>
          <a:xfrm>
            <a:off x="0" y="3429000"/>
            <a:ext cx="12192000" cy="3429000"/>
          </a:xfrm>
          <a:prstGeom prst="rect">
            <a:avLst/>
          </a:prstGeom>
          <a:noFill/>
          <a:ln>
            <a:solidFill>
              <a:srgbClr val="A2DA8C"/>
            </a:solidFill>
          </a:ln>
        </p:spPr>
        <p:txBody>
          <a:bodyPr lIns="360000" tIns="288000" rIns="360000" bIns="360000" anchor="t" anchorCtr="0">
            <a:normAutofit/>
          </a:bodyPr>
          <a:lstStyle>
            <a:lvl1pPr marL="0" indent="0">
              <a:lnSpc>
                <a:spcPct val="100000"/>
              </a:lnSpc>
              <a:spcBef>
                <a:spcPts val="0"/>
              </a:spcBef>
              <a:spcAft>
                <a:spcPts val="0"/>
              </a:spcAft>
              <a:buFontTx/>
              <a:buNone/>
              <a:defRPr sz="3600" cap="all" baseline="0">
                <a:solidFill>
                  <a:srgbClr val="A2DA8C"/>
                </a:solidFill>
                <a:latin typeface="Arial" pitchFamily="34" charset="0"/>
                <a:cs typeface="Arial" pitchFamily="34" charset="0"/>
              </a:defRPr>
            </a:lvl1pPr>
          </a:lstStyle>
          <a:p>
            <a:pPr lvl="0"/>
            <a:r>
              <a:rPr lang="en-GB" dirty="0"/>
              <a:t>BECAUSE: PRESENTATION MATTERS</a:t>
            </a:r>
          </a:p>
        </p:txBody>
      </p:sp>
      <p:sp>
        <p:nvSpPr>
          <p:cNvPr id="13" name="Text Placeholder 12"/>
          <p:cNvSpPr>
            <a:spLocks noGrp="1"/>
          </p:cNvSpPr>
          <p:nvPr>
            <p:ph type="body" sz="quarter" idx="13" hasCustomPrompt="1"/>
          </p:nvPr>
        </p:nvSpPr>
        <p:spPr>
          <a:xfrm>
            <a:off x="383367" y="3140968"/>
            <a:ext cx="6769429" cy="540060"/>
          </a:xfrm>
          <a:prstGeom prst="rect">
            <a:avLst/>
          </a:prstGeom>
          <a:noFill/>
        </p:spPr>
        <p:txBody>
          <a:bodyPr anchor="ctr" anchorCtr="0"/>
          <a:lstStyle>
            <a:lvl1pPr marL="0" marR="0" indent="-257175" algn="l" defTabSz="685800" rtl="0" eaLnBrk="1" fontAlgn="auto" latinLnBrk="0" hangingPunct="1">
              <a:lnSpc>
                <a:spcPct val="100000"/>
              </a:lnSpc>
              <a:spcBef>
                <a:spcPts val="0"/>
              </a:spcBef>
              <a:spcAft>
                <a:spcPts val="0"/>
              </a:spcAft>
              <a:buClrTx/>
              <a:buSzTx/>
              <a:buFontTx/>
              <a:buNone/>
              <a:tabLst/>
              <a:defRPr sz="900" b="0" i="1" baseline="0">
                <a:solidFill>
                  <a:srgbClr val="FF0000"/>
                </a:solidFill>
                <a:latin typeface="Arial Narrow" pitchFamily="34" charset="0"/>
              </a:defRPr>
            </a:lvl1pPr>
          </a:lstStyle>
          <a:p>
            <a:pPr lvl="0"/>
            <a:r>
              <a:rPr lang="en-GB" dirty="0"/>
              <a:t>FORMAT:  WHY: as black text, remaining text as white</a:t>
            </a:r>
          </a:p>
          <a:p>
            <a:pPr marL="257175" marR="0" lvl="0" indent="-257175" algn="l" defTabSz="685800" rtl="0" eaLnBrk="1" fontAlgn="auto" latinLnBrk="0" hangingPunct="1">
              <a:lnSpc>
                <a:spcPct val="100000"/>
              </a:lnSpc>
              <a:spcBef>
                <a:spcPct val="20000"/>
              </a:spcBef>
              <a:spcAft>
                <a:spcPts val="0"/>
              </a:spcAft>
              <a:buClrTx/>
              <a:buSzTx/>
              <a:buFontTx/>
              <a:buNone/>
              <a:tabLst/>
              <a:defRPr/>
            </a:pPr>
            <a:r>
              <a:rPr lang="en-GB" dirty="0"/>
              <a:t>FORMAT:  BECAUSE: as black text, remaining text as green</a:t>
            </a:r>
          </a:p>
        </p:txBody>
      </p:sp>
    </p:spTree>
    <p:extLst>
      <p:ext uri="{BB962C8B-B14F-4D97-AF65-F5344CB8AC3E}">
        <p14:creationId xmlns:p14="http://schemas.microsoft.com/office/powerpoint/2010/main" val="17003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12192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3300" cap="none" baseline="0">
                <a:solidFill>
                  <a:schemeClr val="bg1"/>
                </a:solidFill>
                <a:latin typeface="Arial" pitchFamily="34" charset="0"/>
                <a:cs typeface="Arial" pitchFamily="34" charset="0"/>
              </a:defRPr>
            </a:lvl1pPr>
          </a:lstStyle>
          <a:p>
            <a:pPr lvl="0"/>
            <a:r>
              <a:rPr lang="en-GB" dirty="0"/>
              <a:t>Title heading 44 pt Arial regular</a:t>
            </a:r>
          </a:p>
        </p:txBody>
      </p:sp>
      <p:sp>
        <p:nvSpPr>
          <p:cNvPr id="8"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2700" cap="none" baseline="0">
                <a:solidFill>
                  <a:schemeClr val="tx1"/>
                </a:solidFill>
                <a:latin typeface="Arial" pitchFamily="34" charset="0"/>
                <a:cs typeface="Arial" pitchFamily="34" charset="0"/>
              </a:defRPr>
            </a:lvl1pPr>
          </a:lstStyle>
          <a:p>
            <a:pPr lvl="0"/>
            <a:r>
              <a:rPr lang="en-GB" dirty="0"/>
              <a:t>Supporting copy 32pt Arial regular.</a:t>
            </a:r>
            <a:br>
              <a:rPr lang="en-GB" dirty="0"/>
            </a:br>
            <a:r>
              <a:rPr lang="en-GB" dirty="0"/>
              <a:t>(For intro text only – for text heavy slides use the banner topped slide).</a:t>
            </a:r>
          </a:p>
        </p:txBody>
      </p:sp>
    </p:spTree>
    <p:extLst>
      <p:ext uri="{BB962C8B-B14F-4D97-AF65-F5344CB8AC3E}">
        <p14:creationId xmlns:p14="http://schemas.microsoft.com/office/powerpoint/2010/main" val="3325871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 image">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2700" cap="none" baseline="0">
                <a:solidFill>
                  <a:schemeClr val="tx1"/>
                </a:solidFill>
                <a:latin typeface="Arial" pitchFamily="34" charset="0"/>
                <a:cs typeface="Arial" pitchFamily="34" charset="0"/>
              </a:defRPr>
            </a:lvl1pPr>
          </a:lstStyle>
          <a:p>
            <a:pPr lvl="0"/>
            <a:r>
              <a:rPr lang="en-GB" dirty="0"/>
              <a:t>Supporting copy 32pt Arial regular.</a:t>
            </a:r>
            <a:br>
              <a:rPr lang="en-GB" dirty="0"/>
            </a:br>
            <a:r>
              <a:rPr lang="en-GB" dirty="0"/>
              <a:t>(For intro text only – for text heavy slides use the banner topped slide).</a:t>
            </a:r>
          </a:p>
        </p:txBody>
      </p:sp>
      <p:sp>
        <p:nvSpPr>
          <p:cNvPr id="10" name="Text Placeholder 7"/>
          <p:cNvSpPr>
            <a:spLocks noGrp="1"/>
          </p:cNvSpPr>
          <p:nvPr>
            <p:ph type="body" sz="quarter" idx="10" hasCustomPrompt="1"/>
          </p:nvPr>
        </p:nvSpPr>
        <p:spPr>
          <a:xfrm>
            <a:off x="0" y="2297098"/>
            <a:ext cx="12192000" cy="1131902"/>
          </a:xfrm>
          <a:prstGeom prst="rect">
            <a:avLst/>
          </a:prstGeom>
          <a:noFill/>
        </p:spPr>
        <p:txBody>
          <a:bodyPr wrap="square" lIns="360000" tIns="360000" rIns="360000" bIns="288000" anchor="b" anchorCtr="0">
            <a:noAutofit/>
          </a:bodyPr>
          <a:lstStyle>
            <a:lvl1pPr marL="0" indent="0">
              <a:lnSpc>
                <a:spcPct val="100000"/>
              </a:lnSpc>
              <a:spcBef>
                <a:spcPts val="0"/>
              </a:spcBef>
              <a:spcAft>
                <a:spcPts val="0"/>
              </a:spcAft>
              <a:buFontTx/>
              <a:buNone/>
              <a:defRPr sz="3300" cap="none" baseline="0">
                <a:solidFill>
                  <a:schemeClr val="bg1"/>
                </a:solidFill>
                <a:latin typeface="Arial" pitchFamily="34" charset="0"/>
                <a:cs typeface="Arial" pitchFamily="34" charset="0"/>
              </a:defRPr>
            </a:lvl1pPr>
          </a:lstStyle>
          <a:p>
            <a:pPr lvl="0"/>
            <a:r>
              <a:rPr lang="en-GB" dirty="0"/>
              <a:t>Headings can be used on images</a:t>
            </a:r>
          </a:p>
        </p:txBody>
      </p:sp>
      <p:sp>
        <p:nvSpPr>
          <p:cNvPr id="5" name="Picture Placeholder 6"/>
          <p:cNvSpPr>
            <a:spLocks noGrp="1"/>
          </p:cNvSpPr>
          <p:nvPr>
            <p:ph type="pic" sz="quarter" idx="13"/>
          </p:nvPr>
        </p:nvSpPr>
        <p:spPr>
          <a:xfrm>
            <a:off x="0" y="0"/>
            <a:ext cx="12192000" cy="3429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lgn="ctr">
              <a:buFontTx/>
              <a:buNone/>
              <a:defRPr sz="900" baseline="0">
                <a:solidFill>
                  <a:srgbClr val="FF0000"/>
                </a:solidFill>
                <a:latin typeface="Arial Narrow" pitchFamily="34" charset="0"/>
              </a:defRPr>
            </a:lvl1pPr>
          </a:lstStyle>
          <a:p>
            <a:endParaRPr lang="en-GB" dirty="0"/>
          </a:p>
          <a:p>
            <a:endParaRPr lang="en-GB" dirty="0"/>
          </a:p>
          <a:p>
            <a:endParaRPr lang="en-GB" dirty="0"/>
          </a:p>
          <a:p>
            <a:r>
              <a:rPr lang="en-GB" dirty="0"/>
              <a:t>Click on picture icon to insert picture</a:t>
            </a:r>
          </a:p>
        </p:txBody>
      </p:sp>
    </p:spTree>
    <p:extLst>
      <p:ext uri="{BB962C8B-B14F-4D97-AF65-F5344CB8AC3E}">
        <p14:creationId xmlns:p14="http://schemas.microsoft.com/office/powerpoint/2010/main" val="61021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under image">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0" y="0"/>
            <a:ext cx="12192000" cy="3429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lgn="ctr">
              <a:buFontTx/>
              <a:buNone/>
              <a:defRPr sz="900" baseline="0">
                <a:solidFill>
                  <a:srgbClr val="FF0000"/>
                </a:solidFill>
                <a:latin typeface="Arial Narrow" pitchFamily="34" charset="0"/>
              </a:defRPr>
            </a:lvl1pPr>
          </a:lstStyle>
          <a:p>
            <a:endParaRPr lang="en-GB" dirty="0"/>
          </a:p>
          <a:p>
            <a:endParaRPr lang="en-GB" dirty="0"/>
          </a:p>
          <a:p>
            <a:endParaRPr lang="en-GB" dirty="0"/>
          </a:p>
          <a:p>
            <a:r>
              <a:rPr lang="en-GB" dirty="0"/>
              <a:t>Click on picture icon to insert picture</a:t>
            </a:r>
          </a:p>
        </p:txBody>
      </p:sp>
      <p:sp>
        <p:nvSpPr>
          <p:cNvPr id="10" name="Text Placeholder 7"/>
          <p:cNvSpPr>
            <a:spLocks noGrp="1"/>
          </p:cNvSpPr>
          <p:nvPr>
            <p:ph type="body" sz="quarter" idx="10" hasCustomPrompt="1"/>
          </p:nvPr>
        </p:nvSpPr>
        <p:spPr>
          <a:xfrm>
            <a:off x="0" y="3429002"/>
            <a:ext cx="12192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3300" cap="none" baseline="0">
                <a:solidFill>
                  <a:schemeClr val="tx1"/>
                </a:solidFill>
                <a:latin typeface="Arial" pitchFamily="34" charset="0"/>
                <a:cs typeface="Arial" pitchFamily="34" charset="0"/>
              </a:defRPr>
            </a:lvl1pPr>
          </a:lstStyle>
          <a:p>
            <a:pPr lvl="0"/>
            <a:r>
              <a:rPr lang="en-GB" dirty="0"/>
              <a:t>Headings can be used on images</a:t>
            </a:r>
          </a:p>
        </p:txBody>
      </p:sp>
    </p:spTree>
    <p:extLst>
      <p:ext uri="{BB962C8B-B14F-4D97-AF65-F5344CB8AC3E}">
        <p14:creationId xmlns:p14="http://schemas.microsoft.com/office/powerpoint/2010/main" val="3129665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Impact point">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000" cap="none" baseline="0">
                <a:solidFill>
                  <a:schemeClr val="tx1"/>
                </a:solidFill>
                <a:latin typeface="Arial" pitchFamily="34" charset="0"/>
                <a:cs typeface="Arial" pitchFamily="34" charset="0"/>
              </a:defRPr>
            </a:lvl1pPr>
          </a:lstStyle>
          <a:p>
            <a:pPr lvl="0"/>
            <a:r>
              <a:rPr lang="en-GB" dirty="0"/>
              <a:t>When you have one big, bold point to make, use this slide to give your message impact (40pt Arial regular).</a:t>
            </a:r>
          </a:p>
        </p:txBody>
      </p:sp>
      <p:sp>
        <p:nvSpPr>
          <p:cNvPr id="4" name="Picture Placeholder 6"/>
          <p:cNvSpPr>
            <a:spLocks noGrp="1"/>
          </p:cNvSpPr>
          <p:nvPr>
            <p:ph type="pic" sz="quarter" idx="13"/>
          </p:nvPr>
        </p:nvSpPr>
        <p:spPr>
          <a:xfrm>
            <a:off x="0" y="0"/>
            <a:ext cx="12192000" cy="3429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lgn="ctr">
              <a:buFontTx/>
              <a:buNone/>
              <a:defRPr sz="900" baseline="0">
                <a:solidFill>
                  <a:srgbClr val="FF0000"/>
                </a:solidFill>
                <a:latin typeface="Arial Narrow" pitchFamily="34" charset="0"/>
              </a:defRPr>
            </a:lvl1pPr>
          </a:lstStyle>
          <a:p>
            <a:endParaRPr lang="en-GB" dirty="0"/>
          </a:p>
          <a:p>
            <a:endParaRPr lang="en-GB" dirty="0"/>
          </a:p>
          <a:p>
            <a:endParaRPr lang="en-GB" dirty="0"/>
          </a:p>
          <a:p>
            <a:r>
              <a:rPr lang="en-GB" dirty="0"/>
              <a:t>Click on picture icon to insert picture</a:t>
            </a:r>
          </a:p>
        </p:txBody>
      </p:sp>
    </p:spTree>
    <p:extLst>
      <p:ext uri="{BB962C8B-B14F-4D97-AF65-F5344CB8AC3E}">
        <p14:creationId xmlns:p14="http://schemas.microsoft.com/office/powerpoint/2010/main" val="1361446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 Thank you">
    <p:spTree>
      <p:nvGrpSpPr>
        <p:cNvPr id="1" name=""/>
        <p:cNvGrpSpPr/>
        <p:nvPr/>
      </p:nvGrpSpPr>
      <p:grpSpPr>
        <a:xfrm>
          <a:off x="0" y="0"/>
          <a:ext cx="0" cy="0"/>
          <a:chOff x="0" y="0"/>
          <a:chExt cx="0" cy="0"/>
        </a:xfrm>
      </p:grpSpPr>
      <p:sp>
        <p:nvSpPr>
          <p:cNvPr id="3" name="Title 1"/>
          <p:cNvSpPr txBox="1">
            <a:spLocks/>
          </p:cNvSpPr>
          <p:nvPr userDrawn="1"/>
        </p:nvSpPr>
        <p:spPr>
          <a:xfrm>
            <a:off x="359744" y="2060848"/>
            <a:ext cx="10972800" cy="1143000"/>
          </a:xfrm>
          <a:prstGeom prst="rect">
            <a:avLst/>
          </a:prstGeom>
        </p:spPr>
        <p:txBody>
          <a:bodyPr/>
          <a:lstStyle>
            <a:lvl1pPr>
              <a:defRPr baseline="0"/>
            </a:lvl1pPr>
          </a:lstStyle>
          <a:p>
            <a:pPr>
              <a:spcBef>
                <a:spcPct val="0"/>
              </a:spcBef>
              <a:defRPr/>
            </a:pPr>
            <a:r>
              <a:rPr lang="en-US" sz="3300" dirty="0">
                <a:solidFill>
                  <a:prstClr val="white"/>
                </a:solidFill>
                <a:latin typeface="Arial" pitchFamily="34" charset="0"/>
              </a:rPr>
              <a:t>Thank you slide</a:t>
            </a:r>
            <a:endParaRPr lang="en-GB" sz="3300" dirty="0">
              <a:solidFill>
                <a:prstClr val="white"/>
              </a:solidFill>
              <a:latin typeface="Arial" pitchFamily="34" charset="0"/>
            </a:endParaRPr>
          </a:p>
        </p:txBody>
      </p:sp>
      <p:sp>
        <p:nvSpPr>
          <p:cNvPr id="4"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2400" cap="none" baseline="0">
                <a:solidFill>
                  <a:schemeClr val="tx1"/>
                </a:solidFill>
                <a:latin typeface="Arial" pitchFamily="34" charset="0"/>
                <a:cs typeface="Arial" pitchFamily="34" charset="0"/>
              </a:defRPr>
            </a:lvl1pPr>
          </a:lstStyle>
          <a:p>
            <a:pPr lvl="0"/>
            <a:r>
              <a:rPr lang="en-GB" dirty="0"/>
              <a:t>End all slides with a closing slide</a:t>
            </a:r>
          </a:p>
        </p:txBody>
      </p:sp>
    </p:spTree>
    <p:extLst>
      <p:ext uri="{BB962C8B-B14F-4D97-AF65-F5344CB8AC3E}">
        <p14:creationId xmlns:p14="http://schemas.microsoft.com/office/powerpoint/2010/main" val="1535646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amp; add object (graph, image etc.)">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3"/>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2700" b="0" i="0" cap="none" baseline="0">
                <a:solidFill>
                  <a:schemeClr val="bg1"/>
                </a:solidFill>
                <a:latin typeface="Arial" pitchFamily="34" charset="0"/>
                <a:cs typeface="Arial" pitchFamily="34" charset="0"/>
              </a:defRPr>
            </a:lvl1pPr>
          </a:lstStyle>
          <a:p>
            <a:pPr lvl="0"/>
            <a:r>
              <a:rPr lang="en-GB" dirty="0"/>
              <a:t>Content slide heading 36pt Arial regular</a:t>
            </a:r>
          </a:p>
        </p:txBody>
      </p:sp>
      <p:sp>
        <p:nvSpPr>
          <p:cNvPr id="11" name="Text Placeholder 7"/>
          <p:cNvSpPr>
            <a:spLocks noGrp="1"/>
          </p:cNvSpPr>
          <p:nvPr>
            <p:ph type="body" sz="quarter" idx="12" hasCustomPrompt="1"/>
          </p:nvPr>
        </p:nvSpPr>
        <p:spPr>
          <a:xfrm>
            <a:off x="1" y="728666"/>
            <a:ext cx="6768075" cy="6129337"/>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1800" cap="none" baseline="0">
                <a:solidFill>
                  <a:schemeClr val="tx1"/>
                </a:solidFill>
                <a:latin typeface="Arial" pitchFamily="34" charset="0"/>
                <a:cs typeface="Arial" pitchFamily="34" charset="0"/>
              </a:defRPr>
            </a:lvl1pPr>
          </a:lstStyle>
          <a:p>
            <a:pPr lvl="0"/>
            <a:r>
              <a:rPr lang="en-GB" dirty="0"/>
              <a:t>Keep it as simple as possible.</a:t>
            </a:r>
            <a:br>
              <a:rPr lang="en-GB" dirty="0"/>
            </a:br>
            <a:br>
              <a:rPr lang="en-GB" dirty="0"/>
            </a:br>
            <a:r>
              <a:rPr lang="en-GB" dirty="0"/>
              <a:t>Small things make all the difference. Keeping things simple and clean makes it easier for your audience to take in what you are showing them.</a:t>
            </a:r>
            <a:br>
              <a:rPr lang="en-GB" dirty="0"/>
            </a:br>
            <a:endParaRPr lang="en-GB" dirty="0"/>
          </a:p>
          <a:p>
            <a:pPr lvl="0"/>
            <a:r>
              <a:rPr lang="en-GB" dirty="0"/>
              <a:t>Simple slides are much easier on the eye, and give the impression of confidence and clarity.</a:t>
            </a:r>
          </a:p>
        </p:txBody>
      </p:sp>
      <p:sp>
        <p:nvSpPr>
          <p:cNvPr id="6" name="Content Placeholder 3"/>
          <p:cNvSpPr>
            <a:spLocks noGrp="1"/>
          </p:cNvSpPr>
          <p:nvPr>
            <p:ph sz="half" idx="2"/>
          </p:nvPr>
        </p:nvSpPr>
        <p:spPr>
          <a:xfrm>
            <a:off x="6807200" y="728663"/>
            <a:ext cx="5384800" cy="6127750"/>
          </a:xfrm>
          <a:prstGeom prst="rect">
            <a:avLst/>
          </a:prstGeom>
        </p:spPr>
        <p:txBody>
          <a:bodyPr/>
          <a:lstStyle>
            <a:lvl1pPr algn="ctr">
              <a:buFontTx/>
              <a:buNone/>
              <a:defRPr sz="900" baseline="0">
                <a:solidFill>
                  <a:srgbClr val="FF0000"/>
                </a:solidFill>
                <a:latin typeface="Arial Narrow" pitchFamily="34" charset="0"/>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Click to add object</a:t>
            </a:r>
          </a:p>
        </p:txBody>
      </p:sp>
    </p:spTree>
    <p:extLst>
      <p:ext uri="{BB962C8B-B14F-4D97-AF65-F5344CB8AC3E}">
        <p14:creationId xmlns:p14="http://schemas.microsoft.com/office/powerpoint/2010/main" val="2368794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3"/>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2700" b="0" i="0" cap="none" baseline="0">
                <a:solidFill>
                  <a:schemeClr val="bg1"/>
                </a:solidFill>
                <a:latin typeface="Arial" pitchFamily="34" charset="0"/>
                <a:cs typeface="Arial" pitchFamily="34" charset="0"/>
              </a:defRPr>
            </a:lvl1pPr>
          </a:lstStyle>
          <a:p>
            <a:pPr lvl="0"/>
            <a:r>
              <a:rPr lang="en-GB" dirty="0"/>
              <a:t>Text heavy slides (Title 36pt Arial regular)</a:t>
            </a:r>
          </a:p>
        </p:txBody>
      </p:sp>
      <p:sp>
        <p:nvSpPr>
          <p:cNvPr id="11" name="Text Placeholder 7"/>
          <p:cNvSpPr>
            <a:spLocks noGrp="1"/>
          </p:cNvSpPr>
          <p:nvPr>
            <p:ph type="body" sz="quarter" idx="12" hasCustomPrompt="1"/>
          </p:nvPr>
        </p:nvSpPr>
        <p:spPr>
          <a:xfrm>
            <a:off x="0" y="728666"/>
            <a:ext cx="12192000" cy="6129337"/>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2250" cap="none" baseline="0">
                <a:solidFill>
                  <a:schemeClr val="tx1"/>
                </a:solidFill>
                <a:latin typeface="Arial" pitchFamily="34" charset="0"/>
                <a:cs typeface="Arial" pitchFamily="34" charset="0"/>
              </a:defRPr>
            </a:lvl1pPr>
          </a:lstStyle>
          <a:p>
            <a:pPr lvl="0"/>
            <a:r>
              <a:rPr lang="en-GB" dirty="0"/>
              <a:t>Slides which contain a lot of text should be set in Arial 30pt regular.</a:t>
            </a:r>
            <a:br>
              <a:rPr lang="en-GB" dirty="0"/>
            </a:br>
            <a:br>
              <a:rPr lang="en-GB" dirty="0"/>
            </a:br>
            <a:r>
              <a:rPr lang="en-GB" dirty="0"/>
              <a:t>If all your text won’t fit on a single at 30pt, you can use 24pt – PLEASE DON’T GO SMALLER. If your content still won’t fit, try to edit the copy – your slide has too much information for your audience to take in. As a last resort, you can run the copy over several slides – this isn’t ideal, but it’s better than being too small to read. </a:t>
            </a:r>
          </a:p>
        </p:txBody>
      </p:sp>
    </p:spTree>
    <p:extLst>
      <p:ext uri="{BB962C8B-B14F-4D97-AF65-F5344CB8AC3E}">
        <p14:creationId xmlns:p14="http://schemas.microsoft.com/office/powerpoint/2010/main" val="352956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5BC8E5-1840-4C21-A1BC-EAD422D14DEE}"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311816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3"/>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2700" b="0" i="0" cap="none" baseline="0">
                <a:solidFill>
                  <a:schemeClr val="bg1"/>
                </a:solidFill>
                <a:latin typeface="Arial" pitchFamily="34" charset="0"/>
                <a:cs typeface="Arial" pitchFamily="34" charset="0"/>
              </a:defRPr>
            </a:lvl1pPr>
          </a:lstStyle>
          <a:p>
            <a:pPr lvl="0"/>
            <a:r>
              <a:rPr lang="en-GB" dirty="0"/>
              <a:t>Bullet points (Title 36pt Arial regular)</a:t>
            </a:r>
          </a:p>
        </p:txBody>
      </p:sp>
      <p:sp>
        <p:nvSpPr>
          <p:cNvPr id="11" name="Text Placeholder 7"/>
          <p:cNvSpPr>
            <a:spLocks noGrp="1"/>
          </p:cNvSpPr>
          <p:nvPr>
            <p:ph type="body" sz="quarter" idx="12" hasCustomPrompt="1"/>
          </p:nvPr>
        </p:nvSpPr>
        <p:spPr>
          <a:xfrm>
            <a:off x="0" y="728666"/>
            <a:ext cx="12192000" cy="6129337"/>
          </a:xfrm>
          <a:prstGeom prst="rect">
            <a:avLst/>
          </a:prstGeom>
          <a:noFill/>
        </p:spPr>
        <p:txBody>
          <a:bodyPr lIns="360000" tIns="288000" rIns="360000" bIns="360000" anchor="t" anchorCtr="0">
            <a:normAutofit/>
          </a:bodyPr>
          <a:lstStyle>
            <a:lvl1pPr marL="534591" indent="-266700">
              <a:lnSpc>
                <a:spcPct val="100000"/>
              </a:lnSpc>
              <a:spcBef>
                <a:spcPts val="900"/>
              </a:spcBef>
              <a:spcAft>
                <a:spcPts val="900"/>
              </a:spcAft>
              <a:buFont typeface="Arial" pitchFamily="34" charset="0"/>
              <a:buChar char="•"/>
              <a:defRPr sz="2250" cap="none" baseline="0">
                <a:solidFill>
                  <a:schemeClr val="tx1"/>
                </a:solidFill>
                <a:latin typeface="Arial" pitchFamily="34" charset="0"/>
                <a:cs typeface="Arial" pitchFamily="34" charset="0"/>
              </a:defRPr>
            </a:lvl1pPr>
          </a:lstStyle>
          <a:p>
            <a:pPr lvl="0"/>
            <a:r>
              <a:rPr lang="en-GB" dirty="0"/>
              <a:t>Bullets to be set in Arial 30pt regular.</a:t>
            </a:r>
          </a:p>
          <a:p>
            <a:pPr lvl="0"/>
            <a:r>
              <a:rPr lang="en-GB" dirty="0"/>
              <a:t>Please keep bullets short and to the point</a:t>
            </a:r>
          </a:p>
          <a:p>
            <a:pPr lvl="0"/>
            <a:r>
              <a:rPr lang="en-GB" dirty="0"/>
              <a:t>And try not to have more than 5 on a slide if at all possible</a:t>
            </a:r>
          </a:p>
          <a:p>
            <a:pPr lvl="0"/>
            <a:r>
              <a:rPr lang="en-GB" dirty="0"/>
              <a:t>x</a:t>
            </a:r>
          </a:p>
          <a:p>
            <a:pPr lvl="0"/>
            <a:r>
              <a:rPr lang="en-GB" dirty="0"/>
              <a:t>y</a:t>
            </a:r>
            <a:br>
              <a:rPr lang="en-GB" dirty="0"/>
            </a:br>
            <a:br>
              <a:rPr lang="en-GB" dirty="0"/>
            </a:br>
            <a:endParaRPr lang="en-GB" dirty="0"/>
          </a:p>
        </p:txBody>
      </p:sp>
    </p:spTree>
    <p:extLst>
      <p:ext uri="{BB962C8B-B14F-4D97-AF65-F5344CB8AC3E}">
        <p14:creationId xmlns:p14="http://schemas.microsoft.com/office/powerpoint/2010/main" val="1747723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add object (graph, image etc.)">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3"/>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2700" b="0" i="0" cap="none" baseline="0">
                <a:solidFill>
                  <a:schemeClr val="bg1"/>
                </a:solidFill>
                <a:latin typeface="Arial" pitchFamily="34" charset="0"/>
                <a:cs typeface="Arial" pitchFamily="34" charset="0"/>
              </a:defRPr>
            </a:lvl1pPr>
          </a:lstStyle>
          <a:p>
            <a:pPr lvl="0"/>
            <a:r>
              <a:rPr lang="en-GB" dirty="0"/>
              <a:t>Content slide heading 36pt Arial regular</a:t>
            </a:r>
          </a:p>
        </p:txBody>
      </p:sp>
      <p:sp>
        <p:nvSpPr>
          <p:cNvPr id="11" name="Text Placeholder 7"/>
          <p:cNvSpPr>
            <a:spLocks noGrp="1"/>
          </p:cNvSpPr>
          <p:nvPr>
            <p:ph type="body" sz="quarter" idx="12" hasCustomPrompt="1"/>
          </p:nvPr>
        </p:nvSpPr>
        <p:spPr>
          <a:xfrm>
            <a:off x="1" y="728666"/>
            <a:ext cx="6768075" cy="6129337"/>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1800" cap="none" baseline="0">
                <a:solidFill>
                  <a:schemeClr val="tx1"/>
                </a:solidFill>
                <a:latin typeface="Arial" pitchFamily="34" charset="0"/>
                <a:cs typeface="Arial" pitchFamily="34" charset="0"/>
              </a:defRPr>
            </a:lvl1pPr>
          </a:lstStyle>
          <a:p>
            <a:pPr lvl="0"/>
            <a:r>
              <a:rPr lang="en-GB" dirty="0"/>
              <a:t>Keep it as simple as possible.</a:t>
            </a:r>
            <a:br>
              <a:rPr lang="en-GB" dirty="0"/>
            </a:br>
            <a:br>
              <a:rPr lang="en-GB" dirty="0"/>
            </a:br>
            <a:r>
              <a:rPr lang="en-GB" dirty="0"/>
              <a:t>Small things make all the difference. Keeping things simple and clean makes it easier for your audience to take in what you are showing them.</a:t>
            </a:r>
            <a:br>
              <a:rPr lang="en-GB" dirty="0"/>
            </a:br>
            <a:endParaRPr lang="en-GB" dirty="0"/>
          </a:p>
          <a:p>
            <a:pPr lvl="0"/>
            <a:r>
              <a:rPr lang="en-GB" dirty="0"/>
              <a:t>Simple slides are much easier on the eye, and give the impression of confidence and clarity.</a:t>
            </a:r>
          </a:p>
        </p:txBody>
      </p:sp>
      <p:sp>
        <p:nvSpPr>
          <p:cNvPr id="6" name="Content Placeholder 3"/>
          <p:cNvSpPr>
            <a:spLocks noGrp="1"/>
          </p:cNvSpPr>
          <p:nvPr>
            <p:ph sz="half" idx="2"/>
          </p:nvPr>
        </p:nvSpPr>
        <p:spPr>
          <a:xfrm>
            <a:off x="6807200" y="728663"/>
            <a:ext cx="5384800" cy="6127750"/>
          </a:xfrm>
          <a:prstGeom prst="rect">
            <a:avLst/>
          </a:prstGeom>
        </p:spPr>
        <p:txBody>
          <a:bodyPr/>
          <a:lstStyle>
            <a:lvl1pPr algn="ctr">
              <a:buFontTx/>
              <a:buNone/>
              <a:defRPr sz="900" baseline="0">
                <a:solidFill>
                  <a:srgbClr val="FF0000"/>
                </a:solidFill>
                <a:latin typeface="Arial Narrow" pitchFamily="34" charset="0"/>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Click to add object</a:t>
            </a:r>
          </a:p>
        </p:txBody>
      </p:sp>
    </p:spTree>
    <p:extLst>
      <p:ext uri="{BB962C8B-B14F-4D97-AF65-F5344CB8AC3E}">
        <p14:creationId xmlns:p14="http://schemas.microsoft.com/office/powerpoint/2010/main" val="1014665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721D9C92-C963-4BD4-906F-AC4C8589BC5F}" type="datetimeFigureOut">
              <a:rPr lang="en-GB">
                <a:solidFill>
                  <a:prstClr val="black"/>
                </a:solidFill>
              </a:rPr>
              <a:pPr/>
              <a:t>15/05/2025</a:t>
            </a:fld>
            <a:endParaRPr lang="en-GB">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EE0EE9EE-D132-4BC2-B942-447583397943}" type="slidenum">
              <a:rPr lang="en-GB">
                <a:solidFill>
                  <a:prstClr val="black"/>
                </a:solidFill>
              </a:rPr>
              <a:pPr/>
              <a:t>‹N°›</a:t>
            </a:fld>
            <a:endParaRPr lang="en-GB">
              <a:solidFill>
                <a:prstClr val="black"/>
              </a:solidFill>
            </a:endParaRPr>
          </a:p>
        </p:txBody>
      </p:sp>
    </p:spTree>
    <p:extLst>
      <p:ext uri="{BB962C8B-B14F-4D97-AF65-F5344CB8AC3E}">
        <p14:creationId xmlns:p14="http://schemas.microsoft.com/office/powerpoint/2010/main" val="1803284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3"/>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2700" b="0" i="0" cap="none" baseline="0">
                <a:solidFill>
                  <a:schemeClr val="bg1"/>
                </a:solidFill>
                <a:latin typeface="Arial" pitchFamily="34" charset="0"/>
                <a:cs typeface="Arial" pitchFamily="34" charset="0"/>
              </a:defRPr>
            </a:lvl1pPr>
          </a:lstStyle>
          <a:p>
            <a:pPr lvl="0"/>
            <a:r>
              <a:rPr lang="en-GB" dirty="0"/>
              <a:t>Click here to type your title – Blank slide</a:t>
            </a:r>
          </a:p>
        </p:txBody>
      </p:sp>
      <p:sp>
        <p:nvSpPr>
          <p:cNvPr id="5" name="Text Placeholder 4"/>
          <p:cNvSpPr>
            <a:spLocks noGrp="1"/>
          </p:cNvSpPr>
          <p:nvPr>
            <p:ph type="body" sz="quarter" idx="13" hasCustomPrompt="1"/>
          </p:nvPr>
        </p:nvSpPr>
        <p:spPr>
          <a:xfrm>
            <a:off x="4080001" y="5580000"/>
            <a:ext cx="7584843" cy="431800"/>
          </a:xfrm>
          <a:prstGeom prst="rect">
            <a:avLst/>
          </a:prstGeom>
        </p:spPr>
        <p:txBody>
          <a:bodyPr bIns="0" anchor="b" anchorCtr="0">
            <a:normAutofit/>
          </a:bodyPr>
          <a:lstStyle>
            <a:lvl1pPr algn="r">
              <a:buNone/>
              <a:defRPr sz="900" i="1" baseline="0">
                <a:solidFill>
                  <a:schemeClr val="tx1"/>
                </a:solidFill>
                <a:latin typeface="Arial" pitchFamily="34" charset="0"/>
                <a:cs typeface="Arial" pitchFamily="34" charset="0"/>
              </a:defRPr>
            </a:lvl1pPr>
          </a:lstStyle>
          <a:p>
            <a:pPr lvl="0"/>
            <a:r>
              <a:rPr lang="en-GB" dirty="0"/>
              <a:t>Type any publication references here</a:t>
            </a:r>
          </a:p>
        </p:txBody>
      </p:sp>
    </p:spTree>
    <p:extLst>
      <p:ext uri="{BB962C8B-B14F-4D97-AF65-F5344CB8AC3E}">
        <p14:creationId xmlns:p14="http://schemas.microsoft.com/office/powerpoint/2010/main" val="2781398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3"/>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2700" b="0" i="0" cap="none" baseline="0">
                <a:solidFill>
                  <a:schemeClr val="bg1"/>
                </a:solidFill>
                <a:latin typeface="Arial" pitchFamily="34" charset="0"/>
                <a:cs typeface="Arial" pitchFamily="34" charset="0"/>
              </a:defRPr>
            </a:lvl1pPr>
          </a:lstStyle>
          <a:p>
            <a:pPr lvl="0"/>
            <a:r>
              <a:rPr lang="en-US" dirty="0"/>
              <a:t>Click to edit Master text styles</a:t>
            </a:r>
          </a:p>
        </p:txBody>
      </p:sp>
      <p:sp>
        <p:nvSpPr>
          <p:cNvPr id="5" name="Text Placeholder 4"/>
          <p:cNvSpPr>
            <a:spLocks noGrp="1"/>
          </p:cNvSpPr>
          <p:nvPr>
            <p:ph type="body" sz="quarter" idx="13"/>
          </p:nvPr>
        </p:nvSpPr>
        <p:spPr>
          <a:xfrm>
            <a:off x="4175786" y="6093296"/>
            <a:ext cx="7584843" cy="431800"/>
          </a:xfrm>
          <a:prstGeom prst="rect">
            <a:avLst/>
          </a:prstGeom>
        </p:spPr>
        <p:txBody>
          <a:bodyPr bIns="0" anchor="b" anchorCtr="0">
            <a:normAutofit/>
          </a:bodyPr>
          <a:lstStyle>
            <a:lvl1pPr algn="r">
              <a:buNone/>
              <a:defRPr sz="1050" baseline="0">
                <a:solidFill>
                  <a:srgbClr val="A2DA8C"/>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304393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3"/>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2700" b="0" i="0" cap="none" baseline="0">
                <a:solidFill>
                  <a:schemeClr val="bg1"/>
                </a:solidFill>
                <a:latin typeface="Arial" pitchFamily="34" charset="0"/>
                <a:cs typeface="Arial" pitchFamily="34" charset="0"/>
              </a:defRPr>
            </a:lvl1pPr>
          </a:lstStyle>
          <a:p>
            <a:pPr lvl="0"/>
            <a:r>
              <a:rPr lang="en-US" dirty="0"/>
              <a:t>Click to edit Master text styles</a:t>
            </a:r>
          </a:p>
        </p:txBody>
      </p:sp>
      <p:sp>
        <p:nvSpPr>
          <p:cNvPr id="11" name="Text Placeholder 7"/>
          <p:cNvSpPr>
            <a:spLocks noGrp="1"/>
          </p:cNvSpPr>
          <p:nvPr>
            <p:ph type="body" sz="quarter" idx="12"/>
          </p:nvPr>
        </p:nvSpPr>
        <p:spPr>
          <a:xfrm>
            <a:off x="48684" y="728666"/>
            <a:ext cx="12143317" cy="6129337"/>
          </a:xfrm>
          <a:prstGeom prst="rect">
            <a:avLst/>
          </a:prstGeom>
          <a:noFill/>
        </p:spPr>
        <p:txBody>
          <a:bodyPr lIns="360000" tIns="288000" rIns="360000" bIns="720000" anchor="t" anchorCtr="0">
            <a:normAutofit/>
          </a:bodyPr>
          <a:lstStyle>
            <a:lvl1pPr marL="270272" indent="-270272">
              <a:lnSpc>
                <a:spcPct val="100000"/>
              </a:lnSpc>
              <a:spcBef>
                <a:spcPts val="900"/>
              </a:spcBef>
              <a:spcAft>
                <a:spcPts val="900"/>
              </a:spcAft>
              <a:buFont typeface="Arial" pitchFamily="34" charset="0"/>
              <a:buChar char="•"/>
              <a:defRPr sz="2250" cap="none" baseline="0">
                <a:solidFill>
                  <a:schemeClr val="tx1"/>
                </a:solidFill>
                <a:latin typeface="Arial" pitchFamily="34" charset="0"/>
                <a:cs typeface="Arial"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3"/>
          </p:nvPr>
        </p:nvSpPr>
        <p:spPr>
          <a:xfrm>
            <a:off x="4175786" y="6093296"/>
            <a:ext cx="7584843" cy="431800"/>
          </a:xfrm>
          <a:prstGeom prst="rect">
            <a:avLst/>
          </a:prstGeom>
        </p:spPr>
        <p:txBody>
          <a:bodyPr bIns="0" anchor="b" anchorCtr="0">
            <a:normAutofit/>
          </a:bodyPr>
          <a:lstStyle>
            <a:lvl1pPr algn="r">
              <a:buNone/>
              <a:defRPr sz="1050" baseline="0">
                <a:solidFill>
                  <a:srgbClr val="A2DA8C"/>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486471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GB">
              <a:solidFill>
                <a:prstClr val="black"/>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GB">
              <a:solidFill>
                <a:prstClr val="black"/>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57DED7A5-75A5-47F8-AFCD-7C2FDBF259FD}" type="slidenum">
              <a:rPr lang="en-GB">
                <a:solidFill>
                  <a:prstClr val="black"/>
                </a:solidFill>
              </a:rPr>
              <a:pPr>
                <a:defRPr/>
              </a:pPr>
              <a:t>‹N°›</a:t>
            </a:fld>
            <a:endParaRPr lang="en-GB">
              <a:solidFill>
                <a:prstClr val="black"/>
              </a:solidFill>
            </a:endParaRPr>
          </a:p>
        </p:txBody>
      </p:sp>
    </p:spTree>
    <p:extLst>
      <p:ext uri="{BB962C8B-B14F-4D97-AF65-F5344CB8AC3E}">
        <p14:creationId xmlns:p14="http://schemas.microsoft.com/office/powerpoint/2010/main" val="2663779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y &amp; becaus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12192000" cy="3429000"/>
          </a:xfrm>
          <a:prstGeom prst="rect">
            <a:avLst/>
          </a:prstGeom>
          <a:noFill/>
        </p:spPr>
        <p:txBody>
          <a:bodyPr lIns="360000" tIns="360000" rIns="360000" bIns="252000" anchor="b" anchorCtr="0">
            <a:normAutofit/>
          </a:bodyPr>
          <a:lstStyle>
            <a:lvl1pPr marL="0" indent="0">
              <a:lnSpc>
                <a:spcPct val="100000"/>
              </a:lnSpc>
              <a:spcBef>
                <a:spcPts val="0"/>
              </a:spcBef>
              <a:spcAft>
                <a:spcPts val="0"/>
              </a:spcAft>
              <a:buFontTx/>
              <a:buNone/>
              <a:defRPr sz="3600" b="0" i="0" cap="all" baseline="0">
                <a:latin typeface="Arial" pitchFamily="34" charset="0"/>
                <a:cs typeface="Arial" pitchFamily="34" charset="0"/>
              </a:defRPr>
            </a:lvl1pPr>
          </a:lstStyle>
          <a:p>
            <a:pPr lvl="0"/>
            <a:r>
              <a:rPr lang="en-GB" dirty="0"/>
              <a:t>WHY: USE A</a:t>
            </a:r>
            <a:br>
              <a:rPr lang="en-GB" dirty="0"/>
            </a:br>
            <a:r>
              <a:rPr lang="en-GB" dirty="0"/>
              <a:t>POWERPOINT TEMPLATE?</a:t>
            </a:r>
          </a:p>
        </p:txBody>
      </p:sp>
      <p:sp>
        <p:nvSpPr>
          <p:cNvPr id="11" name="Text Placeholder 7"/>
          <p:cNvSpPr>
            <a:spLocks noGrp="1"/>
          </p:cNvSpPr>
          <p:nvPr>
            <p:ph type="body" sz="quarter" idx="12" hasCustomPrompt="1"/>
          </p:nvPr>
        </p:nvSpPr>
        <p:spPr>
          <a:xfrm>
            <a:off x="0" y="3429000"/>
            <a:ext cx="12192000" cy="3429000"/>
          </a:xfrm>
          <a:prstGeom prst="rect">
            <a:avLst/>
          </a:prstGeom>
          <a:noFill/>
          <a:ln>
            <a:solidFill>
              <a:srgbClr val="A2DA8C"/>
            </a:solidFill>
          </a:ln>
        </p:spPr>
        <p:txBody>
          <a:bodyPr lIns="360000" tIns="288000" rIns="360000" bIns="360000" anchor="t" anchorCtr="0">
            <a:normAutofit/>
          </a:bodyPr>
          <a:lstStyle>
            <a:lvl1pPr marL="0" indent="0">
              <a:lnSpc>
                <a:spcPct val="100000"/>
              </a:lnSpc>
              <a:spcBef>
                <a:spcPts val="0"/>
              </a:spcBef>
              <a:spcAft>
                <a:spcPts val="0"/>
              </a:spcAft>
              <a:buFontTx/>
              <a:buNone/>
              <a:defRPr sz="3600" cap="all" baseline="0">
                <a:solidFill>
                  <a:srgbClr val="A2DA8C"/>
                </a:solidFill>
                <a:latin typeface="Arial" pitchFamily="34" charset="0"/>
                <a:cs typeface="Arial" pitchFamily="34" charset="0"/>
              </a:defRPr>
            </a:lvl1pPr>
          </a:lstStyle>
          <a:p>
            <a:pPr lvl="0"/>
            <a:r>
              <a:rPr lang="en-GB" dirty="0"/>
              <a:t>BECAUSE: PRESENTATION MATTERS</a:t>
            </a:r>
          </a:p>
        </p:txBody>
      </p:sp>
      <p:sp>
        <p:nvSpPr>
          <p:cNvPr id="13" name="Text Placeholder 12"/>
          <p:cNvSpPr>
            <a:spLocks noGrp="1"/>
          </p:cNvSpPr>
          <p:nvPr>
            <p:ph type="body" sz="quarter" idx="13" hasCustomPrompt="1"/>
          </p:nvPr>
        </p:nvSpPr>
        <p:spPr>
          <a:xfrm>
            <a:off x="383367" y="3140968"/>
            <a:ext cx="6769429" cy="540060"/>
          </a:xfrm>
          <a:prstGeom prst="rect">
            <a:avLst/>
          </a:prstGeom>
          <a:noFill/>
        </p:spPr>
        <p:txBody>
          <a:bodyPr anchor="ctr" anchorCtr="0"/>
          <a:lstStyle>
            <a:lvl1pPr marL="0" marR="0" indent="-257175" algn="l" defTabSz="685800" rtl="0" eaLnBrk="1" fontAlgn="auto" latinLnBrk="0" hangingPunct="1">
              <a:lnSpc>
                <a:spcPct val="100000"/>
              </a:lnSpc>
              <a:spcBef>
                <a:spcPts val="0"/>
              </a:spcBef>
              <a:spcAft>
                <a:spcPts val="0"/>
              </a:spcAft>
              <a:buClrTx/>
              <a:buSzTx/>
              <a:buFontTx/>
              <a:buNone/>
              <a:tabLst/>
              <a:defRPr sz="900" b="0" i="1" baseline="0">
                <a:solidFill>
                  <a:srgbClr val="FF0000"/>
                </a:solidFill>
                <a:latin typeface="Arial Narrow" pitchFamily="34" charset="0"/>
              </a:defRPr>
            </a:lvl1pPr>
          </a:lstStyle>
          <a:p>
            <a:pPr lvl="0"/>
            <a:r>
              <a:rPr lang="en-GB" dirty="0"/>
              <a:t>FORMAT:  WHY: as black text, remaining text as white</a:t>
            </a:r>
          </a:p>
          <a:p>
            <a:pPr marL="257175" marR="0" lvl="0" indent="-257175" algn="l" defTabSz="685800" rtl="0" eaLnBrk="1" fontAlgn="auto" latinLnBrk="0" hangingPunct="1">
              <a:lnSpc>
                <a:spcPct val="100000"/>
              </a:lnSpc>
              <a:spcBef>
                <a:spcPct val="20000"/>
              </a:spcBef>
              <a:spcAft>
                <a:spcPts val="0"/>
              </a:spcAft>
              <a:buClrTx/>
              <a:buSzTx/>
              <a:buFontTx/>
              <a:buNone/>
              <a:tabLst/>
              <a:defRPr/>
            </a:pPr>
            <a:r>
              <a:rPr lang="en-GB" dirty="0"/>
              <a:t>FORMAT:  BECAUSE: as black text, remaining text as green</a:t>
            </a:r>
          </a:p>
        </p:txBody>
      </p:sp>
    </p:spTree>
    <p:extLst>
      <p:ext uri="{BB962C8B-B14F-4D97-AF65-F5344CB8AC3E}">
        <p14:creationId xmlns:p14="http://schemas.microsoft.com/office/powerpoint/2010/main" val="151083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12192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3300" cap="none" baseline="0">
                <a:solidFill>
                  <a:schemeClr val="bg1"/>
                </a:solidFill>
                <a:latin typeface="Arial" pitchFamily="34" charset="0"/>
                <a:cs typeface="Arial" pitchFamily="34" charset="0"/>
              </a:defRPr>
            </a:lvl1pPr>
          </a:lstStyle>
          <a:p>
            <a:pPr lvl="0"/>
            <a:r>
              <a:rPr lang="en-GB" dirty="0"/>
              <a:t>Title heading 44 pt Arial regular</a:t>
            </a:r>
          </a:p>
        </p:txBody>
      </p:sp>
      <p:sp>
        <p:nvSpPr>
          <p:cNvPr id="8"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2700" cap="none" baseline="0">
                <a:solidFill>
                  <a:schemeClr val="tx1"/>
                </a:solidFill>
                <a:latin typeface="Arial" pitchFamily="34" charset="0"/>
                <a:cs typeface="Arial" pitchFamily="34" charset="0"/>
              </a:defRPr>
            </a:lvl1pPr>
          </a:lstStyle>
          <a:p>
            <a:pPr lvl="0"/>
            <a:r>
              <a:rPr lang="en-GB" dirty="0"/>
              <a:t>Supporting copy 32pt Arial regular.</a:t>
            </a:r>
            <a:br>
              <a:rPr lang="en-GB" dirty="0"/>
            </a:br>
            <a:r>
              <a:rPr lang="en-GB" dirty="0"/>
              <a:t>(For intro text only – for text heavy slides use the banner topped slide).</a:t>
            </a:r>
          </a:p>
        </p:txBody>
      </p:sp>
    </p:spTree>
    <p:extLst>
      <p:ext uri="{BB962C8B-B14F-4D97-AF65-F5344CB8AC3E}">
        <p14:creationId xmlns:p14="http://schemas.microsoft.com/office/powerpoint/2010/main" val="1409343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image">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2700" cap="none" baseline="0">
                <a:solidFill>
                  <a:schemeClr val="tx1"/>
                </a:solidFill>
                <a:latin typeface="Arial" pitchFamily="34" charset="0"/>
                <a:cs typeface="Arial" pitchFamily="34" charset="0"/>
              </a:defRPr>
            </a:lvl1pPr>
          </a:lstStyle>
          <a:p>
            <a:pPr lvl="0"/>
            <a:r>
              <a:rPr lang="en-GB" dirty="0"/>
              <a:t>Supporting copy 32pt Arial regular.</a:t>
            </a:r>
            <a:br>
              <a:rPr lang="en-GB" dirty="0"/>
            </a:br>
            <a:r>
              <a:rPr lang="en-GB" dirty="0"/>
              <a:t>(For intro text only – for text heavy slides use the banner topped slide).</a:t>
            </a:r>
          </a:p>
        </p:txBody>
      </p:sp>
      <p:sp>
        <p:nvSpPr>
          <p:cNvPr id="10" name="Text Placeholder 7"/>
          <p:cNvSpPr>
            <a:spLocks noGrp="1"/>
          </p:cNvSpPr>
          <p:nvPr>
            <p:ph type="body" sz="quarter" idx="10" hasCustomPrompt="1"/>
          </p:nvPr>
        </p:nvSpPr>
        <p:spPr>
          <a:xfrm>
            <a:off x="0" y="2297098"/>
            <a:ext cx="12192000" cy="1131902"/>
          </a:xfrm>
          <a:prstGeom prst="rect">
            <a:avLst/>
          </a:prstGeom>
          <a:noFill/>
        </p:spPr>
        <p:txBody>
          <a:bodyPr wrap="square" lIns="360000" tIns="360000" rIns="360000" bIns="288000" anchor="b" anchorCtr="0">
            <a:noAutofit/>
          </a:bodyPr>
          <a:lstStyle>
            <a:lvl1pPr marL="0" indent="0">
              <a:lnSpc>
                <a:spcPct val="100000"/>
              </a:lnSpc>
              <a:spcBef>
                <a:spcPts val="0"/>
              </a:spcBef>
              <a:spcAft>
                <a:spcPts val="0"/>
              </a:spcAft>
              <a:buFontTx/>
              <a:buNone/>
              <a:defRPr sz="3300" cap="none" baseline="0">
                <a:solidFill>
                  <a:schemeClr val="bg1"/>
                </a:solidFill>
                <a:latin typeface="Arial" pitchFamily="34" charset="0"/>
                <a:cs typeface="Arial" pitchFamily="34" charset="0"/>
              </a:defRPr>
            </a:lvl1pPr>
          </a:lstStyle>
          <a:p>
            <a:pPr lvl="0"/>
            <a:r>
              <a:rPr lang="en-GB" dirty="0"/>
              <a:t>Headings can be used on images</a:t>
            </a:r>
          </a:p>
        </p:txBody>
      </p:sp>
      <p:sp>
        <p:nvSpPr>
          <p:cNvPr id="5" name="Picture Placeholder 6"/>
          <p:cNvSpPr>
            <a:spLocks noGrp="1"/>
          </p:cNvSpPr>
          <p:nvPr>
            <p:ph type="pic" sz="quarter" idx="13"/>
          </p:nvPr>
        </p:nvSpPr>
        <p:spPr>
          <a:xfrm>
            <a:off x="0" y="0"/>
            <a:ext cx="12192000" cy="3429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lgn="ctr">
              <a:buFontTx/>
              <a:buNone/>
              <a:defRPr sz="900" baseline="0">
                <a:solidFill>
                  <a:srgbClr val="FF0000"/>
                </a:solidFill>
                <a:latin typeface="Arial Narrow" pitchFamily="34" charset="0"/>
              </a:defRPr>
            </a:lvl1pPr>
          </a:lstStyle>
          <a:p>
            <a:endParaRPr lang="en-GB" dirty="0"/>
          </a:p>
          <a:p>
            <a:endParaRPr lang="en-GB" dirty="0"/>
          </a:p>
          <a:p>
            <a:endParaRPr lang="en-GB" dirty="0"/>
          </a:p>
          <a:p>
            <a:r>
              <a:rPr lang="en-GB" dirty="0"/>
              <a:t>Click on picture icon to insert picture</a:t>
            </a:r>
          </a:p>
        </p:txBody>
      </p:sp>
    </p:spTree>
    <p:extLst>
      <p:ext uri="{BB962C8B-B14F-4D97-AF65-F5344CB8AC3E}">
        <p14:creationId xmlns:p14="http://schemas.microsoft.com/office/powerpoint/2010/main" val="71093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5BC8E5-1840-4C21-A1BC-EAD422D14DEE}"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1276650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under image">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0" y="0"/>
            <a:ext cx="12192000" cy="3429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lgn="ctr">
              <a:buFontTx/>
              <a:buNone/>
              <a:defRPr sz="900" baseline="0">
                <a:solidFill>
                  <a:srgbClr val="FF0000"/>
                </a:solidFill>
                <a:latin typeface="Arial Narrow" pitchFamily="34" charset="0"/>
              </a:defRPr>
            </a:lvl1pPr>
          </a:lstStyle>
          <a:p>
            <a:endParaRPr lang="en-GB" dirty="0"/>
          </a:p>
          <a:p>
            <a:endParaRPr lang="en-GB" dirty="0"/>
          </a:p>
          <a:p>
            <a:endParaRPr lang="en-GB" dirty="0"/>
          </a:p>
          <a:p>
            <a:r>
              <a:rPr lang="en-GB" dirty="0"/>
              <a:t>Click on picture icon to insert picture</a:t>
            </a:r>
          </a:p>
        </p:txBody>
      </p:sp>
      <p:sp>
        <p:nvSpPr>
          <p:cNvPr id="10" name="Text Placeholder 7"/>
          <p:cNvSpPr>
            <a:spLocks noGrp="1"/>
          </p:cNvSpPr>
          <p:nvPr>
            <p:ph type="body" sz="quarter" idx="10" hasCustomPrompt="1"/>
          </p:nvPr>
        </p:nvSpPr>
        <p:spPr>
          <a:xfrm>
            <a:off x="0" y="3429002"/>
            <a:ext cx="12192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3300" cap="none" baseline="0">
                <a:solidFill>
                  <a:schemeClr val="tx1"/>
                </a:solidFill>
                <a:latin typeface="Arial" pitchFamily="34" charset="0"/>
                <a:cs typeface="Arial" pitchFamily="34" charset="0"/>
              </a:defRPr>
            </a:lvl1pPr>
          </a:lstStyle>
          <a:p>
            <a:pPr lvl="0"/>
            <a:r>
              <a:rPr lang="en-GB" dirty="0"/>
              <a:t>Headings can be used on images</a:t>
            </a:r>
          </a:p>
        </p:txBody>
      </p:sp>
    </p:spTree>
    <p:extLst>
      <p:ext uri="{BB962C8B-B14F-4D97-AF65-F5344CB8AC3E}">
        <p14:creationId xmlns:p14="http://schemas.microsoft.com/office/powerpoint/2010/main" val="3441226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Impact point">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000" cap="none" baseline="0">
                <a:solidFill>
                  <a:schemeClr val="tx1"/>
                </a:solidFill>
                <a:latin typeface="Arial" pitchFamily="34" charset="0"/>
                <a:cs typeface="Arial" pitchFamily="34" charset="0"/>
              </a:defRPr>
            </a:lvl1pPr>
          </a:lstStyle>
          <a:p>
            <a:pPr lvl="0"/>
            <a:r>
              <a:rPr lang="en-GB" dirty="0"/>
              <a:t>When you have one big, bold point to make, use this slide to give your message impact (40pt Arial regular).</a:t>
            </a:r>
          </a:p>
        </p:txBody>
      </p:sp>
      <p:sp>
        <p:nvSpPr>
          <p:cNvPr id="4" name="Picture Placeholder 6"/>
          <p:cNvSpPr>
            <a:spLocks noGrp="1"/>
          </p:cNvSpPr>
          <p:nvPr>
            <p:ph type="pic" sz="quarter" idx="13"/>
          </p:nvPr>
        </p:nvSpPr>
        <p:spPr>
          <a:xfrm>
            <a:off x="0" y="0"/>
            <a:ext cx="12192000" cy="3429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lgn="ctr">
              <a:buFontTx/>
              <a:buNone/>
              <a:defRPr sz="900" baseline="0">
                <a:solidFill>
                  <a:srgbClr val="FF0000"/>
                </a:solidFill>
                <a:latin typeface="Arial Narrow" pitchFamily="34" charset="0"/>
              </a:defRPr>
            </a:lvl1pPr>
          </a:lstStyle>
          <a:p>
            <a:endParaRPr lang="en-GB" dirty="0"/>
          </a:p>
          <a:p>
            <a:endParaRPr lang="en-GB" dirty="0"/>
          </a:p>
          <a:p>
            <a:endParaRPr lang="en-GB" dirty="0"/>
          </a:p>
          <a:p>
            <a:r>
              <a:rPr lang="en-GB" dirty="0"/>
              <a:t>Click on picture icon to insert picture</a:t>
            </a:r>
          </a:p>
        </p:txBody>
      </p:sp>
    </p:spTree>
    <p:extLst>
      <p:ext uri="{BB962C8B-B14F-4D97-AF65-F5344CB8AC3E}">
        <p14:creationId xmlns:p14="http://schemas.microsoft.com/office/powerpoint/2010/main" val="3317051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nal / Thank you">
    <p:spTree>
      <p:nvGrpSpPr>
        <p:cNvPr id="1" name=""/>
        <p:cNvGrpSpPr/>
        <p:nvPr/>
      </p:nvGrpSpPr>
      <p:grpSpPr>
        <a:xfrm>
          <a:off x="0" y="0"/>
          <a:ext cx="0" cy="0"/>
          <a:chOff x="0" y="0"/>
          <a:chExt cx="0" cy="0"/>
        </a:xfrm>
      </p:grpSpPr>
      <p:sp>
        <p:nvSpPr>
          <p:cNvPr id="3" name="Title 1"/>
          <p:cNvSpPr txBox="1">
            <a:spLocks/>
          </p:cNvSpPr>
          <p:nvPr userDrawn="1"/>
        </p:nvSpPr>
        <p:spPr>
          <a:xfrm>
            <a:off x="359744" y="2060848"/>
            <a:ext cx="10972800" cy="1143000"/>
          </a:xfrm>
          <a:prstGeom prst="rect">
            <a:avLst/>
          </a:prstGeom>
        </p:spPr>
        <p:txBody>
          <a:bodyPr/>
          <a:lstStyle>
            <a:lvl1pPr>
              <a:defRPr baseline="0"/>
            </a:lvl1pPr>
          </a:lstStyle>
          <a:p>
            <a:pPr>
              <a:spcBef>
                <a:spcPct val="0"/>
              </a:spcBef>
              <a:defRPr/>
            </a:pPr>
            <a:r>
              <a:rPr lang="en-US" sz="3300" dirty="0">
                <a:solidFill>
                  <a:prstClr val="white"/>
                </a:solidFill>
                <a:latin typeface="Arial" pitchFamily="34" charset="0"/>
              </a:rPr>
              <a:t>Thank you slide</a:t>
            </a:r>
            <a:endParaRPr lang="en-GB" sz="3300" dirty="0">
              <a:solidFill>
                <a:prstClr val="white"/>
              </a:solidFill>
              <a:latin typeface="Arial" pitchFamily="34" charset="0"/>
            </a:endParaRPr>
          </a:p>
        </p:txBody>
      </p:sp>
      <p:sp>
        <p:nvSpPr>
          <p:cNvPr id="4"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2400" cap="none" baseline="0">
                <a:solidFill>
                  <a:schemeClr val="tx1"/>
                </a:solidFill>
                <a:latin typeface="Arial" pitchFamily="34" charset="0"/>
                <a:cs typeface="Arial" pitchFamily="34" charset="0"/>
              </a:defRPr>
            </a:lvl1pPr>
          </a:lstStyle>
          <a:p>
            <a:pPr lvl="0"/>
            <a:r>
              <a:rPr lang="en-GB" dirty="0"/>
              <a:t>End all slides with a closing slide</a:t>
            </a:r>
          </a:p>
        </p:txBody>
      </p:sp>
    </p:spTree>
    <p:extLst>
      <p:ext uri="{BB962C8B-B14F-4D97-AF65-F5344CB8AC3E}">
        <p14:creationId xmlns:p14="http://schemas.microsoft.com/office/powerpoint/2010/main" val="3488293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amp; add object (graph, image etc.)">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3"/>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2700" b="0" i="0" cap="none" baseline="0">
                <a:solidFill>
                  <a:schemeClr val="bg1"/>
                </a:solidFill>
                <a:latin typeface="Arial" pitchFamily="34" charset="0"/>
                <a:cs typeface="Arial" pitchFamily="34" charset="0"/>
              </a:defRPr>
            </a:lvl1pPr>
          </a:lstStyle>
          <a:p>
            <a:pPr lvl="0"/>
            <a:r>
              <a:rPr lang="en-GB" dirty="0"/>
              <a:t>Content slide heading 36pt Arial regular</a:t>
            </a:r>
          </a:p>
        </p:txBody>
      </p:sp>
      <p:sp>
        <p:nvSpPr>
          <p:cNvPr id="11" name="Text Placeholder 7"/>
          <p:cNvSpPr>
            <a:spLocks noGrp="1"/>
          </p:cNvSpPr>
          <p:nvPr>
            <p:ph type="body" sz="quarter" idx="12" hasCustomPrompt="1"/>
          </p:nvPr>
        </p:nvSpPr>
        <p:spPr>
          <a:xfrm>
            <a:off x="1" y="728666"/>
            <a:ext cx="6768075" cy="6129337"/>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1800" cap="none" baseline="0">
                <a:solidFill>
                  <a:schemeClr val="tx1"/>
                </a:solidFill>
                <a:latin typeface="Arial" pitchFamily="34" charset="0"/>
                <a:cs typeface="Arial" pitchFamily="34" charset="0"/>
              </a:defRPr>
            </a:lvl1pPr>
          </a:lstStyle>
          <a:p>
            <a:pPr lvl="0"/>
            <a:r>
              <a:rPr lang="en-GB" dirty="0"/>
              <a:t>Keep it as simple as possible.</a:t>
            </a:r>
            <a:br>
              <a:rPr lang="en-GB" dirty="0"/>
            </a:br>
            <a:br>
              <a:rPr lang="en-GB" dirty="0"/>
            </a:br>
            <a:r>
              <a:rPr lang="en-GB" dirty="0"/>
              <a:t>Small things make all the difference. Keeping things simple and clean makes it easier for your audience to take in what you are showing them.</a:t>
            </a:r>
            <a:br>
              <a:rPr lang="en-GB" dirty="0"/>
            </a:br>
            <a:endParaRPr lang="en-GB" dirty="0"/>
          </a:p>
          <a:p>
            <a:pPr lvl="0"/>
            <a:r>
              <a:rPr lang="en-GB" dirty="0"/>
              <a:t>Simple slides are much easier on the eye, and give the impression of confidence and clarity.</a:t>
            </a:r>
          </a:p>
        </p:txBody>
      </p:sp>
      <p:sp>
        <p:nvSpPr>
          <p:cNvPr id="6" name="Content Placeholder 3"/>
          <p:cNvSpPr>
            <a:spLocks noGrp="1"/>
          </p:cNvSpPr>
          <p:nvPr>
            <p:ph sz="half" idx="2"/>
          </p:nvPr>
        </p:nvSpPr>
        <p:spPr>
          <a:xfrm>
            <a:off x="6807200" y="728663"/>
            <a:ext cx="5384800" cy="6127750"/>
          </a:xfrm>
          <a:prstGeom prst="rect">
            <a:avLst/>
          </a:prstGeom>
        </p:spPr>
        <p:txBody>
          <a:bodyPr/>
          <a:lstStyle>
            <a:lvl1pPr algn="ctr">
              <a:buFontTx/>
              <a:buNone/>
              <a:defRPr sz="900" baseline="0">
                <a:solidFill>
                  <a:srgbClr val="FF0000"/>
                </a:solidFill>
                <a:latin typeface="Arial Narrow" pitchFamily="34" charset="0"/>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Click to add object</a:t>
            </a:r>
          </a:p>
        </p:txBody>
      </p:sp>
    </p:spTree>
    <p:extLst>
      <p:ext uri="{BB962C8B-B14F-4D97-AF65-F5344CB8AC3E}">
        <p14:creationId xmlns:p14="http://schemas.microsoft.com/office/powerpoint/2010/main" val="3731060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639122" y="1199377"/>
            <a:ext cx="9144000" cy="2387600"/>
          </a:xfrm>
        </p:spPr>
        <p:txBody>
          <a:bodyPr anchor="b"/>
          <a:lstStyle>
            <a:lvl1pPr algn="ctr">
              <a:defRPr sz="6000"/>
            </a:lvl1pPr>
          </a:lstStyle>
          <a:p>
            <a:r>
              <a:rPr lang="fr-FR" dirty="0"/>
              <a:t>Modifiez le style du titre</a:t>
            </a:r>
          </a:p>
        </p:txBody>
      </p:sp>
      <p:sp>
        <p:nvSpPr>
          <p:cNvPr id="3" name="Sous-titre 2"/>
          <p:cNvSpPr>
            <a:spLocks noGrp="1"/>
          </p:cNvSpPr>
          <p:nvPr>
            <p:ph type="subTitle" idx="1"/>
          </p:nvPr>
        </p:nvSpPr>
        <p:spPr>
          <a:xfrm>
            <a:off x="2639122" y="385851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p:cNvSpPr>
            <a:spLocks noGrp="1"/>
          </p:cNvSpPr>
          <p:nvPr>
            <p:ph type="dt" sz="half" idx="10"/>
          </p:nvPr>
        </p:nvSpPr>
        <p:spPr/>
        <p:txBody>
          <a:bodyPr/>
          <a:lstStyle/>
          <a:p>
            <a:fld id="{BFE54EA4-9DC8-48D7-B88E-A10E0B2A29D9}" type="datetimeFigureOut">
              <a:rPr lang="fr-FR" smtClean="0"/>
              <a:t>15/05/2025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1013836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196790" y="365125"/>
            <a:ext cx="9157010" cy="1325563"/>
          </a:xfrm>
        </p:spPr>
        <p:txBody>
          <a:bodyPr/>
          <a:lstStyle/>
          <a:p>
            <a:r>
              <a:rPr lang="fr-FR" dirty="0"/>
              <a:t>Modifiez le style du titre</a:t>
            </a:r>
          </a:p>
        </p:txBody>
      </p:sp>
      <p:sp>
        <p:nvSpPr>
          <p:cNvPr id="3" name="Espace réservé du contenu 2"/>
          <p:cNvSpPr>
            <a:spLocks noGrp="1"/>
          </p:cNvSpPr>
          <p:nvPr>
            <p:ph idx="1"/>
          </p:nvPr>
        </p:nvSpPr>
        <p:spPr>
          <a:xfrm>
            <a:off x="2196790" y="1825625"/>
            <a:ext cx="9157010" cy="4351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BFE54EA4-9DC8-48D7-B88E-A10E0B2A29D9}" type="datetimeFigureOut">
              <a:rPr lang="fr-FR" smtClean="0"/>
              <a:t>15/05/2025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3718398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018370" y="1709738"/>
            <a:ext cx="9329079" cy="2852737"/>
          </a:xfrm>
        </p:spPr>
        <p:txBody>
          <a:bodyPr anchor="b"/>
          <a:lstStyle>
            <a:lvl1pPr>
              <a:defRPr sz="6000"/>
            </a:lvl1pPr>
          </a:lstStyle>
          <a:p>
            <a:r>
              <a:rPr lang="fr-FR" dirty="0"/>
              <a:t>Modifiez le style du titre</a:t>
            </a:r>
          </a:p>
        </p:txBody>
      </p:sp>
      <p:sp>
        <p:nvSpPr>
          <p:cNvPr id="3" name="Espace réservé du texte 2"/>
          <p:cNvSpPr>
            <a:spLocks noGrp="1"/>
          </p:cNvSpPr>
          <p:nvPr>
            <p:ph type="body" idx="1"/>
          </p:nvPr>
        </p:nvSpPr>
        <p:spPr>
          <a:xfrm>
            <a:off x="2018370" y="4589463"/>
            <a:ext cx="932908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Modifiez les styles du texte du masque</a:t>
            </a:r>
          </a:p>
        </p:txBody>
      </p:sp>
      <p:sp>
        <p:nvSpPr>
          <p:cNvPr id="4" name="Espace réservé de la date 3"/>
          <p:cNvSpPr>
            <a:spLocks noGrp="1"/>
          </p:cNvSpPr>
          <p:nvPr>
            <p:ph type="dt" sz="half" idx="10"/>
          </p:nvPr>
        </p:nvSpPr>
        <p:spPr/>
        <p:txBody>
          <a:bodyPr/>
          <a:lstStyle/>
          <a:p>
            <a:fld id="{BFE54EA4-9DC8-48D7-B88E-A10E0B2A29D9}" type="datetimeFigureOut">
              <a:rPr lang="fr-FR" smtClean="0"/>
              <a:t>15/05/2025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3453174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FE54EA4-9DC8-48D7-B88E-A10E0B2A29D9}" type="datetimeFigureOut">
              <a:rPr lang="fr-FR" smtClean="0"/>
              <a:t>15/05/2025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575691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FE54EA4-9DC8-48D7-B88E-A10E0B2A29D9}" type="datetimeFigureOut">
              <a:rPr lang="fr-FR" smtClean="0"/>
              <a:t>15/05/2025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4254224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FE54EA4-9DC8-48D7-B88E-A10E0B2A29D9}" type="datetimeFigureOut">
              <a:rPr lang="fr-FR" smtClean="0"/>
              <a:t>15/05/2025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724525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D5BC8E5-1840-4C21-A1BC-EAD422D14DEE}"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4241330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FE54EA4-9DC8-48D7-B88E-A10E0B2A29D9}" type="datetimeFigureOut">
              <a:rPr lang="fr-FR" smtClean="0"/>
              <a:t>15/05/2025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3767622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FE54EA4-9DC8-48D7-B88E-A10E0B2A29D9}" type="datetimeFigureOut">
              <a:rPr lang="fr-FR" smtClean="0"/>
              <a:t>15/05/2025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1637879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FE54EA4-9DC8-48D7-B88E-A10E0B2A29D9}" type="datetimeFigureOut">
              <a:rPr lang="fr-FR" smtClean="0"/>
              <a:t>15/05/2025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1894496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FE54EA4-9DC8-48D7-B88E-A10E0B2A29D9}" type="datetimeFigureOut">
              <a:rPr lang="fr-FR" smtClean="0"/>
              <a:t>15/05/2025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113541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FE54EA4-9DC8-48D7-B88E-A10E0B2A29D9}" type="datetimeFigureOut">
              <a:rPr lang="fr-FR" smtClean="0"/>
              <a:t>15/05/2025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8A55DF6-668D-411B-BBB8-432FE9436355}" type="slidenum">
              <a:rPr lang="fr-FR" smtClean="0"/>
              <a:t>‹N°›</a:t>
            </a:fld>
            <a:endParaRPr lang="fr-FR"/>
          </a:p>
        </p:txBody>
      </p:sp>
    </p:spTree>
    <p:extLst>
      <p:ext uri="{BB962C8B-B14F-4D97-AF65-F5344CB8AC3E}">
        <p14:creationId xmlns:p14="http://schemas.microsoft.com/office/powerpoint/2010/main" val="840549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Bullet points">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1"/>
            <a:ext cx="12192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tx1"/>
                </a:solidFill>
                <a:latin typeface="Arial" pitchFamily="34" charset="0"/>
                <a:cs typeface="Arial" pitchFamily="34" charset="0"/>
              </a:defRPr>
            </a:lvl1pPr>
          </a:lstStyle>
          <a:p>
            <a:pPr lvl="0"/>
            <a:r>
              <a:rPr lang="en-US"/>
              <a:t>Click to edit Master text styles</a:t>
            </a:r>
          </a:p>
        </p:txBody>
      </p:sp>
      <p:sp>
        <p:nvSpPr>
          <p:cNvPr id="11" name="Text Placeholder 7"/>
          <p:cNvSpPr>
            <a:spLocks noGrp="1"/>
          </p:cNvSpPr>
          <p:nvPr>
            <p:ph type="body" sz="quarter" idx="12"/>
          </p:nvPr>
        </p:nvSpPr>
        <p:spPr>
          <a:xfrm>
            <a:off x="1355" y="728664"/>
            <a:ext cx="12143317" cy="6129337"/>
          </a:xfrm>
          <a:prstGeom prst="rect">
            <a:avLst/>
          </a:prstGeom>
          <a:noFill/>
        </p:spPr>
        <p:txBody>
          <a:bodyPr lIns="360000" tIns="288000" rIns="360000" bIns="720000" anchor="t" anchorCtr="0">
            <a:normAutofit/>
          </a:bodyPr>
          <a:lstStyle>
            <a:lvl1pPr marL="360363" indent="-360363">
              <a:lnSpc>
                <a:spcPct val="100000"/>
              </a:lnSpc>
              <a:spcBef>
                <a:spcPts val="600"/>
              </a:spcBef>
              <a:spcAft>
                <a:spcPts val="600"/>
              </a:spcAft>
              <a:buFont typeface="Arial" pitchFamily="34" charset="0"/>
              <a:buChar char="•"/>
              <a:defRPr sz="3000" cap="none" baseline="0">
                <a:solidFill>
                  <a:schemeClr val="tx1"/>
                </a:solidFill>
                <a:latin typeface="Arial" pitchFamily="34" charset="0"/>
                <a:cs typeface="Arial" pitchFamily="34" charset="0"/>
              </a:defRPr>
            </a:lvl1pPr>
            <a:lvl2pPr>
              <a:spcBef>
                <a:spcPts val="0"/>
              </a:spcBef>
              <a:spcAft>
                <a:spcPts val="600"/>
              </a:spcAft>
              <a:buSzPct val="75000"/>
              <a:buFont typeface="Arial" pitchFamily="34" charset="0"/>
              <a:buChar char="•"/>
              <a:defRPr sz="2600" baseline="0">
                <a:latin typeface="Arial" pitchFamily="34" charset="0"/>
                <a:cs typeface="Arial"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4"/>
          <p:cNvSpPr>
            <a:spLocks noGrp="1"/>
          </p:cNvSpPr>
          <p:nvPr>
            <p:ph type="body" sz="quarter" idx="13"/>
          </p:nvPr>
        </p:nvSpPr>
        <p:spPr>
          <a:xfrm>
            <a:off x="4080000" y="5580000"/>
            <a:ext cx="7584843"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74957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D5BC8E5-1840-4C21-A1BC-EAD422D14DEE}"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426037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D5BC8E5-1840-4C21-A1BC-EAD422D14DEE}"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428452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BC8E5-1840-4C21-A1BC-EAD422D14DEE}" type="datetimeFigureOut">
              <a:rPr lang="en-GB" smtClean="0"/>
              <a:t>15/05/2025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2816988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5BC8E5-1840-4C21-A1BC-EAD422D14DEE}"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1758345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5BC8E5-1840-4C21-A1BC-EAD422D14DEE}"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71B76B-8F89-449C-819B-02D7066361D4}" type="slidenum">
              <a:rPr lang="en-GB" smtClean="0"/>
              <a:t>‹N°›</a:t>
            </a:fld>
            <a:endParaRPr lang="en-GB"/>
          </a:p>
        </p:txBody>
      </p:sp>
    </p:spTree>
    <p:extLst>
      <p:ext uri="{BB962C8B-B14F-4D97-AF65-F5344CB8AC3E}">
        <p14:creationId xmlns:p14="http://schemas.microsoft.com/office/powerpoint/2010/main" val="115003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5BC8E5-1840-4C21-A1BC-EAD422D14DEE}" type="datetimeFigureOut">
              <a:rPr lang="en-GB" smtClean="0"/>
              <a:t>15/05/2025</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71B76B-8F89-449C-819B-02D7066361D4}" type="slidenum">
              <a:rPr lang="en-GB" smtClean="0"/>
              <a:t>‹N°›</a:t>
            </a:fld>
            <a:endParaRPr lang="en-GB"/>
          </a:p>
        </p:txBody>
      </p:sp>
    </p:spTree>
    <p:extLst>
      <p:ext uri="{BB962C8B-B14F-4D97-AF65-F5344CB8AC3E}">
        <p14:creationId xmlns:p14="http://schemas.microsoft.com/office/powerpoint/2010/main" val="2824596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3429000"/>
          </a:xfrm>
          <a:prstGeom prst="rect">
            <a:avLst/>
          </a:prstGeom>
          <a:solidFill>
            <a:srgbClr val="A2D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pic>
        <p:nvPicPr>
          <p:cNvPr id="10" name="Picture 9" descr="CEH_PMS_RGB.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17628" y="6087486"/>
            <a:ext cx="2400000" cy="437861"/>
          </a:xfrm>
          <a:prstGeom prst="rect">
            <a:avLst/>
          </a:prstGeom>
        </p:spPr>
      </p:pic>
    </p:spTree>
    <p:extLst>
      <p:ext uri="{BB962C8B-B14F-4D97-AF65-F5344CB8AC3E}">
        <p14:creationId xmlns:p14="http://schemas.microsoft.com/office/powerpoint/2010/main" val="1040911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685800" rtl="0" eaLnBrk="1" latinLnBrk="0" hangingPunct="1">
        <a:spcBef>
          <a:spcPct val="0"/>
        </a:spcBef>
        <a:buNone/>
        <a:defRPr sz="3300" kern="1200" cap="all" baseline="0">
          <a:solidFill>
            <a:schemeClr val="tx1"/>
          </a:solidFill>
          <a:latin typeface="Arial"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3"/>
            <a:ext cx="12192000" cy="728663"/>
          </a:xfrm>
          <a:prstGeom prst="rect">
            <a:avLst/>
          </a:prstGeom>
          <a:solidFill>
            <a:srgbClr val="A2D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pic>
        <p:nvPicPr>
          <p:cNvPr id="10" name="Picture 9" descr="CEH_PMS_RGB.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17628" y="6087486"/>
            <a:ext cx="2400000" cy="437861"/>
          </a:xfrm>
          <a:prstGeom prst="rect">
            <a:avLst/>
          </a:prstGeom>
        </p:spPr>
      </p:pic>
    </p:spTree>
    <p:extLst>
      <p:ext uri="{BB962C8B-B14F-4D97-AF65-F5344CB8AC3E}">
        <p14:creationId xmlns:p14="http://schemas.microsoft.com/office/powerpoint/2010/main" val="22388568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5" r:id="rId5"/>
    <p:sldLayoutId id="2147483677" r:id="rId6"/>
    <p:sldLayoutId id="2147483678" r:id="rId7"/>
    <p:sldLayoutId id="2147483679" r:id="rId8"/>
  </p:sldLayoutIdLst>
  <p:txStyles>
    <p:titleStyle>
      <a:lvl1pPr algn="l" defTabSz="685800" rtl="0" eaLnBrk="1" latinLnBrk="0" hangingPunct="1">
        <a:spcBef>
          <a:spcPct val="0"/>
        </a:spcBef>
        <a:buNone/>
        <a:defRPr sz="3300" kern="1200" cap="all" baseline="0">
          <a:solidFill>
            <a:schemeClr val="tx1"/>
          </a:solidFill>
          <a:latin typeface="Arial"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3429000"/>
          </a:xfrm>
          <a:prstGeom prst="rect">
            <a:avLst/>
          </a:prstGeom>
          <a:solidFill>
            <a:srgbClr val="A2D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pic>
        <p:nvPicPr>
          <p:cNvPr id="10" name="Picture 9" descr="CEH_PMS_RGB.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17628" y="6087486"/>
            <a:ext cx="2400000" cy="437861"/>
          </a:xfrm>
          <a:prstGeom prst="rect">
            <a:avLst/>
          </a:prstGeom>
        </p:spPr>
      </p:pic>
    </p:spTree>
    <p:extLst>
      <p:ext uri="{BB962C8B-B14F-4D97-AF65-F5344CB8AC3E}">
        <p14:creationId xmlns:p14="http://schemas.microsoft.com/office/powerpoint/2010/main" val="22963988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xStyles>
    <p:titleStyle>
      <a:lvl1pPr algn="l" defTabSz="685800" rtl="0" eaLnBrk="1" latinLnBrk="0" hangingPunct="1">
        <a:spcBef>
          <a:spcPct val="0"/>
        </a:spcBef>
        <a:buNone/>
        <a:defRPr sz="3300" kern="1200" cap="all" baseline="0">
          <a:solidFill>
            <a:schemeClr val="tx1"/>
          </a:solidFill>
          <a:latin typeface="Arial"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54EA4-9DC8-48D7-B88E-A10E0B2A29D9}" type="datetimeFigureOut">
              <a:rPr lang="fr-FR" smtClean="0"/>
              <a:t>15/05/2025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55DF6-668D-411B-BBB8-432FE9436355}" type="slidenum">
              <a:rPr lang="fr-FR" smtClean="0"/>
              <a:t>‹N°›</a:t>
            </a:fld>
            <a:endParaRPr lang="fr-FR"/>
          </a:p>
        </p:txBody>
      </p:sp>
    </p:spTree>
    <p:extLst>
      <p:ext uri="{BB962C8B-B14F-4D97-AF65-F5344CB8AC3E}">
        <p14:creationId xmlns:p14="http://schemas.microsoft.com/office/powerpoint/2010/main" val="93196886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mailto:j.young@ceh.ac.uk"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3.pn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46.tmp"/><Relationship Id="rId5" Type="http://schemas.openxmlformats.org/officeDocument/2006/relationships/image" Target="../media/image45.tmp"/><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49.png"/><Relationship Id="rId5" Type="http://schemas.openxmlformats.org/officeDocument/2006/relationships/image" Target="../media/image48.tm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png"/><Relationship Id="rId7"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6.tmp"/><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75.tmp"/><Relationship Id="rId5" Type="http://schemas.openxmlformats.org/officeDocument/2006/relationships/image" Target="../media/image74.tmp"/><Relationship Id="rId4" Type="http://schemas.openxmlformats.org/officeDocument/2006/relationships/image" Target="../media/image73.tmp"/></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79.tmp"/><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8" Type="http://schemas.openxmlformats.org/officeDocument/2006/relationships/image" Target="../media/image86.tmp"/><Relationship Id="rId3" Type="http://schemas.openxmlformats.org/officeDocument/2006/relationships/image" Target="../media/image71.png"/><Relationship Id="rId7" Type="http://schemas.openxmlformats.org/officeDocument/2006/relationships/image" Target="../media/image85.tmp"/><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84.tmp"/><Relationship Id="rId5" Type="http://schemas.openxmlformats.org/officeDocument/2006/relationships/image" Target="../media/image83.png"/><Relationship Id="rId4" Type="http://schemas.openxmlformats.org/officeDocument/2006/relationships/image" Target="../media/image82.jpeg"/><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1.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1.png"/><Relationship Id="rId1" Type="http://schemas.openxmlformats.org/officeDocument/2006/relationships/slideLayout" Target="../slideLayouts/slideLayout35.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16.jpeg"/><Relationship Id="rId5" Type="http://schemas.openxmlformats.org/officeDocument/2006/relationships/image" Target="../media/image99.jpeg"/><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71.png"/><Relationship Id="rId7"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101.jpeg"/><Relationship Id="rId5" Type="http://schemas.openxmlformats.org/officeDocument/2006/relationships/hyperlink" Target="mailto:j.young@ceh.ac.uk" TargetMode="Externa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tm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26.tmp"/><Relationship Id="rId4" Type="http://schemas.openxmlformats.org/officeDocument/2006/relationships/hyperlink" Target="https://www.hwctf.org/guidelin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0868C29-F238-4E63-97CB-5941510D26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9" name="Rectangle 8">
            <a:extLst>
              <a:ext uri="{FF2B5EF4-FFF2-40B4-BE49-F238E27FC236}">
                <a16:creationId xmlns:a16="http://schemas.microsoft.com/office/drawing/2014/main" id="{6D7BE8B3-524D-4327-87C5-1BB363EA3CB0}"/>
              </a:ext>
            </a:extLst>
          </p:cNvPr>
          <p:cNvSpPr/>
          <p:nvPr/>
        </p:nvSpPr>
        <p:spPr>
          <a:xfrm>
            <a:off x="2518610" y="568899"/>
            <a:ext cx="7154780" cy="1323439"/>
          </a:xfrm>
          <a:prstGeom prst="rect">
            <a:avLst/>
          </a:prstGeom>
        </p:spPr>
        <p:txBody>
          <a:bodyPr wrap="square">
            <a:spAutoFit/>
          </a:bodyPr>
          <a:lstStyle/>
          <a:p>
            <a:pPr algn="ctr"/>
            <a:r>
              <a:rPr lang="fr-FR" sz="4000" b="1" dirty="0">
                <a:latin typeface="Calibri" panose="020F0502020204030204" pitchFamily="34" charset="0"/>
                <a:cs typeface="Calibri" panose="020F0502020204030204" pitchFamily="34" charset="0"/>
              </a:rPr>
              <a:t>Biodiversité, eau et conflits d’usages </a:t>
            </a:r>
            <a:endParaRPr lang="en-GB" sz="4000" b="1"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ACB70E3-E148-4C1B-9EE4-BE9B74CAE9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1495" y="2277276"/>
            <a:ext cx="3241325" cy="1820862"/>
          </a:xfrm>
          <a:prstGeom prst="rect">
            <a:avLst/>
          </a:prstGeom>
        </p:spPr>
      </p:pic>
      <p:pic>
        <p:nvPicPr>
          <p:cNvPr id="12" name="Picture 7" descr="Duck and Rabbit">
            <a:extLst>
              <a:ext uri="{FF2B5EF4-FFF2-40B4-BE49-F238E27FC236}">
                <a16:creationId xmlns:a16="http://schemas.microsoft.com/office/drawing/2014/main" id="{44311324-1AE2-4F4E-AF03-A43826BD110F}"/>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5472" y="2277276"/>
            <a:ext cx="3134761" cy="1758156"/>
          </a:xfrm>
          <a:prstGeom prst="rect">
            <a:avLst/>
          </a:prstGeom>
          <a:noFill/>
          <a:ln>
            <a:noFill/>
          </a:ln>
        </p:spPr>
      </p:pic>
      <p:pic>
        <p:nvPicPr>
          <p:cNvPr id="13" name="Picture 3">
            <a:extLst>
              <a:ext uri="{FF2B5EF4-FFF2-40B4-BE49-F238E27FC236}">
                <a16:creationId xmlns:a16="http://schemas.microsoft.com/office/drawing/2014/main" id="{532D7ABB-803C-4B83-8A5D-898E2FB162B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18" t="11643" r="-418" b="16413"/>
          <a:stretch/>
        </p:blipFill>
        <p:spPr>
          <a:xfrm>
            <a:off x="7920233" y="2272685"/>
            <a:ext cx="2994965" cy="1825453"/>
          </a:xfrm>
          <a:prstGeom prst="rect">
            <a:avLst/>
          </a:prstGeom>
        </p:spPr>
      </p:pic>
      <p:sp>
        <p:nvSpPr>
          <p:cNvPr id="14" name="Rectangle 13">
            <a:extLst>
              <a:ext uri="{FF2B5EF4-FFF2-40B4-BE49-F238E27FC236}">
                <a16:creationId xmlns:a16="http://schemas.microsoft.com/office/drawing/2014/main" id="{855DA396-0AC4-4A2C-966F-FAE70FEF7604}"/>
              </a:ext>
            </a:extLst>
          </p:cNvPr>
          <p:cNvSpPr/>
          <p:nvPr/>
        </p:nvSpPr>
        <p:spPr>
          <a:xfrm>
            <a:off x="1988480" y="4563476"/>
            <a:ext cx="8728744" cy="892552"/>
          </a:xfrm>
          <a:prstGeom prst="rect">
            <a:avLst/>
          </a:prstGeom>
        </p:spPr>
        <p:txBody>
          <a:bodyPr wrap="square">
            <a:spAutoFit/>
          </a:bodyPr>
          <a:lstStyle/>
          <a:p>
            <a:pPr algn="ctr"/>
            <a:r>
              <a:rPr lang="en-GB" sz="2000" dirty="0">
                <a:hlinkClick r:id="rId7"/>
              </a:rPr>
              <a:t>Juliette.young@inrae.fr</a:t>
            </a:r>
          </a:p>
          <a:p>
            <a:pPr algn="ctr"/>
            <a:r>
              <a:rPr lang="fr-FR" sz="1600" dirty="0"/>
              <a:t>Cycle annuel de l’ Institut des hautes études d’aménagement des territoires (IHEDATE), 1</a:t>
            </a:r>
            <a:r>
              <a:rPr lang="en-GB" sz="1600" dirty="0"/>
              <a:t>6 </a:t>
            </a:r>
            <a:r>
              <a:rPr lang="en-GB" sz="1600" dirty="0" err="1"/>
              <a:t>mai</a:t>
            </a:r>
            <a:r>
              <a:rPr lang="en-GB" sz="1600" dirty="0"/>
              <a:t> 2025 – Dijon, France</a:t>
            </a:r>
          </a:p>
        </p:txBody>
      </p:sp>
      <p:pic>
        <p:nvPicPr>
          <p:cNvPr id="2" name="Image 1">
            <a:extLst>
              <a:ext uri="{FF2B5EF4-FFF2-40B4-BE49-F238E27FC236}">
                <a16:creationId xmlns:a16="http://schemas.microsoft.com/office/drawing/2014/main" id="{C17BF3DA-8E30-E7A3-4663-0FED1588926A}"/>
              </a:ext>
            </a:extLst>
          </p:cNvPr>
          <p:cNvPicPr>
            <a:picLocks noChangeAspect="1"/>
          </p:cNvPicPr>
          <p:nvPr/>
        </p:nvPicPr>
        <p:blipFill>
          <a:blip r:embed="rId8"/>
          <a:stretch>
            <a:fillRect/>
          </a:stretch>
        </p:blipFill>
        <p:spPr>
          <a:xfrm>
            <a:off x="1137272" y="5776992"/>
            <a:ext cx="10431160" cy="1024217"/>
          </a:xfrm>
          <a:prstGeom prst="rect">
            <a:avLst/>
          </a:prstGeom>
        </p:spPr>
      </p:pic>
    </p:spTree>
    <p:extLst>
      <p:ext uri="{BB962C8B-B14F-4D97-AF65-F5344CB8AC3E}">
        <p14:creationId xmlns:p14="http://schemas.microsoft.com/office/powerpoint/2010/main" val="2574696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9" name="Rectangle 8">
            <a:extLst>
              <a:ext uri="{FF2B5EF4-FFF2-40B4-BE49-F238E27FC236}">
                <a16:creationId xmlns:a16="http://schemas.microsoft.com/office/drawing/2014/main" id="{9ACB24FA-F60C-4C7E-9520-4F8107E7364D}"/>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Ne pas porter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préjudice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Image 5">
            <a:extLst>
              <a:ext uri="{FF2B5EF4-FFF2-40B4-BE49-F238E27FC236}">
                <a16:creationId xmlns:a16="http://schemas.microsoft.com/office/drawing/2014/main" id="{2847CE1E-3DB4-4832-8FF2-0DFCB0F392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1758" y="4242809"/>
            <a:ext cx="3671215" cy="2097358"/>
          </a:xfrm>
          <a:prstGeom prst="rect">
            <a:avLst/>
          </a:prstGeom>
        </p:spPr>
      </p:pic>
      <p:pic>
        <p:nvPicPr>
          <p:cNvPr id="7" name="Picture 4" descr="Duck and Rabbit">
            <a:extLst>
              <a:ext uri="{FF2B5EF4-FFF2-40B4-BE49-F238E27FC236}">
                <a16:creationId xmlns:a16="http://schemas.microsoft.com/office/drawing/2014/main" id="{4CA5A3DC-26F9-4AAF-ACCC-B81B0045576D}"/>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4790218" y="3720608"/>
            <a:ext cx="3148301" cy="2493007"/>
          </a:xfrm>
          <a:prstGeom prst="rect">
            <a:avLst/>
          </a:prstGeom>
          <a:noFill/>
          <a:ln>
            <a:noFill/>
          </a:ln>
        </p:spPr>
      </p:pic>
      <p:pic>
        <p:nvPicPr>
          <p:cNvPr id="10" name="Picture 6">
            <a:extLst>
              <a:ext uri="{FF2B5EF4-FFF2-40B4-BE49-F238E27FC236}">
                <a16:creationId xmlns:a16="http://schemas.microsoft.com/office/drawing/2014/main" id="{24D86420-D946-470C-BDFA-3A1433A8BE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1166" y="3245680"/>
            <a:ext cx="2466671" cy="3133023"/>
          </a:xfrm>
          <a:prstGeom prst="rect">
            <a:avLst/>
          </a:prstGeom>
        </p:spPr>
      </p:pic>
      <p:pic>
        <p:nvPicPr>
          <p:cNvPr id="11" name="Image 10">
            <a:extLst>
              <a:ext uri="{FF2B5EF4-FFF2-40B4-BE49-F238E27FC236}">
                <a16:creationId xmlns:a16="http://schemas.microsoft.com/office/drawing/2014/main" id="{B00BA021-3887-4724-BAA9-3E0C8B996B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2853" y="752672"/>
            <a:ext cx="3229656" cy="2493008"/>
          </a:xfrm>
          <a:prstGeom prst="rect">
            <a:avLst/>
          </a:prstGeom>
        </p:spPr>
      </p:pic>
      <p:pic>
        <p:nvPicPr>
          <p:cNvPr id="12" name="Image 11">
            <a:extLst>
              <a:ext uri="{FF2B5EF4-FFF2-40B4-BE49-F238E27FC236}">
                <a16:creationId xmlns:a16="http://schemas.microsoft.com/office/drawing/2014/main" id="{292AE126-0A2B-4B4E-9EE1-3D363CEE07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5643" y="948808"/>
            <a:ext cx="2838460" cy="2819662"/>
          </a:xfrm>
          <a:prstGeom prst="rect">
            <a:avLst/>
          </a:prstGeom>
        </p:spPr>
      </p:pic>
    </p:spTree>
    <p:extLst>
      <p:ext uri="{BB962C8B-B14F-4D97-AF65-F5344CB8AC3E}">
        <p14:creationId xmlns:p14="http://schemas.microsoft.com/office/powerpoint/2010/main" val="371204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3" name="Rectangle 2">
            <a:extLst>
              <a:ext uri="{FF2B5EF4-FFF2-40B4-BE49-F238E27FC236}">
                <a16:creationId xmlns:a16="http://schemas.microsoft.com/office/drawing/2014/main" id="{5625F6CF-ABEC-40BA-AF56-17A70FF2E3B9}"/>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Comprendre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les enjeux et le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contexte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2">
            <a:extLst>
              <a:ext uri="{FF2B5EF4-FFF2-40B4-BE49-F238E27FC236}">
                <a16:creationId xmlns:a16="http://schemas.microsoft.com/office/drawing/2014/main" id="{80717CCE-440A-4BA2-886C-EB50519FAA09}"/>
              </a:ext>
            </a:extLst>
          </p:cNvPr>
          <p:cNvPicPr/>
          <p:nvPr/>
        </p:nvPicPr>
        <p:blipFill rotWithShape="1">
          <a:blip r:embed="rId4" cstate="screen">
            <a:extLst>
              <a:ext uri="{28A0092B-C50C-407E-A947-70E740481C1C}">
                <a14:useLocalDpi xmlns:a14="http://schemas.microsoft.com/office/drawing/2010/main"/>
              </a:ext>
            </a:extLst>
          </a:blip>
          <a:srcRect l="8707" t="7906" r="12119" b="45411"/>
          <a:stretch/>
        </p:blipFill>
        <p:spPr>
          <a:xfrm>
            <a:off x="6581534" y="1694198"/>
            <a:ext cx="5221706" cy="3717757"/>
          </a:xfrm>
          <a:prstGeom prst="rect">
            <a:avLst/>
          </a:prstGeom>
        </p:spPr>
      </p:pic>
      <p:pic>
        <p:nvPicPr>
          <p:cNvPr id="6" name="Picture 2" descr="Problem Discovery | Life Long Learning">
            <a:extLst>
              <a:ext uri="{FF2B5EF4-FFF2-40B4-BE49-F238E27FC236}">
                <a16:creationId xmlns:a16="http://schemas.microsoft.com/office/drawing/2014/main" id="{DEE3A161-2FF2-4143-9C14-5E8FC94734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465066"/>
            <a:ext cx="6362933" cy="417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9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3" name="Rectangle 2">
            <a:extLst>
              <a:ext uri="{FF2B5EF4-FFF2-40B4-BE49-F238E27FC236}">
                <a16:creationId xmlns:a16="http://schemas.microsoft.com/office/drawing/2014/main" id="{5625F6CF-ABEC-40BA-AF56-17A70FF2E3B9}"/>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Comprendre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les enjeux et le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contexte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3">
            <a:extLst>
              <a:ext uri="{FF2B5EF4-FFF2-40B4-BE49-F238E27FC236}">
                <a16:creationId xmlns:a16="http://schemas.microsoft.com/office/drawing/2014/main" id="{ED39B5E4-E8EF-48F5-84A6-E1BEBD588D9A}"/>
              </a:ext>
            </a:extLst>
          </p:cNvPr>
          <p:cNvPicPr>
            <a:picLocks noChangeAspect="1"/>
          </p:cNvPicPr>
          <p:nvPr/>
        </p:nvPicPr>
        <p:blipFill>
          <a:blip r:embed="rId4"/>
          <a:stretch>
            <a:fillRect/>
          </a:stretch>
        </p:blipFill>
        <p:spPr>
          <a:xfrm>
            <a:off x="3038410" y="1561186"/>
            <a:ext cx="4637087" cy="3304740"/>
          </a:xfrm>
          <a:prstGeom prst="rect">
            <a:avLst/>
          </a:prstGeom>
        </p:spPr>
      </p:pic>
      <p:sp>
        <p:nvSpPr>
          <p:cNvPr id="9" name="Rectangle 8">
            <a:extLst>
              <a:ext uri="{FF2B5EF4-FFF2-40B4-BE49-F238E27FC236}">
                <a16:creationId xmlns:a16="http://schemas.microsoft.com/office/drawing/2014/main" id="{9B8DACB5-0030-479E-92E5-7AB77F37C683}"/>
              </a:ext>
            </a:extLst>
          </p:cNvPr>
          <p:cNvSpPr/>
          <p:nvPr/>
        </p:nvSpPr>
        <p:spPr>
          <a:xfrm>
            <a:off x="7222177" y="5519636"/>
            <a:ext cx="4702393" cy="1077218"/>
          </a:xfrm>
          <a:prstGeom prst="rect">
            <a:avLst/>
          </a:prstGeom>
        </p:spPr>
        <p:txBody>
          <a:bodyPr wrap="square">
            <a:spAutoFit/>
          </a:bodyPr>
          <a:lstStyle/>
          <a:p>
            <a:r>
              <a:rPr lang="en-GB" sz="1600" dirty="0"/>
              <a:t>Madden, F., McQuinn, B. 2014. Conservation’s blind spot: The case for conflict transformation in wildlife conservation. Biological Conservation 178: 97-106</a:t>
            </a:r>
          </a:p>
        </p:txBody>
      </p:sp>
      <p:pic>
        <p:nvPicPr>
          <p:cNvPr id="2" name="Image 1">
            <a:extLst>
              <a:ext uri="{FF2B5EF4-FFF2-40B4-BE49-F238E27FC236}">
                <a16:creationId xmlns:a16="http://schemas.microsoft.com/office/drawing/2014/main" id="{A3CB3811-38E5-B42C-52CF-F38FA8842F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5026" y="3807255"/>
            <a:ext cx="2753815" cy="1481437"/>
          </a:xfrm>
          <a:prstGeom prst="rect">
            <a:avLst/>
          </a:prstGeom>
        </p:spPr>
      </p:pic>
    </p:spTree>
    <p:extLst>
      <p:ext uri="{BB962C8B-B14F-4D97-AF65-F5344CB8AC3E}">
        <p14:creationId xmlns:p14="http://schemas.microsoft.com/office/powerpoint/2010/main" val="1562888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3" name="Rectangle 2">
            <a:extLst>
              <a:ext uri="{FF2B5EF4-FFF2-40B4-BE49-F238E27FC236}">
                <a16:creationId xmlns:a16="http://schemas.microsoft.com/office/drawing/2014/main" id="{5625F6CF-ABEC-40BA-AF56-17A70FF2E3B9}"/>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Comprendre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les enjeux et le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contexte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2" descr="Screen Clipping">
            <a:extLst>
              <a:ext uri="{FF2B5EF4-FFF2-40B4-BE49-F238E27FC236}">
                <a16:creationId xmlns:a16="http://schemas.microsoft.com/office/drawing/2014/main" id="{1C2965E2-67F9-490B-AD16-B4E50C030F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1095" y="1561095"/>
            <a:ext cx="5636071" cy="3735809"/>
          </a:xfrm>
          <a:prstGeom prst="rect">
            <a:avLst/>
          </a:prstGeom>
        </p:spPr>
      </p:pic>
      <p:pic>
        <p:nvPicPr>
          <p:cNvPr id="12" name="Picture 3">
            <a:extLst>
              <a:ext uri="{FF2B5EF4-FFF2-40B4-BE49-F238E27FC236}">
                <a16:creationId xmlns:a16="http://schemas.microsoft.com/office/drawing/2014/main" id="{30C9BA51-D374-4A0E-A05D-706931F206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2315" y="2816712"/>
            <a:ext cx="4076700" cy="3057525"/>
          </a:xfrm>
          <a:prstGeom prst="rect">
            <a:avLst/>
          </a:prstGeom>
        </p:spPr>
      </p:pic>
      <p:sp>
        <p:nvSpPr>
          <p:cNvPr id="13" name="TextBox 15">
            <a:extLst>
              <a:ext uri="{FF2B5EF4-FFF2-40B4-BE49-F238E27FC236}">
                <a16:creationId xmlns:a16="http://schemas.microsoft.com/office/drawing/2014/main" id="{795CEA69-FA74-4459-A06C-0C9D219D3BB0}"/>
              </a:ext>
            </a:extLst>
          </p:cNvPr>
          <p:cNvSpPr txBox="1"/>
          <p:nvPr/>
        </p:nvSpPr>
        <p:spPr>
          <a:xfrm>
            <a:off x="3256547" y="5632193"/>
            <a:ext cx="4850673" cy="276999"/>
          </a:xfrm>
          <a:prstGeom prst="rect">
            <a:avLst/>
          </a:prstGeom>
          <a:noFill/>
        </p:spPr>
        <p:txBody>
          <a:bodyPr wrap="square" rtlCol="0">
            <a:spAutoFit/>
          </a:bodyPr>
          <a:lstStyle/>
          <a:p>
            <a:r>
              <a:rPr lang="en-GB" sz="1200" dirty="0"/>
              <a:t>Watson et al. 2005. Can. J. Fish. </a:t>
            </a:r>
            <a:r>
              <a:rPr lang="en-GB" sz="1200" dirty="0" err="1"/>
              <a:t>Aquat</a:t>
            </a:r>
            <a:r>
              <a:rPr lang="en-GB" sz="1200" dirty="0"/>
              <a:t>. Sci. 62: 965-981. </a:t>
            </a:r>
          </a:p>
        </p:txBody>
      </p:sp>
      <p:pic>
        <p:nvPicPr>
          <p:cNvPr id="2" name="Image 1">
            <a:extLst>
              <a:ext uri="{FF2B5EF4-FFF2-40B4-BE49-F238E27FC236}">
                <a16:creationId xmlns:a16="http://schemas.microsoft.com/office/drawing/2014/main" id="{D9603928-320D-907B-10AC-5E12EF6876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53565" y="302477"/>
            <a:ext cx="3114680" cy="2218340"/>
          </a:xfrm>
          <a:prstGeom prst="rect">
            <a:avLst/>
          </a:prstGeom>
        </p:spPr>
      </p:pic>
    </p:spTree>
    <p:extLst>
      <p:ext uri="{BB962C8B-B14F-4D97-AF65-F5344CB8AC3E}">
        <p14:creationId xmlns:p14="http://schemas.microsoft.com/office/powerpoint/2010/main" val="54902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3" name="Rectangle 2">
            <a:extLst>
              <a:ext uri="{FF2B5EF4-FFF2-40B4-BE49-F238E27FC236}">
                <a16:creationId xmlns:a16="http://schemas.microsoft.com/office/drawing/2014/main" id="{5625F6CF-ABEC-40BA-AF56-17A70FF2E3B9}"/>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Comprendre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les enjeux et le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contexte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a:extLst>
              <a:ext uri="{FF2B5EF4-FFF2-40B4-BE49-F238E27FC236}">
                <a16:creationId xmlns:a16="http://schemas.microsoft.com/office/drawing/2014/main" id="{6D87FC3E-70A0-409E-B3ED-EDC6B93B70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6526" y="4253293"/>
            <a:ext cx="3627434" cy="2414225"/>
          </a:xfrm>
          <a:prstGeom prst="rect">
            <a:avLst/>
          </a:prstGeom>
        </p:spPr>
      </p:pic>
      <p:pic>
        <p:nvPicPr>
          <p:cNvPr id="10" name="Picture 7">
            <a:extLst>
              <a:ext uri="{FF2B5EF4-FFF2-40B4-BE49-F238E27FC236}">
                <a16:creationId xmlns:a16="http://schemas.microsoft.com/office/drawing/2014/main" id="{AA136D1C-4882-4F14-B057-FFAD676B1427}"/>
              </a:ext>
            </a:extLst>
          </p:cNvPr>
          <p:cNvPicPr>
            <a:picLocks noChangeAspect="1"/>
          </p:cNvPicPr>
          <p:nvPr/>
        </p:nvPicPr>
        <p:blipFill rotWithShape="1">
          <a:blip r:embed="rId5"/>
          <a:srcRect t="27037" r="37864"/>
          <a:stretch/>
        </p:blipFill>
        <p:spPr>
          <a:xfrm>
            <a:off x="5270772" y="919619"/>
            <a:ext cx="3669442" cy="2689525"/>
          </a:xfrm>
          <a:prstGeom prst="rect">
            <a:avLst/>
          </a:prstGeom>
        </p:spPr>
      </p:pic>
      <p:pic>
        <p:nvPicPr>
          <p:cNvPr id="12" name="Picture 3">
            <a:extLst>
              <a:ext uri="{FF2B5EF4-FFF2-40B4-BE49-F238E27FC236}">
                <a16:creationId xmlns:a16="http://schemas.microsoft.com/office/drawing/2014/main" id="{D0CF4757-984C-4253-A45E-4A687848D6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8025" y="948808"/>
            <a:ext cx="3188484" cy="2395936"/>
          </a:xfrm>
          <a:prstGeom prst="rect">
            <a:avLst/>
          </a:prstGeom>
        </p:spPr>
      </p:pic>
      <p:pic>
        <p:nvPicPr>
          <p:cNvPr id="13" name="Picture 2">
            <a:extLst>
              <a:ext uri="{FF2B5EF4-FFF2-40B4-BE49-F238E27FC236}">
                <a16:creationId xmlns:a16="http://schemas.microsoft.com/office/drawing/2014/main" id="{9AC9AB34-687C-4AC6-BD9C-D586B05781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98026" y="3916624"/>
            <a:ext cx="3921989" cy="2855698"/>
          </a:xfrm>
          <a:prstGeom prst="rect">
            <a:avLst/>
          </a:prstGeom>
        </p:spPr>
      </p:pic>
      <p:pic>
        <p:nvPicPr>
          <p:cNvPr id="11" name="Picture 4">
            <a:extLst>
              <a:ext uri="{FF2B5EF4-FFF2-40B4-BE49-F238E27FC236}">
                <a16:creationId xmlns:a16="http://schemas.microsoft.com/office/drawing/2014/main" id="{F1D5AB7B-4062-40F6-B70B-758048699B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01834" y="2342762"/>
            <a:ext cx="2164268" cy="2115495"/>
          </a:xfrm>
          <a:prstGeom prst="rect">
            <a:avLst/>
          </a:prstGeom>
        </p:spPr>
      </p:pic>
      <p:pic>
        <p:nvPicPr>
          <p:cNvPr id="2" name="Image 1">
            <a:extLst>
              <a:ext uri="{FF2B5EF4-FFF2-40B4-BE49-F238E27FC236}">
                <a16:creationId xmlns:a16="http://schemas.microsoft.com/office/drawing/2014/main" id="{7AC8D197-8621-9252-7151-4FCC3D95D9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56620" y="163106"/>
            <a:ext cx="3114680" cy="2218340"/>
          </a:xfrm>
          <a:prstGeom prst="rect">
            <a:avLst/>
          </a:prstGeom>
        </p:spPr>
      </p:pic>
    </p:spTree>
    <p:extLst>
      <p:ext uri="{BB962C8B-B14F-4D97-AF65-F5344CB8AC3E}">
        <p14:creationId xmlns:p14="http://schemas.microsoft.com/office/powerpoint/2010/main" val="369921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3" name="Rectangle 2">
            <a:extLst>
              <a:ext uri="{FF2B5EF4-FFF2-40B4-BE49-F238E27FC236}">
                <a16:creationId xmlns:a16="http://schemas.microsoft.com/office/drawing/2014/main" id="{5625F6CF-ABEC-40BA-AF56-17A70FF2E3B9}"/>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Comprendre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les enjeux et le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contexte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Image 10">
            <a:extLst>
              <a:ext uri="{FF2B5EF4-FFF2-40B4-BE49-F238E27FC236}">
                <a16:creationId xmlns:a16="http://schemas.microsoft.com/office/drawing/2014/main" id="{35ACDA7E-84D7-46EA-8EE8-2679FE3053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05" r="7053"/>
          <a:stretch/>
        </p:blipFill>
        <p:spPr>
          <a:xfrm rot="5400000">
            <a:off x="7979826" y="3102617"/>
            <a:ext cx="4016874" cy="3338435"/>
          </a:xfrm>
          <a:prstGeom prst="rect">
            <a:avLst/>
          </a:prstGeom>
        </p:spPr>
      </p:pic>
      <p:pic>
        <p:nvPicPr>
          <p:cNvPr id="6" name="Image 5">
            <a:extLst>
              <a:ext uri="{FF2B5EF4-FFF2-40B4-BE49-F238E27FC236}">
                <a16:creationId xmlns:a16="http://schemas.microsoft.com/office/drawing/2014/main" id="{04F7070B-C3EF-4920-B68C-1E8FBCFF61E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1184502"/>
            <a:ext cx="7522870" cy="3012269"/>
          </a:xfrm>
          <a:prstGeom prst="rect">
            <a:avLst/>
          </a:prstGeom>
        </p:spPr>
      </p:pic>
      <p:pic>
        <p:nvPicPr>
          <p:cNvPr id="12" name="Image 11">
            <a:extLst>
              <a:ext uri="{FF2B5EF4-FFF2-40B4-BE49-F238E27FC236}">
                <a16:creationId xmlns:a16="http://schemas.microsoft.com/office/drawing/2014/main" id="{3C067155-1361-402B-89B2-18F8A30822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4998" y="3429000"/>
            <a:ext cx="5360313" cy="3351271"/>
          </a:xfrm>
          <a:prstGeom prst="rect">
            <a:avLst/>
          </a:prstGeom>
        </p:spPr>
      </p:pic>
      <p:pic>
        <p:nvPicPr>
          <p:cNvPr id="2" name="Image 1">
            <a:extLst>
              <a:ext uri="{FF2B5EF4-FFF2-40B4-BE49-F238E27FC236}">
                <a16:creationId xmlns:a16="http://schemas.microsoft.com/office/drawing/2014/main" id="{8AED5E11-4874-6B17-C879-78E7183EDA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53565" y="302477"/>
            <a:ext cx="3114680" cy="2218340"/>
          </a:xfrm>
          <a:prstGeom prst="rect">
            <a:avLst/>
          </a:prstGeom>
        </p:spPr>
      </p:pic>
    </p:spTree>
    <p:extLst>
      <p:ext uri="{BB962C8B-B14F-4D97-AF65-F5344CB8AC3E}">
        <p14:creationId xmlns:p14="http://schemas.microsoft.com/office/powerpoint/2010/main" val="1412579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2" name="Image 1">
            <a:extLst>
              <a:ext uri="{FF2B5EF4-FFF2-40B4-BE49-F238E27FC236}">
                <a16:creationId xmlns:a16="http://schemas.microsoft.com/office/drawing/2014/main" id="{93FA47C9-864E-44C7-8F92-374F43E1A915}"/>
              </a:ext>
            </a:extLst>
          </p:cNvPr>
          <p:cNvPicPr>
            <a:picLocks noChangeAspect="1"/>
          </p:cNvPicPr>
          <p:nvPr/>
        </p:nvPicPr>
        <p:blipFill>
          <a:blip r:embed="rId4"/>
          <a:stretch>
            <a:fillRect/>
          </a:stretch>
        </p:blipFill>
        <p:spPr>
          <a:xfrm>
            <a:off x="8443677" y="2122678"/>
            <a:ext cx="3485930" cy="2612643"/>
          </a:xfrm>
          <a:prstGeom prst="rect">
            <a:avLst/>
          </a:prstGeom>
        </p:spPr>
      </p:pic>
      <p:pic>
        <p:nvPicPr>
          <p:cNvPr id="6" name="Image 5">
            <a:extLst>
              <a:ext uri="{FF2B5EF4-FFF2-40B4-BE49-F238E27FC236}">
                <a16:creationId xmlns:a16="http://schemas.microsoft.com/office/drawing/2014/main" id="{A1BE8DB7-8EC0-4141-83AD-1B435F29177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4531" y="1044288"/>
            <a:ext cx="7219397" cy="3113033"/>
          </a:xfrm>
          <a:prstGeom prst="rect">
            <a:avLst/>
          </a:prstGeom>
        </p:spPr>
      </p:pic>
      <p:sp>
        <p:nvSpPr>
          <p:cNvPr id="7" name="Rectangle 6">
            <a:extLst>
              <a:ext uri="{FF2B5EF4-FFF2-40B4-BE49-F238E27FC236}">
                <a16:creationId xmlns:a16="http://schemas.microsoft.com/office/drawing/2014/main" id="{B2525BFD-CA2B-4E15-8143-2DBF620B1D33}"/>
              </a:ext>
            </a:extLst>
          </p:cNvPr>
          <p:cNvSpPr/>
          <p:nvPr/>
        </p:nvSpPr>
        <p:spPr>
          <a:xfrm>
            <a:off x="7391401" y="6211669"/>
            <a:ext cx="48005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entury Gothic" panose="020F0302020204030204"/>
                <a:ea typeface="+mn-ea"/>
                <a:cs typeface="+mn-cs"/>
              </a:rPr>
              <a:t>Mishra et al. 2017. Building partnerships with communities for biodiversity conservation: lessons from Asian mountains. Journal of Applied Ecology 54, 1583–1591.</a:t>
            </a:r>
            <a:endParaRPr kumimoji="0" lang="es-ES" sz="1200" b="0" i="1"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Image 7">
            <a:extLst>
              <a:ext uri="{FF2B5EF4-FFF2-40B4-BE49-F238E27FC236}">
                <a16:creationId xmlns:a16="http://schemas.microsoft.com/office/drawing/2014/main" id="{C02FE629-5FA1-430A-854F-886214F0581B}"/>
              </a:ext>
            </a:extLst>
          </p:cNvPr>
          <p:cNvPicPr>
            <a:picLocks noChangeAspect="1"/>
          </p:cNvPicPr>
          <p:nvPr/>
        </p:nvPicPr>
        <p:blipFill>
          <a:blip r:embed="rId6"/>
          <a:stretch>
            <a:fillRect/>
          </a:stretch>
        </p:blipFill>
        <p:spPr>
          <a:xfrm>
            <a:off x="1961147" y="4324550"/>
            <a:ext cx="3826965" cy="2533450"/>
          </a:xfrm>
          <a:prstGeom prst="rect">
            <a:avLst/>
          </a:prstGeom>
        </p:spPr>
      </p:pic>
      <p:sp>
        <p:nvSpPr>
          <p:cNvPr id="9" name="Rectangle 8">
            <a:extLst>
              <a:ext uri="{FF2B5EF4-FFF2-40B4-BE49-F238E27FC236}">
                <a16:creationId xmlns:a16="http://schemas.microsoft.com/office/drawing/2014/main" id="{C1E34665-F468-4A3E-A432-0256E1351FB2}"/>
              </a:ext>
            </a:extLst>
          </p:cNvPr>
          <p:cNvSpPr/>
          <p:nvPr/>
        </p:nvSpPr>
        <p:spPr>
          <a:xfrm>
            <a:off x="1285631" y="104482"/>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Collaborer</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69400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9" name="Picture 4">
            <a:extLst>
              <a:ext uri="{FF2B5EF4-FFF2-40B4-BE49-F238E27FC236}">
                <a16:creationId xmlns:a16="http://schemas.microsoft.com/office/drawing/2014/main" id="{44503728-7C8A-4C99-9C52-45A0D3EEF0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9384" y="350702"/>
            <a:ext cx="4403025" cy="2563576"/>
          </a:xfrm>
          <a:prstGeom prst="rect">
            <a:avLst/>
          </a:prstGeom>
        </p:spPr>
      </p:pic>
      <p:pic>
        <p:nvPicPr>
          <p:cNvPr id="10" name="Picture 5">
            <a:extLst>
              <a:ext uri="{FF2B5EF4-FFF2-40B4-BE49-F238E27FC236}">
                <a16:creationId xmlns:a16="http://schemas.microsoft.com/office/drawing/2014/main" id="{BEEE330E-3FBB-40CF-9EAF-BBA20B0FD9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8973" y="104482"/>
            <a:ext cx="4868040" cy="3261587"/>
          </a:xfrm>
          <a:prstGeom prst="rect">
            <a:avLst/>
          </a:prstGeom>
        </p:spPr>
      </p:pic>
      <p:sp>
        <p:nvSpPr>
          <p:cNvPr id="11" name="Rectangle 10">
            <a:extLst>
              <a:ext uri="{FF2B5EF4-FFF2-40B4-BE49-F238E27FC236}">
                <a16:creationId xmlns:a16="http://schemas.microsoft.com/office/drawing/2014/main" id="{72A045EB-F8D2-41BF-AB4E-592A80010720}"/>
              </a:ext>
            </a:extLst>
          </p:cNvPr>
          <p:cNvSpPr/>
          <p:nvPr/>
        </p:nvSpPr>
        <p:spPr>
          <a:xfrm>
            <a:off x="1285631" y="104482"/>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Collaborer</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Image 1">
            <a:extLst>
              <a:ext uri="{FF2B5EF4-FFF2-40B4-BE49-F238E27FC236}">
                <a16:creationId xmlns:a16="http://schemas.microsoft.com/office/drawing/2014/main" id="{F89A3F5B-D161-49A3-3645-7EEC8C66EA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1263" y="3509582"/>
            <a:ext cx="7500371" cy="3373887"/>
          </a:xfrm>
          <a:prstGeom prst="rect">
            <a:avLst/>
          </a:prstGeom>
        </p:spPr>
      </p:pic>
    </p:spTree>
    <p:extLst>
      <p:ext uri="{BB962C8B-B14F-4D97-AF65-F5344CB8AC3E}">
        <p14:creationId xmlns:p14="http://schemas.microsoft.com/office/powerpoint/2010/main" val="111078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2" name="Image 1">
            <a:extLst>
              <a:ext uri="{FF2B5EF4-FFF2-40B4-BE49-F238E27FC236}">
                <a16:creationId xmlns:a16="http://schemas.microsoft.com/office/drawing/2014/main" id="{F675FC56-7B4C-4599-B1AD-C20C0337F6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3482" y="0"/>
            <a:ext cx="5420497" cy="5535827"/>
          </a:xfrm>
          <a:prstGeom prst="rect">
            <a:avLst/>
          </a:prstGeom>
        </p:spPr>
      </p:pic>
      <p:sp>
        <p:nvSpPr>
          <p:cNvPr id="4" name="ZoneTexte 3">
            <a:extLst>
              <a:ext uri="{FF2B5EF4-FFF2-40B4-BE49-F238E27FC236}">
                <a16:creationId xmlns:a16="http://schemas.microsoft.com/office/drawing/2014/main" id="{2CEB813A-01DD-4981-BA9D-5B5A3F071CE6}"/>
              </a:ext>
            </a:extLst>
          </p:cNvPr>
          <p:cNvSpPr txBox="1"/>
          <p:nvPr/>
        </p:nvSpPr>
        <p:spPr>
          <a:xfrm>
            <a:off x="907571" y="941275"/>
            <a:ext cx="5793460"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Appropriation de la conception et de la mise en œuvre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Création de conditions favorables : relations et confiance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Communication et présence soutenues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à long terme</a:t>
            </a:r>
            <a:endParaRPr kumimoji="0" lang="es-E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6B4EB774-4671-4A90-97E9-2C1DFFB99D7A}"/>
              </a:ext>
            </a:extLst>
          </p:cNvPr>
          <p:cNvSpPr/>
          <p:nvPr/>
        </p:nvSpPr>
        <p:spPr>
          <a:xfrm>
            <a:off x="8045586" y="5902207"/>
            <a:ext cx="414641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entury Gothic" panose="020F0302020204030204"/>
                <a:ea typeface="+mn-ea"/>
                <a:cs typeface="+mn-cs"/>
              </a:rPr>
              <a:t>Mishra, C., Young, J.C., </a:t>
            </a:r>
            <a:r>
              <a:rPr kumimoji="0" lang="en-US" sz="1200" b="0" i="1" u="none" strike="noStrike" kern="1200" cap="none" spc="0" normalizeH="0" baseline="0" noProof="0" dirty="0" err="1">
                <a:ln>
                  <a:noFill/>
                </a:ln>
                <a:solidFill>
                  <a:prstClr val="black"/>
                </a:solidFill>
                <a:effectLst/>
                <a:uLnTx/>
                <a:uFillTx/>
                <a:latin typeface="Century Gothic" panose="020F0302020204030204"/>
                <a:ea typeface="+mn-ea"/>
                <a:cs typeface="+mn-cs"/>
              </a:rPr>
              <a:t>Fiechter</a:t>
            </a:r>
            <a:r>
              <a:rPr kumimoji="0" lang="en-US" sz="1200" b="0" i="1" u="none" strike="noStrike" kern="1200" cap="none" spc="0" normalizeH="0" baseline="0" noProof="0" dirty="0">
                <a:ln>
                  <a:noFill/>
                </a:ln>
                <a:solidFill>
                  <a:prstClr val="black"/>
                </a:solidFill>
                <a:effectLst/>
                <a:uLnTx/>
                <a:uFillTx/>
                <a:latin typeface="Century Gothic" panose="020F0302020204030204"/>
                <a:ea typeface="+mn-ea"/>
                <a:cs typeface="+mn-cs"/>
              </a:rPr>
              <a:t>, M., Rutherford, B., Redpath, S.M. 2017. Building partnerships with communities for biodiversity conservation: lessons from Asian mountains. Journal of Applied Ecology 54, 1583–1591.</a:t>
            </a:r>
            <a:endParaRPr kumimoji="0" lang="es-ES" sz="1200" b="0" i="1"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3B33577A-2A61-4CC4-AAFB-5892CD969F2F}"/>
              </a:ext>
            </a:extLst>
          </p:cNvPr>
          <p:cNvSpPr/>
          <p:nvPr/>
        </p:nvSpPr>
        <p:spPr>
          <a:xfrm>
            <a:off x="1285631" y="104482"/>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Collaborer</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Image 2">
            <a:extLst>
              <a:ext uri="{FF2B5EF4-FFF2-40B4-BE49-F238E27FC236}">
                <a16:creationId xmlns:a16="http://schemas.microsoft.com/office/drawing/2014/main" id="{3618E565-7CC5-2F71-EAA7-6F486CB71C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20" y="5126831"/>
            <a:ext cx="5523615" cy="1726829"/>
          </a:xfrm>
          <a:prstGeom prst="rect">
            <a:avLst/>
          </a:prstGeom>
        </p:spPr>
      </p:pic>
      <p:pic>
        <p:nvPicPr>
          <p:cNvPr id="8" name="Image 7">
            <a:extLst>
              <a:ext uri="{FF2B5EF4-FFF2-40B4-BE49-F238E27FC236}">
                <a16:creationId xmlns:a16="http://schemas.microsoft.com/office/drawing/2014/main" id="{B6367906-FD2A-17CD-025A-13630691BC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51635" y="5124632"/>
            <a:ext cx="2465931" cy="1729028"/>
          </a:xfrm>
          <a:prstGeom prst="rect">
            <a:avLst/>
          </a:prstGeom>
        </p:spPr>
      </p:pic>
    </p:spTree>
    <p:extLst>
      <p:ext uri="{BB962C8B-B14F-4D97-AF65-F5344CB8AC3E}">
        <p14:creationId xmlns:p14="http://schemas.microsoft.com/office/powerpoint/2010/main" val="69394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1" y="2182400"/>
            <a:ext cx="6936062" cy="2571262"/>
          </a:xfrm>
          <a:prstGeom prst="rect">
            <a:avLst/>
          </a:prstGeom>
        </p:spPr>
      </p:pic>
      <p:sp>
        <p:nvSpPr>
          <p:cNvPr id="3" name="Rectangle 2">
            <a:extLst>
              <a:ext uri="{FF2B5EF4-FFF2-40B4-BE49-F238E27FC236}">
                <a16:creationId xmlns:a16="http://schemas.microsoft.com/office/drawing/2014/main" id="{720BD438-206C-4B37-968A-908B3553263B}"/>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Intégrer</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science et la politique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4" descr="Netting_sites">
            <a:extLst>
              <a:ext uri="{FF2B5EF4-FFF2-40B4-BE49-F238E27FC236}">
                <a16:creationId xmlns:a16="http://schemas.microsoft.com/office/drawing/2014/main" id="{1B5A472E-D7DD-4629-BE83-58C91A0D473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292591" y="1044095"/>
            <a:ext cx="6671946" cy="4715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a:extLst>
              <a:ext uri="{FF2B5EF4-FFF2-40B4-BE49-F238E27FC236}">
                <a16:creationId xmlns:a16="http://schemas.microsoft.com/office/drawing/2014/main" id="{FDD565FB-BA8D-451D-95E0-CCBF7264510E}"/>
              </a:ext>
            </a:extLst>
          </p:cNvPr>
          <p:cNvPicPr>
            <a:picLocks noChangeAspect="1"/>
          </p:cNvPicPr>
          <p:nvPr/>
        </p:nvPicPr>
        <p:blipFill>
          <a:blip r:embed="rId5" cstate="email">
            <a:extLst>
              <a:ext uri="{28A0092B-C50C-407E-A947-70E740481C1C}">
                <a14:useLocalDpi xmlns:a14="http://schemas.microsoft.com/office/drawing/2010/main"/>
              </a:ext>
            </a:extLst>
          </a:blip>
          <a:srcRect l="16927" t="19206" r="27164" b="25128"/>
          <a:stretch>
            <a:fillRect/>
          </a:stretch>
        </p:blipFill>
        <p:spPr bwMode="auto">
          <a:xfrm>
            <a:off x="7078663" y="1493604"/>
            <a:ext cx="51133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49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B4ED1F-EC0A-4EFF-86DB-CFF0A963D0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16386" name="Text Placeholder 1">
            <a:extLst>
              <a:ext uri="{FF2B5EF4-FFF2-40B4-BE49-F238E27FC236}">
                <a16:creationId xmlns:a16="http://schemas.microsoft.com/office/drawing/2014/main" id="{EA803C19-2946-4D69-AE5C-E785772C31F8}"/>
              </a:ext>
            </a:extLst>
          </p:cNvPr>
          <p:cNvSpPr>
            <a:spLocks noGrp="1"/>
          </p:cNvSpPr>
          <p:nvPr>
            <p:ph type="body" sz="quarter" idx="10"/>
          </p:nvPr>
        </p:nvSpPr>
        <p:spPr bwMode="auto">
          <a:xfrm>
            <a:off x="840787" y="118073"/>
            <a:ext cx="12192000" cy="728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spcAft>
                <a:spcPct val="0"/>
              </a:spcAft>
            </a:pPr>
            <a:r>
              <a:rPr lang="en-GB" altLang="en-US" dirty="0">
                <a:latin typeface="Calibri" panose="020F0502020204030204" pitchFamily="34" charset="0"/>
                <a:cs typeface="Calibri" panose="020F0502020204030204" pitchFamily="34" charset="0"/>
              </a:rPr>
              <a:t>Les </a:t>
            </a:r>
            <a:r>
              <a:rPr lang="en-GB" altLang="en-US" dirty="0" err="1">
                <a:latin typeface="Calibri" panose="020F0502020204030204" pitchFamily="34" charset="0"/>
                <a:cs typeface="Calibri" panose="020F0502020204030204" pitchFamily="34" charset="0"/>
              </a:rPr>
              <a:t>conflits</a:t>
            </a:r>
            <a:r>
              <a:rPr lang="en-GB" altLang="en-US" dirty="0">
                <a:latin typeface="Calibri" panose="020F0502020204030204" pitchFamily="34" charset="0"/>
                <a:cs typeface="Calibri" panose="020F0502020204030204" pitchFamily="34" charset="0"/>
              </a:rPr>
              <a:t> </a:t>
            </a:r>
            <a:r>
              <a:rPr lang="en-GB" altLang="en-US" dirty="0" err="1">
                <a:latin typeface="Calibri" panose="020F0502020204030204" pitchFamily="34" charset="0"/>
                <a:cs typeface="Calibri" panose="020F0502020204030204" pitchFamily="34" charset="0"/>
              </a:rPr>
              <a:t>d’usage</a:t>
            </a:r>
            <a:r>
              <a:rPr lang="en-GB" altLang="en-US" dirty="0">
                <a:latin typeface="Calibri" panose="020F0502020204030204" pitchFamily="34" charset="0"/>
                <a:cs typeface="Calibri" panose="020F0502020204030204" pitchFamily="34" charset="0"/>
              </a:rPr>
              <a:t> – </a:t>
            </a:r>
            <a:r>
              <a:rPr lang="en-GB" altLang="en-US" dirty="0" err="1">
                <a:latin typeface="Calibri" panose="020F0502020204030204" pitchFamily="34" charset="0"/>
                <a:cs typeface="Calibri" panose="020F0502020204030204" pitchFamily="34" charset="0"/>
              </a:rPr>
              <a:t>une</a:t>
            </a:r>
            <a:r>
              <a:rPr lang="en-GB" altLang="en-US" dirty="0">
                <a:latin typeface="Calibri" panose="020F0502020204030204" pitchFamily="34" charset="0"/>
                <a:cs typeface="Calibri" panose="020F0502020204030204" pitchFamily="34" charset="0"/>
              </a:rPr>
              <a:t> </a:t>
            </a:r>
            <a:r>
              <a:rPr lang="en-GB" altLang="en-US" dirty="0" err="1">
                <a:latin typeface="Calibri" panose="020F0502020204030204" pitchFamily="34" charset="0"/>
                <a:cs typeface="Calibri" panose="020F0502020204030204" pitchFamily="34" charset="0"/>
              </a:rPr>
              <a:t>approche</a:t>
            </a:r>
            <a:r>
              <a:rPr lang="en-GB" altLang="en-US" dirty="0">
                <a:latin typeface="Calibri" panose="020F0502020204030204" pitchFamily="34" charset="0"/>
                <a:cs typeface="Calibri" panose="020F0502020204030204" pitchFamily="34" charset="0"/>
              </a:rPr>
              <a:t> </a:t>
            </a:r>
            <a:r>
              <a:rPr lang="en-GB" altLang="en-US" dirty="0" err="1">
                <a:latin typeface="Calibri" panose="020F0502020204030204" pitchFamily="34" charset="0"/>
                <a:cs typeface="Calibri" panose="020F0502020204030204" pitchFamily="34" charset="0"/>
              </a:rPr>
              <a:t>interdisciplinaire</a:t>
            </a:r>
            <a:endParaRPr lang="en-GB" altLang="en-US" dirty="0">
              <a:latin typeface="Calibri" panose="020F0502020204030204" pitchFamily="34" charset="0"/>
              <a:cs typeface="Calibri" panose="020F0502020204030204" pitchFamily="34" charset="0"/>
            </a:endParaRPr>
          </a:p>
        </p:txBody>
      </p:sp>
      <p:pic>
        <p:nvPicPr>
          <p:cNvPr id="16388" name="Picture 8">
            <a:extLst>
              <a:ext uri="{FF2B5EF4-FFF2-40B4-BE49-F238E27FC236}">
                <a16:creationId xmlns:a16="http://schemas.microsoft.com/office/drawing/2014/main" id="{C6CB4D0D-BA94-4A8D-93A8-5ABC54DF317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897"/>
            <a:ext cx="3091554" cy="442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1839811-36DA-46ED-972E-2EE0F5158471}"/>
              </a:ext>
            </a:extLst>
          </p:cNvPr>
          <p:cNvSpPr/>
          <p:nvPr/>
        </p:nvSpPr>
        <p:spPr>
          <a:xfrm>
            <a:off x="3268272" y="5083685"/>
            <a:ext cx="45017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IUCN SSC Human-Wildlife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Conflict &amp; Coexistence Specialist Group (previously Human-Wildlife Conflict Task Force)</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28" name="Picture 4">
            <a:extLst>
              <a:ext uri="{FF2B5EF4-FFF2-40B4-BE49-F238E27FC236}">
                <a16:creationId xmlns:a16="http://schemas.microsoft.com/office/drawing/2014/main" id="{F8FAE7EB-F904-AF60-4A6D-DA2D0F8B5D3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23443" y="855661"/>
            <a:ext cx="4186179" cy="587534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E82F70A-72DA-FCF0-C949-B83E75A34C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8328" y="1774315"/>
            <a:ext cx="4398499" cy="29336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1" y="2182400"/>
            <a:ext cx="6936062" cy="2571262"/>
          </a:xfrm>
          <a:prstGeom prst="rect">
            <a:avLst/>
          </a:prstGeom>
        </p:spPr>
      </p:pic>
      <p:sp>
        <p:nvSpPr>
          <p:cNvPr id="3" name="Rectangle 2">
            <a:extLst>
              <a:ext uri="{FF2B5EF4-FFF2-40B4-BE49-F238E27FC236}">
                <a16:creationId xmlns:a16="http://schemas.microsoft.com/office/drawing/2014/main" id="{720BD438-206C-4B37-968A-908B3553263B}"/>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Intégrer</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science et la politique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10" descr="http://www.gaulasalmon.co.uk/photographs/gallery/salmon/YX0J3849spey-casting-line-r.jpg">
            <a:extLst>
              <a:ext uri="{FF2B5EF4-FFF2-40B4-BE49-F238E27FC236}">
                <a16:creationId xmlns:a16="http://schemas.microsoft.com/office/drawing/2014/main" id="{76E92254-8C63-40B5-B891-713412AC7F30}"/>
              </a:ext>
            </a:extLst>
          </p:cNvPr>
          <p:cNvPicPr>
            <a:picLocks noChangeAspect="1" noChangeArrowheads="1"/>
          </p:cNvPicPr>
          <p:nvPr/>
        </p:nvPicPr>
        <p:blipFill>
          <a:blip r:embed="rId4" cstate="screen"/>
          <a:srcRect/>
          <a:stretch>
            <a:fillRect/>
          </a:stretch>
        </p:blipFill>
        <p:spPr bwMode="auto">
          <a:xfrm>
            <a:off x="2189746" y="991544"/>
            <a:ext cx="2804195" cy="1869463"/>
          </a:xfrm>
          <a:prstGeom prst="rect">
            <a:avLst/>
          </a:prstGeom>
          <a:noFill/>
        </p:spPr>
      </p:pic>
      <p:pic>
        <p:nvPicPr>
          <p:cNvPr id="8" name="Picture 18" descr="DSCF0304">
            <a:extLst>
              <a:ext uri="{FF2B5EF4-FFF2-40B4-BE49-F238E27FC236}">
                <a16:creationId xmlns:a16="http://schemas.microsoft.com/office/drawing/2014/main" id="{59E5D800-D709-4B6C-B3F5-6986CCCD62D9}"/>
              </a:ext>
            </a:extLst>
          </p:cNvPr>
          <p:cNvPicPr>
            <a:picLocks noChangeAspect="1" noChangeArrowheads="1"/>
          </p:cNvPicPr>
          <p:nvPr/>
        </p:nvPicPr>
        <p:blipFill rotWithShape="1">
          <a:blip r:embed="rId5" cstate="email">
            <a:lum bright="-10000"/>
            <a:extLst>
              <a:ext uri="{28A0092B-C50C-407E-A947-70E740481C1C}">
                <a14:useLocalDpi xmlns:a14="http://schemas.microsoft.com/office/drawing/2010/main"/>
              </a:ext>
            </a:extLst>
          </a:blip>
          <a:srcRect t="11539" b="10057"/>
          <a:stretch/>
        </p:blipFill>
        <p:spPr>
          <a:xfrm>
            <a:off x="2177800" y="3410504"/>
            <a:ext cx="2829988" cy="3419673"/>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0" descr="http://i.dailymail.co.uk/i/pix/tm/2007/galleries/potw121007/sealPA1110_428x269_to_468x312.jpg">
            <a:extLst>
              <a:ext uri="{FF2B5EF4-FFF2-40B4-BE49-F238E27FC236}">
                <a16:creationId xmlns:a16="http://schemas.microsoft.com/office/drawing/2014/main" id="{B273BDAD-7617-4249-B892-BF7E09936A85}"/>
              </a:ext>
            </a:extLst>
          </p:cNvPr>
          <p:cNvPicPr>
            <a:picLocks noChangeAspect="1" noChangeArrowheads="1"/>
          </p:cNvPicPr>
          <p:nvPr/>
        </p:nvPicPr>
        <p:blipFill>
          <a:blip r:embed="rId6" cstate="screen"/>
          <a:srcRect/>
          <a:stretch>
            <a:fillRect/>
          </a:stretch>
        </p:blipFill>
        <p:spPr bwMode="auto">
          <a:xfrm>
            <a:off x="7391905" y="1175369"/>
            <a:ext cx="3186415" cy="2498133"/>
          </a:xfrm>
          <a:prstGeom prst="rect">
            <a:avLst/>
          </a:prstGeom>
          <a:noFill/>
        </p:spPr>
      </p:pic>
      <p:pic>
        <p:nvPicPr>
          <p:cNvPr id="10" name="Picture 3" descr="Screen Clipping">
            <a:extLst>
              <a:ext uri="{FF2B5EF4-FFF2-40B4-BE49-F238E27FC236}">
                <a16:creationId xmlns:a16="http://schemas.microsoft.com/office/drawing/2014/main" id="{7F1A81C8-C9BE-4CB9-B69B-A28D51B9756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68559" y="4609668"/>
            <a:ext cx="3209761" cy="202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Screen Clipping">
            <a:extLst>
              <a:ext uri="{FF2B5EF4-FFF2-40B4-BE49-F238E27FC236}">
                <a16:creationId xmlns:a16="http://schemas.microsoft.com/office/drawing/2014/main" id="{D2B26D1C-179B-4BC2-9224-D4BC150AF2FE}"/>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097490" y="3591735"/>
            <a:ext cx="2350376" cy="94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BE4BDB51-3806-48B3-8A8B-890ECC0A72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21543" y="1815479"/>
            <a:ext cx="2293559" cy="1529039"/>
          </a:xfrm>
          <a:prstGeom prst="rect">
            <a:avLst/>
          </a:prstGeom>
        </p:spPr>
      </p:pic>
    </p:spTree>
    <p:extLst>
      <p:ext uri="{BB962C8B-B14F-4D97-AF65-F5344CB8AC3E}">
        <p14:creationId xmlns:p14="http://schemas.microsoft.com/office/powerpoint/2010/main" val="173807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7" name="Picture 5">
            <a:extLst>
              <a:ext uri="{FF2B5EF4-FFF2-40B4-BE49-F238E27FC236}">
                <a16:creationId xmlns:a16="http://schemas.microsoft.com/office/drawing/2014/main" id="{D25FDB2C-E612-4774-8648-CE817E4487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1937" y="1097237"/>
            <a:ext cx="8233784" cy="5409579"/>
          </a:xfrm>
          <a:prstGeom prst="rect">
            <a:avLst/>
          </a:prstGeom>
        </p:spPr>
      </p:pic>
      <p:sp>
        <p:nvSpPr>
          <p:cNvPr id="4" name="Rectangle 3">
            <a:extLst>
              <a:ext uri="{FF2B5EF4-FFF2-40B4-BE49-F238E27FC236}">
                <a16:creationId xmlns:a16="http://schemas.microsoft.com/office/drawing/2014/main" id="{84401AE6-358E-46D4-A906-CD8FADCFCBD2}"/>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Intégrer</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science et la politique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68562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7" name="Picture 1">
            <a:extLst>
              <a:ext uri="{FF2B5EF4-FFF2-40B4-BE49-F238E27FC236}">
                <a16:creationId xmlns:a16="http://schemas.microsoft.com/office/drawing/2014/main" id="{F0B3334D-05F1-476D-9B8E-23E81F9DB1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9116" y="1054147"/>
            <a:ext cx="9058530" cy="5634260"/>
          </a:xfrm>
          <a:prstGeom prst="rect">
            <a:avLst/>
          </a:prstGeom>
        </p:spPr>
      </p:pic>
      <p:sp>
        <p:nvSpPr>
          <p:cNvPr id="6" name="Rectangle 5">
            <a:extLst>
              <a:ext uri="{FF2B5EF4-FFF2-40B4-BE49-F238E27FC236}">
                <a16:creationId xmlns:a16="http://schemas.microsoft.com/office/drawing/2014/main" id="{FB8EF3BA-3307-47A5-A6EE-5B431F8DCE04}"/>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Intégrer</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science et la politique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42635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3" name="Rectangle 2">
            <a:extLst>
              <a:ext uri="{FF2B5EF4-FFF2-40B4-BE49-F238E27FC236}">
                <a16:creationId xmlns:a16="http://schemas.microsoft.com/office/drawing/2014/main" id="{720BD438-206C-4B37-968A-908B3553263B}"/>
              </a:ext>
            </a:extLst>
          </p:cNvPr>
          <p:cNvSpPr/>
          <p:nvPr/>
        </p:nvSpPr>
        <p:spPr>
          <a:xfrm>
            <a:off x="1285630" y="302477"/>
            <a:ext cx="10072181" cy="1754326"/>
          </a:xfrm>
          <a:prstGeom prst="rect">
            <a:avLst/>
          </a:prstGeom>
        </p:spPr>
        <p:txBody>
          <a:bodyPr wrap="square">
            <a:spAutoFit/>
          </a:bodyPr>
          <a:lstStyle/>
          <a:p>
            <a:pPr>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a:t>
            </a:r>
            <a:r>
              <a:rPr lang="fr-FR" sz="3600" dirty="0">
                <a:latin typeface="Calibri" panose="020F0502020204030204" pitchFamily="34" charset="0"/>
                <a:cs typeface="Calibri" panose="020F0502020204030204" pitchFamily="34" charset="0"/>
              </a:rPr>
              <a:t>Favoriser des avenues durables</a:t>
            </a:r>
            <a:endParaRPr lang="en-GB" sz="36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Image 9">
            <a:extLst>
              <a:ext uri="{FF2B5EF4-FFF2-40B4-BE49-F238E27FC236}">
                <a16:creationId xmlns:a16="http://schemas.microsoft.com/office/drawing/2014/main" id="{E3A7C802-7C01-496C-BCF3-A904EEB4B48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68314" y="1507524"/>
            <a:ext cx="6179030" cy="4280540"/>
          </a:xfrm>
          <a:prstGeom prst="rect">
            <a:avLst/>
          </a:prstGeom>
          <a:ln>
            <a:solidFill>
              <a:schemeClr val="tx1"/>
            </a:solidFill>
          </a:ln>
        </p:spPr>
      </p:pic>
      <p:cxnSp>
        <p:nvCxnSpPr>
          <p:cNvPr id="4" name="Connecteur droit avec flèche 3">
            <a:extLst>
              <a:ext uri="{FF2B5EF4-FFF2-40B4-BE49-F238E27FC236}">
                <a16:creationId xmlns:a16="http://schemas.microsoft.com/office/drawing/2014/main" id="{E31642AC-D663-4360-8624-8073BE0D81FE}"/>
              </a:ext>
            </a:extLst>
          </p:cNvPr>
          <p:cNvCxnSpPr/>
          <p:nvPr/>
        </p:nvCxnSpPr>
        <p:spPr>
          <a:xfrm>
            <a:off x="5537331" y="4482884"/>
            <a:ext cx="2854411" cy="9638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835CA7B2-1AFA-46AB-89AF-992AA518C17D}"/>
              </a:ext>
            </a:extLst>
          </p:cNvPr>
          <p:cNvCxnSpPr>
            <a:cxnSpLocks/>
          </p:cNvCxnSpPr>
          <p:nvPr/>
        </p:nvCxnSpPr>
        <p:spPr>
          <a:xfrm flipV="1">
            <a:off x="5637723" y="2685451"/>
            <a:ext cx="1119793" cy="2772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016883DD-A914-4123-AC13-FD993C299727}"/>
              </a:ext>
            </a:extLst>
          </p:cNvPr>
          <p:cNvCxnSpPr>
            <a:cxnSpLocks/>
          </p:cNvCxnSpPr>
          <p:nvPr/>
        </p:nvCxnSpPr>
        <p:spPr>
          <a:xfrm flipV="1">
            <a:off x="5537331" y="3560423"/>
            <a:ext cx="4015948" cy="1666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61654C3F-265A-4ABF-9DD5-2AA7FE45AC61}"/>
              </a:ext>
            </a:extLst>
          </p:cNvPr>
          <p:cNvGrpSpPr/>
          <p:nvPr/>
        </p:nvGrpSpPr>
        <p:grpSpPr>
          <a:xfrm>
            <a:off x="115721" y="1982916"/>
            <a:ext cx="3473185" cy="3703424"/>
            <a:chOff x="1879250" y="1680805"/>
            <a:chExt cx="3473185" cy="3703424"/>
          </a:xfrm>
        </p:grpSpPr>
        <p:pic>
          <p:nvPicPr>
            <p:cNvPr id="6" name="Image 5">
              <a:extLst>
                <a:ext uri="{FF2B5EF4-FFF2-40B4-BE49-F238E27FC236}">
                  <a16:creationId xmlns:a16="http://schemas.microsoft.com/office/drawing/2014/main" id="{1A959C7C-F0C7-44A9-B208-9C93638464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9250" y="1680805"/>
              <a:ext cx="3473185" cy="3703424"/>
            </a:xfrm>
            <a:prstGeom prst="rect">
              <a:avLst/>
            </a:prstGeom>
          </p:spPr>
        </p:pic>
        <p:sp>
          <p:nvSpPr>
            <p:cNvPr id="18" name="ZoneTexte 17">
              <a:extLst>
                <a:ext uri="{FF2B5EF4-FFF2-40B4-BE49-F238E27FC236}">
                  <a16:creationId xmlns:a16="http://schemas.microsoft.com/office/drawing/2014/main" id="{139A641A-8912-42F8-A764-D813EBB9D726}"/>
                </a:ext>
              </a:extLst>
            </p:cNvPr>
            <p:cNvSpPr txBox="1"/>
            <p:nvPr/>
          </p:nvSpPr>
          <p:spPr>
            <a:xfrm>
              <a:off x="3049397" y="3187133"/>
              <a:ext cx="2162431" cy="707886"/>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rPr>
                <a:t>Apiculture/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rPr>
                <a:t>Agriculture</a:t>
              </a:r>
            </a:p>
          </p:txBody>
        </p:sp>
        <p:sp>
          <p:nvSpPr>
            <p:cNvPr id="19" name="ZoneTexte 18">
              <a:extLst>
                <a:ext uri="{FF2B5EF4-FFF2-40B4-BE49-F238E27FC236}">
                  <a16:creationId xmlns:a16="http://schemas.microsoft.com/office/drawing/2014/main" id="{5DF6C88B-0380-49FD-8BE0-A27F4F45F015}"/>
                </a:ext>
              </a:extLst>
            </p:cNvPr>
            <p:cNvSpPr txBox="1"/>
            <p:nvPr/>
          </p:nvSpPr>
          <p:spPr>
            <a:xfrm>
              <a:off x="3064475" y="2367069"/>
              <a:ext cx="2162431" cy="707886"/>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rPr>
                <a:t>Gestion de </a:t>
              </a:r>
              <a:r>
                <a:rPr kumimoji="0" lang="en-GB"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l’eau</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pic>
        <p:nvPicPr>
          <p:cNvPr id="23" name="Picture 4" descr="mage result for abeille">
            <a:extLst>
              <a:ext uri="{FF2B5EF4-FFF2-40B4-BE49-F238E27FC236}">
                <a16:creationId xmlns:a16="http://schemas.microsoft.com/office/drawing/2014/main" id="{5B097DAC-A5E2-49DF-B080-6ECF353A5EA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0761" y="3280405"/>
            <a:ext cx="1883826" cy="10599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mage result for puit de captage">
            <a:extLst>
              <a:ext uri="{FF2B5EF4-FFF2-40B4-BE49-F238E27FC236}">
                <a16:creationId xmlns:a16="http://schemas.microsoft.com/office/drawing/2014/main" id="{7F09E652-65B1-41E4-BE28-B818DFA6F95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95773" y="2276785"/>
            <a:ext cx="1873801" cy="10555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mage result for viticulture bourgogne">
            <a:extLst>
              <a:ext uri="{FF2B5EF4-FFF2-40B4-BE49-F238E27FC236}">
                <a16:creationId xmlns:a16="http://schemas.microsoft.com/office/drawing/2014/main" id="{70672479-CD31-4FF3-9C74-0F4291CF0D5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95773" y="4321988"/>
            <a:ext cx="1873802" cy="122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 48">
            <a:extLst>
              <a:ext uri="{FF2B5EF4-FFF2-40B4-BE49-F238E27FC236}">
                <a16:creationId xmlns:a16="http://schemas.microsoft.com/office/drawing/2014/main" id="{A966B8C8-278E-D840-9142-C952236116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pic>
        <p:nvPicPr>
          <p:cNvPr id="3" name="Image 2">
            <a:extLst>
              <a:ext uri="{FF2B5EF4-FFF2-40B4-BE49-F238E27FC236}">
                <a16:creationId xmlns:a16="http://schemas.microsoft.com/office/drawing/2014/main" id="{7E4DFA44-11AB-4042-A494-39852B46E7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507" y="432428"/>
            <a:ext cx="9904986" cy="5993143"/>
          </a:xfrm>
          <a:prstGeom prst="rect">
            <a:avLst/>
          </a:prstGeom>
        </p:spPr>
      </p:pic>
      <p:sp>
        <p:nvSpPr>
          <p:cNvPr id="2" name="ZoneTexte 1">
            <a:extLst>
              <a:ext uri="{FF2B5EF4-FFF2-40B4-BE49-F238E27FC236}">
                <a16:creationId xmlns:a16="http://schemas.microsoft.com/office/drawing/2014/main" id="{68873AA7-3C8C-41AB-9930-AB71BF0F053B}"/>
              </a:ext>
            </a:extLst>
          </p:cNvPr>
          <p:cNvSpPr txBox="1"/>
          <p:nvPr/>
        </p:nvSpPr>
        <p:spPr>
          <a:xfrm>
            <a:off x="7014116" y="6517464"/>
            <a:ext cx="5408341" cy="143580"/>
          </a:xfrm>
          <a:prstGeom prst="rect">
            <a:avLst/>
          </a:prstGeom>
          <a:noFill/>
        </p:spPr>
        <p:txBody>
          <a:bodyPr wrap="square" rtlCol="0">
            <a:spAutoFit/>
          </a:bodyPr>
          <a:lstStyle/>
          <a:p>
            <a:r>
              <a:rPr lang="es-ES" sz="1400" i="1" dirty="0" err="1">
                <a:cs typeface="Calibri" panose="020F0502020204030204" pitchFamily="34" charset="0"/>
              </a:rPr>
              <a:t>Skrimizea</a:t>
            </a:r>
            <a:r>
              <a:rPr lang="es-ES" sz="1400" i="1" dirty="0">
                <a:cs typeface="Calibri" panose="020F0502020204030204" pitchFamily="34" charset="0"/>
              </a:rPr>
              <a:t>, E., et al. 2020. </a:t>
            </a:r>
            <a:r>
              <a:rPr lang="es-ES" sz="1400" i="1" dirty="0" err="1">
                <a:cs typeface="Calibri" panose="020F0502020204030204" pitchFamily="34" charset="0"/>
              </a:rPr>
              <a:t>Advances</a:t>
            </a:r>
            <a:r>
              <a:rPr lang="es-ES" sz="1400" i="1" dirty="0">
                <a:cs typeface="Calibri" panose="020F0502020204030204" pitchFamily="34" charset="0"/>
              </a:rPr>
              <a:t> in </a:t>
            </a:r>
            <a:r>
              <a:rPr lang="es-ES" sz="1400" i="1" dirty="0" err="1">
                <a:cs typeface="Calibri" panose="020F0502020204030204" pitchFamily="34" charset="0"/>
              </a:rPr>
              <a:t>Ecological</a:t>
            </a:r>
            <a:r>
              <a:rPr lang="es-ES" sz="1400" i="1" dirty="0">
                <a:cs typeface="Calibri" panose="020F0502020204030204" pitchFamily="34" charset="0"/>
              </a:rPr>
              <a:t> </a:t>
            </a:r>
            <a:r>
              <a:rPr lang="es-ES" sz="1400" i="1" dirty="0" err="1">
                <a:cs typeface="Calibri" panose="020F0502020204030204" pitchFamily="34" charset="0"/>
              </a:rPr>
              <a:t>Research</a:t>
            </a:r>
            <a:r>
              <a:rPr lang="es-ES" sz="1400" i="1" dirty="0">
                <a:cs typeface="Calibri" panose="020F0502020204030204" pitchFamily="34" charset="0"/>
              </a:rPr>
              <a:t>.</a:t>
            </a:r>
          </a:p>
        </p:txBody>
      </p:sp>
    </p:spTree>
    <p:extLst>
      <p:ext uri="{BB962C8B-B14F-4D97-AF65-F5344CB8AC3E}">
        <p14:creationId xmlns:p14="http://schemas.microsoft.com/office/powerpoint/2010/main" val="283641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5" name="Image 4">
            <a:extLst>
              <a:ext uri="{FF2B5EF4-FFF2-40B4-BE49-F238E27FC236}">
                <a16:creationId xmlns:a16="http://schemas.microsoft.com/office/drawing/2014/main" id="{07009175-F6C2-4878-9AF0-BCCFF24DD5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54276" y="236062"/>
            <a:ext cx="3608335" cy="4960406"/>
          </a:xfrm>
          <a:prstGeom prst="rect">
            <a:avLst/>
          </a:prstGeom>
        </p:spPr>
      </p:pic>
      <p:pic>
        <p:nvPicPr>
          <p:cNvPr id="7" name="Image 6">
            <a:extLst>
              <a:ext uri="{FF2B5EF4-FFF2-40B4-BE49-F238E27FC236}">
                <a16:creationId xmlns:a16="http://schemas.microsoft.com/office/drawing/2014/main" id="{10D2A6D8-CA71-47D2-98A5-2E7F52E9E0E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4328" y="4204620"/>
            <a:ext cx="7721997" cy="2394073"/>
          </a:xfrm>
          <a:prstGeom prst="rect">
            <a:avLst/>
          </a:prstGeom>
        </p:spPr>
      </p:pic>
      <p:pic>
        <p:nvPicPr>
          <p:cNvPr id="9" name="Image 8">
            <a:extLst>
              <a:ext uri="{FF2B5EF4-FFF2-40B4-BE49-F238E27FC236}">
                <a16:creationId xmlns:a16="http://schemas.microsoft.com/office/drawing/2014/main" id="{B1C03AF7-D793-4285-9C8E-0DE6F6C7F92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23773" y="399889"/>
            <a:ext cx="2527430" cy="3581584"/>
          </a:xfrm>
          <a:prstGeom prst="rect">
            <a:avLst/>
          </a:prstGeom>
        </p:spPr>
      </p:pic>
      <p:pic>
        <p:nvPicPr>
          <p:cNvPr id="12" name="Image 11">
            <a:extLst>
              <a:ext uri="{FF2B5EF4-FFF2-40B4-BE49-F238E27FC236}">
                <a16:creationId xmlns:a16="http://schemas.microsoft.com/office/drawing/2014/main" id="{B9DD4B59-6FF9-44EA-9C21-9B6697D0A05D}"/>
              </a:ext>
            </a:extLst>
          </p:cNvPr>
          <p:cNvPicPr>
            <a:picLocks noChangeAspect="1"/>
          </p:cNvPicPr>
          <p:nvPr/>
        </p:nvPicPr>
        <p:blipFill rotWithShape="1">
          <a:blip r:embed="rId7">
            <a:extLst>
              <a:ext uri="{28A0092B-C50C-407E-A947-70E740481C1C}">
                <a14:useLocalDpi xmlns:a14="http://schemas.microsoft.com/office/drawing/2010/main"/>
              </a:ext>
            </a:extLst>
          </a:blip>
          <a:srcRect l="9462" t="12129" r="10590" b="9965"/>
          <a:stretch/>
        </p:blipFill>
        <p:spPr>
          <a:xfrm>
            <a:off x="181464" y="1104587"/>
            <a:ext cx="1467202" cy="1605776"/>
          </a:xfrm>
          <a:prstGeom prst="rect">
            <a:avLst/>
          </a:prstGeom>
        </p:spPr>
      </p:pic>
      <p:pic>
        <p:nvPicPr>
          <p:cNvPr id="16" name="Image 15">
            <a:extLst>
              <a:ext uri="{FF2B5EF4-FFF2-40B4-BE49-F238E27FC236}">
                <a16:creationId xmlns:a16="http://schemas.microsoft.com/office/drawing/2014/main" id="{0D408514-A851-4C1C-96A7-CC5423F50BDA}"/>
              </a:ext>
            </a:extLst>
          </p:cNvPr>
          <p:cNvPicPr>
            <a:picLocks noChangeAspect="1"/>
          </p:cNvPicPr>
          <p:nvPr/>
        </p:nvPicPr>
        <p:blipFill>
          <a:blip r:embed="rId8"/>
          <a:stretch>
            <a:fillRect/>
          </a:stretch>
        </p:blipFill>
        <p:spPr>
          <a:xfrm>
            <a:off x="1780645" y="1975197"/>
            <a:ext cx="3087289" cy="1734093"/>
          </a:xfrm>
          <a:prstGeom prst="rect">
            <a:avLst/>
          </a:prstGeom>
        </p:spPr>
      </p:pic>
      <p:sp>
        <p:nvSpPr>
          <p:cNvPr id="2" name="Rectangle 1">
            <a:extLst>
              <a:ext uri="{FF2B5EF4-FFF2-40B4-BE49-F238E27FC236}">
                <a16:creationId xmlns:a16="http://schemas.microsoft.com/office/drawing/2014/main" id="{E1D2D2E0-0E09-41DE-BF7B-16624AABA09B}"/>
              </a:ext>
            </a:extLst>
          </p:cNvPr>
          <p:cNvSpPr/>
          <p:nvPr/>
        </p:nvSpPr>
        <p:spPr>
          <a:xfrm>
            <a:off x="9507793" y="6525762"/>
            <a:ext cx="2684207" cy="307777"/>
          </a:xfrm>
          <a:prstGeom prst="rect">
            <a:avLst/>
          </a:prstGeom>
        </p:spPr>
        <p:txBody>
          <a:bodyPr wrap="square">
            <a:spAutoFit/>
          </a:bodyPr>
          <a:lstStyle/>
          <a:p>
            <a:r>
              <a:rPr lang="fr-FR" sz="1400" i="1" dirty="0"/>
              <a:t>Calla, S. et al. 2022. </a:t>
            </a:r>
            <a:r>
              <a:rPr lang="fr-FR" sz="1400" i="1" dirty="0" err="1"/>
              <a:t>VertigO</a:t>
            </a:r>
            <a:r>
              <a:rPr lang="fr-FR" sz="1400" dirty="0"/>
              <a:t>.</a:t>
            </a:r>
            <a:endParaRPr lang="en-GB" sz="1400" dirty="0"/>
          </a:p>
        </p:txBody>
      </p:sp>
    </p:spTree>
    <p:extLst>
      <p:ext uri="{BB962C8B-B14F-4D97-AF65-F5344CB8AC3E}">
        <p14:creationId xmlns:p14="http://schemas.microsoft.com/office/powerpoint/2010/main" val="4282832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13" name="Picture 4" descr="mage result for abeill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8683" y="3604290"/>
            <a:ext cx="4628496" cy="260430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634234E4-1507-4175-AD25-D921625AAA7F}"/>
              </a:ext>
            </a:extLst>
          </p:cNvPr>
          <p:cNvPicPr>
            <a:picLocks noChangeAspect="1"/>
          </p:cNvPicPr>
          <p:nvPr/>
        </p:nvPicPr>
        <p:blipFill rotWithShape="1">
          <a:blip r:embed="rId5">
            <a:extLst>
              <a:ext uri="{28A0092B-C50C-407E-A947-70E740481C1C}">
                <a14:useLocalDpi xmlns:a14="http://schemas.microsoft.com/office/drawing/2010/main"/>
              </a:ext>
            </a:extLst>
          </a:blip>
          <a:srcRect t="3922"/>
          <a:stretch/>
        </p:blipFill>
        <p:spPr>
          <a:xfrm>
            <a:off x="8470147" y="1900212"/>
            <a:ext cx="3417053" cy="4669391"/>
          </a:xfrm>
          <a:prstGeom prst="rect">
            <a:avLst/>
          </a:prstGeom>
        </p:spPr>
      </p:pic>
      <p:pic>
        <p:nvPicPr>
          <p:cNvPr id="6" name="Image 5">
            <a:extLst>
              <a:ext uri="{FF2B5EF4-FFF2-40B4-BE49-F238E27FC236}">
                <a16:creationId xmlns:a16="http://schemas.microsoft.com/office/drawing/2014/main" id="{B594FFE2-D0AB-47BD-B157-543D0324E1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683" y="1206386"/>
            <a:ext cx="8025161" cy="1925158"/>
          </a:xfrm>
          <a:prstGeom prst="rect">
            <a:avLst/>
          </a:prstGeom>
        </p:spPr>
      </p:pic>
      <p:pic>
        <p:nvPicPr>
          <p:cNvPr id="2" name="Image 1">
            <a:extLst>
              <a:ext uri="{FF2B5EF4-FFF2-40B4-BE49-F238E27FC236}">
                <a16:creationId xmlns:a16="http://schemas.microsoft.com/office/drawing/2014/main" id="{55FC2E71-1D30-49DD-9187-86B929513EBE}"/>
              </a:ext>
            </a:extLst>
          </p:cNvPr>
          <p:cNvPicPr>
            <a:picLocks noChangeAspect="1"/>
          </p:cNvPicPr>
          <p:nvPr/>
        </p:nvPicPr>
        <p:blipFill>
          <a:blip r:embed="rId7"/>
          <a:stretch>
            <a:fillRect/>
          </a:stretch>
        </p:blipFill>
        <p:spPr>
          <a:xfrm>
            <a:off x="4925863" y="3964526"/>
            <a:ext cx="3346994" cy="1883827"/>
          </a:xfrm>
          <a:prstGeom prst="rect">
            <a:avLst/>
          </a:prstGeom>
        </p:spPr>
      </p:pic>
    </p:spTree>
    <p:extLst>
      <p:ext uri="{BB962C8B-B14F-4D97-AF65-F5344CB8AC3E}">
        <p14:creationId xmlns:p14="http://schemas.microsoft.com/office/powerpoint/2010/main" val="260770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3" name="Image 2">
            <a:extLst>
              <a:ext uri="{FF2B5EF4-FFF2-40B4-BE49-F238E27FC236}">
                <a16:creationId xmlns:a16="http://schemas.microsoft.com/office/drawing/2014/main" id="{0E0FC183-3D71-413E-8168-CDFBB33233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47" t="1818" r="9936" b="7202"/>
          <a:stretch/>
        </p:blipFill>
        <p:spPr>
          <a:xfrm rot="5400000">
            <a:off x="-9884" y="3451484"/>
            <a:ext cx="3432037" cy="3233854"/>
          </a:xfrm>
          <a:prstGeom prst="rect">
            <a:avLst/>
          </a:prstGeom>
        </p:spPr>
      </p:pic>
      <p:pic>
        <p:nvPicPr>
          <p:cNvPr id="4" name="Image 3">
            <a:extLst>
              <a:ext uri="{FF2B5EF4-FFF2-40B4-BE49-F238E27FC236}">
                <a16:creationId xmlns:a16="http://schemas.microsoft.com/office/drawing/2014/main" id="{8F12BABB-474D-4695-8E99-E0434B38C5EE}"/>
              </a:ext>
            </a:extLst>
          </p:cNvPr>
          <p:cNvPicPr>
            <a:picLocks noChangeAspect="1"/>
          </p:cNvPicPr>
          <p:nvPr/>
        </p:nvPicPr>
        <p:blipFill rotWithShape="1">
          <a:blip r:embed="rId5"/>
          <a:srcRect l="11756" r="11912"/>
          <a:stretch/>
        </p:blipFill>
        <p:spPr>
          <a:xfrm>
            <a:off x="3404844" y="3278822"/>
            <a:ext cx="5464096" cy="3579178"/>
          </a:xfrm>
          <a:prstGeom prst="rect">
            <a:avLst/>
          </a:prstGeom>
        </p:spPr>
      </p:pic>
      <p:pic>
        <p:nvPicPr>
          <p:cNvPr id="8" name="Image 7">
            <a:extLst>
              <a:ext uri="{FF2B5EF4-FFF2-40B4-BE49-F238E27FC236}">
                <a16:creationId xmlns:a16="http://schemas.microsoft.com/office/drawing/2014/main" id="{E0E6B735-AB27-499B-995C-1281BFF27F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5410" y="121593"/>
            <a:ext cx="5763301" cy="2908415"/>
          </a:xfrm>
          <a:prstGeom prst="rect">
            <a:avLst/>
          </a:prstGeom>
        </p:spPr>
      </p:pic>
      <p:pic>
        <p:nvPicPr>
          <p:cNvPr id="10" name="Image 9">
            <a:extLst>
              <a:ext uri="{FF2B5EF4-FFF2-40B4-BE49-F238E27FC236}">
                <a16:creationId xmlns:a16="http://schemas.microsoft.com/office/drawing/2014/main" id="{A290F4B1-4264-4982-97B7-9705745E674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287122" y="3060505"/>
            <a:ext cx="2711589" cy="3797495"/>
          </a:xfrm>
          <a:prstGeom prst="rect">
            <a:avLst/>
          </a:prstGeom>
        </p:spPr>
      </p:pic>
      <p:pic>
        <p:nvPicPr>
          <p:cNvPr id="16" name="Image 15">
            <a:extLst>
              <a:ext uri="{FF2B5EF4-FFF2-40B4-BE49-F238E27FC236}">
                <a16:creationId xmlns:a16="http://schemas.microsoft.com/office/drawing/2014/main" id="{7BA0242D-EB21-413A-8203-D93224B7E02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5281" y="1207337"/>
            <a:ext cx="2571882" cy="1803493"/>
          </a:xfrm>
          <a:prstGeom prst="rect">
            <a:avLst/>
          </a:prstGeom>
        </p:spPr>
      </p:pic>
      <p:pic>
        <p:nvPicPr>
          <p:cNvPr id="2" name="Image 1">
            <a:extLst>
              <a:ext uri="{FF2B5EF4-FFF2-40B4-BE49-F238E27FC236}">
                <a16:creationId xmlns:a16="http://schemas.microsoft.com/office/drawing/2014/main" id="{5D2CC6F3-24F5-4AAB-9D03-CD8ECF4D0282}"/>
              </a:ext>
            </a:extLst>
          </p:cNvPr>
          <p:cNvPicPr>
            <a:picLocks noChangeAspect="1"/>
          </p:cNvPicPr>
          <p:nvPr/>
        </p:nvPicPr>
        <p:blipFill>
          <a:blip r:embed="rId9"/>
          <a:stretch>
            <a:fillRect/>
          </a:stretch>
        </p:blipFill>
        <p:spPr>
          <a:xfrm>
            <a:off x="3263285" y="1079756"/>
            <a:ext cx="1140051" cy="2030144"/>
          </a:xfrm>
          <a:prstGeom prst="rect">
            <a:avLst/>
          </a:prstGeom>
        </p:spPr>
      </p:pic>
    </p:spTree>
    <p:extLst>
      <p:ext uri="{BB962C8B-B14F-4D97-AF65-F5344CB8AC3E}">
        <p14:creationId xmlns:p14="http://schemas.microsoft.com/office/powerpoint/2010/main" val="384877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0928231-0559-4332-AD68-07D78FAD71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543125" cy="6858000"/>
          </a:xfrm>
          <a:prstGeom prst="rect">
            <a:avLst/>
          </a:prstGeom>
        </p:spPr>
      </p:pic>
      <p:sp>
        <p:nvSpPr>
          <p:cNvPr id="12" name="Rectangle : coins arrondis 11">
            <a:extLst>
              <a:ext uri="{FF2B5EF4-FFF2-40B4-BE49-F238E27FC236}">
                <a16:creationId xmlns:a16="http://schemas.microsoft.com/office/drawing/2014/main" id="{917A459F-F758-4998-B256-9B24A527B786}"/>
              </a:ext>
            </a:extLst>
          </p:cNvPr>
          <p:cNvSpPr/>
          <p:nvPr/>
        </p:nvSpPr>
        <p:spPr>
          <a:xfrm>
            <a:off x="2751282" y="2251613"/>
            <a:ext cx="6813884" cy="33528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3" name="Espace réservé du contenu 2">
            <a:extLst>
              <a:ext uri="{FF2B5EF4-FFF2-40B4-BE49-F238E27FC236}">
                <a16:creationId xmlns:a16="http://schemas.microsoft.com/office/drawing/2014/main" id="{F4D2F975-B146-4481-85D9-F34F06691A49}"/>
              </a:ext>
            </a:extLst>
          </p:cNvPr>
          <p:cNvSpPr>
            <a:spLocks noGrp="1"/>
          </p:cNvSpPr>
          <p:nvPr>
            <p:ph idx="1"/>
          </p:nvPr>
        </p:nvSpPr>
        <p:spPr>
          <a:xfrm>
            <a:off x="2813506" y="2458619"/>
            <a:ext cx="6689436" cy="2938881"/>
          </a:xfrm>
        </p:spPr>
        <p:txBody>
          <a:bodyPr>
            <a:normAutofit/>
          </a:bodyPr>
          <a:lstStyle/>
          <a:p>
            <a:pPr marL="0" indent="0" algn="ctr">
              <a:buNone/>
            </a:pPr>
            <a:r>
              <a:rPr lang="fr-FR" dirty="0"/>
              <a:t>« Imaginez qu’après une journée de travail, vous allez vous coucher et que pendant la nuit un miracle se produit : il se traduit par une agriculture transformée et idéale. </a:t>
            </a:r>
          </a:p>
          <a:p>
            <a:pPr marL="0" indent="0" algn="ctr">
              <a:buNone/>
            </a:pPr>
            <a:r>
              <a:rPr lang="fr-FR" dirty="0"/>
              <a:t>Comment savez-vous que ce miracle a eu lieu ? À quoi ressemble-t-il ? »</a:t>
            </a:r>
          </a:p>
          <a:p>
            <a:endParaRPr lang="fr-FR" i="1" dirty="0"/>
          </a:p>
        </p:txBody>
      </p:sp>
      <p:sp>
        <p:nvSpPr>
          <p:cNvPr id="2" name="Titre 1">
            <a:extLst>
              <a:ext uri="{FF2B5EF4-FFF2-40B4-BE49-F238E27FC236}">
                <a16:creationId xmlns:a16="http://schemas.microsoft.com/office/drawing/2014/main" id="{F4B4CF48-6070-5CBA-F672-44BB80EDA4A9}"/>
              </a:ext>
            </a:extLst>
          </p:cNvPr>
          <p:cNvSpPr>
            <a:spLocks noGrp="1"/>
          </p:cNvSpPr>
          <p:nvPr>
            <p:ph type="title"/>
          </p:nvPr>
        </p:nvSpPr>
        <p:spPr>
          <a:xfrm>
            <a:off x="838199" y="365125"/>
            <a:ext cx="10840453" cy="1325563"/>
          </a:xfrm>
        </p:spPr>
        <p:txBody>
          <a:bodyPr/>
          <a:lstStyle/>
          <a:p>
            <a:r>
              <a:rPr lang="fr-FR" b="1" dirty="0"/>
              <a:t>« Vers quoi se transformer ? »</a:t>
            </a:r>
            <a:endParaRPr lang="fr-FR" dirty="0"/>
          </a:p>
        </p:txBody>
      </p:sp>
    </p:spTree>
    <p:extLst>
      <p:ext uri="{BB962C8B-B14F-4D97-AF65-F5344CB8AC3E}">
        <p14:creationId xmlns:p14="http://schemas.microsoft.com/office/powerpoint/2010/main" val="7003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2"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4628" y="5907573"/>
            <a:ext cx="3032449" cy="808653"/>
          </a:xfrm>
          <a:prstGeom prst="rect">
            <a:avLst/>
          </a:prstGeom>
        </p:spPr>
      </p:pic>
      <p:sp>
        <p:nvSpPr>
          <p:cNvPr id="2" name="Titre 1">
            <a:extLst>
              <a:ext uri="{FF2B5EF4-FFF2-40B4-BE49-F238E27FC236}">
                <a16:creationId xmlns:a16="http://schemas.microsoft.com/office/drawing/2014/main" id="{0D9A767F-4D85-C341-BE0C-94467B04A0AC}"/>
              </a:ext>
            </a:extLst>
          </p:cNvPr>
          <p:cNvSpPr>
            <a:spLocks noGrp="1"/>
          </p:cNvSpPr>
          <p:nvPr>
            <p:ph type="title"/>
          </p:nvPr>
        </p:nvSpPr>
        <p:spPr>
          <a:xfrm>
            <a:off x="838199" y="365125"/>
            <a:ext cx="10840453" cy="1325563"/>
          </a:xfrm>
        </p:spPr>
        <p:txBody>
          <a:bodyPr/>
          <a:lstStyle/>
          <a:p>
            <a:r>
              <a:rPr lang="fr-FR" b="1" dirty="0"/>
              <a:t>« Vers quoi se transformer ? »</a:t>
            </a:r>
            <a:endParaRPr lang="fr-FR" dirty="0"/>
          </a:p>
        </p:txBody>
      </p:sp>
      <p:sp>
        <p:nvSpPr>
          <p:cNvPr id="5" name="Espace réservé du contenu 2">
            <a:extLst>
              <a:ext uri="{FF2B5EF4-FFF2-40B4-BE49-F238E27FC236}">
                <a16:creationId xmlns:a16="http://schemas.microsoft.com/office/drawing/2014/main" id="{7A242CD0-D2A3-8754-707B-00B34E842CB0}"/>
              </a:ext>
            </a:extLst>
          </p:cNvPr>
          <p:cNvSpPr txBox="1">
            <a:spLocks/>
          </p:cNvSpPr>
          <p:nvPr/>
        </p:nvSpPr>
        <p:spPr>
          <a:xfrm>
            <a:off x="1572126" y="1825625"/>
            <a:ext cx="9781674" cy="43513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Ø"/>
            </a:pPr>
            <a:r>
              <a:rPr lang="fr-FR" b="1" dirty="0"/>
              <a:t>Une agriculture reconnue </a:t>
            </a:r>
            <a:r>
              <a:rPr lang="fr-FR" dirty="0"/>
              <a:t>: « les agriculteurs doivent être fiers de leur profession »</a:t>
            </a:r>
          </a:p>
          <a:p>
            <a:pPr>
              <a:buClr>
                <a:schemeClr val="accent1"/>
              </a:buClr>
              <a:buFont typeface="Wingdings" pitchFamily="2" charset="2"/>
              <a:buChar char="Ø"/>
            </a:pPr>
            <a:endParaRPr lang="fr-FR" dirty="0"/>
          </a:p>
          <a:p>
            <a:pPr>
              <a:buClr>
                <a:schemeClr val="accent1"/>
              </a:buClr>
              <a:buFont typeface="Wingdings" pitchFamily="2" charset="2"/>
              <a:buChar char="Ø"/>
            </a:pPr>
            <a:r>
              <a:rPr lang="fr-FR" b="1" dirty="0"/>
              <a:t>Une agriculture diverse </a:t>
            </a:r>
            <a:r>
              <a:rPr lang="fr-FR" dirty="0"/>
              <a:t>: « vivante dans sa diversité »</a:t>
            </a:r>
          </a:p>
          <a:p>
            <a:pPr>
              <a:buClr>
                <a:schemeClr val="accent1"/>
              </a:buClr>
              <a:buFont typeface="Wingdings" pitchFamily="2" charset="2"/>
              <a:buChar char="Ø"/>
            </a:pPr>
            <a:endParaRPr lang="fr-FR" dirty="0"/>
          </a:p>
          <a:p>
            <a:pPr>
              <a:buClr>
                <a:schemeClr val="accent1"/>
              </a:buClr>
              <a:buFont typeface="Wingdings" pitchFamily="2" charset="2"/>
              <a:buChar char="Ø"/>
            </a:pPr>
            <a:r>
              <a:rPr lang="fr-FR" b="1" dirty="0"/>
              <a:t>Une agriculture ancrée </a:t>
            </a:r>
            <a:r>
              <a:rPr lang="fr-FR" dirty="0"/>
              <a:t>: « le lien entre les agriculteurs et le reste de la population doit être restauré »</a:t>
            </a:r>
          </a:p>
          <a:p>
            <a:pPr>
              <a:buClr>
                <a:schemeClr val="accent1"/>
              </a:buClr>
              <a:buFont typeface="Wingdings" pitchFamily="2" charset="2"/>
              <a:buChar char="Ø"/>
            </a:pPr>
            <a:endParaRPr lang="fr-FR" dirty="0"/>
          </a:p>
          <a:p>
            <a:pPr>
              <a:buClr>
                <a:schemeClr val="accent1"/>
              </a:buClr>
              <a:buFont typeface="Wingdings" pitchFamily="2" charset="2"/>
              <a:buChar char="Ø"/>
            </a:pPr>
            <a:r>
              <a:rPr lang="fr-FR" b="1" dirty="0"/>
              <a:t>Une agriculture prédictible </a:t>
            </a:r>
            <a:r>
              <a:rPr lang="fr-FR" dirty="0"/>
              <a:t>: « un climat qui doit toujours être le même » </a:t>
            </a:r>
          </a:p>
          <a:p>
            <a:pPr>
              <a:buClr>
                <a:schemeClr val="accent1"/>
              </a:buClr>
              <a:buFont typeface="Wingdings" pitchFamily="2" charset="2"/>
              <a:buChar char="Ø"/>
            </a:pPr>
            <a:endParaRPr lang="fr-FR" dirty="0"/>
          </a:p>
          <a:p>
            <a:pPr>
              <a:buClr>
                <a:schemeClr val="accent1"/>
              </a:buClr>
              <a:buFont typeface="Wingdings" pitchFamily="2" charset="2"/>
              <a:buChar char="Ø"/>
            </a:pPr>
            <a:r>
              <a:rPr lang="fr-FR" b="1" dirty="0"/>
              <a:t>Une agriculture technologique </a:t>
            </a:r>
            <a:r>
              <a:rPr lang="fr-FR" dirty="0"/>
              <a:t>: « la Science est l’idéal »</a:t>
            </a:r>
          </a:p>
        </p:txBody>
      </p:sp>
      <p:sp>
        <p:nvSpPr>
          <p:cNvPr id="6" name="Rectangle 5">
            <a:extLst>
              <a:ext uri="{FF2B5EF4-FFF2-40B4-BE49-F238E27FC236}">
                <a16:creationId xmlns:a16="http://schemas.microsoft.com/office/drawing/2014/main" id="{464F14FC-EE0B-F386-AF44-7183747C118E}"/>
              </a:ext>
            </a:extLst>
          </p:cNvPr>
          <p:cNvSpPr/>
          <p:nvPr/>
        </p:nvSpPr>
        <p:spPr>
          <a:xfrm>
            <a:off x="3379670" y="6176963"/>
            <a:ext cx="6753725" cy="338554"/>
          </a:xfrm>
          <a:prstGeom prst="rect">
            <a:avLst/>
          </a:prstGeom>
        </p:spPr>
        <p:txBody>
          <a:bodyPr wrap="square">
            <a:spAutoFit/>
          </a:bodyPr>
          <a:lstStyle/>
          <a:p>
            <a:pPr indent="-457200" algn="r">
              <a:spcAft>
                <a:spcPts val="0"/>
              </a:spcAft>
            </a:pPr>
            <a:r>
              <a:rPr lang="en-GB" sz="1600" i="1" dirty="0">
                <a:ea typeface="Times New Roman" panose="02020603050405020304" pitchFamily="18" charset="0"/>
                <a:cs typeface="Times New Roman" panose="02020603050405020304" pitchFamily="18" charset="0"/>
              </a:rPr>
              <a:t>Young, J.C., Calla S., Lécuyer L. 2022. Agriculture, Ecosystems &amp; Environment</a:t>
            </a:r>
            <a:endParaRPr lang="fr-FR" sz="1600" i="1" dirty="0">
              <a:effectLst/>
              <a:ea typeface="Times New Roman" panose="02020603050405020304" pitchFamily="18" charset="0"/>
            </a:endParaRPr>
          </a:p>
        </p:txBody>
      </p:sp>
    </p:spTree>
    <p:extLst>
      <p:ext uri="{BB962C8B-B14F-4D97-AF65-F5344CB8AC3E}">
        <p14:creationId xmlns:p14="http://schemas.microsoft.com/office/powerpoint/2010/main" val="426087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grpSp>
        <p:nvGrpSpPr>
          <p:cNvPr id="11" name="Groupe 10">
            <a:extLst>
              <a:ext uri="{FF2B5EF4-FFF2-40B4-BE49-F238E27FC236}">
                <a16:creationId xmlns:a16="http://schemas.microsoft.com/office/drawing/2014/main" id="{21797BEE-8E58-9885-571C-1275FA81EDF7}"/>
              </a:ext>
            </a:extLst>
          </p:cNvPr>
          <p:cNvGrpSpPr/>
          <p:nvPr/>
        </p:nvGrpSpPr>
        <p:grpSpPr>
          <a:xfrm>
            <a:off x="2244310" y="1380456"/>
            <a:ext cx="9618176" cy="5221002"/>
            <a:chOff x="5755540" y="1911798"/>
            <a:chExt cx="9514879" cy="5221002"/>
          </a:xfrm>
        </p:grpSpPr>
        <p:sp>
          <p:nvSpPr>
            <p:cNvPr id="4" name="Rectangle 3">
              <a:extLst>
                <a:ext uri="{FF2B5EF4-FFF2-40B4-BE49-F238E27FC236}">
                  <a16:creationId xmlns:a16="http://schemas.microsoft.com/office/drawing/2014/main" id="{9F64721B-4569-4982-B55D-CD8F09AF0B33}"/>
                </a:ext>
              </a:extLst>
            </p:cNvPr>
            <p:cNvSpPr/>
            <p:nvPr/>
          </p:nvSpPr>
          <p:spPr>
            <a:xfrm>
              <a:off x="5755540" y="1911798"/>
              <a:ext cx="8378043"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les situations qui se produisent lorsque deux ou plusieurs parties ayant des opinions bien arrêtées s'opposent sur les objectifs de conservation et lorsqu'une partie est perçue comme faisant valoir ses intérêts aux dépens d'une autre.</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(Redpath et al., 2013)</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ZoneTexte 6">
              <a:extLst>
                <a:ext uri="{FF2B5EF4-FFF2-40B4-BE49-F238E27FC236}">
                  <a16:creationId xmlns:a16="http://schemas.microsoft.com/office/drawing/2014/main" id="{5F6D317E-09CF-1229-0CB3-4000E955D194}"/>
                </a:ext>
              </a:extLst>
            </p:cNvPr>
            <p:cNvSpPr txBox="1"/>
            <p:nvPr/>
          </p:nvSpPr>
          <p:spPr>
            <a:xfrm>
              <a:off x="10290662" y="6301803"/>
              <a:ext cx="4979757" cy="830997"/>
            </a:xfrm>
            <a:prstGeom prst="rect">
              <a:avLst/>
            </a:prstGeom>
            <a:noFill/>
          </p:spPr>
          <p:txBody>
            <a:bodyPr wrap="square">
              <a:spAutoFit/>
            </a:bodyPr>
            <a:lstStyle/>
            <a:p>
              <a:r>
                <a:rPr lang="fr-FR" sz="1200" b="0" i="0" dirty="0" err="1">
                  <a:solidFill>
                    <a:srgbClr val="222222"/>
                  </a:solidFill>
                  <a:effectLst/>
                  <a:latin typeface="Arial" panose="020B0604020202020204" pitchFamily="34" charset="0"/>
                </a:rPr>
                <a:t>Redpath</a:t>
              </a:r>
              <a:r>
                <a:rPr lang="fr-FR" sz="1200" b="0" i="0" dirty="0">
                  <a:solidFill>
                    <a:srgbClr val="222222"/>
                  </a:solidFill>
                  <a:effectLst/>
                  <a:latin typeface="Arial" panose="020B0604020202020204" pitchFamily="34" charset="0"/>
                </a:rPr>
                <a:t>, S.M., Young, J., </a:t>
              </a:r>
              <a:r>
                <a:rPr lang="fr-FR" sz="1200" b="0" i="0" dirty="0" err="1">
                  <a:solidFill>
                    <a:srgbClr val="222222"/>
                  </a:solidFill>
                  <a:effectLst/>
                  <a:latin typeface="Arial" panose="020B0604020202020204" pitchFamily="34" charset="0"/>
                </a:rPr>
                <a:t>Evely</a:t>
              </a:r>
              <a:r>
                <a:rPr lang="fr-FR" sz="1200" b="0" i="0" dirty="0">
                  <a:solidFill>
                    <a:srgbClr val="222222"/>
                  </a:solidFill>
                  <a:effectLst/>
                  <a:latin typeface="Arial" panose="020B0604020202020204" pitchFamily="34" charset="0"/>
                </a:rPr>
                <a:t>, A., Adams, W.M., Sutherland, W.J., </a:t>
              </a:r>
              <a:r>
                <a:rPr lang="fr-FR" sz="1200" b="0" i="0" dirty="0" err="1">
                  <a:solidFill>
                    <a:srgbClr val="222222"/>
                  </a:solidFill>
                  <a:effectLst/>
                  <a:latin typeface="Arial" panose="020B0604020202020204" pitchFamily="34" charset="0"/>
                </a:rPr>
                <a:t>Whitehouse</a:t>
              </a:r>
              <a:r>
                <a:rPr lang="fr-FR" sz="1200" b="0" i="0" dirty="0">
                  <a:solidFill>
                    <a:srgbClr val="222222"/>
                  </a:solidFill>
                  <a:effectLst/>
                  <a:latin typeface="Arial" panose="020B0604020202020204" pitchFamily="34" charset="0"/>
                </a:rPr>
                <a:t>, A., Amar, A., Lambert, R.A., Linnell, J.D., Watt, A. and Gutierrez, R.J., 2013. </a:t>
              </a:r>
              <a:r>
                <a:rPr lang="fr-FR" sz="1200" b="0" i="0" dirty="0" err="1">
                  <a:solidFill>
                    <a:srgbClr val="222222"/>
                  </a:solidFill>
                  <a:effectLst/>
                  <a:latin typeface="Arial" panose="020B0604020202020204" pitchFamily="34" charset="0"/>
                </a:rPr>
                <a:t>Understanding</a:t>
              </a:r>
              <a:r>
                <a:rPr lang="fr-FR" sz="1200" b="0" i="0" dirty="0">
                  <a:solidFill>
                    <a:srgbClr val="222222"/>
                  </a:solidFill>
                  <a:effectLst/>
                  <a:latin typeface="Arial" panose="020B0604020202020204" pitchFamily="34" charset="0"/>
                </a:rPr>
                <a:t> and </a:t>
              </a:r>
              <a:r>
                <a:rPr lang="fr-FR" sz="1200" b="0" i="0" dirty="0" err="1">
                  <a:solidFill>
                    <a:srgbClr val="222222"/>
                  </a:solidFill>
                  <a:effectLst/>
                  <a:latin typeface="Arial" panose="020B0604020202020204" pitchFamily="34" charset="0"/>
                </a:rPr>
                <a:t>managing</a:t>
              </a:r>
              <a:r>
                <a:rPr lang="fr-FR" sz="1200" b="0" i="0" dirty="0">
                  <a:solidFill>
                    <a:srgbClr val="222222"/>
                  </a:solidFill>
                  <a:effectLst/>
                  <a:latin typeface="Arial" panose="020B0604020202020204" pitchFamily="34" charset="0"/>
                </a:rPr>
                <a:t> conservation </a:t>
              </a:r>
              <a:r>
                <a:rPr lang="fr-FR" sz="1200" b="0" i="0" dirty="0" err="1">
                  <a:solidFill>
                    <a:srgbClr val="222222"/>
                  </a:solidFill>
                  <a:effectLst/>
                  <a:latin typeface="Arial" panose="020B0604020202020204" pitchFamily="34" charset="0"/>
                </a:rPr>
                <a:t>conflicts</a:t>
              </a:r>
              <a:r>
                <a:rPr lang="fr-FR" sz="1200" b="0" i="0" dirty="0">
                  <a:solidFill>
                    <a:srgbClr val="222222"/>
                  </a:solidFill>
                  <a:effectLst/>
                  <a:latin typeface="Arial" panose="020B0604020202020204" pitchFamily="34" charset="0"/>
                </a:rPr>
                <a:t>. </a:t>
              </a:r>
              <a:r>
                <a:rPr lang="fr-FR" sz="1200" b="0" i="1" dirty="0">
                  <a:solidFill>
                    <a:srgbClr val="222222"/>
                  </a:solidFill>
                  <a:effectLst/>
                  <a:latin typeface="Arial" panose="020B0604020202020204" pitchFamily="34" charset="0"/>
                </a:rPr>
                <a:t>Trends in </a:t>
              </a:r>
              <a:r>
                <a:rPr lang="fr-FR" sz="1200" b="0" i="1" dirty="0" err="1">
                  <a:solidFill>
                    <a:srgbClr val="222222"/>
                  </a:solidFill>
                  <a:effectLst/>
                  <a:latin typeface="Arial" panose="020B0604020202020204" pitchFamily="34" charset="0"/>
                </a:rPr>
                <a:t>ecology</a:t>
              </a:r>
              <a:r>
                <a:rPr lang="fr-FR" sz="1200" b="0" i="1" dirty="0">
                  <a:solidFill>
                    <a:srgbClr val="222222"/>
                  </a:solidFill>
                  <a:effectLst/>
                  <a:latin typeface="Arial" panose="020B0604020202020204" pitchFamily="34" charset="0"/>
                </a:rPr>
                <a:t> &amp; </a:t>
              </a:r>
              <a:r>
                <a:rPr lang="fr-FR" sz="1200" b="0" i="1" dirty="0" err="1">
                  <a:solidFill>
                    <a:srgbClr val="222222"/>
                  </a:solidFill>
                  <a:effectLst/>
                  <a:latin typeface="Arial" panose="020B0604020202020204" pitchFamily="34" charset="0"/>
                </a:rPr>
                <a:t>evolution</a:t>
              </a:r>
              <a:r>
                <a:rPr lang="fr-FR" sz="1200" b="0" i="0" dirty="0">
                  <a:solidFill>
                    <a:srgbClr val="222222"/>
                  </a:solidFill>
                  <a:effectLst/>
                  <a:latin typeface="Arial" panose="020B0604020202020204" pitchFamily="34" charset="0"/>
                </a:rPr>
                <a:t>, </a:t>
              </a:r>
              <a:r>
                <a:rPr lang="fr-FR" sz="1200" b="0" i="1" dirty="0">
                  <a:solidFill>
                    <a:srgbClr val="222222"/>
                  </a:solidFill>
                  <a:effectLst/>
                  <a:latin typeface="Arial" panose="020B0604020202020204" pitchFamily="34" charset="0"/>
                </a:rPr>
                <a:t>28</a:t>
              </a:r>
              <a:r>
                <a:rPr lang="fr-FR" sz="1200" b="0" i="0" dirty="0">
                  <a:solidFill>
                    <a:srgbClr val="222222"/>
                  </a:solidFill>
                  <a:effectLst/>
                  <a:latin typeface="Arial" panose="020B0604020202020204" pitchFamily="34" charset="0"/>
                </a:rPr>
                <a:t>(2), pp.100-109.</a:t>
              </a:r>
              <a:endParaRPr lang="fr-FR" sz="1200" dirty="0"/>
            </a:p>
          </p:txBody>
        </p:sp>
      </p:grpSp>
      <p:sp>
        <p:nvSpPr>
          <p:cNvPr id="10" name="Text Placeholder 1">
            <a:extLst>
              <a:ext uri="{FF2B5EF4-FFF2-40B4-BE49-F238E27FC236}">
                <a16:creationId xmlns:a16="http://schemas.microsoft.com/office/drawing/2014/main" id="{B4D1479F-8B0B-23D2-9A24-A5F479A31B65}"/>
              </a:ext>
            </a:extLst>
          </p:cNvPr>
          <p:cNvSpPr txBox="1">
            <a:spLocks/>
          </p:cNvSpPr>
          <p:nvPr/>
        </p:nvSpPr>
        <p:spPr bwMode="auto">
          <a:xfrm>
            <a:off x="1274332" y="62174"/>
            <a:ext cx="12192000" cy="728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pPr>
            <a:r>
              <a:rPr lang="en-GB" altLang="en-US" sz="3600" dirty="0">
                <a:solidFill>
                  <a:schemeClr val="tx1"/>
                </a:solidFill>
                <a:latin typeface="Calibri" panose="020F0502020204030204" pitchFamily="34" charset="0"/>
                <a:cs typeface="Calibri" panose="020F0502020204030204" pitchFamily="34" charset="0"/>
              </a:rPr>
              <a:t>Les </a:t>
            </a:r>
            <a:r>
              <a:rPr lang="en-GB" altLang="en-US" sz="3600" dirty="0" err="1">
                <a:solidFill>
                  <a:schemeClr val="tx1"/>
                </a:solidFill>
                <a:latin typeface="Calibri" panose="020F0502020204030204" pitchFamily="34" charset="0"/>
                <a:cs typeface="Calibri" panose="020F0502020204030204" pitchFamily="34" charset="0"/>
              </a:rPr>
              <a:t>conflits</a:t>
            </a:r>
            <a:r>
              <a:rPr lang="en-GB" altLang="en-US" sz="3600" dirty="0">
                <a:solidFill>
                  <a:schemeClr val="tx1"/>
                </a:solidFill>
                <a:latin typeface="Calibri" panose="020F0502020204030204" pitchFamily="34" charset="0"/>
                <a:cs typeface="Calibri" panose="020F0502020204030204" pitchFamily="34" charset="0"/>
              </a:rPr>
              <a:t> </a:t>
            </a:r>
            <a:r>
              <a:rPr lang="en-GB" altLang="en-US" sz="3600" dirty="0" err="1">
                <a:solidFill>
                  <a:schemeClr val="tx1"/>
                </a:solidFill>
                <a:latin typeface="Calibri" panose="020F0502020204030204" pitchFamily="34" charset="0"/>
                <a:cs typeface="Calibri" panose="020F0502020204030204" pitchFamily="34" charset="0"/>
              </a:rPr>
              <a:t>d’usage</a:t>
            </a:r>
            <a:endParaRPr lang="en-GB" altLang="en-US" sz="3600" dirty="0">
              <a:solidFill>
                <a:schemeClr val="tx1"/>
              </a:solidFill>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D0CCACD3-CB56-208A-F33F-0DD42FECD124}"/>
              </a:ext>
            </a:extLst>
          </p:cNvPr>
          <p:cNvPicPr>
            <a:picLocks noChangeAspect="1"/>
          </p:cNvPicPr>
          <p:nvPr/>
        </p:nvPicPr>
        <p:blipFill>
          <a:blip r:embed="rId4"/>
          <a:stretch>
            <a:fillRect/>
          </a:stretch>
        </p:blipFill>
        <p:spPr>
          <a:xfrm>
            <a:off x="955354" y="3951374"/>
            <a:ext cx="5523455" cy="2621507"/>
          </a:xfrm>
          <a:prstGeom prst="rect">
            <a:avLst/>
          </a:prstGeom>
        </p:spPr>
      </p:pic>
    </p:spTree>
    <p:extLst>
      <p:ext uri="{BB962C8B-B14F-4D97-AF65-F5344CB8AC3E}">
        <p14:creationId xmlns:p14="http://schemas.microsoft.com/office/powerpoint/2010/main" val="2733532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2"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4628" y="5907573"/>
            <a:ext cx="3032449" cy="808653"/>
          </a:xfrm>
          <a:prstGeom prst="rect">
            <a:avLst/>
          </a:prstGeom>
        </p:spPr>
      </p:pic>
      <p:sp>
        <p:nvSpPr>
          <p:cNvPr id="6" name="Titre 1">
            <a:extLst>
              <a:ext uri="{FF2B5EF4-FFF2-40B4-BE49-F238E27FC236}">
                <a16:creationId xmlns:a16="http://schemas.microsoft.com/office/drawing/2014/main" id="{A70B9C06-DE77-85E4-5186-5235818EB051}"/>
              </a:ext>
            </a:extLst>
          </p:cNvPr>
          <p:cNvSpPr>
            <a:spLocks noGrp="1"/>
          </p:cNvSpPr>
          <p:nvPr>
            <p:ph type="title"/>
          </p:nvPr>
        </p:nvSpPr>
        <p:spPr>
          <a:xfrm>
            <a:off x="838199" y="365125"/>
            <a:ext cx="10840453" cy="1325563"/>
          </a:xfrm>
        </p:spPr>
        <p:txBody>
          <a:bodyPr/>
          <a:lstStyle/>
          <a:p>
            <a:r>
              <a:rPr lang="fr-FR" b="1" dirty="0"/>
              <a:t>« Vers quoi se transformer ? »</a:t>
            </a:r>
            <a:endParaRPr lang="fr-FR" dirty="0"/>
          </a:p>
        </p:txBody>
      </p:sp>
      <p:sp>
        <p:nvSpPr>
          <p:cNvPr id="7" name="Rectangle 6">
            <a:extLst>
              <a:ext uri="{FF2B5EF4-FFF2-40B4-BE49-F238E27FC236}">
                <a16:creationId xmlns:a16="http://schemas.microsoft.com/office/drawing/2014/main" id="{22B78943-7061-AFF6-E1D1-1B6B3F040405}"/>
              </a:ext>
            </a:extLst>
          </p:cNvPr>
          <p:cNvSpPr/>
          <p:nvPr/>
        </p:nvSpPr>
        <p:spPr>
          <a:xfrm>
            <a:off x="3975127" y="6311898"/>
            <a:ext cx="6083274" cy="584775"/>
          </a:xfrm>
          <a:prstGeom prst="rect">
            <a:avLst/>
          </a:prstGeom>
        </p:spPr>
        <p:txBody>
          <a:bodyPr wrap="square">
            <a:spAutoFit/>
          </a:bodyPr>
          <a:lstStyle/>
          <a:p>
            <a:pPr indent="-457200" algn="r">
              <a:spcAft>
                <a:spcPts val="0"/>
              </a:spcAft>
            </a:pPr>
            <a:r>
              <a:rPr lang="en-GB" sz="1600" i="1" dirty="0">
                <a:ea typeface="Times New Roman" panose="02020603050405020304" pitchFamily="18" charset="0"/>
                <a:cs typeface="Times New Roman" panose="02020603050405020304" pitchFamily="18" charset="0"/>
              </a:rPr>
              <a:t>Young, J.C., Calla S., Lécuyer L. 2022. Agriculture, Ecosystems &amp; Environment</a:t>
            </a:r>
            <a:endParaRPr lang="fr-FR" sz="1600" i="1" dirty="0">
              <a:effectLst/>
              <a:ea typeface="Times New Roman" panose="02020603050405020304" pitchFamily="18" charset="0"/>
            </a:endParaRPr>
          </a:p>
        </p:txBody>
      </p:sp>
      <p:grpSp>
        <p:nvGrpSpPr>
          <p:cNvPr id="8" name="Groupe 7">
            <a:extLst>
              <a:ext uri="{FF2B5EF4-FFF2-40B4-BE49-F238E27FC236}">
                <a16:creationId xmlns:a16="http://schemas.microsoft.com/office/drawing/2014/main" id="{8525B428-806C-995A-FE2C-E18191F9209E}"/>
              </a:ext>
            </a:extLst>
          </p:cNvPr>
          <p:cNvGrpSpPr/>
          <p:nvPr/>
        </p:nvGrpSpPr>
        <p:grpSpPr>
          <a:xfrm>
            <a:off x="2521052" y="1855831"/>
            <a:ext cx="7149896" cy="4387278"/>
            <a:chOff x="2007114" y="1631243"/>
            <a:chExt cx="7149896" cy="4387278"/>
          </a:xfrm>
        </p:grpSpPr>
        <p:sp>
          <p:nvSpPr>
            <p:cNvPr id="9" name="ZoneTexte 8">
              <a:extLst>
                <a:ext uri="{FF2B5EF4-FFF2-40B4-BE49-F238E27FC236}">
                  <a16:creationId xmlns:a16="http://schemas.microsoft.com/office/drawing/2014/main" id="{4ABB9E7F-0E4F-04D7-A557-68CBAB2113EB}"/>
                </a:ext>
              </a:extLst>
            </p:cNvPr>
            <p:cNvSpPr txBox="1"/>
            <p:nvPr/>
          </p:nvSpPr>
          <p:spPr>
            <a:xfrm>
              <a:off x="2007114" y="2707059"/>
              <a:ext cx="2997361" cy="400110"/>
            </a:xfrm>
            <a:prstGeom prst="rect">
              <a:avLst/>
            </a:prstGeom>
            <a:noFill/>
          </p:spPr>
          <p:txBody>
            <a:bodyPr wrap="square" rtlCol="0">
              <a:spAutoFit/>
            </a:bodyPr>
            <a:lstStyle/>
            <a:p>
              <a:pPr algn="ctr"/>
              <a:r>
                <a:rPr lang="fr-FR" sz="2000" b="1" dirty="0">
                  <a:solidFill>
                    <a:schemeClr val="accent4">
                      <a:lumMod val="75000"/>
                    </a:schemeClr>
                  </a:solidFill>
                </a:rPr>
                <a:t>Objectif secondaire</a:t>
              </a:r>
            </a:p>
          </p:txBody>
        </p:sp>
        <p:grpSp>
          <p:nvGrpSpPr>
            <p:cNvPr id="10" name="Groupe 9">
              <a:extLst>
                <a:ext uri="{FF2B5EF4-FFF2-40B4-BE49-F238E27FC236}">
                  <a16:creationId xmlns:a16="http://schemas.microsoft.com/office/drawing/2014/main" id="{696DAE6C-7DD5-CAA0-90D8-5F3570DAE3D0}"/>
                </a:ext>
              </a:extLst>
            </p:cNvPr>
            <p:cNvGrpSpPr/>
            <p:nvPr/>
          </p:nvGrpSpPr>
          <p:grpSpPr>
            <a:xfrm>
              <a:off x="2189626" y="1631243"/>
              <a:ext cx="6681578" cy="400110"/>
              <a:chOff x="2189626" y="1553058"/>
              <a:chExt cx="6681578" cy="400110"/>
            </a:xfrm>
          </p:grpSpPr>
          <p:sp>
            <p:nvSpPr>
              <p:cNvPr id="12" name="ZoneTexte 11">
                <a:extLst>
                  <a:ext uri="{FF2B5EF4-FFF2-40B4-BE49-F238E27FC236}">
                    <a16:creationId xmlns:a16="http://schemas.microsoft.com/office/drawing/2014/main" id="{41105BEF-5EFA-ADC5-C25A-C2A298EA06A3}"/>
                  </a:ext>
                </a:extLst>
              </p:cNvPr>
              <p:cNvSpPr txBox="1"/>
              <p:nvPr/>
            </p:nvSpPr>
            <p:spPr>
              <a:xfrm>
                <a:off x="2189626" y="1553058"/>
                <a:ext cx="2543125" cy="400110"/>
              </a:xfrm>
              <a:prstGeom prst="rect">
                <a:avLst/>
              </a:prstGeom>
              <a:noFill/>
            </p:spPr>
            <p:txBody>
              <a:bodyPr wrap="square" rtlCol="0">
                <a:spAutoFit/>
              </a:bodyPr>
              <a:lstStyle/>
              <a:p>
                <a:pPr algn="ctr"/>
                <a:r>
                  <a:rPr lang="en-GB" sz="2000" b="1" dirty="0">
                    <a:solidFill>
                      <a:schemeClr val="accent4">
                        <a:lumMod val="75000"/>
                      </a:schemeClr>
                    </a:solidFill>
                  </a:rPr>
                  <a:t>Objectif premier</a:t>
                </a:r>
              </a:p>
            </p:txBody>
          </p:sp>
          <p:sp>
            <p:nvSpPr>
              <p:cNvPr id="13" name="ZoneTexte 12">
                <a:extLst>
                  <a:ext uri="{FF2B5EF4-FFF2-40B4-BE49-F238E27FC236}">
                    <a16:creationId xmlns:a16="http://schemas.microsoft.com/office/drawing/2014/main" id="{07079A3D-C0A5-ADFF-8572-4EA5E1690CFF}"/>
                  </a:ext>
                </a:extLst>
              </p:cNvPr>
              <p:cNvSpPr txBox="1"/>
              <p:nvPr/>
            </p:nvSpPr>
            <p:spPr>
              <a:xfrm>
                <a:off x="5545157" y="1553058"/>
                <a:ext cx="3326047" cy="400110"/>
              </a:xfrm>
              <a:prstGeom prst="rect">
                <a:avLst/>
              </a:prstGeom>
              <a:noFill/>
            </p:spPr>
            <p:txBody>
              <a:bodyPr wrap="square" rtlCol="0">
                <a:spAutoFit/>
              </a:bodyPr>
              <a:lstStyle/>
              <a:p>
                <a:pPr algn="ctr"/>
                <a:r>
                  <a:rPr lang="fr-FR" sz="2000" b="1" i="1" dirty="0">
                    <a:solidFill>
                      <a:srgbClr val="AA3516"/>
                    </a:solidFill>
                  </a:rPr>
                  <a:t>Production agricole</a:t>
                </a:r>
              </a:p>
            </p:txBody>
          </p:sp>
        </p:grpSp>
        <p:sp>
          <p:nvSpPr>
            <p:cNvPr id="11" name="ZoneTexte 10">
              <a:extLst>
                <a:ext uri="{FF2B5EF4-FFF2-40B4-BE49-F238E27FC236}">
                  <a16:creationId xmlns:a16="http://schemas.microsoft.com/office/drawing/2014/main" id="{81151D0E-AAEE-B847-CCCA-80533F1A6A20}"/>
                </a:ext>
              </a:extLst>
            </p:cNvPr>
            <p:cNvSpPr txBox="1"/>
            <p:nvPr/>
          </p:nvSpPr>
          <p:spPr>
            <a:xfrm>
              <a:off x="5259353" y="2540646"/>
              <a:ext cx="3897657" cy="3477875"/>
            </a:xfrm>
            <a:prstGeom prst="rect">
              <a:avLst/>
            </a:prstGeom>
            <a:noFill/>
          </p:spPr>
          <p:txBody>
            <a:bodyPr wrap="square" rtlCol="0">
              <a:spAutoFit/>
            </a:bodyPr>
            <a:lstStyle/>
            <a:p>
              <a:pPr algn="ctr"/>
              <a:r>
                <a:rPr lang="fr-FR" sz="2000" b="1" i="1" dirty="0">
                  <a:solidFill>
                    <a:srgbClr val="AA3516"/>
                  </a:solidFill>
                </a:rPr>
                <a:t>Bien-être des agriculteurs </a:t>
              </a:r>
              <a:r>
                <a:rPr lang="fr-FR" sz="2000" dirty="0">
                  <a:solidFill>
                    <a:srgbClr val="AA3516"/>
                  </a:solidFill>
                </a:rPr>
                <a:t>(visions d’une agriculture reconnue et prédictible) </a:t>
              </a:r>
            </a:p>
            <a:p>
              <a:pPr algn="ctr"/>
              <a:endParaRPr lang="fr-FR" sz="2000" dirty="0">
                <a:solidFill>
                  <a:srgbClr val="AA3516"/>
                </a:solidFill>
              </a:endParaRPr>
            </a:p>
            <a:p>
              <a:pPr algn="ctr"/>
              <a:r>
                <a:rPr lang="fr-FR" sz="2000" b="1" i="1" dirty="0">
                  <a:solidFill>
                    <a:srgbClr val="AA3516"/>
                  </a:solidFill>
                </a:rPr>
                <a:t>Améliorer les relations locales </a:t>
              </a:r>
              <a:r>
                <a:rPr lang="fr-FR" sz="2000" dirty="0">
                  <a:solidFill>
                    <a:srgbClr val="AA3516"/>
                  </a:solidFill>
                </a:rPr>
                <a:t>(visions d’une agriculture ancrée) </a:t>
              </a:r>
            </a:p>
            <a:p>
              <a:pPr algn="ctr"/>
              <a:endParaRPr lang="fr-FR" sz="2000" dirty="0">
                <a:solidFill>
                  <a:srgbClr val="AA3516"/>
                </a:solidFill>
              </a:endParaRPr>
            </a:p>
            <a:p>
              <a:pPr algn="ctr"/>
              <a:r>
                <a:rPr lang="fr-FR" sz="2000" b="1" i="1" dirty="0">
                  <a:solidFill>
                    <a:srgbClr val="AA3516"/>
                  </a:solidFill>
                </a:rPr>
                <a:t>Résultats environnementaux </a:t>
              </a:r>
              <a:r>
                <a:rPr lang="fr-FR" sz="2000" dirty="0">
                  <a:solidFill>
                    <a:srgbClr val="AA3516"/>
                  </a:solidFill>
                </a:rPr>
                <a:t>(visions d’une agriculture diverse et technologique) </a:t>
              </a:r>
            </a:p>
          </p:txBody>
        </p:sp>
      </p:grpSp>
      <p:sp>
        <p:nvSpPr>
          <p:cNvPr id="14" name="Rectangle 13">
            <a:extLst>
              <a:ext uri="{FF2B5EF4-FFF2-40B4-BE49-F238E27FC236}">
                <a16:creationId xmlns:a16="http://schemas.microsoft.com/office/drawing/2014/main" id="{0F2D4F1A-0B68-8543-C412-315CBDED2CCA}"/>
              </a:ext>
            </a:extLst>
          </p:cNvPr>
          <p:cNvSpPr/>
          <p:nvPr/>
        </p:nvSpPr>
        <p:spPr>
          <a:xfrm>
            <a:off x="2245894" y="2755154"/>
            <a:ext cx="7700211" cy="34778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17FCD9A-BFB5-16D0-BE27-C497D9CFDF73}"/>
              </a:ext>
            </a:extLst>
          </p:cNvPr>
          <p:cNvSpPr/>
          <p:nvPr/>
        </p:nvSpPr>
        <p:spPr>
          <a:xfrm>
            <a:off x="2245894" y="1668349"/>
            <a:ext cx="7700211" cy="7750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212A6CE-89DF-75B3-8D25-FC0BA4BFC8AD}"/>
              </a:ext>
            </a:extLst>
          </p:cNvPr>
          <p:cNvSpPr/>
          <p:nvPr/>
        </p:nvSpPr>
        <p:spPr>
          <a:xfrm>
            <a:off x="549442" y="5165258"/>
            <a:ext cx="3629579" cy="1631216"/>
          </a:xfrm>
          <a:prstGeom prst="rect">
            <a:avLst/>
          </a:prstGeom>
          <a:solidFill>
            <a:schemeClr val="bg1"/>
          </a:solidFill>
          <a:ln w="57150">
            <a:solidFill>
              <a:srgbClr val="C8C983"/>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2000" b="1" dirty="0">
                <a:solidFill>
                  <a:srgbClr val="C8C983"/>
                </a:solidFill>
              </a:rPr>
              <a:t>Changer de voie implique de remettre en question ses visions, ses normes et ses valeurs – besoin de donner un sens au </a:t>
            </a:r>
            <a:r>
              <a:rPr lang="fr-FR" sz="2000" b="1" dirty="0" err="1">
                <a:solidFill>
                  <a:srgbClr val="C8C983"/>
                </a:solidFill>
              </a:rPr>
              <a:t>chagement</a:t>
            </a:r>
            <a:endParaRPr lang="fr-FR" sz="2000" b="1" dirty="0">
              <a:solidFill>
                <a:srgbClr val="C8C983"/>
              </a:solidFill>
            </a:endParaRPr>
          </a:p>
        </p:txBody>
      </p:sp>
    </p:spTree>
    <p:extLst>
      <p:ext uri="{BB962C8B-B14F-4D97-AF65-F5344CB8AC3E}">
        <p14:creationId xmlns:p14="http://schemas.microsoft.com/office/powerpoint/2010/main" val="2818046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2"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4628" y="5907573"/>
            <a:ext cx="3032449" cy="808653"/>
          </a:xfrm>
          <a:prstGeom prst="rect">
            <a:avLst/>
          </a:prstGeom>
        </p:spPr>
      </p:pic>
      <p:sp>
        <p:nvSpPr>
          <p:cNvPr id="4" name="Titre 1">
            <a:extLst>
              <a:ext uri="{FF2B5EF4-FFF2-40B4-BE49-F238E27FC236}">
                <a16:creationId xmlns:a16="http://schemas.microsoft.com/office/drawing/2014/main" id="{88AF3BAA-8836-B894-1683-342DCB3645CB}"/>
              </a:ext>
            </a:extLst>
          </p:cNvPr>
          <p:cNvSpPr>
            <a:spLocks noGrp="1"/>
          </p:cNvSpPr>
          <p:nvPr>
            <p:ph type="title"/>
          </p:nvPr>
        </p:nvSpPr>
        <p:spPr>
          <a:xfrm>
            <a:off x="838199" y="365125"/>
            <a:ext cx="10840453" cy="1325563"/>
          </a:xfrm>
        </p:spPr>
        <p:txBody>
          <a:bodyPr/>
          <a:lstStyle/>
          <a:p>
            <a:r>
              <a:rPr lang="fr-FR" b="1" dirty="0"/>
              <a:t> « Comment transformer ? »</a:t>
            </a:r>
            <a:endParaRPr lang="fr-FR" dirty="0"/>
          </a:p>
        </p:txBody>
      </p:sp>
      <p:sp>
        <p:nvSpPr>
          <p:cNvPr id="5" name="Rectangle 4">
            <a:extLst>
              <a:ext uri="{FF2B5EF4-FFF2-40B4-BE49-F238E27FC236}">
                <a16:creationId xmlns:a16="http://schemas.microsoft.com/office/drawing/2014/main" id="{443F0A03-7650-2280-43C5-AEB8A278C187}"/>
              </a:ext>
            </a:extLst>
          </p:cNvPr>
          <p:cNvSpPr/>
          <p:nvPr/>
        </p:nvSpPr>
        <p:spPr>
          <a:xfrm>
            <a:off x="3422234" y="6397782"/>
            <a:ext cx="6753725" cy="338554"/>
          </a:xfrm>
          <a:prstGeom prst="rect">
            <a:avLst/>
          </a:prstGeom>
        </p:spPr>
        <p:txBody>
          <a:bodyPr wrap="square">
            <a:spAutoFit/>
          </a:bodyPr>
          <a:lstStyle/>
          <a:p>
            <a:pPr indent="-457200" algn="r">
              <a:spcAft>
                <a:spcPts val="0"/>
              </a:spcAft>
            </a:pPr>
            <a:r>
              <a:rPr lang="en-GB" sz="1600" i="1" dirty="0">
                <a:ea typeface="Times New Roman" panose="02020603050405020304" pitchFamily="18" charset="0"/>
                <a:cs typeface="Times New Roman" panose="02020603050405020304" pitchFamily="18" charset="0"/>
              </a:rPr>
              <a:t>Young, J.C., Calla S., Lécuyer L. 2022. Journal of Rural Studies</a:t>
            </a:r>
            <a:endParaRPr lang="fr-FR" sz="1600" i="1" dirty="0">
              <a:effectLst/>
              <a:ea typeface="Times New Roman" panose="02020603050405020304" pitchFamily="18" charset="0"/>
            </a:endParaRPr>
          </a:p>
        </p:txBody>
      </p:sp>
      <p:sp>
        <p:nvSpPr>
          <p:cNvPr id="6" name="ZoneTexte 5">
            <a:extLst>
              <a:ext uri="{FF2B5EF4-FFF2-40B4-BE49-F238E27FC236}">
                <a16:creationId xmlns:a16="http://schemas.microsoft.com/office/drawing/2014/main" id="{860E3B6B-D38A-DFE4-8C21-7AC374AB5539}"/>
              </a:ext>
            </a:extLst>
          </p:cNvPr>
          <p:cNvSpPr txBox="1"/>
          <p:nvPr/>
        </p:nvSpPr>
        <p:spPr>
          <a:xfrm>
            <a:off x="4808624" y="2481134"/>
            <a:ext cx="4123994" cy="880369"/>
          </a:xfrm>
          <a:prstGeom prst="rect">
            <a:avLst/>
          </a:prstGeom>
          <a:noFill/>
        </p:spPr>
        <p:txBody>
          <a:bodyPr wrap="square" rtlCol="0">
            <a:spAutoFit/>
          </a:bodyPr>
          <a:lstStyle/>
          <a:p>
            <a:pPr>
              <a:lnSpc>
                <a:spcPct val="150000"/>
              </a:lnSpc>
            </a:pPr>
            <a:r>
              <a:rPr lang="fr-FR" dirty="0">
                <a:solidFill>
                  <a:schemeClr val="accent6"/>
                </a:solidFill>
              </a:rPr>
              <a:t>Ex. conviction, volonté de changer, capacité de changer, prise de risque, etc.</a:t>
            </a:r>
          </a:p>
        </p:txBody>
      </p:sp>
      <p:grpSp>
        <p:nvGrpSpPr>
          <p:cNvPr id="7" name="Groupe 6">
            <a:extLst>
              <a:ext uri="{FF2B5EF4-FFF2-40B4-BE49-F238E27FC236}">
                <a16:creationId xmlns:a16="http://schemas.microsoft.com/office/drawing/2014/main" id="{F91E7119-1CCF-FFA4-95B2-FFAFBF52DB1D}"/>
              </a:ext>
            </a:extLst>
          </p:cNvPr>
          <p:cNvGrpSpPr/>
          <p:nvPr/>
        </p:nvGrpSpPr>
        <p:grpSpPr>
          <a:xfrm>
            <a:off x="2433338" y="1800008"/>
            <a:ext cx="3212550" cy="1482733"/>
            <a:chOff x="1769371" y="1185611"/>
            <a:chExt cx="3212550" cy="1482733"/>
          </a:xfrm>
        </p:grpSpPr>
        <p:pic>
          <p:nvPicPr>
            <p:cNvPr id="8" name="Image 7">
              <a:extLst>
                <a:ext uri="{FF2B5EF4-FFF2-40B4-BE49-F238E27FC236}">
                  <a16:creationId xmlns:a16="http://schemas.microsoft.com/office/drawing/2014/main" id="{368AC7F3-2F89-2865-78FF-E9A4F7D623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650" r="26892" b="20198"/>
            <a:stretch/>
          </p:blipFill>
          <p:spPr>
            <a:xfrm flipH="1">
              <a:off x="1769371" y="1185611"/>
              <a:ext cx="826041" cy="1482733"/>
            </a:xfrm>
            <a:prstGeom prst="rect">
              <a:avLst/>
            </a:prstGeom>
          </p:spPr>
        </p:pic>
        <p:sp>
          <p:nvSpPr>
            <p:cNvPr id="9" name="ZoneTexte 8">
              <a:extLst>
                <a:ext uri="{FF2B5EF4-FFF2-40B4-BE49-F238E27FC236}">
                  <a16:creationId xmlns:a16="http://schemas.microsoft.com/office/drawing/2014/main" id="{97280532-480F-8B3B-9A75-66F56E773D9C}"/>
                </a:ext>
              </a:extLst>
            </p:cNvPr>
            <p:cNvSpPr txBox="1"/>
            <p:nvPr/>
          </p:nvSpPr>
          <p:spPr>
            <a:xfrm>
              <a:off x="2835667" y="1448656"/>
              <a:ext cx="2146254" cy="646331"/>
            </a:xfrm>
            <a:prstGeom prst="rect">
              <a:avLst/>
            </a:prstGeom>
            <a:noFill/>
          </p:spPr>
          <p:txBody>
            <a:bodyPr wrap="square" rtlCol="0">
              <a:spAutoFit/>
            </a:bodyPr>
            <a:lstStyle/>
            <a:p>
              <a:r>
                <a:rPr lang="fr-FR" b="1" dirty="0"/>
                <a:t>Niveau individuel</a:t>
              </a:r>
            </a:p>
            <a:p>
              <a:r>
                <a:rPr lang="fr-FR" b="1" dirty="0"/>
                <a:t> – 12%</a:t>
              </a:r>
            </a:p>
          </p:txBody>
        </p:sp>
      </p:grpSp>
      <p:sp>
        <p:nvSpPr>
          <p:cNvPr id="10" name="ZoneTexte 9">
            <a:extLst>
              <a:ext uri="{FF2B5EF4-FFF2-40B4-BE49-F238E27FC236}">
                <a16:creationId xmlns:a16="http://schemas.microsoft.com/office/drawing/2014/main" id="{9F02ED31-A97A-D397-C4D2-3DDD74598673}"/>
              </a:ext>
            </a:extLst>
          </p:cNvPr>
          <p:cNvSpPr txBox="1"/>
          <p:nvPr/>
        </p:nvSpPr>
        <p:spPr>
          <a:xfrm>
            <a:off x="2016042" y="4147764"/>
            <a:ext cx="8159917" cy="1384995"/>
          </a:xfrm>
          <a:prstGeom prst="rect">
            <a:avLst/>
          </a:prstGeom>
          <a:noFill/>
        </p:spPr>
        <p:txBody>
          <a:bodyPr wrap="square" rtlCol="0">
            <a:spAutoFit/>
          </a:bodyPr>
          <a:lstStyle/>
          <a:p>
            <a:pPr algn="ctr"/>
            <a:r>
              <a:rPr lang="fr-FR" sz="2800" dirty="0"/>
              <a:t>Accent disproportionné sur le rôle des agriculteurs par rapport à celui des structures politiques, économiques, sociales et culturelles</a:t>
            </a:r>
          </a:p>
        </p:txBody>
      </p:sp>
      <p:cxnSp>
        <p:nvCxnSpPr>
          <p:cNvPr id="11" name="Connecteur droit avec flèche 10">
            <a:extLst>
              <a:ext uri="{FF2B5EF4-FFF2-40B4-BE49-F238E27FC236}">
                <a16:creationId xmlns:a16="http://schemas.microsoft.com/office/drawing/2014/main" id="{0497DDEA-5C91-2341-61E1-5504BAB662F3}"/>
              </a:ext>
            </a:extLst>
          </p:cNvPr>
          <p:cNvCxnSpPr>
            <a:cxnSpLocks/>
          </p:cNvCxnSpPr>
          <p:nvPr/>
        </p:nvCxnSpPr>
        <p:spPr>
          <a:xfrm>
            <a:off x="4034001" y="2939902"/>
            <a:ext cx="0" cy="9773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79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2"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9551" y="5999951"/>
            <a:ext cx="3032449" cy="808653"/>
          </a:xfrm>
          <a:prstGeom prst="rect">
            <a:avLst/>
          </a:prstGeom>
        </p:spPr>
      </p:pic>
      <p:sp>
        <p:nvSpPr>
          <p:cNvPr id="4" name="Rectangle 3">
            <a:extLst>
              <a:ext uri="{FF2B5EF4-FFF2-40B4-BE49-F238E27FC236}">
                <a16:creationId xmlns:a16="http://schemas.microsoft.com/office/drawing/2014/main" id="{68F13F1A-7F40-F3FA-5CC8-D92E2EAA022A}"/>
              </a:ext>
            </a:extLst>
          </p:cNvPr>
          <p:cNvSpPr/>
          <p:nvPr/>
        </p:nvSpPr>
        <p:spPr>
          <a:xfrm>
            <a:off x="391964" y="5244332"/>
            <a:ext cx="7683868" cy="1323439"/>
          </a:xfrm>
          <a:prstGeom prst="rect">
            <a:avLst/>
          </a:prstGeom>
        </p:spPr>
        <p:txBody>
          <a:bodyPr wrap="square">
            <a:spAutoFit/>
          </a:bodyPr>
          <a:lstStyle/>
          <a:p>
            <a:pPr algn="ctr"/>
            <a:r>
              <a:rPr lang="fr-FR" sz="2000" dirty="0"/>
              <a:t>(Absence de) reconnaissance de l’agriculture
Déconnexion entre l’agriculture et la société
Évolution des attentes des consommateurs et de la société
</a:t>
            </a:r>
          </a:p>
        </p:txBody>
      </p:sp>
      <p:cxnSp>
        <p:nvCxnSpPr>
          <p:cNvPr id="5" name="Connecteur droit avec flèche 4">
            <a:extLst>
              <a:ext uri="{FF2B5EF4-FFF2-40B4-BE49-F238E27FC236}">
                <a16:creationId xmlns:a16="http://schemas.microsoft.com/office/drawing/2014/main" id="{5DF36112-B6F6-9676-0A21-7185533ADA31}"/>
              </a:ext>
            </a:extLst>
          </p:cNvPr>
          <p:cNvCxnSpPr>
            <a:cxnSpLocks/>
            <a:stCxn id="10" idx="2"/>
          </p:cNvCxnSpPr>
          <p:nvPr/>
        </p:nvCxnSpPr>
        <p:spPr>
          <a:xfrm>
            <a:off x="2485027" y="4179659"/>
            <a:ext cx="981187" cy="9514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E477A19B-6637-4F79-F8DE-78B248075B09}"/>
              </a:ext>
            </a:extLst>
          </p:cNvPr>
          <p:cNvGrpSpPr/>
          <p:nvPr/>
        </p:nvGrpSpPr>
        <p:grpSpPr>
          <a:xfrm>
            <a:off x="8790317" y="4325492"/>
            <a:ext cx="3281325" cy="1703165"/>
            <a:chOff x="8942189" y="3337651"/>
            <a:chExt cx="3281325" cy="1703165"/>
          </a:xfrm>
        </p:grpSpPr>
        <p:sp>
          <p:nvSpPr>
            <p:cNvPr id="7" name="Rectangle 6">
              <a:extLst>
                <a:ext uri="{FF2B5EF4-FFF2-40B4-BE49-F238E27FC236}">
                  <a16:creationId xmlns:a16="http://schemas.microsoft.com/office/drawing/2014/main" id="{0D68E20C-AF0E-52D0-F937-6F0013CBD288}"/>
                </a:ext>
              </a:extLst>
            </p:cNvPr>
            <p:cNvSpPr/>
            <p:nvPr/>
          </p:nvSpPr>
          <p:spPr>
            <a:xfrm>
              <a:off x="8942189" y="4025153"/>
              <a:ext cx="3281325" cy="1015663"/>
            </a:xfrm>
            <a:prstGeom prst="rect">
              <a:avLst/>
            </a:prstGeom>
          </p:spPr>
          <p:txBody>
            <a:bodyPr wrap="square">
              <a:spAutoFit/>
            </a:bodyPr>
            <a:lstStyle/>
            <a:p>
              <a:r>
                <a:rPr lang="fr-FR" sz="2000" dirty="0">
                  <a:ea typeface="Calibri" panose="020F0502020204030204" pitchFamily="34" charset="0"/>
                </a:rPr>
                <a:t>(In)justices</a:t>
              </a:r>
            </a:p>
            <a:p>
              <a:r>
                <a:rPr lang="fr-FR" sz="2000" dirty="0">
                  <a:ea typeface="Calibri" panose="020F0502020204030204" pitchFamily="34" charset="0"/>
                </a:rPr>
                <a:t>Déséquilibre de pouvoir
Manque d’engagement</a:t>
              </a:r>
              <a:endParaRPr lang="en-GB" sz="2000" dirty="0"/>
            </a:p>
          </p:txBody>
        </p:sp>
        <p:cxnSp>
          <p:nvCxnSpPr>
            <p:cNvPr id="8" name="Connecteur droit avec flèche 7">
              <a:extLst>
                <a:ext uri="{FF2B5EF4-FFF2-40B4-BE49-F238E27FC236}">
                  <a16:creationId xmlns:a16="http://schemas.microsoft.com/office/drawing/2014/main" id="{4AD3652C-621C-F500-8E15-6D83B27EDFFC}"/>
                </a:ext>
              </a:extLst>
            </p:cNvPr>
            <p:cNvCxnSpPr>
              <a:cxnSpLocks/>
            </p:cNvCxnSpPr>
            <p:nvPr/>
          </p:nvCxnSpPr>
          <p:spPr>
            <a:xfrm>
              <a:off x="9700085" y="3337651"/>
              <a:ext cx="0" cy="6482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pic>
        <p:nvPicPr>
          <p:cNvPr id="9" name="Image 8">
            <a:extLst>
              <a:ext uri="{FF2B5EF4-FFF2-40B4-BE49-F238E27FC236}">
                <a16:creationId xmlns:a16="http://schemas.microsoft.com/office/drawing/2014/main" id="{F9790AA0-8BB1-FE61-B1F0-D56FE06A3D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6297"/>
          <a:stretch/>
        </p:blipFill>
        <p:spPr>
          <a:xfrm>
            <a:off x="901274" y="1760662"/>
            <a:ext cx="1254547" cy="1062252"/>
          </a:xfrm>
          <a:prstGeom prst="rect">
            <a:avLst/>
          </a:prstGeom>
        </p:spPr>
      </p:pic>
      <p:sp>
        <p:nvSpPr>
          <p:cNvPr id="10" name="ZoneTexte 9">
            <a:extLst>
              <a:ext uri="{FF2B5EF4-FFF2-40B4-BE49-F238E27FC236}">
                <a16:creationId xmlns:a16="http://schemas.microsoft.com/office/drawing/2014/main" id="{06CF2F7B-8831-8D26-ECE6-A56253236DE1}"/>
              </a:ext>
            </a:extLst>
          </p:cNvPr>
          <p:cNvSpPr txBox="1"/>
          <p:nvPr/>
        </p:nvSpPr>
        <p:spPr>
          <a:xfrm>
            <a:off x="1062087" y="3010458"/>
            <a:ext cx="2845879" cy="1169201"/>
          </a:xfrm>
          <a:prstGeom prst="rect">
            <a:avLst/>
          </a:prstGeom>
          <a:noFill/>
        </p:spPr>
        <p:txBody>
          <a:bodyPr wrap="square" rtlCol="0">
            <a:spAutoFit/>
          </a:bodyPr>
          <a:lstStyle/>
          <a:p>
            <a:pPr>
              <a:lnSpc>
                <a:spcPct val="150000"/>
              </a:lnSpc>
            </a:pPr>
            <a:r>
              <a:rPr lang="en-US" dirty="0">
                <a:solidFill>
                  <a:schemeClr val="accent6"/>
                </a:solidFill>
              </a:rPr>
              <a:t>Ex. initiatives collectives, perceptions des pairs
</a:t>
            </a:r>
          </a:p>
        </p:txBody>
      </p:sp>
      <p:grpSp>
        <p:nvGrpSpPr>
          <p:cNvPr id="11" name="Groupe 10">
            <a:extLst>
              <a:ext uri="{FF2B5EF4-FFF2-40B4-BE49-F238E27FC236}">
                <a16:creationId xmlns:a16="http://schemas.microsoft.com/office/drawing/2014/main" id="{0B93E31B-FCD1-3B6C-8A04-8B86E4E45D4F}"/>
              </a:ext>
            </a:extLst>
          </p:cNvPr>
          <p:cNvGrpSpPr/>
          <p:nvPr/>
        </p:nvGrpSpPr>
        <p:grpSpPr>
          <a:xfrm>
            <a:off x="4064735" y="1724177"/>
            <a:ext cx="4109629" cy="3224844"/>
            <a:chOff x="5138192" y="2154274"/>
            <a:chExt cx="4109629" cy="3224844"/>
          </a:xfrm>
        </p:grpSpPr>
        <p:grpSp>
          <p:nvGrpSpPr>
            <p:cNvPr id="12" name="Groupe 11">
              <a:extLst>
                <a:ext uri="{FF2B5EF4-FFF2-40B4-BE49-F238E27FC236}">
                  <a16:creationId xmlns:a16="http://schemas.microsoft.com/office/drawing/2014/main" id="{0E0815A6-4467-A1F7-A0D1-903A9337873E}"/>
                </a:ext>
              </a:extLst>
            </p:cNvPr>
            <p:cNvGrpSpPr/>
            <p:nvPr/>
          </p:nvGrpSpPr>
          <p:grpSpPr>
            <a:xfrm>
              <a:off x="5462551" y="2154274"/>
              <a:ext cx="3349010" cy="1168477"/>
              <a:chOff x="1978903" y="1947718"/>
              <a:chExt cx="3349010" cy="1168477"/>
            </a:xfrm>
          </p:grpSpPr>
          <p:pic>
            <p:nvPicPr>
              <p:cNvPr id="14" name="Image 13">
                <a:extLst>
                  <a:ext uri="{FF2B5EF4-FFF2-40B4-BE49-F238E27FC236}">
                    <a16:creationId xmlns:a16="http://schemas.microsoft.com/office/drawing/2014/main" id="{319CE358-FB31-028E-7376-34402791FF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8730"/>
              <a:stretch/>
            </p:blipFill>
            <p:spPr>
              <a:xfrm>
                <a:off x="1978903" y="1947718"/>
                <a:ext cx="1437773" cy="1168477"/>
              </a:xfrm>
              <a:prstGeom prst="rect">
                <a:avLst/>
              </a:prstGeom>
            </p:spPr>
          </p:pic>
          <p:sp>
            <p:nvSpPr>
              <p:cNvPr id="15" name="ZoneTexte 14">
                <a:extLst>
                  <a:ext uri="{FF2B5EF4-FFF2-40B4-BE49-F238E27FC236}">
                    <a16:creationId xmlns:a16="http://schemas.microsoft.com/office/drawing/2014/main" id="{62470250-88F4-DF68-2EAF-BA9FC099E38B}"/>
                  </a:ext>
                </a:extLst>
              </p:cNvPr>
              <p:cNvSpPr txBox="1"/>
              <p:nvPr/>
            </p:nvSpPr>
            <p:spPr>
              <a:xfrm>
                <a:off x="3549849" y="2224060"/>
                <a:ext cx="1778064" cy="646331"/>
              </a:xfrm>
              <a:prstGeom prst="rect">
                <a:avLst/>
              </a:prstGeom>
              <a:noFill/>
            </p:spPr>
            <p:txBody>
              <a:bodyPr wrap="square" rtlCol="0">
                <a:spAutoFit/>
              </a:bodyPr>
              <a:lstStyle/>
              <a:p>
                <a:r>
                  <a:rPr lang="fr-FR" b="1" dirty="0"/>
                  <a:t>Niveau culturel </a:t>
                </a:r>
              </a:p>
              <a:p>
                <a:r>
                  <a:rPr lang="fr-FR" b="1" dirty="0"/>
                  <a:t>– 25 %</a:t>
                </a:r>
              </a:p>
            </p:txBody>
          </p:sp>
        </p:grpSp>
        <p:sp>
          <p:nvSpPr>
            <p:cNvPr id="13" name="Rectangle 12">
              <a:extLst>
                <a:ext uri="{FF2B5EF4-FFF2-40B4-BE49-F238E27FC236}">
                  <a16:creationId xmlns:a16="http://schemas.microsoft.com/office/drawing/2014/main" id="{EF125A26-86AE-5E76-5502-1735A3340253}"/>
                </a:ext>
              </a:extLst>
            </p:cNvPr>
            <p:cNvSpPr/>
            <p:nvPr/>
          </p:nvSpPr>
          <p:spPr>
            <a:xfrm>
              <a:off x="5138192" y="3262000"/>
              <a:ext cx="4109629" cy="2117118"/>
            </a:xfrm>
            <a:prstGeom prst="rect">
              <a:avLst/>
            </a:prstGeom>
          </p:spPr>
          <p:txBody>
            <a:bodyPr wrap="square">
              <a:spAutoFit/>
            </a:bodyPr>
            <a:lstStyle/>
            <a:p>
              <a:pPr>
                <a:lnSpc>
                  <a:spcPct val="150000"/>
                </a:lnSpc>
              </a:pPr>
              <a:r>
                <a:rPr lang="fr-FR" dirty="0">
                  <a:solidFill>
                    <a:schemeClr val="accent6"/>
                  </a:solidFill>
                </a:rPr>
                <a:t>Ex. compréhension de l’agriculture, pression au changement, objectifs de l’agriculture, renouvellement des générations
</a:t>
              </a:r>
            </a:p>
          </p:txBody>
        </p:sp>
      </p:grpSp>
      <p:grpSp>
        <p:nvGrpSpPr>
          <p:cNvPr id="16" name="Groupe 15">
            <a:extLst>
              <a:ext uri="{FF2B5EF4-FFF2-40B4-BE49-F238E27FC236}">
                <a16:creationId xmlns:a16="http://schemas.microsoft.com/office/drawing/2014/main" id="{AE6D3651-E952-CD95-A78D-E56308DABBBD}"/>
              </a:ext>
            </a:extLst>
          </p:cNvPr>
          <p:cNvGrpSpPr/>
          <p:nvPr/>
        </p:nvGrpSpPr>
        <p:grpSpPr>
          <a:xfrm>
            <a:off x="8289493" y="1827977"/>
            <a:ext cx="3885383" cy="2462493"/>
            <a:chOff x="8291866" y="2228726"/>
            <a:chExt cx="3885383" cy="2462493"/>
          </a:xfrm>
        </p:grpSpPr>
        <p:grpSp>
          <p:nvGrpSpPr>
            <p:cNvPr id="17" name="Groupe 16">
              <a:extLst>
                <a:ext uri="{FF2B5EF4-FFF2-40B4-BE49-F238E27FC236}">
                  <a16:creationId xmlns:a16="http://schemas.microsoft.com/office/drawing/2014/main" id="{5F236FC4-3AAA-4B84-05EA-8EF56C34E270}"/>
                </a:ext>
              </a:extLst>
            </p:cNvPr>
            <p:cNvGrpSpPr/>
            <p:nvPr/>
          </p:nvGrpSpPr>
          <p:grpSpPr>
            <a:xfrm>
              <a:off x="8339261" y="2228726"/>
              <a:ext cx="3371721" cy="1168476"/>
              <a:chOff x="2167927" y="4965658"/>
              <a:chExt cx="3371721" cy="1168476"/>
            </a:xfrm>
          </p:grpSpPr>
          <p:pic>
            <p:nvPicPr>
              <p:cNvPr id="19" name="Image 18">
                <a:extLst>
                  <a:ext uri="{FF2B5EF4-FFF2-40B4-BE49-F238E27FC236}">
                    <a16:creationId xmlns:a16="http://schemas.microsoft.com/office/drawing/2014/main" id="{B35C20EE-8C64-AE78-A1CB-523F9BF4BE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8730"/>
              <a:stretch/>
            </p:blipFill>
            <p:spPr>
              <a:xfrm>
                <a:off x="2167927" y="4965658"/>
                <a:ext cx="1437772" cy="1168476"/>
              </a:xfrm>
              <a:prstGeom prst="rect">
                <a:avLst/>
              </a:prstGeom>
            </p:spPr>
          </p:pic>
          <p:sp>
            <p:nvSpPr>
              <p:cNvPr id="20" name="ZoneTexte 19">
                <a:extLst>
                  <a:ext uri="{FF2B5EF4-FFF2-40B4-BE49-F238E27FC236}">
                    <a16:creationId xmlns:a16="http://schemas.microsoft.com/office/drawing/2014/main" id="{628D0753-5239-6508-0181-307DE8CFDA0D}"/>
                  </a:ext>
                </a:extLst>
              </p:cNvPr>
              <p:cNvSpPr txBox="1"/>
              <p:nvPr/>
            </p:nvSpPr>
            <p:spPr>
              <a:xfrm>
                <a:off x="3564972" y="5134762"/>
                <a:ext cx="1974676" cy="646331"/>
              </a:xfrm>
              <a:prstGeom prst="rect">
                <a:avLst/>
              </a:prstGeom>
              <a:noFill/>
            </p:spPr>
            <p:txBody>
              <a:bodyPr wrap="square" rtlCol="0">
                <a:spAutoFit/>
              </a:bodyPr>
              <a:lstStyle/>
              <a:p>
                <a:r>
                  <a:rPr lang="fr-FR" b="1" dirty="0"/>
                  <a:t>Niveau structurel </a:t>
                </a:r>
              </a:p>
              <a:p>
                <a:r>
                  <a:rPr lang="fr-FR" b="1" dirty="0"/>
                  <a:t>– 41 %</a:t>
                </a:r>
              </a:p>
            </p:txBody>
          </p:sp>
        </p:grpSp>
        <p:sp>
          <p:nvSpPr>
            <p:cNvPr id="18" name="ZoneTexte 17">
              <a:extLst>
                <a:ext uri="{FF2B5EF4-FFF2-40B4-BE49-F238E27FC236}">
                  <a16:creationId xmlns:a16="http://schemas.microsoft.com/office/drawing/2014/main" id="{70AAE0FD-C8C1-41D6-0601-816ED4639487}"/>
                </a:ext>
              </a:extLst>
            </p:cNvPr>
            <p:cNvSpPr txBox="1"/>
            <p:nvPr/>
          </p:nvSpPr>
          <p:spPr>
            <a:xfrm>
              <a:off x="8291866" y="3395351"/>
              <a:ext cx="3885383" cy="1295868"/>
            </a:xfrm>
            <a:prstGeom prst="rect">
              <a:avLst/>
            </a:prstGeom>
            <a:noFill/>
          </p:spPr>
          <p:txBody>
            <a:bodyPr wrap="square" rtlCol="0">
              <a:spAutoFit/>
            </a:bodyPr>
            <a:lstStyle/>
            <a:p>
              <a:pPr>
                <a:lnSpc>
                  <a:spcPct val="150000"/>
                </a:lnSpc>
              </a:pPr>
              <a:r>
                <a:rPr lang="fr-FR" dirty="0">
                  <a:solidFill>
                    <a:schemeClr val="accent6"/>
                  </a:solidFill>
                </a:rPr>
                <a:t>Ex. réglementation, soutien financier, conseil, contrôle par des acteurs externes, recherche</a:t>
              </a:r>
            </a:p>
          </p:txBody>
        </p:sp>
      </p:grpSp>
      <p:cxnSp>
        <p:nvCxnSpPr>
          <p:cNvPr id="21" name="Connecteur droit avec flèche 20">
            <a:extLst>
              <a:ext uri="{FF2B5EF4-FFF2-40B4-BE49-F238E27FC236}">
                <a16:creationId xmlns:a16="http://schemas.microsoft.com/office/drawing/2014/main" id="{73EACD6F-1FCF-4B88-03EC-EC6877ABCD24}"/>
              </a:ext>
            </a:extLst>
          </p:cNvPr>
          <p:cNvCxnSpPr>
            <a:cxnSpLocks/>
          </p:cNvCxnSpPr>
          <p:nvPr/>
        </p:nvCxnSpPr>
        <p:spPr>
          <a:xfrm flipH="1">
            <a:off x="5662831" y="4432330"/>
            <a:ext cx="297209" cy="6987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EE4FBA22-4BCD-BA7A-1B82-094EF6D921F2}"/>
              </a:ext>
            </a:extLst>
          </p:cNvPr>
          <p:cNvSpPr txBox="1"/>
          <p:nvPr/>
        </p:nvSpPr>
        <p:spPr>
          <a:xfrm>
            <a:off x="2173542" y="2000366"/>
            <a:ext cx="2007480" cy="587574"/>
          </a:xfrm>
          <a:prstGeom prst="rect">
            <a:avLst/>
          </a:prstGeom>
          <a:noFill/>
        </p:spPr>
        <p:txBody>
          <a:bodyPr wrap="square" rtlCol="0">
            <a:spAutoFit/>
          </a:bodyPr>
          <a:lstStyle/>
          <a:p>
            <a:r>
              <a:rPr lang="fr-FR" b="1" dirty="0"/>
              <a:t>Niveau relationnel </a:t>
            </a:r>
          </a:p>
          <a:p>
            <a:r>
              <a:rPr lang="fr-FR" b="1" dirty="0"/>
              <a:t>– 21%</a:t>
            </a:r>
          </a:p>
        </p:txBody>
      </p:sp>
      <p:sp>
        <p:nvSpPr>
          <p:cNvPr id="23" name="Rectangle 22">
            <a:extLst>
              <a:ext uri="{FF2B5EF4-FFF2-40B4-BE49-F238E27FC236}">
                <a16:creationId xmlns:a16="http://schemas.microsoft.com/office/drawing/2014/main" id="{7195E367-D146-F33D-C954-8E71EECD039C}"/>
              </a:ext>
            </a:extLst>
          </p:cNvPr>
          <p:cNvSpPr/>
          <p:nvPr/>
        </p:nvSpPr>
        <p:spPr>
          <a:xfrm>
            <a:off x="4165472" y="6263178"/>
            <a:ext cx="6005223" cy="584775"/>
          </a:xfrm>
          <a:prstGeom prst="rect">
            <a:avLst/>
          </a:prstGeom>
        </p:spPr>
        <p:txBody>
          <a:bodyPr wrap="square">
            <a:spAutoFit/>
          </a:bodyPr>
          <a:lstStyle/>
          <a:p>
            <a:pPr indent="-457200" algn="r">
              <a:spcAft>
                <a:spcPts val="0"/>
              </a:spcAft>
            </a:pPr>
            <a:r>
              <a:rPr lang="en-GB" sz="1600" i="1" dirty="0">
                <a:ea typeface="Times New Roman" panose="02020603050405020304" pitchFamily="18" charset="0"/>
                <a:cs typeface="Times New Roman" panose="02020603050405020304" pitchFamily="18" charset="0"/>
              </a:rPr>
              <a:t>Young, J.C., Calla S., Lécuyer L. 2022. Journal of Rural Studies</a:t>
            </a:r>
            <a:endParaRPr lang="fr-FR" sz="1600" i="1" dirty="0">
              <a:effectLst/>
              <a:ea typeface="Times New Roman" panose="02020603050405020304" pitchFamily="18" charset="0"/>
            </a:endParaRPr>
          </a:p>
        </p:txBody>
      </p:sp>
      <p:sp>
        <p:nvSpPr>
          <p:cNvPr id="25" name="Titre 1">
            <a:extLst>
              <a:ext uri="{FF2B5EF4-FFF2-40B4-BE49-F238E27FC236}">
                <a16:creationId xmlns:a16="http://schemas.microsoft.com/office/drawing/2014/main" id="{386C2129-74A2-9C77-9107-AD77EB82D797}"/>
              </a:ext>
            </a:extLst>
          </p:cNvPr>
          <p:cNvSpPr>
            <a:spLocks noGrp="1"/>
          </p:cNvSpPr>
          <p:nvPr>
            <p:ph type="title"/>
          </p:nvPr>
        </p:nvSpPr>
        <p:spPr>
          <a:xfrm>
            <a:off x="838199" y="365125"/>
            <a:ext cx="10840453" cy="1325563"/>
          </a:xfrm>
        </p:spPr>
        <p:txBody>
          <a:bodyPr/>
          <a:lstStyle/>
          <a:p>
            <a:r>
              <a:rPr lang="fr-FR" b="1" dirty="0"/>
              <a:t> « Comment transformer ? »</a:t>
            </a:r>
            <a:endParaRPr lang="fr-FR" dirty="0"/>
          </a:p>
        </p:txBody>
      </p:sp>
    </p:spTree>
    <p:extLst>
      <p:ext uri="{BB962C8B-B14F-4D97-AF65-F5344CB8AC3E}">
        <p14:creationId xmlns:p14="http://schemas.microsoft.com/office/powerpoint/2010/main" val="175853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sp>
        <p:nvSpPr>
          <p:cNvPr id="11" name="Titre 1"/>
          <p:cNvSpPr>
            <a:spLocks noGrp="1"/>
          </p:cNvSpPr>
          <p:nvPr>
            <p:ph type="title"/>
          </p:nvPr>
        </p:nvSpPr>
        <p:spPr>
          <a:xfrm>
            <a:off x="1116417" y="121593"/>
            <a:ext cx="10546194" cy="694125"/>
          </a:xfrm>
        </p:spPr>
        <p:txBody>
          <a:bodyPr>
            <a:normAutofit/>
          </a:bodyPr>
          <a:lstStyle/>
          <a:p>
            <a:r>
              <a:rPr lang="fr-FR" sz="3800" b="1" dirty="0"/>
              <a:t>Agents du changement</a:t>
            </a:r>
          </a:p>
        </p:txBody>
      </p:sp>
      <p:grpSp>
        <p:nvGrpSpPr>
          <p:cNvPr id="8" name="Groupe 7">
            <a:extLst>
              <a:ext uri="{FF2B5EF4-FFF2-40B4-BE49-F238E27FC236}">
                <a16:creationId xmlns:a16="http://schemas.microsoft.com/office/drawing/2014/main" id="{B2FF2BCF-CD32-4093-965E-27EC3AE813A9}"/>
              </a:ext>
            </a:extLst>
          </p:cNvPr>
          <p:cNvGrpSpPr/>
          <p:nvPr/>
        </p:nvGrpSpPr>
        <p:grpSpPr>
          <a:xfrm>
            <a:off x="215213" y="1274089"/>
            <a:ext cx="5529832" cy="2031325"/>
            <a:chOff x="215213" y="1274089"/>
            <a:chExt cx="5529832" cy="2031325"/>
          </a:xfrm>
        </p:grpSpPr>
        <p:pic>
          <p:nvPicPr>
            <p:cNvPr id="2" name="Image 1">
              <a:extLst>
                <a:ext uri="{FF2B5EF4-FFF2-40B4-BE49-F238E27FC236}">
                  <a16:creationId xmlns:a16="http://schemas.microsoft.com/office/drawing/2014/main" id="{C600C038-7F66-4979-B955-6580AFD8D2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13" y="1517109"/>
              <a:ext cx="1545285" cy="1545285"/>
            </a:xfrm>
            <a:prstGeom prst="rect">
              <a:avLst/>
            </a:prstGeom>
          </p:spPr>
        </p:pic>
        <p:sp>
          <p:nvSpPr>
            <p:cNvPr id="4" name="ZoneTexte 3">
              <a:extLst>
                <a:ext uri="{FF2B5EF4-FFF2-40B4-BE49-F238E27FC236}">
                  <a16:creationId xmlns:a16="http://schemas.microsoft.com/office/drawing/2014/main" id="{910BAC59-8ACF-4E2E-BC3E-714B69E23998}"/>
                </a:ext>
              </a:extLst>
            </p:cNvPr>
            <p:cNvSpPr txBox="1"/>
            <p:nvPr/>
          </p:nvSpPr>
          <p:spPr>
            <a:xfrm>
              <a:off x="2025172" y="1274089"/>
              <a:ext cx="3719873" cy="2031325"/>
            </a:xfrm>
            <a:prstGeom prst="rect">
              <a:avLst/>
            </a:prstGeom>
            <a:noFill/>
          </p:spPr>
          <p:txBody>
            <a:bodyPr wrap="square" rtlCol="0">
              <a:spAutoFit/>
            </a:bodyPr>
            <a:lstStyle/>
            <a:p>
              <a:r>
                <a:rPr lang="fr-FR" b="1" dirty="0"/>
                <a:t>S'engager avec les bonnes personnes, utiliser les bons leviers : </a:t>
              </a:r>
              <a:r>
                <a:rPr lang="fr-FR" dirty="0"/>
                <a:t>« Je pense que le sol a permis d'inciter les agriculteurs à réfléchir à leurs pratiques, ce que nous n'avons pas pu faire pour la qualité de l’eau »</a:t>
              </a:r>
              <a:endParaRPr lang="en-GB" dirty="0"/>
            </a:p>
          </p:txBody>
        </p:sp>
      </p:grpSp>
      <p:grpSp>
        <p:nvGrpSpPr>
          <p:cNvPr id="10" name="Groupe 9">
            <a:extLst>
              <a:ext uri="{FF2B5EF4-FFF2-40B4-BE49-F238E27FC236}">
                <a16:creationId xmlns:a16="http://schemas.microsoft.com/office/drawing/2014/main" id="{A966C91E-F287-4D31-9F02-FC826A40C94E}"/>
              </a:ext>
            </a:extLst>
          </p:cNvPr>
          <p:cNvGrpSpPr/>
          <p:nvPr/>
        </p:nvGrpSpPr>
        <p:grpSpPr>
          <a:xfrm>
            <a:off x="134788" y="3843590"/>
            <a:ext cx="6188203" cy="2308324"/>
            <a:chOff x="134788" y="3843590"/>
            <a:chExt cx="6188203" cy="2308324"/>
          </a:xfrm>
        </p:grpSpPr>
        <p:pic>
          <p:nvPicPr>
            <p:cNvPr id="2050" name="Picture 2" descr="Initiative Icon Images – Browse 44,576 Stock Photos, Vectors, and Video |  Adobe Stock">
              <a:extLst>
                <a:ext uri="{FF2B5EF4-FFF2-40B4-BE49-F238E27FC236}">
                  <a16:creationId xmlns:a16="http://schemas.microsoft.com/office/drawing/2014/main" id="{A71F1A8A-D45C-4368-B1FD-098D51C2302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0108" t="9691" r="10282" b="15919"/>
            <a:stretch/>
          </p:blipFill>
          <p:spPr bwMode="auto">
            <a:xfrm>
              <a:off x="134788" y="4200609"/>
              <a:ext cx="1706137" cy="159428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4EF55F49-CF07-42C4-8FE2-857D033C0647}"/>
                </a:ext>
              </a:extLst>
            </p:cNvPr>
            <p:cNvSpPr txBox="1"/>
            <p:nvPr/>
          </p:nvSpPr>
          <p:spPr>
            <a:xfrm>
              <a:off x="2025172" y="3843590"/>
              <a:ext cx="4297819" cy="2308324"/>
            </a:xfrm>
            <a:prstGeom prst="rect">
              <a:avLst/>
            </a:prstGeom>
            <a:noFill/>
          </p:spPr>
          <p:txBody>
            <a:bodyPr wrap="square" rtlCol="0">
              <a:spAutoFit/>
            </a:bodyPr>
            <a:lstStyle/>
            <a:p>
              <a:r>
                <a:rPr lang="fr-FR" b="1" dirty="0"/>
                <a:t>Encourager les nouvelles initiatives :  </a:t>
              </a:r>
              <a:r>
                <a:rPr lang="fr-FR" dirty="0"/>
                <a:t>« Nous tournons en rond au sein de la profession agricole, et être soutenu par les gens est bon pour le moral et cela renforce également [...] un certain message auprès des autorités où des décisions et des actions peuvent être prises »</a:t>
              </a:r>
              <a:endParaRPr lang="en-GB" dirty="0"/>
            </a:p>
          </p:txBody>
        </p:sp>
      </p:grpSp>
      <p:grpSp>
        <p:nvGrpSpPr>
          <p:cNvPr id="14" name="Groupe 13">
            <a:extLst>
              <a:ext uri="{FF2B5EF4-FFF2-40B4-BE49-F238E27FC236}">
                <a16:creationId xmlns:a16="http://schemas.microsoft.com/office/drawing/2014/main" id="{A077936A-0A3F-4B64-812E-42B2EA26E87B}"/>
              </a:ext>
            </a:extLst>
          </p:cNvPr>
          <p:cNvGrpSpPr/>
          <p:nvPr/>
        </p:nvGrpSpPr>
        <p:grpSpPr>
          <a:xfrm>
            <a:off x="6753933" y="1254935"/>
            <a:ext cx="5437614" cy="2308324"/>
            <a:chOff x="6753933" y="1254935"/>
            <a:chExt cx="5437614" cy="2308324"/>
          </a:xfrm>
        </p:grpSpPr>
        <p:pic>
          <p:nvPicPr>
            <p:cNvPr id="6" name="Image 5">
              <a:extLst>
                <a:ext uri="{FF2B5EF4-FFF2-40B4-BE49-F238E27FC236}">
                  <a16:creationId xmlns:a16="http://schemas.microsoft.com/office/drawing/2014/main" id="{62B91E3D-0D90-415C-98CF-70B4EFE8F3C2}"/>
                </a:ext>
              </a:extLst>
            </p:cNvPr>
            <p:cNvPicPr>
              <a:picLocks noChangeAspect="1"/>
            </p:cNvPicPr>
            <p:nvPr/>
          </p:nvPicPr>
          <p:blipFill rotWithShape="1">
            <a:blip r:embed="rId6"/>
            <a:srcRect l="7904" t="10558" r="8627" b="18091"/>
            <a:stretch/>
          </p:blipFill>
          <p:spPr>
            <a:xfrm>
              <a:off x="6753933" y="1518947"/>
              <a:ext cx="1717288" cy="1583472"/>
            </a:xfrm>
            <a:prstGeom prst="rect">
              <a:avLst/>
            </a:prstGeom>
          </p:spPr>
        </p:pic>
        <p:sp>
          <p:nvSpPr>
            <p:cNvPr id="12" name="ZoneTexte 11">
              <a:extLst>
                <a:ext uri="{FF2B5EF4-FFF2-40B4-BE49-F238E27FC236}">
                  <a16:creationId xmlns:a16="http://schemas.microsoft.com/office/drawing/2014/main" id="{1D0C6BD2-B3DD-4086-B770-9991C1E197A5}"/>
                </a:ext>
              </a:extLst>
            </p:cNvPr>
            <p:cNvSpPr txBox="1"/>
            <p:nvPr/>
          </p:nvSpPr>
          <p:spPr>
            <a:xfrm>
              <a:off x="8471674" y="1254935"/>
              <a:ext cx="3719873" cy="2308324"/>
            </a:xfrm>
            <a:prstGeom prst="rect">
              <a:avLst/>
            </a:prstGeom>
            <a:noFill/>
          </p:spPr>
          <p:txBody>
            <a:bodyPr wrap="square" rtlCol="0">
              <a:spAutoFit/>
            </a:bodyPr>
            <a:lstStyle/>
            <a:p>
              <a:r>
                <a:rPr lang="fr-FR" b="1" dirty="0"/>
                <a:t>Créer des espaces d'échange de connaissances : </a:t>
              </a:r>
              <a:r>
                <a:rPr lang="fr-FR" dirty="0"/>
                <a:t>« Il y a ceux qui ont raison, il y a ceux qui font ceci, qui argumentent, ceux qui font autre chose, etc. Non, ici on a invité tout le monde, et tout le monde a pu s'exprimer  »</a:t>
              </a:r>
              <a:endParaRPr lang="en-GB" dirty="0"/>
            </a:p>
          </p:txBody>
        </p:sp>
      </p:grpSp>
      <p:grpSp>
        <p:nvGrpSpPr>
          <p:cNvPr id="15" name="Groupe 14">
            <a:extLst>
              <a:ext uri="{FF2B5EF4-FFF2-40B4-BE49-F238E27FC236}">
                <a16:creationId xmlns:a16="http://schemas.microsoft.com/office/drawing/2014/main" id="{F99643D1-BEF5-4A0D-9549-F5FBB49F4086}"/>
              </a:ext>
            </a:extLst>
          </p:cNvPr>
          <p:cNvGrpSpPr/>
          <p:nvPr/>
        </p:nvGrpSpPr>
        <p:grpSpPr>
          <a:xfrm>
            <a:off x="6612220" y="3843592"/>
            <a:ext cx="5579780" cy="2031325"/>
            <a:chOff x="6612220" y="3843592"/>
            <a:chExt cx="5579780" cy="2031325"/>
          </a:xfrm>
        </p:grpSpPr>
        <p:sp>
          <p:nvSpPr>
            <p:cNvPr id="13" name="ZoneTexte 12">
              <a:extLst>
                <a:ext uri="{FF2B5EF4-FFF2-40B4-BE49-F238E27FC236}">
                  <a16:creationId xmlns:a16="http://schemas.microsoft.com/office/drawing/2014/main" id="{53928A29-14EC-4CF3-A9EA-BFA75F928666}"/>
                </a:ext>
              </a:extLst>
            </p:cNvPr>
            <p:cNvSpPr txBox="1"/>
            <p:nvPr/>
          </p:nvSpPr>
          <p:spPr>
            <a:xfrm>
              <a:off x="8472127" y="3843592"/>
              <a:ext cx="3719873" cy="2031325"/>
            </a:xfrm>
            <a:prstGeom prst="rect">
              <a:avLst/>
            </a:prstGeom>
            <a:noFill/>
          </p:spPr>
          <p:txBody>
            <a:bodyPr wrap="square" rtlCol="0">
              <a:spAutoFit/>
            </a:bodyPr>
            <a:lstStyle/>
            <a:p>
              <a:r>
                <a:rPr lang="fr-FR" b="1" dirty="0"/>
                <a:t>Dépasser les frontières : </a:t>
              </a:r>
              <a:r>
                <a:rPr lang="fr-FR" dirty="0"/>
                <a:t>« Le travail consistant à amener les agriculteurs, à les faire réfléchir sur les territoires, je dirais que c'est en grande partie le travail des animateurs que j'ai dans mon équipe »</a:t>
              </a:r>
              <a:endParaRPr lang="en-GB" dirty="0"/>
            </a:p>
          </p:txBody>
        </p:sp>
        <p:pic>
          <p:nvPicPr>
            <p:cNvPr id="7" name="Image 6">
              <a:extLst>
                <a:ext uri="{FF2B5EF4-FFF2-40B4-BE49-F238E27FC236}">
                  <a16:creationId xmlns:a16="http://schemas.microsoft.com/office/drawing/2014/main" id="{A3EF4066-AA58-4AB3-A386-3F11CF7378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2220" y="4200609"/>
              <a:ext cx="1859001" cy="1439815"/>
            </a:xfrm>
            <a:prstGeom prst="rect">
              <a:avLst/>
            </a:prstGeom>
            <a:effectLst>
              <a:outerShdw blurRad="50800" dist="50800" dir="5400000" sx="55000" sy="55000" algn="ctr" rotWithShape="0">
                <a:srgbClr val="000000"/>
              </a:outerShdw>
              <a:reflection stA="0" endPos="65000" dist="50800" dir="5400000" sy="-100000" algn="bl" rotWithShape="0"/>
            </a:effectLst>
          </p:spPr>
        </p:pic>
      </p:grpSp>
      <p:sp>
        <p:nvSpPr>
          <p:cNvPr id="18" name="Rectangle 17">
            <a:extLst>
              <a:ext uri="{FF2B5EF4-FFF2-40B4-BE49-F238E27FC236}">
                <a16:creationId xmlns:a16="http://schemas.microsoft.com/office/drawing/2014/main" id="{E41DF00C-0CDD-4BFB-B41A-3736381446ED}"/>
              </a:ext>
            </a:extLst>
          </p:cNvPr>
          <p:cNvSpPr/>
          <p:nvPr/>
        </p:nvSpPr>
        <p:spPr>
          <a:xfrm>
            <a:off x="6411951" y="6273225"/>
            <a:ext cx="5780049" cy="584775"/>
          </a:xfrm>
          <a:prstGeom prst="rect">
            <a:avLst/>
          </a:prstGeom>
        </p:spPr>
        <p:txBody>
          <a:bodyPr wrap="square">
            <a:spAutoFit/>
          </a:bodyPr>
          <a:lstStyle/>
          <a:p>
            <a:pPr indent="-457200" algn="just">
              <a:spcAft>
                <a:spcPts val="0"/>
              </a:spcAft>
            </a:pPr>
            <a:r>
              <a:rPr lang="en-GB" sz="1600" i="1" dirty="0">
                <a:ea typeface="Times New Roman" panose="02020603050405020304" pitchFamily="18" charset="0"/>
                <a:cs typeface="Times New Roman" panose="02020603050405020304" pitchFamily="18" charset="0"/>
              </a:rPr>
              <a:t>Calla S., </a:t>
            </a:r>
            <a:r>
              <a:rPr lang="en-GB" sz="1600" i="1" dirty="0" err="1">
                <a:ea typeface="Times New Roman" panose="02020603050405020304" pitchFamily="18" charset="0"/>
                <a:cs typeface="Times New Roman" panose="02020603050405020304" pitchFamily="18" charset="0"/>
              </a:rPr>
              <a:t>Lécuyer</a:t>
            </a:r>
            <a:r>
              <a:rPr lang="en-GB" sz="1600" i="1" dirty="0">
                <a:ea typeface="Times New Roman" panose="02020603050405020304" pitchFamily="18" charset="0"/>
                <a:cs typeface="Times New Roman" panose="02020603050405020304" pitchFamily="18" charset="0"/>
              </a:rPr>
              <a:t> L., Butler, J., Young, J.C. 2024. Biodiversity and Conservation</a:t>
            </a:r>
            <a:r>
              <a:rPr lang="en-US" sz="1600" i="1" dirty="0">
                <a:ea typeface="Times New Roman" panose="02020603050405020304" pitchFamily="18" charset="0"/>
                <a:cs typeface="Times New Roman" panose="02020603050405020304" pitchFamily="18" charset="0"/>
              </a:rPr>
              <a:t>.</a:t>
            </a:r>
            <a:endParaRPr lang="fr-FR" sz="1600" i="1" dirty="0">
              <a:effectLst/>
              <a:ea typeface="Times New Roman" panose="02020603050405020304" pitchFamily="18" charset="0"/>
            </a:endParaRPr>
          </a:p>
        </p:txBody>
      </p:sp>
    </p:spTree>
    <p:extLst>
      <p:ext uri="{BB962C8B-B14F-4D97-AF65-F5344CB8AC3E}">
        <p14:creationId xmlns:p14="http://schemas.microsoft.com/office/powerpoint/2010/main" val="148982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pic>
        <p:nvPicPr>
          <p:cNvPr id="4" name="Image 3">
            <a:extLst>
              <a:ext uri="{FF2B5EF4-FFF2-40B4-BE49-F238E27FC236}">
                <a16:creationId xmlns:a16="http://schemas.microsoft.com/office/drawing/2014/main" id="{5595F05D-E715-4864-BBC7-8236A69412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6969" y="3625083"/>
            <a:ext cx="4075052" cy="3056290"/>
          </a:xfrm>
          <a:prstGeom prst="rect">
            <a:avLst/>
          </a:prstGeom>
        </p:spPr>
      </p:pic>
      <p:sp>
        <p:nvSpPr>
          <p:cNvPr id="12" name="Rectangle 11">
            <a:extLst>
              <a:ext uri="{FF2B5EF4-FFF2-40B4-BE49-F238E27FC236}">
                <a16:creationId xmlns:a16="http://schemas.microsoft.com/office/drawing/2014/main" id="{26D88E43-D848-4518-B0D2-62C7643CEDB4}"/>
              </a:ext>
            </a:extLst>
          </p:cNvPr>
          <p:cNvSpPr/>
          <p:nvPr/>
        </p:nvSpPr>
        <p:spPr>
          <a:xfrm>
            <a:off x="4574708" y="323406"/>
            <a:ext cx="7729139" cy="304698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
                <a:srgbClr val="B22600"/>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Century Gothic" panose="020F0302020204030204"/>
                <a:ea typeface="+mn-ea"/>
                <a:cs typeface="+mn-cs"/>
              </a:rPr>
              <a:t> Communication</a:t>
            </a:r>
          </a:p>
          <a:p>
            <a:pPr marL="914400" marR="0" lvl="2" indent="0" algn="l" defTabSz="914400" rtl="0" eaLnBrk="1" fontAlgn="auto" latinLnBrk="0" hangingPunct="1">
              <a:lnSpc>
                <a:spcPct val="100000"/>
              </a:lnSpc>
              <a:spcBef>
                <a:spcPts val="0"/>
              </a:spcBef>
              <a:spcAft>
                <a:spcPts val="0"/>
              </a:spcAft>
              <a:buClr>
                <a:srgbClr val="B22600"/>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rPr>
              <a:t>Entre agriculteurs</a:t>
            </a:r>
          </a:p>
          <a:p>
            <a:pPr marL="914400" marR="0" lvl="2" indent="0" algn="l" defTabSz="914400" rtl="0" eaLnBrk="1" fontAlgn="auto" latinLnBrk="0" hangingPunct="1">
              <a:lnSpc>
                <a:spcPct val="100000"/>
              </a:lnSpc>
              <a:spcBef>
                <a:spcPts val="0"/>
              </a:spcBef>
              <a:spcAft>
                <a:spcPts val="0"/>
              </a:spcAft>
              <a:buClr>
                <a:srgbClr val="B22600"/>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rPr>
              <a:t> Entre agriculteurs et autres acteurs du territoire</a:t>
            </a:r>
          </a:p>
          <a:p>
            <a:pPr marL="914400" marR="0" lvl="2" indent="0" algn="l" defTabSz="914400" rtl="0" eaLnBrk="1" fontAlgn="auto" latinLnBrk="0" hangingPunct="1">
              <a:lnSpc>
                <a:spcPct val="100000"/>
              </a:lnSpc>
              <a:spcBef>
                <a:spcPts val="0"/>
              </a:spcBef>
              <a:spcAft>
                <a:spcPts val="0"/>
              </a:spcAft>
              <a:buClr>
                <a:srgbClr val="B22600"/>
              </a:buClr>
              <a:buSzTx/>
              <a:buFont typeface="Wingdings" panose="05000000000000000000" pitchFamily="2" charset="2"/>
              <a:buChar char="§"/>
              <a:tabLst/>
              <a:defRPr/>
            </a:pP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457200" marR="0" lvl="1" indent="0" algn="l" defTabSz="914400" rtl="0" eaLnBrk="1" fontAlgn="auto" latinLnBrk="0" hangingPunct="1">
              <a:lnSpc>
                <a:spcPct val="100000"/>
              </a:lnSpc>
              <a:spcBef>
                <a:spcPts val="0"/>
              </a:spcBef>
              <a:spcAft>
                <a:spcPts val="0"/>
              </a:spcAft>
              <a:buClr>
                <a:srgbClr val="B22600"/>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Century Gothic" panose="020F0302020204030204"/>
                <a:ea typeface="+mn-ea"/>
                <a:cs typeface="+mn-cs"/>
              </a:rPr>
              <a:t> « </a:t>
            </a:r>
            <a:r>
              <a:rPr kumimoji="0" lang="fr-FR" sz="2400" b="1" i="0" u="none" strike="noStrike" kern="1200" cap="none" spc="0" normalizeH="0" baseline="0" noProof="0" dirty="0" err="1">
                <a:ln>
                  <a:noFill/>
                </a:ln>
                <a:solidFill>
                  <a:prstClr val="black"/>
                </a:solidFill>
                <a:effectLst/>
                <a:uLnTx/>
                <a:uFillTx/>
                <a:latin typeface="Century Gothic" panose="020F0302020204030204"/>
                <a:ea typeface="+mn-ea"/>
                <a:cs typeface="+mn-cs"/>
              </a:rPr>
              <a:t>Empowerment</a:t>
            </a:r>
            <a:r>
              <a:rPr kumimoji="0" lang="fr-FR" sz="2400" b="1" i="0" u="none" strike="noStrike" kern="1200" cap="none" spc="0" normalizeH="0" baseline="0" noProof="0" dirty="0">
                <a:ln>
                  <a:noFill/>
                </a:ln>
                <a:solidFill>
                  <a:prstClr val="black"/>
                </a:solidFill>
                <a:effectLst/>
                <a:uLnTx/>
                <a:uFillTx/>
                <a:latin typeface="Century Gothic" panose="020F0302020204030204"/>
                <a:ea typeface="+mn-ea"/>
                <a:cs typeface="+mn-cs"/>
              </a:rPr>
              <a:t> » </a:t>
            </a:r>
            <a:r>
              <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a:p>
            <a:pPr marL="914400" marR="0" lvl="2" indent="0" algn="l" defTabSz="914400" rtl="0" eaLnBrk="1" fontAlgn="auto" latinLnBrk="0" hangingPunct="1">
              <a:lnSpc>
                <a:spcPct val="100000"/>
              </a:lnSpc>
              <a:spcBef>
                <a:spcPts val="0"/>
              </a:spcBef>
              <a:spcAft>
                <a:spcPts val="0"/>
              </a:spcAft>
              <a:buClr>
                <a:srgbClr val="B22600"/>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rPr>
              <a:t> Approches collectives</a:t>
            </a:r>
          </a:p>
          <a:p>
            <a:pPr marL="914400" marR="0" lvl="2" indent="0" algn="l" defTabSz="914400" rtl="0" eaLnBrk="1" fontAlgn="auto" latinLnBrk="0" hangingPunct="1">
              <a:lnSpc>
                <a:spcPct val="100000"/>
              </a:lnSpc>
              <a:spcBef>
                <a:spcPts val="0"/>
              </a:spcBef>
              <a:spcAft>
                <a:spcPts val="0"/>
              </a:spcAft>
              <a:buClr>
                <a:srgbClr val="B22600"/>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rPr>
              <a:t> Liens renforcé avec les institutions</a:t>
            </a:r>
            <a:endParaRPr kumimoji="0" lang="fr-FR" sz="24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5" name="Image 4">
            <a:extLst>
              <a:ext uri="{FF2B5EF4-FFF2-40B4-BE49-F238E27FC236}">
                <a16:creationId xmlns:a16="http://schemas.microsoft.com/office/drawing/2014/main" id="{C92AEF1C-2D57-47B7-839C-C112B1B1CA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870"/>
          <a:stretch/>
        </p:blipFill>
        <p:spPr>
          <a:xfrm rot="5400000">
            <a:off x="913616" y="442639"/>
            <a:ext cx="3339714" cy="2633008"/>
          </a:xfrm>
          <a:prstGeom prst="rect">
            <a:avLst/>
          </a:prstGeom>
        </p:spPr>
      </p:pic>
      <p:pic>
        <p:nvPicPr>
          <p:cNvPr id="7" name="Image 6">
            <a:extLst>
              <a:ext uri="{FF2B5EF4-FFF2-40B4-BE49-F238E27FC236}">
                <a16:creationId xmlns:a16="http://schemas.microsoft.com/office/drawing/2014/main" id="{1717FDCB-E413-47DB-BF33-15F28000BD2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3370" r="8127" b="11986"/>
          <a:stretch/>
        </p:blipFill>
        <p:spPr>
          <a:xfrm>
            <a:off x="5817250" y="3640827"/>
            <a:ext cx="5761654" cy="3040546"/>
          </a:xfrm>
          <a:prstGeom prst="rect">
            <a:avLst/>
          </a:prstGeom>
        </p:spPr>
      </p:pic>
    </p:spTree>
    <p:extLst>
      <p:ext uri="{BB962C8B-B14F-4D97-AF65-F5344CB8AC3E}">
        <p14:creationId xmlns:p14="http://schemas.microsoft.com/office/powerpoint/2010/main" val="202938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sp>
        <p:nvSpPr>
          <p:cNvPr id="11" name="Titre 1"/>
          <p:cNvSpPr>
            <a:spLocks noGrp="1"/>
          </p:cNvSpPr>
          <p:nvPr>
            <p:ph type="title"/>
          </p:nvPr>
        </p:nvSpPr>
        <p:spPr>
          <a:xfrm>
            <a:off x="1116417" y="-249992"/>
            <a:ext cx="11075583" cy="1325563"/>
          </a:xfrm>
        </p:spPr>
        <p:txBody>
          <a:bodyPr>
            <a:normAutofit/>
          </a:bodyPr>
          <a:lstStyle/>
          <a:p>
            <a:r>
              <a:rPr lang="en-US" sz="3600" dirty="0">
                <a:latin typeface="Calibri" panose="020F0502020204030204" pitchFamily="34" charset="0"/>
                <a:cs typeface="Calibri" panose="020F0502020204030204" pitchFamily="34" charset="0"/>
              </a:rPr>
              <a:t>Pour </a:t>
            </a:r>
            <a:r>
              <a:rPr lang="en-US" sz="3600" dirty="0" err="1">
                <a:latin typeface="Calibri" panose="020F0502020204030204" pitchFamily="34" charset="0"/>
                <a:cs typeface="Calibri" panose="020F0502020204030204" pitchFamily="34" charset="0"/>
              </a:rPr>
              <a:t>finir</a:t>
            </a:r>
            <a:endParaRPr lang="fr-FR" sz="3800"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56528F41-80F7-4011-8DAD-69E2360B782D}"/>
              </a:ext>
            </a:extLst>
          </p:cNvPr>
          <p:cNvSpPr txBox="1"/>
          <p:nvPr/>
        </p:nvSpPr>
        <p:spPr>
          <a:xfrm>
            <a:off x="1116417" y="825579"/>
            <a:ext cx="10881994" cy="517064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Prendre le temps de comprendre les conflits, sous différents angles et avec différents savoirs, pour adopter la</a:t>
            </a:r>
            <a:r>
              <a:rPr kumimoji="0" lang="fr-FR" sz="2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gestion la plus appropriée</a:t>
            </a: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indent="-285750">
              <a:spcBef>
                <a:spcPts val="600"/>
              </a:spcBef>
              <a:spcAft>
                <a:spcPts val="600"/>
              </a:spcAft>
              <a:buFont typeface="Arial" panose="020B0604020202020204" pitchFamily="34" charset="0"/>
              <a:buChar char="•"/>
              <a:defRPr/>
            </a:pPr>
            <a:r>
              <a:rPr lang="fr-FR" sz="2800" dirty="0">
                <a:solidFill>
                  <a:prstClr val="black"/>
                </a:solidFill>
                <a:latin typeface="Calibri" panose="020F0502020204030204" pitchFamily="34" charset="0"/>
                <a:cs typeface="Calibri" panose="020F0502020204030204" pitchFamily="34" charset="0"/>
              </a:rPr>
              <a:t>Passer d'une attitude réactive à des approches proactives, réalistes et multidimensionnelles</a:t>
            </a:r>
          </a:p>
          <a:p>
            <a:pPr marL="285750" indent="-285750">
              <a:spcBef>
                <a:spcPts val="600"/>
              </a:spcBef>
              <a:spcAft>
                <a:spcPts val="600"/>
              </a:spcAft>
              <a:buFont typeface="Arial" panose="020B0604020202020204" pitchFamily="34" charset="0"/>
              <a:buChar char="•"/>
              <a:defRPr/>
            </a:pPr>
            <a:r>
              <a:rPr lang="fr-FR" sz="2800" dirty="0">
                <a:solidFill>
                  <a:prstClr val="black"/>
                </a:solidFill>
                <a:latin typeface="Calibri" panose="020F0502020204030204" pitchFamily="34" charset="0"/>
                <a:cs typeface="Calibri" panose="020F0502020204030204" pitchFamily="34" charset="0"/>
              </a:rPr>
              <a:t>Intégrer les dimensions de pouvoir – à tous les niveaux (de l’individuel au structurel)</a:t>
            </a:r>
          </a:p>
          <a:p>
            <a:pPr marL="285750" indent="-285750">
              <a:spcBef>
                <a:spcPts val="600"/>
              </a:spcBef>
              <a:spcAft>
                <a:spcPts val="600"/>
              </a:spcAft>
              <a:buFont typeface="Arial" panose="020B0604020202020204" pitchFamily="34" charset="0"/>
              <a:buChar char="•"/>
              <a:defRPr/>
            </a:pPr>
            <a:r>
              <a:rPr lang="fr-FR" sz="2800" dirty="0">
                <a:solidFill>
                  <a:prstClr val="black"/>
                </a:solidFill>
                <a:latin typeface="Calibri" panose="020F0502020204030204" pitchFamily="34" charset="0"/>
                <a:cs typeface="Calibri" panose="020F0502020204030204" pitchFamily="34" charset="0"/>
              </a:rPr>
              <a:t>Créer des espaces pour l’engagement et l'appropriation des solutions par les acteurs locaux</a:t>
            </a:r>
          </a:p>
          <a:p>
            <a:pPr marL="285750" indent="-285750">
              <a:spcBef>
                <a:spcPts val="600"/>
              </a:spcBef>
              <a:spcAft>
                <a:spcPts val="600"/>
              </a:spcAft>
              <a:buFont typeface="Arial" panose="020B0604020202020204" pitchFamily="34" charset="0"/>
              <a:buChar char="•"/>
              <a:defRPr/>
            </a:pPr>
            <a:r>
              <a:rPr lang="fr-FR" sz="2800" dirty="0">
                <a:solidFill>
                  <a:prstClr val="black"/>
                </a:solidFill>
                <a:latin typeface="Calibri" panose="020F0502020204030204" pitchFamily="34" charset="0"/>
                <a:cs typeface="Calibri" panose="020F0502020204030204" pitchFamily="34" charset="0"/>
              </a:rPr>
              <a:t>Soutenir les acteurs locaux et les agents du changement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Prendre en compte l’importance de l'engagement au long terme.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0493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201061" y="2182400"/>
            <a:ext cx="6936062" cy="2571262"/>
          </a:xfrm>
          <a:prstGeom prst="rect">
            <a:avLst/>
          </a:prstGeom>
        </p:spPr>
      </p:pic>
      <p:sp>
        <p:nvSpPr>
          <p:cNvPr id="13" name="Titre 1"/>
          <p:cNvSpPr>
            <a:spLocks noGrp="1"/>
          </p:cNvSpPr>
          <p:nvPr>
            <p:ph type="title"/>
          </p:nvPr>
        </p:nvSpPr>
        <p:spPr>
          <a:xfrm>
            <a:off x="1943945" y="2170501"/>
            <a:ext cx="4716347" cy="1258499"/>
          </a:xfrm>
        </p:spPr>
        <p:txBody>
          <a:bodyPr>
            <a:normAutofit/>
          </a:bodyPr>
          <a:lstStyle/>
          <a:p>
            <a:r>
              <a:rPr lang="en-US" sz="2800" dirty="0"/>
              <a:t>Merci à </a:t>
            </a:r>
            <a:r>
              <a:rPr lang="en-US" sz="2800" dirty="0" err="1"/>
              <a:t>tou</a:t>
            </a:r>
            <a:r>
              <a:rPr lang="en-US" sz="2800" dirty="0"/>
              <a:t>(</a:t>
            </a:r>
            <a:r>
              <a:rPr lang="en-US" sz="2800" dirty="0" err="1"/>
              <a:t>te</a:t>
            </a:r>
            <a:r>
              <a:rPr lang="en-US" sz="2800" dirty="0"/>
              <a:t>)s!</a:t>
            </a:r>
            <a:br>
              <a:rPr lang="en-US" sz="2800" dirty="0"/>
            </a:br>
            <a:br>
              <a:rPr lang="en-US" sz="2800" dirty="0"/>
            </a:br>
            <a:endParaRPr lang="fr-FR" sz="2800" b="1" dirty="0"/>
          </a:p>
        </p:txBody>
      </p:sp>
      <p:pic>
        <p:nvPicPr>
          <p:cNvPr id="4" name="Image 3">
            <a:extLst>
              <a:ext uri="{FF2B5EF4-FFF2-40B4-BE49-F238E27FC236}">
                <a16:creationId xmlns:a16="http://schemas.microsoft.com/office/drawing/2014/main" id="{33E4F0BF-649C-41F0-AE04-80E9C4E214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63" y="3918252"/>
            <a:ext cx="8194851" cy="804638"/>
          </a:xfrm>
          <a:prstGeom prst="rect">
            <a:avLst/>
          </a:prstGeom>
        </p:spPr>
      </p:pic>
      <p:sp>
        <p:nvSpPr>
          <p:cNvPr id="5" name="Rectangle 4">
            <a:extLst>
              <a:ext uri="{FF2B5EF4-FFF2-40B4-BE49-F238E27FC236}">
                <a16:creationId xmlns:a16="http://schemas.microsoft.com/office/drawing/2014/main" id="{67749318-BD60-4CDC-BAE3-9D7B376612ED}"/>
              </a:ext>
            </a:extLst>
          </p:cNvPr>
          <p:cNvSpPr/>
          <p:nvPr/>
        </p:nvSpPr>
        <p:spPr>
          <a:xfrm>
            <a:off x="-910466" y="3143534"/>
            <a:ext cx="8728744" cy="400110"/>
          </a:xfrm>
          <a:prstGeom prst="rect">
            <a:avLst/>
          </a:prstGeom>
        </p:spPr>
        <p:txBody>
          <a:bodyPr wrap="square">
            <a:spAutoFit/>
          </a:bodyPr>
          <a:lstStyle/>
          <a:p>
            <a:pPr algn="ctr"/>
            <a:r>
              <a:rPr lang="en-GB" sz="2000" dirty="0">
                <a:hlinkClick r:id="rId5"/>
              </a:rPr>
              <a:t>Juliette.young@inrae.fr</a:t>
            </a:r>
          </a:p>
        </p:txBody>
      </p:sp>
      <p:pic>
        <p:nvPicPr>
          <p:cNvPr id="8" name="Image 7">
            <a:extLst>
              <a:ext uri="{FF2B5EF4-FFF2-40B4-BE49-F238E27FC236}">
                <a16:creationId xmlns:a16="http://schemas.microsoft.com/office/drawing/2014/main" id="{3B0BFE97-47BE-DE3D-D51E-80DBE95CE9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927" t="20976" r="813" b="13171"/>
          <a:stretch/>
        </p:blipFill>
        <p:spPr>
          <a:xfrm>
            <a:off x="8586169" y="2340155"/>
            <a:ext cx="3605831" cy="1951485"/>
          </a:xfrm>
          <a:prstGeom prst="rect">
            <a:avLst/>
          </a:prstGeom>
        </p:spPr>
      </p:pic>
      <p:pic>
        <p:nvPicPr>
          <p:cNvPr id="9" name="Image 8">
            <a:extLst>
              <a:ext uri="{FF2B5EF4-FFF2-40B4-BE49-F238E27FC236}">
                <a16:creationId xmlns:a16="http://schemas.microsoft.com/office/drawing/2014/main" id="{B0DFD8A8-20D0-2BF7-3CB6-0ECB377203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32" b="11021"/>
          <a:stretch/>
        </p:blipFill>
        <p:spPr>
          <a:xfrm>
            <a:off x="8586169" y="4273258"/>
            <a:ext cx="3605831" cy="2411945"/>
          </a:xfrm>
          <a:prstGeom prst="rect">
            <a:avLst/>
          </a:prstGeom>
        </p:spPr>
      </p:pic>
      <p:pic>
        <p:nvPicPr>
          <p:cNvPr id="10" name="Image 9">
            <a:extLst>
              <a:ext uri="{FF2B5EF4-FFF2-40B4-BE49-F238E27FC236}">
                <a16:creationId xmlns:a16="http://schemas.microsoft.com/office/drawing/2014/main" id="{F060453E-2F34-FFB5-BBC8-F2295561D0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86168" y="184827"/>
            <a:ext cx="3605832" cy="2155328"/>
          </a:xfrm>
          <a:prstGeom prst="rect">
            <a:avLst/>
          </a:prstGeom>
        </p:spPr>
      </p:pic>
    </p:spTree>
    <p:extLst>
      <p:ext uri="{BB962C8B-B14F-4D97-AF65-F5344CB8AC3E}">
        <p14:creationId xmlns:p14="http://schemas.microsoft.com/office/powerpoint/2010/main" val="1067579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9" name="Content Placeholder 2">
            <a:extLst>
              <a:ext uri="{FF2B5EF4-FFF2-40B4-BE49-F238E27FC236}">
                <a16:creationId xmlns:a16="http://schemas.microsoft.com/office/drawing/2014/main" id="{F8D523E7-DBB8-41F9-A4B3-1AFF1A90B54B}"/>
              </a:ext>
            </a:extLst>
          </p:cNvPr>
          <p:cNvSpPr txBox="1">
            <a:spLocks/>
          </p:cNvSpPr>
          <p:nvPr/>
        </p:nvSpPr>
        <p:spPr>
          <a:xfrm>
            <a:off x="1641310" y="1523574"/>
            <a:ext cx="6588289" cy="5334426"/>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52425" marR="0" lvl="0" indent="-352425" algn="l" defTabSz="6858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Calibri" pitchFamily="34" charset="0"/>
            </a:endParaRPr>
          </a:p>
        </p:txBody>
      </p:sp>
      <p:sp>
        <p:nvSpPr>
          <p:cNvPr id="2" name="Rectangle 1">
            <a:extLst>
              <a:ext uri="{FF2B5EF4-FFF2-40B4-BE49-F238E27FC236}">
                <a16:creationId xmlns:a16="http://schemas.microsoft.com/office/drawing/2014/main" id="{D0F76597-A7CA-4188-852B-DA3FD01D6F55}"/>
              </a:ext>
            </a:extLst>
          </p:cNvPr>
          <p:cNvSpPr/>
          <p:nvPr/>
        </p:nvSpPr>
        <p:spPr>
          <a:xfrm>
            <a:off x="1285630" y="302477"/>
            <a:ext cx="1047458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Characteristiques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des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conflits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d’usage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Souvent sous-tendus par des conflits sociaux entre les personnes concernées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2" descr="Screen Clipping">
            <a:extLst>
              <a:ext uri="{FF2B5EF4-FFF2-40B4-BE49-F238E27FC236}">
                <a16:creationId xmlns:a16="http://schemas.microsoft.com/office/drawing/2014/main" id="{79C1EA41-F176-4036-95EE-C7D1E460D6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1789" y="1523574"/>
            <a:ext cx="4626615" cy="3614341"/>
          </a:xfrm>
          <a:prstGeom prst="rect">
            <a:avLst/>
          </a:prstGeom>
        </p:spPr>
      </p:pic>
      <p:pic>
        <p:nvPicPr>
          <p:cNvPr id="8" name="Picture 3" descr="Screen Clipping">
            <a:extLst>
              <a:ext uri="{FF2B5EF4-FFF2-40B4-BE49-F238E27FC236}">
                <a16:creationId xmlns:a16="http://schemas.microsoft.com/office/drawing/2014/main" id="{B96931D9-CD1C-4EAC-86ED-A072794DDD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3740" y="3674576"/>
            <a:ext cx="4373000" cy="2926677"/>
          </a:xfrm>
          <a:prstGeom prst="rect">
            <a:avLst/>
          </a:prstGeom>
        </p:spPr>
      </p:pic>
      <p:pic>
        <p:nvPicPr>
          <p:cNvPr id="3" name="Image 2">
            <a:extLst>
              <a:ext uri="{FF2B5EF4-FFF2-40B4-BE49-F238E27FC236}">
                <a16:creationId xmlns:a16="http://schemas.microsoft.com/office/drawing/2014/main" id="{33AA98E2-E39A-4224-81CE-4BDCD6B5DF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1114" y="1625916"/>
            <a:ext cx="3563330" cy="4292302"/>
          </a:xfrm>
          <a:prstGeom prst="rect">
            <a:avLst/>
          </a:prstGeom>
        </p:spPr>
      </p:pic>
    </p:spTree>
    <p:extLst>
      <p:ext uri="{BB962C8B-B14F-4D97-AF65-F5344CB8AC3E}">
        <p14:creationId xmlns:p14="http://schemas.microsoft.com/office/powerpoint/2010/main" val="146824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2" name="Rectangle 1">
            <a:extLst>
              <a:ext uri="{FF2B5EF4-FFF2-40B4-BE49-F238E27FC236}">
                <a16:creationId xmlns:a16="http://schemas.microsoft.com/office/drawing/2014/main" id="{D0F76597-A7CA-4188-852B-DA3FD01D6F55}"/>
              </a:ext>
            </a:extLst>
          </p:cNvPr>
          <p:cNvSpPr/>
          <p:nvPr/>
        </p:nvSpPr>
        <p:spPr>
          <a:xfrm>
            <a:off x="1285630" y="7135"/>
            <a:ext cx="1057685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Charactéristiques</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conflits</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d’usage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pitchFamily="34" charset="0"/>
                <a:cs typeface="Calibri" panose="020F0502020204030204" pitchFamily="34" charset="0"/>
              </a:rPr>
              <a:t>2. D</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imensions</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pouvoir</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présentes</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Image 5">
            <a:extLst>
              <a:ext uri="{FF2B5EF4-FFF2-40B4-BE49-F238E27FC236}">
                <a16:creationId xmlns:a16="http://schemas.microsoft.com/office/drawing/2014/main" id="{28156ACD-D285-066E-0A1C-A751E9D2E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5759" y="1207464"/>
            <a:ext cx="8832927" cy="5043236"/>
          </a:xfrm>
          <a:prstGeom prst="rect">
            <a:avLst/>
          </a:prstGeom>
        </p:spPr>
      </p:pic>
      <p:sp>
        <p:nvSpPr>
          <p:cNvPr id="8" name="ZoneTexte 7">
            <a:extLst>
              <a:ext uri="{FF2B5EF4-FFF2-40B4-BE49-F238E27FC236}">
                <a16:creationId xmlns:a16="http://schemas.microsoft.com/office/drawing/2014/main" id="{7890C9AB-6246-751F-7692-A2FAA792EC8D}"/>
              </a:ext>
            </a:extLst>
          </p:cNvPr>
          <p:cNvSpPr txBox="1"/>
          <p:nvPr/>
        </p:nvSpPr>
        <p:spPr>
          <a:xfrm>
            <a:off x="4277023" y="6234564"/>
            <a:ext cx="8499542" cy="646331"/>
          </a:xfrm>
          <a:prstGeom prst="rect">
            <a:avLst/>
          </a:prstGeom>
          <a:noFill/>
        </p:spPr>
        <p:txBody>
          <a:bodyPr wrap="square">
            <a:spAutoFit/>
          </a:bodyPr>
          <a:lstStyle/>
          <a:p>
            <a:r>
              <a:rPr lang="fr-FR" sz="1200" b="0" i="0" dirty="0">
                <a:solidFill>
                  <a:srgbClr val="222222"/>
                </a:solidFill>
                <a:effectLst/>
                <a:latin typeface="Arial" panose="020B0604020202020204" pitchFamily="34" charset="0"/>
              </a:rPr>
              <a:t>Lécuyer, L., </a:t>
            </a:r>
            <a:r>
              <a:rPr lang="fr-FR" sz="1200" b="0" i="0" dirty="0" err="1">
                <a:solidFill>
                  <a:srgbClr val="222222"/>
                </a:solidFill>
                <a:effectLst/>
                <a:latin typeface="Arial" panose="020B0604020202020204" pitchFamily="34" charset="0"/>
              </a:rPr>
              <a:t>Balian</a:t>
            </a:r>
            <a:r>
              <a:rPr lang="fr-FR" sz="1200" b="0" i="0" dirty="0">
                <a:solidFill>
                  <a:srgbClr val="222222"/>
                </a:solidFill>
                <a:effectLst/>
                <a:latin typeface="Arial" panose="020B0604020202020204" pitchFamily="34" charset="0"/>
              </a:rPr>
              <a:t>, E., Butler, J.R.A., Barnaud, C., Calla, S., Locatelli, B., </a:t>
            </a:r>
            <a:r>
              <a:rPr lang="fr-FR" sz="1200" b="0" i="0" dirty="0" err="1">
                <a:solidFill>
                  <a:srgbClr val="222222"/>
                </a:solidFill>
                <a:effectLst/>
                <a:latin typeface="Arial" panose="020B0604020202020204" pitchFamily="34" charset="0"/>
              </a:rPr>
              <a:t>Newig</a:t>
            </a:r>
            <a:r>
              <a:rPr lang="fr-FR" sz="1200" b="0" i="0" dirty="0">
                <a:solidFill>
                  <a:srgbClr val="222222"/>
                </a:solidFill>
                <a:effectLst/>
                <a:latin typeface="Arial" panose="020B0604020202020204" pitchFamily="34" charset="0"/>
              </a:rPr>
              <a:t>, J., Pettit, J., Pound, D., </a:t>
            </a:r>
            <a:r>
              <a:rPr lang="fr-FR" sz="1200" b="0" i="0" dirty="0" err="1">
                <a:solidFill>
                  <a:srgbClr val="222222"/>
                </a:solidFill>
                <a:effectLst/>
                <a:latin typeface="Arial" panose="020B0604020202020204" pitchFamily="34" charset="0"/>
              </a:rPr>
              <a:t>Quétier</a:t>
            </a:r>
            <a:r>
              <a:rPr lang="fr-FR" sz="1200" b="0" i="0" dirty="0">
                <a:solidFill>
                  <a:srgbClr val="222222"/>
                </a:solidFill>
                <a:effectLst/>
                <a:latin typeface="Arial" panose="020B0604020202020204" pitchFamily="34" charset="0"/>
              </a:rPr>
              <a:t>, F., Salvatori, V., , Y. Von Korff, J. C. Young. 2024. The importance of </a:t>
            </a:r>
            <a:r>
              <a:rPr lang="fr-FR" sz="1200" b="0" i="0" dirty="0" err="1">
                <a:solidFill>
                  <a:srgbClr val="222222"/>
                </a:solidFill>
                <a:effectLst/>
                <a:latin typeface="Arial" panose="020B0604020202020204" pitchFamily="34" charset="0"/>
              </a:rPr>
              <a:t>understanding</a:t>
            </a:r>
            <a:r>
              <a:rPr lang="fr-FR" sz="1200" b="0" i="0" dirty="0">
                <a:solidFill>
                  <a:srgbClr val="222222"/>
                </a:solidFill>
                <a:effectLst/>
                <a:latin typeface="Arial" panose="020B0604020202020204" pitchFamily="34" charset="0"/>
              </a:rPr>
              <a:t> the multiple dimensions of power in stakeholder participation for effective </a:t>
            </a:r>
            <a:r>
              <a:rPr lang="fr-FR" sz="1200" b="0" i="0" dirty="0" err="1">
                <a:solidFill>
                  <a:srgbClr val="222222"/>
                </a:solidFill>
                <a:effectLst/>
                <a:latin typeface="Arial" panose="020B0604020202020204" pitchFamily="34" charset="0"/>
              </a:rPr>
              <a:t>biodiversity</a:t>
            </a:r>
            <a:r>
              <a:rPr lang="fr-FR" sz="1200" b="0" i="0" dirty="0">
                <a:solidFill>
                  <a:srgbClr val="222222"/>
                </a:solidFill>
                <a:effectLst/>
                <a:latin typeface="Arial" panose="020B0604020202020204" pitchFamily="34" charset="0"/>
              </a:rPr>
              <a:t> conservation. </a:t>
            </a:r>
            <a:r>
              <a:rPr lang="fr-FR" sz="1200" b="0" i="1" dirty="0">
                <a:solidFill>
                  <a:srgbClr val="222222"/>
                </a:solidFill>
                <a:effectLst/>
                <a:latin typeface="Arial" panose="020B0604020202020204" pitchFamily="34" charset="0"/>
              </a:rPr>
              <a:t>People and Nature</a:t>
            </a:r>
            <a:r>
              <a:rPr lang="fr-FR" sz="1200" b="0" i="0" dirty="0">
                <a:solidFill>
                  <a:srgbClr val="222222"/>
                </a:solidFill>
                <a:effectLst/>
                <a:latin typeface="Arial" panose="020B0604020202020204" pitchFamily="34" charset="0"/>
              </a:rPr>
              <a:t>, </a:t>
            </a:r>
            <a:r>
              <a:rPr lang="fr-FR" sz="1200" b="0" i="1" dirty="0">
                <a:solidFill>
                  <a:srgbClr val="222222"/>
                </a:solidFill>
                <a:effectLst/>
                <a:latin typeface="Arial" panose="020B0604020202020204" pitchFamily="34" charset="0"/>
              </a:rPr>
              <a:t>6</a:t>
            </a:r>
            <a:r>
              <a:rPr lang="fr-FR" sz="1200" b="0" i="0" dirty="0">
                <a:solidFill>
                  <a:srgbClr val="222222"/>
                </a:solidFill>
                <a:effectLst/>
                <a:latin typeface="Arial" panose="020B0604020202020204" pitchFamily="34" charset="0"/>
              </a:rPr>
              <a:t>(4), pp.1407-1420.</a:t>
            </a:r>
            <a:endParaRPr lang="fr-FR" sz="1200" dirty="0"/>
          </a:p>
        </p:txBody>
      </p:sp>
    </p:spTree>
    <p:extLst>
      <p:ext uri="{BB962C8B-B14F-4D97-AF65-F5344CB8AC3E}">
        <p14:creationId xmlns:p14="http://schemas.microsoft.com/office/powerpoint/2010/main" val="5477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grpSp>
        <p:nvGrpSpPr>
          <p:cNvPr id="7" name="Groupe 6">
            <a:extLst>
              <a:ext uri="{FF2B5EF4-FFF2-40B4-BE49-F238E27FC236}">
                <a16:creationId xmlns:a16="http://schemas.microsoft.com/office/drawing/2014/main" id="{F6E732E4-F0ED-4385-B10D-EE99788DE3D6}"/>
              </a:ext>
            </a:extLst>
          </p:cNvPr>
          <p:cNvGrpSpPr/>
          <p:nvPr/>
        </p:nvGrpSpPr>
        <p:grpSpPr>
          <a:xfrm>
            <a:off x="51914" y="4241778"/>
            <a:ext cx="11810572" cy="2437831"/>
            <a:chOff x="56662" y="3418367"/>
            <a:chExt cx="11810572" cy="2437831"/>
          </a:xfrm>
        </p:grpSpPr>
        <p:pic>
          <p:nvPicPr>
            <p:cNvPr id="12" name="Image 11">
              <a:extLst>
                <a:ext uri="{FF2B5EF4-FFF2-40B4-BE49-F238E27FC236}">
                  <a16:creationId xmlns:a16="http://schemas.microsoft.com/office/drawing/2014/main" id="{5EE54912-B4CC-48F0-89A2-1EE784D81E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377" t="23370" r="8127" b="11986"/>
            <a:stretch/>
          </p:blipFill>
          <p:spPr>
            <a:xfrm>
              <a:off x="3805333" y="3423683"/>
              <a:ext cx="3979754" cy="2427199"/>
            </a:xfrm>
            <a:prstGeom prst="rect">
              <a:avLst/>
            </a:prstGeom>
          </p:spPr>
        </p:pic>
        <p:pic>
          <p:nvPicPr>
            <p:cNvPr id="9" name="Image 8">
              <a:extLst>
                <a:ext uri="{FF2B5EF4-FFF2-40B4-BE49-F238E27FC236}">
                  <a16:creationId xmlns:a16="http://schemas.microsoft.com/office/drawing/2014/main" id="{45D9B8C7-0CA6-4FEB-B6F1-6D6129607B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62" y="3423683"/>
              <a:ext cx="3644284" cy="2432515"/>
            </a:xfrm>
            <a:prstGeom prst="rect">
              <a:avLst/>
            </a:prstGeom>
          </p:spPr>
        </p:pic>
        <p:pic>
          <p:nvPicPr>
            <p:cNvPr id="10" name="Image 9">
              <a:extLst>
                <a:ext uri="{FF2B5EF4-FFF2-40B4-BE49-F238E27FC236}">
                  <a16:creationId xmlns:a16="http://schemas.microsoft.com/office/drawing/2014/main" id="{DF1960B7-DEFD-489D-9EC6-B104B3B755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89474" y="3418367"/>
              <a:ext cx="3977760" cy="2432515"/>
            </a:xfrm>
            <a:prstGeom prst="rect">
              <a:avLst/>
            </a:prstGeom>
          </p:spPr>
        </p:pic>
      </p:grpSp>
      <p:grpSp>
        <p:nvGrpSpPr>
          <p:cNvPr id="3" name="Groupe 2">
            <a:extLst>
              <a:ext uri="{FF2B5EF4-FFF2-40B4-BE49-F238E27FC236}">
                <a16:creationId xmlns:a16="http://schemas.microsoft.com/office/drawing/2014/main" id="{2A78BE1D-19C2-34A1-94D3-54D61CE3A23E}"/>
              </a:ext>
            </a:extLst>
          </p:cNvPr>
          <p:cNvGrpSpPr/>
          <p:nvPr/>
        </p:nvGrpSpPr>
        <p:grpSpPr>
          <a:xfrm>
            <a:off x="2206523" y="1810806"/>
            <a:ext cx="7167878" cy="1600200"/>
            <a:chOff x="4177112" y="1476316"/>
            <a:chExt cx="7167878" cy="1600200"/>
          </a:xfrm>
        </p:grpSpPr>
        <p:pic>
          <p:nvPicPr>
            <p:cNvPr id="4" name="Image 3">
              <a:extLst>
                <a:ext uri="{FF2B5EF4-FFF2-40B4-BE49-F238E27FC236}">
                  <a16:creationId xmlns:a16="http://schemas.microsoft.com/office/drawing/2014/main" id="{AA997F81-E79D-4850-83E3-0788424AB586}"/>
                </a:ext>
              </a:extLst>
            </p:cNvPr>
            <p:cNvPicPr>
              <a:picLocks noChangeAspect="1"/>
            </p:cNvPicPr>
            <p:nvPr/>
          </p:nvPicPr>
          <p:blipFill>
            <a:blip r:embed="rId7"/>
            <a:stretch>
              <a:fillRect/>
            </a:stretch>
          </p:blipFill>
          <p:spPr>
            <a:xfrm>
              <a:off x="4177112" y="1476316"/>
              <a:ext cx="2857500" cy="1600200"/>
            </a:xfrm>
            <a:prstGeom prst="rect">
              <a:avLst/>
            </a:prstGeom>
          </p:spPr>
        </p:pic>
        <p:pic>
          <p:nvPicPr>
            <p:cNvPr id="1026" name="Picture 2" descr="Conflits : aspects positifs et négatifs - Studyrama Pro">
              <a:extLst>
                <a:ext uri="{FF2B5EF4-FFF2-40B4-BE49-F238E27FC236}">
                  <a16:creationId xmlns:a16="http://schemas.microsoft.com/office/drawing/2014/main" id="{282E42C7-F5F1-4C73-8FB3-941DCE255D3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96301" y="1497306"/>
              <a:ext cx="4048689" cy="148348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408AEC28-6779-863D-8E24-CA110AA8AEFE}"/>
              </a:ext>
            </a:extLst>
          </p:cNvPr>
          <p:cNvSpPr/>
          <p:nvPr/>
        </p:nvSpPr>
        <p:spPr>
          <a:xfrm>
            <a:off x="1285630" y="7135"/>
            <a:ext cx="1057685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Charactéristiques</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conflits</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d’usage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pitchFamily="34" charset="0"/>
                <a:cs typeface="Calibri" panose="020F0502020204030204" pitchFamily="34" charset="0"/>
              </a:rPr>
              <a:t>3. Un potential </a:t>
            </a:r>
            <a:r>
              <a:rPr lang="en-US" sz="3600" dirty="0" err="1">
                <a:solidFill>
                  <a:prstClr val="black"/>
                </a:solidFill>
                <a:latin typeface="Calibri" panose="020F0502020204030204" pitchFamily="34" charset="0"/>
                <a:cs typeface="Calibri" panose="020F0502020204030204" pitchFamily="34" charset="0"/>
              </a:rPr>
              <a:t>moteur</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positif</a:t>
            </a:r>
            <a:r>
              <a:rPr lang="en-US" sz="3600" dirty="0">
                <a:solidFill>
                  <a:prstClr val="black"/>
                </a:solidFill>
                <a:latin typeface="Calibri" panose="020F0502020204030204" pitchFamily="34" charset="0"/>
                <a:cs typeface="Calibri" panose="020F0502020204030204" pitchFamily="34" charset="0"/>
              </a:rPr>
              <a:t> au </a:t>
            </a:r>
            <a:r>
              <a:rPr lang="en-US" sz="3600" dirty="0" err="1">
                <a:solidFill>
                  <a:prstClr val="black"/>
                </a:solidFill>
                <a:latin typeface="Calibri" panose="020F0502020204030204" pitchFamily="34" charset="0"/>
                <a:cs typeface="Calibri" panose="020F0502020204030204" pitchFamily="34" charset="0"/>
              </a:rPr>
              <a:t>changement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368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pic>
        <p:nvPicPr>
          <p:cNvPr id="8" name="Image 7">
            <a:extLst>
              <a:ext uri="{FF2B5EF4-FFF2-40B4-BE49-F238E27FC236}">
                <a16:creationId xmlns:a16="http://schemas.microsoft.com/office/drawing/2014/main" id="{ABC663B0-7E56-4B71-8EE5-EA6D21F230B2}"/>
              </a:ext>
            </a:extLst>
          </p:cNvPr>
          <p:cNvPicPr>
            <a:picLocks noChangeAspect="1"/>
          </p:cNvPicPr>
          <p:nvPr/>
        </p:nvPicPr>
        <p:blipFill>
          <a:blip r:embed="rId4"/>
          <a:stretch>
            <a:fillRect/>
          </a:stretch>
        </p:blipFill>
        <p:spPr>
          <a:xfrm>
            <a:off x="4784919" y="524314"/>
            <a:ext cx="3846909" cy="3225064"/>
          </a:xfrm>
          <a:prstGeom prst="rect">
            <a:avLst/>
          </a:prstGeom>
        </p:spPr>
      </p:pic>
      <p:pic>
        <p:nvPicPr>
          <p:cNvPr id="9" name="Image 8">
            <a:extLst>
              <a:ext uri="{FF2B5EF4-FFF2-40B4-BE49-F238E27FC236}">
                <a16:creationId xmlns:a16="http://schemas.microsoft.com/office/drawing/2014/main" id="{AA6E23DC-8F03-463D-971E-4480B95972C7}"/>
              </a:ext>
            </a:extLst>
          </p:cNvPr>
          <p:cNvPicPr>
            <a:picLocks noChangeAspect="1"/>
          </p:cNvPicPr>
          <p:nvPr/>
        </p:nvPicPr>
        <p:blipFill>
          <a:blip r:embed="rId5"/>
          <a:stretch>
            <a:fillRect/>
          </a:stretch>
        </p:blipFill>
        <p:spPr>
          <a:xfrm>
            <a:off x="8745703" y="2136846"/>
            <a:ext cx="3446297" cy="4210910"/>
          </a:xfrm>
          <a:prstGeom prst="rect">
            <a:avLst/>
          </a:prstGeom>
        </p:spPr>
      </p:pic>
      <p:pic>
        <p:nvPicPr>
          <p:cNvPr id="10" name="Image 9">
            <a:extLst>
              <a:ext uri="{FF2B5EF4-FFF2-40B4-BE49-F238E27FC236}">
                <a16:creationId xmlns:a16="http://schemas.microsoft.com/office/drawing/2014/main" id="{5F6C4000-6C53-421E-A908-2A2B3AE3FED6}"/>
              </a:ext>
            </a:extLst>
          </p:cNvPr>
          <p:cNvPicPr>
            <a:picLocks noChangeAspect="1"/>
          </p:cNvPicPr>
          <p:nvPr/>
        </p:nvPicPr>
        <p:blipFill>
          <a:blip r:embed="rId6"/>
          <a:stretch>
            <a:fillRect/>
          </a:stretch>
        </p:blipFill>
        <p:spPr>
          <a:xfrm>
            <a:off x="-1" y="1058212"/>
            <a:ext cx="4426513" cy="5289544"/>
          </a:xfrm>
          <a:prstGeom prst="rect">
            <a:avLst/>
          </a:prstGeom>
        </p:spPr>
      </p:pic>
      <p:pic>
        <p:nvPicPr>
          <p:cNvPr id="2050" name="Picture 2" descr="Conflict resolution cartoon hi-res stock photography and images - Alamy">
            <a:extLst>
              <a:ext uri="{FF2B5EF4-FFF2-40B4-BE49-F238E27FC236}">
                <a16:creationId xmlns:a16="http://schemas.microsoft.com/office/drawing/2014/main" id="{20209948-8E40-4E6D-B0C4-1D70420D084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57761" y="3693745"/>
            <a:ext cx="3501224" cy="309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4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C214461-1E4C-4924-A863-7E9F659028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545361" cy="6858000"/>
          </a:xfrm>
          <a:prstGeom prst="rect">
            <a:avLst/>
          </a:prstGeom>
        </p:spPr>
      </p:pic>
      <p:sp>
        <p:nvSpPr>
          <p:cNvPr id="2" name="Titre 1">
            <a:extLst>
              <a:ext uri="{FF2B5EF4-FFF2-40B4-BE49-F238E27FC236}">
                <a16:creationId xmlns:a16="http://schemas.microsoft.com/office/drawing/2014/main" id="{46A90E59-AC3B-4090-9A5C-773550086838}"/>
              </a:ext>
            </a:extLst>
          </p:cNvPr>
          <p:cNvSpPr>
            <a:spLocks noGrp="1"/>
          </p:cNvSpPr>
          <p:nvPr>
            <p:ph type="title"/>
          </p:nvPr>
        </p:nvSpPr>
        <p:spPr>
          <a:xfrm>
            <a:off x="1272680" y="-112049"/>
            <a:ext cx="9157010" cy="1325563"/>
          </a:xfrm>
        </p:spPr>
        <p:txBody>
          <a:bodyPr>
            <a:normAutofit/>
          </a:bodyPr>
          <a:lstStyle/>
          <a:p>
            <a:r>
              <a:rPr lang="en-GB" sz="3600" dirty="0" err="1">
                <a:latin typeface="Calibri" panose="020F0502020204030204" pitchFamily="34" charset="0"/>
                <a:cs typeface="Calibri" panose="020F0502020204030204" pitchFamily="34" charset="0"/>
              </a:rPr>
              <a:t>Principes</a:t>
            </a:r>
            <a:r>
              <a:rPr lang="en-GB" sz="3600" dirty="0">
                <a:latin typeface="Calibri" panose="020F0502020204030204" pitchFamily="34" charset="0"/>
                <a:cs typeface="Calibri" panose="020F0502020204030204" pitchFamily="34" charset="0"/>
              </a:rPr>
              <a:t> de gestion de </a:t>
            </a:r>
            <a:r>
              <a:rPr lang="en-GB" sz="3600" dirty="0" err="1">
                <a:latin typeface="Calibri" panose="020F0502020204030204" pitchFamily="34" charset="0"/>
                <a:cs typeface="Calibri" panose="020F0502020204030204" pitchFamily="34" charset="0"/>
              </a:rPr>
              <a:t>conflits</a:t>
            </a:r>
            <a:endParaRPr lang="en-GB" sz="3600"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D6A596C6-0926-43DF-9F82-76A0DE318554}"/>
              </a:ext>
            </a:extLst>
          </p:cNvPr>
          <p:cNvSpPr>
            <a:spLocks noGrp="1"/>
          </p:cNvSpPr>
          <p:nvPr>
            <p:ph idx="1"/>
          </p:nvPr>
        </p:nvSpPr>
        <p:spPr>
          <a:xfrm>
            <a:off x="1559116" y="1823358"/>
            <a:ext cx="6275068" cy="4084146"/>
          </a:xfrm>
        </p:spPr>
        <p:txBody>
          <a:bodyPr>
            <a:normAutofit/>
          </a:bodyPr>
          <a:lstStyle/>
          <a:p>
            <a:r>
              <a:rPr lang="fr-FR" dirty="0">
                <a:latin typeface="Calibri" panose="020F0502020204030204" pitchFamily="34" charset="0"/>
                <a:cs typeface="Calibri" panose="020F0502020204030204" pitchFamily="34" charset="0"/>
              </a:rPr>
              <a:t>Ne pas porter préjudice</a:t>
            </a:r>
          </a:p>
          <a:p>
            <a:r>
              <a:rPr lang="fr-FR" dirty="0">
                <a:latin typeface="Calibri" panose="020F0502020204030204" pitchFamily="34" charset="0"/>
                <a:cs typeface="Calibri" panose="020F0502020204030204" pitchFamily="34" charset="0"/>
              </a:rPr>
              <a:t>Comprendre les enjeux et le contexte</a:t>
            </a:r>
          </a:p>
          <a:p>
            <a:r>
              <a:rPr lang="fr-FR" dirty="0">
                <a:latin typeface="Calibri" panose="020F0502020204030204" pitchFamily="34" charset="0"/>
                <a:cs typeface="Calibri" panose="020F0502020204030204" pitchFamily="34" charset="0"/>
              </a:rPr>
              <a:t>Collaborer</a:t>
            </a:r>
          </a:p>
          <a:p>
            <a:r>
              <a:rPr lang="fr-FR" dirty="0">
                <a:latin typeface="Calibri" panose="020F0502020204030204" pitchFamily="34" charset="0"/>
                <a:cs typeface="Calibri" panose="020F0502020204030204" pitchFamily="34" charset="0"/>
              </a:rPr>
              <a:t>Intégrer la science et la politique</a:t>
            </a:r>
          </a:p>
          <a:p>
            <a:r>
              <a:rPr lang="fr-FR" dirty="0">
                <a:latin typeface="Calibri" panose="020F0502020204030204" pitchFamily="34" charset="0"/>
                <a:cs typeface="Calibri" panose="020F0502020204030204" pitchFamily="34" charset="0"/>
              </a:rPr>
              <a:t>Favoriser des avenues durables</a:t>
            </a:r>
            <a:endParaRPr lang="en-GB"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F00F3AC3-6EB1-72F2-B7C9-FE62938AE9BA}"/>
              </a:ext>
            </a:extLst>
          </p:cNvPr>
          <p:cNvSpPr/>
          <p:nvPr/>
        </p:nvSpPr>
        <p:spPr>
          <a:xfrm>
            <a:off x="5392225" y="4929780"/>
            <a:ext cx="695735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4"/>
              </a:rPr>
              <a:t>https://www.hwctf.org/guidelines</a:t>
            </a:r>
            <a:r>
              <a:rPr kumimoji="0" lang="en-GB" sz="3200" b="0" i="0" u="none" strike="noStrike" kern="1200" cap="none" spc="0" normalizeH="0" baseline="0" noProof="0" dirty="0">
                <a:ln>
                  <a:noFill/>
                </a:ln>
                <a:solidFill>
                  <a:prstClr val="black"/>
                </a:solidFill>
                <a:effectLst/>
                <a:uLnTx/>
                <a:uFillTx/>
                <a:latin typeface="Century Gothic" panose="020F0302020204030204"/>
                <a:ea typeface="+mn-ea"/>
                <a:cs typeface="+mn-cs"/>
              </a:rPr>
              <a:t> </a:t>
            </a:r>
          </a:p>
        </p:txBody>
      </p:sp>
      <p:pic>
        <p:nvPicPr>
          <p:cNvPr id="8" name="Image 7" descr="Une image contenant texte, capture d’écran, logiciel, Logiciel multimédia&#10;&#10;Description générée automatiquement">
            <a:extLst>
              <a:ext uri="{FF2B5EF4-FFF2-40B4-BE49-F238E27FC236}">
                <a16:creationId xmlns:a16="http://schemas.microsoft.com/office/drawing/2014/main" id="{353356BC-5D5B-306A-34DB-22D9BD52EF03}"/>
              </a:ext>
            </a:extLst>
          </p:cNvPr>
          <p:cNvPicPr>
            <a:picLocks noChangeAspect="1"/>
          </p:cNvPicPr>
          <p:nvPr/>
        </p:nvPicPr>
        <p:blipFill>
          <a:blip r:embed="rId5">
            <a:extLst>
              <a:ext uri="{28A0092B-C50C-407E-A947-70E740481C1C}">
                <a14:useLocalDpi xmlns:a14="http://schemas.microsoft.com/office/drawing/2010/main"/>
              </a:ext>
            </a:extLst>
          </a:blip>
          <a:srcRect l="39360" t="36803" r="24905" b="5169"/>
          <a:stretch/>
        </p:blipFill>
        <p:spPr>
          <a:xfrm>
            <a:off x="7715795" y="824926"/>
            <a:ext cx="4356757" cy="3802680"/>
          </a:xfrm>
          <a:prstGeom prst="rect">
            <a:avLst/>
          </a:prstGeom>
        </p:spPr>
      </p:pic>
    </p:spTree>
    <p:extLst>
      <p:ext uri="{BB962C8B-B14F-4D97-AF65-F5344CB8AC3E}">
        <p14:creationId xmlns:p14="http://schemas.microsoft.com/office/powerpoint/2010/main" val="2224682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1370"/>
          <a:stretch/>
        </p:blipFill>
        <p:spPr>
          <a:xfrm rot="16200000">
            <a:off x="-2182400" y="2143369"/>
            <a:ext cx="6936062" cy="2571262"/>
          </a:xfrm>
          <a:prstGeom prst="rect">
            <a:avLst/>
          </a:prstGeom>
        </p:spPr>
      </p:pic>
      <p:sp>
        <p:nvSpPr>
          <p:cNvPr id="4" name="ZoneTexte 3">
            <a:extLst>
              <a:ext uri="{FF2B5EF4-FFF2-40B4-BE49-F238E27FC236}">
                <a16:creationId xmlns:a16="http://schemas.microsoft.com/office/drawing/2014/main" id="{455E3994-B22A-4486-A703-87E34D3B9514}"/>
              </a:ext>
            </a:extLst>
          </p:cNvPr>
          <p:cNvSpPr txBox="1"/>
          <p:nvPr/>
        </p:nvSpPr>
        <p:spPr>
          <a:xfrm>
            <a:off x="1949757" y="1791523"/>
            <a:ext cx="928808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Positionalité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une compréhension de la manière dont l'identité d'un individu influence et éventuellement préjuge de son interprétation du monde, ou de la manière dont il peut être perçu par les autres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(McLennan &amp; Hill, 2013) – The role of the conservationist – IUCN, 2023)</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9ACB24FA-F60C-4C7E-9520-4F8107E7364D}"/>
              </a:ext>
            </a:extLst>
          </p:cNvPr>
          <p:cNvSpPr/>
          <p:nvPr/>
        </p:nvSpPr>
        <p:spPr>
          <a:xfrm>
            <a:off x="1285630" y="302477"/>
            <a:ext cx="100721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Ne pas porter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préjudice</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48481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EH_PowerPointSlides_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CEH_PowerPointSlides_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EH_PowerPointSlides_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Rouge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E032D228-669E-47E3-810D-F5D07A2A0EE5}"/>
</file>

<file path=customXml/itemProps2.xml><?xml version="1.0" encoding="utf-8"?>
<ds:datastoreItem xmlns:ds="http://schemas.openxmlformats.org/officeDocument/2006/customXml" ds:itemID="{403059E2-A2EC-4581-B763-0B2DD113C90C}"/>
</file>

<file path=customXml/itemProps3.xml><?xml version="1.0" encoding="utf-8"?>
<ds:datastoreItem xmlns:ds="http://schemas.openxmlformats.org/officeDocument/2006/customXml" ds:itemID="{271DACBF-0636-4BAC-AC0B-1AEE980FACCA}"/>
</file>

<file path=docProps/app.xml><?xml version="1.0" encoding="utf-8"?>
<Properties xmlns="http://schemas.openxmlformats.org/officeDocument/2006/extended-properties" xmlns:vt="http://schemas.openxmlformats.org/officeDocument/2006/docPropsVTypes">
  <TotalTime>7634</TotalTime>
  <Words>3068</Words>
  <Application>Microsoft Office PowerPoint</Application>
  <PresentationFormat>Grand écran</PresentationFormat>
  <Paragraphs>176</Paragraphs>
  <Slides>36</Slides>
  <Notes>32</Notes>
  <HiddenSlides>0</HiddenSlides>
  <MMClips>0</MMClips>
  <ScaleCrop>false</ScaleCrop>
  <HeadingPairs>
    <vt:vector size="6" baseType="variant">
      <vt:variant>
        <vt:lpstr>Polices utilisées</vt:lpstr>
      </vt:variant>
      <vt:variant>
        <vt:i4>7</vt:i4>
      </vt:variant>
      <vt:variant>
        <vt:lpstr>Thème</vt:lpstr>
      </vt:variant>
      <vt:variant>
        <vt:i4>5</vt:i4>
      </vt:variant>
      <vt:variant>
        <vt:lpstr>Titres des diapositives</vt:lpstr>
      </vt:variant>
      <vt:variant>
        <vt:i4>36</vt:i4>
      </vt:variant>
    </vt:vector>
  </HeadingPairs>
  <TitlesOfParts>
    <vt:vector size="48" baseType="lpstr">
      <vt:lpstr>Arial</vt:lpstr>
      <vt:lpstr>Arial Narrow</vt:lpstr>
      <vt:lpstr>Calibri</vt:lpstr>
      <vt:lpstr>Calibri Light</vt:lpstr>
      <vt:lpstr>Century Gothic</vt:lpstr>
      <vt:lpstr>Times New Roman</vt:lpstr>
      <vt:lpstr>Wingdings</vt:lpstr>
      <vt:lpstr>Office Theme</vt:lpstr>
      <vt:lpstr>1_CEH_PowerPointSlides_Master</vt:lpstr>
      <vt:lpstr>12_CEH_PowerPointSlides_Master</vt:lpstr>
      <vt:lpstr>2_CEH_PowerPointSlides_Master</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Principes de gestion de conflits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Vers quoi se transformer ? »</vt:lpstr>
      <vt:lpstr>« Vers quoi se transformer ? »</vt:lpstr>
      <vt:lpstr>« Vers quoi se transformer ? »</vt:lpstr>
      <vt:lpstr> « Comment transformer ? »</vt:lpstr>
      <vt:lpstr> « Comment transformer ? »</vt:lpstr>
      <vt:lpstr>Agents du changement</vt:lpstr>
      <vt:lpstr>Présentation PowerPoint</vt:lpstr>
      <vt:lpstr>Pour finir</vt:lpstr>
      <vt:lpstr>Merci à tou(te)s!  </vt:lpstr>
    </vt:vector>
  </TitlesOfParts>
  <Company>CEH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Vanbergen</dc:creator>
  <cp:lastModifiedBy>Juliette Young</cp:lastModifiedBy>
  <cp:revision>552</cp:revision>
  <cp:lastPrinted>2018-01-25T11:13:06Z</cp:lastPrinted>
  <dcterms:created xsi:type="dcterms:W3CDTF">2015-11-17T08:55:15Z</dcterms:created>
  <dcterms:modified xsi:type="dcterms:W3CDTF">2025-05-15T05:49:38Z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