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30" r:id="rId2"/>
    <p:sldId id="794" r:id="rId3"/>
    <p:sldId id="579" r:id="rId4"/>
    <p:sldId id="731" r:id="rId5"/>
    <p:sldId id="798" r:id="rId6"/>
    <p:sldId id="737" r:id="rId7"/>
    <p:sldId id="769" r:id="rId8"/>
    <p:sldId id="771" r:id="rId9"/>
    <p:sldId id="772" r:id="rId10"/>
    <p:sldId id="773" r:id="rId11"/>
    <p:sldId id="723" r:id="rId12"/>
    <p:sldId id="782" r:id="rId13"/>
    <p:sldId id="780" r:id="rId14"/>
    <p:sldId id="795" r:id="rId15"/>
    <p:sldId id="785" r:id="rId16"/>
    <p:sldId id="742" r:id="rId17"/>
    <p:sldId id="797" r:id="rId18"/>
    <p:sldId id="757" r:id="rId19"/>
    <p:sldId id="725" r:id="rId20"/>
    <p:sldId id="745" r:id="rId21"/>
    <p:sldId id="754" r:id="rId22"/>
    <p:sldId id="755" r:id="rId23"/>
    <p:sldId id="738" r:id="rId24"/>
    <p:sldId id="708" r:id="rId25"/>
    <p:sldId id="741" r:id="rId26"/>
    <p:sldId id="799" r:id="rId27"/>
    <p:sldId id="750" r:id="rId28"/>
    <p:sldId id="800" r:id="rId29"/>
    <p:sldId id="735" r:id="rId30"/>
    <p:sldId id="802" r:id="rId31"/>
    <p:sldId id="804" r:id="rId32"/>
    <p:sldId id="475" r:id="rId33"/>
    <p:sldId id="744" r:id="rId34"/>
    <p:sldId id="805" r:id="rId35"/>
    <p:sldId id="727" r:id="rId36"/>
    <p:sldId id="743" r:id="rId37"/>
    <p:sldId id="732" r:id="rId38"/>
    <p:sldId id="746" r:id="rId39"/>
    <p:sldId id="803" r:id="rId40"/>
    <p:sldId id="796" r:id="rId41"/>
    <p:sldId id="751" r:id="rId42"/>
    <p:sldId id="787" r:id="rId4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460" autoAdjust="0"/>
    <p:restoredTop sz="94660"/>
  </p:normalViewPr>
  <p:slideViewPr>
    <p:cSldViewPr snapToGrid="0">
      <p:cViewPr varScale="1">
        <p:scale>
          <a:sx n="80" d="100"/>
          <a:sy n="80" d="100"/>
        </p:scale>
        <p:origin x="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2T10:39:20.963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0 25 24575,'0'-1'0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2T10:39:20.962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49 503 24575,'-5'8'0,"-30"38"-1365,26-30-5461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2T10:38:59.792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2T10:39:00.563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2T10:39:02.589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0 0 24575,'2'0'0,"-1"1"0,0-1 0,0 1 0,0-1 0,0 1 0,0-1 0,0 1 0,0 0 0,-1 0 0,1-1 0,0 1 0,0 0 0,0 0 0,-1 0 0,1 0 0,0 0 0,-1 0 0,1 0 0,-1 0 0,1 0 0,-1 0 0,0 0 0,1 0 0,-1 0 0,0 0 0,0 1 0,1 1 0,3 36 0,-4-34 0,3 401 65,-5-210-1495,2-175-5396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2T10:39:08.515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1 0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2ADFE9-095C-9840-3C7F-47808EEBB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ABDF2CC-9B9A-7A2F-992A-25FE00B01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CCF026-52AF-E1CD-20D2-4F4836D8A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0066-251A-4D39-B32A-935AA1FAF4DD}" type="datetimeFigureOut">
              <a:rPr lang="fr-FR" smtClean="0"/>
              <a:t>15/06/2023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5ED7F5-812D-E086-F727-F79E50B6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479524-7205-F5D1-8FC1-B815C0A6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147C-4E89-41BB-9435-7623E4D02B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907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D268FC-C179-F600-9A48-C7ADA5DAE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51B7B0-8751-8CD1-0046-85B1EABB3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DE7C40-C16C-CA74-E39F-E315BF84B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0066-251A-4D39-B32A-935AA1FAF4DD}" type="datetimeFigureOut">
              <a:rPr lang="fr-FR" smtClean="0"/>
              <a:t>15/06/2023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277F2F-3CF2-BF99-42BF-DEF302E9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5F50EF-06F4-273A-4979-BE006E0EC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147C-4E89-41BB-9435-7623E4D02B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855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27BE10A-866E-D51B-21C2-6D410C667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06FEA2-4053-A59D-A767-F3A6F49820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8D0325-A01F-5067-C59A-49ADDA604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0066-251A-4D39-B32A-935AA1FAF4DD}" type="datetimeFigureOut">
              <a:rPr lang="fr-FR" smtClean="0"/>
              <a:t>15/06/2023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E99927-DC9F-825F-2DCC-1670EB787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93B34A-7760-DB22-A272-B3650A7F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147C-4E89-41BB-9435-7623E4D02B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9587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40F743-7847-3444-7E41-2222F1237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9F842C-D853-8E94-8BA6-5DDB8EC6E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1A3F4A-6AE2-3F14-6C0C-9A2769444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0066-251A-4D39-B32A-935AA1FAF4DD}" type="datetimeFigureOut">
              <a:rPr lang="fr-FR" smtClean="0"/>
              <a:t>15/06/2023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E0DA0C-ABA1-081B-1B57-2FEE35821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E9914E-E1F6-9CF6-7247-BED603983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147C-4E89-41BB-9435-7623E4D02B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519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39AA14-22A9-08CD-7666-376AFE1ED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B7F1ED-D39D-0BC6-1855-2A4E6FB9A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5A0262-87AF-FE24-13D0-0A09EDC9E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0066-251A-4D39-B32A-935AA1FAF4DD}" type="datetimeFigureOut">
              <a:rPr lang="fr-FR" smtClean="0"/>
              <a:t>15/06/2023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B4DD47-1196-ACA5-02F1-765BF141D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14697C-251C-E14C-6D74-E97B952DF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147C-4E89-41BB-9435-7623E4D02B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6748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0DD53F-A6AD-8F80-E96F-62A4D09A8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9CC151-C655-30A2-7F6D-731A6F807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CAB053A-A114-B792-B8CA-578A6A006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7D554A-0F5D-72FE-C3E0-8F4045BD6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0066-251A-4D39-B32A-935AA1FAF4DD}" type="datetimeFigureOut">
              <a:rPr lang="fr-FR" smtClean="0"/>
              <a:t>15/06/2023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253556-1D0A-28F1-96F7-C427816A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B1F5B4D-16FA-3DA3-F67C-B872E8CC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147C-4E89-41BB-9435-7623E4D02B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6046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B64003-78AD-6DE0-60BD-D613A3C85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1EAFE8-4C48-3780-382E-F529287CE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F3EDB2-E5E3-F5B8-9BDF-C7A89D45C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8F58A55-B46D-65E6-99FF-D766D57447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3B9CB02-6253-DA74-CC03-E97F3324A8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D2734D0-9E22-5DD6-C47C-03E445D37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0066-251A-4D39-B32A-935AA1FAF4DD}" type="datetimeFigureOut">
              <a:rPr lang="fr-FR" smtClean="0"/>
              <a:t>15/06/2023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214EA35-E494-542E-A52C-97B23854E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BF350FD-9771-05FB-A4BF-1F2BB3728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147C-4E89-41BB-9435-7623E4D02B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034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2EA47C-EFF3-9E70-940C-D250F9CB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8D6AEC7-E8BB-A69B-33FD-0C2DCE9B0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0066-251A-4D39-B32A-935AA1FAF4DD}" type="datetimeFigureOut">
              <a:rPr lang="fr-FR" smtClean="0"/>
              <a:t>15/06/2023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1E830-951A-829A-966F-F3411586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B6044F-758B-B192-B8F6-6D8373048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147C-4E89-41BB-9435-7623E4D02B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84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159D851-4EFE-1A97-A3B9-2DD840E81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0066-251A-4D39-B32A-935AA1FAF4DD}" type="datetimeFigureOut">
              <a:rPr lang="fr-FR" smtClean="0"/>
              <a:t>15/06/2023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EE684A4-82D7-0C9D-86E3-8D41301FF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A4CD5D-23AA-2646-B6CB-519DDA30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147C-4E89-41BB-9435-7623E4D02B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535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C98BCC-D59A-FFC6-8FBD-8BA654E3B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65CA38-DF62-8F6C-CB98-1A4724B47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FA74572-377E-B602-F606-20CABBAAF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FFD0B13-E86D-52F1-AA4B-5C03A3C1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0066-251A-4D39-B32A-935AA1FAF4DD}" type="datetimeFigureOut">
              <a:rPr lang="fr-FR" smtClean="0"/>
              <a:t>15/06/2023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F5A0758-B61A-730E-2B07-0F722A83E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AC82E2-4BEC-DFA3-E4CA-1E2A61D65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147C-4E89-41BB-9435-7623E4D02B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744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B6F178-1D45-2BCA-04E9-9E09A1F2A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C346A8C-04B9-6FAE-A262-85266DE5C0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0AA67BF-5500-F24C-779E-47C575C30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F72456-8A93-AADB-F4A4-8F0F22B5C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0066-251A-4D39-B32A-935AA1FAF4DD}" type="datetimeFigureOut">
              <a:rPr lang="fr-FR" smtClean="0"/>
              <a:t>15/06/2023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B888513-B1CE-1E48-44BE-FE31DF1C4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E779FC5-0871-FF55-A430-5A066BB3D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147C-4E89-41BB-9435-7623E4D02B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3535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5424CDE-8B7A-D0EF-6C14-734A2A9EC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663C95-365C-2858-283A-F45C4DADE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464A7A-38F9-6BD4-2549-4CB6CDC8BD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20066-251A-4D39-B32A-935AA1FAF4DD}" type="datetimeFigureOut">
              <a:rPr lang="fr-FR" smtClean="0"/>
              <a:t>15/06/2023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239512-D43B-C479-694A-046D4D8BB5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E23BD2-1281-77C4-964E-215CE0A49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0147C-4E89-41BB-9435-7623E4D02B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70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6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11" Type="http://schemas.openxmlformats.org/officeDocument/2006/relationships/customXml" Target="../ink/ink6.xml"/><Relationship Id="rId5" Type="http://schemas.openxmlformats.org/officeDocument/2006/relationships/customXml" Target="../ink/ink2.xml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customXml" Target="../ink/ink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cartoviz.institutparisregion.fr/?id_appli=sitesactivites&amp;x=642157.3945687724&amp;y=6856801.43784325&amp;zoom=4&amp;siren=217500016&amp;insee=75110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ancebleu.fr/infos/societe/ustaritz-leurs-terrains-constructibles-deviennent-agricoles-ils-se-disent-spolies-1557217579" TargetMode="External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letelegramme.fr/morbihan/lorient/alur-le-feu-couve-dans-les-hameaux-08-01-2016-10912371.php" TargetMode="External"/><Relationship Id="rId11" Type="http://schemas.openxmlformats.org/officeDocument/2006/relationships/hyperlink" Target="https://www.bfmtv.com/immobilier/construction/nouvelle-menace-pour-les-proprietaires-de-terrain-constructible_AN-201602230263.html" TargetMode="External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www.ccomptes.fr/fr/documents/62104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heses.hal.science/tel-03675208v1/document" TargetMode="External"/><Relationship Id="rId2" Type="http://schemas.openxmlformats.org/officeDocument/2006/relationships/hyperlink" Target="https://orbi.uliege.be/handle/2268/187449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cerema.fr/fr/actualites/foncier-economique-heure-sobriete-fonciere-resultats-enquete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ee.fr/fr/statistiques/6469750" TargetMode="External"/><Relationship Id="rId2" Type="http://schemas.openxmlformats.org/officeDocument/2006/relationships/hyperlink" Target="https://visu.sud-foncier-eco.fr/carte/visualiser#layers=467f57e3ed81809ad58f090426a3893a&amp;map=7.43/44.064/5.974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hyperlink" Target="https://orbi.uliege.be/handle/2268/187449" TargetMode="External"/><Relationship Id="rId4" Type="http://schemas.openxmlformats.org/officeDocument/2006/relationships/hyperlink" Target="https://www.cci-paris-idf.fr/fr/prospective/ZAE-Ile-de-Franc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insee.fr/fr/statistiques/6469750" TargetMode="Externa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B067A7-0D9B-1B5A-1075-6BA340E18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3" y="457200"/>
            <a:ext cx="5983857" cy="431321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Réduire les consommations foncières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FA3D534-86A6-3A3E-18E0-C38BA85AE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7419" y="1541392"/>
            <a:ext cx="5443268" cy="4635121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Un objectif ancien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: loi SRU de 2000, Grenelle de l’environnement (2008-2010), loi ALUR, loi biodiversité…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Une forte inertie des documents d’urbanisme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(beaucoup de terrains ouverts à l’urbanisation dans les années 1970-2000)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Un modèle péri-urbain et « horizontal » longtemps favorisé par les politiques publiques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(logement, zones commerciales, automobile…)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dissociation des fonctions par le « zonage »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qui a excentré beaucoup d’activités économiques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Un début d’inflexion au cours de la décennie 2010 </a:t>
            </a:r>
            <a:r>
              <a:rPr lang="fr-FR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(cf. graphique en haut à droite)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Une consommation par habitant logiquement plus élevée dans les pays peu denses </a:t>
            </a:r>
            <a:r>
              <a:rPr lang="fr-FR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(France en position moyenne cf. graphique en bas à droite)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déclassement significatif des terrains ouverts à l’urbanisation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(logique de « rétro-zonage ») dans les PLU et PLUi de nouvelle génération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renaturation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de fonciers économiques déqualifiés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3776FD1-E33F-0C4D-B5EF-C9A060C97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1315" y="295165"/>
            <a:ext cx="5045478" cy="3246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877D4814-82B8-8918-A878-8820220A4370}"/>
                  </a:ext>
                </a:extLst>
              </p14:cNvPr>
              <p14:cNvContentPartPr/>
              <p14:nvPr/>
            </p14:nvContentPartPr>
            <p14:xfrm>
              <a:off x="7401186" y="5831137"/>
              <a:ext cx="360" cy="72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877D4814-82B8-8918-A878-8820220A4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96866" y="5826817"/>
                <a:ext cx="900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66D23F81-33D1-94A4-3090-1C297CF26602}"/>
                  </a:ext>
                </a:extLst>
              </p14:cNvPr>
              <p14:cNvContentPartPr/>
              <p14:nvPr/>
            </p14:nvContentPartPr>
            <p14:xfrm>
              <a:off x="7240986" y="5952097"/>
              <a:ext cx="18000" cy="2556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66D23F81-33D1-94A4-3090-1C297CF2660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36666" y="5947777"/>
                <a:ext cx="26640" cy="3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e 13">
            <a:extLst>
              <a:ext uri="{FF2B5EF4-FFF2-40B4-BE49-F238E27FC236}">
                <a16:creationId xmlns:a16="http://schemas.microsoft.com/office/drawing/2014/main" id="{AAD917AC-B5B2-706D-1707-7D1742A6C18E}"/>
              </a:ext>
            </a:extLst>
          </p:cNvPr>
          <p:cNvGrpSpPr/>
          <p:nvPr/>
        </p:nvGrpSpPr>
        <p:grpSpPr>
          <a:xfrm>
            <a:off x="7401186" y="4545937"/>
            <a:ext cx="26280" cy="249840"/>
            <a:chOff x="7401186" y="4545937"/>
            <a:chExt cx="26280" cy="24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Encre 10">
                  <a:extLst>
                    <a:ext uri="{FF2B5EF4-FFF2-40B4-BE49-F238E27FC236}">
                      <a16:creationId xmlns:a16="http://schemas.microsoft.com/office/drawing/2014/main" id="{CC6D9D29-C093-627F-18F0-BEB0899BB12B}"/>
                    </a:ext>
                  </a:extLst>
                </p14:cNvPr>
                <p14:cNvContentPartPr/>
                <p14:nvPr/>
              </p14:nvContentPartPr>
              <p14:xfrm>
                <a:off x="7409826" y="4675177"/>
                <a:ext cx="360" cy="360"/>
              </p14:xfrm>
            </p:contentPart>
          </mc:Choice>
          <mc:Fallback xmlns="">
            <p:pic>
              <p:nvPicPr>
                <p:cNvPr id="11" name="Encre 10">
                  <a:extLst>
                    <a:ext uri="{FF2B5EF4-FFF2-40B4-BE49-F238E27FC236}">
                      <a16:creationId xmlns:a16="http://schemas.microsoft.com/office/drawing/2014/main" id="{CC6D9D29-C093-627F-18F0-BEB0899BB12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405506" y="4670857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Encre 11">
                  <a:extLst>
                    <a:ext uri="{FF2B5EF4-FFF2-40B4-BE49-F238E27FC236}">
                      <a16:creationId xmlns:a16="http://schemas.microsoft.com/office/drawing/2014/main" id="{4E298BC4-FC81-B8B8-CF8C-99E0D126C3C2}"/>
                    </a:ext>
                  </a:extLst>
                </p14:cNvPr>
                <p14:cNvContentPartPr/>
                <p14:nvPr/>
              </p14:nvContentPartPr>
              <p14:xfrm>
                <a:off x="7427106" y="4727017"/>
                <a:ext cx="360" cy="360"/>
              </p14:xfrm>
            </p:contentPart>
          </mc:Choice>
          <mc:Fallback xmlns="">
            <p:pic>
              <p:nvPicPr>
                <p:cNvPr id="12" name="Encre 11">
                  <a:extLst>
                    <a:ext uri="{FF2B5EF4-FFF2-40B4-BE49-F238E27FC236}">
                      <a16:creationId xmlns:a16="http://schemas.microsoft.com/office/drawing/2014/main" id="{4E298BC4-FC81-B8B8-CF8C-99E0D126C3C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422786" y="4722697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Encre 12">
                  <a:extLst>
                    <a:ext uri="{FF2B5EF4-FFF2-40B4-BE49-F238E27FC236}">
                      <a16:creationId xmlns:a16="http://schemas.microsoft.com/office/drawing/2014/main" id="{23DB95F1-2014-4CE9-401F-C1AB85178C4A}"/>
                    </a:ext>
                  </a:extLst>
                </p14:cNvPr>
                <p14:cNvContentPartPr/>
                <p14:nvPr/>
              </p14:nvContentPartPr>
              <p14:xfrm>
                <a:off x="7401186" y="4545937"/>
                <a:ext cx="10080" cy="249840"/>
              </p14:xfrm>
            </p:contentPart>
          </mc:Choice>
          <mc:Fallback xmlns="">
            <p:pic>
              <p:nvPicPr>
                <p:cNvPr id="13" name="Encre 12">
                  <a:extLst>
                    <a:ext uri="{FF2B5EF4-FFF2-40B4-BE49-F238E27FC236}">
                      <a16:creationId xmlns:a16="http://schemas.microsoft.com/office/drawing/2014/main" id="{23DB95F1-2014-4CE9-401F-C1AB85178C4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396866" y="4541617"/>
                  <a:ext cx="18720" cy="258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4A3EB382-BC5C-6F29-72F5-193019FFA20D}"/>
                  </a:ext>
                </a:extLst>
              </p14:cNvPr>
              <p14:cNvContentPartPr/>
              <p14:nvPr/>
            </p14:nvContentPartPr>
            <p14:xfrm>
              <a:off x="3916026" y="5391217"/>
              <a:ext cx="360" cy="360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4A3EB382-BC5C-6F29-72F5-193019FFA20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11706" y="5386897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Image 18">
            <a:extLst>
              <a:ext uri="{FF2B5EF4-FFF2-40B4-BE49-F238E27FC236}">
                <a16:creationId xmlns:a16="http://schemas.microsoft.com/office/drawing/2014/main" id="{5BC85418-473E-4B8B-079D-34703A8598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8276" y="3554115"/>
            <a:ext cx="5260686" cy="317124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9212413-8700-F1B8-43D6-DA5195EF6B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30920" y="3860442"/>
            <a:ext cx="2555207" cy="276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81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A644BC-7916-DE2C-CC80-ECA4C8CC4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10514"/>
            <a:ext cx="9199951" cy="578498"/>
          </a:xfrm>
        </p:spPr>
        <p:txBody>
          <a:bodyPr>
            <a:normAutofit fontScale="90000"/>
          </a:bodyPr>
          <a:lstStyle/>
          <a:p>
            <a:r>
              <a:rPr lang="fr-FR" sz="2700" b="1" dirty="0">
                <a:latin typeface="Arial" panose="020B0604020202020204" pitchFamily="34" charset="0"/>
                <a:cs typeface="Arial" panose="020B0604020202020204" pitchFamily="34" charset="0"/>
              </a:rPr>
              <a:t>Le cas de l’Ile-de-France : 20% de l’emploi en ZAE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300" b="1" dirty="0">
                <a:latin typeface="Arial" panose="020B0604020202020204" pitchFamily="34" charset="0"/>
                <a:cs typeface="Arial" panose="020B0604020202020204" pitchFamily="34" charset="0"/>
              </a:rPr>
              <a:t>source : </a:t>
            </a:r>
            <a:r>
              <a:rPr lang="fr-FR" sz="1300" b="1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cartoviz</a:t>
            </a:r>
            <a:r>
              <a:rPr lang="fr-FR" sz="13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Institut Paris région </a:t>
            </a:r>
            <a:endParaRPr lang="fr-FR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4FD8803-CF2E-810C-33BB-ECF12C294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07ADB6-8543-AD9A-9ADD-7ACB2FA09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2" y="1084550"/>
            <a:ext cx="11924348" cy="538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24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64F3C5-B236-4EC9-3AE4-AE784774E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51" y="1698171"/>
            <a:ext cx="4244197" cy="1236618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Une analyse sur l’axe Seine et la région Normandie</a:t>
            </a:r>
            <a:b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source : étude des agences d’urbanisme et de l’Institut Paris région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EDF8DB-784B-18AC-0CA7-6A8322D952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394" y="3096883"/>
            <a:ext cx="4573235" cy="3635295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Emprises d’activité évaluées à 65 460 ha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soit 2% du total de la superficie et 15% des territoires artificialisés (22% en IDF et 6% en Normandie)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6800 ha artificialisés pour les Zones d’activités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(industrielles, commerciales, portuaires) entre 2006-2018 soit le quart de l’artificialisation globale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4 millions de m2 produits par an en moyenne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Constat d’une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forte progression du bâti agricole et des activités logistiques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Des demandes d’emprises plus grandes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(extensions des fermes, nouveaux entrepôts, grands terrains industriels…)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3F4463-E723-26AB-F006-6E90408CA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167" y="951883"/>
            <a:ext cx="6811882" cy="49542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CF93E1-7502-882F-E7D5-652BF3853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789" y="125822"/>
            <a:ext cx="1596794" cy="140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8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F19E4B-27BB-0307-A014-03DDF77A3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1081625" cy="587829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Aménagement commercial : la fin de l’âge d’or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908F669-1861-774A-46B0-1A69BDFF0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0587" y="1464907"/>
            <a:ext cx="5439748" cy="5079298"/>
          </a:xfrm>
        </p:spPr>
        <p:txBody>
          <a:bodyPr>
            <a:normAutofit fontScale="85000" lnSpcReduction="10000"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La France a doublé son offre des mètre carrés commerciaux par habitant depuis 2000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la consommation comme moteur de la croissance et de la création d’emplois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poids très puissant de la grande distribution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dans le pilotage de l’économie par « l’aval » et le contrôle de l’accès au marché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ouvertures « à pertes » qui sont compensées par le pouvoir de négociation avec les fournisseurs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(majors ou indépendants) : centrales d’achats, marges arrière, promotions… 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modèle de l’hypermarché essoufflé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(cf. Crise actuelle du groupe Casino) qui cherche à se repenser et doit faire face aux enjeux du numérique (drives, livraisons…)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Une nouvelle famille de centres commerciaux et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retail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parks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multi-activités (sports, soins, bien-être…)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Contestation voire abandon des grands projets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choix du moratoire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(loi Elan, loi Climat) : une rente donnée, avec une décennie de retard, aux acteurs installés</a:t>
            </a:r>
          </a:p>
          <a:p>
            <a:pPr marL="285750" indent="-285750" algn="just">
              <a:lnSpc>
                <a:spcPct val="170000"/>
              </a:lnSpc>
              <a:buFont typeface="Wingdings" panose="05000000000000000000" pitchFamily="2" charset="2"/>
              <a:buChar char="ü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4902E6-9D85-4A3A-3D14-6F0B27333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058" y="1432867"/>
            <a:ext cx="5825413" cy="49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16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8A312-FB99-6109-6A43-4AB621F60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25" y="365125"/>
            <a:ext cx="11383346" cy="819863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L’urbanisme commercial dans l’interrogation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656C404-8A6A-0C16-7E7C-49547EBD77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199" y="1260295"/>
            <a:ext cx="7539135" cy="474080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3F0953-5F24-EE4F-2EA2-1656687C4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862" y="1502890"/>
            <a:ext cx="3347951" cy="449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9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01B7D-B6BC-3484-79D7-0A0596AEA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57199"/>
            <a:ext cx="8434872" cy="361164"/>
          </a:xfrm>
        </p:spPr>
        <p:txBody>
          <a:bodyPr>
            <a:no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Un facteur de fragilisation des cœurs urbains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2FAE529-3947-D5F0-5489-AF10C23F1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232" y="3998117"/>
            <a:ext cx="4287999" cy="23449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3A1A675-5A00-CF6D-8820-2522F5E9A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49685"/>
            <a:ext cx="4562890" cy="258343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5AFC61-F200-DC8E-6AF6-4781A545D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410" y="5170592"/>
            <a:ext cx="4105726" cy="136993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9CF12C1-D200-7C26-4CD3-01B38286B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911" y="3998117"/>
            <a:ext cx="3265713" cy="277334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A0462D2-ABB3-09F0-A511-F0C372492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508" y="872966"/>
            <a:ext cx="5682498" cy="30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11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71721F-3956-5CFB-19C4-13593B2F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1"/>
            <a:ext cx="5430383" cy="494522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Un symbole :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Europacity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0FADE74-6AFE-ADCA-821C-8FD2EBDB1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1935" y="115005"/>
            <a:ext cx="4133487" cy="66279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5D53CE-0114-81A7-CB25-5D11AB9CD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70" y="1324947"/>
            <a:ext cx="5495502" cy="49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73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CDFCF-C1A0-C479-54FF-66C69D57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48" y="417250"/>
            <a:ext cx="9981690" cy="452761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L’inventaire en cours des occupations des zones d’activités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52420681-2B08-3E46-BB7D-4998EAE46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8519" y="1741713"/>
            <a:ext cx="6658166" cy="3887755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358B3E-C311-8052-24FD-AD36D386B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3335" y="1119672"/>
            <a:ext cx="4973217" cy="5131838"/>
          </a:xfrm>
        </p:spPr>
        <p:txBody>
          <a:bodyPr>
            <a:normAutofit lnSpcReduction="10000"/>
          </a:bodyPr>
          <a:lstStyle/>
          <a:p>
            <a:endParaRPr lang="fr-FR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loi Climat et résilience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impose aux intercommunalités un recensement des occupants et usages des locaux des zones d’activité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enjeu d’optimisation des occupations et de requalification de l’offre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existant (une quinzaine de ZAE en moyenne par intercommunalités)</a:t>
            </a:r>
          </a:p>
          <a:p>
            <a:pPr algn="just"/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cf. ci-contre résultats de l’enquête en cours conduite par Intercommunalités de France)</a:t>
            </a:r>
            <a:endParaRPr lang="fr-FR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Assurer les cohérences d’ensemble des vocations économiques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Repenser les mixités fonctionnelles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et les besoins collectifs (dessertes, restauration, gardes d’enfants, salles de réunions,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co-working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Identifier les potentiels de renaturation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et de compensations foncières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Réguler les concurrences d’usage entre types d’activités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(ex. industrie 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logistique) et les risques spéculatifs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Partager les dynamiques de retombées fiscales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(taxes foncières, CFE...) de manière équitable</a:t>
            </a:r>
          </a:p>
        </p:txBody>
      </p:sp>
    </p:spTree>
    <p:extLst>
      <p:ext uri="{BB962C8B-B14F-4D97-AF65-F5344CB8AC3E}">
        <p14:creationId xmlns:p14="http://schemas.microsoft.com/office/powerpoint/2010/main" val="966318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27473E-1C6B-C161-EDA0-1040307B4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30" y="121298"/>
            <a:ext cx="5508170" cy="755779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 changement de modèle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6F4E5F-2FBC-CAF7-CCB9-F58A492AC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0515" y="1166327"/>
            <a:ext cx="4282784" cy="4965311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D284ACB-0597-5EE6-2CC1-F738DF34D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1805" y="1231642"/>
            <a:ext cx="6008914" cy="5309118"/>
          </a:xfrm>
        </p:spPr>
        <p:txBody>
          <a:bodyPr>
            <a:normAutofit fontScale="85000" lnSpcReduction="10000"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De la « zone » au « parc »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et au « quartier économique 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enjeux de requalification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des générations 1970-2000 de ZAE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volonté d’acquérir et préserver le foncier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Retrouver des cohérences fonctionnelles et de grandes emprises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Augmenter les emplois et le PIB/ha consommé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(productivité spatiale)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Accroître le recyclage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foncier et urbain (friches, délaissés…)</a:t>
            </a:r>
          </a:p>
          <a:p>
            <a:pPr algn="just"/>
            <a:endParaRPr lang="fr-FR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b="1" u="sng" dirty="0">
                <a:latin typeface="Arial" panose="020B0604020202020204" pitchFamily="34" charset="0"/>
                <a:cs typeface="Arial" panose="020B0604020202020204" pitchFamily="34" charset="0"/>
              </a:rPr>
              <a:t>Des points de fragilité à surveiller dans les ZAE :</a:t>
            </a:r>
          </a:p>
          <a:p>
            <a:pPr marL="285750" indent="-285750" algn="just">
              <a:buFontTx/>
              <a:buChar char="-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grignotage et le mitage par les activités résidentielles,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les conflits de voisinage (voire risques technologiques cf. vallée de la Chimie)</a:t>
            </a:r>
          </a:p>
          <a:p>
            <a:pPr marL="285750" indent="-285750" algn="just">
              <a:buFontTx/>
              <a:buChar char="-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faible accessibilité  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(salariés, logistique, clientèles…)</a:t>
            </a:r>
          </a:p>
          <a:p>
            <a:pPr marL="285750" indent="-285750" algn="just">
              <a:buFontTx/>
              <a:buChar char="-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déficit de services et de convivialité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(gardes d’enfants, restauration, commerces, services publics…)</a:t>
            </a:r>
          </a:p>
          <a:p>
            <a:pPr marL="285750" indent="-285750" algn="just">
              <a:buFontTx/>
              <a:buChar char="-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sous-équipement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(numérique, réseaux techniques, récupération des déchets, énergie…)</a:t>
            </a:r>
          </a:p>
          <a:p>
            <a:pPr marL="285750" indent="-285750" algn="just">
              <a:buFontTx/>
              <a:buChar char="-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mauvais découpage foncier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des parcelles (lanières profondes issues des remembrements ruraux, emprises de parkings…)</a:t>
            </a:r>
          </a:p>
          <a:p>
            <a:pPr marL="285750" indent="-285750" algn="just">
              <a:buFontTx/>
              <a:buChar char="-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mauvaise connexion au bassin de vie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(syndrome d’isolat hors-sol), discontinuités urbaines…</a:t>
            </a:r>
          </a:p>
          <a:p>
            <a:pPr marL="285750" indent="-285750" algn="just">
              <a:buFontTx/>
              <a:buChar char="-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L’exposition au risque départ des entreprises « motrices »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(cf. PSA à Aulnay ou fermeture d’un hypermarché)</a:t>
            </a:r>
          </a:p>
          <a:p>
            <a:pPr marL="285750" indent="-285750" algn="just">
              <a:buFontTx/>
              <a:buChar char="-"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A92890F-297F-9B20-BBB0-7A9ED81B8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919" y="216625"/>
            <a:ext cx="4697380" cy="313571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0FFFC19-13CE-C35E-02BE-DF861B9EE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919" y="3394332"/>
            <a:ext cx="4881524" cy="300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40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362C0B-63C1-F9C7-C01D-603BC619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24" y="457200"/>
            <a:ext cx="5150497" cy="530225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Les parcs « spécialisés »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BBAAD38-5A3A-00F6-DA3F-5620681DE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928" y="1175657"/>
            <a:ext cx="5421084" cy="5225143"/>
          </a:xfrm>
        </p:spPr>
        <p:txBody>
          <a:bodyPr>
            <a:normAutofit fontScale="92500" lnSpcReduction="20000"/>
          </a:bodyPr>
          <a:lstStyle/>
          <a:p>
            <a:endParaRPr lang="fr-FR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Exemple de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Savoie Technolac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(Lac du Bourget entre Aix-les-Bains et Chambéry) très orienté énergies renouvelables (EDF, CEA, Energy Pool, start up, incubateur…)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intervention très structurée de maîtriser le foncier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économique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150 ha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Territoire très contraint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par les vallées, le lac (les lois montagne et littoral)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Contexte de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rareté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et aussi d’attractivité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Projets de développement nombreux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des entreprises locales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Usage du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bail à construction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Plus de commercialisation en dehors du bail à construction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(choix de passer de 99 ans à 60 ans)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Contrainte surtout pour l’entreprise mais possibilité de renégocier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Prix équivalents à ceux pratiqués auparavant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(grande variété sur le territoire de 35 € m2 en milieu rural pour artisanat à 250 € en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sdp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pour des bureaux en contexte urbain)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4BAE2A7-91F6-48A2-93CD-47C8A35F5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9900"/>
            <a:ext cx="4495800" cy="3418328"/>
          </a:xfrm>
          <a:prstGeom prst="rect">
            <a:avLst/>
          </a:prstGeom>
        </p:spPr>
      </p:pic>
      <p:pic>
        <p:nvPicPr>
          <p:cNvPr id="11" name="Espace réservé pour une image  5">
            <a:extLst>
              <a:ext uri="{FF2B5EF4-FFF2-40B4-BE49-F238E27FC236}">
                <a16:creationId xmlns:a16="http://schemas.microsoft.com/office/drawing/2014/main" id="{31D8D427-9FB2-6835-3B4D-19B4D47987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605" b="1605"/>
          <a:stretch/>
        </p:blipFill>
        <p:spPr>
          <a:xfrm>
            <a:off x="6096000" y="3885825"/>
            <a:ext cx="3295650" cy="2602275"/>
          </a:xfrm>
        </p:spPr>
      </p:pic>
    </p:spTree>
    <p:extLst>
      <p:ext uri="{BB962C8B-B14F-4D97-AF65-F5344CB8AC3E}">
        <p14:creationId xmlns:p14="http://schemas.microsoft.com/office/powerpoint/2010/main" val="441595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00D0E-FB82-1BC4-4A83-EBA62D6FC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42" y="154945"/>
            <a:ext cx="10031027" cy="952885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Avoir un temps d’avance : les sites industriels « clefs en mains »</a:t>
            </a:r>
            <a:b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9B76BB1-88F7-E68B-4BF7-24E9B967F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5846" y="1418253"/>
            <a:ext cx="5240216" cy="4484702"/>
          </a:xfrm>
        </p:spPr>
        <p:txBody>
          <a:bodyPr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Une démarche engagée fin 2019 à la suite du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rapport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Kasbarian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et dans le cadre du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programme Territoires d’industrie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Gagner en réactivité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Anticiper les procédures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(urbanisme, archéologie préventive, environnement) pour raccourcir les délais d’instruction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Disposer d’une offre de fonciers de grande dimension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(50 ha et plus) pour des « 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gigafactories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 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Renforcer l’attractivité du « site France 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Enjeux du projet de loi pour l’industrie verte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(projets d’intérêt national majeur)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Prévoir un traitement dérogatoire au titre du budget « ZAN 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Inventorier le potentiel des friches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(peu de projets de parcs industriels financés par le Fonds friches jusqu’à présent)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3C6B3C1-1148-9320-CC71-9B6BD6E1D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281" y="1020744"/>
            <a:ext cx="5895100" cy="559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11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AE157E-E6AE-6688-1F4B-F2F35DC06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49" y="315366"/>
            <a:ext cx="10804849" cy="449743"/>
          </a:xfrm>
        </p:spPr>
        <p:txBody>
          <a:bodyPr>
            <a:normAutofit fontScale="90000"/>
          </a:bodyPr>
          <a:lstStyle/>
          <a:p>
            <a:r>
              <a:rPr lang="fr-FR" sz="2700" b="1" dirty="0">
                <a:latin typeface="Arial" panose="020B0604020202020204" pitchFamily="34" charset="0"/>
                <a:cs typeface="Arial" panose="020B0604020202020204" pitchFamily="34" charset="0"/>
              </a:rPr>
              <a:t>Un aménagement très horizontal et « </a:t>
            </a:r>
            <a:r>
              <a:rPr lang="fr-FR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spacivore</a:t>
            </a:r>
            <a:r>
              <a:rPr lang="fr-FR" sz="2700" b="1" dirty="0">
                <a:latin typeface="Arial" panose="020B0604020202020204" pitchFamily="34" charset="0"/>
                <a:cs typeface="Arial" panose="020B0604020202020204" pitchFamily="34" charset="0"/>
              </a:rPr>
              <a:t> »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le modèle boite à chaussure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50FED3-9738-3392-25FB-1D1DD4A49D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5225" y="1422919"/>
            <a:ext cx="3932237" cy="3811588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6876863-3345-D357-82DC-94A8F34D4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41" y="948281"/>
            <a:ext cx="4671171" cy="311668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BA1B052-954C-9651-7CC4-7B5C8739F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990" y="3860604"/>
            <a:ext cx="4944069" cy="29973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DA346E3-A5E9-43FD-8483-8053F32CD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656" y="918468"/>
            <a:ext cx="5620673" cy="30110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9C51A88-B614-2713-1EA8-67AB34363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28" y="4433994"/>
            <a:ext cx="6204857" cy="210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00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E1213A-869F-02DA-64E1-8B2F22642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88" y="356498"/>
            <a:ext cx="11499010" cy="876221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Des réflexions qui s’engagent dans tous les territoires pour optimiser et compenser : cas de Rennes et du Bas-Rhin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5DEB4C2-3472-3332-F08D-C47F98E27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479" y="984794"/>
            <a:ext cx="4450819" cy="57337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84C6925-9774-341B-9514-5B0BE0FCF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6516"/>
            <a:ext cx="6804169" cy="407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6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037A09-DC16-2898-B201-72ED89B9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12" y="520830"/>
            <a:ext cx="7053943" cy="888092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Les pratiques dans le canton de Genève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9756642-9FF4-0923-95F2-BF4ACFCCC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46" y="1735494"/>
            <a:ext cx="4404048" cy="4861248"/>
          </a:xfrm>
        </p:spPr>
        <p:txBody>
          <a:bodyPr>
            <a:normAutofit fontScale="92500" lnSpcReduction="20000"/>
          </a:bodyPr>
          <a:lstStyle/>
          <a:p>
            <a:pPr algn="just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Nouveau règlement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adopté par le Conseil d’Etat le 24 mai 2023 qui fixe les conditions d’installation dans les zones industrielles et mixtes</a:t>
            </a:r>
          </a:p>
          <a:p>
            <a:pPr algn="just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Evolution en cours des ZI vers des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éco-parcs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optimisation du foncier, gouvernance participative, synergies inter-entreprises, services, gestion collaborative des ressources, qualité de vie, économie circulaire…</a:t>
            </a:r>
          </a:p>
          <a:p>
            <a:pPr algn="just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855 hectares de foncier à vocation industrielle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Desserte systématique par les transports publics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3% du foncier réservé (pour résister à l’avancée commerciale)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44 périmètres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74 000 emplois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4800 entreprises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16% du PIB genevois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E47F2EB-EDF4-5802-529A-7C85074FE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981" y="2851801"/>
            <a:ext cx="7654333" cy="40061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3D12498-F74F-ED0D-7A08-51DAD70A1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886" y="49287"/>
            <a:ext cx="4583383" cy="259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61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FEEF1F-BA3B-95B8-71E8-8B1A4E8F4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26" y="457200"/>
            <a:ext cx="6540727" cy="849085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Un opérateur unique : la Fondation pour les terrains industriels (FTI)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03FBD10-43AC-E82B-A210-EDDAF1C2F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619" y="1614196"/>
            <a:ext cx="6372809" cy="4939782"/>
          </a:xfrm>
        </p:spPr>
        <p:txBody>
          <a:bodyPr>
            <a:normAutofit lnSpcReduction="10000"/>
          </a:bodyPr>
          <a:lstStyle/>
          <a:p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convention de cet établissement public avec le canton de Genève fixe les objectifs et moyens :</a:t>
            </a:r>
          </a:p>
          <a:p>
            <a:pPr marL="285750" indent="-285750" algn="just">
              <a:buFontTx/>
              <a:buChar char="-"/>
            </a:pP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optimise l’espace et </a:t>
            </a:r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organise le relogement des entreprises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ou leur installation,</a:t>
            </a:r>
          </a:p>
          <a:p>
            <a:pPr marL="285750" indent="-285750" algn="just">
              <a:buFontTx/>
              <a:buChar char="-"/>
            </a:pP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recherche une </a:t>
            </a:r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forte densité d’emplois/ha </a:t>
            </a:r>
          </a:p>
          <a:p>
            <a:pPr marL="285750" indent="-285750" algn="just">
              <a:buFontTx/>
              <a:buChar char="-"/>
            </a:pP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déploie les </a:t>
            </a:r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infrastructures et usages numériques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285750" indent="-285750" algn="just">
              <a:buFontTx/>
              <a:buChar char="-"/>
            </a:pP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fabrique des </a:t>
            </a:r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identités territoriales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285750" indent="-285750" algn="just">
              <a:buFontTx/>
              <a:buChar char="-"/>
            </a:pPr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organise les mobilités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et densifie les supports logistiques (centres de distribution urbains, entrepôts…), </a:t>
            </a:r>
          </a:p>
          <a:p>
            <a:pPr marL="285750" indent="-285750" algn="just">
              <a:buFontTx/>
              <a:buChar char="-"/>
            </a:pP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mutualise certains usages (véhicules utilitaires) </a:t>
            </a:r>
          </a:p>
          <a:p>
            <a:pPr marL="285750" indent="-285750" algn="just">
              <a:buFontTx/>
              <a:buChar char="-"/>
            </a:pPr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maîtrise le foncier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confié par le canton et définit une stratégie d’acquisition, </a:t>
            </a:r>
          </a:p>
          <a:p>
            <a:pPr marL="285750" indent="-285750" algn="just">
              <a:buFontTx/>
              <a:buChar char="-"/>
            </a:pP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fixe des utilisations temporaires</a:t>
            </a:r>
          </a:p>
          <a:p>
            <a:pPr marL="285750" indent="-285750" algn="just">
              <a:buFontTx/>
              <a:buChar char="-"/>
            </a:pP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veille à la qualité paysagère, à la gestion des déchets, à la décarbonation (installations énergies renouvelables)</a:t>
            </a:r>
          </a:p>
          <a:p>
            <a:pPr marL="285750" indent="-285750">
              <a:buFontTx/>
              <a:buChar char="-"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démarche de dissociation du foncier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avec le droit de superficie qui sépare le terrain du bâti (droit de retour pour la collectivité)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446799-21BD-5B28-CA45-F847CAA82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359" y="2015410"/>
            <a:ext cx="3232383" cy="458133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44C1C50-3A33-841E-B705-AC525EB15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359" y="167243"/>
            <a:ext cx="3210927" cy="189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28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C7F66F-90E4-D1A1-1032-E8C3EBB29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308" y="158262"/>
            <a:ext cx="10190284" cy="896816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De nouvelles formes d’aménagement économique</a:t>
            </a:r>
            <a:b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sources : étude Institut Paris région sur les sites d’activités économiques (2016)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B0CA2A-2182-3D76-51B7-28CBB51E5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02" y="1233158"/>
            <a:ext cx="5309019" cy="52103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CF0A6EC-D9AD-E0A4-2E3B-7AD96CB1A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806" y="1167843"/>
            <a:ext cx="6555479" cy="439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45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A10B1D-B760-3EBC-7D4E-37BA033F1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62" y="360485"/>
            <a:ext cx="10871688" cy="571500"/>
          </a:xfrm>
        </p:spPr>
        <p:txBody>
          <a:bodyPr>
            <a:normAutofit fontScale="90000"/>
          </a:bodyPr>
          <a:lstStyle/>
          <a:p>
            <a:r>
              <a:rPr lang="fr-FR" sz="2700" b="1" dirty="0">
                <a:latin typeface="Arial" panose="020B0604020202020204" pitchFamily="34" charset="0"/>
                <a:cs typeface="Arial" panose="020B0604020202020204" pitchFamily="34" charset="0"/>
              </a:rPr>
              <a:t>L’immobilier d’entreprises en milieu rural : recyclage et sobriété</a:t>
            </a:r>
            <a:b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source : étude Institut Paris région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1FA3404-EDBF-29B1-A652-AD98D592C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1" y="1537731"/>
            <a:ext cx="5499059" cy="378253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C462D9C-2EB9-B260-362D-53DB586CC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321" y="1537731"/>
            <a:ext cx="6468208" cy="423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6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7C1C9E-33E2-48EB-8D21-8D69A144D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15" y="246186"/>
            <a:ext cx="10261962" cy="597876"/>
          </a:xfrm>
        </p:spPr>
        <p:txBody>
          <a:bodyPr>
            <a:no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Raisonner en 3D : le grand retour de la logistique et de l’industrie en étages </a:t>
            </a: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(projet souterrain </a:t>
            </a:r>
            <a:r>
              <a:rPr lang="fr-FR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Sogaris</a:t>
            </a: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 à Paris, immeuble </a:t>
            </a:r>
            <a:r>
              <a:rPr lang="fr-FR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Prologis</a:t>
            </a: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, entrepôts Amazon à Metz, immeuble néo-industriel à Saint-Fons, usine </a:t>
            </a:r>
            <a:r>
              <a:rPr lang="fr-FR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Ynsect</a:t>
            </a: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 près d’Amiens)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328F76C-E707-7461-CEAC-647D94088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65" y="1012758"/>
            <a:ext cx="4547319" cy="267799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EB43A31-BD11-153E-7A48-4903247D4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658" y="1082905"/>
            <a:ext cx="4624756" cy="253770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AAB65D-4C3D-0EC2-85B7-03D4E57D6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78" y="4011282"/>
            <a:ext cx="4039478" cy="226374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0FE06AA-512E-A9BC-F202-4204ECEEF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3476" y="3859452"/>
            <a:ext cx="2866345" cy="27523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A3B8AF7-3DFE-BB6D-B3AA-A9E1361646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6671" y="4011282"/>
            <a:ext cx="4624757" cy="273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78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E0D6E2-BE01-890C-C742-E198E6EF3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86" y="457199"/>
            <a:ext cx="9629192" cy="457201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 projet Green Dock à Gennevilliers : la logistique verticale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2BADC7C-ADD4-4811-47CD-5C6EFCDFD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7930" y="1329612"/>
            <a:ext cx="7814070" cy="5144667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66D9496-D962-0E3D-DB21-AB388304F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3" y="2337318"/>
            <a:ext cx="3718058" cy="254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61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05A546-71AA-73EE-CFB4-CAD770FDE4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Supports complémentaires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0EC3FCB-0BD1-58CB-1D0F-C3464B8BE9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Ne seront a priori pas projetés dans l’exposé introductif</a:t>
            </a: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mais pourront être utilisés comme supports durant les échanges et remis aux participants</a:t>
            </a:r>
          </a:p>
        </p:txBody>
      </p:sp>
    </p:spTree>
    <p:extLst>
      <p:ext uri="{BB962C8B-B14F-4D97-AF65-F5344CB8AC3E}">
        <p14:creationId xmlns:p14="http://schemas.microsoft.com/office/powerpoint/2010/main" val="4015819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F89222-B1BA-2E48-D566-A1005C490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32" y="457200"/>
            <a:ext cx="6096356" cy="326571"/>
          </a:xfrm>
        </p:spPr>
        <p:txBody>
          <a:bodyPr>
            <a:no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La fin d’un impensé de l’aménagement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3BB3430-E738-97C9-D5ED-7179E5DAC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9674" y="1308231"/>
            <a:ext cx="2740756" cy="388697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16299C1-F04D-FDD0-C926-D2715A472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410" y="2197359"/>
            <a:ext cx="2680728" cy="381158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85A5A3-401B-A517-B350-5041C6E0F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535" y="0"/>
            <a:ext cx="2541586" cy="362960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E519A18-EF2E-734A-7053-D34E602A5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457" y="1121174"/>
            <a:ext cx="2756234" cy="3913573"/>
          </a:xfrm>
          <a:prstGeom prst="rect">
            <a:avLst/>
          </a:prstGeom>
        </p:spPr>
      </p:pic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EAB6FA49-4159-A077-5ABC-B59E4F7CA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401333" y="3428999"/>
            <a:ext cx="2283473" cy="321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8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AFEAA3-C737-2B64-0E0E-672B70787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97" y="247472"/>
            <a:ext cx="8962846" cy="390935"/>
          </a:xfrm>
        </p:spPr>
        <p:txBody>
          <a:bodyPr>
            <a:no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 nouvel objectif du zéro artificialisation nette</a:t>
            </a:r>
            <a:endParaRPr lang="fr-FR" sz="24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74D515-9C27-4169-6AF6-00DD717DF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5131" y="757646"/>
            <a:ext cx="5050972" cy="4433415"/>
          </a:xfrm>
        </p:spPr>
        <p:txBody>
          <a:bodyPr>
            <a:normAutofit fontScale="25000" lnSpcReduction="20000"/>
          </a:bodyPr>
          <a:lstStyle/>
          <a:p>
            <a:pPr marL="685800" indent="-6858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fr-FR" sz="4800" b="1" dirty="0">
                <a:latin typeface="Arial" panose="020B0604020202020204" pitchFamily="34" charset="0"/>
                <a:cs typeface="Arial" panose="020B0604020202020204" pitchFamily="34" charset="0"/>
              </a:rPr>
              <a:t>Loi Climat et résilience </a:t>
            </a:r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issue de la Convention citoyenne pour le climat</a:t>
            </a:r>
          </a:p>
          <a:p>
            <a:pPr marL="685800" indent="-6858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Tendre </a:t>
            </a:r>
            <a:r>
              <a:rPr lang="fr-FR" sz="4800" b="1" dirty="0">
                <a:latin typeface="Arial" panose="020B0604020202020204" pitchFamily="34" charset="0"/>
                <a:cs typeface="Arial" panose="020B0604020202020204" pitchFamily="34" charset="0"/>
              </a:rPr>
              <a:t>vers le « ZAN » à l’horizon 2050</a:t>
            </a:r>
          </a:p>
          <a:p>
            <a:pPr marL="685800" indent="-6858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fr-FR" sz="4800" b="1" dirty="0">
                <a:latin typeface="Arial" panose="020B0604020202020204" pitchFamily="34" charset="0"/>
                <a:cs typeface="Arial" panose="020B0604020202020204" pitchFamily="34" charset="0"/>
              </a:rPr>
              <a:t>Réduire de moitié les « consommations » d’ici 2031</a:t>
            </a:r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 par rapport aux tendances passées</a:t>
            </a:r>
          </a:p>
          <a:p>
            <a:pPr marL="685800" indent="-6858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fr-FR" sz="4800" b="1" dirty="0">
                <a:latin typeface="Arial" panose="020B0604020202020204" pitchFamily="34" charset="0"/>
                <a:cs typeface="Arial" panose="020B0604020202020204" pitchFamily="34" charset="0"/>
              </a:rPr>
              <a:t>Traduction concrète à intégrer dans les Schémas régionaux (SRADDET), puis les SCOT et PLU/PLUi</a:t>
            </a:r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 qui doivent être « compatibles »</a:t>
            </a:r>
          </a:p>
          <a:p>
            <a:pPr marL="685800" indent="-6858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fr-FR" sz="4800" b="1" dirty="0">
                <a:latin typeface="Arial" panose="020B0604020202020204" pitchFamily="34" charset="0"/>
                <a:cs typeface="Arial" panose="020B0604020202020204" pitchFamily="34" charset="0"/>
              </a:rPr>
              <a:t>Débats en cours </a:t>
            </a:r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(circulaire du ministre aux préfets, proposition de loi Sénat, concertation engagée, décrets attaqués…)</a:t>
            </a:r>
          </a:p>
          <a:p>
            <a:r>
              <a:rPr lang="fr-FR" sz="4800" b="1" dirty="0">
                <a:latin typeface="Arial" panose="020B0604020202020204" pitchFamily="34" charset="0"/>
                <a:cs typeface="Arial" panose="020B0604020202020204" pitchFamily="34" charset="0"/>
              </a:rPr>
              <a:t>Questions posées :</a:t>
            </a:r>
          </a:p>
          <a:p>
            <a:pPr marL="571500" indent="-5715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fr-FR" sz="4400" u="sng" dirty="0">
                <a:latin typeface="Arial" panose="020B0604020202020204" pitchFamily="34" charset="0"/>
                <a:cs typeface="Arial" panose="020B0604020202020204" pitchFamily="34" charset="0"/>
              </a:rPr>
              <a:t>Définition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d’un sol artificialisé</a:t>
            </a:r>
          </a:p>
          <a:p>
            <a:pPr marL="571500" indent="-5715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Prise en compte ou non des </a:t>
            </a:r>
            <a:r>
              <a:rPr lang="fr-FR" sz="4400" u="sng" dirty="0">
                <a:latin typeface="Arial" panose="020B0604020202020204" pitchFamily="34" charset="0"/>
                <a:cs typeface="Arial" panose="020B0604020202020204" pitchFamily="34" charset="0"/>
              </a:rPr>
              <a:t>excès de consommation antérieurs 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(éviter de donner une « prime » aux gros consommateurs</a:t>
            </a:r>
          </a:p>
          <a:p>
            <a:pPr marL="571500" indent="-5715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fr-FR" sz="4400" u="sng" dirty="0">
                <a:latin typeface="Arial" panose="020B0604020202020204" pitchFamily="34" charset="0"/>
                <a:cs typeface="Arial" panose="020B0604020202020204" pitchFamily="34" charset="0"/>
              </a:rPr>
              <a:t>Répartition des « budgets fonciers » 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par territoire (quelle échelle? Quelle échéance?)</a:t>
            </a:r>
          </a:p>
          <a:p>
            <a:pPr marL="571500" indent="-5715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fr-FR" sz="4400" u="sng" dirty="0">
                <a:latin typeface="Arial" panose="020B0604020202020204" pitchFamily="34" charset="0"/>
                <a:cs typeface="Arial" panose="020B0604020202020204" pitchFamily="34" charset="0"/>
              </a:rPr>
              <a:t>Mode de prise en compte des grands projets 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nationaux ou régionaux dans le « budget foncier »</a:t>
            </a:r>
          </a:p>
          <a:p>
            <a:pPr marL="571500" indent="-5715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fr-FR" sz="4400" u="sng" dirty="0">
                <a:latin typeface="Arial" panose="020B0604020202020204" pitchFamily="34" charset="0"/>
                <a:cs typeface="Arial" panose="020B0604020202020204" pitchFamily="34" charset="0"/>
              </a:rPr>
              <a:t>Comment fixer les règles de compensation pour rester dans une logique ZAN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et éviter une logique ZAB (zéro artificialisation brute)?</a:t>
            </a:r>
          </a:p>
          <a:p>
            <a:pPr marL="571500" indent="-5715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fr-FR" sz="4400" u="sng" dirty="0">
                <a:latin typeface="Arial" panose="020B0604020202020204" pitchFamily="34" charset="0"/>
                <a:cs typeface="Arial" panose="020B0604020202020204" pitchFamily="34" charset="0"/>
              </a:rPr>
              <a:t>Comment compenser dans des espaces très contraints 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comme les ports?</a:t>
            </a:r>
          </a:p>
          <a:p>
            <a:pPr marL="571500" indent="-5715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fr-FR" sz="4400" u="sng" dirty="0">
                <a:latin typeface="Arial" panose="020B0604020202020204" pitchFamily="34" charset="0"/>
                <a:cs typeface="Arial" panose="020B0604020202020204" pitchFamily="34" charset="0"/>
              </a:rPr>
              <a:t>Quelle appréciation de la valeur écologique 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des sols?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FB1E531-0882-2F99-8C9F-82E822BFF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900" y="1509237"/>
            <a:ext cx="6683180" cy="408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17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1A0F57-BF21-F93C-E251-B21F3A97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28" y="246889"/>
            <a:ext cx="9981248" cy="942576"/>
          </a:xfrm>
        </p:spPr>
        <p:txBody>
          <a:bodyPr>
            <a:no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Les taux d’artificialisation des sols </a:t>
            </a:r>
            <a:b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(en % du foncier à l’échelle des intercommunalités)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21872F-09F0-F495-3A1D-768DDBFAF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227" y="1537929"/>
            <a:ext cx="4525137" cy="4469956"/>
          </a:xfrm>
        </p:spPr>
        <p:txBody>
          <a:bodyPr>
            <a:normAutofit lnSpcReduction="10000"/>
          </a:bodyPr>
          <a:lstStyle/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Des taux d’artificialisation inférieurs à 14% du territoire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dans plus de 85% des intercommunalités françaises et inférieurs à 6% dans plus de 50% d’entre elles.</a:t>
            </a:r>
          </a:p>
          <a:p>
            <a:pPr algn="just"/>
            <a:r>
              <a:rPr lang="fr-FR" sz="1400" u="sng" dirty="0">
                <a:latin typeface="Arial" panose="020B0604020202020204" pitchFamily="34" charset="0"/>
                <a:cs typeface="Arial" panose="020B0604020202020204" pitchFamily="34" charset="0"/>
              </a:rPr>
              <a:t>Taux qui dépendent en fait étroitement 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densités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démographiques,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délimitations administratives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des communes et de l’intercommunalité (nombre de communes rurales intégrées dans le périmètre),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structures de l’habitat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(groupé, dispersé…) et des trames de l’urbanisation.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rythmes de consommation foncière qui se sont envolés depuis 50 ans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avec les logiques d’étalement urbain (habitat individuel isolé, aménagements commerciaux, rocades…) et de périurbanisation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Une légère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inflexion des rythmes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de consommation depuis 2012 après une période record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9B7BC8-9706-32BD-D706-17C203D5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901C-978E-42D2-92BF-3C46CC3955A9}" type="slidenum">
              <a:rPr lang="fr-FR" smtClean="0"/>
              <a:t>3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3C8BFDF-7717-4902-7A49-862AB9D56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208" y="1537929"/>
            <a:ext cx="6410464" cy="489301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6A606D8-5230-984C-1DB1-B123F1826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208" y="1759868"/>
            <a:ext cx="1605977" cy="121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14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E8AC8E-1DF8-65EB-E8E0-DE8E45B73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915" y="202817"/>
            <a:ext cx="10388224" cy="770891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Des manifestations contre les fermetures d’usines… aux manifestations contre les ouvertures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B52BFD9-7F95-F056-31E0-28B8A8FF3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3261" y="2990177"/>
            <a:ext cx="2945813" cy="2957837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FA02BB-6EC2-89C8-6799-591093943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3353" y="2359339"/>
            <a:ext cx="2437174" cy="13776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A82D767-7AE7-EA19-1431-7702039C6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536" y="4550386"/>
            <a:ext cx="3173597" cy="21381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742ACF0-9A3C-9B46-5514-1670ACBB3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039" y="2924565"/>
            <a:ext cx="3272995" cy="14305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CB68C41-F20D-9C25-550C-E5A13DD86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088" y="1004224"/>
            <a:ext cx="5047542" cy="110054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1273265-2ECB-2DD2-615F-96EEAADAC6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90" y="2892022"/>
            <a:ext cx="3080978" cy="217985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41F972-ADFC-707A-5CA8-30CD6D269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9074" y="1165832"/>
            <a:ext cx="3080978" cy="87684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22715B8-7DD6-3090-2A46-5D4A233D1F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405" y="5305032"/>
            <a:ext cx="4007558" cy="138353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A7A875D-4F1C-BB20-8E85-7CCB9ABC69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5696" y="2015174"/>
            <a:ext cx="3932237" cy="103299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F9C735C-B5C6-0EE3-A23C-04FEE586CA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16" y="1274488"/>
            <a:ext cx="2767068" cy="138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584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EA58D88-2701-BC85-755E-44C8AE473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779" y="99279"/>
            <a:ext cx="7487065" cy="66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33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44D131-A8B3-5D4C-E223-30C14E9EB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01033" y="8166297"/>
            <a:ext cx="2743200" cy="365125"/>
          </a:xfrm>
        </p:spPr>
        <p:txBody>
          <a:bodyPr/>
          <a:lstStyle/>
          <a:p>
            <a:fld id="{FB44901C-978E-42D2-92BF-3C46CC3955A9}" type="slidenum">
              <a:rPr lang="fr-FR" smtClean="0"/>
              <a:t>32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66B0FB0-A8EB-D5CD-E920-D2CCE243DD27}"/>
              </a:ext>
            </a:extLst>
          </p:cNvPr>
          <p:cNvSpPr txBox="1"/>
          <p:nvPr/>
        </p:nvSpPr>
        <p:spPr>
          <a:xfrm>
            <a:off x="502919" y="207065"/>
            <a:ext cx="107718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Déclasser les terrains constructibles : un sujet potentiellement sensible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B70724D-8BEF-CB4D-FE58-2B11D2777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74" y="5027814"/>
            <a:ext cx="2788920" cy="162312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04AD624-F27F-2149-75DD-91EEECBFC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496" y="5557583"/>
            <a:ext cx="3759341" cy="115292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1E883B0-7415-30E0-A76B-EEA75B94A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90" y="2100189"/>
            <a:ext cx="3022888" cy="26576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19B39DF-6C0B-5ACD-E29F-CC8514B15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74" y="852792"/>
            <a:ext cx="2944369" cy="73044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D27DDB3-FE9C-DB39-E03B-B4282B6DF1CC}"/>
              </a:ext>
            </a:extLst>
          </p:cNvPr>
          <p:cNvSpPr txBox="1"/>
          <p:nvPr/>
        </p:nvSpPr>
        <p:spPr>
          <a:xfrm>
            <a:off x="236854" y="994845"/>
            <a:ext cx="2867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000" dirty="0">
              <a:hlinkClick r:id="rId6"/>
            </a:endParaRP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B7587D1-2109-B387-8362-891D0E22B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1880" y="1255019"/>
            <a:ext cx="4112851" cy="412872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5D4528B-D987-F752-4F20-F8D069DF4FC5}"/>
              </a:ext>
            </a:extLst>
          </p:cNvPr>
          <p:cNvSpPr txBox="1"/>
          <p:nvPr/>
        </p:nvSpPr>
        <p:spPr>
          <a:xfrm>
            <a:off x="7982711" y="905256"/>
            <a:ext cx="34869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Ustaritz au Pays basque </a:t>
            </a:r>
            <a:r>
              <a:rPr lang="fr-FR" sz="1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article France bleue</a:t>
            </a:r>
            <a:endParaRPr lang="fr-FR" sz="1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5A1C779-EFCC-0A5C-6FDC-3DB773818A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8195" y="3460957"/>
            <a:ext cx="2905525" cy="32495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6015241-9929-ACB8-F9B6-004127CF52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8195" y="1136088"/>
            <a:ext cx="2743200" cy="227366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3029FA5-5C2A-2130-DC08-C2442949EB6D}"/>
              </a:ext>
            </a:extLst>
          </p:cNvPr>
          <p:cNvSpPr txBox="1"/>
          <p:nvPr/>
        </p:nvSpPr>
        <p:spPr>
          <a:xfrm>
            <a:off x="3736243" y="905256"/>
            <a:ext cx="33900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Mouvement des </a:t>
            </a:r>
            <a:r>
              <a:rPr lang="fr-FR" sz="9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PLUmés</a:t>
            </a:r>
            <a:r>
              <a:rPr lang="fr-FR" sz="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en Bretagne  : une vidéo</a:t>
            </a:r>
            <a:endParaRPr lang="fr-FR" sz="9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234CE0A-860E-BEBC-B3AA-8469CE80B68D}"/>
              </a:ext>
            </a:extLst>
          </p:cNvPr>
          <p:cNvSpPr txBox="1"/>
          <p:nvPr/>
        </p:nvSpPr>
        <p:spPr>
          <a:xfrm>
            <a:off x="315374" y="1718811"/>
            <a:ext cx="60694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Une article sur le site de BFM</a:t>
            </a:r>
            <a:endParaRPr lang="fr-F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270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6B40D1-A2D6-AE18-430D-E923F6B40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58" y="457201"/>
            <a:ext cx="5805578" cy="629728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Fiscalité locale et zéro artificialisation</a:t>
            </a:r>
            <a:endParaRPr lang="fr-FR" sz="24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1719D3-71CF-B95C-E04D-683CD5E41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8957" y="1802921"/>
            <a:ext cx="5386745" cy="4597878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récent rapport du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Conseil des prélèvements obligatoires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adossé à la Cour des Comptes fait le point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65 milliards de recettes proviennent des impôts fonciers et immobiliers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(malgré la quasi-disparition de la taxe d’habitation)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 tiers provient des activités économiques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ZAN interroge les évolutions futures des recettes fiscales des collectivités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effet de valeur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peut-il remplacer l’effet de volume?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Les valeurs locatives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(taxes foncières et CFE) comme les valeurs vénales (Droits de mutation) ne dépendent pas des emprises au sol.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requalification de l’immobilier d’entreprises augmente la valeur locative des locaux professionnels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(révision prochaine prévue mais différée)</a:t>
            </a:r>
          </a:p>
          <a:p>
            <a:pPr algn="just"/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0EE0793-1227-DEFB-018E-A6B95208A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34999" y="232657"/>
            <a:ext cx="4200095" cy="403538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8545F0-96D2-A4D8-3C05-854518877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999" y="4101860"/>
            <a:ext cx="4200095" cy="274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44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26A0D41-15B6-D28E-A27F-7A645A924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624" y="119147"/>
            <a:ext cx="9268408" cy="641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74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FD85F6-45ED-B56A-3F91-1B36E0387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305" y="395654"/>
            <a:ext cx="5262465" cy="416109"/>
          </a:xfrm>
        </p:spPr>
        <p:txBody>
          <a:bodyPr>
            <a:normAutofit fontScale="90000"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Les réflexions du Pays de Brest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AAD2A42-3B75-EFBB-7AED-3695A6122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925" y="1250302"/>
            <a:ext cx="5136326" cy="53727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EED3E9D-1B17-1C75-5B4C-60FDD70C5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876" y="1806191"/>
            <a:ext cx="6625749" cy="39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13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063925-16C6-7CB4-526C-630263295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62" y="356334"/>
            <a:ext cx="11045238" cy="698744"/>
          </a:xfrm>
        </p:spPr>
        <p:txBody>
          <a:bodyPr>
            <a:normAutofit fontScale="90000"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Les enjeux spécifiques de l’axe Seine dans le SRADDET de Normandie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89F34D2-4C02-6534-1773-EF1817ECD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33" y="1774489"/>
            <a:ext cx="5671803" cy="39792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7CA260B-AFBE-6973-BD33-7904BC49B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565" y="1774489"/>
            <a:ext cx="5809609" cy="410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287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4E55A38-11C6-847E-17F5-64F27C02F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132" y="264100"/>
            <a:ext cx="8989997" cy="632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24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472CFF-1002-EDB9-F2D1-409C8BCEB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" y="457201"/>
            <a:ext cx="4859384" cy="657496"/>
          </a:xfrm>
        </p:spPr>
        <p:txBody>
          <a:bodyPr>
            <a:no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Les compensation foncières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CF4298B-65CE-AD29-A25E-405210039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6753" y="1181541"/>
            <a:ext cx="4223657" cy="521925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La règle </a:t>
            </a:r>
            <a:r>
              <a:rPr lang="fr-FR" sz="1300" b="1" dirty="0">
                <a:latin typeface="Arial" panose="020B0604020202020204" pitchFamily="34" charset="0"/>
                <a:cs typeface="Arial" panose="020B0604020202020204" pitchFamily="34" charset="0"/>
              </a:rPr>
              <a:t>Eviter, Réduire, Compenser (ERC) 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déjà en vigueur pour tout projet d’aménagement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300" b="1" dirty="0">
                <a:latin typeface="Arial" panose="020B0604020202020204" pitchFamily="34" charset="0"/>
                <a:cs typeface="Arial" panose="020B0604020202020204" pitchFamily="34" charset="0"/>
              </a:rPr>
              <a:t>principe ancien mais assez peu respecté 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avant les années 2010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300" b="1" dirty="0">
                <a:latin typeface="Arial" panose="020B0604020202020204" pitchFamily="34" charset="0"/>
                <a:cs typeface="Arial" panose="020B0604020202020204" pitchFamily="34" charset="0"/>
              </a:rPr>
              <a:t>Loi de modernisation agricole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, lois Grenelle, loi Biodiversité… renforcent les principes et objectifs de compensation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300" b="1" dirty="0">
                <a:latin typeface="Arial" panose="020B0604020202020204" pitchFamily="34" charset="0"/>
                <a:cs typeface="Arial" panose="020B0604020202020204" pitchFamily="34" charset="0"/>
              </a:rPr>
              <a:t>Compensations foncières agricoles négociées 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avec les professionnels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300" b="1" dirty="0">
                <a:latin typeface="Arial" panose="020B0604020202020204" pitchFamily="34" charset="0"/>
                <a:cs typeface="Arial" panose="020B0604020202020204" pitchFamily="34" charset="0"/>
              </a:rPr>
              <a:t>Enjeux d’évaluation des services écologiques rendus 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(biodiversité, capacités de séquestration…) plus complexes car deux terrains de même superficie ne s’équivalent pas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300" b="1" dirty="0">
                <a:latin typeface="Arial" panose="020B0604020202020204" pitchFamily="34" charset="0"/>
                <a:cs typeface="Arial" panose="020B0604020202020204" pitchFamily="34" charset="0"/>
              </a:rPr>
              <a:t>Appréciation des projets 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au cas par cas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300" b="1" dirty="0">
                <a:latin typeface="Arial" panose="020B0604020202020204" pitchFamily="34" charset="0"/>
                <a:cs typeface="Arial" panose="020B0604020202020204" pitchFamily="34" charset="0"/>
              </a:rPr>
              <a:t>Compensations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 doivent-elles être trouvées au sein du territoire ou négociables en dehors?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300" b="1" dirty="0">
                <a:latin typeface="Arial" panose="020B0604020202020204" pitchFamily="34" charset="0"/>
                <a:cs typeface="Arial" panose="020B0604020202020204" pitchFamily="34" charset="0"/>
              </a:rPr>
              <a:t>Loi biodiversité de 2016 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incite à créer des sites naturels de compensation (SNC) pour construire une offre.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300" b="1" dirty="0">
                <a:latin typeface="Arial" panose="020B0604020202020204" pitchFamily="34" charset="0"/>
                <a:cs typeface="Arial" panose="020B0604020202020204" pitchFamily="34" charset="0"/>
              </a:rPr>
              <a:t>Faut-il entrer dans une logique de banque de compensations 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(sorte de marché de droits à artificialiser avec une « banque foncière »)?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3E3FF5B-46FF-EA2F-6F5D-45729A6CC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348" y="125508"/>
            <a:ext cx="7188010" cy="250671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5A89FC-4BA7-ED7C-B4A1-217E710F5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1" y="2868444"/>
            <a:ext cx="6759568" cy="390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368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ED08C6-B6DE-D892-07B5-32FE40812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49" y="457200"/>
            <a:ext cx="10149033" cy="643812"/>
          </a:xfrm>
        </p:spPr>
        <p:txBody>
          <a:bodyPr>
            <a:norm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La zone industrialo-portuaire (ZIP de Fos/Mer)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9EE99D4-6C5B-632A-6980-46237964A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2163" y="1222310"/>
            <a:ext cx="6509960" cy="5542766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3F8EC34-CC0A-E599-5A0F-773B9C60E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9918" y="1530220"/>
            <a:ext cx="4497355" cy="4683968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La plus grande ZAE de France :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9750 hectares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Une partie non constructible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(réserve naturelle)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Un aménagement d’Etat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programmé par la DATAR et les grandes missions d’aménagement du territoire (sidérurgie sur l’eau)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Un des principaux sites d’émission de GES en France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(enjeu de décarbonation)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Un engagement fort dans l’écologie industrielle territoriale et les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EnR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(principal projet d’usine de panneaux PV)</a:t>
            </a:r>
          </a:p>
        </p:txBody>
      </p:sp>
    </p:spTree>
    <p:extLst>
      <p:ext uri="{BB962C8B-B14F-4D97-AF65-F5344CB8AC3E}">
        <p14:creationId xmlns:p14="http://schemas.microsoft.com/office/powerpoint/2010/main" val="954053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BCE6DD-9810-0778-2584-A7323BCDA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651521" cy="756308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Les pressions d’inégale intensité et très liées aux dynamiques socio-économiques et démographiques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1C465F3-05A4-76F8-DD7C-D0F7182E5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388" y="1381596"/>
            <a:ext cx="8122921" cy="528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486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06AAE4A-3736-693A-F9C1-75CAACEEF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E0EB6E6-C756-3784-8800-B367905B2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901C-978E-42D2-92BF-3C46CC3955A9}" type="slidenum">
              <a:rPr lang="fr-FR" smtClean="0"/>
              <a:t>40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86AC06-199F-D909-D015-6A059EE73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85" y="19157"/>
            <a:ext cx="10049830" cy="670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87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793C8BA-3B93-2E75-21AF-1B551BCB0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57" y="215698"/>
            <a:ext cx="8622571" cy="635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767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F91960-A7B0-6A80-3E2A-DF6A60275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9" y="205871"/>
            <a:ext cx="4323392" cy="1039393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Nouvelles pratiques urbaines </a:t>
            </a:r>
            <a:b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source : étude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Procos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E46E09-9B47-F763-27EA-16AD36883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9248" y="1567543"/>
            <a:ext cx="4460033" cy="4683397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L’enjeu de la logistique du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« dernier kilomètre 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20 à 25% du coût logistique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Explosion post-Covid des flux et des livreurs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Quête de lieux de stockage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centres de distribution,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dark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stores…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Coût quasi-zéro pour le consommateur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(où est le hic?) : livraison facturée 2€ pour coût horaire livreur 18€/h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Modèles agressifs Uber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Eats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Amazon… (collecter de la data et valoriser du ciblage publicitaire)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Nouveaux acteurs des grandes métropoles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Gorillas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Getir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Yango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Deli,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Cajoo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… adossés aux géants de la distribution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Fragilisation des superettes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(« ville du quart d’heure » surtout par la livraison)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Réactions des villes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pour encadrer les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dark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stores (contentieux gagné par Paris au Conseil d’Etat :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dark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stores sont bien des entrepôts)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05EF2D7-EF5A-EB62-256B-8FD062105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641" y="271125"/>
            <a:ext cx="7419975" cy="29179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BBB2B6-1FA4-E1F6-C2F4-0533B0723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732" y="3189093"/>
            <a:ext cx="6921263" cy="320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72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4729C4-F8D8-D1DE-D442-6479053AA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261223"/>
            <a:ext cx="10375641" cy="767477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La consommation imputable aux activités économiques : </a:t>
            </a:r>
            <a:b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la ruée vers l’Ouest</a:t>
            </a:r>
            <a:endParaRPr lang="fr-FR" sz="24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789CCC4-161D-8CD7-22CA-260111DB8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620" y="1171575"/>
            <a:ext cx="3089405" cy="5534025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La France est avec la Belgique le pays d’Europe de l’Ouest qui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consomme le plus de foncier par unité de PIB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et par emploi</a:t>
            </a:r>
          </a:p>
          <a:p>
            <a:pPr algn="just"/>
            <a:r>
              <a:rPr lang="fr-FR" sz="1100" i="1" dirty="0">
                <a:latin typeface="Arial" panose="020B0604020202020204" pitchFamily="34" charset="0"/>
                <a:cs typeface="Arial" panose="020B0604020202020204" pitchFamily="34" charset="0"/>
              </a:rPr>
              <a:t>Source : T</a:t>
            </a:r>
            <a:r>
              <a:rPr lang="fr-FR" sz="1100" i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hèse de Marie-Caroline </a:t>
            </a:r>
            <a:r>
              <a:rPr lang="fr-FR" sz="1100" i="1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Vandermeer</a:t>
            </a:r>
            <a:r>
              <a:rPr lang="fr-FR" sz="1100" i="1" dirty="0">
                <a:latin typeface="Arial" panose="020B0604020202020204" pitchFamily="34" charset="0"/>
                <a:cs typeface="Arial" panose="020B0604020202020204" pitchFamily="34" charset="0"/>
              </a:rPr>
              <a:t>, Liège, 2016)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production foncière excessive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« productivité spatiale »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faible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consommation qui a basculé vers l’ouest Atlantique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depuis trente ans avec d’importantes concurrences foncières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Une partie de la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« production » foncière apparente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est une régularisation dans les PLU d’occupations préalables </a:t>
            </a:r>
            <a:r>
              <a:rPr lang="fr-FR" sz="1100" i="1" dirty="0">
                <a:latin typeface="Arial" panose="020B0604020202020204" pitchFamily="34" charset="0"/>
                <a:cs typeface="Arial" panose="020B0604020202020204" pitchFamily="34" charset="0"/>
              </a:rPr>
              <a:t>(entre 1999 et 2017, 52% des 9300 hectares de la production foncière économique en région Sud PACA correspondent à de la régularisation ex-post)</a:t>
            </a:r>
          </a:p>
          <a:p>
            <a:pPr algn="just"/>
            <a:r>
              <a:rPr lang="fr-FR" sz="1100" i="1" dirty="0">
                <a:latin typeface="Arial" panose="020B0604020202020204" pitchFamily="34" charset="0"/>
                <a:cs typeface="Arial" panose="020B0604020202020204" pitchFamily="34" charset="0"/>
              </a:rPr>
              <a:t>Source : </a:t>
            </a:r>
            <a:r>
              <a:rPr lang="fr-FR" sz="1100" i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Thèse de Lauriane Thomas</a:t>
            </a:r>
            <a:r>
              <a:rPr lang="fr-FR" sz="1100" i="1" dirty="0">
                <a:latin typeface="Arial" panose="020B0604020202020204" pitchFamily="34" charset="0"/>
                <a:cs typeface="Arial" panose="020B0604020202020204" pitchFamily="34" charset="0"/>
              </a:rPr>
              <a:t>, Avignon, 2022.</a:t>
            </a:r>
          </a:p>
          <a:p>
            <a:pPr algn="just"/>
            <a:endParaRPr lang="fr-FR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35EB3D-77BC-73BE-C803-D8C8E6F0C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1" y="1443299"/>
            <a:ext cx="8680579" cy="446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30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5E3C0E-6FE6-E9F9-B71D-F88D308ED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45" y="163902"/>
            <a:ext cx="8123057" cy="526211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Aménagement économique : le nouveau contexte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F20962-B800-EFB0-4CE3-BB3E692BE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9249" y="1063689"/>
            <a:ext cx="6877166" cy="5630409"/>
          </a:xfrm>
        </p:spPr>
        <p:txBody>
          <a:bodyPr>
            <a:normAutofit lnSpcReduction="10000"/>
          </a:bodyPr>
          <a:lstStyle/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Une réorganisation des compétences institutionnelles depuis la loi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NOTRe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285750" indent="-285750">
              <a:buFontTx/>
              <a:buChar char="-"/>
            </a:pP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Les orientations régionales fixées dans </a:t>
            </a:r>
            <a:r>
              <a:rPr lang="fr-FR" sz="1300" u="sng" dirty="0">
                <a:latin typeface="Arial" panose="020B0604020202020204" pitchFamily="34" charset="0"/>
                <a:cs typeface="Arial" panose="020B0604020202020204" pitchFamily="34" charset="0"/>
              </a:rPr>
              <a:t>deux schémas majeurs 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300" b="1" dirty="0">
                <a:latin typeface="Arial" panose="020B0604020202020204" pitchFamily="34" charset="0"/>
                <a:cs typeface="Arial" panose="020B0604020202020204" pitchFamily="34" charset="0"/>
              </a:rPr>
              <a:t>SRDE-II et SRADDET 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(SDRIFE en Ile-de-France)</a:t>
            </a:r>
          </a:p>
          <a:p>
            <a:pPr marL="285750" indent="-285750">
              <a:buFontTx/>
              <a:buChar char="-"/>
            </a:pP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1300" b="1" dirty="0">
                <a:latin typeface="Arial" panose="020B0604020202020204" pitchFamily="34" charset="0"/>
                <a:cs typeface="Arial" panose="020B0604020202020204" pitchFamily="34" charset="0"/>
              </a:rPr>
              <a:t>compétence exclusive des intercommunalités 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sur l’aménagement économique et l’immobilier des entreprises (gestion des zones d’activités) : organiser le parcours résidentiel</a:t>
            </a:r>
          </a:p>
          <a:p>
            <a:pPr marL="285750" indent="-285750">
              <a:buFontTx/>
              <a:buChar char="-"/>
            </a:pP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300" b="1" dirty="0">
                <a:latin typeface="Arial" panose="020B0604020202020204" pitchFamily="34" charset="0"/>
                <a:cs typeface="Arial" panose="020B0604020202020204" pitchFamily="34" charset="0"/>
              </a:rPr>
              <a:t>extension des PLU intercommunaux 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(près de 60% du territoire) 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Des transformations économiques en cours : </a:t>
            </a:r>
          </a:p>
          <a:p>
            <a:pPr marL="285750" indent="-285750">
              <a:buFontTx/>
              <a:buChar char="-"/>
            </a:pP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friches industrielles importantes 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mais parfois compliquées à réhabiliter</a:t>
            </a:r>
          </a:p>
          <a:p>
            <a:pPr marL="285750" indent="-285750">
              <a:buFontTx/>
              <a:buChar char="-"/>
            </a:pP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Un enjeu majeur de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requalification des zones 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des années 1970-80 (déclin constaté au bout de 30-40 ans)</a:t>
            </a:r>
          </a:p>
          <a:p>
            <a:pPr marL="285750" indent="-285750">
              <a:buFontTx/>
              <a:buChar char="-"/>
            </a:pP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objectif partagé de réindustrialisation 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des territoires (sites clefs en mains, Territoires d’industrie…)</a:t>
            </a:r>
          </a:p>
          <a:p>
            <a:pPr marL="285750" indent="-285750">
              <a:buFontTx/>
              <a:buChar char="-"/>
            </a:pP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mutation accélérée du commerce 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(zones condamnées, émergence de friches, essor du e-commerce…) </a:t>
            </a:r>
          </a:p>
          <a:p>
            <a:pPr marL="285750" indent="-285750">
              <a:buFontTx/>
              <a:buChar char="-"/>
            </a:pP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éclatement des flux logistiques et une très forte demande de m2 pour les entrepôts</a:t>
            </a:r>
          </a:p>
          <a:p>
            <a:pPr marL="285750" indent="-285750">
              <a:buFontTx/>
              <a:buChar char="-"/>
            </a:pP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compression des surfaces de bureau et essor des espaces flexibles 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(télétravail, open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spaces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flex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offices…) dans les entreprises tertiaires</a:t>
            </a:r>
          </a:p>
          <a:p>
            <a:pPr marL="285750" indent="-285750">
              <a:buFontTx/>
              <a:buChar char="-"/>
            </a:pP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formes de construction 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(promoteurs) plus compactes et moins « 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spacivores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 »</a:t>
            </a:r>
          </a:p>
          <a:p>
            <a:pPr marL="285750" indent="-285750">
              <a:buFontTx/>
              <a:buChar char="-"/>
            </a:pP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parcs d’activités « bas carbone », producteurs d’</a:t>
            </a:r>
            <a:r>
              <a:rPr lang="fr-FR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EnR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 et mieux équipés 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(services, transports, aménités…)</a:t>
            </a:r>
          </a:p>
          <a:p>
            <a:pPr marL="285750" indent="-285750">
              <a:buFontTx/>
              <a:buChar char="-"/>
            </a:pP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besoins en foncier économique 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qui restent importants (</a:t>
            </a:r>
            <a:r>
              <a:rPr lang="fr-FR" sz="11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cf. </a:t>
            </a:r>
            <a:r>
              <a:rPr lang="fr-FR" sz="11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enquête Intercommunalités de France </a:t>
            </a:r>
            <a:r>
              <a:rPr lang="fr-FR" sz="11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2022 ci-contre)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7962D2D-1280-E61D-6EFA-EC622B772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415" y="875215"/>
            <a:ext cx="4441371" cy="319996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E33A137-CCDD-838E-2A5F-5D8EF7D70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135" y="4260285"/>
            <a:ext cx="3886803" cy="226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63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AE0053-E469-258D-5884-E934DB2C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63" y="457200"/>
            <a:ext cx="10982132" cy="539750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 foncier économique sanctuarisé : la logique française du « zoning »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BFF912-609E-88AA-16CA-FD22BD03C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207" y="996951"/>
            <a:ext cx="4805266" cy="4960646"/>
          </a:xfrm>
        </p:spPr>
        <p:txBody>
          <a:bodyPr>
            <a:no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zones d’activités économiques (ZAE)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mal dénombrées (entre 24 000 et 32 000?) et délimitées jusqu’à la loi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NOTRe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et le transfert aux intercommunalités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Environ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500 000 hectares de superficie totale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en périurbain pour l’essentiel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débat à ouvrir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: faut-il continuer de « zoner » les activités économiques? Et si oui lesquelles?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Faut-il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poursuivre la spécialisation fonctionnelle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et avec quelle intensité ?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Région Sud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: 17% des établissements et 40% des emplois marchands situés dans les 1259 ZAE (une étude des CCIT et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observatoire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INSEE Occitanie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: 1244 zones avec 46% emplois privés (cf. Carte ci-contre et lien vers l’étude :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https://www.insee.fr/fr/statistiques/6469750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Ile-de-France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étude CCIP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évalue à 20% des emplois sur ZAE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Wallonie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, 12% de l’emploi dans les Parcs d’activité économiques (PAE) cf.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thèse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Vandermeer</a:t>
            </a:r>
            <a:endParaRPr lang="fr-FR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6AFC1E0-FC66-CB06-3C90-F14D819F95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7040" y="1469571"/>
            <a:ext cx="6764960" cy="462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36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4A0F47-921D-705F-B215-5D89FD6FD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9041330" cy="550505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Focus : les ZAE en Occitanie  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source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étude INSEE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951DF4C-6F9E-4BE8-5A31-1AA3984EF6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0547" y="1175657"/>
            <a:ext cx="4917233" cy="5411755"/>
          </a:xfrm>
        </p:spPr>
        <p:txBody>
          <a:bodyPr>
            <a:normAutofit fontScale="70000" lnSpcReduction="20000"/>
          </a:bodyPr>
          <a:lstStyle/>
          <a:p>
            <a:pPr algn="just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fr-F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1244 ZAE 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dans les 13 départements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11 très grandes zones 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de plus de 10 000 emplois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Taux de concentration de l’emploi 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dans les zones est </a:t>
            </a: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plus fort dans les métropoles 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que dans les petites agglomérations et espaces ruraux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La plus grosse ZAE regroupe 41 000 salariés 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(Sud-ouest de Toulouse)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Blagnac (siège Airbus) accueille 27 000 emplois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Saint-Martin du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Touch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(usine d’assemblage d’Airbus avec 17 000 emplois)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Montpellier : zone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Odysseum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et Millénaire accueille 15 000 emplois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251 zones de taille intermédiaire 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(700 emplois en moyenne)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982 petites zones 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avec quelques commerces, artisanat ou petites industries (40 salariés en moyenne)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Ralentissement du flux de créations 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: 57% créées dans les années 1980-90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250 créées depuis 2000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67A132-3955-1F7D-337D-B5ED2D3AD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910" y="1175657"/>
            <a:ext cx="6139792" cy="501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31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9C27A85-04E5-207C-8A79-2EB9CC493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333" y="1184954"/>
            <a:ext cx="6045556" cy="5403850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64C2B1-F0AE-A891-E231-B202A0AE2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6612"/>
            <a:ext cx="9834432" cy="503853"/>
          </a:xfrm>
        </p:spPr>
        <p:txBody>
          <a:bodyPr>
            <a:no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Consommation foncière et parcours résidentiels des entreprises </a:t>
            </a:r>
          </a:p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(80% des transferts internes aux intercommunalités et le reste entre intercommunalités proches)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A259511-BA04-2AF4-15DA-28CE27639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889" y="1184953"/>
            <a:ext cx="6007111" cy="540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247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3017</Words>
  <Application>Microsoft Office PowerPoint</Application>
  <PresentationFormat>Grand écran</PresentationFormat>
  <Paragraphs>231</Paragraphs>
  <Slides>42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Courier New</vt:lpstr>
      <vt:lpstr>Wingdings</vt:lpstr>
      <vt:lpstr>Thème Office</vt:lpstr>
      <vt:lpstr>Réduire les consommations foncières</vt:lpstr>
      <vt:lpstr>Un aménagement très horizontal et « spacivore » : le modèle boite à chaussure </vt:lpstr>
      <vt:lpstr>Les taux d’artificialisation des sols  (en % du foncier à l’échelle des intercommunalités)</vt:lpstr>
      <vt:lpstr>Les pressions d’inégale intensité et très liées aux dynamiques socio-économiques et démographiques </vt:lpstr>
      <vt:lpstr>La consommation imputable aux activités économiques :  la ruée vers l’Ouest</vt:lpstr>
      <vt:lpstr>Aménagement économique : le nouveau contexte</vt:lpstr>
      <vt:lpstr>Le foncier économique sanctuarisé : la logique française du « zoning »</vt:lpstr>
      <vt:lpstr>Focus : les ZAE en Occitanie   source étude INSEE</vt:lpstr>
      <vt:lpstr>Présentation PowerPoint</vt:lpstr>
      <vt:lpstr>Le cas de l’Ile-de-France : 20% de l’emploi en ZAE source : cartoviz Institut Paris région </vt:lpstr>
      <vt:lpstr>Une analyse sur l’axe Seine et la région Normandie source : étude des agences d’urbanisme et de l’Institut Paris région </vt:lpstr>
      <vt:lpstr>Aménagement commercial : la fin de l’âge d’or</vt:lpstr>
      <vt:lpstr>L’urbanisme commercial dans l’interrogation</vt:lpstr>
      <vt:lpstr>Un facteur de fragilisation des cœurs urbains</vt:lpstr>
      <vt:lpstr>Un symbole : Europacity</vt:lpstr>
      <vt:lpstr>L’inventaire en cours des occupations des zones d’activités</vt:lpstr>
      <vt:lpstr>Le changement de modèle</vt:lpstr>
      <vt:lpstr>Les parcs « spécialisés »</vt:lpstr>
      <vt:lpstr>Avoir un temps d’avance : les sites industriels « clefs en mains » </vt:lpstr>
      <vt:lpstr>Des réflexions qui s’engagent dans tous les territoires pour optimiser et compenser : cas de Rennes et du Bas-Rhin</vt:lpstr>
      <vt:lpstr>Les pratiques dans le canton de Genève </vt:lpstr>
      <vt:lpstr>Un opérateur unique : la Fondation pour les terrains industriels (FTI)</vt:lpstr>
      <vt:lpstr>De nouvelles formes d’aménagement économique sources : étude Institut Paris région sur les sites d’activités économiques (2016)</vt:lpstr>
      <vt:lpstr>L’immobilier d’entreprises en milieu rural : recyclage et sobriété source : étude Institut Paris région</vt:lpstr>
      <vt:lpstr>Raisonner en 3D : le grand retour de la logistique et de l’industrie en étages (projet souterrain Sogaris à Paris, immeuble Prologis, entrepôts Amazon à Metz, immeuble néo-industriel à Saint-Fons, usine Ynsect près d’Amiens)</vt:lpstr>
      <vt:lpstr>Le projet Green Dock à Gennevilliers : la logistique verticale</vt:lpstr>
      <vt:lpstr>Supports complémentaires</vt:lpstr>
      <vt:lpstr>La fin d’un impensé de l’aménagement</vt:lpstr>
      <vt:lpstr>Le nouvel objectif du zéro artificialisation nette</vt:lpstr>
      <vt:lpstr>Des manifestations contre les fermetures d’usines… aux manifestations contre les ouvertures</vt:lpstr>
      <vt:lpstr>Présentation PowerPoint</vt:lpstr>
      <vt:lpstr>Présentation PowerPoint</vt:lpstr>
      <vt:lpstr>Fiscalité locale et zéro artificialisation</vt:lpstr>
      <vt:lpstr>Présentation PowerPoint</vt:lpstr>
      <vt:lpstr>Les réflexions du Pays de Brest</vt:lpstr>
      <vt:lpstr>Les enjeux spécifiques de l’axe Seine dans le SRADDET de Normandie</vt:lpstr>
      <vt:lpstr>Présentation PowerPoint</vt:lpstr>
      <vt:lpstr>Les compensation foncières</vt:lpstr>
      <vt:lpstr>La zone industrialo-portuaire (ZIP de Fos/Mer)</vt:lpstr>
      <vt:lpstr>Présentation PowerPoint</vt:lpstr>
      <vt:lpstr>Présentation PowerPoint</vt:lpstr>
      <vt:lpstr>Nouvelles pratiques urbaines  source : étude Procos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Nicolas Portier</dc:creator>
  <cp:lastModifiedBy>Nicolas Portier</cp:lastModifiedBy>
  <cp:revision>32</cp:revision>
  <dcterms:created xsi:type="dcterms:W3CDTF">2023-03-01T15:35:22Z</dcterms:created>
  <dcterms:modified xsi:type="dcterms:W3CDTF">2023-06-15T06:32:58Z</dcterms:modified>
</cp:coreProperties>
</file>