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B31B5-10C4-4964-BAD9-7F24AA6015B3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86887-E654-4DBB-90AB-874E9E0648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96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86887-E654-4DBB-90AB-874E9E06486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8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01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4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25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24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16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26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63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1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29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0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38414-380E-4333-9C50-2F618CCE287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40AB-7560-4382-A509-FA7E16474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18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446049"/>
            <a:ext cx="9144000" cy="3063914"/>
          </a:xfrm>
        </p:spPr>
        <p:txBody>
          <a:bodyPr>
            <a:normAutofit/>
          </a:bodyPr>
          <a:lstStyle/>
          <a:p>
            <a:r>
              <a:rPr lang="fr-FR" sz="4400" b="1" dirty="0">
                <a:latin typeface="+mn-lt"/>
              </a:rPr>
              <a:t>Qui gouverne l’école et à quelles fins : l’État et les autres parties prenantes du système éducatif français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i="1" dirty="0"/>
              <a:t>La dimension compétitive et concurrentielle est-elle accrue par le multi-partenariat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5587181" cy="201766"/>
          </a:xfrm>
        </p:spPr>
        <p:txBody>
          <a:bodyPr/>
          <a:lstStyle/>
          <a:p>
            <a:r>
              <a:rPr lang="it-IT" sz="2400" dirty="0"/>
              <a:t>Ariane Azéma IHEDATE 7 avril 2022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845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1/Un crédo national réputé garant de l’homogénéité et donc de l’égalité, du système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/>
          </a:p>
          <a:p>
            <a:r>
              <a:rPr lang="fr-FR" b="1" dirty="0"/>
              <a:t>Une ouverture de l’Ecole aussi limitée que possible </a:t>
            </a:r>
            <a:r>
              <a:rPr lang="fr-FR" dirty="0"/>
              <a:t>: un cœur de métier national (programmes, formes scolaires, formations et recrutements enseignants), des concessions à la périphérie (bâtiments, personnels techniques, périscolaire, transports scolaires)</a:t>
            </a:r>
          </a:p>
          <a:p>
            <a:endParaRPr lang="fr-FR" b="1" dirty="0"/>
          </a:p>
          <a:p>
            <a:r>
              <a:rPr lang="fr-FR" b="1" dirty="0"/>
              <a:t>Des règles uniformes, y compris à des fins d’adaptation territoriale</a:t>
            </a:r>
            <a:r>
              <a:rPr lang="fr-FR" dirty="0"/>
              <a:t>, l’exemple paradoxal de l’éducation prioritaire</a:t>
            </a:r>
          </a:p>
        </p:txBody>
      </p:sp>
    </p:spTree>
    <p:extLst>
      <p:ext uri="{BB962C8B-B14F-4D97-AF65-F5344CB8AC3E}">
        <p14:creationId xmlns:p14="http://schemas.microsoft.com/office/powerpoint/2010/main" val="77935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2/Des réalités beaucoup plus complexes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L’ampleur de l’organisation déconcentrée de l’Education nationale </a:t>
            </a:r>
          </a:p>
          <a:p>
            <a:pPr marL="457200" lvl="1" indent="0">
              <a:buNone/>
            </a:pPr>
            <a:r>
              <a:rPr lang="fr-FR" dirty="0"/>
              <a:t>-les effets des stop and go politiques</a:t>
            </a:r>
          </a:p>
          <a:p>
            <a:pPr marL="457200" lvl="1" indent="0">
              <a:buNone/>
            </a:pPr>
            <a:r>
              <a:rPr lang="fr-FR" dirty="0"/>
              <a:t>-le poids des arrangements locaux (exemple de la carte scolaire)</a:t>
            </a:r>
          </a:p>
          <a:p>
            <a:pPr marL="457200" lvl="1" indent="0">
              <a:buNone/>
            </a:pPr>
            <a:r>
              <a:rPr lang="fr-FR" dirty="0"/>
              <a:t>-les effets du dualisme scolaire et l’autonomie des établissements (dotations horaires, moyens pédagogiques etc. )</a:t>
            </a:r>
          </a:p>
          <a:p>
            <a:r>
              <a:rPr lang="fr-FR" b="1" dirty="0"/>
              <a:t>Le mimétisme institutionnel des collectivités territoriales</a:t>
            </a:r>
          </a:p>
          <a:p>
            <a:pPr marL="457200" lvl="1" indent="0">
              <a:buNone/>
            </a:pPr>
            <a:r>
              <a:rPr lang="fr-FR" dirty="0"/>
              <a:t>-les composantes politiques du secteur scolaire</a:t>
            </a:r>
          </a:p>
          <a:p>
            <a:pPr marL="457200" lvl="1" indent="0">
              <a:buNone/>
            </a:pPr>
            <a:r>
              <a:rPr lang="fr-FR" dirty="0"/>
              <a:t>-les écarts entre premier et second degré, la place spécifique de l’enseignement supérieur</a:t>
            </a:r>
          </a:p>
          <a:p>
            <a:r>
              <a:rPr lang="fr-FR" b="1" dirty="0"/>
              <a:t>Les contraintes administratives et financières  posées aux acteurs associatifs</a:t>
            </a:r>
          </a:p>
        </p:txBody>
      </p:sp>
    </p:spTree>
    <p:extLst>
      <p:ext uri="{BB962C8B-B14F-4D97-AF65-F5344CB8AC3E}">
        <p14:creationId xmlns:p14="http://schemas.microsoft.com/office/powerpoint/2010/main" val="296475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3/Les angles morts de l’égalité socio-scolaire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dirty="0"/>
              <a:t>Les aides et fonds sociaux, la tarification des services annexes </a:t>
            </a:r>
            <a:r>
              <a:rPr lang="fr-FR" dirty="0"/>
              <a:t>(« l’école n’est pas faite pour les pauvres » JP Delahaye)</a:t>
            </a:r>
          </a:p>
          <a:p>
            <a:endParaRPr lang="fr-FR" dirty="0"/>
          </a:p>
          <a:p>
            <a:r>
              <a:rPr lang="fr-FR" b="1" dirty="0"/>
              <a:t>Les conditions matérielles d’apprentissage </a:t>
            </a:r>
            <a:r>
              <a:rPr lang="fr-FR" dirty="0"/>
              <a:t>(taille des classes et des écoles/collèges/lycées, transports scolaires, rythmes éducatifs, etc.) </a:t>
            </a:r>
          </a:p>
          <a:p>
            <a:endParaRPr lang="fr-FR" dirty="0"/>
          </a:p>
          <a:p>
            <a:r>
              <a:rPr lang="fr-FR" b="1" dirty="0"/>
              <a:t>La mobilité des personnels</a:t>
            </a:r>
            <a:r>
              <a:rPr lang="fr-FR" dirty="0"/>
              <a:t> ou le « mouvement permanent » selon les académies et les départements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4034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1" ma:contentTypeDescription="Crée un document." ma:contentTypeScope="" ma:versionID="77bf79552c046a8c39a9d63979776b19">
  <xsd:schema xmlns:xsd="http://www.w3.org/2001/XMLSchema" xmlns:xs="http://www.w3.org/2001/XMLSchema" xmlns:p="http://schemas.microsoft.com/office/2006/metadata/properties" xmlns:ns2="ca8b9c18-5e1d-46e5-9d1a-4e2a3224a5d3" targetNamespace="http://schemas.microsoft.com/office/2006/metadata/properties" ma:root="true" ma:fieldsID="52b5bb7baae942fb3ea69abf4553be44" ns2:_="">
    <xsd:import namespace="ca8b9c18-5e1d-46e5-9d1a-4e2a3224a5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6F718C-80DA-4A17-A3C2-BAD5AE8C114C}"/>
</file>

<file path=customXml/itemProps2.xml><?xml version="1.0" encoding="utf-8"?>
<ds:datastoreItem xmlns:ds="http://schemas.openxmlformats.org/officeDocument/2006/customXml" ds:itemID="{DD8C9ACB-7A6F-42E4-B701-C085AD3995BA}"/>
</file>

<file path=customXml/itemProps3.xml><?xml version="1.0" encoding="utf-8"?>
<ds:datastoreItem xmlns:ds="http://schemas.openxmlformats.org/officeDocument/2006/customXml" ds:itemID="{A690AF53-0C8E-4BE3-A5A1-14B534409811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272</Words>
  <Application>Microsoft Macintosh PowerPoint</Application>
  <PresentationFormat>Grand écran</PresentationFormat>
  <Paragraphs>25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Qui gouverne l’école et à quelles fins : l’État et les autres parties prenantes du système éducatif français </vt:lpstr>
      <vt:lpstr>1/Un crédo national réputé garant de l’homogénéité et donc de l’égalité, du système </vt:lpstr>
      <vt:lpstr>2/Des réalités beaucoup plus complexes </vt:lpstr>
      <vt:lpstr>3/Les angles morts de l’égalité socio-scolaire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 gouverne l’école et à quelles fins : l’État et les autres parties prenantes du système éducatif français </dc:title>
  <dc:creator>Ariane Azéma</dc:creator>
  <cp:lastModifiedBy>Anne MATTIOLI</cp:lastModifiedBy>
  <cp:revision>5</cp:revision>
  <dcterms:created xsi:type="dcterms:W3CDTF">2022-04-06T17:25:35Z</dcterms:created>
  <dcterms:modified xsi:type="dcterms:W3CDTF">2022-04-06T20:14:49Z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</Properties>
</file>