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entation.xml" ContentType="application/vnd.openxmlformats-officedocument.presentationml.presentation.main+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16.xml" ContentType="application/vnd.openxmlformats-officedocument.presentationml.notesSlide+xml"/>
  <Override PartName="/ppt/slideLayouts/slideLayout12.xml" ContentType="application/vnd.openxmlformats-officedocument.presentationml.slideLayout+xml"/>
  <Override PartName="/ppt/notesSlides/notesSlide25.xml" ContentType="application/vnd.openxmlformats-officedocument.presentationml.notesSlide+xml"/>
  <Override PartName="/ppt/theme/theme2.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27"/>
  </p:notesMasterIdLst>
  <p:handoutMasterIdLst>
    <p:handoutMasterId r:id="rId28"/>
  </p:handoutMasterIdLst>
  <p:sldIdLst>
    <p:sldId id="256" r:id="rId2"/>
    <p:sldId id="283" r:id="rId3"/>
    <p:sldId id="269" r:id="rId4"/>
    <p:sldId id="263" r:id="rId5"/>
    <p:sldId id="258" r:id="rId6"/>
    <p:sldId id="285" r:id="rId7"/>
    <p:sldId id="274" r:id="rId8"/>
    <p:sldId id="264" r:id="rId9"/>
    <p:sldId id="282" r:id="rId10"/>
    <p:sldId id="266" r:id="rId11"/>
    <p:sldId id="259" r:id="rId12"/>
    <p:sldId id="268" r:id="rId13"/>
    <p:sldId id="267" r:id="rId14"/>
    <p:sldId id="270" r:id="rId15"/>
    <p:sldId id="271" r:id="rId16"/>
    <p:sldId id="272" r:id="rId17"/>
    <p:sldId id="284" r:id="rId18"/>
    <p:sldId id="273" r:id="rId19"/>
    <p:sldId id="278" r:id="rId20"/>
    <p:sldId id="276" r:id="rId21"/>
    <p:sldId id="275" r:id="rId22"/>
    <p:sldId id="277" r:id="rId23"/>
    <p:sldId id="279" r:id="rId24"/>
    <p:sldId id="281" r:id="rId25"/>
    <p:sldId id="280" r:id="rId26"/>
  </p:sldIdLst>
  <p:sldSz cx="12192000" cy="6858000"/>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39">
          <p15:clr>
            <a:srgbClr val="A4A3A4"/>
          </p15:clr>
        </p15:guide>
        <p15:guide id="2" pos="282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3A6"/>
    <a:srgbClr val="2756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75" autoAdjust="0"/>
    <p:restoredTop sz="91679" autoAdjust="0"/>
  </p:normalViewPr>
  <p:slideViewPr>
    <p:cSldViewPr snapToGrid="0">
      <p:cViewPr varScale="1">
        <p:scale>
          <a:sx n="103" d="100"/>
          <a:sy n="103" d="100"/>
        </p:scale>
        <p:origin x="896" y="184"/>
      </p:cViewPr>
      <p:guideLst>
        <p:guide orient="horz" pos="2839"/>
        <p:guide pos="2824"/>
      </p:guideLst>
    </p:cSldViewPr>
  </p:slideViewPr>
  <p:outlineViewPr>
    <p:cViewPr>
      <p:scale>
        <a:sx n="33" d="100"/>
        <a:sy n="33" d="100"/>
      </p:scale>
      <p:origin x="0" y="-480"/>
    </p:cViewPr>
  </p:outlineViewPr>
  <p:notesTextViewPr>
    <p:cViewPr>
      <p:scale>
        <a:sx n="1" d="1"/>
        <a:sy n="1" d="1"/>
      </p:scale>
      <p:origin x="0" y="0"/>
    </p:cViewPr>
  </p:notesTextViewPr>
  <p:sorterViewPr>
    <p:cViewPr>
      <p:scale>
        <a:sx n="75" d="100"/>
        <a:sy n="75" d="100"/>
      </p:scale>
      <p:origin x="0" y="0"/>
    </p:cViewPr>
  </p:sorterViewPr>
  <p:notesViewPr>
    <p:cSldViewPr snapToGrid="0">
      <p:cViewPr varScale="1">
        <p:scale>
          <a:sx n="54" d="100"/>
          <a:sy n="54" d="100"/>
        </p:scale>
        <p:origin x="1900" y="4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07D3C3A1-1AE0-4BF0-846D-246C296062F5}" type="datetimeFigureOut">
              <a:rPr lang="fr-FR" smtClean="0"/>
              <a:t>12/05/2023</a:t>
            </a:fld>
            <a:endParaRPr lang="fr-FR"/>
          </a:p>
        </p:txBody>
      </p:sp>
      <p:sp>
        <p:nvSpPr>
          <p:cNvPr id="4" name="Espace réservé du pied de page 3"/>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C87079E7-4A51-49EE-8DD1-337802EC27BE}" type="slidenum">
              <a:rPr lang="fr-FR" smtClean="0"/>
              <a:t>‹N°›</a:t>
            </a:fld>
            <a:endParaRPr lang="fr-FR"/>
          </a:p>
        </p:txBody>
      </p:sp>
    </p:spTree>
    <p:extLst>
      <p:ext uri="{BB962C8B-B14F-4D97-AF65-F5344CB8AC3E}">
        <p14:creationId xmlns:p14="http://schemas.microsoft.com/office/powerpoint/2010/main" val="23329032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DA68496A-ADCE-495C-82E2-90448CDACBB7}" type="datetimeFigureOut">
              <a:rPr lang="fr-FR" smtClean="0"/>
              <a:t>12/05/2023</a:t>
            </a:fld>
            <a:endParaRPr lang="fr-FR"/>
          </a:p>
        </p:txBody>
      </p:sp>
      <p:sp>
        <p:nvSpPr>
          <p:cNvPr id="4" name="Espace réservé de l'image des diapositives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29EFB4FB-523C-4C1F-AA36-9E94DBDAD54C}" type="slidenum">
              <a:rPr lang="fr-FR" smtClean="0"/>
              <a:t>‹N°›</a:t>
            </a:fld>
            <a:endParaRPr lang="fr-FR"/>
          </a:p>
        </p:txBody>
      </p:sp>
    </p:spTree>
    <p:extLst>
      <p:ext uri="{BB962C8B-B14F-4D97-AF65-F5344CB8AC3E}">
        <p14:creationId xmlns:p14="http://schemas.microsoft.com/office/powerpoint/2010/main" val="609136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9EFB4FB-523C-4C1F-AA36-9E94DBDAD54C}" type="slidenum">
              <a:rPr lang="fr-FR" smtClean="0"/>
              <a:t>1</a:t>
            </a:fld>
            <a:endParaRPr lang="fr-FR"/>
          </a:p>
        </p:txBody>
      </p:sp>
    </p:spTree>
    <p:extLst>
      <p:ext uri="{BB962C8B-B14F-4D97-AF65-F5344CB8AC3E}">
        <p14:creationId xmlns:p14="http://schemas.microsoft.com/office/powerpoint/2010/main" val="22674086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TC</a:t>
            </a:r>
          </a:p>
        </p:txBody>
      </p:sp>
      <p:sp>
        <p:nvSpPr>
          <p:cNvPr id="4" name="Espace réservé du numéro de diapositive 3"/>
          <p:cNvSpPr>
            <a:spLocks noGrp="1"/>
          </p:cNvSpPr>
          <p:nvPr>
            <p:ph type="sldNum" sz="quarter" idx="10"/>
          </p:nvPr>
        </p:nvSpPr>
        <p:spPr/>
        <p:txBody>
          <a:bodyPr/>
          <a:lstStyle/>
          <a:p>
            <a:fld id="{29EFB4FB-523C-4C1F-AA36-9E94DBDAD54C}" type="slidenum">
              <a:rPr lang="fr-FR" smtClean="0"/>
              <a:t>10</a:t>
            </a:fld>
            <a:endParaRPr lang="fr-FR"/>
          </a:p>
        </p:txBody>
      </p:sp>
    </p:spTree>
    <p:extLst>
      <p:ext uri="{BB962C8B-B14F-4D97-AF65-F5344CB8AC3E}">
        <p14:creationId xmlns:p14="http://schemas.microsoft.com/office/powerpoint/2010/main" val="20965080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TC</a:t>
            </a:r>
          </a:p>
        </p:txBody>
      </p:sp>
      <p:sp>
        <p:nvSpPr>
          <p:cNvPr id="4" name="Espace réservé du numéro de diapositive 3"/>
          <p:cNvSpPr>
            <a:spLocks noGrp="1"/>
          </p:cNvSpPr>
          <p:nvPr>
            <p:ph type="sldNum" sz="quarter" idx="10"/>
          </p:nvPr>
        </p:nvSpPr>
        <p:spPr/>
        <p:txBody>
          <a:bodyPr/>
          <a:lstStyle/>
          <a:p>
            <a:fld id="{29EFB4FB-523C-4C1F-AA36-9E94DBDAD54C}" type="slidenum">
              <a:rPr lang="fr-FR" smtClean="0"/>
              <a:t>11</a:t>
            </a:fld>
            <a:endParaRPr lang="fr-FR"/>
          </a:p>
        </p:txBody>
      </p:sp>
    </p:spTree>
    <p:extLst>
      <p:ext uri="{BB962C8B-B14F-4D97-AF65-F5344CB8AC3E}">
        <p14:creationId xmlns:p14="http://schemas.microsoft.com/office/powerpoint/2010/main" val="39437204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9EFB4FB-523C-4C1F-AA36-9E94DBDAD54C}" type="slidenum">
              <a:rPr lang="fr-FR" smtClean="0"/>
              <a:t>12</a:t>
            </a:fld>
            <a:endParaRPr lang="fr-FR"/>
          </a:p>
        </p:txBody>
      </p:sp>
    </p:spTree>
    <p:extLst>
      <p:ext uri="{BB962C8B-B14F-4D97-AF65-F5344CB8AC3E}">
        <p14:creationId xmlns:p14="http://schemas.microsoft.com/office/powerpoint/2010/main" val="27714584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9EFB4FB-523C-4C1F-AA36-9E94DBDAD54C}" type="slidenum">
              <a:rPr lang="fr-FR" smtClean="0"/>
              <a:t>13</a:t>
            </a:fld>
            <a:endParaRPr lang="fr-FR"/>
          </a:p>
        </p:txBody>
      </p:sp>
    </p:spTree>
    <p:extLst>
      <p:ext uri="{BB962C8B-B14F-4D97-AF65-F5344CB8AC3E}">
        <p14:creationId xmlns:p14="http://schemas.microsoft.com/office/powerpoint/2010/main" val="22298015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1" dirty="0"/>
              <a:t>Installations de Stockage des Déchets Non Dangereux (ISDND) </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a:t>Le biogaz produit naturellement dans les centres d’enfouissement (ISDND) par la décomposition de la fraction organique des déchets non dangereux est récupéré via des réseaux de captage puis valorisé en énergie (chaleur, électricité, </a:t>
            </a:r>
            <a:r>
              <a:rPr lang="fr-FR" dirty="0" err="1"/>
              <a:t>biométhane</a:t>
            </a:r>
            <a:r>
              <a:rPr lang="fr-FR" dirty="0"/>
              <a:t> injecté dans les réseaux).</a:t>
            </a:r>
            <a:endParaRPr lang="fr-FR" b="1" dirty="0"/>
          </a:p>
          <a:p>
            <a:endParaRPr lang="fr-FR" dirty="0"/>
          </a:p>
        </p:txBody>
      </p:sp>
      <p:sp>
        <p:nvSpPr>
          <p:cNvPr id="4" name="Espace réservé du numéro de diapositive 3"/>
          <p:cNvSpPr>
            <a:spLocks noGrp="1"/>
          </p:cNvSpPr>
          <p:nvPr>
            <p:ph type="sldNum" sz="quarter" idx="10"/>
          </p:nvPr>
        </p:nvSpPr>
        <p:spPr/>
        <p:txBody>
          <a:bodyPr/>
          <a:lstStyle/>
          <a:p>
            <a:fld id="{29EFB4FB-523C-4C1F-AA36-9E94DBDAD54C}" type="slidenum">
              <a:rPr lang="fr-FR" smtClean="0"/>
              <a:t>14</a:t>
            </a:fld>
            <a:endParaRPr lang="fr-FR"/>
          </a:p>
        </p:txBody>
      </p:sp>
    </p:spTree>
    <p:extLst>
      <p:ext uri="{BB962C8B-B14F-4D97-AF65-F5344CB8AC3E}">
        <p14:creationId xmlns:p14="http://schemas.microsoft.com/office/powerpoint/2010/main" val="14747164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9EFB4FB-523C-4C1F-AA36-9E94DBDAD54C}" type="slidenum">
              <a:rPr lang="fr-FR" smtClean="0"/>
              <a:t>15</a:t>
            </a:fld>
            <a:endParaRPr lang="fr-FR"/>
          </a:p>
        </p:txBody>
      </p:sp>
    </p:spTree>
    <p:extLst>
      <p:ext uri="{BB962C8B-B14F-4D97-AF65-F5344CB8AC3E}">
        <p14:creationId xmlns:p14="http://schemas.microsoft.com/office/powerpoint/2010/main" val="33913367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TC</a:t>
            </a:r>
          </a:p>
        </p:txBody>
      </p:sp>
      <p:sp>
        <p:nvSpPr>
          <p:cNvPr id="4" name="Espace réservé du numéro de diapositive 3"/>
          <p:cNvSpPr>
            <a:spLocks noGrp="1"/>
          </p:cNvSpPr>
          <p:nvPr>
            <p:ph type="sldNum" sz="quarter" idx="10"/>
          </p:nvPr>
        </p:nvSpPr>
        <p:spPr/>
        <p:txBody>
          <a:bodyPr/>
          <a:lstStyle/>
          <a:p>
            <a:fld id="{29EFB4FB-523C-4C1F-AA36-9E94DBDAD54C}" type="slidenum">
              <a:rPr lang="fr-FR" smtClean="0"/>
              <a:t>16</a:t>
            </a:fld>
            <a:endParaRPr lang="fr-FR"/>
          </a:p>
        </p:txBody>
      </p:sp>
    </p:spTree>
    <p:extLst>
      <p:ext uri="{BB962C8B-B14F-4D97-AF65-F5344CB8AC3E}">
        <p14:creationId xmlns:p14="http://schemas.microsoft.com/office/powerpoint/2010/main" val="25842910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TC</a:t>
            </a:r>
          </a:p>
        </p:txBody>
      </p:sp>
      <p:sp>
        <p:nvSpPr>
          <p:cNvPr id="4" name="Espace réservé du numéro de diapositive 3"/>
          <p:cNvSpPr>
            <a:spLocks noGrp="1"/>
          </p:cNvSpPr>
          <p:nvPr>
            <p:ph type="sldNum" sz="quarter" idx="10"/>
          </p:nvPr>
        </p:nvSpPr>
        <p:spPr/>
        <p:txBody>
          <a:bodyPr/>
          <a:lstStyle/>
          <a:p>
            <a:fld id="{29EFB4FB-523C-4C1F-AA36-9E94DBDAD54C}" type="slidenum">
              <a:rPr lang="fr-FR" smtClean="0"/>
              <a:t>17</a:t>
            </a:fld>
            <a:endParaRPr lang="fr-FR"/>
          </a:p>
        </p:txBody>
      </p:sp>
    </p:spTree>
    <p:extLst>
      <p:ext uri="{BB962C8B-B14F-4D97-AF65-F5344CB8AC3E}">
        <p14:creationId xmlns:p14="http://schemas.microsoft.com/office/powerpoint/2010/main" val="25842910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9EFB4FB-523C-4C1F-AA36-9E94DBDAD54C}" type="slidenum">
              <a:rPr lang="fr-FR" smtClean="0"/>
              <a:t>18</a:t>
            </a:fld>
            <a:endParaRPr lang="fr-FR"/>
          </a:p>
        </p:txBody>
      </p:sp>
    </p:spTree>
    <p:extLst>
      <p:ext uri="{BB962C8B-B14F-4D97-AF65-F5344CB8AC3E}">
        <p14:creationId xmlns:p14="http://schemas.microsoft.com/office/powerpoint/2010/main" val="5467834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9EFB4FB-523C-4C1F-AA36-9E94DBDAD54C}" type="slidenum">
              <a:rPr lang="fr-FR" smtClean="0"/>
              <a:t>19</a:t>
            </a:fld>
            <a:endParaRPr lang="fr-FR"/>
          </a:p>
        </p:txBody>
      </p:sp>
    </p:spTree>
    <p:extLst>
      <p:ext uri="{BB962C8B-B14F-4D97-AF65-F5344CB8AC3E}">
        <p14:creationId xmlns:p14="http://schemas.microsoft.com/office/powerpoint/2010/main" val="2459062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Biomasse ne</a:t>
            </a:r>
            <a:r>
              <a:rPr lang="fr-FR" baseline="0" dirty="0"/>
              <a:t> représente que 6% de la consommation d’énergie primaire </a:t>
            </a:r>
          </a:p>
          <a:p>
            <a:r>
              <a:rPr lang="fr-FR" baseline="0" dirty="0"/>
              <a:t>Et un peu plus de la moitié des ENR </a:t>
            </a:r>
            <a:endParaRPr lang="fr-FR" dirty="0"/>
          </a:p>
        </p:txBody>
      </p:sp>
      <p:sp>
        <p:nvSpPr>
          <p:cNvPr id="4" name="Espace réservé du numéro de diapositive 3"/>
          <p:cNvSpPr>
            <a:spLocks noGrp="1"/>
          </p:cNvSpPr>
          <p:nvPr>
            <p:ph type="sldNum" sz="quarter" idx="10"/>
          </p:nvPr>
        </p:nvSpPr>
        <p:spPr/>
        <p:txBody>
          <a:bodyPr/>
          <a:lstStyle/>
          <a:p>
            <a:fld id="{29EFB4FB-523C-4C1F-AA36-9E94DBDAD54C}" type="slidenum">
              <a:rPr lang="fr-FR" smtClean="0"/>
              <a:t>2</a:t>
            </a:fld>
            <a:endParaRPr lang="fr-FR"/>
          </a:p>
        </p:txBody>
      </p:sp>
    </p:spTree>
    <p:extLst>
      <p:ext uri="{BB962C8B-B14F-4D97-AF65-F5344CB8AC3E}">
        <p14:creationId xmlns:p14="http://schemas.microsoft.com/office/powerpoint/2010/main" val="33584801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Supercarburant</a:t>
            </a:r>
            <a:endParaRPr lang="fr-FR" dirty="0"/>
          </a:p>
          <a:p>
            <a:r>
              <a:rPr lang="fr-FR" b="1" dirty="0"/>
              <a:t>Teneurs en</a:t>
            </a:r>
            <a:br>
              <a:rPr lang="fr-FR" b="1" dirty="0"/>
            </a:br>
            <a:r>
              <a:rPr lang="fr-FR" b="1" dirty="0"/>
              <a:t>éthanol pur</a:t>
            </a:r>
            <a:endParaRPr lang="fr-FR" dirty="0"/>
          </a:p>
          <a:p>
            <a:r>
              <a:rPr lang="fr-FR" b="1" dirty="0"/>
              <a:t>Date mise à consommation</a:t>
            </a:r>
            <a:endParaRPr lang="fr-FR" dirty="0"/>
          </a:p>
          <a:p>
            <a:r>
              <a:rPr lang="fr-FR" b="1" dirty="0"/>
              <a:t>Compatibilité moteur</a:t>
            </a:r>
            <a:endParaRPr lang="fr-FR" dirty="0"/>
          </a:p>
          <a:p>
            <a:r>
              <a:rPr lang="fr-FR" dirty="0"/>
              <a:t>SP95-E5</a:t>
            </a:r>
          </a:p>
          <a:p>
            <a:r>
              <a:rPr lang="fr-FR" dirty="0"/>
              <a:t>Jusqu'à 5% en volume</a:t>
            </a:r>
          </a:p>
          <a:p>
            <a:r>
              <a:rPr lang="fr-FR" dirty="0"/>
              <a:t>2000</a:t>
            </a:r>
          </a:p>
          <a:p>
            <a:r>
              <a:rPr lang="fr-FR" dirty="0"/>
              <a:t>Tout véhicule essence</a:t>
            </a:r>
          </a:p>
          <a:p>
            <a:r>
              <a:rPr lang="fr-FR" dirty="0"/>
              <a:t>SP95-E10</a:t>
            </a:r>
          </a:p>
          <a:p>
            <a:r>
              <a:rPr lang="fr-FR" dirty="0"/>
              <a:t>Jusqu'à 10% en volume</a:t>
            </a:r>
          </a:p>
          <a:p>
            <a:r>
              <a:rPr lang="fr-FR" dirty="0"/>
              <a:t>2009</a:t>
            </a:r>
          </a:p>
          <a:p>
            <a:r>
              <a:rPr lang="fr-FR" dirty="0"/>
              <a:t>Véhicules essence circulant après 2000</a:t>
            </a:r>
          </a:p>
          <a:p>
            <a:r>
              <a:rPr lang="fr-FR" dirty="0"/>
              <a:t>Super Éthanol E85</a:t>
            </a:r>
          </a:p>
          <a:p>
            <a:r>
              <a:rPr lang="fr-FR" dirty="0"/>
              <a:t>de 65 à 85% en volume</a:t>
            </a:r>
          </a:p>
          <a:p>
            <a:r>
              <a:rPr lang="fr-FR" dirty="0"/>
              <a:t>2007</a:t>
            </a:r>
          </a:p>
          <a:p>
            <a:r>
              <a:rPr lang="fr-FR" dirty="0"/>
              <a:t>Véhicules dédiés</a:t>
            </a:r>
            <a:br>
              <a:rPr lang="fr-FR" dirty="0"/>
            </a:br>
            <a:r>
              <a:rPr lang="fr-FR" dirty="0"/>
              <a:t>(Flex Fuel/Carburant modulable)</a:t>
            </a:r>
          </a:p>
          <a:p>
            <a:endParaRPr lang="fr-FR" dirty="0"/>
          </a:p>
        </p:txBody>
      </p:sp>
      <p:sp>
        <p:nvSpPr>
          <p:cNvPr id="4" name="Espace réservé du numéro de diapositive 3"/>
          <p:cNvSpPr>
            <a:spLocks noGrp="1"/>
          </p:cNvSpPr>
          <p:nvPr>
            <p:ph type="sldNum" sz="quarter" idx="10"/>
          </p:nvPr>
        </p:nvSpPr>
        <p:spPr/>
        <p:txBody>
          <a:bodyPr/>
          <a:lstStyle/>
          <a:p>
            <a:fld id="{29EFB4FB-523C-4C1F-AA36-9E94DBDAD54C}" type="slidenum">
              <a:rPr lang="fr-FR" smtClean="0"/>
              <a:t>20</a:t>
            </a:fld>
            <a:endParaRPr lang="fr-FR"/>
          </a:p>
        </p:txBody>
      </p:sp>
    </p:spTree>
    <p:extLst>
      <p:ext uri="{BB962C8B-B14F-4D97-AF65-F5344CB8AC3E}">
        <p14:creationId xmlns:p14="http://schemas.microsoft.com/office/powerpoint/2010/main" val="39761522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9EFB4FB-523C-4C1F-AA36-9E94DBDAD54C}" type="slidenum">
              <a:rPr lang="fr-FR" smtClean="0"/>
              <a:t>21</a:t>
            </a:fld>
            <a:endParaRPr lang="fr-FR"/>
          </a:p>
        </p:txBody>
      </p:sp>
    </p:spTree>
    <p:extLst>
      <p:ext uri="{BB962C8B-B14F-4D97-AF65-F5344CB8AC3E}">
        <p14:creationId xmlns:p14="http://schemas.microsoft.com/office/powerpoint/2010/main" val="16389208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9EFB4FB-523C-4C1F-AA36-9E94DBDAD54C}" type="slidenum">
              <a:rPr lang="fr-FR" smtClean="0"/>
              <a:t>22</a:t>
            </a:fld>
            <a:endParaRPr lang="fr-FR"/>
          </a:p>
        </p:txBody>
      </p:sp>
    </p:spTree>
    <p:extLst>
      <p:ext uri="{BB962C8B-B14F-4D97-AF65-F5344CB8AC3E}">
        <p14:creationId xmlns:p14="http://schemas.microsoft.com/office/powerpoint/2010/main" val="1854743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Energie en fin de cascade</a:t>
            </a:r>
            <a:r>
              <a:rPr lang="fr-FR" baseline="0" dirty="0"/>
              <a:t> de valeur </a:t>
            </a:r>
            <a:endParaRPr lang="fr-FR" dirty="0"/>
          </a:p>
        </p:txBody>
      </p:sp>
      <p:sp>
        <p:nvSpPr>
          <p:cNvPr id="4" name="Espace réservé du numéro de diapositive 3"/>
          <p:cNvSpPr>
            <a:spLocks noGrp="1"/>
          </p:cNvSpPr>
          <p:nvPr>
            <p:ph type="sldNum" sz="quarter" idx="10"/>
          </p:nvPr>
        </p:nvSpPr>
        <p:spPr/>
        <p:txBody>
          <a:bodyPr/>
          <a:lstStyle/>
          <a:p>
            <a:fld id="{29EFB4FB-523C-4C1F-AA36-9E94DBDAD54C}" type="slidenum">
              <a:rPr lang="fr-FR" smtClean="0"/>
              <a:t>23</a:t>
            </a:fld>
            <a:endParaRPr lang="fr-FR"/>
          </a:p>
        </p:txBody>
      </p:sp>
    </p:spTree>
    <p:extLst>
      <p:ext uri="{BB962C8B-B14F-4D97-AF65-F5344CB8AC3E}">
        <p14:creationId xmlns:p14="http://schemas.microsoft.com/office/powerpoint/2010/main" val="5478944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2400" dirty="0">
                <a:solidFill>
                  <a:srgbClr val="3366FF"/>
                </a:solidFill>
              </a:rPr>
              <a:t>TC</a:t>
            </a:r>
          </a:p>
        </p:txBody>
      </p:sp>
      <p:sp>
        <p:nvSpPr>
          <p:cNvPr id="4" name="Espace réservé du numéro de diapositive 3"/>
          <p:cNvSpPr>
            <a:spLocks noGrp="1"/>
          </p:cNvSpPr>
          <p:nvPr>
            <p:ph type="sldNum" sz="quarter" idx="10"/>
          </p:nvPr>
        </p:nvSpPr>
        <p:spPr/>
        <p:txBody>
          <a:bodyPr/>
          <a:lstStyle/>
          <a:p>
            <a:fld id="{29EFB4FB-523C-4C1F-AA36-9E94DBDAD54C}" type="slidenum">
              <a:rPr lang="fr-FR" smtClean="0"/>
              <a:t>24</a:t>
            </a:fld>
            <a:endParaRPr lang="fr-FR"/>
          </a:p>
        </p:txBody>
      </p:sp>
    </p:spTree>
    <p:extLst>
      <p:ext uri="{BB962C8B-B14F-4D97-AF65-F5344CB8AC3E}">
        <p14:creationId xmlns:p14="http://schemas.microsoft.com/office/powerpoint/2010/main" val="1854743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9EFB4FB-523C-4C1F-AA36-9E94DBDAD54C}" type="slidenum">
              <a:rPr lang="fr-FR" smtClean="0"/>
              <a:t>25</a:t>
            </a:fld>
            <a:endParaRPr lang="fr-FR"/>
          </a:p>
        </p:txBody>
      </p:sp>
    </p:spTree>
    <p:extLst>
      <p:ext uri="{BB962C8B-B14F-4D97-AF65-F5344CB8AC3E}">
        <p14:creationId xmlns:p14="http://schemas.microsoft.com/office/powerpoint/2010/main" val="3272634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L’augmentation des prix était en pente douce depuis 2020 mais c’est accentué en septembre</a:t>
            </a:r>
            <a:r>
              <a:rPr lang="fr-FR" baseline="0" dirty="0"/>
              <a:t> 2021 avec les fortes demandes post </a:t>
            </a:r>
            <a:r>
              <a:rPr lang="fr-FR" baseline="0" dirty="0" err="1"/>
              <a:t>covid</a:t>
            </a:r>
            <a:r>
              <a:rPr lang="fr-FR" baseline="0" dirty="0"/>
              <a:t> bien avant la guerre en </a:t>
            </a:r>
            <a:r>
              <a:rPr lang="fr-FR" baseline="0" dirty="0" err="1"/>
              <a:t>ukraine</a:t>
            </a:r>
            <a:r>
              <a:rPr lang="fr-FR" baseline="0" dirty="0"/>
              <a:t>.</a:t>
            </a:r>
          </a:p>
          <a:p>
            <a:endParaRPr lang="fr-FR" dirty="0"/>
          </a:p>
        </p:txBody>
      </p:sp>
      <p:sp>
        <p:nvSpPr>
          <p:cNvPr id="4" name="Espace réservé du numéro de diapositive 3"/>
          <p:cNvSpPr>
            <a:spLocks noGrp="1"/>
          </p:cNvSpPr>
          <p:nvPr>
            <p:ph type="sldNum" sz="quarter" idx="10"/>
          </p:nvPr>
        </p:nvSpPr>
        <p:spPr/>
        <p:txBody>
          <a:bodyPr/>
          <a:lstStyle/>
          <a:p>
            <a:fld id="{29EFB4FB-523C-4C1F-AA36-9E94DBDAD54C}" type="slidenum">
              <a:rPr lang="fr-FR" smtClean="0"/>
              <a:t>3</a:t>
            </a:fld>
            <a:endParaRPr lang="fr-FR"/>
          </a:p>
        </p:txBody>
      </p:sp>
    </p:spTree>
    <p:extLst>
      <p:ext uri="{BB962C8B-B14F-4D97-AF65-F5344CB8AC3E}">
        <p14:creationId xmlns:p14="http://schemas.microsoft.com/office/powerpoint/2010/main" val="3814174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9EFB4FB-523C-4C1F-AA36-9E94DBDAD54C}" type="slidenum">
              <a:rPr lang="fr-FR" smtClean="0"/>
              <a:t>4</a:t>
            </a:fld>
            <a:endParaRPr lang="fr-FR"/>
          </a:p>
        </p:txBody>
      </p:sp>
    </p:spTree>
    <p:extLst>
      <p:ext uri="{BB962C8B-B14F-4D97-AF65-F5344CB8AC3E}">
        <p14:creationId xmlns:p14="http://schemas.microsoft.com/office/powerpoint/2010/main" val="1883982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TC</a:t>
            </a:r>
          </a:p>
        </p:txBody>
      </p:sp>
      <p:sp>
        <p:nvSpPr>
          <p:cNvPr id="4" name="Espace réservé du numéro de diapositive 3"/>
          <p:cNvSpPr>
            <a:spLocks noGrp="1"/>
          </p:cNvSpPr>
          <p:nvPr>
            <p:ph type="sldNum" sz="quarter" idx="10"/>
          </p:nvPr>
        </p:nvSpPr>
        <p:spPr/>
        <p:txBody>
          <a:bodyPr/>
          <a:lstStyle/>
          <a:p>
            <a:fld id="{29EFB4FB-523C-4C1F-AA36-9E94DBDAD54C}" type="slidenum">
              <a:rPr lang="fr-FR" smtClean="0"/>
              <a:t>5</a:t>
            </a:fld>
            <a:endParaRPr lang="fr-FR"/>
          </a:p>
        </p:txBody>
      </p:sp>
    </p:spTree>
    <p:extLst>
      <p:ext uri="{BB962C8B-B14F-4D97-AF65-F5344CB8AC3E}">
        <p14:creationId xmlns:p14="http://schemas.microsoft.com/office/powerpoint/2010/main" val="3358480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TC</a:t>
            </a:r>
          </a:p>
        </p:txBody>
      </p:sp>
      <p:sp>
        <p:nvSpPr>
          <p:cNvPr id="4" name="Espace réservé du numéro de diapositive 3"/>
          <p:cNvSpPr>
            <a:spLocks noGrp="1"/>
          </p:cNvSpPr>
          <p:nvPr>
            <p:ph type="sldNum" sz="quarter" idx="10"/>
          </p:nvPr>
        </p:nvSpPr>
        <p:spPr/>
        <p:txBody>
          <a:bodyPr/>
          <a:lstStyle/>
          <a:p>
            <a:fld id="{29EFB4FB-523C-4C1F-AA36-9E94DBDAD54C}" type="slidenum">
              <a:rPr lang="fr-FR" smtClean="0"/>
              <a:t>6</a:t>
            </a:fld>
            <a:endParaRPr lang="fr-FR"/>
          </a:p>
        </p:txBody>
      </p:sp>
    </p:spTree>
    <p:extLst>
      <p:ext uri="{BB962C8B-B14F-4D97-AF65-F5344CB8AC3E}">
        <p14:creationId xmlns:p14="http://schemas.microsoft.com/office/powerpoint/2010/main" val="3358480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Des objectifs qui peuvent paraitre antagonistes pour la biomasse , nous allons voir plus en détail ce qu’il en</a:t>
            </a:r>
            <a:r>
              <a:rPr lang="fr-FR" baseline="0" dirty="0"/>
              <a:t> est vraiment</a:t>
            </a:r>
            <a:endParaRPr lang="fr-FR" dirty="0"/>
          </a:p>
        </p:txBody>
      </p:sp>
      <p:sp>
        <p:nvSpPr>
          <p:cNvPr id="4" name="Espace réservé du numéro de diapositive 3"/>
          <p:cNvSpPr>
            <a:spLocks noGrp="1"/>
          </p:cNvSpPr>
          <p:nvPr>
            <p:ph type="sldNum" sz="quarter" idx="10"/>
          </p:nvPr>
        </p:nvSpPr>
        <p:spPr/>
        <p:txBody>
          <a:bodyPr/>
          <a:lstStyle/>
          <a:p>
            <a:fld id="{29EFB4FB-523C-4C1F-AA36-9E94DBDAD54C}" type="slidenum">
              <a:rPr lang="fr-FR" smtClean="0"/>
              <a:t>7</a:t>
            </a:fld>
            <a:endParaRPr lang="fr-FR"/>
          </a:p>
        </p:txBody>
      </p:sp>
    </p:spTree>
    <p:extLst>
      <p:ext uri="{BB962C8B-B14F-4D97-AF65-F5344CB8AC3E}">
        <p14:creationId xmlns:p14="http://schemas.microsoft.com/office/powerpoint/2010/main" val="1370417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9EFB4FB-523C-4C1F-AA36-9E94DBDAD54C}" type="slidenum">
              <a:rPr lang="fr-FR" smtClean="0"/>
              <a:t>8</a:t>
            </a:fld>
            <a:endParaRPr lang="fr-FR"/>
          </a:p>
        </p:txBody>
      </p:sp>
    </p:spTree>
    <p:extLst>
      <p:ext uri="{BB962C8B-B14F-4D97-AF65-F5344CB8AC3E}">
        <p14:creationId xmlns:p14="http://schemas.microsoft.com/office/powerpoint/2010/main" val="2680284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9EFB4FB-523C-4C1F-AA36-9E94DBDAD54C}" type="slidenum">
              <a:rPr lang="fr-FR" smtClean="0"/>
              <a:t>9</a:t>
            </a:fld>
            <a:endParaRPr lang="fr-FR"/>
          </a:p>
        </p:txBody>
      </p:sp>
    </p:spTree>
    <p:extLst>
      <p:ext uri="{BB962C8B-B14F-4D97-AF65-F5344CB8AC3E}">
        <p14:creationId xmlns:p14="http://schemas.microsoft.com/office/powerpoint/2010/main" val="20965080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Diapositive de titre - Version 1">
    <p:bg>
      <p:bgPr>
        <a:solidFill>
          <a:schemeClr val="bg1"/>
        </a:solidFill>
        <a:effectLst/>
      </p:bgPr>
    </p:bg>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4405A067-B49C-4F11-A938-80BC29FEEB6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94290"/>
            <a:ext cx="4076700" cy="2790825"/>
          </a:xfrm>
          <a:prstGeom prst="rect">
            <a:avLst/>
          </a:prstGeom>
        </p:spPr>
      </p:pic>
      <p:pic>
        <p:nvPicPr>
          <p:cNvPr id="6" name="Image 5">
            <a:extLst>
              <a:ext uri="{FF2B5EF4-FFF2-40B4-BE49-F238E27FC236}">
                <a16:creationId xmlns:a16="http://schemas.microsoft.com/office/drawing/2014/main" id="{EC5A9449-A06C-4EA1-A540-CB2DC3C4934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69308" y="2418921"/>
            <a:ext cx="314325" cy="428625"/>
          </a:xfrm>
          <a:prstGeom prst="rect">
            <a:avLst/>
          </a:prstGeom>
        </p:spPr>
      </p:pic>
      <p:sp>
        <p:nvSpPr>
          <p:cNvPr id="7" name="Rectangle 6">
            <a:extLst>
              <a:ext uri="{FF2B5EF4-FFF2-40B4-BE49-F238E27FC236}">
                <a16:creationId xmlns:a16="http://schemas.microsoft.com/office/drawing/2014/main" id="{0A9A26A8-F041-4097-AF69-174D33070FC9}"/>
              </a:ext>
            </a:extLst>
          </p:cNvPr>
          <p:cNvSpPr/>
          <p:nvPr userDrawn="1"/>
        </p:nvSpPr>
        <p:spPr>
          <a:xfrm>
            <a:off x="0" y="5994603"/>
            <a:ext cx="12192000" cy="8645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800">
              <a:ln>
                <a:noFill/>
              </a:ln>
              <a:solidFill>
                <a:schemeClr val="bg1"/>
              </a:solidFill>
            </a:endParaRPr>
          </a:p>
        </p:txBody>
      </p:sp>
      <p:sp>
        <p:nvSpPr>
          <p:cNvPr id="8" name="Title 1">
            <a:extLst>
              <a:ext uri="{FF2B5EF4-FFF2-40B4-BE49-F238E27FC236}">
                <a16:creationId xmlns:a16="http://schemas.microsoft.com/office/drawing/2014/main" id="{EBF5AA71-3F4D-4E9E-BA5E-688B6C5A5C68}"/>
              </a:ext>
            </a:extLst>
          </p:cNvPr>
          <p:cNvSpPr>
            <a:spLocks noGrp="1"/>
          </p:cNvSpPr>
          <p:nvPr>
            <p:ph type="ctrTitle"/>
          </p:nvPr>
        </p:nvSpPr>
        <p:spPr>
          <a:xfrm>
            <a:off x="2401843" y="2323859"/>
            <a:ext cx="9144000" cy="1057708"/>
          </a:xfrm>
          <a:prstGeom prst="rect">
            <a:avLst/>
          </a:prstGeom>
        </p:spPr>
        <p:txBody>
          <a:bodyPr anchor="t" anchorCtr="0">
            <a:normAutofit/>
          </a:bodyPr>
          <a:lstStyle>
            <a:lvl1pPr marL="0" indent="0" algn="l">
              <a:buFontTx/>
              <a:buNone/>
              <a:defRPr sz="3600"/>
            </a:lvl1pPr>
          </a:lstStyle>
          <a:p>
            <a:r>
              <a:rPr lang="fr-FR" dirty="0"/>
              <a:t>Modifiez le style du titre</a:t>
            </a:r>
            <a:endParaRPr lang="en-US" dirty="0"/>
          </a:p>
        </p:txBody>
      </p:sp>
      <p:sp>
        <p:nvSpPr>
          <p:cNvPr id="9" name="Subtitle 2">
            <a:extLst>
              <a:ext uri="{FF2B5EF4-FFF2-40B4-BE49-F238E27FC236}">
                <a16:creationId xmlns:a16="http://schemas.microsoft.com/office/drawing/2014/main" id="{74FC2D0F-6FA4-4470-9D28-7A04906292D7}"/>
              </a:ext>
            </a:extLst>
          </p:cNvPr>
          <p:cNvSpPr>
            <a:spLocks noGrp="1"/>
          </p:cNvSpPr>
          <p:nvPr>
            <p:ph type="subTitle" idx="1"/>
          </p:nvPr>
        </p:nvSpPr>
        <p:spPr>
          <a:xfrm>
            <a:off x="2401843" y="3191097"/>
            <a:ext cx="9144000" cy="654923"/>
          </a:xfrm>
          <a:prstGeom prst="rect">
            <a:avLst/>
          </a:prstGeom>
        </p:spPr>
        <p:txBody>
          <a:bodyPr/>
          <a:lstStyle>
            <a:lvl1pPr marL="0" indent="0" algn="l">
              <a:buNone/>
              <a:defRPr sz="2400">
                <a:solidFill>
                  <a:srgbClr val="27566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dirty="0"/>
              <a:t>Modifiez le style des sous-titres du masque</a:t>
            </a:r>
            <a:endParaRPr lang="en-US" dirty="0"/>
          </a:p>
        </p:txBody>
      </p:sp>
      <p:pic>
        <p:nvPicPr>
          <p:cNvPr id="3" name="Image 2" descr="Une image contenant dessin, signe&#10;&#10;Description générée automatiquement">
            <a:extLst>
              <a:ext uri="{FF2B5EF4-FFF2-40B4-BE49-F238E27FC236}">
                <a16:creationId xmlns:a16="http://schemas.microsoft.com/office/drawing/2014/main" id="{D18E85FD-4D63-460A-8FAE-B85C5520CB8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01843" y="5628463"/>
            <a:ext cx="2286000" cy="897255"/>
          </a:xfrm>
          <a:prstGeom prst="rect">
            <a:avLst/>
          </a:prstGeom>
        </p:spPr>
      </p:pic>
    </p:spTree>
    <p:extLst>
      <p:ext uri="{BB962C8B-B14F-4D97-AF65-F5344CB8AC3E}">
        <p14:creationId xmlns:p14="http://schemas.microsoft.com/office/powerpoint/2010/main" val="3375551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re et texte vertical">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1257660" y="1424048"/>
            <a:ext cx="9713421" cy="4413334"/>
          </a:xfrm>
          <a:prstGeom prst="rect">
            <a:avLst/>
          </a:prstGeom>
        </p:spPr>
        <p:txBody>
          <a:bodyPr vert="eaVert"/>
          <a:lstStyle>
            <a:lvl1pPr>
              <a:defRPr sz="2400"/>
            </a:lvl1pPr>
            <a:lvl2pPr>
              <a:defRPr sz="2200"/>
            </a:lvl2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9" name="Title 1">
            <a:extLst>
              <a:ext uri="{FF2B5EF4-FFF2-40B4-BE49-F238E27FC236}">
                <a16:creationId xmlns:a16="http://schemas.microsoft.com/office/drawing/2014/main" id="{240E54DF-C1EA-4882-A6F1-99592839EE54}"/>
              </a:ext>
            </a:extLst>
          </p:cNvPr>
          <p:cNvSpPr>
            <a:spLocks noGrp="1"/>
          </p:cNvSpPr>
          <p:nvPr>
            <p:ph type="title"/>
          </p:nvPr>
        </p:nvSpPr>
        <p:spPr>
          <a:xfrm>
            <a:off x="743192" y="149638"/>
            <a:ext cx="10216343" cy="888251"/>
          </a:xfrm>
          <a:prstGeom prst="rect">
            <a:avLst/>
          </a:prstGeom>
        </p:spPr>
        <p:txBody>
          <a:bodyPr anchor="ctr" anchorCtr="0">
            <a:normAutofit/>
          </a:bodyPr>
          <a:lstStyle>
            <a:lvl1pPr>
              <a:defRPr sz="3000"/>
            </a:lvl1pPr>
          </a:lstStyle>
          <a:p>
            <a:r>
              <a:rPr lang="fr-FR" dirty="0"/>
              <a:t>Modifiez le style du titre</a:t>
            </a:r>
            <a:endParaRPr lang="en-US" dirty="0"/>
          </a:p>
        </p:txBody>
      </p:sp>
      <p:sp>
        <p:nvSpPr>
          <p:cNvPr id="10" name="Subtitle 2">
            <a:extLst>
              <a:ext uri="{FF2B5EF4-FFF2-40B4-BE49-F238E27FC236}">
                <a16:creationId xmlns:a16="http://schemas.microsoft.com/office/drawing/2014/main" id="{81A144AD-A97F-4337-A396-D74ADA0CB30F}"/>
              </a:ext>
            </a:extLst>
          </p:cNvPr>
          <p:cNvSpPr>
            <a:spLocks noGrp="1"/>
          </p:cNvSpPr>
          <p:nvPr>
            <p:ph type="subTitle" idx="10"/>
          </p:nvPr>
        </p:nvSpPr>
        <p:spPr>
          <a:xfrm>
            <a:off x="1122336" y="858842"/>
            <a:ext cx="9837199" cy="679019"/>
          </a:xfrm>
          <a:prstGeom prst="rect">
            <a:avLst/>
          </a:prstGeom>
        </p:spPr>
        <p:txBody>
          <a:bodyPr>
            <a:normAutofit/>
          </a:bodyPr>
          <a:lstStyle>
            <a:lvl1pPr marL="0" indent="0" algn="l">
              <a:buNone/>
              <a:defRPr sz="2000">
                <a:solidFill>
                  <a:srgbClr val="27566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dirty="0"/>
              <a:t>Modifiez le style des sous-titres du masque</a:t>
            </a:r>
            <a:endParaRPr lang="en-US" dirty="0"/>
          </a:p>
        </p:txBody>
      </p:sp>
    </p:spTree>
    <p:extLst>
      <p:ext uri="{BB962C8B-B14F-4D97-AF65-F5344CB8AC3E}">
        <p14:creationId xmlns:p14="http://schemas.microsoft.com/office/powerpoint/2010/main" val="64354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8429" y="365132"/>
            <a:ext cx="1755371" cy="5811839"/>
          </a:xfrm>
          <a:prstGeom prst="rect">
            <a:avLst/>
          </a:prstGeom>
        </p:spPr>
        <p:txBody>
          <a:bodyPr vert="eaVert"/>
          <a:lstStyle/>
          <a:p>
            <a:r>
              <a:rPr lang="fr-FR" dirty="0"/>
              <a:t>Modifiez le style du titre</a:t>
            </a:r>
            <a:endParaRPr lang="en-US" dirty="0"/>
          </a:p>
        </p:txBody>
      </p:sp>
      <p:sp>
        <p:nvSpPr>
          <p:cNvPr id="3" name="Vertical Text Placeholder 2"/>
          <p:cNvSpPr>
            <a:spLocks noGrp="1"/>
          </p:cNvSpPr>
          <p:nvPr>
            <p:ph type="body" orient="vert" idx="1"/>
          </p:nvPr>
        </p:nvSpPr>
        <p:spPr>
          <a:xfrm>
            <a:off x="838210" y="365132"/>
            <a:ext cx="8241047" cy="5811839"/>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Subtitle 2">
            <a:extLst>
              <a:ext uri="{FF2B5EF4-FFF2-40B4-BE49-F238E27FC236}">
                <a16:creationId xmlns:a16="http://schemas.microsoft.com/office/drawing/2014/main" id="{F0C85A8C-AE66-4CB1-AC77-8A0677F197D5}"/>
              </a:ext>
            </a:extLst>
          </p:cNvPr>
          <p:cNvSpPr>
            <a:spLocks noGrp="1"/>
          </p:cNvSpPr>
          <p:nvPr>
            <p:ph type="subTitle" idx="10"/>
          </p:nvPr>
        </p:nvSpPr>
        <p:spPr>
          <a:xfrm rot="5400000">
            <a:off x="6626017" y="2818371"/>
            <a:ext cx="5811839" cy="905357"/>
          </a:xfrm>
          <a:prstGeom prst="rect">
            <a:avLst/>
          </a:prstGeom>
        </p:spPr>
        <p:txBody>
          <a:bodyPr>
            <a:normAutofit/>
          </a:bodyPr>
          <a:lstStyle>
            <a:lvl1pPr marL="0" indent="0" algn="l">
              <a:buNone/>
              <a:defRPr sz="2000">
                <a:solidFill>
                  <a:srgbClr val="27566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dirty="0"/>
              <a:t>Modifiez le style des sous-titres du masque</a:t>
            </a:r>
            <a:endParaRPr lang="en-US" dirty="0"/>
          </a:p>
        </p:txBody>
      </p:sp>
    </p:spTree>
    <p:extLst>
      <p:ext uri="{BB962C8B-B14F-4D97-AF65-F5344CB8AC3E}">
        <p14:creationId xmlns:p14="http://schemas.microsoft.com/office/powerpoint/2010/main" val="22153182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5FFD92B-4531-4A2C-994E-508BBF024365}"/>
              </a:ext>
            </a:extLst>
          </p:cNvPr>
          <p:cNvSpPr>
            <a:spLocks noGrp="1"/>
          </p:cNvSpPr>
          <p:nvPr>
            <p:ph type="dt" sz="half" idx="10"/>
          </p:nvPr>
        </p:nvSpPr>
        <p:spPr/>
        <p:txBody>
          <a:bodyPr/>
          <a:lstStyle/>
          <a:p>
            <a:fld id="{AE0A72D1-EEE1-483E-8AC7-71D80083CAE6}" type="datetimeFigureOut">
              <a:rPr lang="fr-FR" smtClean="0"/>
              <a:t>12/05/2023</a:t>
            </a:fld>
            <a:endParaRPr lang="fr-FR"/>
          </a:p>
        </p:txBody>
      </p:sp>
      <p:sp>
        <p:nvSpPr>
          <p:cNvPr id="3" name="Espace réservé du pied de page 2">
            <a:extLst>
              <a:ext uri="{FF2B5EF4-FFF2-40B4-BE49-F238E27FC236}">
                <a16:creationId xmlns:a16="http://schemas.microsoft.com/office/drawing/2014/main" id="{9A74D20F-F87B-4D97-B71B-2AA496A678F6}"/>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2AD507A0-5FD2-45C5-BCBD-14FAF6760E94}"/>
              </a:ext>
            </a:extLst>
          </p:cNvPr>
          <p:cNvSpPr>
            <a:spLocks noGrp="1"/>
          </p:cNvSpPr>
          <p:nvPr>
            <p:ph type="sldNum" sz="quarter" idx="12"/>
          </p:nvPr>
        </p:nvSpPr>
        <p:spPr/>
        <p:txBody>
          <a:bodyPr/>
          <a:lstStyle/>
          <a:p>
            <a:fld id="{1ED7755D-A707-4E68-8551-943F86BED37D}" type="slidenum">
              <a:rPr lang="fr-FR" smtClean="0"/>
              <a:t>‹N°›</a:t>
            </a:fld>
            <a:endParaRPr lang="fr-FR"/>
          </a:p>
        </p:txBody>
      </p:sp>
    </p:spTree>
    <p:extLst>
      <p:ext uri="{BB962C8B-B14F-4D97-AF65-F5344CB8AC3E}">
        <p14:creationId xmlns:p14="http://schemas.microsoft.com/office/powerpoint/2010/main" val="939321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 Version 2">
    <p:bg>
      <p:bgPr>
        <a:solidFill>
          <a:srgbClr val="00A3A6"/>
        </a:solid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48F33C8C-4663-47F8-AAC2-AA7669DF27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01852" y="1272218"/>
            <a:ext cx="1546667" cy="417778"/>
          </a:xfrm>
          <a:prstGeom prst="rect">
            <a:avLst/>
          </a:prstGeom>
        </p:spPr>
      </p:pic>
      <p:pic>
        <p:nvPicPr>
          <p:cNvPr id="5" name="Image 4">
            <a:extLst>
              <a:ext uri="{FF2B5EF4-FFF2-40B4-BE49-F238E27FC236}">
                <a16:creationId xmlns:a16="http://schemas.microsoft.com/office/drawing/2014/main" id="{4405A067-B49C-4F11-A938-80BC29FEEB6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 y="2837638"/>
            <a:ext cx="4076190" cy="2790476"/>
          </a:xfrm>
          <a:prstGeom prst="rect">
            <a:avLst/>
          </a:prstGeom>
        </p:spPr>
      </p:pic>
      <p:pic>
        <p:nvPicPr>
          <p:cNvPr id="6" name="Image 5">
            <a:extLst>
              <a:ext uri="{FF2B5EF4-FFF2-40B4-BE49-F238E27FC236}">
                <a16:creationId xmlns:a16="http://schemas.microsoft.com/office/drawing/2014/main" id="{EC5A9449-A06C-4EA1-A540-CB2DC3C4934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69315" y="2825325"/>
            <a:ext cx="314286" cy="428572"/>
          </a:xfrm>
          <a:prstGeom prst="rect">
            <a:avLst/>
          </a:prstGeom>
        </p:spPr>
      </p:pic>
      <p:sp>
        <p:nvSpPr>
          <p:cNvPr id="7" name="Rectangle 6">
            <a:extLst>
              <a:ext uri="{FF2B5EF4-FFF2-40B4-BE49-F238E27FC236}">
                <a16:creationId xmlns:a16="http://schemas.microsoft.com/office/drawing/2014/main" id="{0A9A26A8-F041-4097-AF69-174D33070FC9}"/>
              </a:ext>
            </a:extLst>
          </p:cNvPr>
          <p:cNvSpPr/>
          <p:nvPr userDrawn="1"/>
        </p:nvSpPr>
        <p:spPr>
          <a:xfrm>
            <a:off x="0" y="5994603"/>
            <a:ext cx="12192000" cy="864524"/>
          </a:xfrm>
          <a:prstGeom prst="rect">
            <a:avLst/>
          </a:prstGeom>
          <a:solidFill>
            <a:srgbClr val="00A3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800">
              <a:ln>
                <a:noFill/>
              </a:ln>
              <a:solidFill>
                <a:schemeClr val="bg1"/>
              </a:solidFill>
            </a:endParaRPr>
          </a:p>
        </p:txBody>
      </p:sp>
      <p:sp>
        <p:nvSpPr>
          <p:cNvPr id="8" name="Title 1">
            <a:extLst>
              <a:ext uri="{FF2B5EF4-FFF2-40B4-BE49-F238E27FC236}">
                <a16:creationId xmlns:a16="http://schemas.microsoft.com/office/drawing/2014/main" id="{EBF5AA71-3F4D-4E9E-BA5E-688B6C5A5C68}"/>
              </a:ext>
            </a:extLst>
          </p:cNvPr>
          <p:cNvSpPr>
            <a:spLocks noGrp="1"/>
          </p:cNvSpPr>
          <p:nvPr>
            <p:ph type="ctrTitle"/>
          </p:nvPr>
        </p:nvSpPr>
        <p:spPr>
          <a:xfrm>
            <a:off x="2401843" y="2767207"/>
            <a:ext cx="9144000" cy="1057708"/>
          </a:xfrm>
          <a:prstGeom prst="rect">
            <a:avLst/>
          </a:prstGeom>
        </p:spPr>
        <p:txBody>
          <a:bodyPr anchor="t" anchorCtr="0">
            <a:normAutofit/>
          </a:bodyPr>
          <a:lstStyle>
            <a:lvl1pPr marL="0" indent="0" algn="l">
              <a:buFontTx/>
              <a:buNone/>
              <a:defRPr sz="3600">
                <a:solidFill>
                  <a:schemeClr val="bg1"/>
                </a:solidFill>
              </a:defRPr>
            </a:lvl1pPr>
          </a:lstStyle>
          <a:p>
            <a:r>
              <a:rPr lang="fr-FR" dirty="0"/>
              <a:t>Modifiez le style du titre</a:t>
            </a:r>
            <a:endParaRPr lang="en-US" dirty="0"/>
          </a:p>
        </p:txBody>
      </p:sp>
      <p:sp>
        <p:nvSpPr>
          <p:cNvPr id="9" name="Subtitle 2">
            <a:extLst>
              <a:ext uri="{FF2B5EF4-FFF2-40B4-BE49-F238E27FC236}">
                <a16:creationId xmlns:a16="http://schemas.microsoft.com/office/drawing/2014/main" id="{74FC2D0F-6FA4-4470-9D28-7A04906292D7}"/>
              </a:ext>
            </a:extLst>
          </p:cNvPr>
          <p:cNvSpPr>
            <a:spLocks noGrp="1"/>
          </p:cNvSpPr>
          <p:nvPr>
            <p:ph type="subTitle" idx="1"/>
          </p:nvPr>
        </p:nvSpPr>
        <p:spPr>
          <a:xfrm>
            <a:off x="2401843" y="3634445"/>
            <a:ext cx="9144000" cy="654923"/>
          </a:xfrm>
          <a:prstGeom prst="rect">
            <a:avLst/>
          </a:prstGeom>
        </p:spPr>
        <p:txBody>
          <a:bodyPr/>
          <a:lstStyle>
            <a:lvl1pPr marL="0" indent="0" algn="l">
              <a:buNone/>
              <a:defRPr sz="2400">
                <a:solidFill>
                  <a:srgbClr val="27566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dirty="0"/>
              <a:t>Modifiez le style des sous-titres du masque</a:t>
            </a:r>
            <a:endParaRPr lang="en-US" dirty="0"/>
          </a:p>
        </p:txBody>
      </p:sp>
    </p:spTree>
    <p:extLst>
      <p:ext uri="{BB962C8B-B14F-4D97-AF65-F5344CB8AC3E}">
        <p14:creationId xmlns:p14="http://schemas.microsoft.com/office/powerpoint/2010/main" val="3260644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Page classique">
    <p:spTree>
      <p:nvGrpSpPr>
        <p:cNvPr id="1" name=""/>
        <p:cNvGrpSpPr/>
        <p:nvPr/>
      </p:nvGrpSpPr>
      <p:grpSpPr>
        <a:xfrm>
          <a:off x="0" y="0"/>
          <a:ext cx="0" cy="0"/>
          <a:chOff x="0" y="0"/>
          <a:chExt cx="0" cy="0"/>
        </a:xfrm>
      </p:grpSpPr>
      <p:sp>
        <p:nvSpPr>
          <p:cNvPr id="2" name="Title 1"/>
          <p:cNvSpPr>
            <a:spLocks noGrp="1"/>
          </p:cNvSpPr>
          <p:nvPr>
            <p:ph type="title"/>
          </p:nvPr>
        </p:nvSpPr>
        <p:spPr>
          <a:xfrm>
            <a:off x="743192" y="149638"/>
            <a:ext cx="10216343" cy="888251"/>
          </a:xfrm>
          <a:prstGeom prst="rect">
            <a:avLst/>
          </a:prstGeom>
        </p:spPr>
        <p:txBody>
          <a:bodyPr anchor="ctr" anchorCtr="0">
            <a:normAutofit/>
          </a:bodyPr>
          <a:lstStyle>
            <a:lvl1pPr>
              <a:defRPr sz="3000"/>
            </a:lvl1pPr>
          </a:lstStyle>
          <a:p>
            <a:r>
              <a:rPr lang="fr-FR" dirty="0"/>
              <a:t>Modifiez le style du titre</a:t>
            </a:r>
            <a:endParaRPr lang="en-US" dirty="0"/>
          </a:p>
        </p:txBody>
      </p:sp>
      <p:sp>
        <p:nvSpPr>
          <p:cNvPr id="3" name="Text Placeholder 2"/>
          <p:cNvSpPr>
            <a:spLocks noGrp="1"/>
          </p:cNvSpPr>
          <p:nvPr>
            <p:ph type="body" idx="1"/>
          </p:nvPr>
        </p:nvSpPr>
        <p:spPr>
          <a:xfrm>
            <a:off x="1122345" y="1537856"/>
            <a:ext cx="9680172" cy="4006733"/>
          </a:xfrm>
          <a:prstGeom prst="rect">
            <a:avLst/>
          </a:prstGeom>
        </p:spPr>
        <p:txBody>
          <a:bodyPr>
            <a:normAutofit/>
          </a:bodyPr>
          <a:lstStyle>
            <a:lvl1pPr marL="0" indent="0">
              <a:buNone/>
              <a:defRPr sz="16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fr-FR" dirty="0"/>
              <a:t>Cliquez pour modifier les styles du texte du masque</a:t>
            </a:r>
          </a:p>
        </p:txBody>
      </p:sp>
      <p:sp>
        <p:nvSpPr>
          <p:cNvPr id="7" name="Subtitle 2">
            <a:extLst>
              <a:ext uri="{FF2B5EF4-FFF2-40B4-BE49-F238E27FC236}">
                <a16:creationId xmlns:a16="http://schemas.microsoft.com/office/drawing/2014/main" id="{C77E12C6-00F3-439F-A2FE-1D2F0A604A8D}"/>
              </a:ext>
            </a:extLst>
          </p:cNvPr>
          <p:cNvSpPr>
            <a:spLocks noGrp="1"/>
          </p:cNvSpPr>
          <p:nvPr>
            <p:ph type="subTitle" idx="10"/>
          </p:nvPr>
        </p:nvSpPr>
        <p:spPr>
          <a:xfrm>
            <a:off x="1122336" y="858842"/>
            <a:ext cx="9680171" cy="679019"/>
          </a:xfrm>
          <a:prstGeom prst="rect">
            <a:avLst/>
          </a:prstGeom>
        </p:spPr>
        <p:txBody>
          <a:bodyPr>
            <a:normAutofit/>
          </a:bodyPr>
          <a:lstStyle>
            <a:lvl1pPr marL="0" indent="0" algn="l">
              <a:buNone/>
              <a:defRPr sz="2000">
                <a:solidFill>
                  <a:srgbClr val="27566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dirty="0"/>
              <a:t>Modifiez le style des sous-titres du masque</a:t>
            </a:r>
            <a:endParaRPr lang="en-US" dirty="0"/>
          </a:p>
        </p:txBody>
      </p:sp>
    </p:spTree>
    <p:extLst>
      <p:ext uri="{BB962C8B-B14F-4D97-AF65-F5344CB8AC3E}">
        <p14:creationId xmlns:p14="http://schemas.microsoft.com/office/powerpoint/2010/main" val="3571338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2336" y="1747095"/>
            <a:ext cx="9724504" cy="4009911"/>
          </a:xfrm>
          <a:prstGeom prst="rect">
            <a:avLst/>
          </a:prstGeom>
        </p:spPr>
        <p:txBody>
          <a:bodyPr/>
          <a:lstStyle>
            <a:lvl1pPr>
              <a:defRPr sz="2400" b="0"/>
            </a:lvl1pPr>
            <a:lvl2pPr>
              <a:defRPr sz="2200"/>
            </a:lvl2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9" name="Title 1">
            <a:extLst>
              <a:ext uri="{FF2B5EF4-FFF2-40B4-BE49-F238E27FC236}">
                <a16:creationId xmlns:a16="http://schemas.microsoft.com/office/drawing/2014/main" id="{640F9627-3E1A-4004-ABFB-AFCBC126ED3C}"/>
              </a:ext>
            </a:extLst>
          </p:cNvPr>
          <p:cNvSpPr>
            <a:spLocks noGrp="1"/>
          </p:cNvSpPr>
          <p:nvPr>
            <p:ph type="title"/>
          </p:nvPr>
        </p:nvSpPr>
        <p:spPr>
          <a:xfrm>
            <a:off x="743192" y="149638"/>
            <a:ext cx="10216343" cy="888251"/>
          </a:xfrm>
          <a:prstGeom prst="rect">
            <a:avLst/>
          </a:prstGeom>
        </p:spPr>
        <p:txBody>
          <a:bodyPr anchor="ctr" anchorCtr="0">
            <a:normAutofit/>
          </a:bodyPr>
          <a:lstStyle>
            <a:lvl1pPr>
              <a:defRPr sz="3000"/>
            </a:lvl1pPr>
          </a:lstStyle>
          <a:p>
            <a:r>
              <a:rPr lang="fr-FR" dirty="0"/>
              <a:t>Modifiez le style du titre</a:t>
            </a:r>
            <a:endParaRPr lang="en-US" dirty="0"/>
          </a:p>
        </p:txBody>
      </p:sp>
      <p:sp>
        <p:nvSpPr>
          <p:cNvPr id="10" name="Subtitle 2">
            <a:extLst>
              <a:ext uri="{FF2B5EF4-FFF2-40B4-BE49-F238E27FC236}">
                <a16:creationId xmlns:a16="http://schemas.microsoft.com/office/drawing/2014/main" id="{EA145E71-E6DC-460B-BD9E-537A5B24AA29}"/>
              </a:ext>
            </a:extLst>
          </p:cNvPr>
          <p:cNvSpPr>
            <a:spLocks noGrp="1"/>
          </p:cNvSpPr>
          <p:nvPr>
            <p:ph type="subTitle" idx="10"/>
          </p:nvPr>
        </p:nvSpPr>
        <p:spPr>
          <a:xfrm>
            <a:off x="1122336" y="858842"/>
            <a:ext cx="9837199" cy="679019"/>
          </a:xfrm>
          <a:prstGeom prst="rect">
            <a:avLst/>
          </a:prstGeom>
        </p:spPr>
        <p:txBody>
          <a:bodyPr>
            <a:normAutofit/>
          </a:bodyPr>
          <a:lstStyle>
            <a:lvl1pPr marL="0" indent="0" algn="l">
              <a:buNone/>
              <a:defRPr sz="2000">
                <a:solidFill>
                  <a:srgbClr val="27566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dirty="0"/>
              <a:t>Modifiez le style des sous-titres du masque</a:t>
            </a:r>
            <a:endParaRPr lang="en-US" dirty="0"/>
          </a:p>
        </p:txBody>
      </p:sp>
    </p:spTree>
    <p:extLst>
      <p:ext uri="{BB962C8B-B14F-4D97-AF65-F5344CB8AC3E}">
        <p14:creationId xmlns:p14="http://schemas.microsoft.com/office/powerpoint/2010/main" val="1228000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Deux contenu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122336" y="1537860"/>
            <a:ext cx="4401589" cy="4351339"/>
          </a:xfrm>
          <a:prstGeom prst="rect">
            <a:avLst/>
          </a:prstGeom>
        </p:spPr>
        <p:txBody>
          <a:bodyPr/>
          <a:lstStyle>
            <a:lvl1pPr>
              <a:defRPr sz="2400"/>
            </a:lvl1pPr>
            <a:lvl2pPr>
              <a:defRPr sz="2200"/>
            </a:lvl2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Content Placeholder 3"/>
          <p:cNvSpPr>
            <a:spLocks noGrp="1"/>
          </p:cNvSpPr>
          <p:nvPr>
            <p:ph sz="half" idx="2"/>
          </p:nvPr>
        </p:nvSpPr>
        <p:spPr>
          <a:xfrm>
            <a:off x="6145996" y="1537860"/>
            <a:ext cx="4401589" cy="4351339"/>
          </a:xfrm>
          <a:prstGeom prst="rect">
            <a:avLst/>
          </a:prstGeom>
        </p:spPr>
        <p:txBody>
          <a:bodyPr/>
          <a:lstStyle>
            <a:lvl1pPr>
              <a:defRPr sz="2400"/>
            </a:lvl1pPr>
            <a:lvl2pPr>
              <a:defRPr sz="2200"/>
            </a:lvl2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10" name="Title 1">
            <a:extLst>
              <a:ext uri="{FF2B5EF4-FFF2-40B4-BE49-F238E27FC236}">
                <a16:creationId xmlns:a16="http://schemas.microsoft.com/office/drawing/2014/main" id="{DF91C4CC-48F8-459E-8260-CB6FFD7E866E}"/>
              </a:ext>
            </a:extLst>
          </p:cNvPr>
          <p:cNvSpPr>
            <a:spLocks noGrp="1"/>
          </p:cNvSpPr>
          <p:nvPr>
            <p:ph type="title"/>
          </p:nvPr>
        </p:nvSpPr>
        <p:spPr>
          <a:xfrm>
            <a:off x="743192" y="149638"/>
            <a:ext cx="10216343" cy="888251"/>
          </a:xfrm>
          <a:prstGeom prst="rect">
            <a:avLst/>
          </a:prstGeom>
        </p:spPr>
        <p:txBody>
          <a:bodyPr anchor="ctr" anchorCtr="0">
            <a:normAutofit/>
          </a:bodyPr>
          <a:lstStyle>
            <a:lvl1pPr>
              <a:defRPr sz="3000"/>
            </a:lvl1pPr>
          </a:lstStyle>
          <a:p>
            <a:r>
              <a:rPr lang="fr-FR" dirty="0"/>
              <a:t>Modifiez le style du titre</a:t>
            </a:r>
            <a:endParaRPr lang="en-US" dirty="0"/>
          </a:p>
        </p:txBody>
      </p:sp>
      <p:sp>
        <p:nvSpPr>
          <p:cNvPr id="11" name="Subtitle 2">
            <a:extLst>
              <a:ext uri="{FF2B5EF4-FFF2-40B4-BE49-F238E27FC236}">
                <a16:creationId xmlns:a16="http://schemas.microsoft.com/office/drawing/2014/main" id="{AFD9EB01-BC37-475E-8D86-8ADA8009556E}"/>
              </a:ext>
            </a:extLst>
          </p:cNvPr>
          <p:cNvSpPr>
            <a:spLocks noGrp="1"/>
          </p:cNvSpPr>
          <p:nvPr>
            <p:ph type="subTitle" idx="10"/>
          </p:nvPr>
        </p:nvSpPr>
        <p:spPr>
          <a:xfrm>
            <a:off x="1122336" y="858842"/>
            <a:ext cx="9837199" cy="679019"/>
          </a:xfrm>
          <a:prstGeom prst="rect">
            <a:avLst/>
          </a:prstGeom>
        </p:spPr>
        <p:txBody>
          <a:bodyPr>
            <a:normAutofit/>
          </a:bodyPr>
          <a:lstStyle>
            <a:lvl1pPr marL="0" indent="0" algn="l">
              <a:buNone/>
              <a:defRPr sz="2000">
                <a:solidFill>
                  <a:srgbClr val="27566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dirty="0"/>
              <a:t>Modifiez le style des sous-titres du masque</a:t>
            </a:r>
            <a:endParaRPr lang="en-US" dirty="0"/>
          </a:p>
        </p:txBody>
      </p:sp>
    </p:spTree>
    <p:extLst>
      <p:ext uri="{BB962C8B-B14F-4D97-AF65-F5344CB8AC3E}">
        <p14:creationId xmlns:p14="http://schemas.microsoft.com/office/powerpoint/2010/main" val="1795437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22336" y="1537860"/>
            <a:ext cx="4330297" cy="817595"/>
          </a:xfrm>
          <a:prstGeom prst="rect">
            <a:avLst/>
          </a:prstGeom>
        </p:spPr>
        <p:txBody>
          <a:bodyPr anchor="b">
            <a:normAutofit/>
          </a:bodyPr>
          <a:lstStyle>
            <a:lvl1pPr marL="0" indent="0">
              <a:buNone/>
              <a:defRPr sz="22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r-FR" dirty="0"/>
              <a:t>Cliquez pour modifier les styles du texte du masque</a:t>
            </a:r>
          </a:p>
        </p:txBody>
      </p:sp>
      <p:sp>
        <p:nvSpPr>
          <p:cNvPr id="4" name="Content Placeholder 3"/>
          <p:cNvSpPr>
            <a:spLocks noGrp="1"/>
          </p:cNvSpPr>
          <p:nvPr>
            <p:ph sz="half" idx="2"/>
          </p:nvPr>
        </p:nvSpPr>
        <p:spPr>
          <a:xfrm>
            <a:off x="1122336" y="2355454"/>
            <a:ext cx="4330297" cy="3369393"/>
          </a:xfrm>
          <a:prstGeom prst="rect">
            <a:avLst/>
          </a:prstGeom>
        </p:spPr>
        <p:txBody>
          <a:bodyPr/>
          <a:lstStyle>
            <a:lvl1pPr>
              <a:defRPr sz="2400"/>
            </a:lvl1pPr>
            <a:lvl2pPr>
              <a:defRPr sz="2000"/>
            </a:lvl2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5" name="Text Placeholder 4"/>
          <p:cNvSpPr>
            <a:spLocks noGrp="1"/>
          </p:cNvSpPr>
          <p:nvPr>
            <p:ph type="body" sz="quarter" idx="3"/>
          </p:nvPr>
        </p:nvSpPr>
        <p:spPr>
          <a:xfrm>
            <a:off x="6104140" y="1537860"/>
            <a:ext cx="4351624" cy="817595"/>
          </a:xfrm>
          <a:prstGeom prst="rect">
            <a:avLst/>
          </a:prstGeom>
        </p:spPr>
        <p:txBody>
          <a:bodyPr anchor="b">
            <a:normAutofit/>
          </a:bodyPr>
          <a:lstStyle>
            <a:lvl1pPr marL="0" indent="0">
              <a:buNone/>
              <a:defRPr sz="22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r-FR" dirty="0"/>
              <a:t>Cliquez pour modifier les styles du texte du masque</a:t>
            </a:r>
          </a:p>
        </p:txBody>
      </p:sp>
      <p:sp>
        <p:nvSpPr>
          <p:cNvPr id="6" name="Content Placeholder 5"/>
          <p:cNvSpPr>
            <a:spLocks noGrp="1"/>
          </p:cNvSpPr>
          <p:nvPr>
            <p:ph sz="quarter" idx="4"/>
          </p:nvPr>
        </p:nvSpPr>
        <p:spPr>
          <a:xfrm>
            <a:off x="6104140" y="2355454"/>
            <a:ext cx="4351624" cy="3369393"/>
          </a:xfrm>
          <a:prstGeom prst="rect">
            <a:avLst/>
          </a:prstGeom>
        </p:spPr>
        <p:txBody>
          <a:bodyPr/>
          <a:lstStyle>
            <a:lvl1pPr>
              <a:defRPr sz="2400"/>
            </a:lvl1pPr>
            <a:lvl2pPr>
              <a:defRPr sz="2000"/>
            </a:lvl2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12" name="Title 1">
            <a:extLst>
              <a:ext uri="{FF2B5EF4-FFF2-40B4-BE49-F238E27FC236}">
                <a16:creationId xmlns:a16="http://schemas.microsoft.com/office/drawing/2014/main" id="{1F8A4CBC-A3CA-47B3-81F3-C727E04275D4}"/>
              </a:ext>
            </a:extLst>
          </p:cNvPr>
          <p:cNvSpPr>
            <a:spLocks noGrp="1"/>
          </p:cNvSpPr>
          <p:nvPr>
            <p:ph type="title"/>
          </p:nvPr>
        </p:nvSpPr>
        <p:spPr>
          <a:xfrm>
            <a:off x="743192" y="149638"/>
            <a:ext cx="10216343" cy="888251"/>
          </a:xfrm>
          <a:prstGeom prst="rect">
            <a:avLst/>
          </a:prstGeom>
        </p:spPr>
        <p:txBody>
          <a:bodyPr anchor="ctr" anchorCtr="0">
            <a:normAutofit/>
          </a:bodyPr>
          <a:lstStyle>
            <a:lvl1pPr>
              <a:defRPr sz="3000"/>
            </a:lvl1pPr>
          </a:lstStyle>
          <a:p>
            <a:r>
              <a:rPr lang="fr-FR" dirty="0"/>
              <a:t>Modifiez le style du titre</a:t>
            </a:r>
            <a:endParaRPr lang="en-US" dirty="0"/>
          </a:p>
        </p:txBody>
      </p:sp>
      <p:sp>
        <p:nvSpPr>
          <p:cNvPr id="13" name="Subtitle 2">
            <a:extLst>
              <a:ext uri="{FF2B5EF4-FFF2-40B4-BE49-F238E27FC236}">
                <a16:creationId xmlns:a16="http://schemas.microsoft.com/office/drawing/2014/main" id="{B1D175C3-B714-432E-8A1F-D0A82822D0DC}"/>
              </a:ext>
            </a:extLst>
          </p:cNvPr>
          <p:cNvSpPr>
            <a:spLocks noGrp="1"/>
          </p:cNvSpPr>
          <p:nvPr>
            <p:ph type="subTitle" idx="10"/>
          </p:nvPr>
        </p:nvSpPr>
        <p:spPr>
          <a:xfrm>
            <a:off x="1122336" y="858842"/>
            <a:ext cx="9837199" cy="679019"/>
          </a:xfrm>
          <a:prstGeom prst="rect">
            <a:avLst/>
          </a:prstGeom>
        </p:spPr>
        <p:txBody>
          <a:bodyPr>
            <a:normAutofit/>
          </a:bodyPr>
          <a:lstStyle>
            <a:lvl1pPr marL="0" indent="0" algn="l">
              <a:buNone/>
              <a:defRPr sz="2000">
                <a:solidFill>
                  <a:srgbClr val="27566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dirty="0"/>
              <a:t>Modifiez le style des sous-titres du masque</a:t>
            </a:r>
            <a:endParaRPr lang="en-US" dirty="0"/>
          </a:p>
        </p:txBody>
      </p:sp>
    </p:spTree>
    <p:extLst>
      <p:ext uri="{BB962C8B-B14F-4D97-AF65-F5344CB8AC3E}">
        <p14:creationId xmlns:p14="http://schemas.microsoft.com/office/powerpoint/2010/main" val="1651526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re seul">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31F39E2-47D4-4E2A-8889-FBAB04A15B5A}"/>
              </a:ext>
            </a:extLst>
          </p:cNvPr>
          <p:cNvSpPr>
            <a:spLocks noGrp="1"/>
          </p:cNvSpPr>
          <p:nvPr>
            <p:ph type="title"/>
          </p:nvPr>
        </p:nvSpPr>
        <p:spPr>
          <a:xfrm>
            <a:off x="743192" y="149638"/>
            <a:ext cx="10216343" cy="888251"/>
          </a:xfrm>
          <a:prstGeom prst="rect">
            <a:avLst/>
          </a:prstGeom>
        </p:spPr>
        <p:txBody>
          <a:bodyPr anchor="ctr" anchorCtr="0">
            <a:normAutofit/>
          </a:bodyPr>
          <a:lstStyle>
            <a:lvl1pPr>
              <a:defRPr sz="3000"/>
            </a:lvl1pPr>
          </a:lstStyle>
          <a:p>
            <a:r>
              <a:rPr lang="fr-FR" dirty="0"/>
              <a:t>Modifiez le style du titre</a:t>
            </a:r>
            <a:endParaRPr lang="en-US" dirty="0"/>
          </a:p>
        </p:txBody>
      </p:sp>
    </p:spTree>
    <p:extLst>
      <p:ext uri="{BB962C8B-B14F-4D97-AF65-F5344CB8AC3E}">
        <p14:creationId xmlns:p14="http://schemas.microsoft.com/office/powerpoint/2010/main" val="752346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42604" y="581891"/>
            <a:ext cx="4109957" cy="910244"/>
          </a:xfrm>
          <a:prstGeom prst="rect">
            <a:avLst/>
          </a:prstGeom>
        </p:spPr>
        <p:txBody>
          <a:bodyPr anchor="t" anchorCtr="0">
            <a:normAutofit/>
          </a:bodyPr>
          <a:lstStyle>
            <a:lvl1pPr>
              <a:defRPr sz="2400"/>
            </a:lvl1pPr>
          </a:lstStyle>
          <a:p>
            <a:r>
              <a:rPr lang="fr-FR" dirty="0"/>
              <a:t>Modifiez le style du titre</a:t>
            </a:r>
            <a:endParaRPr lang="en-US" dirty="0"/>
          </a:p>
        </p:txBody>
      </p:sp>
      <p:sp>
        <p:nvSpPr>
          <p:cNvPr id="3" name="Content Placeholder 2"/>
          <p:cNvSpPr>
            <a:spLocks noGrp="1"/>
          </p:cNvSpPr>
          <p:nvPr>
            <p:ph idx="1"/>
          </p:nvPr>
        </p:nvSpPr>
        <p:spPr>
          <a:xfrm>
            <a:off x="5183188" y="581891"/>
            <a:ext cx="6172200" cy="5062452"/>
          </a:xfrm>
          <a:prstGeom prst="rect">
            <a:avLst/>
          </a:prstGeom>
        </p:spPr>
        <p:txBody>
          <a:bodyPr/>
          <a:lstStyle>
            <a:lvl1pPr>
              <a:defRPr sz="2400"/>
            </a:lvl1pPr>
            <a:lvl2pPr>
              <a:defRPr sz="20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8" name="Subtitle 2">
            <a:extLst>
              <a:ext uri="{FF2B5EF4-FFF2-40B4-BE49-F238E27FC236}">
                <a16:creationId xmlns:a16="http://schemas.microsoft.com/office/drawing/2014/main" id="{1A161D90-8CEB-43C5-B5C5-E16450DD9099}"/>
              </a:ext>
            </a:extLst>
          </p:cNvPr>
          <p:cNvSpPr>
            <a:spLocks noGrp="1"/>
          </p:cNvSpPr>
          <p:nvPr>
            <p:ph type="subTitle" idx="10"/>
          </p:nvPr>
        </p:nvSpPr>
        <p:spPr>
          <a:xfrm>
            <a:off x="1112060" y="1492139"/>
            <a:ext cx="3740501" cy="1101437"/>
          </a:xfrm>
          <a:prstGeom prst="rect">
            <a:avLst/>
          </a:prstGeom>
        </p:spPr>
        <p:txBody>
          <a:bodyPr>
            <a:normAutofit/>
          </a:bodyPr>
          <a:lstStyle>
            <a:lvl1pPr marL="0" indent="0" algn="l">
              <a:buNone/>
              <a:defRPr sz="2000">
                <a:solidFill>
                  <a:srgbClr val="27566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dirty="0"/>
              <a:t>Modifiez le style des sous-titres du masque</a:t>
            </a:r>
            <a:endParaRPr lang="en-US" dirty="0"/>
          </a:p>
        </p:txBody>
      </p:sp>
      <p:sp>
        <p:nvSpPr>
          <p:cNvPr id="9" name="Text Placeholder 2">
            <a:extLst>
              <a:ext uri="{FF2B5EF4-FFF2-40B4-BE49-F238E27FC236}">
                <a16:creationId xmlns:a16="http://schemas.microsoft.com/office/drawing/2014/main" id="{4B498EB6-14FF-4794-BB07-42C86721F093}"/>
              </a:ext>
            </a:extLst>
          </p:cNvPr>
          <p:cNvSpPr>
            <a:spLocks noGrp="1"/>
          </p:cNvSpPr>
          <p:nvPr>
            <p:ph type="body" idx="11"/>
          </p:nvPr>
        </p:nvSpPr>
        <p:spPr>
          <a:xfrm>
            <a:off x="1112060" y="2593571"/>
            <a:ext cx="3740501" cy="3050772"/>
          </a:xfrm>
          <a:prstGeom prst="rect">
            <a:avLst/>
          </a:prstGeom>
        </p:spPr>
        <p:txBody>
          <a:bodyPr>
            <a:normAutofit/>
          </a:bodyPr>
          <a:lstStyle>
            <a:lvl1pPr marL="0" indent="0">
              <a:buNone/>
              <a:defRPr sz="18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fr-FR" dirty="0"/>
              <a:t>Cliquez pour modifier les styles du texte du masque</a:t>
            </a:r>
          </a:p>
        </p:txBody>
      </p:sp>
    </p:spTree>
    <p:extLst>
      <p:ext uri="{BB962C8B-B14F-4D97-AF65-F5344CB8AC3E}">
        <p14:creationId xmlns:p14="http://schemas.microsoft.com/office/powerpoint/2010/main" val="3481444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Image avec légende">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183188" y="581894"/>
            <a:ext cx="6172200" cy="5037515"/>
          </a:xfrm>
          <a:prstGeom prst="rect">
            <a:avLst/>
          </a:prstGeo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fr-FR"/>
              <a:t>Cliquez sur l'icône pour ajouter une image</a:t>
            </a:r>
            <a:endParaRPr lang="en-US" dirty="0"/>
          </a:p>
        </p:txBody>
      </p:sp>
      <p:sp>
        <p:nvSpPr>
          <p:cNvPr id="13" name="Title 1">
            <a:extLst>
              <a:ext uri="{FF2B5EF4-FFF2-40B4-BE49-F238E27FC236}">
                <a16:creationId xmlns:a16="http://schemas.microsoft.com/office/drawing/2014/main" id="{934FCCB7-9322-4303-8EEA-24D510DAF421}"/>
              </a:ext>
            </a:extLst>
          </p:cNvPr>
          <p:cNvSpPr>
            <a:spLocks noGrp="1"/>
          </p:cNvSpPr>
          <p:nvPr>
            <p:ph type="title"/>
          </p:nvPr>
        </p:nvSpPr>
        <p:spPr>
          <a:xfrm>
            <a:off x="742604" y="581891"/>
            <a:ext cx="4109957" cy="910244"/>
          </a:xfrm>
          <a:prstGeom prst="rect">
            <a:avLst/>
          </a:prstGeom>
        </p:spPr>
        <p:txBody>
          <a:bodyPr anchor="t" anchorCtr="0">
            <a:normAutofit/>
          </a:bodyPr>
          <a:lstStyle>
            <a:lvl1pPr>
              <a:defRPr sz="2400"/>
            </a:lvl1pPr>
          </a:lstStyle>
          <a:p>
            <a:r>
              <a:rPr lang="fr-FR" dirty="0"/>
              <a:t>Modifiez le style du titre</a:t>
            </a:r>
            <a:endParaRPr lang="en-US" dirty="0"/>
          </a:p>
        </p:txBody>
      </p:sp>
      <p:sp>
        <p:nvSpPr>
          <p:cNvPr id="14" name="Subtitle 2">
            <a:extLst>
              <a:ext uri="{FF2B5EF4-FFF2-40B4-BE49-F238E27FC236}">
                <a16:creationId xmlns:a16="http://schemas.microsoft.com/office/drawing/2014/main" id="{902AEB53-71C1-4969-9341-68037EF54F31}"/>
              </a:ext>
            </a:extLst>
          </p:cNvPr>
          <p:cNvSpPr>
            <a:spLocks noGrp="1"/>
          </p:cNvSpPr>
          <p:nvPr>
            <p:ph type="subTitle" idx="10"/>
          </p:nvPr>
        </p:nvSpPr>
        <p:spPr>
          <a:xfrm>
            <a:off x="1112060" y="1492139"/>
            <a:ext cx="3740501" cy="1101437"/>
          </a:xfrm>
          <a:prstGeom prst="rect">
            <a:avLst/>
          </a:prstGeom>
        </p:spPr>
        <p:txBody>
          <a:bodyPr>
            <a:normAutofit/>
          </a:bodyPr>
          <a:lstStyle>
            <a:lvl1pPr marL="0" indent="0" algn="l">
              <a:buNone/>
              <a:defRPr sz="2000">
                <a:solidFill>
                  <a:srgbClr val="27566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dirty="0"/>
              <a:t>Modifiez le style des sous-titres du masque</a:t>
            </a:r>
            <a:endParaRPr lang="en-US" dirty="0"/>
          </a:p>
        </p:txBody>
      </p:sp>
      <p:sp>
        <p:nvSpPr>
          <p:cNvPr id="15" name="Text Placeholder 2">
            <a:extLst>
              <a:ext uri="{FF2B5EF4-FFF2-40B4-BE49-F238E27FC236}">
                <a16:creationId xmlns:a16="http://schemas.microsoft.com/office/drawing/2014/main" id="{98FA8FB2-CADF-4B7B-9982-D532987D5500}"/>
              </a:ext>
            </a:extLst>
          </p:cNvPr>
          <p:cNvSpPr>
            <a:spLocks noGrp="1"/>
          </p:cNvSpPr>
          <p:nvPr>
            <p:ph type="body" idx="11"/>
          </p:nvPr>
        </p:nvSpPr>
        <p:spPr>
          <a:xfrm>
            <a:off x="1112060" y="2593571"/>
            <a:ext cx="3740501" cy="3050772"/>
          </a:xfrm>
          <a:prstGeom prst="rect">
            <a:avLst/>
          </a:prstGeom>
        </p:spPr>
        <p:txBody>
          <a:bodyPr>
            <a:normAutofit/>
          </a:bodyPr>
          <a:lstStyle>
            <a:lvl1pPr marL="0" indent="0">
              <a:buNone/>
              <a:defRPr sz="18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fr-FR" dirty="0"/>
              <a:t>Cliquez pour modifier les styles du texte du masque</a:t>
            </a:r>
          </a:p>
        </p:txBody>
      </p:sp>
    </p:spTree>
    <p:extLst>
      <p:ext uri="{BB962C8B-B14F-4D97-AF65-F5344CB8AC3E}">
        <p14:creationId xmlns:p14="http://schemas.microsoft.com/office/powerpoint/2010/main" val="3895553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83984AF6-CFFF-410E-AD4D-4FAE1D461EF2}"/>
              </a:ext>
            </a:extLst>
          </p:cNvPr>
          <p:cNvSpPr>
            <a:spLocks noGrp="1"/>
          </p:cNvSpPr>
          <p:nvPr>
            <p:ph type="title"/>
          </p:nvPr>
        </p:nvSpPr>
        <p:spPr>
          <a:xfrm>
            <a:off x="628650" y="365126"/>
            <a:ext cx="7886700" cy="765405"/>
          </a:xfrm>
          <a:prstGeom prst="rect">
            <a:avLst/>
          </a:prstGeom>
        </p:spPr>
        <p:txBody>
          <a:bodyPr vert="horz" lIns="0" tIns="46800" rIns="91440" bIns="45720" rtlCol="0" anchor="ctr">
            <a:normAutofit/>
          </a:bodyPr>
          <a:lstStyle/>
          <a:p>
            <a:r>
              <a:rPr lang="fr-FR" dirty="0"/>
              <a:t>Modifiez le style du titre</a:t>
            </a:r>
            <a:endParaRPr lang="en-US" dirty="0"/>
          </a:p>
        </p:txBody>
      </p:sp>
      <p:sp>
        <p:nvSpPr>
          <p:cNvPr id="12" name="Text Placeholder 2">
            <a:extLst>
              <a:ext uri="{FF2B5EF4-FFF2-40B4-BE49-F238E27FC236}">
                <a16:creationId xmlns:a16="http://schemas.microsoft.com/office/drawing/2014/main" id="{2D6F15B8-BCC4-4139-B523-9F37938B7A35}"/>
              </a:ext>
            </a:extLst>
          </p:cNvPr>
          <p:cNvSpPr>
            <a:spLocks noGrp="1"/>
          </p:cNvSpPr>
          <p:nvPr>
            <p:ph type="body" idx="1"/>
          </p:nvPr>
        </p:nvSpPr>
        <p:spPr>
          <a:xfrm>
            <a:off x="628650" y="1424045"/>
            <a:ext cx="7886700" cy="2004955"/>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13" name="ZoneTexte 12">
            <a:extLst>
              <a:ext uri="{FF2B5EF4-FFF2-40B4-BE49-F238E27FC236}">
                <a16:creationId xmlns:a16="http://schemas.microsoft.com/office/drawing/2014/main" id="{D85EF67C-DB3C-4ADC-829F-14D87A8664F8}"/>
              </a:ext>
            </a:extLst>
          </p:cNvPr>
          <p:cNvSpPr txBox="1"/>
          <p:nvPr userDrawn="1"/>
        </p:nvSpPr>
        <p:spPr>
          <a:xfrm>
            <a:off x="9923119" y="6337738"/>
            <a:ext cx="2088931" cy="276999"/>
          </a:xfrm>
          <a:prstGeom prst="rect">
            <a:avLst/>
          </a:prstGeom>
          <a:noFill/>
        </p:spPr>
        <p:txBody>
          <a:bodyPr wrap="square" rtlCol="0">
            <a:spAutoFit/>
          </a:bodyPr>
          <a:lstStyle/>
          <a:p>
            <a:pPr algn="r"/>
            <a:r>
              <a:rPr lang="fr-FR" sz="1200" b="0" dirty="0">
                <a:solidFill>
                  <a:srgbClr val="00A3A6"/>
                </a:solidFill>
                <a:latin typeface="Raleway" panose="020B0503030101060003" pitchFamily="34" charset="0"/>
              </a:rPr>
              <a:t>p. </a:t>
            </a:r>
            <a:fld id="{10B4F56D-375A-4CA4-ABA3-E73F3ECBB440}" type="slidenum">
              <a:rPr lang="fr-FR" sz="1200" b="0" smtClean="0">
                <a:solidFill>
                  <a:srgbClr val="00A3A6"/>
                </a:solidFill>
                <a:latin typeface="Raleway" panose="020B0503030101060003" pitchFamily="34" charset="0"/>
              </a:rPr>
              <a:pPr algn="r"/>
              <a:t>‹N°›</a:t>
            </a:fld>
            <a:endParaRPr lang="fr-FR" sz="1200" b="0" dirty="0">
              <a:solidFill>
                <a:srgbClr val="00A3A6"/>
              </a:solidFill>
              <a:latin typeface="Raleway" panose="020B0503030101060003" pitchFamily="34" charset="0"/>
            </a:endParaRPr>
          </a:p>
        </p:txBody>
      </p:sp>
      <p:pic>
        <p:nvPicPr>
          <p:cNvPr id="14" name="Image 13">
            <a:extLst>
              <a:ext uri="{FF2B5EF4-FFF2-40B4-BE49-F238E27FC236}">
                <a16:creationId xmlns:a16="http://schemas.microsoft.com/office/drawing/2014/main" id="{C31A273F-8B3B-4FFA-A6A7-5A556F5FD6D4}"/>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6076187"/>
            <a:ext cx="2000250" cy="800100"/>
          </a:xfrm>
          <a:prstGeom prst="rect">
            <a:avLst/>
          </a:prstGeom>
        </p:spPr>
      </p:pic>
      <p:sp>
        <p:nvSpPr>
          <p:cNvPr id="15" name="ZoneTexte 14">
            <a:extLst>
              <a:ext uri="{FF2B5EF4-FFF2-40B4-BE49-F238E27FC236}">
                <a16:creationId xmlns:a16="http://schemas.microsoft.com/office/drawing/2014/main" id="{DB30FD33-E435-4A46-B168-E07C4F5FE24A}"/>
              </a:ext>
            </a:extLst>
          </p:cNvPr>
          <p:cNvSpPr txBox="1"/>
          <p:nvPr userDrawn="1"/>
        </p:nvSpPr>
        <p:spPr>
          <a:xfrm>
            <a:off x="1142999" y="6350734"/>
            <a:ext cx="6716110" cy="253916"/>
          </a:xfrm>
          <a:prstGeom prst="rect">
            <a:avLst/>
          </a:prstGeom>
          <a:noFill/>
        </p:spPr>
        <p:txBody>
          <a:bodyPr wrap="square" rtlCol="0">
            <a:spAutoFit/>
          </a:bodyPr>
          <a:lstStyle/>
          <a:p>
            <a:r>
              <a:rPr lang="it-IT" sz="1000" dirty="0">
                <a:solidFill>
                  <a:srgbClr val="275662"/>
                </a:solidFill>
                <a:latin typeface="+mn-lt"/>
              </a:rPr>
              <a:t>M. </a:t>
            </a:r>
            <a:r>
              <a:rPr lang="it-IT" sz="1000" dirty="0" err="1">
                <a:solidFill>
                  <a:srgbClr val="275662"/>
                </a:solidFill>
                <a:latin typeface="+mn-lt"/>
              </a:rPr>
              <a:t>Axelos</a:t>
            </a:r>
            <a:r>
              <a:rPr lang="it-IT" sz="1000" dirty="0">
                <a:solidFill>
                  <a:srgbClr val="275662"/>
                </a:solidFill>
                <a:latin typeface="+mn-lt"/>
              </a:rPr>
              <a:t> </a:t>
            </a:r>
            <a:r>
              <a:rPr lang="mr-IN" sz="1000" dirty="0">
                <a:solidFill>
                  <a:srgbClr val="275662"/>
                </a:solidFill>
                <a:latin typeface="+mn-lt"/>
              </a:rPr>
              <a:t>–</a:t>
            </a:r>
            <a:r>
              <a:rPr lang="it-IT" sz="1000" dirty="0">
                <a:solidFill>
                  <a:srgbClr val="275662"/>
                </a:solidFill>
                <a:latin typeface="+mn-lt"/>
              </a:rPr>
              <a:t> T. </a:t>
            </a:r>
            <a:r>
              <a:rPr lang="it-IT" sz="1000" dirty="0" err="1">
                <a:solidFill>
                  <a:srgbClr val="275662"/>
                </a:solidFill>
                <a:latin typeface="+mn-lt"/>
              </a:rPr>
              <a:t>Caquet</a:t>
            </a:r>
            <a:r>
              <a:rPr lang="it-IT" sz="1000" dirty="0">
                <a:solidFill>
                  <a:srgbClr val="275662"/>
                </a:solidFill>
                <a:latin typeface="+mn-lt"/>
              </a:rPr>
              <a:t>,</a:t>
            </a:r>
            <a:r>
              <a:rPr lang="it-IT" sz="1000" baseline="0" dirty="0">
                <a:solidFill>
                  <a:srgbClr val="275662"/>
                </a:solidFill>
                <a:latin typeface="+mn-lt"/>
              </a:rPr>
              <a:t> </a:t>
            </a:r>
            <a:r>
              <a:rPr lang="it-IT" sz="1000" dirty="0">
                <a:solidFill>
                  <a:srgbClr val="275662"/>
                </a:solidFill>
                <a:latin typeface="+mn-lt"/>
              </a:rPr>
              <a:t>IHEDATE, Paris 12 Mai 2023</a:t>
            </a:r>
            <a:endParaRPr lang="fr-FR" sz="1000" dirty="0">
              <a:solidFill>
                <a:srgbClr val="275662"/>
              </a:solidFill>
              <a:latin typeface="+mn-lt"/>
            </a:endParaRPr>
          </a:p>
        </p:txBody>
      </p:sp>
    </p:spTree>
    <p:extLst>
      <p:ext uri="{BB962C8B-B14F-4D97-AF65-F5344CB8AC3E}">
        <p14:creationId xmlns:p14="http://schemas.microsoft.com/office/powerpoint/2010/main" val="3994730732"/>
      </p:ext>
    </p:extLst>
  </p:cSld>
  <p:clrMap bg1="lt1" tx1="dk1" bg2="lt2" tx2="dk2" accent1="accent1" accent2="accent2" accent3="accent3" accent4="accent4" accent5="accent5" accent6="accent6" hlink="hlink" folHlink="folHlink"/>
  <p:sldLayoutIdLst>
    <p:sldLayoutId id="2147483686" r:id="rId1"/>
    <p:sldLayoutId id="2147483673" r:id="rId2"/>
    <p:sldLayoutId id="2147483687" r:id="rId3"/>
    <p:sldLayoutId id="2147483662" r:id="rId4"/>
    <p:sldLayoutId id="2147483664" r:id="rId5"/>
    <p:sldLayoutId id="2147483665" r:id="rId6"/>
    <p:sldLayoutId id="2147483666" r:id="rId7"/>
    <p:sldLayoutId id="2147483668" r:id="rId8"/>
    <p:sldLayoutId id="2147483669" r:id="rId9"/>
    <p:sldLayoutId id="2147483670" r:id="rId10"/>
    <p:sldLayoutId id="2147483671" r:id="rId11"/>
    <p:sldLayoutId id="2147483688" r:id="rId12"/>
  </p:sldLayoutIdLst>
  <p:txStyles>
    <p:titleStyle>
      <a:lvl1pPr marL="457200" indent="-457200" algn="l" defTabSz="914400" rtl="0" eaLnBrk="1" latinLnBrk="0" hangingPunct="1">
        <a:lnSpc>
          <a:spcPct val="90000"/>
        </a:lnSpc>
        <a:spcBef>
          <a:spcPct val="0"/>
        </a:spcBef>
        <a:buFontTx/>
        <a:buBlip>
          <a:blip r:embed="rId15"/>
        </a:buBlip>
        <a:defRPr sz="3000" b="1" kern="1200">
          <a:solidFill>
            <a:srgbClr val="00A3A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rgbClr val="00A3A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36.pn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40.emf"/><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hyperlink" Target="https://pixabay.com/en/the-wheat-silhouette-drawing-2354520/" TargetMode="External"/><Relationship Id="rId13" Type="http://schemas.openxmlformats.org/officeDocument/2006/relationships/hyperlink" Target="https://www.needpix.com/photo/1325118/cow-animal-farmanimal-black-silhouette-clipart-illustration-scrapbooking-white" TargetMode="External"/><Relationship Id="rId18" Type="http://schemas.openxmlformats.org/officeDocument/2006/relationships/hyperlink" Target="https://commons.wikimedia.org/wiki/File:Group_full.svg" TargetMode="External"/><Relationship Id="rId3" Type="http://schemas.openxmlformats.org/officeDocument/2006/relationships/image" Target="../media/image44.png"/><Relationship Id="rId7" Type="http://schemas.microsoft.com/office/2007/relationships/hdphoto" Target="../media/hdphoto1.wdp"/><Relationship Id="rId12" Type="http://schemas.openxmlformats.org/officeDocument/2006/relationships/image" Target="../media/image48.jpeg"/><Relationship Id="rId17" Type="http://schemas.openxmlformats.org/officeDocument/2006/relationships/image" Target="../media/image51.png"/><Relationship Id="rId2" Type="http://schemas.openxmlformats.org/officeDocument/2006/relationships/notesSlide" Target="../notesSlides/notesSlide22.xml"/><Relationship Id="rId16" Type="http://schemas.openxmlformats.org/officeDocument/2006/relationships/image" Target="../media/image50.png"/><Relationship Id="rId20" Type="http://schemas.openxmlformats.org/officeDocument/2006/relationships/image" Target="../media/image53.png"/><Relationship Id="rId1" Type="http://schemas.openxmlformats.org/officeDocument/2006/relationships/slideLayout" Target="../slideLayouts/slideLayout3.xml"/><Relationship Id="rId6" Type="http://schemas.openxmlformats.org/officeDocument/2006/relationships/image" Target="../media/image46.png"/><Relationship Id="rId11" Type="http://schemas.openxmlformats.org/officeDocument/2006/relationships/hyperlink" Target="https://pixabay.com/en/tree-icon-symbol-characters-form-2700181/" TargetMode="External"/><Relationship Id="rId5" Type="http://schemas.openxmlformats.org/officeDocument/2006/relationships/hyperlink" Target="https://svgsilh.com/image/2222965.html" TargetMode="External"/><Relationship Id="rId15" Type="http://schemas.openxmlformats.org/officeDocument/2006/relationships/hyperlink" Target="https://pixabay.com/en/cow-icon-cow-bos-taurus-farm-1653039/" TargetMode="External"/><Relationship Id="rId10" Type="http://schemas.microsoft.com/office/2007/relationships/hdphoto" Target="../media/hdphoto2.wdp"/><Relationship Id="rId19" Type="http://schemas.openxmlformats.org/officeDocument/2006/relationships/image" Target="../media/image52.png"/><Relationship Id="rId4" Type="http://schemas.openxmlformats.org/officeDocument/2006/relationships/image" Target="../media/image45.png"/><Relationship Id="rId9" Type="http://schemas.openxmlformats.org/officeDocument/2006/relationships/image" Target="../media/image47.png"/><Relationship Id="rId14" Type="http://schemas.openxmlformats.org/officeDocument/2006/relationships/image" Target="../media/image49.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5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png"/><Relationship Id="rId7"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7.jpeg"/><Relationship Id="rId9"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a:extLst>
              <a:ext uri="{FF2B5EF4-FFF2-40B4-BE49-F238E27FC236}">
                <a16:creationId xmlns:a16="http://schemas.microsoft.com/office/drawing/2014/main" id="{DAD651C9-32F6-424D-94A4-14C1A2CC64BF}"/>
              </a:ext>
            </a:extLst>
          </p:cNvPr>
          <p:cNvSpPr>
            <a:spLocks noGrp="1"/>
          </p:cNvSpPr>
          <p:nvPr>
            <p:ph type="ctrTitle"/>
          </p:nvPr>
        </p:nvSpPr>
        <p:spPr>
          <a:xfrm>
            <a:off x="2411675" y="2289296"/>
            <a:ext cx="9368192" cy="1057708"/>
          </a:xfrm>
        </p:spPr>
        <p:txBody>
          <a:bodyPr>
            <a:normAutofit fontScale="90000"/>
          </a:bodyPr>
          <a:lstStyle/>
          <a:p>
            <a:r>
              <a:rPr lang="fr-FR" dirty="0"/>
              <a:t>Quelle place pour la biomasse dans le mix énergétique ? </a:t>
            </a:r>
            <a:br>
              <a:rPr lang="fr-FR" dirty="0"/>
            </a:br>
            <a:br>
              <a:rPr lang="fr-FR" dirty="0"/>
            </a:br>
            <a:endParaRPr lang="fr-FR" dirty="0"/>
          </a:p>
        </p:txBody>
      </p:sp>
      <p:sp>
        <p:nvSpPr>
          <p:cNvPr id="2" name="Rectangle 1"/>
          <p:cNvSpPr/>
          <p:nvPr/>
        </p:nvSpPr>
        <p:spPr>
          <a:xfrm>
            <a:off x="2267804" y="2987773"/>
            <a:ext cx="7912196" cy="1323439"/>
          </a:xfrm>
          <a:prstGeom prst="rect">
            <a:avLst/>
          </a:prstGeom>
        </p:spPr>
        <p:txBody>
          <a:bodyPr wrap="square">
            <a:spAutoFit/>
          </a:bodyPr>
          <a:lstStyle/>
          <a:p>
            <a:r>
              <a:rPr lang="fr-FR" sz="2000" b="1" dirty="0">
                <a:latin typeface="Callibri light"/>
                <a:cs typeface="Callibri light"/>
              </a:rPr>
              <a:t>Monique </a:t>
            </a:r>
            <a:r>
              <a:rPr lang="fr-FR" sz="2000" b="1" dirty="0" err="1">
                <a:latin typeface="Callibri light"/>
                <a:cs typeface="Callibri light"/>
              </a:rPr>
              <a:t>Axelos</a:t>
            </a:r>
            <a:r>
              <a:rPr lang="fr-FR" sz="2000" dirty="0">
                <a:latin typeface="Callibri light"/>
                <a:cs typeface="Callibri light"/>
              </a:rPr>
              <a:t> </a:t>
            </a:r>
          </a:p>
          <a:p>
            <a:r>
              <a:rPr lang="fr-FR" sz="2000" dirty="0">
                <a:latin typeface="Callibri light"/>
                <a:cs typeface="Callibri light"/>
              </a:rPr>
              <a:t>Directrice scientifique alimentation et bioéconomie </a:t>
            </a:r>
          </a:p>
          <a:p>
            <a:r>
              <a:rPr lang="fr-FR" sz="2000" b="1" dirty="0">
                <a:latin typeface="Callibri light"/>
                <a:cs typeface="Callibri light"/>
              </a:rPr>
              <a:t>Thierry Caquet</a:t>
            </a:r>
          </a:p>
          <a:p>
            <a:r>
              <a:rPr lang="fr-FR" sz="2000" dirty="0">
                <a:latin typeface="Callibri light"/>
                <a:cs typeface="Callibri light"/>
              </a:rPr>
              <a:t>Directeur scientifique environnement </a:t>
            </a:r>
          </a:p>
        </p:txBody>
      </p:sp>
    </p:spTree>
    <p:extLst>
      <p:ext uri="{BB962C8B-B14F-4D97-AF65-F5344CB8AC3E}">
        <p14:creationId xmlns:p14="http://schemas.microsoft.com/office/powerpoint/2010/main" val="3271722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B04BF84E-87D9-44F4-AA24-825D16CC57AD}"/>
              </a:ext>
            </a:extLst>
          </p:cNvPr>
          <p:cNvSpPr>
            <a:spLocks noGrp="1"/>
          </p:cNvSpPr>
          <p:nvPr>
            <p:ph type="title"/>
          </p:nvPr>
        </p:nvSpPr>
        <p:spPr>
          <a:xfrm>
            <a:off x="324000" y="0"/>
            <a:ext cx="10686808" cy="888251"/>
          </a:xfrm>
        </p:spPr>
        <p:txBody>
          <a:bodyPr>
            <a:noAutofit/>
          </a:bodyPr>
          <a:lstStyle/>
          <a:p>
            <a:r>
              <a:rPr lang="fr-FR" sz="3200" dirty="0">
                <a:latin typeface="Calibri Light"/>
                <a:cs typeface="Calibri Light"/>
              </a:rPr>
              <a:t>Filière Forêt </a:t>
            </a:r>
            <a:r>
              <a:rPr lang="mr-IN" sz="3200" dirty="0">
                <a:latin typeface="Calibri Light"/>
                <a:cs typeface="Calibri Light"/>
              </a:rPr>
              <a:t>–</a:t>
            </a:r>
            <a:r>
              <a:rPr lang="fr-FR" sz="3200" dirty="0">
                <a:latin typeface="Calibri Light"/>
                <a:cs typeface="Calibri Light"/>
              </a:rPr>
              <a:t> Bois : un besoin d’adaptation </a:t>
            </a:r>
          </a:p>
        </p:txBody>
      </p:sp>
      <p:sp>
        <p:nvSpPr>
          <p:cNvPr id="5" name="Espace réservé du texte 4">
            <a:extLst>
              <a:ext uri="{FF2B5EF4-FFF2-40B4-BE49-F238E27FC236}">
                <a16:creationId xmlns:a16="http://schemas.microsoft.com/office/drawing/2014/main" id="{656DDC33-2354-4D22-98C7-F34728EA77B2}"/>
              </a:ext>
            </a:extLst>
          </p:cNvPr>
          <p:cNvSpPr>
            <a:spLocks noGrp="1"/>
          </p:cNvSpPr>
          <p:nvPr>
            <p:ph type="body" idx="1"/>
          </p:nvPr>
        </p:nvSpPr>
        <p:spPr/>
        <p:txBody>
          <a:bodyPr>
            <a:normAutofit/>
          </a:bodyPr>
          <a:lstStyle/>
          <a:p>
            <a:endParaRPr lang="fr-FR" sz="2000" dirty="0"/>
          </a:p>
          <a:p>
            <a:endParaRPr lang="fr-FR" dirty="0"/>
          </a:p>
        </p:txBody>
      </p:sp>
      <p:sp>
        <p:nvSpPr>
          <p:cNvPr id="7" name="ZoneTexte 6"/>
          <p:cNvSpPr txBox="1"/>
          <p:nvPr/>
        </p:nvSpPr>
        <p:spPr>
          <a:xfrm>
            <a:off x="478526" y="3637662"/>
            <a:ext cx="10043841" cy="1200329"/>
          </a:xfrm>
          <a:prstGeom prst="rect">
            <a:avLst/>
          </a:prstGeom>
          <a:noFill/>
        </p:spPr>
        <p:txBody>
          <a:bodyPr wrap="square" rtlCol="0">
            <a:spAutoFit/>
          </a:bodyPr>
          <a:lstStyle/>
          <a:p>
            <a:endParaRPr lang="fr-FR" dirty="0"/>
          </a:p>
          <a:p>
            <a:pPr marL="285750" indent="-285750">
              <a:buFont typeface="Wingdings" charset="2"/>
              <a:buChar char="v"/>
            </a:pPr>
            <a:r>
              <a:rPr lang="fr-FR" b="1" dirty="0">
                <a:solidFill>
                  <a:srgbClr val="00A3A6"/>
                </a:solidFill>
              </a:rPr>
              <a:t>Forêt vieillissante plus dense, </a:t>
            </a:r>
            <a:r>
              <a:rPr lang="fr-FR" dirty="0"/>
              <a:t>mais pas forcément facilement exploitable</a:t>
            </a:r>
          </a:p>
          <a:p>
            <a:pPr marL="285750" indent="-285750">
              <a:buFont typeface="Wingdings" charset="2"/>
              <a:buChar char="v"/>
            </a:pPr>
            <a:r>
              <a:rPr lang="fr-FR" b="1" dirty="0">
                <a:solidFill>
                  <a:srgbClr val="00A3A6"/>
                </a:solidFill>
              </a:rPr>
              <a:t>Accroissement significatif de la mortalité </a:t>
            </a:r>
            <a:r>
              <a:rPr lang="fr-FR" dirty="0"/>
              <a:t>(sécheresse, incendies, insectes, champignons, bactéries, ...)</a:t>
            </a:r>
          </a:p>
          <a:p>
            <a:r>
              <a:rPr lang="fr-FR" b="1" dirty="0">
                <a:solidFill>
                  <a:srgbClr val="00A3A6"/>
                </a:solidFill>
              </a:rPr>
              <a:t> </a:t>
            </a:r>
          </a:p>
        </p:txBody>
      </p:sp>
      <p:sp>
        <p:nvSpPr>
          <p:cNvPr id="10" name="ZoneTexte 9"/>
          <p:cNvSpPr txBox="1"/>
          <p:nvPr/>
        </p:nvSpPr>
        <p:spPr>
          <a:xfrm>
            <a:off x="378133" y="4640136"/>
            <a:ext cx="8892178" cy="2031325"/>
          </a:xfrm>
          <a:prstGeom prst="rect">
            <a:avLst/>
          </a:prstGeom>
          <a:noFill/>
        </p:spPr>
        <p:txBody>
          <a:bodyPr wrap="none" rtlCol="0">
            <a:spAutoFit/>
          </a:bodyPr>
          <a:lstStyle/>
          <a:p>
            <a:r>
              <a:rPr lang="fr-FR" b="1" dirty="0"/>
              <a:t>Le potentiel de prélèvement reste important avec une bonne gestion de la forêt :</a:t>
            </a:r>
          </a:p>
          <a:p>
            <a:endParaRPr lang="fr-FR" b="1" dirty="0"/>
          </a:p>
          <a:p>
            <a:pPr marL="285750" indent="-285750">
              <a:buFont typeface="Arial" panose="020B0604020202020204" pitchFamily="34" charset="0"/>
              <a:buChar char="•"/>
            </a:pPr>
            <a:r>
              <a:rPr lang="fr-FR" b="1" dirty="0"/>
              <a:t>Renouvellement forestier </a:t>
            </a:r>
          </a:p>
          <a:p>
            <a:pPr marL="285750" indent="-285750">
              <a:buFont typeface="Arial" panose="020B0604020202020204" pitchFamily="34" charset="0"/>
              <a:buChar char="•"/>
            </a:pPr>
            <a:r>
              <a:rPr lang="fr-FR" b="1" dirty="0"/>
              <a:t>Eviter les forêts </a:t>
            </a:r>
            <a:r>
              <a:rPr lang="fr-FR" b="1" dirty="0" err="1"/>
              <a:t>monospécifiques</a:t>
            </a:r>
            <a:endParaRPr lang="fr-FR" b="1" dirty="0"/>
          </a:p>
          <a:p>
            <a:pPr marL="285750" indent="-285750">
              <a:buFont typeface="Arial" panose="020B0604020202020204" pitchFamily="34" charset="0"/>
              <a:buChar char="•"/>
            </a:pPr>
            <a:r>
              <a:rPr lang="fr-FR" b="1" dirty="0"/>
              <a:t>Coupes plus respectueuses des sols avec maintien du C et des nutriments dans les sols </a:t>
            </a:r>
          </a:p>
          <a:p>
            <a:endParaRPr lang="fr-FR" b="1" dirty="0"/>
          </a:p>
          <a:p>
            <a:r>
              <a:rPr lang="fr-FR" dirty="0"/>
              <a:t>						</a:t>
            </a:r>
          </a:p>
        </p:txBody>
      </p:sp>
      <p:pic>
        <p:nvPicPr>
          <p:cNvPr id="2" name="Image 1"/>
          <p:cNvPicPr>
            <a:picLocks noChangeAspect="1"/>
          </p:cNvPicPr>
          <p:nvPr/>
        </p:nvPicPr>
        <p:blipFill>
          <a:blip r:embed="rId3"/>
          <a:stretch>
            <a:fillRect/>
          </a:stretch>
        </p:blipFill>
        <p:spPr>
          <a:xfrm>
            <a:off x="310734" y="720206"/>
            <a:ext cx="5086511" cy="2992892"/>
          </a:xfrm>
          <a:prstGeom prst="rect">
            <a:avLst/>
          </a:prstGeom>
        </p:spPr>
      </p:pic>
      <p:pic>
        <p:nvPicPr>
          <p:cNvPr id="9" name="Image 8"/>
          <p:cNvPicPr>
            <a:picLocks noChangeAspect="1"/>
          </p:cNvPicPr>
          <p:nvPr/>
        </p:nvPicPr>
        <p:blipFill>
          <a:blip r:embed="rId4"/>
          <a:stretch>
            <a:fillRect/>
          </a:stretch>
        </p:blipFill>
        <p:spPr>
          <a:xfrm>
            <a:off x="5468530" y="743445"/>
            <a:ext cx="3281708" cy="2851405"/>
          </a:xfrm>
          <a:prstGeom prst="rect">
            <a:avLst/>
          </a:prstGeom>
        </p:spPr>
      </p:pic>
      <p:sp>
        <p:nvSpPr>
          <p:cNvPr id="11" name="Rectangle 10"/>
          <p:cNvSpPr/>
          <p:nvPr/>
        </p:nvSpPr>
        <p:spPr>
          <a:xfrm>
            <a:off x="5745277" y="3522330"/>
            <a:ext cx="2749471" cy="246221"/>
          </a:xfrm>
          <a:prstGeom prst="rect">
            <a:avLst/>
          </a:prstGeom>
        </p:spPr>
        <p:txBody>
          <a:bodyPr wrap="none">
            <a:spAutoFit/>
          </a:bodyPr>
          <a:lstStyle/>
          <a:p>
            <a:r>
              <a:rPr lang="fr-FR" sz="1000" dirty="0"/>
              <a:t>Mémento Inventaire forestier national-IGN, 2022</a:t>
            </a:r>
          </a:p>
        </p:txBody>
      </p:sp>
      <p:sp>
        <p:nvSpPr>
          <p:cNvPr id="12" name="Rectangle 11"/>
          <p:cNvSpPr/>
          <p:nvPr/>
        </p:nvSpPr>
        <p:spPr>
          <a:xfrm>
            <a:off x="607695" y="3425778"/>
            <a:ext cx="3675017" cy="307777"/>
          </a:xfrm>
          <a:prstGeom prst="rect">
            <a:avLst/>
          </a:prstGeom>
        </p:spPr>
        <p:txBody>
          <a:bodyPr wrap="none">
            <a:spAutoFit/>
          </a:bodyPr>
          <a:lstStyle/>
          <a:p>
            <a:r>
              <a:rPr lang="fr-FR" sz="1400" dirty="0" err="1"/>
              <a:t>https</a:t>
            </a:r>
            <a:r>
              <a:rPr lang="fr-FR" sz="1400" dirty="0"/>
              <a:t>://forets21.inra.fr/pelican3.1/</a:t>
            </a:r>
            <a:r>
              <a:rPr lang="fr-FR" sz="1400" dirty="0" err="1"/>
              <a:t>modele.html</a:t>
            </a:r>
            <a:endParaRPr lang="fr-FR" sz="1400" dirty="0"/>
          </a:p>
        </p:txBody>
      </p:sp>
      <p:pic>
        <p:nvPicPr>
          <p:cNvPr id="13" name="Image 12"/>
          <p:cNvPicPr>
            <a:picLocks noChangeAspect="1"/>
          </p:cNvPicPr>
          <p:nvPr/>
        </p:nvPicPr>
        <p:blipFill>
          <a:blip r:embed="rId5"/>
          <a:stretch>
            <a:fillRect/>
          </a:stretch>
        </p:blipFill>
        <p:spPr>
          <a:xfrm>
            <a:off x="8770550" y="759794"/>
            <a:ext cx="3641403" cy="1513505"/>
          </a:xfrm>
          <a:prstGeom prst="rect">
            <a:avLst/>
          </a:prstGeom>
        </p:spPr>
      </p:pic>
      <p:pic>
        <p:nvPicPr>
          <p:cNvPr id="14" name="Image 13"/>
          <p:cNvPicPr>
            <a:picLocks noChangeAspect="1"/>
          </p:cNvPicPr>
          <p:nvPr/>
        </p:nvPicPr>
        <p:blipFill rotWithShape="1">
          <a:blip r:embed="rId6"/>
          <a:srcRect l="54503" t="28184" b="48070"/>
          <a:stretch/>
        </p:blipFill>
        <p:spPr>
          <a:xfrm>
            <a:off x="9637945" y="2381447"/>
            <a:ext cx="2398783" cy="846438"/>
          </a:xfrm>
          <a:prstGeom prst="rect">
            <a:avLst/>
          </a:prstGeom>
        </p:spPr>
      </p:pic>
      <p:sp>
        <p:nvSpPr>
          <p:cNvPr id="15" name="ZoneTexte 14"/>
          <p:cNvSpPr txBox="1"/>
          <p:nvPr/>
        </p:nvSpPr>
        <p:spPr>
          <a:xfrm>
            <a:off x="8584710" y="2521216"/>
            <a:ext cx="1077747" cy="553994"/>
          </a:xfrm>
          <a:prstGeom prst="rect">
            <a:avLst/>
          </a:prstGeom>
          <a:solidFill>
            <a:srgbClr val="FFFFFF"/>
          </a:solidFill>
        </p:spPr>
        <p:txBody>
          <a:bodyPr wrap="square" lIns="121917" tIns="60958" rIns="121917" bIns="60958" rtlCol="0">
            <a:spAutoFit/>
          </a:bodyPr>
          <a:lstStyle/>
          <a:p>
            <a:r>
              <a:rPr lang="fr-FR" sz="1400" dirty="0"/>
              <a:t>Sécheresse estivale</a:t>
            </a:r>
          </a:p>
        </p:txBody>
      </p:sp>
    </p:spTree>
    <p:extLst>
      <p:ext uri="{BB962C8B-B14F-4D97-AF65-F5344CB8AC3E}">
        <p14:creationId xmlns:p14="http://schemas.microsoft.com/office/powerpoint/2010/main" val="3278748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656DDC33-2354-4D22-98C7-F34728EA77B2}"/>
              </a:ext>
            </a:extLst>
          </p:cNvPr>
          <p:cNvSpPr>
            <a:spLocks noGrp="1"/>
          </p:cNvSpPr>
          <p:nvPr>
            <p:ph type="body" idx="1"/>
          </p:nvPr>
        </p:nvSpPr>
        <p:spPr>
          <a:xfrm>
            <a:off x="344666" y="1661329"/>
            <a:ext cx="5764033" cy="893113"/>
          </a:xfrm>
        </p:spPr>
        <p:txBody>
          <a:bodyPr>
            <a:noAutofit/>
          </a:bodyPr>
          <a:lstStyle/>
          <a:p>
            <a:endParaRPr lang="fr-FR" sz="2000" dirty="0"/>
          </a:p>
          <a:p>
            <a:pPr marL="180975" indent="-180975">
              <a:buFont typeface="Arial" panose="020B0604020202020204" pitchFamily="34" charset="0"/>
              <a:buChar char="•"/>
            </a:pPr>
            <a:r>
              <a:rPr lang="fr-FR" sz="2000" b="1" dirty="0"/>
              <a:t>Stockage du C dans les produits bois d’œuvre </a:t>
            </a:r>
          </a:p>
          <a:p>
            <a:endParaRPr lang="fr-FR" sz="2000" dirty="0"/>
          </a:p>
        </p:txBody>
      </p:sp>
      <p:sp>
        <p:nvSpPr>
          <p:cNvPr id="12" name="ZoneTexte 11"/>
          <p:cNvSpPr txBox="1"/>
          <p:nvPr/>
        </p:nvSpPr>
        <p:spPr>
          <a:xfrm>
            <a:off x="344666" y="1128261"/>
            <a:ext cx="6056134" cy="1323439"/>
          </a:xfrm>
          <a:prstGeom prst="rect">
            <a:avLst/>
          </a:prstGeom>
          <a:noFill/>
        </p:spPr>
        <p:txBody>
          <a:bodyPr wrap="square" rtlCol="0">
            <a:spAutoFit/>
          </a:bodyPr>
          <a:lstStyle/>
          <a:p>
            <a:pPr marL="180975" indent="-180975">
              <a:buFont typeface="Arial" panose="020B0604020202020204" pitchFamily="34" charset="0"/>
              <a:buChar char="•"/>
            </a:pPr>
            <a:r>
              <a:rPr lang="fr-FR" sz="2000" b="1" dirty="0"/>
              <a:t>Puits de C liés aux arbres et sols forestiers : </a:t>
            </a:r>
          </a:p>
          <a:p>
            <a:r>
              <a:rPr lang="fr-FR" sz="2000" dirty="0"/>
              <a:t>Compensation de 7,7% des émissions de GES nationales (2020 : -30,4 Mt CO</a:t>
            </a:r>
            <a:r>
              <a:rPr lang="fr-FR" sz="2000" baseline="-25000" dirty="0"/>
              <a:t>2</a:t>
            </a:r>
            <a:r>
              <a:rPr lang="fr-FR" sz="2000" dirty="0"/>
              <a:t>e)</a:t>
            </a:r>
          </a:p>
          <a:p>
            <a:endParaRPr lang="fr-FR" sz="2000" dirty="0"/>
          </a:p>
        </p:txBody>
      </p:sp>
      <p:sp>
        <p:nvSpPr>
          <p:cNvPr id="13" name="ZoneTexte 12"/>
          <p:cNvSpPr txBox="1"/>
          <p:nvPr/>
        </p:nvSpPr>
        <p:spPr>
          <a:xfrm>
            <a:off x="344667" y="2375722"/>
            <a:ext cx="2813591" cy="400110"/>
          </a:xfrm>
          <a:prstGeom prst="rect">
            <a:avLst/>
          </a:prstGeom>
          <a:noFill/>
        </p:spPr>
        <p:txBody>
          <a:bodyPr wrap="none" rtlCol="0">
            <a:spAutoFit/>
          </a:bodyPr>
          <a:lstStyle/>
          <a:p>
            <a:pPr marL="180975" indent="-180975">
              <a:buFont typeface="Arial" panose="020B0604020202020204" pitchFamily="34" charset="0"/>
              <a:buChar char="•"/>
            </a:pPr>
            <a:r>
              <a:rPr lang="fr-FR" sz="2000" b="1" dirty="0"/>
              <a:t>Substitution matériaux </a:t>
            </a:r>
          </a:p>
        </p:txBody>
      </p:sp>
      <p:sp>
        <p:nvSpPr>
          <p:cNvPr id="14" name="ZoneTexte 13"/>
          <p:cNvSpPr txBox="1"/>
          <p:nvPr/>
        </p:nvSpPr>
        <p:spPr>
          <a:xfrm>
            <a:off x="344667" y="2733245"/>
            <a:ext cx="3262432" cy="400110"/>
          </a:xfrm>
          <a:prstGeom prst="rect">
            <a:avLst/>
          </a:prstGeom>
          <a:noFill/>
        </p:spPr>
        <p:txBody>
          <a:bodyPr wrap="none" rtlCol="0">
            <a:spAutoFit/>
          </a:bodyPr>
          <a:lstStyle/>
          <a:p>
            <a:pPr marL="180975" indent="-180975">
              <a:buFont typeface="Arial" panose="020B0604020202020204" pitchFamily="34" charset="0"/>
              <a:buChar char="•"/>
            </a:pPr>
            <a:r>
              <a:rPr lang="fr-FR" sz="2000" b="1" u="sng" dirty="0">
                <a:solidFill>
                  <a:srgbClr val="00A3A6"/>
                </a:solidFill>
              </a:rPr>
              <a:t>Substitution énergie fossile</a:t>
            </a:r>
          </a:p>
        </p:txBody>
      </p:sp>
      <p:sp>
        <p:nvSpPr>
          <p:cNvPr id="15" name="Titre 3">
            <a:extLst>
              <a:ext uri="{FF2B5EF4-FFF2-40B4-BE49-F238E27FC236}">
                <a16:creationId xmlns:a16="http://schemas.microsoft.com/office/drawing/2014/main" id="{B04BF84E-87D9-44F4-AA24-825D16CC57AD}"/>
              </a:ext>
            </a:extLst>
          </p:cNvPr>
          <p:cNvSpPr txBox="1">
            <a:spLocks/>
          </p:cNvSpPr>
          <p:nvPr/>
        </p:nvSpPr>
        <p:spPr>
          <a:xfrm>
            <a:off x="324000" y="228452"/>
            <a:ext cx="11581696" cy="888251"/>
          </a:xfrm>
          <a:prstGeom prst="rect">
            <a:avLst/>
          </a:prstGeom>
        </p:spPr>
        <p:txBody>
          <a:bodyPr vert="horz" lIns="0" tIns="46800" rIns="91440" bIns="45720" rtlCol="0" anchor="ctr" anchorCtr="0">
            <a:noAutofit/>
          </a:bodyPr>
          <a:lstStyle>
            <a:lvl1pPr marL="457200" indent="-457200" algn="l" defTabSz="914400" rtl="0" eaLnBrk="1" latinLnBrk="0" hangingPunct="1">
              <a:lnSpc>
                <a:spcPct val="90000"/>
              </a:lnSpc>
              <a:spcBef>
                <a:spcPct val="0"/>
              </a:spcBef>
              <a:buFontTx/>
              <a:buBlip>
                <a:blip r:embed="rId3"/>
              </a:buBlip>
              <a:defRPr sz="3000" b="1" kern="1200">
                <a:solidFill>
                  <a:srgbClr val="00A3A6"/>
                </a:solidFill>
                <a:latin typeface="+mj-lt"/>
                <a:ea typeface="+mj-ea"/>
                <a:cs typeface="+mj-cs"/>
              </a:defRPr>
            </a:lvl1pPr>
          </a:lstStyle>
          <a:p>
            <a:r>
              <a:rPr lang="fr-FR" sz="3200" dirty="0"/>
              <a:t>Filière Forêt - Bois: un acteur majeur de l’atténuation du changement climatique  </a:t>
            </a:r>
          </a:p>
        </p:txBody>
      </p:sp>
      <p:sp>
        <p:nvSpPr>
          <p:cNvPr id="17" name="ZoneTexte 16"/>
          <p:cNvSpPr txBox="1"/>
          <p:nvPr/>
        </p:nvSpPr>
        <p:spPr>
          <a:xfrm>
            <a:off x="332883" y="3149699"/>
            <a:ext cx="5468164" cy="1938992"/>
          </a:xfrm>
          <a:prstGeom prst="rect">
            <a:avLst/>
          </a:prstGeom>
          <a:noFill/>
        </p:spPr>
        <p:txBody>
          <a:bodyPr wrap="none" rtlCol="0">
            <a:spAutoFit/>
          </a:bodyPr>
          <a:lstStyle/>
          <a:p>
            <a:r>
              <a:rPr lang="fr-FR" sz="2000" b="1" dirty="0"/>
              <a:t>Mais : </a:t>
            </a:r>
          </a:p>
          <a:p>
            <a:pPr marL="180975" indent="-180975">
              <a:buFont typeface="Arial"/>
              <a:buChar char="•"/>
            </a:pPr>
            <a:r>
              <a:rPr lang="fr-FR" sz="2000" b="1" dirty="0"/>
              <a:t>Diminution du puits forestier</a:t>
            </a:r>
          </a:p>
          <a:p>
            <a:pPr marL="180975" indent="-180975">
              <a:buFont typeface="Arial"/>
              <a:buChar char="•"/>
            </a:pPr>
            <a:r>
              <a:rPr lang="fr-FR" sz="2000" b="1" dirty="0"/>
              <a:t>Bois énergie = déstockage de CO</a:t>
            </a:r>
            <a:r>
              <a:rPr lang="fr-FR" sz="2000" b="1" baseline="-25000" dirty="0"/>
              <a:t>2</a:t>
            </a:r>
            <a:r>
              <a:rPr lang="fr-FR" sz="2000" b="1" dirty="0"/>
              <a:t> biogénique </a:t>
            </a:r>
          </a:p>
          <a:p>
            <a:pPr marL="180975" indent="-180975">
              <a:buFont typeface="Arial"/>
              <a:buChar char="•"/>
            </a:pPr>
            <a:r>
              <a:rPr lang="fr-FR" sz="2000" b="1" dirty="0"/>
              <a:t>Temps long de restauration des stocks (même si </a:t>
            </a:r>
            <a:br>
              <a:rPr lang="fr-FR" sz="2000" b="1" dirty="0"/>
            </a:br>
            <a:r>
              <a:rPr lang="fr-FR" sz="2000" b="1" dirty="0"/>
              <a:t>théoriquement compensé !) </a:t>
            </a:r>
          </a:p>
          <a:p>
            <a:endParaRPr lang="fr-FR" sz="2000" dirty="0"/>
          </a:p>
        </p:txBody>
      </p:sp>
      <p:pic>
        <p:nvPicPr>
          <p:cNvPr id="18" name="Image 17"/>
          <p:cNvPicPr>
            <a:picLocks noChangeAspect="1"/>
          </p:cNvPicPr>
          <p:nvPr/>
        </p:nvPicPr>
        <p:blipFill>
          <a:blip r:embed="rId4"/>
          <a:stretch>
            <a:fillRect/>
          </a:stretch>
        </p:blipFill>
        <p:spPr>
          <a:xfrm>
            <a:off x="6463093" y="765792"/>
            <a:ext cx="4916586" cy="5027209"/>
          </a:xfrm>
          <a:prstGeom prst="rect">
            <a:avLst/>
          </a:prstGeom>
        </p:spPr>
      </p:pic>
      <p:graphicFrame>
        <p:nvGraphicFramePr>
          <p:cNvPr id="2" name="Tableau 1"/>
          <p:cNvGraphicFramePr>
            <a:graphicFrameLocks noGrp="1"/>
          </p:cNvGraphicFramePr>
          <p:nvPr>
            <p:extLst>
              <p:ext uri="{D42A27DB-BD31-4B8C-83A1-F6EECF244321}">
                <p14:modId xmlns:p14="http://schemas.microsoft.com/office/powerpoint/2010/main" val="2616732225"/>
              </p:ext>
            </p:extLst>
          </p:nvPr>
        </p:nvGraphicFramePr>
        <p:xfrm>
          <a:off x="560617" y="4916777"/>
          <a:ext cx="4859866" cy="731520"/>
        </p:xfrm>
        <a:graphic>
          <a:graphicData uri="http://schemas.openxmlformats.org/drawingml/2006/table">
            <a:tbl>
              <a:tblPr firstRow="1" bandRow="1">
                <a:tableStyleId>{5C22544A-7EE6-4342-B048-85BDC9FD1C3A}</a:tableStyleId>
              </a:tblPr>
              <a:tblGrid>
                <a:gridCol w="1346200">
                  <a:extLst>
                    <a:ext uri="{9D8B030D-6E8A-4147-A177-3AD203B41FA5}">
                      <a16:colId xmlns:a16="http://schemas.microsoft.com/office/drawing/2014/main" val="20000"/>
                    </a:ext>
                  </a:extLst>
                </a:gridCol>
                <a:gridCol w="1075266">
                  <a:extLst>
                    <a:ext uri="{9D8B030D-6E8A-4147-A177-3AD203B41FA5}">
                      <a16:colId xmlns:a16="http://schemas.microsoft.com/office/drawing/2014/main" val="20001"/>
                    </a:ext>
                  </a:extLst>
                </a:gridCol>
                <a:gridCol w="1126067">
                  <a:extLst>
                    <a:ext uri="{9D8B030D-6E8A-4147-A177-3AD203B41FA5}">
                      <a16:colId xmlns:a16="http://schemas.microsoft.com/office/drawing/2014/main" val="20002"/>
                    </a:ext>
                  </a:extLst>
                </a:gridCol>
                <a:gridCol w="1312333">
                  <a:extLst>
                    <a:ext uri="{9D8B030D-6E8A-4147-A177-3AD203B41FA5}">
                      <a16:colId xmlns:a16="http://schemas.microsoft.com/office/drawing/2014/main" val="20003"/>
                    </a:ext>
                  </a:extLst>
                </a:gridCol>
              </a:tblGrid>
              <a:tr h="302226">
                <a:tc>
                  <a:txBody>
                    <a:bodyPr/>
                    <a:lstStyle/>
                    <a:p>
                      <a:pPr algn="ctr"/>
                      <a:r>
                        <a:rPr lang="fr-FR" sz="1200" dirty="0"/>
                        <a:t>Mt CO</a:t>
                      </a:r>
                      <a:r>
                        <a:rPr lang="fr-FR" sz="1200" baseline="-25000" dirty="0"/>
                        <a:t>2</a:t>
                      </a:r>
                      <a:r>
                        <a:rPr lang="fr-FR" sz="1200" dirty="0"/>
                        <a:t>e</a:t>
                      </a:r>
                    </a:p>
                  </a:txBody>
                  <a:tcPr marL="45720" marR="45720" anchor="ctr"/>
                </a:tc>
                <a:tc>
                  <a:txBody>
                    <a:bodyPr/>
                    <a:lstStyle/>
                    <a:p>
                      <a:pPr algn="ctr"/>
                      <a:r>
                        <a:rPr lang="fr-FR" sz="1200" dirty="0"/>
                        <a:t>Emissions 1990</a:t>
                      </a:r>
                    </a:p>
                  </a:txBody>
                  <a:tcPr marL="45720" marR="45720" anchor="ctr"/>
                </a:tc>
                <a:tc>
                  <a:txBody>
                    <a:bodyPr/>
                    <a:lstStyle/>
                    <a:p>
                      <a:pPr algn="ctr"/>
                      <a:r>
                        <a:rPr lang="fr-FR" sz="1200" dirty="0"/>
                        <a:t>Emissions 2020</a:t>
                      </a:r>
                    </a:p>
                  </a:txBody>
                  <a:tcPr marL="45720" marR="45720" anchor="ctr"/>
                </a:tc>
                <a:tc>
                  <a:txBody>
                    <a:bodyPr/>
                    <a:lstStyle/>
                    <a:p>
                      <a:pPr algn="ctr"/>
                      <a:r>
                        <a:rPr lang="fr-FR" sz="1200" dirty="0"/>
                        <a:t>Evolution 1990-2020</a:t>
                      </a:r>
                    </a:p>
                  </a:txBody>
                  <a:tcPr marL="45720" marR="45720" anchor="ctr"/>
                </a:tc>
                <a:extLst>
                  <a:ext uri="{0D108BD9-81ED-4DB2-BD59-A6C34878D82A}">
                    <a16:rowId xmlns:a16="http://schemas.microsoft.com/office/drawing/2014/main" val="10000"/>
                  </a:ext>
                </a:extLst>
              </a:tr>
              <a:tr h="265679">
                <a:tc>
                  <a:txBody>
                    <a:bodyPr/>
                    <a:lstStyle/>
                    <a:p>
                      <a:pPr algn="l"/>
                      <a:r>
                        <a:rPr lang="fr-FR" sz="1200" dirty="0"/>
                        <a:t>Forêts</a:t>
                      </a:r>
                    </a:p>
                  </a:txBody>
                  <a:tcPr marL="45720" marR="45720" anchor="ctr"/>
                </a:tc>
                <a:tc>
                  <a:txBody>
                    <a:bodyPr/>
                    <a:lstStyle/>
                    <a:p>
                      <a:pPr algn="ctr"/>
                      <a:r>
                        <a:rPr lang="fr-FR" sz="1200" dirty="0"/>
                        <a:t>-38,6</a:t>
                      </a:r>
                    </a:p>
                  </a:txBody>
                  <a:tcPr marL="45720" marR="45720" anchor="ctr"/>
                </a:tc>
                <a:tc>
                  <a:txBody>
                    <a:bodyPr/>
                    <a:lstStyle/>
                    <a:p>
                      <a:pPr algn="ctr" fontAlgn="b"/>
                      <a:r>
                        <a:rPr lang="mr-IN" sz="1200" b="0" i="0" u="none" strike="noStrike" dirty="0">
                          <a:solidFill>
                            <a:srgbClr val="000000"/>
                          </a:solidFill>
                          <a:effectLst/>
                          <a:latin typeface="Trebuchet MS"/>
                        </a:rPr>
                        <a:t>-</a:t>
                      </a:r>
                      <a:r>
                        <a:rPr lang="mr-IN" sz="1200" b="0" i="0" u="none" strike="noStrike" dirty="0">
                          <a:solidFill>
                            <a:srgbClr val="000000"/>
                          </a:solidFill>
                          <a:effectLst/>
                          <a:latin typeface="Calibri"/>
                          <a:cs typeface="Calibri"/>
                        </a:rPr>
                        <a:t>30.4</a:t>
                      </a:r>
                    </a:p>
                  </a:txBody>
                  <a:tcPr marL="45720" marR="45720" anchor="ctr"/>
                </a:tc>
                <a:tc>
                  <a:txBody>
                    <a:bodyPr/>
                    <a:lstStyle/>
                    <a:p>
                      <a:pPr algn="ctr"/>
                      <a:r>
                        <a:rPr lang="fr-FR" sz="1200" dirty="0"/>
                        <a:t>-21%</a:t>
                      </a:r>
                    </a:p>
                  </a:txBody>
                  <a:tcPr marL="45720" marR="45720" anchor="ctr"/>
                </a:tc>
                <a:extLst>
                  <a:ext uri="{0D108BD9-81ED-4DB2-BD59-A6C34878D82A}">
                    <a16:rowId xmlns:a16="http://schemas.microsoft.com/office/drawing/2014/main" val="10001"/>
                  </a:ext>
                </a:extLst>
              </a:tr>
            </a:tbl>
          </a:graphicData>
        </a:graphic>
      </p:graphicFrame>
      <p:sp>
        <p:nvSpPr>
          <p:cNvPr id="3" name="ZoneTexte 2"/>
          <p:cNvSpPr txBox="1"/>
          <p:nvPr/>
        </p:nvSpPr>
        <p:spPr>
          <a:xfrm>
            <a:off x="578277" y="5681452"/>
            <a:ext cx="1255660" cy="307777"/>
          </a:xfrm>
          <a:prstGeom prst="rect">
            <a:avLst/>
          </a:prstGeom>
          <a:noFill/>
        </p:spPr>
        <p:txBody>
          <a:bodyPr wrap="none" rtlCol="0">
            <a:spAutoFit/>
          </a:bodyPr>
          <a:lstStyle/>
          <a:p>
            <a:r>
              <a:rPr lang="fr-FR" sz="1400" dirty="0"/>
              <a:t>(CITEPA, 2022)</a:t>
            </a:r>
          </a:p>
        </p:txBody>
      </p:sp>
    </p:spTree>
    <p:extLst>
      <p:ext uri="{BB962C8B-B14F-4D97-AF65-F5344CB8AC3E}">
        <p14:creationId xmlns:p14="http://schemas.microsoft.com/office/powerpoint/2010/main" val="23990006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656DDC33-2354-4D22-98C7-F34728EA77B2}"/>
              </a:ext>
            </a:extLst>
          </p:cNvPr>
          <p:cNvSpPr>
            <a:spLocks noGrp="1"/>
          </p:cNvSpPr>
          <p:nvPr>
            <p:ph type="body" idx="1"/>
          </p:nvPr>
        </p:nvSpPr>
        <p:spPr/>
        <p:txBody>
          <a:bodyPr>
            <a:normAutofit/>
          </a:bodyPr>
          <a:lstStyle/>
          <a:p>
            <a:endParaRPr lang="fr-FR" sz="2000" dirty="0"/>
          </a:p>
          <a:p>
            <a:endParaRPr lang="fr-FR" dirty="0"/>
          </a:p>
        </p:txBody>
      </p:sp>
      <p:pic>
        <p:nvPicPr>
          <p:cNvPr id="2" name="Image 1"/>
          <p:cNvPicPr>
            <a:picLocks noChangeAspect="1"/>
          </p:cNvPicPr>
          <p:nvPr/>
        </p:nvPicPr>
        <p:blipFill>
          <a:blip r:embed="rId3"/>
          <a:stretch>
            <a:fillRect/>
          </a:stretch>
        </p:blipFill>
        <p:spPr>
          <a:xfrm>
            <a:off x="513567" y="229336"/>
            <a:ext cx="9031266" cy="5814498"/>
          </a:xfrm>
          <a:prstGeom prst="rect">
            <a:avLst/>
          </a:prstGeom>
        </p:spPr>
      </p:pic>
      <p:sp>
        <p:nvSpPr>
          <p:cNvPr id="4" name="ZoneTexte 3"/>
          <p:cNvSpPr txBox="1"/>
          <p:nvPr/>
        </p:nvSpPr>
        <p:spPr>
          <a:xfrm>
            <a:off x="8154443" y="1537856"/>
            <a:ext cx="3421449" cy="646331"/>
          </a:xfrm>
          <a:prstGeom prst="rect">
            <a:avLst/>
          </a:prstGeom>
          <a:noFill/>
        </p:spPr>
        <p:txBody>
          <a:bodyPr wrap="none" rtlCol="0">
            <a:spAutoFit/>
          </a:bodyPr>
          <a:lstStyle/>
          <a:p>
            <a:r>
              <a:rPr lang="fr-FR" b="1" dirty="0"/>
              <a:t>115 TWh </a:t>
            </a:r>
          </a:p>
          <a:p>
            <a:r>
              <a:rPr lang="fr-FR" b="1" dirty="0"/>
              <a:t>50 % pour le chauffage résidentiel</a:t>
            </a:r>
          </a:p>
        </p:txBody>
      </p:sp>
      <p:cxnSp>
        <p:nvCxnSpPr>
          <p:cNvPr id="7" name="Connecteur droit avec flèche 6"/>
          <p:cNvCxnSpPr/>
          <p:nvPr/>
        </p:nvCxnSpPr>
        <p:spPr>
          <a:xfrm flipV="1">
            <a:off x="6851737" y="1966586"/>
            <a:ext cx="977030" cy="588724"/>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6" name="Rectangle 5"/>
          <p:cNvSpPr/>
          <p:nvPr/>
        </p:nvSpPr>
        <p:spPr>
          <a:xfrm>
            <a:off x="4024905" y="6415201"/>
            <a:ext cx="7404904" cy="276999"/>
          </a:xfrm>
          <a:prstGeom prst="rect">
            <a:avLst/>
          </a:prstGeom>
        </p:spPr>
        <p:txBody>
          <a:bodyPr wrap="square">
            <a:spAutoFit/>
          </a:bodyPr>
          <a:lstStyle/>
          <a:p>
            <a:r>
              <a:rPr lang="fr-FR" sz="1200" dirty="0" err="1"/>
              <a:t>https</a:t>
            </a:r>
            <a:r>
              <a:rPr lang="fr-FR" sz="1200" dirty="0"/>
              <a:t>://</a:t>
            </a:r>
            <a:r>
              <a:rPr lang="fr-FR" sz="1200" dirty="0" err="1"/>
              <a:t>www.statistiques.developpement-durable.gouv.fr</a:t>
            </a:r>
            <a:r>
              <a:rPr lang="fr-FR" sz="1200" dirty="0"/>
              <a:t>/chiffres-cles-des-energies-renouvelables-edition-2022</a:t>
            </a:r>
          </a:p>
        </p:txBody>
      </p:sp>
    </p:spTree>
    <p:extLst>
      <p:ext uri="{BB962C8B-B14F-4D97-AF65-F5344CB8AC3E}">
        <p14:creationId xmlns:p14="http://schemas.microsoft.com/office/powerpoint/2010/main" val="6487328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ZoneTexte 11"/>
          <p:cNvSpPr txBox="1"/>
          <p:nvPr/>
        </p:nvSpPr>
        <p:spPr>
          <a:xfrm>
            <a:off x="344717" y="978710"/>
            <a:ext cx="11198134" cy="5016758"/>
          </a:xfrm>
          <a:prstGeom prst="rect">
            <a:avLst/>
          </a:prstGeom>
          <a:noFill/>
        </p:spPr>
        <p:txBody>
          <a:bodyPr wrap="square" rtlCol="0">
            <a:spAutoFit/>
          </a:bodyPr>
          <a:lstStyle/>
          <a:p>
            <a:pPr marL="342900" indent="-342900">
              <a:buFont typeface="Wingdings" charset="2"/>
              <a:buChar char="v"/>
            </a:pPr>
            <a:r>
              <a:rPr lang="fr-FR" sz="2000" b="1" dirty="0">
                <a:solidFill>
                  <a:srgbClr val="00A3A6"/>
                </a:solidFill>
              </a:rPr>
              <a:t>Méthanisation </a:t>
            </a:r>
            <a:r>
              <a:rPr lang="fr-FR" sz="2000" dirty="0">
                <a:solidFill>
                  <a:srgbClr val="00A3A6"/>
                </a:solidFill>
              </a:rPr>
              <a:t>:</a:t>
            </a:r>
            <a:r>
              <a:rPr lang="fr-FR" sz="2000" b="1" dirty="0">
                <a:solidFill>
                  <a:srgbClr val="00A3A6"/>
                </a:solidFill>
              </a:rPr>
              <a:t>   </a:t>
            </a:r>
            <a:r>
              <a:rPr lang="fr-FR" sz="2000" b="1" dirty="0"/>
              <a:t>Technologie mature – des améliorations possibles  </a:t>
            </a:r>
          </a:p>
          <a:p>
            <a:endParaRPr lang="fr-FR" sz="2000" b="1" dirty="0"/>
          </a:p>
          <a:p>
            <a:pPr marL="342900" indent="-342900">
              <a:buFont typeface="Wingdings" charset="2"/>
              <a:buChar char="v"/>
            </a:pPr>
            <a:r>
              <a:rPr lang="fr-FR" sz="2000" b="1" dirty="0" err="1">
                <a:solidFill>
                  <a:srgbClr val="00A3A6"/>
                </a:solidFill>
              </a:rPr>
              <a:t>Pyrogazéification</a:t>
            </a:r>
            <a:r>
              <a:rPr lang="fr-FR" sz="2000" b="1" dirty="0"/>
              <a:t> </a:t>
            </a:r>
            <a:r>
              <a:rPr lang="fr-FR" sz="2000" dirty="0"/>
              <a:t>:</a:t>
            </a:r>
            <a:r>
              <a:rPr lang="fr-FR" sz="2000" b="1" dirty="0"/>
              <a:t> </a:t>
            </a:r>
            <a:r>
              <a:rPr lang="fr-FR" sz="2000" dirty="0"/>
              <a:t>complète la méthanisation en traitant les déchets solides non fermentescibles: résidus de bois, plastiques, des combustibles solides de récupération (CSR).</a:t>
            </a:r>
            <a:endParaRPr lang="fr-FR" sz="2000" b="1" dirty="0"/>
          </a:p>
          <a:p>
            <a:pPr marL="363538"/>
            <a:r>
              <a:rPr lang="fr-FR" sz="2000" b="1" dirty="0"/>
              <a:t>15 projets en cours de développements , prêt pour montée en échelle pour injecter 6TWh en 2030.</a:t>
            </a:r>
          </a:p>
          <a:p>
            <a:pPr marL="363538"/>
            <a:r>
              <a:rPr lang="fr-FR" sz="2000" b="1" dirty="0"/>
              <a:t>Résidus : </a:t>
            </a:r>
            <a:r>
              <a:rPr lang="fr-FR" sz="2000" b="1" dirty="0" err="1"/>
              <a:t>biochar</a:t>
            </a:r>
            <a:r>
              <a:rPr lang="fr-FR" sz="2000" b="1" dirty="0"/>
              <a:t> </a:t>
            </a:r>
          </a:p>
          <a:p>
            <a:pPr marL="342900" indent="-342900">
              <a:buFont typeface="Wingdings" charset="2"/>
              <a:buChar char="v"/>
            </a:pPr>
            <a:endParaRPr lang="fr-FR" sz="2000" b="1" dirty="0"/>
          </a:p>
          <a:p>
            <a:pPr marL="342900" indent="-342900">
              <a:buFont typeface="Wingdings" charset="2"/>
              <a:buChar char="v"/>
            </a:pPr>
            <a:r>
              <a:rPr lang="fr-FR" sz="2000" b="1" dirty="0">
                <a:solidFill>
                  <a:srgbClr val="00A3A6"/>
                </a:solidFill>
              </a:rPr>
              <a:t>Gazéification hydrothermale </a:t>
            </a:r>
            <a:r>
              <a:rPr lang="fr-FR" sz="2000" b="1" dirty="0"/>
              <a:t>: </a:t>
            </a:r>
            <a:r>
              <a:rPr lang="fr-FR" sz="2000" dirty="0"/>
              <a:t>valorisation de la biomasse liquide, laissée de côté par la méthanisation.</a:t>
            </a:r>
            <a:r>
              <a:rPr lang="fr-FR" sz="2000" b="1" dirty="0"/>
              <a:t> </a:t>
            </a:r>
          </a:p>
          <a:p>
            <a:pPr marL="363538"/>
            <a:r>
              <a:rPr lang="fr-FR" sz="2000" dirty="0"/>
              <a:t>Conversion des déchets à de très haute pression (&gt; 250 bar) et température (entre 400 et 700 °C). </a:t>
            </a:r>
          </a:p>
          <a:p>
            <a:pPr marL="363538"/>
            <a:r>
              <a:rPr lang="fr-FR" sz="2000" b="1" dirty="0"/>
              <a:t>Pas de démonstrateurs en France avant 2024 </a:t>
            </a:r>
          </a:p>
          <a:p>
            <a:pPr marL="342900" indent="-342900">
              <a:buFont typeface="Wingdings" charset="2"/>
              <a:buChar char="v"/>
            </a:pPr>
            <a:endParaRPr lang="fr-FR" sz="2000" b="1" dirty="0"/>
          </a:p>
          <a:p>
            <a:pPr marL="342900" indent="-342900">
              <a:buFont typeface="Wingdings" charset="2"/>
              <a:buChar char="v"/>
            </a:pPr>
            <a:r>
              <a:rPr lang="fr-FR" sz="2000" b="1" dirty="0" err="1">
                <a:solidFill>
                  <a:srgbClr val="00A3A6"/>
                </a:solidFill>
              </a:rPr>
              <a:t>Méthanation</a:t>
            </a:r>
            <a:r>
              <a:rPr lang="fr-FR" sz="2000" b="1" dirty="0"/>
              <a:t> </a:t>
            </a:r>
            <a:r>
              <a:rPr lang="fr-FR" sz="2000" dirty="0"/>
              <a:t>: transformation de l’énergie électrique en hydrogène et combinaison avec du CO</a:t>
            </a:r>
            <a:r>
              <a:rPr lang="fr-FR" sz="2000" baseline="-25000" dirty="0"/>
              <a:t>2</a:t>
            </a:r>
            <a:r>
              <a:rPr lang="fr-FR" sz="2000" dirty="0"/>
              <a:t> pour produire du méthane .</a:t>
            </a:r>
          </a:p>
          <a:p>
            <a:pPr marL="363538"/>
            <a:r>
              <a:rPr lang="fr-FR" sz="2000" dirty="0"/>
              <a:t>-&gt; Voie thermochimique à 500°C et 100 bars + catalyseurs au nickel </a:t>
            </a:r>
          </a:p>
          <a:p>
            <a:pPr marL="363538"/>
            <a:r>
              <a:rPr lang="fr-FR" sz="2000" dirty="0"/>
              <a:t>-&gt; </a:t>
            </a:r>
            <a:r>
              <a:rPr lang="fr-FR" sz="2000" b="1" dirty="0" err="1">
                <a:solidFill>
                  <a:srgbClr val="00A3A6"/>
                </a:solidFill>
              </a:rPr>
              <a:t>Biométhanation</a:t>
            </a:r>
            <a:r>
              <a:rPr lang="fr-FR" sz="2000" dirty="0"/>
              <a:t>: production de biométhane par des bactéries méthanogènes à partir d’H</a:t>
            </a:r>
            <a:r>
              <a:rPr lang="fr-FR" sz="2000" baseline="-25000" dirty="0"/>
              <a:t>2</a:t>
            </a:r>
            <a:r>
              <a:rPr lang="fr-FR" sz="2000" dirty="0"/>
              <a:t> et de CO</a:t>
            </a:r>
            <a:r>
              <a:rPr lang="fr-FR" sz="2000" baseline="-25000" dirty="0"/>
              <a:t>2</a:t>
            </a:r>
            <a:r>
              <a:rPr lang="fr-FR" sz="2000" dirty="0"/>
              <a:t> ; </a:t>
            </a:r>
            <a:r>
              <a:rPr lang="fr-FR" sz="2000" b="1" dirty="0"/>
              <a:t>encore niveau recherche </a:t>
            </a:r>
          </a:p>
        </p:txBody>
      </p:sp>
      <p:sp>
        <p:nvSpPr>
          <p:cNvPr id="15" name="Titre 3">
            <a:extLst>
              <a:ext uri="{FF2B5EF4-FFF2-40B4-BE49-F238E27FC236}">
                <a16:creationId xmlns:a16="http://schemas.microsoft.com/office/drawing/2014/main" id="{B04BF84E-87D9-44F4-AA24-825D16CC57AD}"/>
              </a:ext>
            </a:extLst>
          </p:cNvPr>
          <p:cNvSpPr txBox="1">
            <a:spLocks/>
          </p:cNvSpPr>
          <p:nvPr/>
        </p:nvSpPr>
        <p:spPr>
          <a:xfrm>
            <a:off x="324000" y="0"/>
            <a:ext cx="10216343" cy="973331"/>
          </a:xfrm>
          <a:prstGeom prst="rect">
            <a:avLst/>
          </a:prstGeom>
        </p:spPr>
        <p:txBody>
          <a:bodyPr vert="horz" lIns="0" tIns="46800" rIns="91440" bIns="45720" rtlCol="0" anchor="ctr" anchorCtr="0">
            <a:normAutofit fontScale="97500"/>
          </a:bodyPr>
          <a:lstStyle>
            <a:lvl1pPr marL="457200" indent="-457200" algn="l" defTabSz="914400" rtl="0" eaLnBrk="1" latinLnBrk="0" hangingPunct="1">
              <a:lnSpc>
                <a:spcPct val="90000"/>
              </a:lnSpc>
              <a:spcBef>
                <a:spcPct val="0"/>
              </a:spcBef>
              <a:buFontTx/>
              <a:buBlip>
                <a:blip r:embed="rId3"/>
              </a:buBlip>
              <a:defRPr sz="3000" b="1" kern="1200">
                <a:solidFill>
                  <a:srgbClr val="00A3A6"/>
                </a:solidFill>
                <a:latin typeface="+mj-lt"/>
                <a:ea typeface="+mj-ea"/>
                <a:cs typeface="+mj-cs"/>
              </a:defRPr>
            </a:lvl1pPr>
          </a:lstStyle>
          <a:p>
            <a:r>
              <a:rPr lang="fr-FR" sz="3200" dirty="0"/>
              <a:t>Production de gaz renouvelable</a:t>
            </a:r>
          </a:p>
        </p:txBody>
      </p:sp>
    </p:spTree>
    <p:extLst>
      <p:ext uri="{BB962C8B-B14F-4D97-AF65-F5344CB8AC3E}">
        <p14:creationId xmlns:p14="http://schemas.microsoft.com/office/powerpoint/2010/main" val="648083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3">
            <a:extLst>
              <a:ext uri="{FF2B5EF4-FFF2-40B4-BE49-F238E27FC236}">
                <a16:creationId xmlns:a16="http://schemas.microsoft.com/office/drawing/2014/main" id="{B04BF84E-87D9-44F4-AA24-825D16CC57AD}"/>
              </a:ext>
            </a:extLst>
          </p:cNvPr>
          <p:cNvSpPr txBox="1">
            <a:spLocks/>
          </p:cNvSpPr>
          <p:nvPr/>
        </p:nvSpPr>
        <p:spPr>
          <a:xfrm>
            <a:off x="324000" y="0"/>
            <a:ext cx="10216343" cy="973331"/>
          </a:xfrm>
          <a:prstGeom prst="rect">
            <a:avLst/>
          </a:prstGeom>
        </p:spPr>
        <p:txBody>
          <a:bodyPr vert="horz" lIns="0" tIns="46800" rIns="91440" bIns="45720" rtlCol="0" anchor="ctr" anchorCtr="0">
            <a:normAutofit fontScale="97500"/>
          </a:bodyPr>
          <a:lstStyle>
            <a:lvl1pPr marL="457200" indent="-457200" algn="l" defTabSz="914400" rtl="0" eaLnBrk="1" latinLnBrk="0" hangingPunct="1">
              <a:lnSpc>
                <a:spcPct val="90000"/>
              </a:lnSpc>
              <a:spcBef>
                <a:spcPct val="0"/>
              </a:spcBef>
              <a:buFontTx/>
              <a:buBlip>
                <a:blip r:embed="rId3"/>
              </a:buBlip>
              <a:defRPr sz="3000" b="1" kern="1200">
                <a:solidFill>
                  <a:srgbClr val="00A3A6"/>
                </a:solidFill>
                <a:latin typeface="+mj-lt"/>
                <a:ea typeface="+mj-ea"/>
                <a:cs typeface="+mj-cs"/>
              </a:defRPr>
            </a:lvl1pPr>
          </a:lstStyle>
          <a:p>
            <a:r>
              <a:rPr lang="fr-FR" sz="3300" dirty="0"/>
              <a:t>Méthanisation</a:t>
            </a:r>
            <a:r>
              <a:rPr lang="fr-FR" sz="3200" dirty="0"/>
              <a:t> </a:t>
            </a:r>
          </a:p>
        </p:txBody>
      </p:sp>
      <p:sp>
        <p:nvSpPr>
          <p:cNvPr id="4" name="Rectangle 3"/>
          <p:cNvSpPr/>
          <p:nvPr/>
        </p:nvSpPr>
        <p:spPr>
          <a:xfrm>
            <a:off x="658517" y="781357"/>
            <a:ext cx="11065759" cy="3170099"/>
          </a:xfrm>
          <a:prstGeom prst="rect">
            <a:avLst/>
          </a:prstGeom>
        </p:spPr>
        <p:txBody>
          <a:bodyPr wrap="square">
            <a:spAutoFit/>
          </a:bodyPr>
          <a:lstStyle/>
          <a:p>
            <a:pPr marL="285750" indent="-285750">
              <a:buClr>
                <a:srgbClr val="00A3A6"/>
              </a:buClr>
              <a:buFont typeface="Wingdings" charset="2"/>
              <a:buChar char="v"/>
            </a:pPr>
            <a:r>
              <a:rPr lang="fr-FR" sz="2000" dirty="0"/>
              <a:t>Produits agricoles (résidus de cultures, menues pailles, </a:t>
            </a:r>
            <a:br>
              <a:rPr lang="fr-FR" sz="2000" dirty="0"/>
            </a:br>
            <a:r>
              <a:rPr lang="fr-FR" sz="2000" dirty="0"/>
              <a:t>effluents d'élevages, cultures intermédiaires à vocation </a:t>
            </a:r>
            <a:br>
              <a:rPr lang="fr-FR" sz="2000" dirty="0"/>
            </a:br>
            <a:r>
              <a:rPr lang="fr-FR" sz="2000" dirty="0"/>
              <a:t>énergétique (CIVE)...)</a:t>
            </a:r>
          </a:p>
          <a:p>
            <a:pPr marL="285750" indent="-285750">
              <a:buClr>
                <a:srgbClr val="00A3A6"/>
              </a:buClr>
              <a:buFont typeface="Wingdings" charset="2"/>
              <a:buChar char="v"/>
            </a:pPr>
            <a:r>
              <a:rPr lang="fr-FR" sz="2000" dirty="0"/>
              <a:t>Cultures à vocation énergétiques et alimentaires </a:t>
            </a:r>
            <a:br>
              <a:rPr lang="fr-FR" sz="2000" dirty="0"/>
            </a:br>
            <a:r>
              <a:rPr lang="fr-FR" sz="2000" dirty="0"/>
              <a:t>(&lt; 15% du tonnage brut total des intrants par an)</a:t>
            </a:r>
          </a:p>
          <a:p>
            <a:pPr marL="285750" indent="-285750">
              <a:buClr>
                <a:srgbClr val="00A3A6"/>
              </a:buClr>
              <a:buFont typeface="Wingdings" charset="2"/>
              <a:buChar char="v"/>
            </a:pPr>
            <a:r>
              <a:rPr lang="fr-FR" sz="2000" dirty="0"/>
              <a:t>Boues et les déchets d'industries agroalimentaires</a:t>
            </a:r>
          </a:p>
          <a:p>
            <a:pPr marL="285750" indent="-285750">
              <a:buClr>
                <a:srgbClr val="00A3A6"/>
              </a:buClr>
              <a:buFont typeface="Wingdings" charset="2"/>
              <a:buChar char="v"/>
            </a:pPr>
            <a:r>
              <a:rPr lang="fr-FR" sz="2000" dirty="0"/>
              <a:t>Déchets verts </a:t>
            </a:r>
          </a:p>
          <a:p>
            <a:pPr marL="285750" indent="-285750">
              <a:buClr>
                <a:srgbClr val="00A3A6"/>
              </a:buClr>
              <a:buFont typeface="Wingdings" charset="2"/>
              <a:buChar char="v"/>
            </a:pPr>
            <a:r>
              <a:rPr lang="fr-FR" sz="2000" dirty="0" err="1"/>
              <a:t>Biodéchets</a:t>
            </a:r>
            <a:r>
              <a:rPr lang="fr-FR" sz="2000" dirty="0"/>
              <a:t> des ménages...</a:t>
            </a:r>
          </a:p>
          <a:p>
            <a:pPr marL="285750" indent="-285750">
              <a:buClr>
                <a:srgbClr val="00A3A6"/>
              </a:buClr>
              <a:buFont typeface="Wingdings" charset="2"/>
              <a:buChar char="v"/>
            </a:pPr>
            <a:r>
              <a:rPr lang="fr-FR" sz="2000" dirty="0"/>
              <a:t>Boues des stations d’épuration (STEP)</a:t>
            </a:r>
          </a:p>
          <a:p>
            <a:pPr marL="285750" indent="-285750">
              <a:buClr>
                <a:srgbClr val="00A3A6"/>
              </a:buClr>
              <a:buFont typeface="Wingdings" charset="2"/>
              <a:buChar char="v"/>
            </a:pPr>
            <a:endParaRPr lang="fr-FR" sz="2000" dirty="0"/>
          </a:p>
        </p:txBody>
      </p:sp>
      <p:sp>
        <p:nvSpPr>
          <p:cNvPr id="2" name="Rectangle 1"/>
          <p:cNvSpPr/>
          <p:nvPr/>
        </p:nvSpPr>
        <p:spPr>
          <a:xfrm>
            <a:off x="8298128" y="4681286"/>
            <a:ext cx="3268399" cy="1938992"/>
          </a:xfrm>
          <a:prstGeom prst="rect">
            <a:avLst/>
          </a:prstGeom>
        </p:spPr>
        <p:txBody>
          <a:bodyPr wrap="square">
            <a:spAutoFit/>
          </a:bodyPr>
          <a:lstStyle/>
          <a:p>
            <a:pPr>
              <a:spcAft>
                <a:spcPts val="0"/>
              </a:spcAft>
            </a:pPr>
            <a:r>
              <a:rPr lang="fr-FR" sz="2000" dirty="0">
                <a:latin typeface="Calibri" panose="020F0502020204030204" pitchFamily="34" charset="0"/>
                <a:ea typeface="Calibri" panose="020F0502020204030204" pitchFamily="34" charset="0"/>
              </a:rPr>
              <a:t>2021</a:t>
            </a:r>
          </a:p>
          <a:p>
            <a:pPr>
              <a:spcAft>
                <a:spcPts val="0"/>
              </a:spcAft>
            </a:pPr>
            <a:endParaRPr lang="fr-FR" sz="2000" dirty="0">
              <a:latin typeface="Calibri" panose="020F0502020204030204" pitchFamily="34" charset="0"/>
              <a:ea typeface="Calibri" panose="020F0502020204030204" pitchFamily="34" charset="0"/>
            </a:endParaRPr>
          </a:p>
          <a:p>
            <a:pPr>
              <a:spcAft>
                <a:spcPts val="0"/>
              </a:spcAft>
            </a:pPr>
            <a:r>
              <a:rPr lang="fr-FR" sz="2000" dirty="0">
                <a:latin typeface="Calibri" panose="020F0502020204030204" pitchFamily="34" charset="0"/>
                <a:ea typeface="Calibri" panose="020F0502020204030204" pitchFamily="34" charset="0"/>
              </a:rPr>
              <a:t>Électricité : 2,7 TWh </a:t>
            </a:r>
          </a:p>
          <a:p>
            <a:pPr>
              <a:spcAft>
                <a:spcPts val="0"/>
              </a:spcAft>
            </a:pPr>
            <a:r>
              <a:rPr lang="fr-FR" sz="2000" dirty="0">
                <a:latin typeface="Calibri" panose="020F0502020204030204" pitchFamily="34" charset="0"/>
                <a:ea typeface="Calibri" panose="020F0502020204030204" pitchFamily="34" charset="0"/>
              </a:rPr>
              <a:t>Chaleur : 7,9 TWh  Biométhane injecté : 4,3TWh  en constante augmentation </a:t>
            </a:r>
          </a:p>
        </p:txBody>
      </p:sp>
      <p:pic>
        <p:nvPicPr>
          <p:cNvPr id="3" name="Image 2"/>
          <p:cNvPicPr>
            <a:picLocks noChangeAspect="1"/>
          </p:cNvPicPr>
          <p:nvPr/>
        </p:nvPicPr>
        <p:blipFill>
          <a:blip r:embed="rId4"/>
          <a:stretch>
            <a:fillRect/>
          </a:stretch>
        </p:blipFill>
        <p:spPr>
          <a:xfrm>
            <a:off x="0" y="3616749"/>
            <a:ext cx="7948213" cy="3025351"/>
          </a:xfrm>
          <a:prstGeom prst="rect">
            <a:avLst/>
          </a:prstGeom>
        </p:spPr>
      </p:pic>
      <p:pic>
        <p:nvPicPr>
          <p:cNvPr id="5" name="Image 4"/>
          <p:cNvPicPr>
            <a:picLocks noChangeAspect="1"/>
          </p:cNvPicPr>
          <p:nvPr/>
        </p:nvPicPr>
        <p:blipFill>
          <a:blip r:embed="rId5"/>
          <a:stretch>
            <a:fillRect/>
          </a:stretch>
        </p:blipFill>
        <p:spPr>
          <a:xfrm>
            <a:off x="6893969" y="546100"/>
            <a:ext cx="5298031" cy="2443996"/>
          </a:xfrm>
          <a:prstGeom prst="rect">
            <a:avLst/>
          </a:prstGeom>
        </p:spPr>
      </p:pic>
      <p:sp>
        <p:nvSpPr>
          <p:cNvPr id="6" name="Rectangle 5"/>
          <p:cNvSpPr/>
          <p:nvPr/>
        </p:nvSpPr>
        <p:spPr>
          <a:xfrm>
            <a:off x="7124700" y="2967335"/>
            <a:ext cx="6096000" cy="523220"/>
          </a:xfrm>
          <a:prstGeom prst="rect">
            <a:avLst/>
          </a:prstGeom>
        </p:spPr>
        <p:txBody>
          <a:bodyPr>
            <a:spAutoFit/>
          </a:bodyPr>
          <a:lstStyle/>
          <a:p>
            <a:r>
              <a:rPr lang="fr-FR" sz="1400" dirty="0"/>
              <a:t>Estimation de la proportion de chaque type d’intrants dans </a:t>
            </a:r>
            <a:br>
              <a:rPr lang="fr-FR" sz="1400" dirty="0"/>
            </a:br>
            <a:r>
              <a:rPr lang="fr-FR" sz="1400" dirty="0"/>
              <a:t>la ration annuelle totale des </a:t>
            </a:r>
            <a:r>
              <a:rPr lang="fr-FR" sz="1400" dirty="0" err="1"/>
              <a:t>méthaniseurs</a:t>
            </a:r>
            <a:r>
              <a:rPr lang="fr-FR" sz="1400" dirty="0"/>
              <a:t> français (FAM, 2022)</a:t>
            </a:r>
          </a:p>
        </p:txBody>
      </p:sp>
    </p:spTree>
    <p:extLst>
      <p:ext uri="{BB962C8B-B14F-4D97-AF65-F5344CB8AC3E}">
        <p14:creationId xmlns:p14="http://schemas.microsoft.com/office/powerpoint/2010/main" val="40456540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3">
            <a:extLst>
              <a:ext uri="{FF2B5EF4-FFF2-40B4-BE49-F238E27FC236}">
                <a16:creationId xmlns:a16="http://schemas.microsoft.com/office/drawing/2014/main" id="{B04BF84E-87D9-44F4-AA24-825D16CC57AD}"/>
              </a:ext>
            </a:extLst>
          </p:cNvPr>
          <p:cNvSpPr txBox="1">
            <a:spLocks/>
          </p:cNvSpPr>
          <p:nvPr/>
        </p:nvSpPr>
        <p:spPr>
          <a:xfrm>
            <a:off x="324000" y="0"/>
            <a:ext cx="10216343" cy="973331"/>
          </a:xfrm>
          <a:prstGeom prst="rect">
            <a:avLst/>
          </a:prstGeom>
        </p:spPr>
        <p:txBody>
          <a:bodyPr vert="horz" lIns="0" tIns="46800" rIns="91440" bIns="45720" rtlCol="0" anchor="ctr" anchorCtr="0">
            <a:normAutofit fontScale="97500"/>
          </a:bodyPr>
          <a:lstStyle>
            <a:lvl1pPr marL="457200" indent="-457200" algn="l" defTabSz="914400" rtl="0" eaLnBrk="1" latinLnBrk="0" hangingPunct="1">
              <a:lnSpc>
                <a:spcPct val="90000"/>
              </a:lnSpc>
              <a:spcBef>
                <a:spcPct val="0"/>
              </a:spcBef>
              <a:buFontTx/>
              <a:buBlip>
                <a:blip r:embed="rId3"/>
              </a:buBlip>
              <a:defRPr sz="3000" b="1" kern="1200">
                <a:solidFill>
                  <a:srgbClr val="00A3A6"/>
                </a:solidFill>
                <a:latin typeface="+mj-lt"/>
                <a:ea typeface="+mj-ea"/>
                <a:cs typeface="+mj-cs"/>
              </a:defRPr>
            </a:lvl1pPr>
          </a:lstStyle>
          <a:p>
            <a:r>
              <a:rPr lang="fr-FR" sz="3200" dirty="0"/>
              <a:t>Méthanisation </a:t>
            </a:r>
          </a:p>
        </p:txBody>
      </p:sp>
      <p:pic>
        <p:nvPicPr>
          <p:cNvPr id="5" name="Image 4"/>
          <p:cNvPicPr>
            <a:picLocks noChangeAspect="1"/>
          </p:cNvPicPr>
          <p:nvPr/>
        </p:nvPicPr>
        <p:blipFill>
          <a:blip r:embed="rId4"/>
          <a:stretch>
            <a:fillRect/>
          </a:stretch>
        </p:blipFill>
        <p:spPr>
          <a:xfrm>
            <a:off x="224970" y="963812"/>
            <a:ext cx="6845688" cy="4286552"/>
          </a:xfrm>
          <a:prstGeom prst="rect">
            <a:avLst/>
          </a:prstGeom>
        </p:spPr>
      </p:pic>
      <p:sp>
        <p:nvSpPr>
          <p:cNvPr id="6" name="ZoneTexte 5"/>
          <p:cNvSpPr txBox="1"/>
          <p:nvPr/>
        </p:nvSpPr>
        <p:spPr>
          <a:xfrm>
            <a:off x="7460148" y="2585939"/>
            <a:ext cx="4731852" cy="2554545"/>
          </a:xfrm>
          <a:prstGeom prst="rect">
            <a:avLst/>
          </a:prstGeom>
          <a:noFill/>
        </p:spPr>
        <p:txBody>
          <a:bodyPr wrap="square" rtlCol="0">
            <a:spAutoFit/>
          </a:bodyPr>
          <a:lstStyle/>
          <a:p>
            <a:r>
              <a:rPr lang="fr-FR" sz="2000" dirty="0">
                <a:latin typeface="Calibri"/>
                <a:cs typeface="Calibri"/>
              </a:rPr>
              <a:t>+ 25,4 TWh prévu en 2025 </a:t>
            </a:r>
          </a:p>
          <a:p>
            <a:r>
              <a:rPr lang="fr-FR" sz="2000" dirty="0">
                <a:latin typeface="Calibri"/>
                <a:cs typeface="Calibri"/>
              </a:rPr>
              <a:t>(5% de la consommation actuelle de GN)</a:t>
            </a:r>
          </a:p>
          <a:p>
            <a:endParaRPr lang="fr-FR" sz="2000" dirty="0">
              <a:latin typeface="Calibri"/>
              <a:cs typeface="Calibri"/>
            </a:endParaRPr>
          </a:p>
          <a:p>
            <a:r>
              <a:rPr lang="fr-FR" sz="2000" dirty="0">
                <a:latin typeface="Calibri"/>
                <a:cs typeface="Calibri"/>
              </a:rPr>
              <a:t>Electricité </a:t>
            </a:r>
          </a:p>
          <a:p>
            <a:r>
              <a:rPr lang="fr-FR" sz="2000" dirty="0">
                <a:latin typeface="Calibri"/>
                <a:cs typeface="Calibri"/>
              </a:rPr>
              <a:t>Chaleur </a:t>
            </a:r>
          </a:p>
          <a:p>
            <a:r>
              <a:rPr lang="fr-FR" sz="2000" dirty="0">
                <a:latin typeface="Calibri"/>
                <a:cs typeface="Calibri"/>
              </a:rPr>
              <a:t>Gaz </a:t>
            </a:r>
          </a:p>
          <a:p>
            <a:endParaRPr lang="fr-FR" sz="2000" dirty="0">
              <a:latin typeface="Calibri"/>
              <a:cs typeface="Calibri"/>
            </a:endParaRPr>
          </a:p>
          <a:p>
            <a:r>
              <a:rPr lang="fr-FR" sz="2000" dirty="0">
                <a:latin typeface="Calibri"/>
                <a:cs typeface="Calibri"/>
              </a:rPr>
              <a:t>-&gt; </a:t>
            </a:r>
            <a:r>
              <a:rPr lang="fr-FR" sz="2000" dirty="0" err="1">
                <a:latin typeface="Calibri"/>
                <a:cs typeface="Calibri"/>
              </a:rPr>
              <a:t>BioGNV</a:t>
            </a:r>
            <a:r>
              <a:rPr lang="fr-FR" sz="2000" dirty="0">
                <a:latin typeface="Calibri"/>
                <a:cs typeface="Calibri"/>
              </a:rPr>
              <a:t>  en croissance </a:t>
            </a:r>
          </a:p>
        </p:txBody>
      </p:sp>
      <p:sp>
        <p:nvSpPr>
          <p:cNvPr id="8" name="Rectangle 7"/>
          <p:cNvSpPr/>
          <p:nvPr/>
        </p:nvSpPr>
        <p:spPr>
          <a:xfrm>
            <a:off x="7497754" y="652162"/>
            <a:ext cx="4240235" cy="1323439"/>
          </a:xfrm>
          <a:prstGeom prst="rect">
            <a:avLst/>
          </a:prstGeom>
        </p:spPr>
        <p:txBody>
          <a:bodyPr wrap="square">
            <a:spAutoFit/>
          </a:bodyPr>
          <a:lstStyle/>
          <a:p>
            <a:pPr>
              <a:spcAft>
                <a:spcPts val="0"/>
              </a:spcAft>
            </a:pPr>
            <a:r>
              <a:rPr lang="fr-FR" sz="2000" dirty="0">
                <a:latin typeface="Calibri"/>
                <a:ea typeface="Calibri" panose="020F0502020204030204" pitchFamily="34" charset="0"/>
                <a:cs typeface="Calibri"/>
              </a:rPr>
              <a:t>2023 : 6,4TWh injecté au dessus des objectifs de la LPE </a:t>
            </a:r>
          </a:p>
          <a:p>
            <a:pPr>
              <a:spcAft>
                <a:spcPts val="0"/>
              </a:spcAft>
            </a:pPr>
            <a:endParaRPr lang="fr-FR" sz="2000" dirty="0">
              <a:latin typeface="Calibri"/>
              <a:ea typeface="Calibri" panose="020F0502020204030204" pitchFamily="34" charset="0"/>
              <a:cs typeface="Calibri"/>
            </a:endParaRPr>
          </a:p>
          <a:p>
            <a:pPr>
              <a:spcAft>
                <a:spcPts val="0"/>
              </a:spcAft>
            </a:pPr>
            <a:r>
              <a:rPr lang="fr-FR" sz="2000" dirty="0">
                <a:solidFill>
                  <a:srgbClr val="FF0000"/>
                </a:solidFill>
                <a:latin typeface="Calibri"/>
                <a:ea typeface="Calibri" panose="020F0502020204030204" pitchFamily="34" charset="0"/>
                <a:cs typeface="Calibri"/>
              </a:rPr>
              <a:t>= 1,35 % de la consommation de GN</a:t>
            </a:r>
          </a:p>
        </p:txBody>
      </p:sp>
    </p:spTree>
    <p:extLst>
      <p:ext uri="{BB962C8B-B14F-4D97-AF65-F5344CB8AC3E}">
        <p14:creationId xmlns:p14="http://schemas.microsoft.com/office/powerpoint/2010/main" val="42552678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B04BF84E-87D9-44F4-AA24-825D16CC57AD}"/>
              </a:ext>
            </a:extLst>
          </p:cNvPr>
          <p:cNvSpPr>
            <a:spLocks noGrp="1"/>
          </p:cNvSpPr>
          <p:nvPr>
            <p:ph type="title"/>
          </p:nvPr>
        </p:nvSpPr>
        <p:spPr>
          <a:xfrm>
            <a:off x="324000" y="0"/>
            <a:ext cx="10216343" cy="888251"/>
          </a:xfrm>
        </p:spPr>
        <p:txBody>
          <a:bodyPr>
            <a:normAutofit/>
          </a:bodyPr>
          <a:lstStyle/>
          <a:p>
            <a:r>
              <a:rPr lang="fr-FR" sz="3200" dirty="0"/>
              <a:t>Bénéfice et risques de la méthanisation </a:t>
            </a:r>
          </a:p>
        </p:txBody>
      </p:sp>
      <p:sp>
        <p:nvSpPr>
          <p:cNvPr id="5" name="Espace réservé du texte 4">
            <a:extLst>
              <a:ext uri="{FF2B5EF4-FFF2-40B4-BE49-F238E27FC236}">
                <a16:creationId xmlns:a16="http://schemas.microsoft.com/office/drawing/2014/main" id="{656DDC33-2354-4D22-98C7-F34728EA77B2}"/>
              </a:ext>
            </a:extLst>
          </p:cNvPr>
          <p:cNvSpPr>
            <a:spLocks noGrp="1"/>
          </p:cNvSpPr>
          <p:nvPr>
            <p:ph type="body" idx="1"/>
          </p:nvPr>
        </p:nvSpPr>
        <p:spPr>
          <a:xfrm>
            <a:off x="612090" y="1080656"/>
            <a:ext cx="10970310" cy="5777344"/>
          </a:xfrm>
          <a:solidFill>
            <a:srgbClr val="FFFFFF"/>
          </a:solidFill>
        </p:spPr>
        <p:txBody>
          <a:bodyPr>
            <a:noAutofit/>
          </a:bodyPr>
          <a:lstStyle/>
          <a:p>
            <a:pPr marL="342900" indent="-254000">
              <a:buFont typeface="Arial"/>
              <a:buChar char="•"/>
            </a:pPr>
            <a:r>
              <a:rPr lang="fr-FR" sz="2000" b="1" dirty="0"/>
              <a:t>Substitution </a:t>
            </a:r>
            <a:r>
              <a:rPr lang="fr-FR" sz="2000" dirty="0"/>
              <a:t>au GN donc réduction des GES </a:t>
            </a:r>
            <a:endParaRPr lang="fr-FR" sz="2000" b="1" dirty="0"/>
          </a:p>
          <a:p>
            <a:pPr marL="342900" indent="-254000">
              <a:buFont typeface="Arial"/>
              <a:buChar char="•"/>
            </a:pPr>
            <a:r>
              <a:rPr lang="fr-FR" sz="2000" b="1" dirty="0"/>
              <a:t>Traitement de déchets organiques </a:t>
            </a:r>
          </a:p>
          <a:p>
            <a:r>
              <a:rPr lang="fr-FR" sz="2000" b="1" dirty="0"/>
              <a:t>      =&gt;</a:t>
            </a:r>
            <a:r>
              <a:rPr lang="fr-FR" sz="2000" dirty="0"/>
              <a:t> Potentiel important à développer à partir des déchets urbains – collecte?</a:t>
            </a:r>
          </a:p>
          <a:p>
            <a:pPr marL="342900" indent="-254000">
              <a:buFont typeface="Arial"/>
              <a:buChar char="•"/>
            </a:pPr>
            <a:r>
              <a:rPr lang="fr-FR" sz="2000" b="1" dirty="0"/>
              <a:t>Production de </a:t>
            </a:r>
            <a:r>
              <a:rPr lang="fr-FR" sz="2000" b="1" dirty="0" err="1"/>
              <a:t>digestat</a:t>
            </a:r>
            <a:r>
              <a:rPr lang="fr-FR" sz="2000" b="1" dirty="0"/>
              <a:t> </a:t>
            </a:r>
          </a:p>
          <a:p>
            <a:pPr marL="88900"/>
            <a:r>
              <a:rPr lang="fr-FR" sz="2000" b="1" dirty="0"/>
              <a:t>    =&gt; </a:t>
            </a:r>
            <a:r>
              <a:rPr lang="fr-FR" sz="2000" dirty="0"/>
              <a:t>Engrais organique se substituant aux engrais minéraux (réduction émissions N</a:t>
            </a:r>
            <a:r>
              <a:rPr lang="fr-FR" sz="2000" baseline="-25000" dirty="0"/>
              <a:t>2</a:t>
            </a:r>
            <a:r>
              <a:rPr lang="fr-FR" sz="2000" dirty="0"/>
              <a:t>O) </a:t>
            </a:r>
          </a:p>
          <a:p>
            <a:endParaRPr lang="fr-FR" sz="2000" b="1" dirty="0"/>
          </a:p>
          <a:p>
            <a:pPr marL="342900" indent="-254000">
              <a:buFont typeface="Arial"/>
              <a:buChar char="•"/>
            </a:pPr>
            <a:r>
              <a:rPr lang="fr-FR" sz="2000" b="1" dirty="0"/>
              <a:t>Diversification et sécurisation des revenus </a:t>
            </a:r>
            <a:r>
              <a:rPr lang="fr-FR" sz="2000" dirty="0"/>
              <a:t>: revente du biogaz, revente possible aux négociants de biomasse d’une partie des CIVE.</a:t>
            </a:r>
          </a:p>
          <a:p>
            <a:pPr marL="342900" indent="-254000">
              <a:buFont typeface="Arial"/>
              <a:buChar char="•"/>
            </a:pPr>
            <a:r>
              <a:rPr lang="fr-FR" sz="2000" b="1" dirty="0"/>
              <a:t>Amélioration de la qualité des sols.</a:t>
            </a:r>
          </a:p>
          <a:p>
            <a:pPr marL="342900" indent="-254000">
              <a:buFont typeface="Arial"/>
              <a:buChar char="•"/>
            </a:pPr>
            <a:r>
              <a:rPr lang="fr-FR" sz="2000" b="1" dirty="0"/>
              <a:t>Sécurité fourragère </a:t>
            </a:r>
            <a:r>
              <a:rPr lang="fr-FR" sz="2000" dirty="0"/>
              <a:t>grâce à la couverture des sols par les CIVE.</a:t>
            </a:r>
          </a:p>
          <a:p>
            <a:pPr marL="342900" indent="-254000">
              <a:buFont typeface="Arial"/>
              <a:buChar char="•"/>
            </a:pPr>
            <a:r>
              <a:rPr lang="fr-FR" sz="2000" b="1" dirty="0"/>
              <a:t>Augmentation de l’autonomie des exploitations </a:t>
            </a:r>
            <a:r>
              <a:rPr lang="fr-FR" sz="2000" dirty="0"/>
              <a:t>vis-à-vis des engrais azotés</a:t>
            </a:r>
            <a:r>
              <a:rPr lang="fr-FR" sz="2000" b="1" dirty="0"/>
              <a:t>.</a:t>
            </a:r>
          </a:p>
          <a:p>
            <a:pPr marL="342900" indent="-254000">
              <a:buFont typeface="Arial"/>
              <a:buChar char="•"/>
            </a:pPr>
            <a:r>
              <a:rPr lang="fr-FR" sz="2000" b="1" dirty="0"/>
              <a:t>Création d’emplois locaux et non-</a:t>
            </a:r>
            <a:r>
              <a:rPr lang="fr-FR" sz="2000" b="1" dirty="0" err="1"/>
              <a:t>délocalisables</a:t>
            </a:r>
            <a:endParaRPr lang="fr-FR" sz="2000" b="1" dirty="0"/>
          </a:p>
          <a:p>
            <a:pPr marL="342900" indent="-254000">
              <a:buFont typeface="Arial"/>
              <a:buChar char="•"/>
            </a:pPr>
            <a:r>
              <a:rPr lang="fr-FR" sz="2000" b="1" dirty="0"/>
              <a:t>Développement d’une nouvelle filière économique </a:t>
            </a:r>
            <a:r>
              <a:rPr lang="fr-FR" sz="2000" dirty="0"/>
              <a:t>à coût maîtrisé, tournée vers l’agroécologie.</a:t>
            </a:r>
          </a:p>
          <a:p>
            <a:pPr marL="342900" indent="-254000">
              <a:buFont typeface="Arial"/>
              <a:buChar char="•"/>
            </a:pPr>
            <a:r>
              <a:rPr lang="fr-FR" sz="2000" b="1" dirty="0"/>
              <a:t>Renforcement du tissu social </a:t>
            </a:r>
            <a:r>
              <a:rPr lang="fr-FR" sz="2000" dirty="0"/>
              <a:t>en favorisant les synergie entre territoires ruraux et urbains.</a:t>
            </a:r>
          </a:p>
        </p:txBody>
      </p:sp>
      <p:sp>
        <p:nvSpPr>
          <p:cNvPr id="6" name="Sous-titre 5">
            <a:extLst>
              <a:ext uri="{FF2B5EF4-FFF2-40B4-BE49-F238E27FC236}">
                <a16:creationId xmlns:a16="http://schemas.microsoft.com/office/drawing/2014/main" id="{32A8EF85-D2F2-4819-AF85-EDC47BAF5067}"/>
              </a:ext>
            </a:extLst>
          </p:cNvPr>
          <p:cNvSpPr>
            <a:spLocks noGrp="1"/>
          </p:cNvSpPr>
          <p:nvPr>
            <p:ph type="subTitle" idx="10"/>
          </p:nvPr>
        </p:nvSpPr>
        <p:spPr>
          <a:xfrm>
            <a:off x="324000" y="668342"/>
            <a:ext cx="9680171" cy="679019"/>
          </a:xfrm>
        </p:spPr>
        <p:txBody>
          <a:bodyPr>
            <a:normAutofit/>
          </a:bodyPr>
          <a:lstStyle/>
          <a:p>
            <a:pPr marL="342900" indent="-342900">
              <a:buClr>
                <a:srgbClr val="00A3A6"/>
              </a:buClr>
              <a:buFont typeface="Wingdings" charset="2"/>
              <a:buChar char="v"/>
              <a:tabLst>
                <a:tab pos="266700" algn="l"/>
              </a:tabLst>
            </a:pPr>
            <a:r>
              <a:rPr lang="fr-FR" sz="2400" dirty="0"/>
              <a:t>Bénéfices environnementaux : </a:t>
            </a:r>
          </a:p>
          <a:p>
            <a:endParaRPr lang="fr-FR" sz="2400" dirty="0"/>
          </a:p>
        </p:txBody>
      </p:sp>
      <p:sp>
        <p:nvSpPr>
          <p:cNvPr id="7" name="Sous-titre 5">
            <a:extLst>
              <a:ext uri="{FF2B5EF4-FFF2-40B4-BE49-F238E27FC236}">
                <a16:creationId xmlns:a16="http://schemas.microsoft.com/office/drawing/2014/main" id="{32A8EF85-D2F2-4819-AF85-EDC47BAF5067}"/>
              </a:ext>
            </a:extLst>
          </p:cNvPr>
          <p:cNvSpPr txBox="1">
            <a:spLocks/>
          </p:cNvSpPr>
          <p:nvPr/>
        </p:nvSpPr>
        <p:spPr>
          <a:xfrm>
            <a:off x="451000" y="3065894"/>
            <a:ext cx="9680171" cy="67901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275662"/>
                </a:solidFill>
                <a:latin typeface="+mn-lt"/>
                <a:ea typeface="+mn-ea"/>
                <a:cs typeface="+mn-cs"/>
              </a:defRPr>
            </a:lvl1pPr>
            <a:lvl2pPr marL="457189"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77"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566"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54"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943"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31"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2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09"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buClr>
                <a:srgbClr val="00A3A6"/>
              </a:buClr>
              <a:buFont typeface="Wingdings" charset="2"/>
              <a:buChar char="v"/>
              <a:tabLst>
                <a:tab pos="266700" algn="l"/>
              </a:tabLst>
            </a:pPr>
            <a:r>
              <a:rPr lang="fr-FR" sz="2400" dirty="0"/>
              <a:t>Bénéfices socio-économiques : </a:t>
            </a:r>
          </a:p>
          <a:p>
            <a:endParaRPr lang="fr-FR" sz="2400" dirty="0"/>
          </a:p>
        </p:txBody>
      </p:sp>
    </p:spTree>
    <p:extLst>
      <p:ext uri="{BB962C8B-B14F-4D97-AF65-F5344CB8AC3E}">
        <p14:creationId xmlns:p14="http://schemas.microsoft.com/office/powerpoint/2010/main" val="3884983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B04BF84E-87D9-44F4-AA24-825D16CC57AD}"/>
              </a:ext>
            </a:extLst>
          </p:cNvPr>
          <p:cNvSpPr>
            <a:spLocks noGrp="1"/>
          </p:cNvSpPr>
          <p:nvPr>
            <p:ph type="title"/>
          </p:nvPr>
        </p:nvSpPr>
        <p:spPr>
          <a:xfrm>
            <a:off x="324000" y="0"/>
            <a:ext cx="10216343" cy="888251"/>
          </a:xfrm>
        </p:spPr>
        <p:txBody>
          <a:bodyPr>
            <a:normAutofit/>
          </a:bodyPr>
          <a:lstStyle/>
          <a:p>
            <a:r>
              <a:rPr lang="fr-FR" sz="3200" dirty="0"/>
              <a:t>Bénéfice et risques de la méthanisation </a:t>
            </a:r>
          </a:p>
        </p:txBody>
      </p:sp>
      <p:sp>
        <p:nvSpPr>
          <p:cNvPr id="5" name="Espace réservé du texte 4">
            <a:extLst>
              <a:ext uri="{FF2B5EF4-FFF2-40B4-BE49-F238E27FC236}">
                <a16:creationId xmlns:a16="http://schemas.microsoft.com/office/drawing/2014/main" id="{656DDC33-2354-4D22-98C7-F34728EA77B2}"/>
              </a:ext>
            </a:extLst>
          </p:cNvPr>
          <p:cNvSpPr>
            <a:spLocks noGrp="1"/>
          </p:cNvSpPr>
          <p:nvPr>
            <p:ph type="body" idx="1"/>
          </p:nvPr>
        </p:nvSpPr>
        <p:spPr>
          <a:xfrm>
            <a:off x="419331" y="299980"/>
            <a:ext cx="11554398" cy="4973113"/>
          </a:xfrm>
        </p:spPr>
        <p:txBody>
          <a:bodyPr>
            <a:normAutofit fontScale="92500" lnSpcReduction="20000"/>
          </a:bodyPr>
          <a:lstStyle/>
          <a:p>
            <a:pPr>
              <a:lnSpc>
                <a:spcPct val="120000"/>
              </a:lnSpc>
              <a:spcBef>
                <a:spcPts val="600"/>
              </a:spcBef>
            </a:pPr>
            <a:endParaRPr lang="fr-FR" sz="2000" b="1" dirty="0"/>
          </a:p>
          <a:p>
            <a:pPr marL="342900" indent="-342900">
              <a:lnSpc>
                <a:spcPct val="120000"/>
              </a:lnSpc>
              <a:spcBef>
                <a:spcPts val="600"/>
              </a:spcBef>
              <a:buClr>
                <a:srgbClr val="00A3A6"/>
              </a:buClr>
              <a:buFont typeface="Wingdings" charset="2"/>
              <a:buChar char="v"/>
            </a:pPr>
            <a:r>
              <a:rPr lang="fr-FR" sz="2600" dirty="0">
                <a:solidFill>
                  <a:srgbClr val="275662"/>
                </a:solidFill>
              </a:rPr>
              <a:t>Risques</a:t>
            </a:r>
            <a:r>
              <a:rPr lang="fr-FR" sz="2400" dirty="0">
                <a:solidFill>
                  <a:srgbClr val="275662"/>
                </a:solidFill>
              </a:rPr>
              <a:t>:</a:t>
            </a:r>
          </a:p>
          <a:p>
            <a:pPr marL="363538" indent="-182563">
              <a:lnSpc>
                <a:spcPct val="120000"/>
              </a:lnSpc>
              <a:spcBef>
                <a:spcPts val="600"/>
              </a:spcBef>
              <a:buFont typeface="Arial"/>
              <a:buChar char="•"/>
            </a:pPr>
            <a:r>
              <a:rPr lang="fr-FR" sz="2000" b="1" dirty="0" err="1">
                <a:solidFill>
                  <a:srgbClr val="000000"/>
                </a:solidFill>
              </a:rPr>
              <a:t>Digestats</a:t>
            </a:r>
            <a:r>
              <a:rPr lang="fr-FR" sz="2000" dirty="0">
                <a:solidFill>
                  <a:srgbClr val="000000"/>
                </a:solidFill>
              </a:rPr>
              <a:t> : impacts, conditions d’épandage</a:t>
            </a:r>
          </a:p>
          <a:p>
            <a:pPr marL="363538" indent="-182563">
              <a:lnSpc>
                <a:spcPct val="120000"/>
              </a:lnSpc>
              <a:spcBef>
                <a:spcPts val="600"/>
              </a:spcBef>
              <a:buFont typeface="Arial"/>
              <a:buChar char="•"/>
            </a:pPr>
            <a:r>
              <a:rPr lang="fr-FR" sz="2000" b="1" dirty="0" err="1">
                <a:solidFill>
                  <a:srgbClr val="000000"/>
                </a:solidFill>
              </a:rPr>
              <a:t>CIVEs</a:t>
            </a:r>
            <a:r>
              <a:rPr lang="fr-FR" sz="2000" b="1" dirty="0">
                <a:solidFill>
                  <a:srgbClr val="000000"/>
                </a:solidFill>
              </a:rPr>
              <a:t> :</a:t>
            </a:r>
            <a:r>
              <a:rPr lang="fr-FR" sz="2000" dirty="0">
                <a:solidFill>
                  <a:srgbClr val="000000"/>
                </a:solidFill>
              </a:rPr>
              <a:t> retard/stress hydrique sur les cultures suivantes ; </a:t>
            </a:r>
            <a:br>
              <a:rPr lang="fr-FR" sz="2000" dirty="0">
                <a:solidFill>
                  <a:srgbClr val="000000"/>
                </a:solidFill>
              </a:rPr>
            </a:br>
            <a:r>
              <a:rPr lang="fr-FR" sz="2000" dirty="0">
                <a:solidFill>
                  <a:srgbClr val="000000"/>
                </a:solidFill>
              </a:rPr>
              <a:t>rendements (variabilité, intrants...) </a:t>
            </a:r>
          </a:p>
          <a:p>
            <a:pPr marL="363538" indent="-182563">
              <a:lnSpc>
                <a:spcPct val="120000"/>
              </a:lnSpc>
              <a:spcBef>
                <a:spcPts val="600"/>
              </a:spcBef>
              <a:buFont typeface="Arial"/>
              <a:buChar char="•"/>
            </a:pPr>
            <a:r>
              <a:rPr lang="fr-FR" sz="2000" b="1" dirty="0">
                <a:solidFill>
                  <a:srgbClr val="000000"/>
                </a:solidFill>
              </a:rPr>
              <a:t>Perception</a:t>
            </a:r>
            <a:r>
              <a:rPr lang="fr-FR" sz="2000" dirty="0">
                <a:solidFill>
                  <a:srgbClr val="000000"/>
                </a:solidFill>
              </a:rPr>
              <a:t> : « acceptabilité », syndrome NIMBY, </a:t>
            </a:r>
            <a:br>
              <a:rPr lang="fr-FR" sz="2000" dirty="0">
                <a:solidFill>
                  <a:srgbClr val="000000"/>
                </a:solidFill>
              </a:rPr>
            </a:br>
            <a:r>
              <a:rPr lang="fr-FR" sz="2000" dirty="0">
                <a:solidFill>
                  <a:srgbClr val="000000"/>
                </a:solidFill>
              </a:rPr>
              <a:t>(in)justice, méfiance/confiance</a:t>
            </a:r>
            <a:br>
              <a:rPr lang="fr-FR" sz="2000" dirty="0">
                <a:solidFill>
                  <a:srgbClr val="000000"/>
                </a:solidFill>
              </a:rPr>
            </a:br>
            <a:r>
              <a:rPr lang="fr-FR" sz="2000" dirty="0">
                <a:solidFill>
                  <a:srgbClr val="000000"/>
                </a:solidFill>
              </a:rPr>
              <a:t>=&gt; concertation, nouveaux compromis sociaux</a:t>
            </a:r>
          </a:p>
          <a:p>
            <a:pPr>
              <a:lnSpc>
                <a:spcPct val="120000"/>
              </a:lnSpc>
              <a:spcBef>
                <a:spcPts val="600"/>
              </a:spcBef>
            </a:pPr>
            <a:r>
              <a:rPr lang="fr-FR" sz="2000" b="1" dirty="0"/>
              <a:t>	</a:t>
            </a:r>
          </a:p>
        </p:txBody>
      </p:sp>
      <p:pic>
        <p:nvPicPr>
          <p:cNvPr id="9" name="Image 8"/>
          <p:cNvPicPr>
            <a:picLocks noChangeAspect="1"/>
          </p:cNvPicPr>
          <p:nvPr/>
        </p:nvPicPr>
        <p:blipFill>
          <a:blip r:embed="rId3"/>
          <a:stretch>
            <a:fillRect/>
          </a:stretch>
        </p:blipFill>
        <p:spPr>
          <a:xfrm>
            <a:off x="396857" y="3061859"/>
            <a:ext cx="4728262" cy="3390952"/>
          </a:xfrm>
          <a:prstGeom prst="rect">
            <a:avLst/>
          </a:prstGeom>
        </p:spPr>
      </p:pic>
      <p:sp>
        <p:nvSpPr>
          <p:cNvPr id="10" name="Rectangle 9"/>
          <p:cNvSpPr/>
          <p:nvPr/>
        </p:nvSpPr>
        <p:spPr>
          <a:xfrm>
            <a:off x="351944" y="6440528"/>
            <a:ext cx="6096000" cy="230832"/>
          </a:xfrm>
          <a:prstGeom prst="rect">
            <a:avLst/>
          </a:prstGeom>
          <a:solidFill>
            <a:srgbClr val="FFFFFF"/>
          </a:solidFill>
        </p:spPr>
        <p:txBody>
          <a:bodyPr>
            <a:spAutoFit/>
          </a:bodyPr>
          <a:lstStyle/>
          <a:p>
            <a:r>
              <a:rPr lang="fr-FR" sz="900" dirty="0" err="1"/>
              <a:t>https</a:t>
            </a:r>
            <a:r>
              <a:rPr lang="fr-FR" sz="900" dirty="0"/>
              <a:t>://</a:t>
            </a:r>
            <a:r>
              <a:rPr lang="fr-FR" sz="900" dirty="0" err="1"/>
              <a:t>www.unilasalle.fr</a:t>
            </a:r>
            <a:r>
              <a:rPr lang="fr-FR" sz="900" dirty="0"/>
              <a:t>/sites/default/files/plaquettes/Rapport_CIVE_correction%204%20nov%202022.pdf</a:t>
            </a:r>
          </a:p>
        </p:txBody>
      </p:sp>
      <p:pic>
        <p:nvPicPr>
          <p:cNvPr id="11" name="Image 10"/>
          <p:cNvPicPr>
            <a:picLocks noChangeAspect="1"/>
          </p:cNvPicPr>
          <p:nvPr/>
        </p:nvPicPr>
        <p:blipFill>
          <a:blip r:embed="rId4"/>
          <a:stretch>
            <a:fillRect/>
          </a:stretch>
        </p:blipFill>
        <p:spPr>
          <a:xfrm>
            <a:off x="6329022" y="3205684"/>
            <a:ext cx="4893844" cy="3201541"/>
          </a:xfrm>
          <a:prstGeom prst="rect">
            <a:avLst/>
          </a:prstGeom>
        </p:spPr>
      </p:pic>
      <p:sp>
        <p:nvSpPr>
          <p:cNvPr id="12" name="Rectangle 11"/>
          <p:cNvSpPr/>
          <p:nvPr/>
        </p:nvSpPr>
        <p:spPr>
          <a:xfrm>
            <a:off x="6003642" y="6372071"/>
            <a:ext cx="6096000" cy="369332"/>
          </a:xfrm>
          <a:prstGeom prst="rect">
            <a:avLst/>
          </a:prstGeom>
          <a:solidFill>
            <a:srgbClr val="FFFFFF"/>
          </a:solidFill>
        </p:spPr>
        <p:txBody>
          <a:bodyPr>
            <a:spAutoFit/>
          </a:bodyPr>
          <a:lstStyle/>
          <a:p>
            <a:r>
              <a:rPr lang="fr-FR" sz="900" dirty="0" err="1"/>
              <a:t>https</a:t>
            </a:r>
            <a:r>
              <a:rPr lang="fr-FR" sz="900" dirty="0"/>
              <a:t>://extranet-</a:t>
            </a:r>
            <a:r>
              <a:rPr lang="fr-FR" sz="900" dirty="0" err="1"/>
              <a:t>isere.chambres</a:t>
            </a:r>
            <a:r>
              <a:rPr lang="fr-FR" sz="900" dirty="0"/>
              <a:t>-</a:t>
            </a:r>
            <a:r>
              <a:rPr lang="fr-FR" sz="900" dirty="0" err="1"/>
              <a:t>agriculture.fr</a:t>
            </a:r>
            <a:r>
              <a:rPr lang="fr-FR" sz="900" dirty="0"/>
              <a:t>/</a:t>
            </a:r>
            <a:r>
              <a:rPr lang="fr-FR" sz="900" dirty="0" err="1"/>
              <a:t>fileadmin</a:t>
            </a:r>
            <a:r>
              <a:rPr lang="fr-FR" sz="900" dirty="0"/>
              <a:t>/</a:t>
            </a:r>
            <a:r>
              <a:rPr lang="fr-FR" sz="900" dirty="0" err="1"/>
              <a:t>user_upload</a:t>
            </a:r>
            <a:r>
              <a:rPr lang="fr-FR" sz="900" dirty="0"/>
              <a:t>/National/</a:t>
            </a:r>
            <a:r>
              <a:rPr lang="fr-FR" sz="900" dirty="0" err="1"/>
              <a:t>FAL_commun</a:t>
            </a:r>
            <a:r>
              <a:rPr lang="fr-FR" sz="900" dirty="0"/>
              <a:t>/publications/Auvergne-</a:t>
            </a:r>
            <a:r>
              <a:rPr lang="fr-FR" sz="900" dirty="0" err="1"/>
              <a:t>Rhone</a:t>
            </a:r>
            <a:r>
              <a:rPr lang="fr-FR" sz="900" dirty="0"/>
              <a:t>-Alpes/38_Guide_PEPIT_AURA-CIVE_2020-2022V2_compressed.pdf</a:t>
            </a:r>
          </a:p>
        </p:txBody>
      </p:sp>
      <p:pic>
        <p:nvPicPr>
          <p:cNvPr id="7" name="Image 6"/>
          <p:cNvPicPr>
            <a:picLocks noChangeAspect="1"/>
          </p:cNvPicPr>
          <p:nvPr/>
        </p:nvPicPr>
        <p:blipFill>
          <a:blip r:embed="rId5"/>
          <a:stretch>
            <a:fillRect/>
          </a:stretch>
        </p:blipFill>
        <p:spPr>
          <a:xfrm>
            <a:off x="6558665" y="294855"/>
            <a:ext cx="5633335" cy="3664651"/>
          </a:xfrm>
          <a:prstGeom prst="rect">
            <a:avLst/>
          </a:prstGeom>
        </p:spPr>
      </p:pic>
    </p:spTree>
    <p:extLst>
      <p:ext uri="{BB962C8B-B14F-4D97-AF65-F5344CB8AC3E}">
        <p14:creationId xmlns:p14="http://schemas.microsoft.com/office/powerpoint/2010/main" val="32634887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B04BF84E-87D9-44F4-AA24-825D16CC57AD}"/>
              </a:ext>
            </a:extLst>
          </p:cNvPr>
          <p:cNvSpPr>
            <a:spLocks noGrp="1"/>
          </p:cNvSpPr>
          <p:nvPr>
            <p:ph type="title"/>
          </p:nvPr>
        </p:nvSpPr>
        <p:spPr>
          <a:xfrm>
            <a:off x="324000" y="0"/>
            <a:ext cx="10216343" cy="888251"/>
          </a:xfrm>
        </p:spPr>
        <p:txBody>
          <a:bodyPr>
            <a:normAutofit/>
          </a:bodyPr>
          <a:lstStyle/>
          <a:p>
            <a:r>
              <a:rPr lang="fr-FR" sz="3200" dirty="0"/>
              <a:t>Biocarburants </a:t>
            </a:r>
          </a:p>
        </p:txBody>
      </p:sp>
      <p:pic>
        <p:nvPicPr>
          <p:cNvPr id="8" name="Image 7"/>
          <p:cNvPicPr/>
          <p:nvPr/>
        </p:nvPicPr>
        <p:blipFill>
          <a:blip r:embed="rId3">
            <a:extLst>
              <a:ext uri="{28A0092B-C50C-407E-A947-70E740481C1C}">
                <a14:useLocalDpi xmlns:a14="http://schemas.microsoft.com/office/drawing/2010/main" val="0"/>
              </a:ext>
            </a:extLst>
          </a:blip>
          <a:srcRect/>
          <a:stretch>
            <a:fillRect/>
          </a:stretch>
        </p:blipFill>
        <p:spPr bwMode="auto">
          <a:xfrm>
            <a:off x="3376017" y="593763"/>
            <a:ext cx="7271068" cy="5634681"/>
          </a:xfrm>
          <a:prstGeom prst="rect">
            <a:avLst/>
          </a:prstGeom>
          <a:noFill/>
          <a:ln>
            <a:noFill/>
          </a:ln>
        </p:spPr>
      </p:pic>
      <p:sp>
        <p:nvSpPr>
          <p:cNvPr id="11" name="ZoneTexte 10"/>
          <p:cNvSpPr txBox="1"/>
          <p:nvPr/>
        </p:nvSpPr>
        <p:spPr>
          <a:xfrm>
            <a:off x="1011024" y="1697703"/>
            <a:ext cx="2135070" cy="400110"/>
          </a:xfrm>
          <a:prstGeom prst="rect">
            <a:avLst/>
          </a:prstGeom>
          <a:noFill/>
        </p:spPr>
        <p:txBody>
          <a:bodyPr wrap="none" rtlCol="0">
            <a:spAutoFit/>
          </a:bodyPr>
          <a:lstStyle/>
          <a:p>
            <a:r>
              <a:rPr lang="fr-FR" sz="2000" dirty="0"/>
              <a:t>1G – sur le marché</a:t>
            </a:r>
          </a:p>
        </p:txBody>
      </p:sp>
      <p:sp>
        <p:nvSpPr>
          <p:cNvPr id="12" name="ZoneTexte 11"/>
          <p:cNvSpPr txBox="1"/>
          <p:nvPr/>
        </p:nvSpPr>
        <p:spPr>
          <a:xfrm>
            <a:off x="1011024" y="3800820"/>
            <a:ext cx="2393930" cy="400110"/>
          </a:xfrm>
          <a:prstGeom prst="rect">
            <a:avLst/>
          </a:prstGeom>
          <a:noFill/>
        </p:spPr>
        <p:txBody>
          <a:bodyPr wrap="none" rtlCol="0">
            <a:spAutoFit/>
          </a:bodyPr>
          <a:lstStyle/>
          <a:p>
            <a:r>
              <a:rPr lang="fr-FR" sz="2000" dirty="0"/>
              <a:t>2G – démonstrateurs </a:t>
            </a:r>
          </a:p>
        </p:txBody>
      </p:sp>
      <p:pic>
        <p:nvPicPr>
          <p:cNvPr id="14" name="Image 13"/>
          <p:cNvPicPr/>
          <p:nvPr/>
        </p:nvPicPr>
        <p:blipFill>
          <a:blip r:embed="rId4">
            <a:extLst>
              <a:ext uri="{28A0092B-C50C-407E-A947-70E740481C1C}">
                <a14:useLocalDpi xmlns:a14="http://schemas.microsoft.com/office/drawing/2010/main" val="0"/>
              </a:ext>
            </a:extLst>
          </a:blip>
          <a:stretch>
            <a:fillRect/>
          </a:stretch>
        </p:blipFill>
        <p:spPr>
          <a:xfrm>
            <a:off x="3376017" y="2710149"/>
            <a:ext cx="7809470" cy="3701667"/>
          </a:xfrm>
          <a:prstGeom prst="rect">
            <a:avLst/>
          </a:prstGeom>
        </p:spPr>
      </p:pic>
      <p:sp>
        <p:nvSpPr>
          <p:cNvPr id="10" name="ZoneTexte 9"/>
          <p:cNvSpPr txBox="1"/>
          <p:nvPr/>
        </p:nvSpPr>
        <p:spPr>
          <a:xfrm>
            <a:off x="2768668" y="6221535"/>
            <a:ext cx="2096941" cy="369332"/>
          </a:xfrm>
          <a:prstGeom prst="rect">
            <a:avLst/>
          </a:prstGeom>
          <a:solidFill>
            <a:srgbClr val="FFFFFF"/>
          </a:solidFill>
        </p:spPr>
        <p:txBody>
          <a:bodyPr wrap="square" rtlCol="0">
            <a:spAutoFit/>
          </a:bodyPr>
          <a:lstStyle/>
          <a:p>
            <a:r>
              <a:rPr lang="fr-FR" dirty="0"/>
              <a:t>Source IFPEN </a:t>
            </a:r>
          </a:p>
        </p:txBody>
      </p:sp>
    </p:spTree>
    <p:extLst>
      <p:ext uri="{BB962C8B-B14F-4D97-AF65-F5344CB8AC3E}">
        <p14:creationId xmlns:p14="http://schemas.microsoft.com/office/powerpoint/2010/main" val="22814404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B04BF84E-87D9-44F4-AA24-825D16CC57AD}"/>
              </a:ext>
            </a:extLst>
          </p:cNvPr>
          <p:cNvSpPr>
            <a:spLocks noGrp="1"/>
          </p:cNvSpPr>
          <p:nvPr>
            <p:ph type="title"/>
          </p:nvPr>
        </p:nvSpPr>
        <p:spPr>
          <a:xfrm>
            <a:off x="324000" y="0"/>
            <a:ext cx="10216343" cy="888251"/>
          </a:xfrm>
        </p:spPr>
        <p:txBody>
          <a:bodyPr>
            <a:normAutofit/>
          </a:bodyPr>
          <a:lstStyle/>
          <a:p>
            <a:r>
              <a:rPr lang="fr-FR" sz="3200" dirty="0"/>
              <a:t>Biocarburants </a:t>
            </a:r>
          </a:p>
        </p:txBody>
      </p:sp>
      <p:sp>
        <p:nvSpPr>
          <p:cNvPr id="11" name="ZoneTexte 10"/>
          <p:cNvSpPr txBox="1"/>
          <p:nvPr/>
        </p:nvSpPr>
        <p:spPr>
          <a:xfrm>
            <a:off x="1166762" y="1624359"/>
            <a:ext cx="2135070" cy="400110"/>
          </a:xfrm>
          <a:prstGeom prst="rect">
            <a:avLst/>
          </a:prstGeom>
          <a:noFill/>
        </p:spPr>
        <p:txBody>
          <a:bodyPr wrap="none" rtlCol="0">
            <a:spAutoFit/>
          </a:bodyPr>
          <a:lstStyle/>
          <a:p>
            <a:r>
              <a:rPr lang="fr-FR" sz="2000" dirty="0"/>
              <a:t>1G – sur le marché</a:t>
            </a:r>
          </a:p>
        </p:txBody>
      </p:sp>
      <p:pic>
        <p:nvPicPr>
          <p:cNvPr id="7" name="Image 6"/>
          <p:cNvPicPr>
            <a:picLocks noChangeAspect="1"/>
          </p:cNvPicPr>
          <p:nvPr/>
        </p:nvPicPr>
        <p:blipFill>
          <a:blip r:embed="rId3"/>
          <a:stretch>
            <a:fillRect/>
          </a:stretch>
        </p:blipFill>
        <p:spPr>
          <a:xfrm>
            <a:off x="3607405" y="1156078"/>
            <a:ext cx="7502894" cy="4563676"/>
          </a:xfrm>
          <a:prstGeom prst="rect">
            <a:avLst/>
          </a:prstGeom>
        </p:spPr>
      </p:pic>
    </p:spTree>
    <p:extLst>
      <p:ext uri="{BB962C8B-B14F-4D97-AF65-F5344CB8AC3E}">
        <p14:creationId xmlns:p14="http://schemas.microsoft.com/office/powerpoint/2010/main" val="1796136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B04BF84E-87D9-44F4-AA24-825D16CC57AD}"/>
              </a:ext>
            </a:extLst>
          </p:cNvPr>
          <p:cNvSpPr>
            <a:spLocks noGrp="1"/>
          </p:cNvSpPr>
          <p:nvPr>
            <p:ph type="title"/>
          </p:nvPr>
        </p:nvSpPr>
        <p:spPr>
          <a:xfrm>
            <a:off x="324000" y="0"/>
            <a:ext cx="11868000" cy="888251"/>
          </a:xfrm>
        </p:spPr>
        <p:txBody>
          <a:bodyPr>
            <a:noAutofit/>
          </a:bodyPr>
          <a:lstStyle/>
          <a:p>
            <a:r>
              <a:rPr lang="fr-FR" sz="3200" dirty="0">
                <a:latin typeface="Calibri Light"/>
                <a:cs typeface="Calibri Light"/>
              </a:rPr>
              <a:t>Quelques chiffres sur la consommation d’</a:t>
            </a:r>
            <a:r>
              <a:rPr lang="fr-FR" sz="3200" dirty="0" err="1">
                <a:latin typeface="Calibri Light"/>
                <a:cs typeface="Calibri Light"/>
              </a:rPr>
              <a:t>EnR</a:t>
            </a:r>
            <a:r>
              <a:rPr lang="fr-FR" sz="3200" dirty="0">
                <a:latin typeface="Calibri Light"/>
                <a:cs typeface="Calibri Light"/>
              </a:rPr>
              <a:t> en France en 2021  </a:t>
            </a:r>
          </a:p>
        </p:txBody>
      </p:sp>
      <p:sp>
        <p:nvSpPr>
          <p:cNvPr id="5" name="Espace réservé du texte 4">
            <a:extLst>
              <a:ext uri="{FF2B5EF4-FFF2-40B4-BE49-F238E27FC236}">
                <a16:creationId xmlns:a16="http://schemas.microsoft.com/office/drawing/2014/main" id="{656DDC33-2354-4D22-98C7-F34728EA77B2}"/>
              </a:ext>
            </a:extLst>
          </p:cNvPr>
          <p:cNvSpPr>
            <a:spLocks noGrp="1"/>
          </p:cNvSpPr>
          <p:nvPr>
            <p:ph type="body" idx="1"/>
          </p:nvPr>
        </p:nvSpPr>
        <p:spPr/>
        <p:txBody>
          <a:bodyPr/>
          <a:lstStyle/>
          <a:p>
            <a:r>
              <a:rPr lang="fr-FR" dirty="0"/>
              <a:t>Production et consommation de renouvelable en 2022 </a:t>
            </a:r>
          </a:p>
          <a:p>
            <a:endParaRPr lang="fr-FR" dirty="0"/>
          </a:p>
          <a:p>
            <a:endParaRPr lang="fr-FR" dirty="0"/>
          </a:p>
        </p:txBody>
      </p:sp>
      <p:pic>
        <p:nvPicPr>
          <p:cNvPr id="3" name="Image 2"/>
          <p:cNvPicPr>
            <a:picLocks noChangeAspect="1"/>
          </p:cNvPicPr>
          <p:nvPr/>
        </p:nvPicPr>
        <p:blipFill>
          <a:blip r:embed="rId3"/>
          <a:stretch>
            <a:fillRect/>
          </a:stretch>
        </p:blipFill>
        <p:spPr>
          <a:xfrm>
            <a:off x="812276" y="947862"/>
            <a:ext cx="5200143" cy="4510453"/>
          </a:xfrm>
          <a:prstGeom prst="rect">
            <a:avLst/>
          </a:prstGeom>
        </p:spPr>
      </p:pic>
      <p:pic>
        <p:nvPicPr>
          <p:cNvPr id="8" name="Image 7"/>
          <p:cNvPicPr>
            <a:picLocks noChangeAspect="1"/>
          </p:cNvPicPr>
          <p:nvPr/>
        </p:nvPicPr>
        <p:blipFill>
          <a:blip r:embed="rId4"/>
          <a:stretch>
            <a:fillRect/>
          </a:stretch>
        </p:blipFill>
        <p:spPr>
          <a:xfrm>
            <a:off x="6782847" y="900592"/>
            <a:ext cx="4835749" cy="5021740"/>
          </a:xfrm>
          <a:prstGeom prst="rect">
            <a:avLst/>
          </a:prstGeom>
        </p:spPr>
      </p:pic>
      <p:sp>
        <p:nvSpPr>
          <p:cNvPr id="10" name="Rectangle 9"/>
          <p:cNvSpPr/>
          <p:nvPr/>
        </p:nvSpPr>
        <p:spPr>
          <a:xfrm>
            <a:off x="519192" y="5439088"/>
            <a:ext cx="6096000" cy="584775"/>
          </a:xfrm>
          <a:prstGeom prst="rect">
            <a:avLst/>
          </a:prstGeom>
        </p:spPr>
        <p:txBody>
          <a:bodyPr>
            <a:spAutoFit/>
          </a:bodyPr>
          <a:lstStyle/>
          <a:p>
            <a:r>
              <a:rPr lang="fr-FR" sz="1600" b="1" dirty="0">
                <a:latin typeface="Arial" panose="020B0604020202020204" pitchFamily="34" charset="0"/>
              </a:rPr>
              <a:t>Total : 2 759 TWh </a:t>
            </a:r>
            <a:r>
              <a:rPr lang="fr-FR" sz="1600" dirty="0">
                <a:latin typeface="Arial" panose="020B0604020202020204" pitchFamily="34" charset="0"/>
              </a:rPr>
              <a:t>(donnée corrigée des variations climatiques),</a:t>
            </a:r>
            <a:br>
              <a:rPr lang="fr-FR" sz="1600" dirty="0"/>
            </a:br>
            <a:r>
              <a:rPr lang="fr-FR" sz="1600" dirty="0">
                <a:latin typeface="Arial" panose="020B0604020202020204" pitchFamily="34" charset="0"/>
              </a:rPr>
              <a:t>dont  ENR: </a:t>
            </a:r>
            <a:r>
              <a:rPr lang="fr-FR" sz="1600" b="1" dirty="0">
                <a:latin typeface="Arial" panose="020B0604020202020204" pitchFamily="34" charset="0"/>
              </a:rPr>
              <a:t>359 TWh</a:t>
            </a:r>
            <a:endParaRPr lang="fr-FR" sz="1600" dirty="0"/>
          </a:p>
        </p:txBody>
      </p:sp>
      <p:sp>
        <p:nvSpPr>
          <p:cNvPr id="11" name="ZoneTexte 10"/>
          <p:cNvSpPr txBox="1"/>
          <p:nvPr/>
        </p:nvSpPr>
        <p:spPr>
          <a:xfrm>
            <a:off x="7352778" y="6164388"/>
            <a:ext cx="184731" cy="369332"/>
          </a:xfrm>
          <a:prstGeom prst="rect">
            <a:avLst/>
          </a:prstGeom>
          <a:noFill/>
        </p:spPr>
        <p:txBody>
          <a:bodyPr wrap="none" rtlCol="0">
            <a:spAutoFit/>
          </a:bodyPr>
          <a:lstStyle/>
          <a:p>
            <a:endParaRPr lang="fr-FR" dirty="0"/>
          </a:p>
        </p:txBody>
      </p:sp>
      <p:sp>
        <p:nvSpPr>
          <p:cNvPr id="2" name="Rectangle 1"/>
          <p:cNvSpPr/>
          <p:nvPr/>
        </p:nvSpPr>
        <p:spPr>
          <a:xfrm>
            <a:off x="4159235" y="5987817"/>
            <a:ext cx="7404904" cy="276999"/>
          </a:xfrm>
          <a:prstGeom prst="rect">
            <a:avLst/>
          </a:prstGeom>
        </p:spPr>
        <p:txBody>
          <a:bodyPr wrap="square">
            <a:spAutoFit/>
          </a:bodyPr>
          <a:lstStyle/>
          <a:p>
            <a:r>
              <a:rPr lang="fr-FR" sz="1200" dirty="0" err="1"/>
              <a:t>https</a:t>
            </a:r>
            <a:r>
              <a:rPr lang="fr-FR" sz="1200" dirty="0"/>
              <a:t>://</a:t>
            </a:r>
            <a:r>
              <a:rPr lang="fr-FR" sz="1200" dirty="0" err="1"/>
              <a:t>www.statistiques.developpement-durable.gouv.fr</a:t>
            </a:r>
            <a:r>
              <a:rPr lang="fr-FR" sz="1200" dirty="0"/>
              <a:t>/chiffres-cles-des-energies-renouvelables-edition-2022</a:t>
            </a:r>
          </a:p>
        </p:txBody>
      </p:sp>
    </p:spTree>
    <p:extLst>
      <p:ext uri="{BB962C8B-B14F-4D97-AF65-F5344CB8AC3E}">
        <p14:creationId xmlns:p14="http://schemas.microsoft.com/office/powerpoint/2010/main" val="21408841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B04BF84E-87D9-44F4-AA24-825D16CC57AD}"/>
              </a:ext>
            </a:extLst>
          </p:cNvPr>
          <p:cNvSpPr>
            <a:spLocks noGrp="1"/>
          </p:cNvSpPr>
          <p:nvPr>
            <p:ph type="title"/>
          </p:nvPr>
        </p:nvSpPr>
        <p:spPr>
          <a:xfrm>
            <a:off x="324000" y="0"/>
            <a:ext cx="10216343" cy="888251"/>
          </a:xfrm>
        </p:spPr>
        <p:txBody>
          <a:bodyPr>
            <a:normAutofit/>
          </a:bodyPr>
          <a:lstStyle/>
          <a:p>
            <a:r>
              <a:rPr lang="fr-FR" sz="3200" dirty="0"/>
              <a:t>Biocarburants </a:t>
            </a:r>
          </a:p>
        </p:txBody>
      </p:sp>
      <p:sp>
        <p:nvSpPr>
          <p:cNvPr id="3" name="Rectangle 2"/>
          <p:cNvSpPr/>
          <p:nvPr/>
        </p:nvSpPr>
        <p:spPr>
          <a:xfrm>
            <a:off x="336934" y="927721"/>
            <a:ext cx="11402457" cy="5062924"/>
          </a:xfrm>
          <a:prstGeom prst="rect">
            <a:avLst/>
          </a:prstGeom>
        </p:spPr>
        <p:txBody>
          <a:bodyPr wrap="square">
            <a:spAutoFit/>
          </a:bodyPr>
          <a:lstStyle/>
          <a:p>
            <a:pPr marL="342900" indent="-342900">
              <a:spcAft>
                <a:spcPts val="0"/>
              </a:spcAft>
              <a:buClr>
                <a:srgbClr val="00A3A6"/>
              </a:buClr>
              <a:buFont typeface="Wingdings" charset="2"/>
              <a:buChar char="v"/>
            </a:pPr>
            <a:r>
              <a:rPr lang="fr-FR" sz="2400" b="1" dirty="0">
                <a:solidFill>
                  <a:srgbClr val="000000"/>
                </a:solidFill>
                <a:latin typeface="Calibri" panose="020F0502020204030204" pitchFamily="34" charset="0"/>
                <a:ea typeface="Calibri" panose="020F0502020204030204" pitchFamily="34" charset="0"/>
              </a:rPr>
              <a:t>Production de biocarburants représente 36 TWh en 2021  </a:t>
            </a:r>
            <a:endParaRPr lang="fr-FR" sz="2400" dirty="0">
              <a:solidFill>
                <a:srgbClr val="000000"/>
              </a:solidFill>
              <a:latin typeface="Calibri" panose="020F0502020204030204" pitchFamily="34" charset="0"/>
              <a:ea typeface="Calibri" panose="020F0502020204030204" pitchFamily="34" charset="0"/>
            </a:endParaRPr>
          </a:p>
          <a:p>
            <a:pPr marL="342900" indent="-342900">
              <a:spcAft>
                <a:spcPts val="0"/>
              </a:spcAft>
              <a:buClr>
                <a:srgbClr val="00A3A6"/>
              </a:buClr>
              <a:buFont typeface="Wingdings" charset="2"/>
              <a:buChar char="v"/>
            </a:pPr>
            <a:endParaRPr lang="fr-FR" sz="2400" u="sng" dirty="0">
              <a:latin typeface="Calibri" panose="020F0502020204030204" pitchFamily="34" charset="0"/>
              <a:ea typeface="Calibri" panose="020F0502020204030204" pitchFamily="34" charset="0"/>
            </a:endParaRPr>
          </a:p>
          <a:p>
            <a:pPr marL="342900" indent="-342900">
              <a:spcAft>
                <a:spcPts val="0"/>
              </a:spcAft>
              <a:buClr>
                <a:srgbClr val="00A3A6"/>
              </a:buClr>
              <a:buFont typeface="Wingdings" charset="2"/>
              <a:buChar char="v"/>
            </a:pPr>
            <a:r>
              <a:rPr lang="fr-FR" sz="2400" u="sng" dirty="0">
                <a:latin typeface="Calibri" panose="020F0502020204030204" pitchFamily="34" charset="0"/>
                <a:ea typeface="Calibri" panose="020F0502020204030204" pitchFamily="34" charset="0"/>
              </a:rPr>
              <a:t>Substitut à l’essence : éthanol et son dérivé ETBE </a:t>
            </a:r>
            <a:endParaRPr lang="fr-FR" sz="2400" dirty="0">
              <a:latin typeface="Calibri" panose="020F0502020204030204" pitchFamily="34" charset="0"/>
              <a:ea typeface="Calibri" panose="020F0502020204030204" pitchFamily="34" charset="0"/>
            </a:endParaRPr>
          </a:p>
          <a:p>
            <a:pPr marL="622300" lvl="0" indent="-266700">
              <a:spcBef>
                <a:spcPts val="600"/>
              </a:spcBef>
              <a:spcAft>
                <a:spcPts val="0"/>
              </a:spcAft>
              <a:buClr>
                <a:srgbClr val="00A3A6"/>
              </a:buClr>
              <a:buFont typeface="Arial"/>
              <a:buChar char="•"/>
            </a:pPr>
            <a:r>
              <a:rPr lang="fr-FR" sz="2400" dirty="0">
                <a:latin typeface="Calibri" panose="020F0502020204030204" pitchFamily="34" charset="0"/>
                <a:ea typeface="Calibri" panose="020F0502020204030204" pitchFamily="34" charset="0"/>
              </a:rPr>
              <a:t>Avec 1,4 Mrd litres en 2021de bioéthanol carburant produit en 2020, </a:t>
            </a:r>
            <a:r>
              <a:rPr lang="fr-FR" sz="2400" b="1" dirty="0">
                <a:latin typeface="Calibri" panose="020F0502020204030204" pitchFamily="34" charset="0"/>
                <a:ea typeface="Calibri" panose="020F0502020204030204" pitchFamily="34" charset="0"/>
              </a:rPr>
              <a:t>la France est le premier producteur de l’UE.</a:t>
            </a:r>
            <a:endParaRPr lang="fr-FR" sz="2400" dirty="0">
              <a:latin typeface="Calibri" panose="020F0502020204030204" pitchFamily="34" charset="0"/>
              <a:ea typeface="Calibri" panose="020F0502020204030204" pitchFamily="34" charset="0"/>
            </a:endParaRPr>
          </a:p>
          <a:p>
            <a:pPr marL="622300" lvl="0" indent="-266700">
              <a:spcBef>
                <a:spcPts val="1200"/>
              </a:spcBef>
              <a:spcAft>
                <a:spcPts val="0"/>
              </a:spcAft>
              <a:buClr>
                <a:srgbClr val="00A3A6"/>
              </a:buClr>
              <a:buFont typeface="Arial"/>
              <a:buChar char="•"/>
            </a:pPr>
            <a:r>
              <a:rPr lang="fr-FR" sz="2400" dirty="0">
                <a:latin typeface="Calibri" panose="020F0502020204030204" pitchFamily="34" charset="0"/>
                <a:ea typeface="Calibri" panose="020F0502020204030204" pitchFamily="34" charset="0"/>
              </a:rPr>
              <a:t> 46 % d’éthanol de blé, 28 % d’éthanol de betterave, de 21 % d’éthanol de maïs et de 5 % d’éthanol de marcs et de lies de raisin (2 % de ces-derniers étant importés).</a:t>
            </a:r>
          </a:p>
          <a:p>
            <a:pPr marL="622300" lvl="0" indent="-266700">
              <a:spcBef>
                <a:spcPts val="1200"/>
              </a:spcBef>
              <a:spcAft>
                <a:spcPts val="0"/>
              </a:spcAft>
              <a:buClr>
                <a:srgbClr val="00A3A6"/>
              </a:buClr>
              <a:buFont typeface="Arial"/>
              <a:buChar char="•"/>
            </a:pPr>
            <a:r>
              <a:rPr lang="fr-FR" sz="2400" dirty="0">
                <a:latin typeface="Calibri" panose="020F0502020204030204" pitchFamily="34" charset="0"/>
                <a:ea typeface="Calibri" panose="020F0502020204030204" pitchFamily="34" charset="0"/>
              </a:rPr>
              <a:t>En France, les cultures utilisées pour la production de bioéthanol destiné à un usage carburant représentent environ </a:t>
            </a:r>
            <a:r>
              <a:rPr lang="fr-FR" sz="2400" b="1" dirty="0">
                <a:latin typeface="Calibri" panose="020F0502020204030204" pitchFamily="34" charset="0"/>
                <a:ea typeface="Calibri" panose="020F0502020204030204" pitchFamily="34" charset="0"/>
              </a:rPr>
              <a:t>3% de la surface agricole française globale de céréales et de plantes sucrières</a:t>
            </a:r>
            <a:r>
              <a:rPr lang="fr-FR" sz="2400" dirty="0">
                <a:latin typeface="Calibri" panose="020F0502020204030204" pitchFamily="34" charset="0"/>
                <a:ea typeface="Calibri" panose="020F0502020204030204" pitchFamily="34" charset="0"/>
              </a:rPr>
              <a:t>. </a:t>
            </a:r>
          </a:p>
          <a:p>
            <a:pPr marL="622300" lvl="0" indent="-266700">
              <a:spcBef>
                <a:spcPts val="1200"/>
              </a:spcBef>
              <a:spcAft>
                <a:spcPts val="0"/>
              </a:spcAft>
              <a:buClr>
                <a:srgbClr val="00A3A6"/>
              </a:buClr>
              <a:buFont typeface="Arial"/>
              <a:buChar char="•"/>
            </a:pPr>
            <a:r>
              <a:rPr lang="fr-FR" sz="2400" dirty="0">
                <a:latin typeface="Calibri" panose="020F0502020204030204" pitchFamily="34" charset="0"/>
                <a:ea typeface="Calibri" panose="020F0502020204030204" pitchFamily="34" charset="0"/>
              </a:rPr>
              <a:t>Taux d’incorporation dans l’essence : en France, le taux d’incorporation obligatoire est de 7,8 % pour le bioéthanol en 2020.</a:t>
            </a:r>
          </a:p>
        </p:txBody>
      </p:sp>
    </p:spTree>
    <p:extLst>
      <p:ext uri="{BB962C8B-B14F-4D97-AF65-F5344CB8AC3E}">
        <p14:creationId xmlns:p14="http://schemas.microsoft.com/office/powerpoint/2010/main" val="29271922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B04BF84E-87D9-44F4-AA24-825D16CC57AD}"/>
              </a:ext>
            </a:extLst>
          </p:cNvPr>
          <p:cNvSpPr>
            <a:spLocks noGrp="1"/>
          </p:cNvSpPr>
          <p:nvPr>
            <p:ph type="title"/>
          </p:nvPr>
        </p:nvSpPr>
        <p:spPr>
          <a:xfrm>
            <a:off x="324000" y="0"/>
            <a:ext cx="10216343" cy="888251"/>
          </a:xfrm>
        </p:spPr>
        <p:txBody>
          <a:bodyPr>
            <a:normAutofit/>
          </a:bodyPr>
          <a:lstStyle/>
          <a:p>
            <a:r>
              <a:rPr lang="fr-FR" sz="3200" dirty="0"/>
              <a:t>Biocarburants </a:t>
            </a:r>
          </a:p>
        </p:txBody>
      </p:sp>
      <p:sp>
        <p:nvSpPr>
          <p:cNvPr id="3" name="Rectangle 2"/>
          <p:cNvSpPr/>
          <p:nvPr/>
        </p:nvSpPr>
        <p:spPr>
          <a:xfrm>
            <a:off x="324000" y="647862"/>
            <a:ext cx="11601300" cy="6001642"/>
          </a:xfrm>
          <a:prstGeom prst="rect">
            <a:avLst/>
          </a:prstGeom>
          <a:solidFill>
            <a:schemeClr val="bg1"/>
          </a:solidFill>
        </p:spPr>
        <p:txBody>
          <a:bodyPr wrap="square">
            <a:spAutoFit/>
          </a:bodyPr>
          <a:lstStyle/>
          <a:p>
            <a:pPr marL="342900" indent="-342900">
              <a:spcAft>
                <a:spcPts val="0"/>
              </a:spcAft>
              <a:buClr>
                <a:srgbClr val="00A3A6"/>
              </a:buClr>
              <a:buFont typeface="Wingdings" charset="2"/>
              <a:buChar char="v"/>
            </a:pPr>
            <a:r>
              <a:rPr lang="fr-FR" sz="2400" u="sng" dirty="0">
                <a:latin typeface="Calibri"/>
                <a:ea typeface="Calibri" panose="020F0502020204030204" pitchFamily="34" charset="0"/>
                <a:cs typeface="Calibri"/>
              </a:rPr>
              <a:t>Substitut au gazole : EMAG et HVO</a:t>
            </a:r>
            <a:endParaRPr lang="fr-FR" sz="2400" dirty="0">
              <a:latin typeface="Calibri"/>
              <a:ea typeface="Calibri" panose="020F0502020204030204" pitchFamily="34" charset="0"/>
              <a:cs typeface="Calibri"/>
            </a:endParaRPr>
          </a:p>
          <a:p>
            <a:pPr marL="533400" indent="-177800">
              <a:spcAft>
                <a:spcPts val="0"/>
              </a:spcAft>
              <a:buClr>
                <a:srgbClr val="00A3A6"/>
              </a:buClr>
              <a:buFont typeface="Arial"/>
              <a:buChar char="•"/>
            </a:pPr>
            <a:r>
              <a:rPr lang="fr-FR" sz="2400" dirty="0">
                <a:latin typeface="Calibri"/>
                <a:ea typeface="Calibri" panose="020F0502020204030204" pitchFamily="34" charset="0"/>
                <a:cs typeface="Calibri"/>
              </a:rPr>
              <a:t>En France production de 3,1 Mrd litres dont 90% d’EMAG (ester méthylique d’acide gras) et 10% d’HVO essentielle à partir du colza en France (85%) – huile de palme interdite depuis 2020</a:t>
            </a:r>
          </a:p>
          <a:p>
            <a:pPr marL="533400" indent="-177800">
              <a:spcAft>
                <a:spcPts val="0"/>
              </a:spcAft>
              <a:buClr>
                <a:srgbClr val="00A3A6"/>
              </a:buClr>
              <a:buFont typeface="Arial"/>
              <a:buChar char="•"/>
            </a:pPr>
            <a:r>
              <a:rPr lang="fr-FR" sz="2400" dirty="0">
                <a:latin typeface="Calibri"/>
                <a:ea typeface="Calibri" panose="020F0502020204030204" pitchFamily="34" charset="0"/>
                <a:cs typeface="Calibri"/>
              </a:rPr>
              <a:t>EMAG : incorporation est limitée à un maximum de 10 % vol. au gazole</a:t>
            </a:r>
          </a:p>
          <a:p>
            <a:pPr marL="533400" indent="-177800">
              <a:spcAft>
                <a:spcPts val="0"/>
              </a:spcAft>
              <a:buClr>
                <a:srgbClr val="00A3A6"/>
              </a:buClr>
              <a:buFont typeface="Arial"/>
              <a:buChar char="•"/>
            </a:pPr>
            <a:r>
              <a:rPr lang="fr-FR" sz="2400" dirty="0">
                <a:latin typeface="Calibri"/>
                <a:cs typeface="Calibri"/>
              </a:rPr>
              <a:t>En 2021 : La forte progression de la consommation des </a:t>
            </a:r>
            <a:r>
              <a:rPr lang="fr-FR" sz="2400" dirty="0" err="1">
                <a:latin typeface="Calibri"/>
                <a:cs typeface="Calibri"/>
              </a:rPr>
              <a:t>bioessences</a:t>
            </a:r>
            <a:r>
              <a:rPr lang="fr-FR" sz="2400" dirty="0">
                <a:latin typeface="Calibri"/>
                <a:cs typeface="Calibri"/>
              </a:rPr>
              <a:t> (+27%), stimulée par le développement de l’E85, n’a pas compensé la stagnation de la consommation des biodiesels . </a:t>
            </a:r>
          </a:p>
          <a:p>
            <a:pPr marL="533400" indent="-177800">
              <a:spcAft>
                <a:spcPts val="0"/>
              </a:spcAft>
              <a:buClr>
                <a:srgbClr val="00A3A6"/>
              </a:buClr>
              <a:buFont typeface="Arial"/>
              <a:buChar char="•"/>
            </a:pPr>
            <a:r>
              <a:rPr lang="fr-FR" sz="2400" dirty="0">
                <a:latin typeface="Calibri"/>
                <a:cs typeface="Calibri"/>
              </a:rPr>
              <a:t>La consommation de </a:t>
            </a:r>
            <a:r>
              <a:rPr lang="fr-FR" sz="2400" dirty="0" err="1">
                <a:latin typeface="Calibri"/>
                <a:cs typeface="Calibri"/>
              </a:rPr>
              <a:t>bioessences</a:t>
            </a:r>
            <a:r>
              <a:rPr lang="fr-FR" sz="2400" dirty="0">
                <a:latin typeface="Calibri"/>
                <a:cs typeface="Calibri"/>
              </a:rPr>
              <a:t> s’est établie à 8,2 TWh contre 24,7 TWh pour le biodiesel.</a:t>
            </a:r>
            <a:endParaRPr lang="fr-FR" sz="2400" dirty="0">
              <a:latin typeface="Calibri"/>
              <a:ea typeface="Calibri" panose="020F0502020204030204" pitchFamily="34" charset="0"/>
              <a:cs typeface="Calibri"/>
            </a:endParaRPr>
          </a:p>
          <a:p>
            <a:pPr>
              <a:spcAft>
                <a:spcPts val="0"/>
              </a:spcAft>
            </a:pPr>
            <a:endParaRPr lang="fr-FR" sz="2400" dirty="0">
              <a:latin typeface="Calibri"/>
              <a:ea typeface="Calibri" panose="020F0502020204030204" pitchFamily="34" charset="0"/>
              <a:cs typeface="Calibri"/>
            </a:endParaRPr>
          </a:p>
          <a:p>
            <a:pPr marL="285750" indent="-285750" algn="just">
              <a:spcAft>
                <a:spcPts val="0"/>
              </a:spcAft>
              <a:buClr>
                <a:srgbClr val="00A3A6"/>
              </a:buClr>
              <a:buFont typeface="Wingdings" charset="2"/>
              <a:buChar char="v"/>
            </a:pPr>
            <a:r>
              <a:rPr lang="fr-FR" sz="2400" b="1" dirty="0">
                <a:latin typeface="Calibri"/>
                <a:ea typeface="Calibri" panose="020F0502020204030204" pitchFamily="34" charset="0"/>
                <a:cs typeface="Calibri"/>
              </a:rPr>
              <a:t>Prévisions :</a:t>
            </a:r>
          </a:p>
          <a:p>
            <a:pPr marL="527050" indent="6350"/>
            <a:r>
              <a:rPr lang="fr-FR" sz="2400" b="1" dirty="0">
                <a:latin typeface="Calibri"/>
                <a:ea typeface="Calibri" panose="020F0502020204030204" pitchFamily="34" charset="0"/>
                <a:cs typeface="Calibri"/>
              </a:rPr>
              <a:t>Développer les technologies pour améliorer la production de biocarburant de 2</a:t>
            </a:r>
            <a:r>
              <a:rPr lang="fr-FR" sz="2400" b="1" baseline="30000" dirty="0">
                <a:latin typeface="Calibri"/>
                <a:ea typeface="Calibri" panose="020F0502020204030204" pitchFamily="34" charset="0"/>
                <a:cs typeface="Calibri"/>
              </a:rPr>
              <a:t>nd</a:t>
            </a:r>
            <a:r>
              <a:rPr lang="fr-FR" sz="2400" b="1" dirty="0">
                <a:latin typeface="Calibri"/>
                <a:ea typeface="Calibri" panose="020F0502020204030204" pitchFamily="34" charset="0"/>
                <a:cs typeface="Calibri"/>
              </a:rPr>
              <a:t> génération (pailles, résidus de bois, taillis à courte rotation) – à l’état de démonstrateurs en France, 5 unités en production dans le monde uniquement et une dizaine de projets. </a:t>
            </a:r>
            <a:endParaRPr lang="fr-FR" sz="2400" b="1" dirty="0">
              <a:latin typeface="Calibri"/>
              <a:cs typeface="Calibri"/>
            </a:endParaRPr>
          </a:p>
        </p:txBody>
      </p:sp>
    </p:spTree>
    <p:extLst>
      <p:ext uri="{BB962C8B-B14F-4D97-AF65-F5344CB8AC3E}">
        <p14:creationId xmlns:p14="http://schemas.microsoft.com/office/powerpoint/2010/main" val="28905881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B04BF84E-87D9-44F4-AA24-825D16CC57AD}"/>
              </a:ext>
            </a:extLst>
          </p:cNvPr>
          <p:cNvSpPr>
            <a:spLocks noGrp="1"/>
          </p:cNvSpPr>
          <p:nvPr>
            <p:ph type="title"/>
          </p:nvPr>
        </p:nvSpPr>
        <p:spPr>
          <a:xfrm>
            <a:off x="324000" y="0"/>
            <a:ext cx="10216343" cy="888251"/>
          </a:xfrm>
        </p:spPr>
        <p:txBody>
          <a:bodyPr>
            <a:normAutofit/>
          </a:bodyPr>
          <a:lstStyle/>
          <a:p>
            <a:r>
              <a:rPr lang="fr-FR" sz="3200" dirty="0"/>
              <a:t>Quel(s) futur(s) pour la biomasse ?</a:t>
            </a:r>
          </a:p>
        </p:txBody>
      </p:sp>
      <p:sp>
        <p:nvSpPr>
          <p:cNvPr id="3" name="Rectangle 2"/>
          <p:cNvSpPr/>
          <p:nvPr/>
        </p:nvSpPr>
        <p:spPr>
          <a:xfrm>
            <a:off x="631635" y="431962"/>
            <a:ext cx="11402457" cy="646331"/>
          </a:xfrm>
          <a:prstGeom prst="rect">
            <a:avLst/>
          </a:prstGeom>
        </p:spPr>
        <p:txBody>
          <a:bodyPr wrap="square">
            <a:spAutoFit/>
          </a:bodyPr>
          <a:lstStyle/>
          <a:p>
            <a:pPr>
              <a:spcAft>
                <a:spcPts val="0"/>
              </a:spcAft>
            </a:pPr>
            <a:endParaRPr lang="fr-FR" u="sng" dirty="0">
              <a:latin typeface="Calibri" panose="020F0502020204030204" pitchFamily="34" charset="0"/>
              <a:ea typeface="Calibri" panose="020F0502020204030204" pitchFamily="34" charset="0"/>
            </a:endParaRPr>
          </a:p>
          <a:p>
            <a:pPr>
              <a:spcAft>
                <a:spcPts val="0"/>
              </a:spcAft>
            </a:pPr>
            <a:r>
              <a:rPr lang="fr-FR" dirty="0">
                <a:latin typeface="Calibri" panose="020F0502020204030204" pitchFamily="34" charset="0"/>
                <a:ea typeface="Calibri" panose="020F0502020204030204" pitchFamily="34" charset="0"/>
              </a:rPr>
              <a:t> </a:t>
            </a:r>
          </a:p>
        </p:txBody>
      </p:sp>
      <p:grpSp>
        <p:nvGrpSpPr>
          <p:cNvPr id="5" name="Groupe 4"/>
          <p:cNvGrpSpPr/>
          <p:nvPr/>
        </p:nvGrpSpPr>
        <p:grpSpPr>
          <a:xfrm>
            <a:off x="1257197" y="855289"/>
            <a:ext cx="10151331" cy="5526019"/>
            <a:chOff x="78716" y="-34235"/>
            <a:chExt cx="11821573" cy="6668370"/>
          </a:xfrm>
        </p:grpSpPr>
        <p:pic>
          <p:nvPicPr>
            <p:cNvPr id="6" name="Image 5">
              <a:extLst>
                <a:ext uri="{FF2B5EF4-FFF2-40B4-BE49-F238E27FC236}">
                  <a16:creationId xmlns:a16="http://schemas.microsoft.com/office/drawing/2014/main" id="{12D1A458-6296-4D42-847C-4B67EBFCAFB4}"/>
                </a:ext>
              </a:extLst>
            </p:cNvPr>
            <p:cNvPicPr>
              <a:picLocks noChangeAspect="1"/>
            </p:cNvPicPr>
            <p:nvPr/>
          </p:nvPicPr>
          <p:blipFill>
            <a:blip r:embed="rId3"/>
            <a:stretch>
              <a:fillRect/>
            </a:stretch>
          </p:blipFill>
          <p:spPr>
            <a:xfrm>
              <a:off x="1482702" y="3730297"/>
              <a:ext cx="1665072" cy="1605441"/>
            </a:xfrm>
            <a:prstGeom prst="rect">
              <a:avLst/>
            </a:prstGeom>
          </p:spPr>
        </p:pic>
        <p:pic>
          <p:nvPicPr>
            <p:cNvPr id="7" name="Image 6">
              <a:extLst>
                <a:ext uri="{FF2B5EF4-FFF2-40B4-BE49-F238E27FC236}">
                  <a16:creationId xmlns:a16="http://schemas.microsoft.com/office/drawing/2014/main" id="{3098BC90-6C64-4513-90D1-E4C1888BAF65}"/>
                </a:ext>
              </a:extLst>
            </p:cNvPr>
            <p:cNvPicPr>
              <a:picLocks noChangeAspect="1"/>
            </p:cNvPicPr>
            <p:nvPr/>
          </p:nvPicPr>
          <p:blipFill>
            <a:blip r:embed="rId4" cstate="hqprint">
              <a:duotone>
                <a:schemeClr val="accent2">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077897" y="5768401"/>
              <a:ext cx="1013679" cy="455364"/>
            </a:xfrm>
            <a:prstGeom prst="rect">
              <a:avLst/>
            </a:prstGeom>
          </p:spPr>
        </p:pic>
        <p:sp>
          <p:nvSpPr>
            <p:cNvPr id="8" name="Arc plein 21">
              <a:extLst>
                <a:ext uri="{FF2B5EF4-FFF2-40B4-BE49-F238E27FC236}">
                  <a16:creationId xmlns:a16="http://schemas.microsoft.com/office/drawing/2014/main" id="{1FEA747D-7872-4FAD-B397-679A4F38B5D7}"/>
                </a:ext>
              </a:extLst>
            </p:cNvPr>
            <p:cNvSpPr/>
            <p:nvPr/>
          </p:nvSpPr>
          <p:spPr>
            <a:xfrm>
              <a:off x="5829818" y="4025897"/>
              <a:ext cx="2408133" cy="2388438"/>
            </a:xfrm>
            <a:custGeom>
              <a:avLst/>
              <a:gdLst>
                <a:gd name="connsiteX0" fmla="*/ 5033693 w 5040000"/>
                <a:gd name="connsiteY0" fmla="*/ 2698175 h 5040000"/>
                <a:gd name="connsiteX1" fmla="*/ 2695844 w 5040000"/>
                <a:gd name="connsiteY1" fmla="*/ 5033858 h 5040000"/>
                <a:gd name="connsiteX2" fmla="*/ 2643780 w 5040000"/>
                <a:gd name="connsiteY2" fmla="*/ 4289554 h 5040000"/>
                <a:gd name="connsiteX3" fmla="*/ 4289438 w 5040000"/>
                <a:gd name="connsiteY3" fmla="*/ 2645420 h 5040000"/>
                <a:gd name="connsiteX4" fmla="*/ 5033693 w 5040000"/>
                <a:gd name="connsiteY4" fmla="*/ 2698175 h 5040000"/>
                <a:gd name="connsiteX0" fmla="*/ 2502831 w 2502831"/>
                <a:gd name="connsiteY0" fmla="*/ 52755 h 2388438"/>
                <a:gd name="connsiteX1" fmla="*/ 164982 w 2502831"/>
                <a:gd name="connsiteY1" fmla="*/ 2388438 h 2388438"/>
                <a:gd name="connsiteX2" fmla="*/ 50 w 2502831"/>
                <a:gd name="connsiteY2" fmla="*/ 2031529 h 2388438"/>
                <a:gd name="connsiteX3" fmla="*/ 112918 w 2502831"/>
                <a:gd name="connsiteY3" fmla="*/ 1644134 h 2388438"/>
                <a:gd name="connsiteX4" fmla="*/ 1758576 w 2502831"/>
                <a:gd name="connsiteY4" fmla="*/ 0 h 2388438"/>
                <a:gd name="connsiteX5" fmla="*/ 2502831 w 2502831"/>
                <a:gd name="connsiteY5" fmla="*/ 52755 h 238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02831" h="2388438">
                  <a:moveTo>
                    <a:pt x="2502831" y="52755"/>
                  </a:moveTo>
                  <a:cubicBezTo>
                    <a:pt x="2414075" y="1304934"/>
                    <a:pt x="1417243" y="2300842"/>
                    <a:pt x="164982" y="2388438"/>
                  </a:cubicBezTo>
                  <a:cubicBezTo>
                    <a:pt x="150437" y="2269468"/>
                    <a:pt x="14595" y="2150499"/>
                    <a:pt x="50" y="2031529"/>
                  </a:cubicBezTo>
                  <a:cubicBezTo>
                    <a:pt x="-2760" y="1902397"/>
                    <a:pt x="115728" y="1773266"/>
                    <a:pt x="112918" y="1644134"/>
                  </a:cubicBezTo>
                  <a:cubicBezTo>
                    <a:pt x="994409" y="1582474"/>
                    <a:pt x="1696099" y="881434"/>
                    <a:pt x="1758576" y="0"/>
                  </a:cubicBezTo>
                  <a:lnTo>
                    <a:pt x="2502831" y="52755"/>
                  </a:lnTo>
                  <a:close/>
                </a:path>
              </a:pathLst>
            </a:cu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9" name="Arc plein 29">
              <a:extLst>
                <a:ext uri="{FF2B5EF4-FFF2-40B4-BE49-F238E27FC236}">
                  <a16:creationId xmlns:a16="http://schemas.microsoft.com/office/drawing/2014/main" id="{F38CC556-468F-42DB-8319-FC59346D0695}"/>
                </a:ext>
              </a:extLst>
            </p:cNvPr>
            <p:cNvSpPr/>
            <p:nvPr/>
          </p:nvSpPr>
          <p:spPr>
            <a:xfrm rot="16200000">
              <a:off x="5781536" y="1454926"/>
              <a:ext cx="2524723" cy="2388438"/>
            </a:xfrm>
            <a:custGeom>
              <a:avLst/>
              <a:gdLst>
                <a:gd name="connsiteX0" fmla="*/ 5033693 w 5040000"/>
                <a:gd name="connsiteY0" fmla="*/ 2698175 h 5040000"/>
                <a:gd name="connsiteX1" fmla="*/ 2695844 w 5040000"/>
                <a:gd name="connsiteY1" fmla="*/ 5033858 h 5040000"/>
                <a:gd name="connsiteX2" fmla="*/ 2643780 w 5040000"/>
                <a:gd name="connsiteY2" fmla="*/ 4289554 h 5040000"/>
                <a:gd name="connsiteX3" fmla="*/ 4289438 w 5040000"/>
                <a:gd name="connsiteY3" fmla="*/ 2645420 h 5040000"/>
                <a:gd name="connsiteX4" fmla="*/ 5033693 w 5040000"/>
                <a:gd name="connsiteY4" fmla="*/ 2698175 h 5040000"/>
                <a:gd name="connsiteX0" fmla="*/ 2524723 w 2524723"/>
                <a:gd name="connsiteY0" fmla="*/ 52755 h 2388438"/>
                <a:gd name="connsiteX1" fmla="*/ 186874 w 2524723"/>
                <a:gd name="connsiteY1" fmla="*/ 2388438 h 2388438"/>
                <a:gd name="connsiteX2" fmla="*/ 121 w 2524723"/>
                <a:gd name="connsiteY2" fmla="*/ 2031533 h 2388438"/>
                <a:gd name="connsiteX3" fmla="*/ 134810 w 2524723"/>
                <a:gd name="connsiteY3" fmla="*/ 1644134 h 2388438"/>
                <a:gd name="connsiteX4" fmla="*/ 1780468 w 2524723"/>
                <a:gd name="connsiteY4" fmla="*/ 0 h 2388438"/>
                <a:gd name="connsiteX5" fmla="*/ 2524723 w 2524723"/>
                <a:gd name="connsiteY5" fmla="*/ 52755 h 238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4723" h="2388438">
                  <a:moveTo>
                    <a:pt x="2524723" y="52755"/>
                  </a:moveTo>
                  <a:cubicBezTo>
                    <a:pt x="2435967" y="1304934"/>
                    <a:pt x="1439135" y="2300842"/>
                    <a:pt x="186874" y="2388438"/>
                  </a:cubicBezTo>
                  <a:cubicBezTo>
                    <a:pt x="174386" y="2260139"/>
                    <a:pt x="12609" y="2159832"/>
                    <a:pt x="121" y="2031533"/>
                  </a:cubicBezTo>
                  <a:cubicBezTo>
                    <a:pt x="-4746" y="1911731"/>
                    <a:pt x="139677" y="1763936"/>
                    <a:pt x="134810" y="1644134"/>
                  </a:cubicBezTo>
                  <a:cubicBezTo>
                    <a:pt x="1016301" y="1582474"/>
                    <a:pt x="1717991" y="881434"/>
                    <a:pt x="1780468" y="0"/>
                  </a:cubicBezTo>
                  <a:lnTo>
                    <a:pt x="2524723" y="52755"/>
                  </a:lnTo>
                  <a:close/>
                </a:path>
              </a:pathLst>
            </a:custGeom>
            <a:solidFill>
              <a:srgbClr val="68A04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10" name="Arc plein 30">
              <a:extLst>
                <a:ext uri="{FF2B5EF4-FFF2-40B4-BE49-F238E27FC236}">
                  <a16:creationId xmlns:a16="http://schemas.microsoft.com/office/drawing/2014/main" id="{C76E4F79-8803-4F46-9C09-D89E9094C390}"/>
                </a:ext>
              </a:extLst>
            </p:cNvPr>
            <p:cNvSpPr/>
            <p:nvPr/>
          </p:nvSpPr>
          <p:spPr>
            <a:xfrm rot="10800000">
              <a:off x="3210564" y="1386618"/>
              <a:ext cx="2524913" cy="2388438"/>
            </a:xfrm>
            <a:custGeom>
              <a:avLst/>
              <a:gdLst>
                <a:gd name="connsiteX0" fmla="*/ 5033693 w 5040000"/>
                <a:gd name="connsiteY0" fmla="*/ 2698175 h 5040000"/>
                <a:gd name="connsiteX1" fmla="*/ 2695844 w 5040000"/>
                <a:gd name="connsiteY1" fmla="*/ 5033858 h 5040000"/>
                <a:gd name="connsiteX2" fmla="*/ 2643780 w 5040000"/>
                <a:gd name="connsiteY2" fmla="*/ 4289554 h 5040000"/>
                <a:gd name="connsiteX3" fmla="*/ 4289438 w 5040000"/>
                <a:gd name="connsiteY3" fmla="*/ 2645420 h 5040000"/>
                <a:gd name="connsiteX4" fmla="*/ 5033693 w 5040000"/>
                <a:gd name="connsiteY4" fmla="*/ 2698175 h 5040000"/>
                <a:gd name="connsiteX0" fmla="*/ 2524913 w 2524913"/>
                <a:gd name="connsiteY0" fmla="*/ 52755 h 2388438"/>
                <a:gd name="connsiteX1" fmla="*/ 187064 w 2524913"/>
                <a:gd name="connsiteY1" fmla="*/ 2388438 h 2388438"/>
                <a:gd name="connsiteX2" fmla="*/ 306 w 2524913"/>
                <a:gd name="connsiteY2" fmla="*/ 2047034 h 2388438"/>
                <a:gd name="connsiteX3" fmla="*/ 135000 w 2524913"/>
                <a:gd name="connsiteY3" fmla="*/ 1644134 h 2388438"/>
                <a:gd name="connsiteX4" fmla="*/ 1780658 w 2524913"/>
                <a:gd name="connsiteY4" fmla="*/ 0 h 2388438"/>
                <a:gd name="connsiteX5" fmla="*/ 2524913 w 2524913"/>
                <a:gd name="connsiteY5" fmla="*/ 52755 h 238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4913" h="2388438">
                  <a:moveTo>
                    <a:pt x="2524913" y="52755"/>
                  </a:moveTo>
                  <a:cubicBezTo>
                    <a:pt x="2436157" y="1304934"/>
                    <a:pt x="1439325" y="2300842"/>
                    <a:pt x="187064" y="2388438"/>
                  </a:cubicBezTo>
                  <a:cubicBezTo>
                    <a:pt x="177685" y="2268416"/>
                    <a:pt x="9685" y="2167056"/>
                    <a:pt x="306" y="2047034"/>
                  </a:cubicBezTo>
                  <a:cubicBezTo>
                    <a:pt x="-7669" y="1918954"/>
                    <a:pt x="142975" y="1772214"/>
                    <a:pt x="135000" y="1644134"/>
                  </a:cubicBezTo>
                  <a:cubicBezTo>
                    <a:pt x="1016491" y="1582474"/>
                    <a:pt x="1718181" y="881434"/>
                    <a:pt x="1780658" y="0"/>
                  </a:cubicBezTo>
                  <a:lnTo>
                    <a:pt x="2524913" y="52755"/>
                  </a:lnTo>
                  <a:close/>
                </a:path>
              </a:pathLst>
            </a:custGeom>
            <a:solidFill>
              <a:schemeClr val="bg2"/>
            </a:solid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11" name="Arc plein 31">
              <a:extLst>
                <a:ext uri="{FF2B5EF4-FFF2-40B4-BE49-F238E27FC236}">
                  <a16:creationId xmlns:a16="http://schemas.microsoft.com/office/drawing/2014/main" id="{0ECD8A6D-921E-4C00-9A1E-BCE00AE183BE}"/>
                </a:ext>
              </a:extLst>
            </p:cNvPr>
            <p:cNvSpPr/>
            <p:nvPr/>
          </p:nvSpPr>
          <p:spPr>
            <a:xfrm rot="5400000">
              <a:off x="3148351" y="3963683"/>
              <a:ext cx="2512534" cy="2388438"/>
            </a:xfrm>
            <a:custGeom>
              <a:avLst/>
              <a:gdLst>
                <a:gd name="connsiteX0" fmla="*/ 5033693 w 5040000"/>
                <a:gd name="connsiteY0" fmla="*/ 2698175 h 5040000"/>
                <a:gd name="connsiteX1" fmla="*/ 2695844 w 5040000"/>
                <a:gd name="connsiteY1" fmla="*/ 5033858 h 5040000"/>
                <a:gd name="connsiteX2" fmla="*/ 2643780 w 5040000"/>
                <a:gd name="connsiteY2" fmla="*/ 4289554 h 5040000"/>
                <a:gd name="connsiteX3" fmla="*/ 4289438 w 5040000"/>
                <a:gd name="connsiteY3" fmla="*/ 2645420 h 5040000"/>
                <a:gd name="connsiteX4" fmla="*/ 5033693 w 5040000"/>
                <a:gd name="connsiteY4" fmla="*/ 2698175 h 5040000"/>
                <a:gd name="connsiteX0" fmla="*/ 2512534 w 2512534"/>
                <a:gd name="connsiteY0" fmla="*/ 52755 h 2388438"/>
                <a:gd name="connsiteX1" fmla="*/ 174685 w 2512534"/>
                <a:gd name="connsiteY1" fmla="*/ 2388438 h 2388438"/>
                <a:gd name="connsiteX2" fmla="*/ 419 w 2512534"/>
                <a:gd name="connsiteY2" fmla="*/ 2047029 h 2388438"/>
                <a:gd name="connsiteX3" fmla="*/ 122621 w 2512534"/>
                <a:gd name="connsiteY3" fmla="*/ 1644134 h 2388438"/>
                <a:gd name="connsiteX4" fmla="*/ 1768279 w 2512534"/>
                <a:gd name="connsiteY4" fmla="*/ 0 h 2388438"/>
                <a:gd name="connsiteX5" fmla="*/ 2512534 w 2512534"/>
                <a:gd name="connsiteY5" fmla="*/ 52755 h 238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2534" h="2388438">
                  <a:moveTo>
                    <a:pt x="2512534" y="52755"/>
                  </a:moveTo>
                  <a:cubicBezTo>
                    <a:pt x="2423778" y="1304934"/>
                    <a:pt x="1426946" y="2300842"/>
                    <a:pt x="174685" y="2388438"/>
                  </a:cubicBezTo>
                  <a:cubicBezTo>
                    <a:pt x="166360" y="2274635"/>
                    <a:pt x="8744" y="2160832"/>
                    <a:pt x="419" y="2047029"/>
                  </a:cubicBezTo>
                  <a:cubicBezTo>
                    <a:pt x="-8610" y="1912731"/>
                    <a:pt x="131650" y="1778432"/>
                    <a:pt x="122621" y="1644134"/>
                  </a:cubicBezTo>
                  <a:cubicBezTo>
                    <a:pt x="1004112" y="1582474"/>
                    <a:pt x="1705802" y="881434"/>
                    <a:pt x="1768279" y="0"/>
                  </a:cubicBezTo>
                  <a:lnTo>
                    <a:pt x="2512534" y="52755"/>
                  </a:lnTo>
                  <a:close/>
                </a:path>
              </a:pathLst>
            </a:cu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pic>
          <p:nvPicPr>
            <p:cNvPr id="12" name="Image 11">
              <a:extLst>
                <a:ext uri="{FF2B5EF4-FFF2-40B4-BE49-F238E27FC236}">
                  <a16:creationId xmlns:a16="http://schemas.microsoft.com/office/drawing/2014/main" id="{F2F8B354-8BB1-4B54-8FF2-96A5503333A5}"/>
                </a:ext>
              </a:extLst>
            </p:cNvPr>
            <p:cNvPicPr>
              <a:picLocks noChangeAspect="1"/>
            </p:cNvPicPr>
            <p:nvPr/>
          </p:nvPicPr>
          <p:blipFill>
            <a:blip r:embed="rId6" cstate="hqprint">
              <a:duotone>
                <a:schemeClr val="accent6">
                  <a:shade val="45000"/>
                  <a:satMod val="135000"/>
                </a:schemeClr>
                <a:prstClr val="white"/>
              </a:duotone>
              <a:extLst>
                <a:ext uri="{BEBA8EAE-BF5A-486C-A8C5-ECC9F3942E4B}">
                  <a14:imgProps xmlns:a14="http://schemas.microsoft.com/office/drawing/2010/main">
                    <a14:imgLayer r:embed="rId7">
                      <a14:imgEffect>
                        <a14:colorTemperature colorTemp="4700"/>
                      </a14:imgEffect>
                      <a14:imgEffect>
                        <a14:saturation sat="40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6464182" y="472247"/>
              <a:ext cx="810000" cy="1080000"/>
            </a:xfrm>
            <a:prstGeom prst="rect">
              <a:avLst/>
            </a:prstGeom>
          </p:spPr>
        </p:pic>
        <p:pic>
          <p:nvPicPr>
            <p:cNvPr id="13" name="Image 12">
              <a:extLst>
                <a:ext uri="{FF2B5EF4-FFF2-40B4-BE49-F238E27FC236}">
                  <a16:creationId xmlns:a16="http://schemas.microsoft.com/office/drawing/2014/main" id="{810AD0C3-1641-45EA-B3B9-BE05BD9987D2}"/>
                </a:ext>
              </a:extLst>
            </p:cNvPr>
            <p:cNvPicPr>
              <a:picLocks noChangeAspect="1"/>
            </p:cNvPicPr>
            <p:nvPr/>
          </p:nvPicPr>
          <p:blipFill>
            <a:blip r:embed="rId9" cstate="hqprint">
              <a:clrChange>
                <a:clrFrom>
                  <a:srgbClr val="000000">
                    <a:alpha val="0"/>
                  </a:srgbClr>
                </a:clrFrom>
                <a:clrTo>
                  <a:srgbClr val="000000">
                    <a:alpha val="0"/>
                  </a:srgbClr>
                </a:clrTo>
              </a:clrChange>
              <a:duotone>
                <a:schemeClr val="accent6">
                  <a:shade val="45000"/>
                  <a:satMod val="135000"/>
                </a:schemeClr>
                <a:prstClr val="white"/>
              </a:duotone>
              <a:extLst>
                <a:ext uri="{BEBA8EAE-BF5A-486C-A8C5-ECC9F3942E4B}">
                  <a14:imgProps xmlns:a14="http://schemas.microsoft.com/office/drawing/2010/main">
                    <a14:imgLayer r:embed="rId10">
                      <a14:imgEffect>
                        <a14:saturation sat="40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5592087" y="305462"/>
              <a:ext cx="928125" cy="1080000"/>
            </a:xfrm>
            <a:prstGeom prst="rect">
              <a:avLst/>
            </a:prstGeom>
          </p:spPr>
        </p:pic>
        <p:pic>
          <p:nvPicPr>
            <p:cNvPr id="14" name="Image 13">
              <a:extLst>
                <a:ext uri="{FF2B5EF4-FFF2-40B4-BE49-F238E27FC236}">
                  <a16:creationId xmlns:a16="http://schemas.microsoft.com/office/drawing/2014/main" id="{E20705C8-6BEF-4CB2-8FC3-C994701E55FF}"/>
                </a:ext>
              </a:extLst>
            </p:cNvPr>
            <p:cNvPicPr>
              <a:picLocks noChangeAspect="1"/>
            </p:cNvPicPr>
            <p:nvPr/>
          </p:nvPicPr>
          <p:blipFill>
            <a:blip r:embed="rId12" cstate="hq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13"/>
                </a:ext>
              </a:extLst>
            </a:blip>
            <a:stretch>
              <a:fillRect/>
            </a:stretch>
          </p:blipFill>
          <p:spPr>
            <a:xfrm>
              <a:off x="7732078" y="1593039"/>
              <a:ext cx="1296000" cy="1080000"/>
            </a:xfrm>
            <a:prstGeom prst="rect">
              <a:avLst/>
            </a:prstGeom>
          </p:spPr>
        </p:pic>
        <p:pic>
          <p:nvPicPr>
            <p:cNvPr id="15" name="Image 14">
              <a:extLst>
                <a:ext uri="{FF2B5EF4-FFF2-40B4-BE49-F238E27FC236}">
                  <a16:creationId xmlns:a16="http://schemas.microsoft.com/office/drawing/2014/main" id="{293E389C-2A34-459F-B095-30090F9F1C18}"/>
                </a:ext>
              </a:extLst>
            </p:cNvPr>
            <p:cNvPicPr>
              <a:picLocks noChangeAspect="1"/>
            </p:cNvPicPr>
            <p:nvPr/>
          </p:nvPicPr>
          <p:blipFill>
            <a:blip r:embed="rId14">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15"/>
                </a:ext>
              </a:extLst>
            </a:blip>
            <a:stretch>
              <a:fillRect/>
            </a:stretch>
          </p:blipFill>
          <p:spPr>
            <a:xfrm>
              <a:off x="7602431" y="1985991"/>
              <a:ext cx="1548000" cy="1080000"/>
            </a:xfrm>
            <a:prstGeom prst="rect">
              <a:avLst/>
            </a:prstGeom>
          </p:spPr>
        </p:pic>
        <p:pic>
          <p:nvPicPr>
            <p:cNvPr id="16" name="Image 15">
              <a:extLst>
                <a:ext uri="{FF2B5EF4-FFF2-40B4-BE49-F238E27FC236}">
                  <a16:creationId xmlns:a16="http://schemas.microsoft.com/office/drawing/2014/main" id="{8A409247-DC3F-43BA-9C41-E3CCA63AAE52}"/>
                </a:ext>
              </a:extLst>
            </p:cNvPr>
            <p:cNvPicPr>
              <a:picLocks noChangeAspect="1"/>
            </p:cNvPicPr>
            <p:nvPr/>
          </p:nvPicPr>
          <p:blipFill>
            <a:blip r:embed="rId16"/>
            <a:stretch>
              <a:fillRect/>
            </a:stretch>
          </p:blipFill>
          <p:spPr>
            <a:xfrm>
              <a:off x="7774667" y="5072019"/>
              <a:ext cx="1620137" cy="1562116"/>
            </a:xfrm>
            <a:prstGeom prst="rect">
              <a:avLst/>
            </a:prstGeom>
          </p:spPr>
        </p:pic>
        <p:sp>
          <p:nvSpPr>
            <p:cNvPr id="17" name="Bulle narrative : rectangle 111">
              <a:extLst>
                <a:ext uri="{FF2B5EF4-FFF2-40B4-BE49-F238E27FC236}">
                  <a16:creationId xmlns:a16="http://schemas.microsoft.com/office/drawing/2014/main" id="{2A6E6593-0FF7-40E0-A430-4BBDD1A2AE6C}"/>
                </a:ext>
              </a:extLst>
            </p:cNvPr>
            <p:cNvSpPr/>
            <p:nvPr/>
          </p:nvSpPr>
          <p:spPr>
            <a:xfrm>
              <a:off x="9384033" y="-34235"/>
              <a:ext cx="2516256" cy="1461886"/>
            </a:xfrm>
            <a:prstGeom prst="wedgeRectCallout">
              <a:avLst>
                <a:gd name="adj1" fmla="val -146953"/>
                <a:gd name="adj2" fmla="val 88068"/>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fr-FR" sz="1200" dirty="0">
                <a:solidFill>
                  <a:schemeClr val="tx1"/>
                </a:solidFill>
                <a:latin typeface="Arial Rounded MT Bold" panose="020F0704030504030204" pitchFamily="34" charset="0"/>
              </a:endParaRPr>
            </a:p>
            <a:p>
              <a:pPr algn="ctr"/>
              <a:r>
                <a:rPr lang="fr-FR" sz="1200" dirty="0">
                  <a:solidFill>
                    <a:schemeClr val="tx1"/>
                  </a:solidFill>
                  <a:latin typeface="Arial Rounded MT Bold" panose="020F0704030504030204" pitchFamily="34" charset="0"/>
                </a:rPr>
                <a:t>Comment produire et mobiliser plus de biomasse sous contrainte climatique, tout en préservant écosystèmes et ressources?</a:t>
              </a:r>
            </a:p>
            <a:p>
              <a:pPr algn="ctr"/>
              <a:endParaRPr lang="fr-FR" sz="1200" dirty="0">
                <a:solidFill>
                  <a:schemeClr val="tx1"/>
                </a:solidFill>
                <a:latin typeface="Arial Rounded MT Bold" panose="020F0704030504030204" pitchFamily="34" charset="0"/>
              </a:endParaRPr>
            </a:p>
          </p:txBody>
        </p:sp>
        <p:sp>
          <p:nvSpPr>
            <p:cNvPr id="18" name="Bulle narrative : rectangle 114">
              <a:extLst>
                <a:ext uri="{FF2B5EF4-FFF2-40B4-BE49-F238E27FC236}">
                  <a16:creationId xmlns:a16="http://schemas.microsoft.com/office/drawing/2014/main" id="{D7E6EDEB-A37D-41FA-AC4B-8BCDA8792A62}"/>
                </a:ext>
              </a:extLst>
            </p:cNvPr>
            <p:cNvSpPr/>
            <p:nvPr/>
          </p:nvSpPr>
          <p:spPr>
            <a:xfrm>
              <a:off x="4550036" y="3882284"/>
              <a:ext cx="2368347" cy="1229582"/>
            </a:xfrm>
            <a:prstGeom prst="wedgeRectCallout">
              <a:avLst>
                <a:gd name="adj1" fmla="val 1475"/>
                <a:gd name="adj2" fmla="val -85477"/>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200" dirty="0">
                  <a:solidFill>
                    <a:schemeClr val="tx1"/>
                  </a:solidFill>
                  <a:latin typeface="Arial Rounded MT Bold" panose="020F0704030504030204" pitchFamily="34" charset="0"/>
                </a:rPr>
                <a:t>Comment anticiper, organiser et gérer les flux, échanges et les marchés dans un contexte d’incertitude forte ?</a:t>
              </a:r>
            </a:p>
          </p:txBody>
        </p:sp>
        <p:pic>
          <p:nvPicPr>
            <p:cNvPr id="19" name="Image 18">
              <a:extLst>
                <a:ext uri="{FF2B5EF4-FFF2-40B4-BE49-F238E27FC236}">
                  <a16:creationId xmlns:a16="http://schemas.microsoft.com/office/drawing/2014/main" id="{13F63774-A3F1-4D68-8EED-603A230498A6}"/>
                </a:ext>
              </a:extLst>
            </p:cNvPr>
            <p:cNvPicPr>
              <a:picLocks noChangeAspect="1"/>
            </p:cNvPicPr>
            <p:nvPr/>
          </p:nvPicPr>
          <p:blipFill>
            <a:blip r:embed="rId17" cstate="hqprint">
              <a:duotone>
                <a:schemeClr val="accent4">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18"/>
                </a:ext>
              </a:extLst>
            </a:blip>
            <a:stretch>
              <a:fillRect/>
            </a:stretch>
          </p:blipFill>
          <p:spPr>
            <a:xfrm>
              <a:off x="4912269" y="2751058"/>
              <a:ext cx="930777" cy="930777"/>
            </a:xfrm>
            <a:prstGeom prst="rect">
              <a:avLst/>
            </a:prstGeom>
          </p:spPr>
        </p:pic>
        <p:pic>
          <p:nvPicPr>
            <p:cNvPr id="20" name="Image 19">
              <a:extLst>
                <a:ext uri="{FF2B5EF4-FFF2-40B4-BE49-F238E27FC236}">
                  <a16:creationId xmlns:a16="http://schemas.microsoft.com/office/drawing/2014/main" id="{80428D49-848F-4C30-8DEC-AB6608409FD8}"/>
                </a:ext>
              </a:extLst>
            </p:cNvPr>
            <p:cNvPicPr>
              <a:picLocks noChangeAspect="1"/>
            </p:cNvPicPr>
            <p:nvPr/>
          </p:nvPicPr>
          <p:blipFill>
            <a:blip r:embed="rId19"/>
            <a:stretch>
              <a:fillRect/>
            </a:stretch>
          </p:blipFill>
          <p:spPr>
            <a:xfrm>
              <a:off x="5803611" y="2723591"/>
              <a:ext cx="1031740" cy="1152677"/>
            </a:xfrm>
            <a:prstGeom prst="rect">
              <a:avLst/>
            </a:prstGeom>
          </p:spPr>
        </p:pic>
        <p:sp>
          <p:nvSpPr>
            <p:cNvPr id="21" name="Rectangle 20">
              <a:extLst>
                <a:ext uri="{FF2B5EF4-FFF2-40B4-BE49-F238E27FC236}">
                  <a16:creationId xmlns:a16="http://schemas.microsoft.com/office/drawing/2014/main" id="{953ED41B-C600-4B26-B64C-74DB7E02FD20}"/>
                </a:ext>
              </a:extLst>
            </p:cNvPr>
            <p:cNvSpPr/>
            <p:nvPr/>
          </p:nvSpPr>
          <p:spPr>
            <a:xfrm>
              <a:off x="3377663" y="518565"/>
              <a:ext cx="976549" cy="584775"/>
            </a:xfrm>
            <a:prstGeom prst="rect">
              <a:avLst/>
            </a:prstGeom>
          </p:spPr>
          <p:txBody>
            <a:bodyPr wrap="none">
              <a:spAutoFit/>
            </a:bodyPr>
            <a:lstStyle/>
            <a:p>
              <a:r>
                <a:rPr lang="fr-FR" sz="3200" dirty="0">
                  <a:solidFill>
                    <a:schemeClr val="bg1"/>
                  </a:solidFill>
                  <a:latin typeface="Arial Rounded MT Bold" panose="020F0704030504030204" pitchFamily="34" charset="0"/>
                </a:rPr>
                <a:t>CO</a:t>
              </a:r>
              <a:r>
                <a:rPr lang="fr-FR" sz="3200" baseline="-25000" dirty="0">
                  <a:solidFill>
                    <a:schemeClr val="bg1"/>
                  </a:solidFill>
                  <a:latin typeface="Arial Rounded MT Bold" panose="020F0704030504030204" pitchFamily="34" charset="0"/>
                </a:rPr>
                <a:t>2</a:t>
              </a:r>
            </a:p>
          </p:txBody>
        </p:sp>
        <p:sp>
          <p:nvSpPr>
            <p:cNvPr id="22" name="Flèche : haut 140">
              <a:extLst>
                <a:ext uri="{FF2B5EF4-FFF2-40B4-BE49-F238E27FC236}">
                  <a16:creationId xmlns:a16="http://schemas.microsoft.com/office/drawing/2014/main" id="{0CA3ACD4-2E56-47F7-A62C-E8D41F67D8D8}"/>
                </a:ext>
              </a:extLst>
            </p:cNvPr>
            <p:cNvSpPr/>
            <p:nvPr/>
          </p:nvSpPr>
          <p:spPr>
            <a:xfrm rot="16200000">
              <a:off x="1220162" y="4283132"/>
              <a:ext cx="303071" cy="570059"/>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a:extLst>
                <a:ext uri="{FF2B5EF4-FFF2-40B4-BE49-F238E27FC236}">
                  <a16:creationId xmlns:a16="http://schemas.microsoft.com/office/drawing/2014/main" id="{AB285DFC-1AAC-4886-891D-A87E9861658D}"/>
                </a:ext>
              </a:extLst>
            </p:cNvPr>
            <p:cNvSpPr txBox="1"/>
            <p:nvPr/>
          </p:nvSpPr>
          <p:spPr>
            <a:xfrm>
              <a:off x="78716" y="4755611"/>
              <a:ext cx="1055738" cy="369332"/>
            </a:xfrm>
            <a:prstGeom prst="rect">
              <a:avLst/>
            </a:prstGeom>
            <a:noFill/>
          </p:spPr>
          <p:txBody>
            <a:bodyPr wrap="none" rtlCol="0">
              <a:spAutoFit/>
            </a:bodyPr>
            <a:lstStyle/>
            <a:p>
              <a:r>
                <a:rPr lang="fr-FR" dirty="0">
                  <a:solidFill>
                    <a:schemeClr val="accent1"/>
                  </a:solidFill>
                  <a:latin typeface="Arial Rounded MT Bold" panose="020F0704030504030204" pitchFamily="34" charset="0"/>
                </a:rPr>
                <a:t>Energie</a:t>
              </a:r>
            </a:p>
          </p:txBody>
        </p:sp>
        <p:pic>
          <p:nvPicPr>
            <p:cNvPr id="24" name="Image 23">
              <a:extLst>
                <a:ext uri="{FF2B5EF4-FFF2-40B4-BE49-F238E27FC236}">
                  <a16:creationId xmlns:a16="http://schemas.microsoft.com/office/drawing/2014/main" id="{F19B3938-8714-4934-9603-962D3CFDC066}"/>
                </a:ext>
              </a:extLst>
            </p:cNvPr>
            <p:cNvPicPr>
              <a:picLocks noChangeAspect="1"/>
            </p:cNvPicPr>
            <p:nvPr/>
          </p:nvPicPr>
          <p:blipFill>
            <a:blip r:embed="rId20"/>
            <a:stretch>
              <a:fillRect/>
            </a:stretch>
          </p:blipFill>
          <p:spPr>
            <a:xfrm>
              <a:off x="1743664" y="923836"/>
              <a:ext cx="1102547" cy="1587838"/>
            </a:xfrm>
            <a:prstGeom prst="rect">
              <a:avLst/>
            </a:prstGeom>
          </p:spPr>
        </p:pic>
        <p:sp>
          <p:nvSpPr>
            <p:cNvPr id="25" name="Bulle narrative : rectangle 124">
              <a:extLst>
                <a:ext uri="{FF2B5EF4-FFF2-40B4-BE49-F238E27FC236}">
                  <a16:creationId xmlns:a16="http://schemas.microsoft.com/office/drawing/2014/main" id="{8FF528F0-8F83-41C9-B42B-F76039593F0F}"/>
                </a:ext>
              </a:extLst>
            </p:cNvPr>
            <p:cNvSpPr/>
            <p:nvPr/>
          </p:nvSpPr>
          <p:spPr>
            <a:xfrm>
              <a:off x="509798" y="2651896"/>
              <a:ext cx="2450614" cy="896551"/>
            </a:xfrm>
            <a:prstGeom prst="wedgeRectCallout">
              <a:avLst>
                <a:gd name="adj1" fmla="val 83804"/>
                <a:gd name="adj2" fmla="val 65920"/>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latin typeface="Arial Rounded MT Bold" panose="020F0704030504030204" pitchFamily="34" charset="0"/>
                </a:rPr>
                <a:t>Comment assurer le bouclage des cycles ?</a:t>
              </a:r>
            </a:p>
          </p:txBody>
        </p:sp>
        <p:sp>
          <p:nvSpPr>
            <p:cNvPr id="26" name="Bulle narrative : rectangle 113">
              <a:extLst>
                <a:ext uri="{FF2B5EF4-FFF2-40B4-BE49-F238E27FC236}">
                  <a16:creationId xmlns:a16="http://schemas.microsoft.com/office/drawing/2014/main" id="{92C1F961-950C-4FF0-87BE-F417D9551083}"/>
                </a:ext>
              </a:extLst>
            </p:cNvPr>
            <p:cNvSpPr/>
            <p:nvPr/>
          </p:nvSpPr>
          <p:spPr>
            <a:xfrm>
              <a:off x="9327389" y="3695533"/>
              <a:ext cx="2269220" cy="1217675"/>
            </a:xfrm>
            <a:prstGeom prst="wedgeRectCallout">
              <a:avLst>
                <a:gd name="adj1" fmla="val -140297"/>
                <a:gd name="adj2" fmla="val 87730"/>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r>
                <a:rPr lang="fr-FR" sz="1200" dirty="0">
                  <a:solidFill>
                    <a:schemeClr val="tx1"/>
                  </a:solidFill>
                  <a:latin typeface="Arial Rounded MT Bold" panose="020F0704030504030204" pitchFamily="34" charset="0"/>
                </a:rPr>
                <a:t>Comment optimiser la transformation de la biomasse et maintenir la matière dans un cycle productif?</a:t>
              </a:r>
            </a:p>
          </p:txBody>
        </p:sp>
      </p:grpSp>
    </p:spTree>
    <p:extLst>
      <p:ext uri="{BB962C8B-B14F-4D97-AF65-F5344CB8AC3E}">
        <p14:creationId xmlns:p14="http://schemas.microsoft.com/office/powerpoint/2010/main" val="25595772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327600" y="710129"/>
            <a:ext cx="11572300" cy="5509199"/>
          </a:xfrm>
          <a:prstGeom prst="rect">
            <a:avLst/>
          </a:prstGeom>
          <a:noFill/>
        </p:spPr>
        <p:txBody>
          <a:bodyPr wrap="square" rtlCol="0">
            <a:spAutoFit/>
          </a:bodyPr>
          <a:lstStyle/>
          <a:p>
            <a:pPr marL="342900" indent="-342900">
              <a:buClr>
                <a:srgbClr val="00A3A6"/>
              </a:buClr>
              <a:buFont typeface="Wingdings" charset="2"/>
              <a:buChar char="v"/>
            </a:pPr>
            <a:r>
              <a:rPr lang="fr-FR" sz="2200" b="1" dirty="0"/>
              <a:t>Bois-énergie : </a:t>
            </a:r>
            <a:r>
              <a:rPr lang="fr-FR" sz="2200" dirty="0"/>
              <a:t>il reste des potentialités d’accroissement mais il faut rester prudent car la forêt française est en souffrance</a:t>
            </a:r>
          </a:p>
          <a:p>
            <a:pPr indent="355600">
              <a:buClr>
                <a:srgbClr val="00A3A6"/>
              </a:buClr>
            </a:pPr>
            <a:r>
              <a:rPr lang="fr-FR" sz="2200" dirty="0"/>
              <a:t>À un rôle à jouer en remplacement du GN dans le chauffage résidentiel  </a:t>
            </a:r>
          </a:p>
          <a:p>
            <a:pPr marL="355600">
              <a:buClr>
                <a:srgbClr val="00A3A6"/>
              </a:buClr>
            </a:pPr>
            <a:r>
              <a:rPr lang="fr-FR" sz="2200" u="sng" dirty="0"/>
              <a:t>La biomasse bois a un double rôle à jouer dans la séquestration du C , sur pied et dans les matériaux de construction</a:t>
            </a:r>
          </a:p>
          <a:p>
            <a:pPr>
              <a:buClr>
                <a:srgbClr val="00A3A6"/>
              </a:buClr>
            </a:pPr>
            <a:endParaRPr lang="fr-FR" sz="2200" dirty="0"/>
          </a:p>
          <a:p>
            <a:pPr marL="342900" indent="-342900">
              <a:buClr>
                <a:srgbClr val="00A3A6"/>
              </a:buClr>
              <a:buFont typeface="Wingdings" charset="2"/>
              <a:buChar char="v"/>
            </a:pPr>
            <a:r>
              <a:rPr lang="fr-FR" sz="2200" u="sng" dirty="0"/>
              <a:t>Le gaz à aussi un rôle important à jouer même si le système électrique sera différent dans 20 ans </a:t>
            </a:r>
          </a:p>
          <a:p>
            <a:pPr marL="355600">
              <a:buClr>
                <a:srgbClr val="00A3A6"/>
              </a:buClr>
            </a:pPr>
            <a:r>
              <a:rPr lang="fr-FR" sz="2200" dirty="0"/>
              <a:t>La </a:t>
            </a:r>
            <a:r>
              <a:rPr lang="fr-FR" sz="2200" b="1" dirty="0"/>
              <a:t>méthanisation</a:t>
            </a:r>
            <a:r>
              <a:rPr lang="fr-FR" sz="2200" dirty="0"/>
              <a:t> possède des atouts indéniables mais la aussi l’impact environnemental est à prendre en compte avec des aspects positifs mais aussi négatifs -&gt; recherches en cours sur la qualité du C des </a:t>
            </a:r>
            <a:r>
              <a:rPr lang="fr-FR" sz="2200" dirty="0" err="1"/>
              <a:t>digestats</a:t>
            </a:r>
            <a:r>
              <a:rPr lang="fr-FR" sz="2200" dirty="0"/>
              <a:t> , l’impact de l’accroissement des cultures à vocation énergétiques…</a:t>
            </a:r>
          </a:p>
          <a:p>
            <a:pPr marL="355600">
              <a:buClr>
                <a:srgbClr val="00A3A6"/>
              </a:buClr>
            </a:pPr>
            <a:r>
              <a:rPr lang="fr-FR" sz="2200" dirty="0"/>
              <a:t>La</a:t>
            </a:r>
            <a:r>
              <a:rPr lang="fr-FR" sz="2200" b="1" dirty="0"/>
              <a:t> </a:t>
            </a:r>
            <a:r>
              <a:rPr lang="fr-FR" sz="2200" b="1" dirty="0" err="1"/>
              <a:t>pyrogazéification</a:t>
            </a:r>
            <a:r>
              <a:rPr lang="fr-FR" sz="2200" b="1" dirty="0"/>
              <a:t> </a:t>
            </a:r>
            <a:r>
              <a:rPr lang="fr-FR" sz="2200" dirty="0"/>
              <a:t>devrait voir le jour pour les déchets solides </a:t>
            </a:r>
          </a:p>
          <a:p>
            <a:pPr>
              <a:buClr>
                <a:srgbClr val="00A3A6"/>
              </a:buClr>
            </a:pPr>
            <a:endParaRPr lang="fr-FR" sz="2200" dirty="0"/>
          </a:p>
          <a:p>
            <a:pPr marL="342900" indent="-342900">
              <a:buClr>
                <a:srgbClr val="00A3A6"/>
              </a:buClr>
              <a:buFont typeface="Wingdings" charset="2"/>
              <a:buChar char="v"/>
            </a:pPr>
            <a:r>
              <a:rPr lang="fr-FR" sz="2200" b="1" dirty="0"/>
              <a:t>Biocarburants </a:t>
            </a:r>
            <a:r>
              <a:rPr lang="fr-FR" sz="2200" dirty="0"/>
              <a:t>: l’électrique qui devrait dominer le parc des véhicules légers , pour le transport du fret : le bio GNV est encouragé ainsi que le biodiesel en attendant le développement de l’hydrogène.</a:t>
            </a:r>
          </a:p>
          <a:p>
            <a:pPr>
              <a:buClr>
                <a:srgbClr val="00A3A6"/>
              </a:buClr>
            </a:pPr>
            <a:endParaRPr lang="fr-FR" sz="2200" dirty="0"/>
          </a:p>
        </p:txBody>
      </p:sp>
      <p:sp>
        <p:nvSpPr>
          <p:cNvPr id="4" name="Titre 3">
            <a:extLst>
              <a:ext uri="{FF2B5EF4-FFF2-40B4-BE49-F238E27FC236}">
                <a16:creationId xmlns:a16="http://schemas.microsoft.com/office/drawing/2014/main" id="{B04BF84E-87D9-44F4-AA24-825D16CC57AD}"/>
              </a:ext>
            </a:extLst>
          </p:cNvPr>
          <p:cNvSpPr txBox="1">
            <a:spLocks/>
          </p:cNvSpPr>
          <p:nvPr/>
        </p:nvSpPr>
        <p:spPr>
          <a:xfrm>
            <a:off x="273200" y="127000"/>
            <a:ext cx="10216343" cy="888251"/>
          </a:xfrm>
          <a:prstGeom prst="rect">
            <a:avLst/>
          </a:prstGeom>
        </p:spPr>
        <p:txBody>
          <a:bodyPr>
            <a:normAutofit/>
          </a:bodyPr>
          <a:lstStyle>
            <a:lvl1pPr marL="457200" indent="-457200" algn="l" defTabSz="914400" rtl="0" eaLnBrk="1" latinLnBrk="0" hangingPunct="1">
              <a:lnSpc>
                <a:spcPct val="90000"/>
              </a:lnSpc>
              <a:spcBef>
                <a:spcPct val="0"/>
              </a:spcBef>
              <a:buFontTx/>
              <a:buBlip>
                <a:blip r:embed="rId3"/>
              </a:buBlip>
              <a:defRPr sz="3000" b="1" kern="1200">
                <a:solidFill>
                  <a:srgbClr val="00A3A6"/>
                </a:solidFill>
                <a:latin typeface="+mj-lt"/>
                <a:ea typeface="+mj-ea"/>
                <a:cs typeface="+mj-cs"/>
              </a:defRPr>
            </a:lvl1pPr>
          </a:lstStyle>
          <a:p>
            <a:r>
              <a:rPr lang="fr-FR" sz="3200" dirty="0"/>
              <a:t>Quel(s) futur(s) pour la biomasse ?</a:t>
            </a:r>
          </a:p>
        </p:txBody>
      </p:sp>
    </p:spTree>
    <p:extLst>
      <p:ext uri="{BB962C8B-B14F-4D97-AF65-F5344CB8AC3E}">
        <p14:creationId xmlns:p14="http://schemas.microsoft.com/office/powerpoint/2010/main" val="8909218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Image 39"/>
          <p:cNvPicPr>
            <a:picLocks noChangeAspect="1"/>
          </p:cNvPicPr>
          <p:nvPr/>
        </p:nvPicPr>
        <p:blipFill>
          <a:blip r:embed="rId3"/>
          <a:stretch>
            <a:fillRect/>
          </a:stretch>
        </p:blipFill>
        <p:spPr>
          <a:xfrm>
            <a:off x="8041306" y="0"/>
            <a:ext cx="4391994" cy="2969537"/>
          </a:xfrm>
          <a:prstGeom prst="rect">
            <a:avLst/>
          </a:prstGeom>
        </p:spPr>
      </p:pic>
      <p:sp>
        <p:nvSpPr>
          <p:cNvPr id="4" name="Titre 3">
            <a:extLst>
              <a:ext uri="{FF2B5EF4-FFF2-40B4-BE49-F238E27FC236}">
                <a16:creationId xmlns:a16="http://schemas.microsoft.com/office/drawing/2014/main" id="{B04BF84E-87D9-44F4-AA24-825D16CC57AD}"/>
              </a:ext>
            </a:extLst>
          </p:cNvPr>
          <p:cNvSpPr>
            <a:spLocks noGrp="1"/>
          </p:cNvSpPr>
          <p:nvPr>
            <p:ph type="title"/>
          </p:nvPr>
        </p:nvSpPr>
        <p:spPr>
          <a:xfrm>
            <a:off x="324000" y="0"/>
            <a:ext cx="10216343" cy="888251"/>
          </a:xfrm>
        </p:spPr>
        <p:txBody>
          <a:bodyPr>
            <a:normAutofit/>
          </a:bodyPr>
          <a:lstStyle/>
          <a:p>
            <a:r>
              <a:rPr lang="fr-FR" sz="3200" dirty="0"/>
              <a:t>Points à retenir</a:t>
            </a:r>
          </a:p>
        </p:txBody>
      </p:sp>
      <p:sp>
        <p:nvSpPr>
          <p:cNvPr id="3" name="Rectangle 2"/>
          <p:cNvSpPr/>
          <p:nvPr/>
        </p:nvSpPr>
        <p:spPr>
          <a:xfrm>
            <a:off x="631635" y="431962"/>
            <a:ext cx="11402457" cy="646331"/>
          </a:xfrm>
          <a:prstGeom prst="rect">
            <a:avLst/>
          </a:prstGeom>
        </p:spPr>
        <p:txBody>
          <a:bodyPr wrap="square">
            <a:spAutoFit/>
          </a:bodyPr>
          <a:lstStyle/>
          <a:p>
            <a:pPr>
              <a:spcAft>
                <a:spcPts val="0"/>
              </a:spcAft>
            </a:pPr>
            <a:endParaRPr lang="fr-FR" u="sng" dirty="0">
              <a:latin typeface="Calibri" panose="020F0502020204030204" pitchFamily="34" charset="0"/>
              <a:ea typeface="Calibri" panose="020F0502020204030204" pitchFamily="34" charset="0"/>
            </a:endParaRPr>
          </a:p>
          <a:p>
            <a:pPr>
              <a:spcAft>
                <a:spcPts val="0"/>
              </a:spcAft>
            </a:pPr>
            <a:r>
              <a:rPr lang="fr-FR" dirty="0">
                <a:latin typeface="Calibri" panose="020F0502020204030204" pitchFamily="34" charset="0"/>
                <a:ea typeface="Calibri" panose="020F0502020204030204" pitchFamily="34" charset="0"/>
              </a:rPr>
              <a:t> </a:t>
            </a:r>
          </a:p>
        </p:txBody>
      </p:sp>
      <p:sp>
        <p:nvSpPr>
          <p:cNvPr id="2" name="ZoneTexte 1"/>
          <p:cNvSpPr txBox="1"/>
          <p:nvPr/>
        </p:nvSpPr>
        <p:spPr>
          <a:xfrm>
            <a:off x="324000" y="623148"/>
            <a:ext cx="8034897" cy="6555641"/>
          </a:xfrm>
          <a:prstGeom prst="rect">
            <a:avLst/>
          </a:prstGeom>
          <a:noFill/>
        </p:spPr>
        <p:txBody>
          <a:bodyPr wrap="square" lIns="36000" rIns="36000" rtlCol="0">
            <a:spAutoFit/>
          </a:bodyPr>
          <a:lstStyle/>
          <a:p>
            <a:pPr marL="266700" lvl="1" indent="-266700">
              <a:buClr>
                <a:srgbClr val="00A3A6"/>
              </a:buClr>
              <a:buFont typeface="Wingdings" charset="2"/>
              <a:buChar char="v"/>
            </a:pPr>
            <a:r>
              <a:rPr lang="fr-FR" sz="2000" dirty="0"/>
              <a:t>Des approches sectorielles à décloisonner =&gt; approches </a:t>
            </a:r>
            <a:r>
              <a:rPr lang="fr-FR" sz="2000" b="1" dirty="0"/>
              <a:t>systémiques</a:t>
            </a:r>
            <a:r>
              <a:rPr lang="fr-FR" sz="2000" dirty="0"/>
              <a:t> </a:t>
            </a:r>
            <a:br>
              <a:rPr lang="fr-FR" sz="2000" dirty="0"/>
            </a:br>
            <a:r>
              <a:rPr lang="fr-FR" sz="2000" dirty="0"/>
              <a:t>(e.g., ACV sur l’ensemble de la </a:t>
            </a:r>
            <a:r>
              <a:rPr lang="fr-FR" sz="2000" dirty="0" err="1"/>
              <a:t>chaÎne</a:t>
            </a:r>
            <a:r>
              <a:rPr lang="fr-FR" sz="2000" dirty="0"/>
              <a:t>)</a:t>
            </a:r>
          </a:p>
          <a:p>
            <a:pPr marL="266700" lvl="1" indent="-266700">
              <a:buClr>
                <a:srgbClr val="00A3A6"/>
              </a:buClr>
              <a:buFont typeface="Wingdings" charset="2"/>
              <a:buChar char="v"/>
            </a:pPr>
            <a:r>
              <a:rPr lang="fr-FR" sz="2000" dirty="0"/>
              <a:t>La satisfaction des besoins alimentaires doit rester </a:t>
            </a:r>
            <a:r>
              <a:rPr lang="fr-FR" sz="2000" b="1" dirty="0"/>
              <a:t>prioritaire</a:t>
            </a:r>
            <a:endParaRPr lang="fr-FR" sz="2000" dirty="0"/>
          </a:p>
          <a:p>
            <a:pPr marL="266700" lvl="1" indent="-266700">
              <a:buClr>
                <a:srgbClr val="00A3A6"/>
              </a:buClr>
              <a:buFont typeface="Wingdings" charset="2"/>
              <a:buChar char="v"/>
            </a:pPr>
            <a:r>
              <a:rPr lang="fr-FR" sz="2000" dirty="0"/>
              <a:t>Avoir une vision qui dépasse les silos actuels, avec plusieurs usages  qu’il faut </a:t>
            </a:r>
            <a:r>
              <a:rPr lang="fr-FR" sz="2000" b="1" dirty="0"/>
              <a:t>hiérarchiser</a:t>
            </a:r>
            <a:r>
              <a:rPr lang="fr-FR" sz="2000" dirty="0"/>
              <a:t> =&gt; respect des </a:t>
            </a:r>
            <a:r>
              <a:rPr lang="fr-FR" sz="2000" b="1" dirty="0"/>
              <a:t>usages en cascade </a:t>
            </a:r>
            <a:r>
              <a:rPr lang="fr-FR" sz="2000" dirty="0"/>
              <a:t>de la biomasse</a:t>
            </a:r>
          </a:p>
          <a:p>
            <a:pPr marL="266700" lvl="1" indent="-266700">
              <a:buClr>
                <a:srgbClr val="00A3A6"/>
              </a:buClr>
              <a:buFont typeface="Wingdings" charset="2"/>
              <a:buChar char="v"/>
            </a:pPr>
            <a:r>
              <a:rPr lang="fr-FR" sz="2000" dirty="0"/>
              <a:t>Des </a:t>
            </a:r>
            <a:r>
              <a:rPr lang="fr-FR" sz="2000" b="1" dirty="0"/>
              <a:t>tensions</a:t>
            </a:r>
            <a:r>
              <a:rPr lang="fr-FR" sz="2000" dirty="0"/>
              <a:t> avec l’atténuation du CC, la préservation, la restauration et l’utilisation durable de la  biodiversité et des ressources naturelles (eau, sols...) : </a:t>
            </a:r>
          </a:p>
          <a:p>
            <a:pPr marL="266700" lvl="1">
              <a:buClr>
                <a:srgbClr val="00A3A6"/>
              </a:buClr>
            </a:pPr>
            <a:r>
              <a:rPr lang="fr-FR" sz="2000" dirty="0"/>
              <a:t>=&gt; maintien des surfaces en forêts, prairies permanentes, </a:t>
            </a:r>
            <a:br>
              <a:rPr lang="fr-FR" sz="2000" dirty="0"/>
            </a:br>
            <a:r>
              <a:rPr lang="fr-FR" sz="2000" dirty="0"/>
              <a:t>zones humides...</a:t>
            </a:r>
          </a:p>
          <a:p>
            <a:pPr marL="266700" lvl="1">
              <a:buClr>
                <a:srgbClr val="00A3A6"/>
              </a:buClr>
            </a:pPr>
            <a:r>
              <a:rPr lang="fr-FR" sz="2000" dirty="0"/>
              <a:t>=&gt; différentes échelles de temps de reconstitution des stocks </a:t>
            </a:r>
            <a:br>
              <a:rPr lang="fr-FR" sz="2000" dirty="0"/>
            </a:br>
            <a:r>
              <a:rPr lang="fr-FR" sz="2000" dirty="0"/>
              <a:t>(e.g., « dette de carbone »)</a:t>
            </a:r>
          </a:p>
          <a:p>
            <a:pPr marL="266700" lvl="1" indent="-266700">
              <a:buClr>
                <a:srgbClr val="00A3A6"/>
              </a:buClr>
              <a:buFont typeface="Wingdings" charset="2"/>
              <a:buChar char="v"/>
            </a:pPr>
            <a:r>
              <a:rPr lang="fr-FR" sz="2000" dirty="0"/>
              <a:t>Une vision adaptée aux ressources et aux contraintes des </a:t>
            </a:r>
            <a:r>
              <a:rPr lang="fr-FR" sz="2000" b="1" dirty="0"/>
              <a:t>territoires</a:t>
            </a:r>
            <a:r>
              <a:rPr lang="fr-FR" sz="2000" dirty="0"/>
              <a:t> </a:t>
            </a:r>
            <a:br>
              <a:rPr lang="fr-FR" sz="2000" dirty="0"/>
            </a:br>
            <a:r>
              <a:rPr lang="fr-FR" sz="2000" dirty="0"/>
              <a:t>=&gt; pas de modèle/configuration-type, pas de solutions « monolithique »</a:t>
            </a:r>
          </a:p>
          <a:p>
            <a:pPr marL="266700" lvl="1" indent="-266700">
              <a:buClr>
                <a:srgbClr val="00A3A6"/>
              </a:buClr>
              <a:buFont typeface="Wingdings" charset="2"/>
              <a:buChar char="v"/>
            </a:pPr>
            <a:r>
              <a:rPr lang="fr-FR" sz="2000" dirty="0"/>
              <a:t>Des modèles d’affaires à accompagner</a:t>
            </a:r>
          </a:p>
          <a:p>
            <a:pPr marL="266700" lvl="1" indent="-266700">
              <a:buClr>
                <a:srgbClr val="00A3A6"/>
              </a:buClr>
              <a:buFont typeface="Wingdings" charset="2"/>
              <a:buChar char="v"/>
            </a:pPr>
            <a:r>
              <a:rPr lang="fr-FR" sz="2000" dirty="0"/>
              <a:t>L’accès au </a:t>
            </a:r>
            <a:r>
              <a:rPr lang="fr-FR" sz="2000" b="1" dirty="0"/>
              <a:t>foncier agricole</a:t>
            </a:r>
            <a:r>
              <a:rPr lang="fr-FR" sz="2000" dirty="0"/>
              <a:t> comme enjeu majeur</a:t>
            </a:r>
          </a:p>
          <a:p>
            <a:pPr marL="266700" lvl="1" indent="-266700">
              <a:buClr>
                <a:srgbClr val="00A3A6"/>
              </a:buClr>
              <a:buFont typeface="Wingdings" charset="2"/>
              <a:buChar char="v"/>
            </a:pPr>
            <a:r>
              <a:rPr lang="fr-FR" sz="2000" dirty="0"/>
              <a:t>Ne pas oublier l’</a:t>
            </a:r>
            <a:r>
              <a:rPr lang="fr-FR" sz="2000" b="1" dirty="0"/>
              <a:t>impact du changement climatique</a:t>
            </a:r>
            <a:r>
              <a:rPr lang="fr-FR" sz="2000" dirty="0"/>
              <a:t>, nous sommes </a:t>
            </a:r>
            <a:br>
              <a:rPr lang="fr-FR" sz="2000" dirty="0"/>
            </a:br>
            <a:r>
              <a:rPr lang="fr-FR" sz="2000" dirty="0"/>
              <a:t>sur du vivant ! </a:t>
            </a:r>
          </a:p>
          <a:p>
            <a:pPr marL="0" lvl="1">
              <a:buClr>
                <a:srgbClr val="00A3A6"/>
              </a:buClr>
            </a:pPr>
            <a:endParaRPr lang="fr-FR" sz="2000" dirty="0"/>
          </a:p>
          <a:p>
            <a:pPr marL="266700" lvl="1" indent="-266700">
              <a:buClr>
                <a:srgbClr val="00A3A6"/>
              </a:buClr>
              <a:buFont typeface="Wingdings" charset="2"/>
              <a:buChar char="v"/>
            </a:pPr>
            <a:endParaRPr lang="fr-FR" sz="2000" dirty="0"/>
          </a:p>
          <a:p>
            <a:pPr marL="266700" lvl="1" indent="-266700">
              <a:buClr>
                <a:srgbClr val="00A3A6"/>
              </a:buClr>
            </a:pPr>
            <a:endParaRPr lang="fr-FR" sz="2000" dirty="0"/>
          </a:p>
        </p:txBody>
      </p:sp>
      <p:pic>
        <p:nvPicPr>
          <p:cNvPr id="36" name="Image 35"/>
          <p:cNvPicPr>
            <a:picLocks noChangeAspect="1"/>
          </p:cNvPicPr>
          <p:nvPr/>
        </p:nvPicPr>
        <p:blipFill>
          <a:blip r:embed="rId4"/>
          <a:stretch>
            <a:fillRect/>
          </a:stretch>
        </p:blipFill>
        <p:spPr>
          <a:xfrm>
            <a:off x="8483600" y="3124201"/>
            <a:ext cx="3289300" cy="3226592"/>
          </a:xfrm>
          <a:prstGeom prst="rect">
            <a:avLst/>
          </a:prstGeom>
        </p:spPr>
      </p:pic>
      <p:sp>
        <p:nvSpPr>
          <p:cNvPr id="37" name="ZoneTexte 36"/>
          <p:cNvSpPr txBox="1"/>
          <p:nvPr/>
        </p:nvSpPr>
        <p:spPr>
          <a:xfrm>
            <a:off x="8483600" y="6413500"/>
            <a:ext cx="1307908" cy="307777"/>
          </a:xfrm>
          <a:prstGeom prst="rect">
            <a:avLst/>
          </a:prstGeom>
          <a:noFill/>
        </p:spPr>
        <p:txBody>
          <a:bodyPr wrap="none" rtlCol="0">
            <a:spAutoFit/>
          </a:bodyPr>
          <a:lstStyle/>
          <a:p>
            <a:r>
              <a:rPr lang="fr-FR" sz="1400" dirty="0"/>
              <a:t>(OPECST, 2020)</a:t>
            </a:r>
          </a:p>
        </p:txBody>
      </p:sp>
      <p:sp>
        <p:nvSpPr>
          <p:cNvPr id="38" name="ZoneTexte 37"/>
          <p:cNvSpPr txBox="1"/>
          <p:nvPr/>
        </p:nvSpPr>
        <p:spPr>
          <a:xfrm>
            <a:off x="8369300" y="2781300"/>
            <a:ext cx="1956623" cy="307777"/>
          </a:xfrm>
          <a:prstGeom prst="rect">
            <a:avLst/>
          </a:prstGeom>
          <a:noFill/>
        </p:spPr>
        <p:txBody>
          <a:bodyPr wrap="none" rtlCol="0">
            <a:spAutoFit/>
          </a:bodyPr>
          <a:lstStyle/>
          <a:p>
            <a:r>
              <a:rPr lang="fr-FR" sz="1400" dirty="0"/>
              <a:t>(de </a:t>
            </a:r>
            <a:r>
              <a:rPr lang="fr-FR" sz="1400" dirty="0" err="1"/>
              <a:t>Strasser</a:t>
            </a:r>
            <a:r>
              <a:rPr lang="fr-FR" sz="1400" dirty="0"/>
              <a:t> </a:t>
            </a:r>
            <a:r>
              <a:rPr lang="fr-FR" sz="1400" i="1" dirty="0"/>
              <a:t>et al.</a:t>
            </a:r>
            <a:r>
              <a:rPr lang="fr-FR" sz="1400" dirty="0"/>
              <a:t>, 2016)</a:t>
            </a:r>
          </a:p>
        </p:txBody>
      </p:sp>
    </p:spTree>
    <p:extLst>
      <p:ext uri="{BB962C8B-B14F-4D97-AF65-F5344CB8AC3E}">
        <p14:creationId xmlns:p14="http://schemas.microsoft.com/office/powerpoint/2010/main" val="8836279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a:extLst>
              <a:ext uri="{FF2B5EF4-FFF2-40B4-BE49-F238E27FC236}">
                <a16:creationId xmlns:a16="http://schemas.microsoft.com/office/drawing/2014/main" id="{DAD651C9-32F6-424D-94A4-14C1A2CC64BF}"/>
              </a:ext>
            </a:extLst>
          </p:cNvPr>
          <p:cNvSpPr>
            <a:spLocks noGrp="1"/>
          </p:cNvSpPr>
          <p:nvPr>
            <p:ph type="ctrTitle"/>
          </p:nvPr>
        </p:nvSpPr>
        <p:spPr>
          <a:xfrm>
            <a:off x="2411675" y="2289296"/>
            <a:ext cx="9144000" cy="1057708"/>
          </a:xfrm>
        </p:spPr>
        <p:txBody>
          <a:bodyPr>
            <a:normAutofit/>
          </a:bodyPr>
          <a:lstStyle/>
          <a:p>
            <a:endParaRPr lang="fr-FR" dirty="0"/>
          </a:p>
        </p:txBody>
      </p:sp>
      <p:sp>
        <p:nvSpPr>
          <p:cNvPr id="2" name="Rectangle 1"/>
          <p:cNvSpPr/>
          <p:nvPr/>
        </p:nvSpPr>
        <p:spPr>
          <a:xfrm>
            <a:off x="2417781" y="2315527"/>
            <a:ext cx="7912196" cy="707886"/>
          </a:xfrm>
          <a:prstGeom prst="rect">
            <a:avLst/>
          </a:prstGeom>
        </p:spPr>
        <p:txBody>
          <a:bodyPr wrap="square">
            <a:spAutoFit/>
          </a:bodyPr>
          <a:lstStyle/>
          <a:p>
            <a:r>
              <a:rPr lang="fr-FR" sz="4000" dirty="0"/>
              <a:t>Merci pour votre attention </a:t>
            </a:r>
          </a:p>
        </p:txBody>
      </p:sp>
    </p:spTree>
    <p:extLst>
      <p:ext uri="{BB962C8B-B14F-4D97-AF65-F5344CB8AC3E}">
        <p14:creationId xmlns:p14="http://schemas.microsoft.com/office/powerpoint/2010/main" val="2746571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B04BF84E-87D9-44F4-AA24-825D16CC57AD}"/>
              </a:ext>
            </a:extLst>
          </p:cNvPr>
          <p:cNvSpPr>
            <a:spLocks noGrp="1"/>
          </p:cNvSpPr>
          <p:nvPr>
            <p:ph type="title"/>
          </p:nvPr>
        </p:nvSpPr>
        <p:spPr>
          <a:xfrm>
            <a:off x="324000" y="0"/>
            <a:ext cx="11514624" cy="888251"/>
          </a:xfrm>
        </p:spPr>
        <p:txBody>
          <a:bodyPr>
            <a:normAutofit/>
          </a:bodyPr>
          <a:lstStyle/>
          <a:p>
            <a:r>
              <a:rPr lang="fr-FR" sz="3200" dirty="0">
                <a:latin typeface="Calibri Light"/>
                <a:cs typeface="Calibri Light"/>
              </a:rPr>
              <a:t>Quelques chiffres sur la conjoncture et l’ambition pour 2030 </a:t>
            </a:r>
          </a:p>
        </p:txBody>
      </p:sp>
      <p:sp>
        <p:nvSpPr>
          <p:cNvPr id="11" name="ZoneTexte 10"/>
          <p:cNvSpPr txBox="1"/>
          <p:nvPr/>
        </p:nvSpPr>
        <p:spPr>
          <a:xfrm>
            <a:off x="7352778" y="6164388"/>
            <a:ext cx="184731" cy="369332"/>
          </a:xfrm>
          <a:prstGeom prst="rect">
            <a:avLst/>
          </a:prstGeom>
          <a:noFill/>
        </p:spPr>
        <p:txBody>
          <a:bodyPr wrap="none" rtlCol="0">
            <a:spAutoFit/>
          </a:bodyPr>
          <a:lstStyle/>
          <a:p>
            <a:endParaRPr lang="fr-FR" dirty="0"/>
          </a:p>
        </p:txBody>
      </p:sp>
      <p:pic>
        <p:nvPicPr>
          <p:cNvPr id="6" name="Image 5"/>
          <p:cNvPicPr>
            <a:picLocks noChangeAspect="1"/>
          </p:cNvPicPr>
          <p:nvPr/>
        </p:nvPicPr>
        <p:blipFill>
          <a:blip r:embed="rId3"/>
          <a:stretch>
            <a:fillRect/>
          </a:stretch>
        </p:blipFill>
        <p:spPr>
          <a:xfrm>
            <a:off x="389948" y="1074174"/>
            <a:ext cx="5791418" cy="2856365"/>
          </a:xfrm>
          <a:prstGeom prst="rect">
            <a:avLst/>
          </a:prstGeom>
        </p:spPr>
      </p:pic>
      <p:sp>
        <p:nvSpPr>
          <p:cNvPr id="7" name="ZoneTexte 6"/>
          <p:cNvSpPr txBox="1"/>
          <p:nvPr/>
        </p:nvSpPr>
        <p:spPr>
          <a:xfrm>
            <a:off x="3333419" y="5680182"/>
            <a:ext cx="5848909" cy="461665"/>
          </a:xfrm>
          <a:prstGeom prst="rect">
            <a:avLst/>
          </a:prstGeom>
          <a:noFill/>
        </p:spPr>
        <p:txBody>
          <a:bodyPr wrap="none" rtlCol="0">
            <a:spAutoFit/>
          </a:bodyPr>
          <a:lstStyle/>
          <a:p>
            <a:r>
              <a:rPr lang="fr-FR" sz="2400" dirty="0"/>
              <a:t>Moment d’accélérer la transition énergétique</a:t>
            </a:r>
          </a:p>
        </p:txBody>
      </p:sp>
      <p:sp>
        <p:nvSpPr>
          <p:cNvPr id="13" name="Flèche droite 12"/>
          <p:cNvSpPr/>
          <p:nvPr/>
        </p:nvSpPr>
        <p:spPr>
          <a:xfrm>
            <a:off x="2310714" y="5782962"/>
            <a:ext cx="889686" cy="2842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p:cNvPicPr>
            <a:picLocks noChangeAspect="1"/>
          </p:cNvPicPr>
          <p:nvPr/>
        </p:nvPicPr>
        <p:blipFill>
          <a:blip r:embed="rId4"/>
          <a:stretch>
            <a:fillRect/>
          </a:stretch>
        </p:blipFill>
        <p:spPr>
          <a:xfrm>
            <a:off x="5851363" y="1270309"/>
            <a:ext cx="5665465" cy="4193736"/>
          </a:xfrm>
          <a:prstGeom prst="rect">
            <a:avLst/>
          </a:prstGeom>
        </p:spPr>
      </p:pic>
      <p:sp>
        <p:nvSpPr>
          <p:cNvPr id="2" name="ZoneTexte 1"/>
          <p:cNvSpPr txBox="1"/>
          <p:nvPr/>
        </p:nvSpPr>
        <p:spPr>
          <a:xfrm>
            <a:off x="464057" y="4276897"/>
            <a:ext cx="5019323" cy="923330"/>
          </a:xfrm>
          <a:prstGeom prst="rect">
            <a:avLst/>
          </a:prstGeom>
          <a:noFill/>
        </p:spPr>
        <p:txBody>
          <a:bodyPr wrap="none" rtlCol="0">
            <a:spAutoFit/>
          </a:bodyPr>
          <a:lstStyle/>
          <a:p>
            <a:pPr marL="285750" indent="-285750">
              <a:buFont typeface="Arial"/>
              <a:buChar char="•"/>
            </a:pPr>
            <a:r>
              <a:rPr lang="fr-FR" dirty="0"/>
              <a:t>Loi Energie Climat (2019) : 33% d’</a:t>
            </a:r>
            <a:r>
              <a:rPr lang="fr-FR" dirty="0" err="1"/>
              <a:t>EnR</a:t>
            </a:r>
            <a:r>
              <a:rPr lang="fr-FR" dirty="0"/>
              <a:t> en 2030</a:t>
            </a:r>
          </a:p>
          <a:p>
            <a:pPr marL="285750" indent="-285750">
              <a:buFont typeface="Arial"/>
              <a:buChar char="•"/>
            </a:pPr>
            <a:r>
              <a:rPr lang="fr-FR" dirty="0"/>
              <a:t>Plan </a:t>
            </a:r>
            <a:r>
              <a:rPr lang="fr-FR" dirty="0" err="1"/>
              <a:t>REPowerEU</a:t>
            </a:r>
            <a:r>
              <a:rPr lang="fr-FR" dirty="0"/>
              <a:t> (2022) : 40% d’</a:t>
            </a:r>
            <a:r>
              <a:rPr lang="fr-FR" dirty="0" err="1"/>
              <a:t>EnR</a:t>
            </a:r>
            <a:r>
              <a:rPr lang="fr-FR" dirty="0"/>
              <a:t> en 2030</a:t>
            </a:r>
          </a:p>
          <a:p>
            <a:pPr marL="285750" indent="-285750">
              <a:buFont typeface="Arial"/>
              <a:buChar char="•"/>
            </a:pPr>
            <a:r>
              <a:rPr lang="fr-FR" dirty="0"/>
              <a:t>Parlement Européen (2022) : 45% d’</a:t>
            </a:r>
            <a:r>
              <a:rPr lang="fr-FR" dirty="0" err="1"/>
              <a:t>EnR</a:t>
            </a:r>
            <a:r>
              <a:rPr lang="fr-FR" dirty="0"/>
              <a:t> en 2030 </a:t>
            </a:r>
          </a:p>
        </p:txBody>
      </p:sp>
    </p:spTree>
    <p:extLst>
      <p:ext uri="{BB962C8B-B14F-4D97-AF65-F5344CB8AC3E}">
        <p14:creationId xmlns:p14="http://schemas.microsoft.com/office/powerpoint/2010/main" val="2256330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B04BF84E-87D9-44F4-AA24-825D16CC57AD}"/>
              </a:ext>
            </a:extLst>
          </p:cNvPr>
          <p:cNvSpPr>
            <a:spLocks noGrp="1"/>
          </p:cNvSpPr>
          <p:nvPr>
            <p:ph type="title"/>
          </p:nvPr>
        </p:nvSpPr>
        <p:spPr>
          <a:xfrm>
            <a:off x="323999" y="0"/>
            <a:ext cx="12114820" cy="888251"/>
          </a:xfrm>
        </p:spPr>
        <p:txBody>
          <a:bodyPr>
            <a:noAutofit/>
          </a:bodyPr>
          <a:lstStyle/>
          <a:p>
            <a:r>
              <a:rPr lang="fr-FR" sz="3200" dirty="0">
                <a:latin typeface="Calibri Light"/>
                <a:cs typeface="Calibri Light"/>
              </a:rPr>
              <a:t>Quelques chiffres sur la production primaire d’</a:t>
            </a:r>
            <a:r>
              <a:rPr lang="fr-FR" sz="3200" dirty="0" err="1">
                <a:latin typeface="Calibri Light"/>
                <a:cs typeface="Calibri Light"/>
              </a:rPr>
              <a:t>EnR</a:t>
            </a:r>
            <a:r>
              <a:rPr lang="fr-FR" sz="3200" dirty="0">
                <a:latin typeface="Calibri Light"/>
                <a:cs typeface="Calibri Light"/>
              </a:rPr>
              <a:t> en France en 2021  </a:t>
            </a:r>
          </a:p>
        </p:txBody>
      </p:sp>
      <p:sp>
        <p:nvSpPr>
          <p:cNvPr id="10" name="Rectangle 9"/>
          <p:cNvSpPr/>
          <p:nvPr/>
        </p:nvSpPr>
        <p:spPr>
          <a:xfrm>
            <a:off x="1349862" y="5161376"/>
            <a:ext cx="9778734" cy="584776"/>
          </a:xfrm>
          <a:prstGeom prst="rect">
            <a:avLst/>
          </a:prstGeom>
        </p:spPr>
        <p:txBody>
          <a:bodyPr wrap="square">
            <a:spAutoFit/>
          </a:bodyPr>
          <a:lstStyle/>
          <a:p>
            <a:r>
              <a:rPr lang="fr-FR" sz="1600" b="1" dirty="0">
                <a:latin typeface="Arial" panose="020B0604020202020204" pitchFamily="34" charset="0"/>
              </a:rPr>
              <a:t>345 TWh </a:t>
            </a:r>
            <a:r>
              <a:rPr lang="fr-FR" sz="1600" dirty="0">
                <a:latin typeface="Arial" panose="020B0604020202020204" pitchFamily="34" charset="0"/>
              </a:rPr>
              <a:t>d’énergie primaire renouvelable </a:t>
            </a:r>
            <a:br>
              <a:rPr lang="fr-FR" sz="1600" dirty="0">
                <a:latin typeface="Arial" panose="020B0604020202020204" pitchFamily="34" charset="0"/>
              </a:rPr>
            </a:br>
            <a:r>
              <a:rPr lang="fr-FR" sz="1600" dirty="0">
                <a:latin typeface="Arial" panose="020B0604020202020204" pitchFamily="34" charset="0"/>
              </a:rPr>
              <a:t>légèrement &lt; consommation (bois et biocarburants importés) </a:t>
            </a:r>
            <a:endParaRPr lang="fr-FR" sz="1600" dirty="0"/>
          </a:p>
        </p:txBody>
      </p:sp>
      <p:pic>
        <p:nvPicPr>
          <p:cNvPr id="2" name="Image 1"/>
          <p:cNvPicPr>
            <a:picLocks noChangeAspect="1"/>
          </p:cNvPicPr>
          <p:nvPr/>
        </p:nvPicPr>
        <p:blipFill>
          <a:blip r:embed="rId3"/>
          <a:stretch>
            <a:fillRect/>
          </a:stretch>
        </p:blipFill>
        <p:spPr>
          <a:xfrm>
            <a:off x="881098" y="1254118"/>
            <a:ext cx="6645062" cy="3868487"/>
          </a:xfrm>
          <a:prstGeom prst="rect">
            <a:avLst/>
          </a:prstGeom>
        </p:spPr>
      </p:pic>
      <p:cxnSp>
        <p:nvCxnSpPr>
          <p:cNvPr id="9" name="Connecteur droit avec flèche 8"/>
          <p:cNvCxnSpPr/>
          <p:nvPr/>
        </p:nvCxnSpPr>
        <p:spPr>
          <a:xfrm>
            <a:off x="4832555" y="1858297"/>
            <a:ext cx="3962400" cy="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a:off x="4748981" y="2753031"/>
            <a:ext cx="4045974" cy="19665"/>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a:off x="4817806" y="2998837"/>
            <a:ext cx="3977149" cy="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a:off x="4748981" y="3460955"/>
            <a:ext cx="4045974" cy="14748"/>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a:off x="4748981" y="3926048"/>
            <a:ext cx="4045974" cy="11772"/>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4" name="ZoneTexte 23"/>
          <p:cNvSpPr txBox="1"/>
          <p:nvPr/>
        </p:nvSpPr>
        <p:spPr>
          <a:xfrm>
            <a:off x="9697094" y="2535876"/>
            <a:ext cx="1603324" cy="954107"/>
          </a:xfrm>
          <a:prstGeom prst="rect">
            <a:avLst/>
          </a:prstGeom>
          <a:noFill/>
        </p:spPr>
        <p:txBody>
          <a:bodyPr wrap="none" rtlCol="0">
            <a:spAutoFit/>
          </a:bodyPr>
          <a:lstStyle/>
          <a:p>
            <a:pPr algn="ctr"/>
            <a:r>
              <a:rPr lang="fr-FR" sz="2800" b="1" dirty="0">
                <a:solidFill>
                  <a:srgbClr val="00B050"/>
                </a:solidFill>
              </a:rPr>
              <a:t>Biomasse</a:t>
            </a:r>
          </a:p>
          <a:p>
            <a:pPr algn="ctr"/>
            <a:r>
              <a:rPr lang="fr-FR" sz="2800" b="1" dirty="0">
                <a:solidFill>
                  <a:srgbClr val="00B050"/>
                </a:solidFill>
              </a:rPr>
              <a:t>53 %</a:t>
            </a:r>
          </a:p>
        </p:txBody>
      </p:sp>
      <p:sp>
        <p:nvSpPr>
          <p:cNvPr id="25" name="Accolade fermante 24"/>
          <p:cNvSpPr/>
          <p:nvPr/>
        </p:nvSpPr>
        <p:spPr>
          <a:xfrm>
            <a:off x="9094839" y="1790542"/>
            <a:ext cx="452500" cy="241658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6" name="Rectangle 25"/>
          <p:cNvSpPr/>
          <p:nvPr/>
        </p:nvSpPr>
        <p:spPr>
          <a:xfrm>
            <a:off x="4667416" y="1637969"/>
            <a:ext cx="1113182" cy="220328"/>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p:cNvSpPr/>
          <p:nvPr/>
        </p:nvSpPr>
        <p:spPr>
          <a:xfrm>
            <a:off x="4659464" y="2535031"/>
            <a:ext cx="1113182" cy="220328"/>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p:cNvSpPr/>
          <p:nvPr/>
        </p:nvSpPr>
        <p:spPr>
          <a:xfrm>
            <a:off x="4655356" y="2780071"/>
            <a:ext cx="1113182" cy="220328"/>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p:cNvSpPr/>
          <p:nvPr/>
        </p:nvSpPr>
        <p:spPr>
          <a:xfrm>
            <a:off x="4655356" y="3225617"/>
            <a:ext cx="2389500" cy="239283"/>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p:cNvSpPr/>
          <p:nvPr/>
        </p:nvSpPr>
        <p:spPr>
          <a:xfrm>
            <a:off x="4655356" y="3699907"/>
            <a:ext cx="2389500" cy="235457"/>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p:nvSpPr>
        <p:spPr>
          <a:xfrm>
            <a:off x="4024905" y="6415201"/>
            <a:ext cx="7404904" cy="276999"/>
          </a:xfrm>
          <a:prstGeom prst="rect">
            <a:avLst/>
          </a:prstGeom>
        </p:spPr>
        <p:txBody>
          <a:bodyPr wrap="square">
            <a:spAutoFit/>
          </a:bodyPr>
          <a:lstStyle/>
          <a:p>
            <a:r>
              <a:rPr lang="fr-FR" sz="1200" dirty="0" err="1"/>
              <a:t>https</a:t>
            </a:r>
            <a:r>
              <a:rPr lang="fr-FR" sz="1200" dirty="0"/>
              <a:t>://</a:t>
            </a:r>
            <a:r>
              <a:rPr lang="fr-FR" sz="1200" dirty="0" err="1"/>
              <a:t>www.statistiques.developpement-durable.gouv.fr</a:t>
            </a:r>
            <a:r>
              <a:rPr lang="fr-FR" sz="1200" dirty="0"/>
              <a:t>/chiffres-cles-des-energies-renouvelables-edition-2022</a:t>
            </a:r>
          </a:p>
        </p:txBody>
      </p:sp>
    </p:spTree>
    <p:extLst>
      <p:ext uri="{BB962C8B-B14F-4D97-AF65-F5344CB8AC3E}">
        <p14:creationId xmlns:p14="http://schemas.microsoft.com/office/powerpoint/2010/main" val="1308958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 19"/>
          <p:cNvPicPr>
            <a:picLocks noChangeAspect="1"/>
          </p:cNvPicPr>
          <p:nvPr/>
        </p:nvPicPr>
        <p:blipFill>
          <a:blip r:embed="rId3"/>
          <a:stretch>
            <a:fillRect/>
          </a:stretch>
        </p:blipFill>
        <p:spPr>
          <a:xfrm>
            <a:off x="6583706" y="779098"/>
            <a:ext cx="2088464" cy="2292776"/>
          </a:xfrm>
          <a:prstGeom prst="rect">
            <a:avLst/>
          </a:prstGeom>
        </p:spPr>
      </p:pic>
      <p:sp>
        <p:nvSpPr>
          <p:cNvPr id="18" name="Bulle rectangulaire à coins arrondis 17"/>
          <p:cNvSpPr/>
          <p:nvPr/>
        </p:nvSpPr>
        <p:spPr>
          <a:xfrm>
            <a:off x="2514936" y="796674"/>
            <a:ext cx="3670756" cy="1122160"/>
          </a:xfrm>
          <a:prstGeom prst="wedgeRoundRectCallout">
            <a:avLst>
              <a:gd name="adj1" fmla="val -44529"/>
              <a:gd name="adj2" fmla="val 84823"/>
              <a:gd name="adj3" fmla="val 16667"/>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 name="Titre 3">
            <a:extLst>
              <a:ext uri="{FF2B5EF4-FFF2-40B4-BE49-F238E27FC236}">
                <a16:creationId xmlns:a16="http://schemas.microsoft.com/office/drawing/2014/main" id="{B04BF84E-87D9-44F4-AA24-825D16CC57AD}"/>
              </a:ext>
            </a:extLst>
          </p:cNvPr>
          <p:cNvSpPr>
            <a:spLocks noGrp="1"/>
          </p:cNvSpPr>
          <p:nvPr>
            <p:ph type="title"/>
          </p:nvPr>
        </p:nvSpPr>
        <p:spPr>
          <a:xfrm>
            <a:off x="324000" y="0"/>
            <a:ext cx="11868000" cy="888251"/>
          </a:xfrm>
        </p:spPr>
        <p:txBody>
          <a:bodyPr>
            <a:noAutofit/>
          </a:bodyPr>
          <a:lstStyle/>
          <a:p>
            <a:r>
              <a:rPr lang="fr-FR" sz="3200" dirty="0">
                <a:latin typeface="Calibri Light"/>
                <a:cs typeface="Calibri Light"/>
              </a:rPr>
              <a:t>Biomasse : un élément clé des prospectives</a:t>
            </a:r>
          </a:p>
        </p:txBody>
      </p:sp>
      <p:pic>
        <p:nvPicPr>
          <p:cNvPr id="7" name="Image 6"/>
          <p:cNvPicPr>
            <a:picLocks noChangeAspect="1"/>
          </p:cNvPicPr>
          <p:nvPr/>
        </p:nvPicPr>
        <p:blipFill>
          <a:blip r:embed="rId4"/>
          <a:stretch>
            <a:fillRect/>
          </a:stretch>
        </p:blipFill>
        <p:spPr>
          <a:xfrm>
            <a:off x="768265" y="886686"/>
            <a:ext cx="1592892" cy="2256092"/>
          </a:xfrm>
          <a:prstGeom prst="rect">
            <a:avLst/>
          </a:prstGeom>
          <a:ln>
            <a:solidFill>
              <a:schemeClr val="tx1"/>
            </a:solidFill>
          </a:ln>
        </p:spPr>
      </p:pic>
      <p:pic>
        <p:nvPicPr>
          <p:cNvPr id="9" name="Image 8"/>
          <p:cNvPicPr>
            <a:picLocks noChangeAspect="1"/>
          </p:cNvPicPr>
          <p:nvPr/>
        </p:nvPicPr>
        <p:blipFill>
          <a:blip r:embed="rId5"/>
          <a:stretch>
            <a:fillRect/>
          </a:stretch>
        </p:blipFill>
        <p:spPr>
          <a:xfrm>
            <a:off x="2588093" y="860737"/>
            <a:ext cx="3550608" cy="961036"/>
          </a:xfrm>
          <a:prstGeom prst="rect">
            <a:avLst/>
          </a:prstGeom>
        </p:spPr>
      </p:pic>
      <p:pic>
        <p:nvPicPr>
          <p:cNvPr id="16" name="Image 15"/>
          <p:cNvPicPr>
            <a:picLocks noChangeAspect="1"/>
          </p:cNvPicPr>
          <p:nvPr/>
        </p:nvPicPr>
        <p:blipFill>
          <a:blip r:embed="rId6"/>
          <a:stretch>
            <a:fillRect/>
          </a:stretch>
        </p:blipFill>
        <p:spPr>
          <a:xfrm>
            <a:off x="579368" y="3308614"/>
            <a:ext cx="1786566" cy="2552709"/>
          </a:xfrm>
          <a:prstGeom prst="rect">
            <a:avLst/>
          </a:prstGeom>
        </p:spPr>
      </p:pic>
      <p:sp>
        <p:nvSpPr>
          <p:cNvPr id="19" name="Bulle rectangulaire à coins arrondis 18"/>
          <p:cNvSpPr/>
          <p:nvPr/>
        </p:nvSpPr>
        <p:spPr>
          <a:xfrm>
            <a:off x="2414707" y="3470108"/>
            <a:ext cx="2018748" cy="1462889"/>
          </a:xfrm>
          <a:prstGeom prst="wedgeRoundRectCallout">
            <a:avLst>
              <a:gd name="adj1" fmla="val -44529"/>
              <a:gd name="adj2" fmla="val 84823"/>
              <a:gd name="adj3" fmla="val 16667"/>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just"/>
            <a:endParaRPr lang="fr-FR" dirty="0"/>
          </a:p>
        </p:txBody>
      </p:sp>
      <p:sp>
        <p:nvSpPr>
          <p:cNvPr id="17" name="Rectangle 16"/>
          <p:cNvSpPr/>
          <p:nvPr/>
        </p:nvSpPr>
        <p:spPr>
          <a:xfrm>
            <a:off x="2392293" y="3494904"/>
            <a:ext cx="2063840" cy="1384995"/>
          </a:xfrm>
          <a:prstGeom prst="rect">
            <a:avLst/>
          </a:prstGeom>
        </p:spPr>
        <p:txBody>
          <a:bodyPr wrap="square">
            <a:spAutoFit/>
          </a:bodyPr>
          <a:lstStyle/>
          <a:p>
            <a:r>
              <a:rPr lang="fr-FR" sz="1400" dirty="0"/>
              <a:t>La biomasse possède un potentiel certain pour des </a:t>
            </a:r>
            <a:br>
              <a:rPr lang="fr-FR" sz="1400" dirty="0"/>
            </a:br>
            <a:r>
              <a:rPr lang="fr-FR" sz="1400" dirty="0"/>
              <a:t>usages énergétiques, mais son exploitation ne sera durable qu’à certaines conditions</a:t>
            </a:r>
          </a:p>
        </p:txBody>
      </p:sp>
      <p:grpSp>
        <p:nvGrpSpPr>
          <p:cNvPr id="23" name="Grouper 22"/>
          <p:cNvGrpSpPr/>
          <p:nvPr/>
        </p:nvGrpSpPr>
        <p:grpSpPr>
          <a:xfrm>
            <a:off x="8661421" y="174672"/>
            <a:ext cx="2961333" cy="1382487"/>
            <a:chOff x="7853194" y="751932"/>
            <a:chExt cx="2961333" cy="1382487"/>
          </a:xfrm>
        </p:grpSpPr>
        <p:sp>
          <p:nvSpPr>
            <p:cNvPr id="13" name="Bulle rectangulaire à coins arrondis 12"/>
            <p:cNvSpPr/>
            <p:nvPr/>
          </p:nvSpPr>
          <p:spPr>
            <a:xfrm>
              <a:off x="7853194" y="751932"/>
              <a:ext cx="2961333" cy="1382487"/>
            </a:xfrm>
            <a:prstGeom prst="wedgeRoundRectCallout">
              <a:avLst>
                <a:gd name="adj1" fmla="val -44529"/>
                <a:gd name="adj2" fmla="val 84823"/>
                <a:gd name="adj3" fmla="val 16667"/>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21" name="Image 20"/>
            <p:cNvPicPr>
              <a:picLocks noChangeAspect="1"/>
            </p:cNvPicPr>
            <p:nvPr/>
          </p:nvPicPr>
          <p:blipFill>
            <a:blip r:embed="rId7"/>
            <a:stretch>
              <a:fillRect/>
            </a:stretch>
          </p:blipFill>
          <p:spPr>
            <a:xfrm>
              <a:off x="7995313" y="801737"/>
              <a:ext cx="2579939" cy="1217670"/>
            </a:xfrm>
            <a:prstGeom prst="rect">
              <a:avLst/>
            </a:prstGeom>
          </p:spPr>
        </p:pic>
        <p:sp>
          <p:nvSpPr>
            <p:cNvPr id="22" name="Rectangle 21"/>
            <p:cNvSpPr/>
            <p:nvPr/>
          </p:nvSpPr>
          <p:spPr>
            <a:xfrm>
              <a:off x="9223777" y="1852210"/>
              <a:ext cx="1372662" cy="192883"/>
            </a:xfrm>
            <a:prstGeom prst="rect">
              <a:avLst/>
            </a:prstGeom>
            <a:solidFill>
              <a:srgbClr val="FFFFFF"/>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pic>
        <p:nvPicPr>
          <p:cNvPr id="25" name="Image 24"/>
          <p:cNvPicPr>
            <a:picLocks noChangeAspect="1"/>
          </p:cNvPicPr>
          <p:nvPr/>
        </p:nvPicPr>
        <p:blipFill>
          <a:blip r:embed="rId8"/>
          <a:stretch>
            <a:fillRect/>
          </a:stretch>
        </p:blipFill>
        <p:spPr>
          <a:xfrm>
            <a:off x="4881041" y="2746057"/>
            <a:ext cx="1794948" cy="2565346"/>
          </a:xfrm>
          <a:prstGeom prst="rect">
            <a:avLst/>
          </a:prstGeom>
        </p:spPr>
      </p:pic>
      <p:sp>
        <p:nvSpPr>
          <p:cNvPr id="26" name="Bulle rectangulaire à coins arrondis 25"/>
          <p:cNvSpPr/>
          <p:nvPr/>
        </p:nvSpPr>
        <p:spPr>
          <a:xfrm rot="10800000">
            <a:off x="2803600" y="5273205"/>
            <a:ext cx="2038050" cy="1417527"/>
          </a:xfrm>
          <a:prstGeom prst="wedgeRoundRectCallout">
            <a:avLst>
              <a:gd name="adj1" fmla="val -44529"/>
              <a:gd name="adj2" fmla="val 84823"/>
              <a:gd name="adj3" fmla="val 16667"/>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4" name="Rectangle 23"/>
          <p:cNvSpPr/>
          <p:nvPr/>
        </p:nvSpPr>
        <p:spPr>
          <a:xfrm>
            <a:off x="2940032" y="5304729"/>
            <a:ext cx="1867601" cy="1384995"/>
          </a:xfrm>
          <a:prstGeom prst="rect">
            <a:avLst/>
          </a:prstGeom>
        </p:spPr>
        <p:txBody>
          <a:bodyPr wrap="square">
            <a:spAutoFit/>
          </a:bodyPr>
          <a:lstStyle/>
          <a:p>
            <a:r>
              <a:rPr lang="fr-FR" sz="1400" dirty="0"/>
              <a:t>La biomasse est donc appelée à jouer un rôle de plus en plus important, entraînant ainsi une mobilisation accrue ...</a:t>
            </a:r>
          </a:p>
        </p:txBody>
      </p:sp>
      <p:pic>
        <p:nvPicPr>
          <p:cNvPr id="27" name="Image 26"/>
          <p:cNvPicPr>
            <a:picLocks noChangeAspect="1"/>
          </p:cNvPicPr>
          <p:nvPr/>
        </p:nvPicPr>
        <p:blipFill>
          <a:blip r:embed="rId9"/>
          <a:stretch>
            <a:fillRect/>
          </a:stretch>
        </p:blipFill>
        <p:spPr>
          <a:xfrm>
            <a:off x="7381529" y="3878357"/>
            <a:ext cx="1919163" cy="2598867"/>
          </a:xfrm>
          <a:prstGeom prst="rect">
            <a:avLst/>
          </a:prstGeom>
        </p:spPr>
      </p:pic>
      <p:grpSp>
        <p:nvGrpSpPr>
          <p:cNvPr id="30" name="Grouper 29"/>
          <p:cNvGrpSpPr/>
          <p:nvPr/>
        </p:nvGrpSpPr>
        <p:grpSpPr>
          <a:xfrm>
            <a:off x="9403436" y="3345366"/>
            <a:ext cx="2456905" cy="1180371"/>
            <a:chOff x="7853194" y="751932"/>
            <a:chExt cx="2961333" cy="1382487"/>
          </a:xfrm>
        </p:grpSpPr>
        <p:sp>
          <p:nvSpPr>
            <p:cNvPr id="31" name="Bulle rectangulaire à coins arrondis 30"/>
            <p:cNvSpPr/>
            <p:nvPr/>
          </p:nvSpPr>
          <p:spPr>
            <a:xfrm>
              <a:off x="7853194" y="751932"/>
              <a:ext cx="2961333" cy="1382487"/>
            </a:xfrm>
            <a:prstGeom prst="wedgeRoundRectCallout">
              <a:avLst>
                <a:gd name="adj1" fmla="val -44529"/>
                <a:gd name="adj2" fmla="val 84823"/>
                <a:gd name="adj3" fmla="val 16667"/>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3" name="Rectangle 32"/>
            <p:cNvSpPr/>
            <p:nvPr/>
          </p:nvSpPr>
          <p:spPr>
            <a:xfrm>
              <a:off x="9223777" y="1852210"/>
              <a:ext cx="1372662" cy="192883"/>
            </a:xfrm>
            <a:prstGeom prst="rect">
              <a:avLst/>
            </a:prstGeom>
            <a:solidFill>
              <a:srgbClr val="FFFFFF"/>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29" name="Rectangle 28"/>
          <p:cNvSpPr/>
          <p:nvPr/>
        </p:nvSpPr>
        <p:spPr>
          <a:xfrm>
            <a:off x="9477074" y="3345846"/>
            <a:ext cx="2451299" cy="1169551"/>
          </a:xfrm>
          <a:prstGeom prst="rect">
            <a:avLst/>
          </a:prstGeom>
        </p:spPr>
        <p:txBody>
          <a:bodyPr wrap="square">
            <a:spAutoFit/>
          </a:bodyPr>
          <a:lstStyle/>
          <a:p>
            <a:r>
              <a:rPr lang="fr-FR" sz="1400" dirty="0"/>
              <a:t>une vision prospective de la contribution de la biomasse à la neutralité carbone requiert nécessairement une approche multicritère</a:t>
            </a:r>
          </a:p>
        </p:txBody>
      </p:sp>
      <p:sp>
        <p:nvSpPr>
          <p:cNvPr id="34" name="ZoneTexte 33"/>
          <p:cNvSpPr txBox="1"/>
          <p:nvPr/>
        </p:nvSpPr>
        <p:spPr>
          <a:xfrm>
            <a:off x="7442200" y="6477000"/>
            <a:ext cx="1263537" cy="369332"/>
          </a:xfrm>
          <a:prstGeom prst="rect">
            <a:avLst/>
          </a:prstGeom>
          <a:noFill/>
        </p:spPr>
        <p:txBody>
          <a:bodyPr wrap="none" rtlCol="0">
            <a:spAutoFit/>
          </a:bodyPr>
          <a:lstStyle/>
          <a:p>
            <a:r>
              <a:rPr lang="fr-FR" dirty="0"/>
              <a:t>(CRE, 2023)</a:t>
            </a:r>
          </a:p>
        </p:txBody>
      </p:sp>
      <p:sp>
        <p:nvSpPr>
          <p:cNvPr id="35" name="ZoneTexte 34"/>
          <p:cNvSpPr txBox="1"/>
          <p:nvPr/>
        </p:nvSpPr>
        <p:spPr>
          <a:xfrm>
            <a:off x="4889500" y="5397500"/>
            <a:ext cx="1114533" cy="369332"/>
          </a:xfrm>
          <a:prstGeom prst="rect">
            <a:avLst/>
          </a:prstGeom>
          <a:noFill/>
        </p:spPr>
        <p:txBody>
          <a:bodyPr wrap="none" rtlCol="0">
            <a:spAutoFit/>
          </a:bodyPr>
          <a:lstStyle/>
          <a:p>
            <a:r>
              <a:rPr lang="fr-FR" dirty="0"/>
              <a:t>(FS, 2021)</a:t>
            </a:r>
          </a:p>
        </p:txBody>
      </p:sp>
      <p:sp>
        <p:nvSpPr>
          <p:cNvPr id="36" name="ZoneTexte 35"/>
          <p:cNvSpPr txBox="1"/>
          <p:nvPr/>
        </p:nvSpPr>
        <p:spPr>
          <a:xfrm>
            <a:off x="2362200" y="2806700"/>
            <a:ext cx="1252942" cy="369332"/>
          </a:xfrm>
          <a:prstGeom prst="rect">
            <a:avLst/>
          </a:prstGeom>
          <a:noFill/>
        </p:spPr>
        <p:txBody>
          <a:bodyPr wrap="none" rtlCol="0">
            <a:spAutoFit/>
          </a:bodyPr>
          <a:lstStyle/>
          <a:p>
            <a:r>
              <a:rPr lang="fr-FR" dirty="0"/>
              <a:t>(RTE, 2021)</a:t>
            </a:r>
          </a:p>
        </p:txBody>
      </p:sp>
      <p:sp>
        <p:nvSpPr>
          <p:cNvPr id="37" name="ZoneTexte 36"/>
          <p:cNvSpPr txBox="1"/>
          <p:nvPr/>
        </p:nvSpPr>
        <p:spPr>
          <a:xfrm>
            <a:off x="596900" y="5892800"/>
            <a:ext cx="1419191" cy="369332"/>
          </a:xfrm>
          <a:prstGeom prst="rect">
            <a:avLst/>
          </a:prstGeom>
          <a:solidFill>
            <a:srgbClr val="FFFFFF"/>
          </a:solidFill>
        </p:spPr>
        <p:txBody>
          <a:bodyPr wrap="none" rtlCol="0">
            <a:spAutoFit/>
          </a:bodyPr>
          <a:lstStyle/>
          <a:p>
            <a:r>
              <a:rPr lang="fr-FR" dirty="0"/>
              <a:t>(WWF, 2022)</a:t>
            </a:r>
          </a:p>
        </p:txBody>
      </p:sp>
      <p:sp>
        <p:nvSpPr>
          <p:cNvPr id="38" name="ZoneTexte 37"/>
          <p:cNvSpPr txBox="1"/>
          <p:nvPr/>
        </p:nvSpPr>
        <p:spPr>
          <a:xfrm>
            <a:off x="7835900" y="2705100"/>
            <a:ext cx="1807481" cy="369332"/>
          </a:xfrm>
          <a:prstGeom prst="rect">
            <a:avLst/>
          </a:prstGeom>
          <a:noFill/>
        </p:spPr>
        <p:txBody>
          <a:bodyPr wrap="none" rtlCol="0">
            <a:spAutoFit/>
          </a:bodyPr>
          <a:lstStyle/>
          <a:p>
            <a:r>
              <a:rPr lang="fr-FR" dirty="0"/>
              <a:t>(</a:t>
            </a:r>
            <a:r>
              <a:rPr lang="fr-FR" dirty="0" err="1"/>
              <a:t>Negawatt</a:t>
            </a:r>
            <a:r>
              <a:rPr lang="fr-FR" dirty="0"/>
              <a:t>, 2022)</a:t>
            </a:r>
          </a:p>
        </p:txBody>
      </p:sp>
    </p:spTree>
    <p:extLst>
      <p:ext uri="{BB962C8B-B14F-4D97-AF65-F5344CB8AC3E}">
        <p14:creationId xmlns:p14="http://schemas.microsoft.com/office/powerpoint/2010/main" val="1542406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B04BF84E-87D9-44F4-AA24-825D16CC57AD}"/>
              </a:ext>
            </a:extLst>
          </p:cNvPr>
          <p:cNvSpPr>
            <a:spLocks noGrp="1"/>
          </p:cNvSpPr>
          <p:nvPr>
            <p:ph type="title"/>
          </p:nvPr>
        </p:nvSpPr>
        <p:spPr>
          <a:xfrm>
            <a:off x="324000" y="0"/>
            <a:ext cx="11868000" cy="888251"/>
          </a:xfrm>
        </p:spPr>
        <p:txBody>
          <a:bodyPr>
            <a:noAutofit/>
          </a:bodyPr>
          <a:lstStyle/>
          <a:p>
            <a:r>
              <a:rPr lang="fr-FR" sz="3200" dirty="0">
                <a:latin typeface="Calibri Light"/>
                <a:cs typeface="Calibri Light"/>
              </a:rPr>
              <a:t>Biomasse : un élément clé des prospectives</a:t>
            </a:r>
          </a:p>
        </p:txBody>
      </p:sp>
      <p:pic>
        <p:nvPicPr>
          <p:cNvPr id="2" name="Image 1"/>
          <p:cNvPicPr>
            <a:picLocks noChangeAspect="1"/>
          </p:cNvPicPr>
          <p:nvPr/>
        </p:nvPicPr>
        <p:blipFill>
          <a:blip r:embed="rId3"/>
          <a:stretch>
            <a:fillRect/>
          </a:stretch>
        </p:blipFill>
        <p:spPr>
          <a:xfrm>
            <a:off x="1657351" y="1536699"/>
            <a:ext cx="8877298" cy="5197073"/>
          </a:xfrm>
          <a:prstGeom prst="rect">
            <a:avLst/>
          </a:prstGeom>
        </p:spPr>
      </p:pic>
      <p:sp>
        <p:nvSpPr>
          <p:cNvPr id="5" name="ZoneTexte 4"/>
          <p:cNvSpPr txBox="1"/>
          <p:nvPr/>
        </p:nvSpPr>
        <p:spPr>
          <a:xfrm>
            <a:off x="431801" y="914400"/>
            <a:ext cx="11176000" cy="830997"/>
          </a:xfrm>
          <a:prstGeom prst="rect">
            <a:avLst/>
          </a:prstGeom>
          <a:noFill/>
        </p:spPr>
        <p:txBody>
          <a:bodyPr wrap="square" rtlCol="0">
            <a:spAutoFit/>
          </a:bodyPr>
          <a:lstStyle/>
          <a:p>
            <a:r>
              <a:rPr lang="fr-FR" sz="2400" dirty="0"/>
              <a:t>« </a:t>
            </a:r>
            <a:r>
              <a:rPr lang="fr-FR" sz="2400" i="1" dirty="0"/>
              <a:t>La biomasse ne pourra pas répondre à tous les besoins, mais elle contribuera au mix énergétique de la France en 2050</a:t>
            </a:r>
            <a:r>
              <a:rPr lang="fr-FR" sz="2400" dirty="0"/>
              <a:t> » (WWF, 2022)</a:t>
            </a:r>
          </a:p>
        </p:txBody>
      </p:sp>
    </p:spTree>
    <p:extLst>
      <p:ext uri="{BB962C8B-B14F-4D97-AF65-F5344CB8AC3E}">
        <p14:creationId xmlns:p14="http://schemas.microsoft.com/office/powerpoint/2010/main" val="198158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B04BF84E-87D9-44F4-AA24-825D16CC57AD}"/>
              </a:ext>
            </a:extLst>
          </p:cNvPr>
          <p:cNvSpPr>
            <a:spLocks noGrp="1"/>
          </p:cNvSpPr>
          <p:nvPr>
            <p:ph type="title"/>
          </p:nvPr>
        </p:nvSpPr>
        <p:spPr>
          <a:xfrm>
            <a:off x="324000" y="0"/>
            <a:ext cx="10216343" cy="888251"/>
          </a:xfrm>
        </p:spPr>
        <p:txBody>
          <a:bodyPr>
            <a:normAutofit/>
          </a:bodyPr>
          <a:lstStyle/>
          <a:p>
            <a:r>
              <a:rPr lang="fr-FR" sz="3200" dirty="0">
                <a:latin typeface="Calibri Light"/>
                <a:cs typeface="Calibri Light"/>
              </a:rPr>
              <a:t>Quel(s) rôle(s) pour la biomasse ? </a:t>
            </a:r>
          </a:p>
        </p:txBody>
      </p:sp>
      <p:pic>
        <p:nvPicPr>
          <p:cNvPr id="5" name="Image 4"/>
          <p:cNvPicPr>
            <a:picLocks noChangeAspect="1"/>
          </p:cNvPicPr>
          <p:nvPr/>
        </p:nvPicPr>
        <p:blipFill>
          <a:blip r:embed="rId3"/>
          <a:stretch>
            <a:fillRect/>
          </a:stretch>
        </p:blipFill>
        <p:spPr>
          <a:xfrm>
            <a:off x="4199922" y="3762797"/>
            <a:ext cx="1908860" cy="1476843"/>
          </a:xfrm>
          <a:prstGeom prst="rect">
            <a:avLst/>
          </a:prstGeom>
        </p:spPr>
      </p:pic>
      <p:pic>
        <p:nvPicPr>
          <p:cNvPr id="8" name="Image 7" descr="C:\Users\maxelos\Pictures\Fonds_Ecran\DSC01258.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69655" y="3761350"/>
            <a:ext cx="1861251" cy="1478290"/>
          </a:xfrm>
          <a:prstGeom prst="rect">
            <a:avLst/>
          </a:prstGeom>
          <a:noFill/>
          <a:ln>
            <a:noFill/>
          </a:ln>
        </p:spPr>
      </p:pic>
      <p:pic>
        <p:nvPicPr>
          <p:cNvPr id="9" name="Image 8"/>
          <p:cNvPicPr>
            <a:picLocks noChangeAspect="1"/>
          </p:cNvPicPr>
          <p:nvPr/>
        </p:nvPicPr>
        <p:blipFill>
          <a:blip r:embed="rId5"/>
          <a:stretch>
            <a:fillRect/>
          </a:stretch>
        </p:blipFill>
        <p:spPr>
          <a:xfrm>
            <a:off x="6217637" y="3785760"/>
            <a:ext cx="1861861" cy="1477231"/>
          </a:xfrm>
          <a:prstGeom prst="rect">
            <a:avLst/>
          </a:prstGeom>
        </p:spPr>
      </p:pic>
      <p:grpSp>
        <p:nvGrpSpPr>
          <p:cNvPr id="10" name="Group 24"/>
          <p:cNvGrpSpPr>
            <a:grpSpLocks/>
          </p:cNvGrpSpPr>
          <p:nvPr/>
        </p:nvGrpSpPr>
        <p:grpSpPr bwMode="auto">
          <a:xfrm>
            <a:off x="10273211" y="3738078"/>
            <a:ext cx="1734549" cy="1524085"/>
            <a:chOff x="2498473" y="0"/>
            <a:chExt cx="2281523" cy="1267513"/>
          </a:xfrm>
        </p:grpSpPr>
        <p:sp>
          <p:nvSpPr>
            <p:cNvPr id="11" name="Rounded Rectangle 16"/>
            <p:cNvSpPr/>
            <p:nvPr/>
          </p:nvSpPr>
          <p:spPr>
            <a:xfrm>
              <a:off x="2498473" y="0"/>
              <a:ext cx="2281523" cy="1267513"/>
            </a:xfrm>
            <a:prstGeom prst="roundRect">
              <a:avLst>
                <a:gd name="adj" fmla="val 10000"/>
              </a:avLst>
            </a:prstGeom>
            <a:blipFill rotWithShape="0">
              <a:blip r:embed="rId6" cstate="email"/>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Rounded Rectangle 4"/>
            <p:cNvSpPr/>
            <p:nvPr/>
          </p:nvSpPr>
          <p:spPr>
            <a:xfrm>
              <a:off x="2536150" y="37949"/>
              <a:ext cx="2206170" cy="1191614"/>
            </a:xfrm>
            <a:prstGeom prst="rect">
              <a:avLst/>
            </a:prstGeom>
          </p:spPr>
          <p:style>
            <a:lnRef idx="0">
              <a:scrgbClr r="0" g="0" b="0"/>
            </a:lnRef>
            <a:fillRef idx="0">
              <a:scrgbClr r="0" g="0" b="0"/>
            </a:fillRef>
            <a:effectRef idx="0">
              <a:scrgbClr r="0" g="0" b="0"/>
            </a:effectRef>
            <a:fontRef idx="minor">
              <a:schemeClr val="lt1"/>
            </a:fontRef>
          </p:style>
          <p:txBody>
            <a:bodyPr lIns="209550" tIns="209550" rIns="209550" bIns="209550" spcCol="1270" anchor="ctr"/>
            <a:lstStyle/>
            <a:p>
              <a:pPr algn="ctr" defTabSz="2444750">
                <a:lnSpc>
                  <a:spcPct val="90000"/>
                </a:lnSpc>
                <a:spcAft>
                  <a:spcPct val="35000"/>
                </a:spcAft>
                <a:defRPr/>
              </a:pPr>
              <a:r>
                <a:rPr lang="fr-BE" sz="5500" dirty="0">
                  <a:solidFill>
                    <a:srgbClr val="FFFFFF"/>
                  </a:solidFill>
                </a:rPr>
                <a:t> </a:t>
              </a:r>
              <a:endParaRPr lang="en-GB" sz="5500" dirty="0">
                <a:solidFill>
                  <a:srgbClr val="FFFFFF"/>
                </a:solidFill>
              </a:endParaRPr>
            </a:p>
          </p:txBody>
        </p:sp>
      </p:grpSp>
      <p:pic>
        <p:nvPicPr>
          <p:cNvPr id="13" name="Imag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6772" y="3755697"/>
            <a:ext cx="1736419" cy="1475245"/>
          </a:xfrm>
          <a:prstGeom prst="rect">
            <a:avLst/>
          </a:prstGeom>
        </p:spPr>
      </p:pic>
      <p:pic>
        <p:nvPicPr>
          <p:cNvPr id="18" name="Imag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08054" y="3783709"/>
            <a:ext cx="1758629" cy="1481335"/>
          </a:xfrm>
          <a:prstGeom prst="rect">
            <a:avLst/>
          </a:prstGeom>
        </p:spPr>
      </p:pic>
      <p:sp>
        <p:nvSpPr>
          <p:cNvPr id="14" name="Rectangle 13"/>
          <p:cNvSpPr/>
          <p:nvPr/>
        </p:nvSpPr>
        <p:spPr>
          <a:xfrm>
            <a:off x="770655" y="1422779"/>
            <a:ext cx="10913345" cy="1654607"/>
          </a:xfrm>
          <a:prstGeom prst="rect">
            <a:avLst/>
          </a:prstGeom>
        </p:spPr>
        <p:txBody>
          <a:bodyPr wrap="square">
            <a:spAutoFit/>
          </a:bodyPr>
          <a:lstStyle/>
          <a:p>
            <a:pPr marL="342900" lvl="0" indent="-342900" algn="just">
              <a:lnSpc>
                <a:spcPct val="106000"/>
              </a:lnSpc>
              <a:spcAft>
                <a:spcPts val="0"/>
              </a:spcAft>
              <a:buFont typeface="+mj-lt"/>
              <a:buAutoNum type="arabicPeriod"/>
            </a:pPr>
            <a:r>
              <a:rPr lang="fr-FR" sz="2400" b="1" dirty="0" err="1">
                <a:latin typeface="Calibri Light" panose="020F0302020204030204" pitchFamily="34" charset="0"/>
                <a:ea typeface="Calibri" panose="020F0502020204030204" pitchFamily="34" charset="0"/>
                <a:cs typeface="Times New Roman" panose="02020603050405020304" pitchFamily="18" charset="0"/>
              </a:rPr>
              <a:t>Décarboner</a:t>
            </a:r>
            <a:r>
              <a:rPr lang="fr-FR" sz="2400" b="1" dirty="0">
                <a:latin typeface="Calibri Light" panose="020F0302020204030204" pitchFamily="34" charset="0"/>
                <a:ea typeface="Calibri" panose="020F0502020204030204" pitchFamily="34" charset="0"/>
                <a:cs typeface="Times New Roman" panose="02020603050405020304" pitchFamily="18" charset="0"/>
              </a:rPr>
              <a:t> la production d’énergie (cf. PPE), </a:t>
            </a:r>
            <a:endParaRPr lang="fr-FR"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6000"/>
              </a:lnSpc>
              <a:spcAft>
                <a:spcPts val="0"/>
              </a:spcAft>
              <a:buFont typeface="+mj-lt"/>
              <a:buAutoNum type="arabicPeriod"/>
            </a:pPr>
            <a:r>
              <a:rPr lang="fr-FR" sz="2400" b="1" dirty="0">
                <a:latin typeface="Calibri Light" panose="020F0302020204030204" pitchFamily="34" charset="0"/>
                <a:ea typeface="Calibri" panose="020F0502020204030204" pitchFamily="34" charset="0"/>
                <a:cs typeface="Times New Roman" panose="02020603050405020304" pitchFamily="18" charset="0"/>
              </a:rPr>
              <a:t>Réduire de moitié les consommations d’énergie (efficacité énergétique et sobriété), </a:t>
            </a:r>
            <a:endParaRPr lang="fr-FR"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6000"/>
              </a:lnSpc>
              <a:spcAft>
                <a:spcPts val="0"/>
              </a:spcAft>
              <a:buFont typeface="+mj-lt"/>
              <a:buAutoNum type="arabicPeriod"/>
            </a:pPr>
            <a:r>
              <a:rPr lang="fr-FR" sz="2400" b="1" dirty="0">
                <a:latin typeface="Calibri Light" panose="020F0302020204030204" pitchFamily="34" charset="0"/>
                <a:ea typeface="Calibri" panose="020F0502020204030204" pitchFamily="34" charset="0"/>
                <a:cs typeface="Times New Roman" panose="02020603050405020304" pitchFamily="18" charset="0"/>
              </a:rPr>
              <a:t>Réduire les émissions non liées à l’énergie, </a:t>
            </a:r>
            <a:endParaRPr lang="fr-FR"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6000"/>
              </a:lnSpc>
              <a:spcAft>
                <a:spcPts val="0"/>
              </a:spcAft>
              <a:buFont typeface="+mj-lt"/>
              <a:buAutoNum type="arabicPeriod"/>
            </a:pPr>
            <a:r>
              <a:rPr lang="fr-FR" sz="2400" b="1" dirty="0">
                <a:latin typeface="Calibri Light" panose="020F0302020204030204" pitchFamily="34" charset="0"/>
                <a:ea typeface="Calibri" panose="020F0502020204030204" pitchFamily="34" charset="0"/>
                <a:cs typeface="Times New Roman" panose="02020603050405020304" pitchFamily="18" charset="0"/>
              </a:rPr>
              <a:t>Augmenter les puits de carbone</a:t>
            </a:r>
            <a:r>
              <a:rPr lang="fr-FR" sz="2400" dirty="0">
                <a:latin typeface="Calibri Light" panose="020F0302020204030204" pitchFamily="34" charset="0"/>
                <a:ea typeface="Calibri" panose="020F0502020204030204" pitchFamily="34" charset="0"/>
                <a:cs typeface="Times New Roman" panose="02020603050405020304" pitchFamily="18" charset="0"/>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ZoneTexte 14"/>
          <p:cNvSpPr txBox="1"/>
          <p:nvPr/>
        </p:nvSpPr>
        <p:spPr>
          <a:xfrm>
            <a:off x="770656" y="1033558"/>
            <a:ext cx="3014016" cy="461665"/>
          </a:xfrm>
          <a:prstGeom prst="rect">
            <a:avLst/>
          </a:prstGeom>
          <a:noFill/>
        </p:spPr>
        <p:txBody>
          <a:bodyPr wrap="none" rtlCol="0">
            <a:spAutoFit/>
          </a:bodyPr>
          <a:lstStyle/>
          <a:p>
            <a:r>
              <a:rPr lang="fr-FR" sz="2400" dirty="0"/>
              <a:t>Objectifs de la SNBC 2: </a:t>
            </a:r>
          </a:p>
        </p:txBody>
      </p:sp>
      <p:sp>
        <p:nvSpPr>
          <p:cNvPr id="24" name="Flèche gauche 23"/>
          <p:cNvSpPr/>
          <p:nvPr/>
        </p:nvSpPr>
        <p:spPr>
          <a:xfrm>
            <a:off x="6858000" y="1530405"/>
            <a:ext cx="626626" cy="294066"/>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Flèche gauche 25"/>
          <p:cNvSpPr/>
          <p:nvPr/>
        </p:nvSpPr>
        <p:spPr>
          <a:xfrm>
            <a:off x="5135202" y="2688138"/>
            <a:ext cx="626626" cy="294066"/>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514538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B04BF84E-87D9-44F4-AA24-825D16CC57AD}"/>
              </a:ext>
            </a:extLst>
          </p:cNvPr>
          <p:cNvSpPr>
            <a:spLocks noGrp="1"/>
          </p:cNvSpPr>
          <p:nvPr>
            <p:ph type="title"/>
          </p:nvPr>
        </p:nvSpPr>
        <p:spPr>
          <a:xfrm>
            <a:off x="324000" y="0"/>
            <a:ext cx="10216343" cy="888251"/>
          </a:xfrm>
        </p:spPr>
        <p:txBody>
          <a:bodyPr>
            <a:normAutofit/>
          </a:bodyPr>
          <a:lstStyle/>
          <a:p>
            <a:r>
              <a:rPr lang="fr-FR" sz="3200" dirty="0">
                <a:latin typeface="Calibri Light"/>
                <a:cs typeface="Calibri Light"/>
              </a:rPr>
              <a:t>Focus sur les biomasses et leurs usages </a:t>
            </a:r>
          </a:p>
        </p:txBody>
      </p:sp>
      <p:sp>
        <p:nvSpPr>
          <p:cNvPr id="2" name="Espace réservé du texte 1"/>
          <p:cNvSpPr>
            <a:spLocks noGrp="1"/>
          </p:cNvSpPr>
          <p:nvPr>
            <p:ph type="body" idx="1"/>
          </p:nvPr>
        </p:nvSpPr>
        <p:spPr>
          <a:xfrm>
            <a:off x="743192" y="1013388"/>
            <a:ext cx="11173505" cy="1275647"/>
          </a:xfrm>
        </p:spPr>
        <p:txBody>
          <a:bodyPr>
            <a:normAutofit/>
          </a:bodyPr>
          <a:lstStyle/>
          <a:p>
            <a:r>
              <a:rPr lang="fr-FR" sz="2000" b="1" dirty="0"/>
              <a:t>Bois </a:t>
            </a:r>
            <a:r>
              <a:rPr lang="fr-FR" sz="2000" dirty="0"/>
              <a:t>               </a:t>
            </a:r>
            <a:r>
              <a:rPr lang="fr-FR" sz="2000" b="1" dirty="0"/>
              <a:t>Résidus agricoles       Cultures dédiées       Effluents d’élevage        Déchets                Algues, </a:t>
            </a:r>
          </a:p>
          <a:p>
            <a:pPr>
              <a:spcBef>
                <a:spcPts val="400"/>
              </a:spcBef>
            </a:pPr>
            <a:r>
              <a:rPr lang="fr-FR" sz="2000" b="1" dirty="0"/>
              <a:t>										             Bactéries</a:t>
            </a:r>
            <a:r>
              <a:rPr lang="fr-FR" sz="2000" dirty="0"/>
              <a:t>		  							</a:t>
            </a:r>
          </a:p>
        </p:txBody>
      </p:sp>
      <p:pic>
        <p:nvPicPr>
          <p:cNvPr id="5" name="Image 4"/>
          <p:cNvPicPr>
            <a:picLocks noChangeAspect="1"/>
          </p:cNvPicPr>
          <p:nvPr/>
        </p:nvPicPr>
        <p:blipFill>
          <a:blip r:embed="rId3"/>
          <a:stretch>
            <a:fillRect/>
          </a:stretch>
        </p:blipFill>
        <p:spPr>
          <a:xfrm>
            <a:off x="4199922" y="3762797"/>
            <a:ext cx="1908860" cy="1476843"/>
          </a:xfrm>
          <a:prstGeom prst="rect">
            <a:avLst/>
          </a:prstGeom>
        </p:spPr>
      </p:pic>
      <p:pic>
        <p:nvPicPr>
          <p:cNvPr id="6" name="Image 5" descr="C:\Users\maxelos\Documents\DS Alimentation\BIOECONOMIE\GT Bioeconomie\document ARP\IMG_colza.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04260" y="4779887"/>
            <a:ext cx="1908860" cy="1478290"/>
          </a:xfrm>
          <a:prstGeom prst="rect">
            <a:avLst/>
          </a:prstGeom>
          <a:noFill/>
          <a:ln>
            <a:noFill/>
          </a:ln>
        </p:spPr>
      </p:pic>
      <p:pic>
        <p:nvPicPr>
          <p:cNvPr id="8" name="Image 7" descr="C:\Users\maxelos\Pictures\Fonds_Ecran\DSC01258.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69655" y="3761350"/>
            <a:ext cx="1861251" cy="1478290"/>
          </a:xfrm>
          <a:prstGeom prst="rect">
            <a:avLst/>
          </a:prstGeom>
          <a:noFill/>
          <a:ln>
            <a:noFill/>
          </a:ln>
        </p:spPr>
      </p:pic>
      <p:pic>
        <p:nvPicPr>
          <p:cNvPr id="9" name="Image 8"/>
          <p:cNvPicPr>
            <a:picLocks noChangeAspect="1"/>
          </p:cNvPicPr>
          <p:nvPr/>
        </p:nvPicPr>
        <p:blipFill>
          <a:blip r:embed="rId6"/>
          <a:stretch>
            <a:fillRect/>
          </a:stretch>
        </p:blipFill>
        <p:spPr>
          <a:xfrm>
            <a:off x="6217637" y="3785760"/>
            <a:ext cx="1861861" cy="1477231"/>
          </a:xfrm>
          <a:prstGeom prst="rect">
            <a:avLst/>
          </a:prstGeom>
        </p:spPr>
      </p:pic>
      <p:grpSp>
        <p:nvGrpSpPr>
          <p:cNvPr id="10" name="Group 24"/>
          <p:cNvGrpSpPr>
            <a:grpSpLocks/>
          </p:cNvGrpSpPr>
          <p:nvPr/>
        </p:nvGrpSpPr>
        <p:grpSpPr bwMode="auto">
          <a:xfrm>
            <a:off x="10273211" y="3738078"/>
            <a:ext cx="1734549" cy="1524085"/>
            <a:chOff x="2498473" y="0"/>
            <a:chExt cx="2281523" cy="1267513"/>
          </a:xfrm>
        </p:grpSpPr>
        <p:sp>
          <p:nvSpPr>
            <p:cNvPr id="11" name="Rounded Rectangle 16"/>
            <p:cNvSpPr/>
            <p:nvPr/>
          </p:nvSpPr>
          <p:spPr>
            <a:xfrm>
              <a:off x="2498473" y="0"/>
              <a:ext cx="2281523" cy="1267513"/>
            </a:xfrm>
            <a:prstGeom prst="roundRect">
              <a:avLst>
                <a:gd name="adj" fmla="val 10000"/>
              </a:avLst>
            </a:prstGeom>
            <a:blipFill rotWithShape="0">
              <a:blip r:embed="rId7" cstate="email"/>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Rounded Rectangle 4"/>
            <p:cNvSpPr/>
            <p:nvPr/>
          </p:nvSpPr>
          <p:spPr>
            <a:xfrm>
              <a:off x="2536150" y="37949"/>
              <a:ext cx="2206170" cy="1191614"/>
            </a:xfrm>
            <a:prstGeom prst="rect">
              <a:avLst/>
            </a:prstGeom>
          </p:spPr>
          <p:style>
            <a:lnRef idx="0">
              <a:scrgbClr r="0" g="0" b="0"/>
            </a:lnRef>
            <a:fillRef idx="0">
              <a:scrgbClr r="0" g="0" b="0"/>
            </a:fillRef>
            <a:effectRef idx="0">
              <a:scrgbClr r="0" g="0" b="0"/>
            </a:effectRef>
            <a:fontRef idx="minor">
              <a:schemeClr val="lt1"/>
            </a:fontRef>
          </p:style>
          <p:txBody>
            <a:bodyPr lIns="209550" tIns="209550" rIns="209550" bIns="209550" spcCol="1270" anchor="ctr"/>
            <a:lstStyle/>
            <a:p>
              <a:pPr algn="ctr" defTabSz="2444750">
                <a:lnSpc>
                  <a:spcPct val="90000"/>
                </a:lnSpc>
                <a:spcAft>
                  <a:spcPct val="35000"/>
                </a:spcAft>
                <a:defRPr/>
              </a:pPr>
              <a:r>
                <a:rPr lang="fr-BE" sz="5500" dirty="0">
                  <a:solidFill>
                    <a:srgbClr val="FFFFFF"/>
                  </a:solidFill>
                </a:rPr>
                <a:t> </a:t>
              </a:r>
              <a:endParaRPr lang="en-GB" sz="5500" dirty="0">
                <a:solidFill>
                  <a:srgbClr val="FFFFFF"/>
                </a:solidFill>
              </a:endParaRPr>
            </a:p>
          </p:txBody>
        </p:sp>
      </p:grpSp>
      <p:pic>
        <p:nvPicPr>
          <p:cNvPr id="13" name="Imag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6772" y="3755697"/>
            <a:ext cx="1736419" cy="1475245"/>
          </a:xfrm>
          <a:prstGeom prst="rect">
            <a:avLst/>
          </a:prstGeom>
        </p:spPr>
      </p:pic>
      <p:sp>
        <p:nvSpPr>
          <p:cNvPr id="3" name="ZoneTexte 2"/>
          <p:cNvSpPr txBox="1"/>
          <p:nvPr/>
        </p:nvSpPr>
        <p:spPr>
          <a:xfrm>
            <a:off x="203843" y="1813294"/>
            <a:ext cx="1773049" cy="969496"/>
          </a:xfrm>
          <a:prstGeom prst="rect">
            <a:avLst/>
          </a:prstGeom>
          <a:noFill/>
        </p:spPr>
        <p:txBody>
          <a:bodyPr wrap="none" rtlCol="0">
            <a:spAutoFit/>
          </a:bodyPr>
          <a:lstStyle/>
          <a:p>
            <a:r>
              <a:rPr lang="fr-FR" sz="1900" dirty="0"/>
              <a:t>Bois d’œuvre </a:t>
            </a:r>
          </a:p>
          <a:p>
            <a:r>
              <a:rPr lang="fr-FR" sz="1900" dirty="0"/>
              <a:t>Bois d’industrie </a:t>
            </a:r>
          </a:p>
          <a:p>
            <a:r>
              <a:rPr lang="fr-FR" sz="1900" dirty="0"/>
              <a:t>Bois d’énergie </a:t>
            </a:r>
          </a:p>
        </p:txBody>
      </p:sp>
      <p:sp>
        <p:nvSpPr>
          <p:cNvPr id="16" name="ZoneTexte 15"/>
          <p:cNvSpPr txBox="1"/>
          <p:nvPr/>
        </p:nvSpPr>
        <p:spPr>
          <a:xfrm>
            <a:off x="2477149" y="1813294"/>
            <a:ext cx="1200906" cy="1246495"/>
          </a:xfrm>
          <a:prstGeom prst="rect">
            <a:avLst/>
          </a:prstGeom>
          <a:noFill/>
        </p:spPr>
        <p:txBody>
          <a:bodyPr wrap="none" rtlCol="0">
            <a:spAutoFit/>
          </a:bodyPr>
          <a:lstStyle/>
          <a:p>
            <a:r>
              <a:rPr lang="fr-FR" sz="1900" dirty="0"/>
              <a:t>Litières,</a:t>
            </a:r>
          </a:p>
          <a:p>
            <a:r>
              <a:rPr lang="fr-FR" sz="1900" dirty="0"/>
              <a:t>Matériaux</a:t>
            </a:r>
          </a:p>
          <a:p>
            <a:r>
              <a:rPr lang="fr-FR" sz="1900" dirty="0"/>
              <a:t>Energie  </a:t>
            </a:r>
          </a:p>
          <a:p>
            <a:endParaRPr lang="fr-FR" dirty="0"/>
          </a:p>
        </p:txBody>
      </p:sp>
      <p:sp>
        <p:nvSpPr>
          <p:cNvPr id="17" name="ZoneTexte 16"/>
          <p:cNvSpPr txBox="1"/>
          <p:nvPr/>
        </p:nvSpPr>
        <p:spPr>
          <a:xfrm>
            <a:off x="4792239" y="1813294"/>
            <a:ext cx="1034129" cy="661720"/>
          </a:xfrm>
          <a:prstGeom prst="rect">
            <a:avLst/>
          </a:prstGeom>
          <a:noFill/>
        </p:spPr>
        <p:txBody>
          <a:bodyPr wrap="none" rtlCol="0">
            <a:spAutoFit/>
          </a:bodyPr>
          <a:lstStyle/>
          <a:p>
            <a:r>
              <a:rPr lang="fr-FR" sz="1900" dirty="0"/>
              <a:t>Energie</a:t>
            </a:r>
            <a:r>
              <a:rPr lang="fr-FR" dirty="0"/>
              <a:t>  </a:t>
            </a:r>
          </a:p>
          <a:p>
            <a:endParaRPr lang="fr-FR" dirty="0"/>
          </a:p>
        </p:txBody>
      </p:sp>
      <p:pic>
        <p:nvPicPr>
          <p:cNvPr id="18" name="Imag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308054" y="3783709"/>
            <a:ext cx="1758629" cy="1481335"/>
          </a:xfrm>
          <a:prstGeom prst="rect">
            <a:avLst/>
          </a:prstGeom>
        </p:spPr>
      </p:pic>
      <p:sp>
        <p:nvSpPr>
          <p:cNvPr id="19" name="ZoneTexte 18"/>
          <p:cNvSpPr txBox="1"/>
          <p:nvPr/>
        </p:nvSpPr>
        <p:spPr>
          <a:xfrm>
            <a:off x="8868637" y="1813294"/>
            <a:ext cx="1200906" cy="1246495"/>
          </a:xfrm>
          <a:prstGeom prst="rect">
            <a:avLst/>
          </a:prstGeom>
          <a:noFill/>
        </p:spPr>
        <p:txBody>
          <a:bodyPr wrap="none" rtlCol="0">
            <a:spAutoFit/>
          </a:bodyPr>
          <a:lstStyle/>
          <a:p>
            <a:r>
              <a:rPr lang="fr-FR" sz="1900" dirty="0"/>
              <a:t>Recyclage</a:t>
            </a:r>
          </a:p>
          <a:p>
            <a:r>
              <a:rPr lang="fr-FR" sz="1900" dirty="0"/>
              <a:t>Matériaux</a:t>
            </a:r>
          </a:p>
          <a:p>
            <a:r>
              <a:rPr lang="fr-FR" sz="1900" dirty="0"/>
              <a:t>Energie</a:t>
            </a:r>
            <a:r>
              <a:rPr lang="fr-FR" dirty="0"/>
              <a:t>  </a:t>
            </a:r>
          </a:p>
          <a:p>
            <a:endParaRPr lang="fr-FR" dirty="0"/>
          </a:p>
        </p:txBody>
      </p:sp>
      <p:sp>
        <p:nvSpPr>
          <p:cNvPr id="20" name="ZoneTexte 19"/>
          <p:cNvSpPr txBox="1"/>
          <p:nvPr/>
        </p:nvSpPr>
        <p:spPr>
          <a:xfrm>
            <a:off x="6591669" y="1813294"/>
            <a:ext cx="2044086" cy="954107"/>
          </a:xfrm>
          <a:prstGeom prst="rect">
            <a:avLst/>
          </a:prstGeom>
          <a:noFill/>
        </p:spPr>
        <p:txBody>
          <a:bodyPr wrap="none" rtlCol="0">
            <a:spAutoFit/>
          </a:bodyPr>
          <a:lstStyle/>
          <a:p>
            <a:r>
              <a:rPr lang="fr-FR" sz="1900" dirty="0"/>
              <a:t>Engrais organiques</a:t>
            </a:r>
          </a:p>
          <a:p>
            <a:r>
              <a:rPr lang="fr-FR" sz="1900" dirty="0"/>
              <a:t>Energie</a:t>
            </a:r>
            <a:r>
              <a:rPr lang="fr-FR" dirty="0"/>
              <a:t>  </a:t>
            </a:r>
          </a:p>
          <a:p>
            <a:endParaRPr lang="fr-FR" dirty="0"/>
          </a:p>
        </p:txBody>
      </p:sp>
      <p:sp>
        <p:nvSpPr>
          <p:cNvPr id="21" name="ZoneTexte 20"/>
          <p:cNvSpPr txBox="1"/>
          <p:nvPr/>
        </p:nvSpPr>
        <p:spPr>
          <a:xfrm>
            <a:off x="10574642" y="1824634"/>
            <a:ext cx="1202573" cy="954107"/>
          </a:xfrm>
          <a:prstGeom prst="rect">
            <a:avLst/>
          </a:prstGeom>
          <a:noFill/>
        </p:spPr>
        <p:txBody>
          <a:bodyPr wrap="none" rtlCol="0">
            <a:spAutoFit/>
          </a:bodyPr>
          <a:lstStyle/>
          <a:p>
            <a:r>
              <a:rPr lang="fr-FR" sz="1900" dirty="0"/>
              <a:t>Molécules</a:t>
            </a:r>
          </a:p>
          <a:p>
            <a:r>
              <a:rPr lang="fr-FR" sz="1900" dirty="0"/>
              <a:t>Energie</a:t>
            </a:r>
            <a:r>
              <a:rPr lang="fr-FR" dirty="0"/>
              <a:t>  </a:t>
            </a:r>
          </a:p>
          <a:p>
            <a:endParaRPr lang="fr-FR" dirty="0"/>
          </a:p>
        </p:txBody>
      </p:sp>
      <p:sp>
        <p:nvSpPr>
          <p:cNvPr id="22" name="ZoneTexte 21"/>
          <p:cNvSpPr txBox="1"/>
          <p:nvPr/>
        </p:nvSpPr>
        <p:spPr>
          <a:xfrm>
            <a:off x="7221958" y="5518736"/>
            <a:ext cx="4546888" cy="830997"/>
          </a:xfrm>
          <a:prstGeom prst="rect">
            <a:avLst/>
          </a:prstGeom>
          <a:noFill/>
        </p:spPr>
        <p:txBody>
          <a:bodyPr wrap="none" rtlCol="0">
            <a:spAutoFit/>
          </a:bodyPr>
          <a:lstStyle/>
          <a:p>
            <a:r>
              <a:rPr lang="fr-FR" sz="2400" b="1" dirty="0">
                <a:solidFill>
                  <a:srgbClr val="FF0000"/>
                </a:solidFill>
              </a:rPr>
              <a:t>Compétition d’usage </a:t>
            </a:r>
          </a:p>
          <a:p>
            <a:r>
              <a:rPr lang="fr-FR" sz="2400" b="1" dirty="0">
                <a:solidFill>
                  <a:srgbClr val="FF0000"/>
                </a:solidFill>
              </a:rPr>
              <a:t>Compétition sur l’usage des terres </a:t>
            </a:r>
          </a:p>
        </p:txBody>
      </p:sp>
      <p:sp>
        <p:nvSpPr>
          <p:cNvPr id="23" name="Flèche droite 22"/>
          <p:cNvSpPr/>
          <p:nvPr/>
        </p:nvSpPr>
        <p:spPr>
          <a:xfrm>
            <a:off x="6558795" y="5817653"/>
            <a:ext cx="560438" cy="275303"/>
          </a:xfrm>
          <a:prstGeom prst="rightArrow">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518777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B04BF84E-87D9-44F4-AA24-825D16CC57AD}"/>
              </a:ext>
            </a:extLst>
          </p:cNvPr>
          <p:cNvSpPr>
            <a:spLocks noGrp="1"/>
          </p:cNvSpPr>
          <p:nvPr>
            <p:ph type="title"/>
          </p:nvPr>
        </p:nvSpPr>
        <p:spPr>
          <a:xfrm>
            <a:off x="324000" y="0"/>
            <a:ext cx="10686808" cy="888251"/>
          </a:xfrm>
        </p:spPr>
        <p:txBody>
          <a:bodyPr>
            <a:noAutofit/>
          </a:bodyPr>
          <a:lstStyle/>
          <a:p>
            <a:r>
              <a:rPr lang="fr-FR" sz="3200" dirty="0">
                <a:latin typeface="Calibri Light"/>
                <a:cs typeface="Calibri Light"/>
              </a:rPr>
              <a:t>Procédés de conversion énergétique de la biomasse</a:t>
            </a:r>
          </a:p>
        </p:txBody>
      </p:sp>
      <p:pic>
        <p:nvPicPr>
          <p:cNvPr id="12" name="Image 11"/>
          <p:cNvPicPr>
            <a:picLocks noChangeAspect="1"/>
          </p:cNvPicPr>
          <p:nvPr/>
        </p:nvPicPr>
        <p:blipFill rotWithShape="1">
          <a:blip r:embed="rId3"/>
          <a:srcRect b="8359"/>
          <a:stretch/>
        </p:blipFill>
        <p:spPr>
          <a:xfrm>
            <a:off x="1345056" y="682528"/>
            <a:ext cx="10580035" cy="5384914"/>
          </a:xfrm>
          <a:prstGeom prst="rect">
            <a:avLst/>
          </a:prstGeom>
        </p:spPr>
      </p:pic>
      <p:sp>
        <p:nvSpPr>
          <p:cNvPr id="13" name="ZoneTexte 12"/>
          <p:cNvSpPr txBox="1"/>
          <p:nvPr/>
        </p:nvSpPr>
        <p:spPr>
          <a:xfrm>
            <a:off x="9912048" y="5623768"/>
            <a:ext cx="2193924" cy="338554"/>
          </a:xfrm>
          <a:prstGeom prst="rect">
            <a:avLst/>
          </a:prstGeom>
          <a:noFill/>
        </p:spPr>
        <p:txBody>
          <a:bodyPr wrap="square" rtlCol="0">
            <a:spAutoFit/>
          </a:bodyPr>
          <a:lstStyle/>
          <a:p>
            <a:r>
              <a:rPr lang="fr-FR" sz="1600" dirty="0"/>
              <a:t>(AILE, 2015)</a:t>
            </a:r>
          </a:p>
        </p:txBody>
      </p:sp>
    </p:spTree>
    <p:extLst>
      <p:ext uri="{BB962C8B-B14F-4D97-AF65-F5344CB8AC3E}">
        <p14:creationId xmlns:p14="http://schemas.microsoft.com/office/powerpoint/2010/main" val="292524249"/>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9A5812EC654640AAF0FBDB42E081DB" ma:contentTypeVersion="16" ma:contentTypeDescription="Crée un document." ma:contentTypeScope="" ma:versionID="fdac101537f0a2b4c87297651d5cef2b">
  <xsd:schema xmlns:xsd="http://www.w3.org/2001/XMLSchema" xmlns:xs="http://www.w3.org/2001/XMLSchema" xmlns:p="http://schemas.microsoft.com/office/2006/metadata/properties" xmlns:ns2="ca8b9c18-5e1d-46e5-9d1a-4e2a3224a5d3" xmlns:ns3="597f0e91-a424-40e7-b159-919cd36229ca" targetNamespace="http://schemas.microsoft.com/office/2006/metadata/properties" ma:root="true" ma:fieldsID="f089e90b70be1fb0be3eb82dd82f79de" ns2:_="" ns3:_="">
    <xsd:import namespace="ca8b9c18-5e1d-46e5-9d1a-4e2a3224a5d3"/>
    <xsd:import namespace="597f0e91-a424-40e7-b159-919cd36229c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ServiceAutoKeyPoints" minOccurs="0"/>
                <xsd:element ref="ns2:MediaServiceKeyPoints"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8b9c18-5e1d-46e5-9d1a-4e2a3224a5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05f3d6fe-baf4-44b9-a882-657db6edb6c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97f0e91-a424-40e7-b159-919cd36229ca" elementFormDefault="qualified">
    <xsd:import namespace="http://schemas.microsoft.com/office/2006/documentManagement/types"/>
    <xsd:import namespace="http://schemas.microsoft.com/office/infopath/2007/PartnerControls"/>
    <xsd:element name="SharedWithUsers" ma:index="19"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dc45a579-8ad3-4386-ab0e-ea2618c9e016}" ma:internalName="TaxCatchAll" ma:showField="CatchAllData" ma:web="597f0e91-a424-40e7-b159-919cd36229c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a8b9c18-5e1d-46e5-9d1a-4e2a3224a5d3">
      <Terms xmlns="http://schemas.microsoft.com/office/infopath/2007/PartnerControls"/>
    </lcf76f155ced4ddcb4097134ff3c332f>
    <TaxCatchAll xmlns="597f0e91-a424-40e7-b159-919cd36229ca" xsi:nil="true"/>
  </documentManagement>
</p:properties>
</file>

<file path=customXml/itemProps1.xml><?xml version="1.0" encoding="utf-8"?>
<ds:datastoreItem xmlns:ds="http://schemas.openxmlformats.org/officeDocument/2006/customXml" ds:itemID="{BC56087C-5726-413B-8508-CDF1A00CA733}"/>
</file>

<file path=customXml/itemProps2.xml><?xml version="1.0" encoding="utf-8"?>
<ds:datastoreItem xmlns:ds="http://schemas.openxmlformats.org/officeDocument/2006/customXml" ds:itemID="{285C818B-1C16-4CE4-9655-5059E55D57D5}"/>
</file>

<file path=customXml/itemProps3.xml><?xml version="1.0" encoding="utf-8"?>
<ds:datastoreItem xmlns:ds="http://schemas.openxmlformats.org/officeDocument/2006/customXml" ds:itemID="{8FDEC512-1AC5-4261-813F-A80D6E545BFA}"/>
</file>

<file path=docProps/app.xml><?xml version="1.0" encoding="utf-8"?>
<Properties xmlns="http://schemas.openxmlformats.org/officeDocument/2006/extended-properties" xmlns:vt="http://schemas.openxmlformats.org/officeDocument/2006/docPropsVTypes">
  <Template>Office Theme</Template>
  <TotalTime>7529</TotalTime>
  <Words>2158</Words>
  <Application>Microsoft Macintosh PowerPoint</Application>
  <PresentationFormat>Grand écran</PresentationFormat>
  <Paragraphs>275</Paragraphs>
  <Slides>25</Slides>
  <Notes>25</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25</vt:i4>
      </vt:variant>
    </vt:vector>
  </HeadingPairs>
  <TitlesOfParts>
    <vt:vector size="34" baseType="lpstr">
      <vt:lpstr>Arial</vt:lpstr>
      <vt:lpstr>Arial Rounded MT Bold</vt:lpstr>
      <vt:lpstr>Calibri</vt:lpstr>
      <vt:lpstr>Calibri Light</vt:lpstr>
      <vt:lpstr>Callibri light</vt:lpstr>
      <vt:lpstr>Raleway</vt:lpstr>
      <vt:lpstr>Trebuchet MS</vt:lpstr>
      <vt:lpstr>Wingdings</vt:lpstr>
      <vt:lpstr>Thème Office</vt:lpstr>
      <vt:lpstr>Quelle place pour la biomasse dans le mix énergétique ?   </vt:lpstr>
      <vt:lpstr>Quelques chiffres sur la consommation d’EnR en France en 2021  </vt:lpstr>
      <vt:lpstr>Quelques chiffres sur la conjoncture et l’ambition pour 2030 </vt:lpstr>
      <vt:lpstr>Quelques chiffres sur la production primaire d’EnR en France en 2021  </vt:lpstr>
      <vt:lpstr>Biomasse : un élément clé des prospectives</vt:lpstr>
      <vt:lpstr>Biomasse : un élément clé des prospectives</vt:lpstr>
      <vt:lpstr>Quel(s) rôle(s) pour la biomasse ? </vt:lpstr>
      <vt:lpstr>Focus sur les biomasses et leurs usages </vt:lpstr>
      <vt:lpstr>Procédés de conversion énergétique de la biomasse</vt:lpstr>
      <vt:lpstr>Filière Forêt – Bois : un besoin d’adaptation </vt:lpstr>
      <vt:lpstr>Présentation PowerPoint</vt:lpstr>
      <vt:lpstr>Présentation PowerPoint</vt:lpstr>
      <vt:lpstr>Présentation PowerPoint</vt:lpstr>
      <vt:lpstr>Présentation PowerPoint</vt:lpstr>
      <vt:lpstr>Présentation PowerPoint</vt:lpstr>
      <vt:lpstr>Bénéfice et risques de la méthanisation </vt:lpstr>
      <vt:lpstr>Bénéfice et risques de la méthanisation </vt:lpstr>
      <vt:lpstr>Biocarburants </vt:lpstr>
      <vt:lpstr>Biocarburants </vt:lpstr>
      <vt:lpstr>Biocarburants </vt:lpstr>
      <vt:lpstr>Biocarburants </vt:lpstr>
      <vt:lpstr>Quel(s) futur(s) pour la biomasse ?</vt:lpstr>
      <vt:lpstr>Présentation PowerPoint</vt:lpstr>
      <vt:lpstr>Points à retenir</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arnaud</dc:creator>
  <cp:lastModifiedBy>Anne MATTIOLI</cp:lastModifiedBy>
  <cp:revision>173</cp:revision>
  <cp:lastPrinted>2023-02-07T08:06:05Z</cp:lastPrinted>
  <dcterms:created xsi:type="dcterms:W3CDTF">2019-12-11T10:12:20Z</dcterms:created>
  <dcterms:modified xsi:type="dcterms:W3CDTF">2023-05-12T04:32:08Z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0x010100C99A5812EC654640AAF0FBDB42E081DB</vt:lpwstr>
  </property>
</Properties>
</file>