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4802" r:id="rId5"/>
    <p:sldMasterId id="2147484813" r:id="rId6"/>
    <p:sldMasterId id="2147484913" r:id="rId7"/>
  </p:sldMasterIdLst>
  <p:notesMasterIdLst>
    <p:notesMasterId r:id="rId30"/>
  </p:notesMasterIdLst>
  <p:handoutMasterIdLst>
    <p:handoutMasterId r:id="rId31"/>
  </p:handoutMasterIdLst>
  <p:sldIdLst>
    <p:sldId id="338" r:id="rId8"/>
    <p:sldId id="308" r:id="rId9"/>
    <p:sldId id="336" r:id="rId10"/>
    <p:sldId id="260" r:id="rId11"/>
    <p:sldId id="360" r:id="rId12"/>
    <p:sldId id="264" r:id="rId13"/>
    <p:sldId id="267" r:id="rId14"/>
    <p:sldId id="342" r:id="rId15"/>
    <p:sldId id="357" r:id="rId16"/>
    <p:sldId id="352" r:id="rId17"/>
    <p:sldId id="355" r:id="rId18"/>
    <p:sldId id="353" r:id="rId19"/>
    <p:sldId id="332" r:id="rId20"/>
    <p:sldId id="340" r:id="rId21"/>
    <p:sldId id="354" r:id="rId22"/>
    <p:sldId id="333" r:id="rId23"/>
    <p:sldId id="356" r:id="rId24"/>
    <p:sldId id="358" r:id="rId25"/>
    <p:sldId id="348" r:id="rId26"/>
    <p:sldId id="334" r:id="rId27"/>
    <p:sldId id="350" r:id="rId28"/>
    <p:sldId id="351" r:id="rId29"/>
  </p:sldIdLst>
  <p:sldSz cx="9144000" cy="6858000" type="screen4x3"/>
  <p:notesSz cx="6669088"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7F8"/>
    <a:srgbClr val="FF0000"/>
    <a:srgbClr val="F49494"/>
    <a:srgbClr val="F24A4A"/>
    <a:srgbClr val="F34747"/>
    <a:srgbClr val="EA3232"/>
    <a:srgbClr val="FB9393"/>
    <a:srgbClr val="F6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8" autoAdjust="0"/>
    <p:restoredTop sz="79499" autoAdjust="0"/>
  </p:normalViewPr>
  <p:slideViewPr>
    <p:cSldViewPr>
      <p:cViewPr varScale="1">
        <p:scale>
          <a:sx n="59" d="100"/>
          <a:sy n="59" d="100"/>
        </p:scale>
        <p:origin x="8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422" y="36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0D01F-F694-402B-8646-CB7134AB93F7}"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fr-FR"/>
        </a:p>
      </dgm:t>
    </dgm:pt>
    <dgm:pt modelId="{3511F4A3-E5C3-489A-85F5-9D44B9823416}">
      <dgm:prSet phldrT="[Texte]" custT="1"/>
      <dgm:spPr>
        <a:solidFill>
          <a:schemeClr val="bg1">
            <a:alpha val="46000"/>
          </a:schemeClr>
        </a:solidFill>
        <a:ln>
          <a:solidFill>
            <a:srgbClr val="FF0000"/>
          </a:solidFill>
        </a:ln>
      </dgm:spPr>
      <dgm:t>
        <a:bodyPr/>
        <a:lstStyle/>
        <a:p>
          <a:r>
            <a:rPr lang="fr-FR" sz="1200" b="1" dirty="0" smtClean="0">
              <a:solidFill>
                <a:schemeClr val="tx1"/>
              </a:solidFill>
            </a:rPr>
            <a:t>Syndicats dont le SYTRAL</a:t>
          </a:r>
          <a:endParaRPr lang="fr-FR" sz="1200" b="1" dirty="0">
            <a:solidFill>
              <a:schemeClr val="tx1"/>
            </a:solidFill>
          </a:endParaRPr>
        </a:p>
      </dgm:t>
    </dgm:pt>
    <dgm:pt modelId="{F4F31A97-98A7-411E-9F60-C4E4034E3ED6}" type="parTrans" cxnId="{520252AC-F0C1-4AE8-B6E3-F5D0D7AB6433}">
      <dgm:prSet/>
      <dgm:spPr/>
      <dgm:t>
        <a:bodyPr/>
        <a:lstStyle/>
        <a:p>
          <a:endParaRPr lang="fr-FR"/>
        </a:p>
      </dgm:t>
    </dgm:pt>
    <dgm:pt modelId="{1D06642E-23EE-4A1E-8DDA-DF49D8FDA503}" type="sibTrans" cxnId="{520252AC-F0C1-4AE8-B6E3-F5D0D7AB6433}">
      <dgm:prSet/>
      <dgm:spPr/>
      <dgm:t>
        <a:bodyPr/>
        <a:lstStyle/>
        <a:p>
          <a:endParaRPr lang="fr-FR"/>
        </a:p>
      </dgm:t>
    </dgm:pt>
    <dgm:pt modelId="{C55F03B4-1148-4BA7-A93A-C7F723BE306C}">
      <dgm:prSet phldrT="[Texte]" custT="1"/>
      <dgm:spPr>
        <a:solidFill>
          <a:schemeClr val="bg1">
            <a:alpha val="46000"/>
          </a:schemeClr>
        </a:solidFill>
        <a:ln>
          <a:solidFill>
            <a:srgbClr val="FF0000"/>
          </a:solidFill>
        </a:ln>
      </dgm:spPr>
      <dgm:t>
        <a:bodyPr/>
        <a:lstStyle/>
        <a:p>
          <a:r>
            <a:rPr lang="fr-FR" sz="1200" b="1" dirty="0" smtClean="0">
              <a:solidFill>
                <a:schemeClr val="tx1"/>
              </a:solidFill>
            </a:rPr>
            <a:t>SPL </a:t>
          </a:r>
        </a:p>
        <a:p>
          <a:r>
            <a:rPr lang="fr-FR" sz="1200" b="1" dirty="0" smtClean="0">
              <a:solidFill>
                <a:schemeClr val="tx1"/>
              </a:solidFill>
            </a:rPr>
            <a:t>Part-Dieu / Confluence</a:t>
          </a:r>
          <a:endParaRPr lang="fr-FR" sz="1200" b="1" dirty="0">
            <a:solidFill>
              <a:schemeClr val="tx1"/>
            </a:solidFill>
          </a:endParaRPr>
        </a:p>
      </dgm:t>
    </dgm:pt>
    <dgm:pt modelId="{8F7781B8-7056-4E7D-84FF-ED743EAFF44B}">
      <dgm:prSet phldrT="[Texte]" custT="1"/>
      <dgm:spPr>
        <a:solidFill>
          <a:schemeClr val="bg1">
            <a:alpha val="46000"/>
          </a:schemeClr>
        </a:solidFill>
        <a:ln>
          <a:solidFill>
            <a:srgbClr val="FF0000"/>
          </a:solidFill>
        </a:ln>
      </dgm:spPr>
      <dgm:t>
        <a:bodyPr/>
        <a:lstStyle/>
        <a:p>
          <a:r>
            <a:rPr lang="fr-FR" sz="1200" b="1" dirty="0" smtClean="0">
              <a:solidFill>
                <a:schemeClr val="tx1"/>
              </a:solidFill>
            </a:rPr>
            <a:t>Établissements publics (SNCF)</a:t>
          </a:r>
          <a:endParaRPr lang="fr-FR" sz="1200" b="1" dirty="0">
            <a:solidFill>
              <a:schemeClr val="tx1"/>
            </a:solidFill>
          </a:endParaRPr>
        </a:p>
      </dgm:t>
    </dgm:pt>
    <dgm:pt modelId="{986C195E-C0CC-4FA1-89F9-7F849823B98A}">
      <dgm:prSet phldrT="[Texte]" custT="1"/>
      <dgm:spPr>
        <a:solidFill>
          <a:schemeClr val="bg1">
            <a:alpha val="46000"/>
          </a:schemeClr>
        </a:solidFill>
        <a:ln>
          <a:solidFill>
            <a:srgbClr val="FF0000"/>
          </a:solidFill>
        </a:ln>
      </dgm:spPr>
      <dgm:t>
        <a:bodyPr/>
        <a:lstStyle/>
        <a:p>
          <a:r>
            <a:rPr lang="fr-FR" sz="1200" b="1" dirty="0" smtClean="0">
              <a:solidFill>
                <a:schemeClr val="tx1"/>
              </a:solidFill>
            </a:rPr>
            <a:t>Pôle Métropolitain</a:t>
          </a:r>
          <a:endParaRPr lang="fr-FR" sz="1200" b="1" dirty="0">
            <a:solidFill>
              <a:schemeClr val="tx1"/>
            </a:solidFill>
          </a:endParaRPr>
        </a:p>
      </dgm:t>
    </dgm:pt>
    <dgm:pt modelId="{B8767CD2-D99A-4544-B344-5BB3DC28A72F}">
      <dgm:prSet phldrT="[Texte]" custT="1"/>
      <dgm:spPr>
        <a:solidFill>
          <a:schemeClr val="bg1">
            <a:alpha val="46000"/>
          </a:schemeClr>
        </a:solidFill>
        <a:ln>
          <a:solidFill>
            <a:srgbClr val="FF0000"/>
          </a:solidFill>
        </a:ln>
      </dgm:spPr>
      <dgm:t>
        <a:bodyPr/>
        <a:lstStyle/>
        <a:p>
          <a:r>
            <a:rPr lang="fr-FR" sz="1200" b="1" dirty="0" smtClean="0">
              <a:solidFill>
                <a:schemeClr val="tx1"/>
              </a:solidFill>
            </a:rPr>
            <a:t>SCOT</a:t>
          </a:r>
          <a:endParaRPr lang="fr-FR" sz="1200" b="1" dirty="0">
            <a:solidFill>
              <a:schemeClr val="tx1"/>
            </a:solidFill>
          </a:endParaRPr>
        </a:p>
      </dgm:t>
    </dgm:pt>
    <dgm:pt modelId="{C55C58DA-0386-4C9B-A305-D014B0301626}">
      <dgm:prSet custT="1"/>
      <dgm:spPr>
        <a:solidFill>
          <a:schemeClr val="bg1">
            <a:alpha val="46000"/>
          </a:schemeClr>
        </a:solidFill>
        <a:ln>
          <a:solidFill>
            <a:srgbClr val="FF0000"/>
          </a:solidFill>
        </a:ln>
      </dgm:spPr>
      <dgm:t>
        <a:bodyPr/>
        <a:lstStyle/>
        <a:p>
          <a:r>
            <a:rPr lang="fr-FR" sz="1200" b="1" dirty="0" smtClean="0">
              <a:solidFill>
                <a:schemeClr val="tx1"/>
              </a:solidFill>
            </a:rPr>
            <a:t>Département</a:t>
          </a:r>
          <a:endParaRPr lang="fr-FR" sz="1200" b="1" dirty="0">
            <a:solidFill>
              <a:schemeClr val="tx1"/>
            </a:solidFill>
          </a:endParaRPr>
        </a:p>
      </dgm:t>
    </dgm:pt>
    <dgm:pt modelId="{5FA9C403-9BBA-46F3-B038-E2B33E58DB3C}">
      <dgm:prSet phldrT="[Texte]" custT="1"/>
      <dgm:spPr>
        <a:solidFill>
          <a:schemeClr val="bg1">
            <a:alpha val="46000"/>
          </a:schemeClr>
        </a:solidFill>
        <a:ln>
          <a:solidFill>
            <a:srgbClr val="FF0000"/>
          </a:solidFill>
        </a:ln>
      </dgm:spPr>
      <dgm:t>
        <a:bodyPr/>
        <a:lstStyle/>
        <a:p>
          <a:r>
            <a:rPr lang="fr-FR" sz="1200" b="1" dirty="0" smtClean="0">
              <a:solidFill>
                <a:schemeClr val="tx1"/>
              </a:solidFill>
            </a:rPr>
            <a:t>EPCI</a:t>
          </a:r>
          <a:endParaRPr lang="fr-FR" sz="1200" b="1" dirty="0">
            <a:solidFill>
              <a:schemeClr val="tx1"/>
            </a:solidFill>
          </a:endParaRPr>
        </a:p>
      </dgm:t>
    </dgm:pt>
    <dgm:pt modelId="{C89D4768-7D21-48EA-BBD4-13DAA10ABD16}">
      <dgm:prSet phldrT="[Texte]" custT="1"/>
      <dgm:spPr>
        <a:solidFill>
          <a:schemeClr val="bg1">
            <a:alpha val="46000"/>
          </a:schemeClr>
        </a:solidFill>
        <a:ln>
          <a:solidFill>
            <a:srgbClr val="FF0000"/>
          </a:solidFill>
        </a:ln>
      </dgm:spPr>
      <dgm:t>
        <a:bodyPr/>
        <a:lstStyle/>
        <a:p>
          <a:r>
            <a:rPr lang="fr-FR" sz="1200" b="1" dirty="0" smtClean="0">
              <a:solidFill>
                <a:schemeClr val="tx1"/>
              </a:solidFill>
            </a:rPr>
            <a:t>Communes</a:t>
          </a:r>
          <a:endParaRPr lang="fr-FR" sz="1200" b="1" dirty="0">
            <a:solidFill>
              <a:schemeClr val="tx1"/>
            </a:solidFill>
          </a:endParaRPr>
        </a:p>
      </dgm:t>
    </dgm:pt>
    <dgm:pt modelId="{F61142FD-A2D1-4CCB-A216-A5868C40AA32}" type="sibTrans" cxnId="{13536332-6A22-4930-91F9-C40CA12AC170}">
      <dgm:prSet/>
      <dgm:spPr/>
      <dgm:t>
        <a:bodyPr/>
        <a:lstStyle/>
        <a:p>
          <a:endParaRPr lang="fr-FR"/>
        </a:p>
      </dgm:t>
    </dgm:pt>
    <dgm:pt modelId="{C8C24680-4905-400C-9F44-6ADA9D8B83A9}" type="parTrans" cxnId="{13536332-6A22-4930-91F9-C40CA12AC170}">
      <dgm:prSet/>
      <dgm:spPr/>
      <dgm:t>
        <a:bodyPr/>
        <a:lstStyle/>
        <a:p>
          <a:endParaRPr lang="fr-FR"/>
        </a:p>
      </dgm:t>
    </dgm:pt>
    <dgm:pt modelId="{75AF449A-C43E-4DFE-8B13-22E571374FF9}" type="sibTrans" cxnId="{59D5EAA9-4F95-48A6-A3AD-1F0EB2AA3F01}">
      <dgm:prSet/>
      <dgm:spPr/>
      <dgm:t>
        <a:bodyPr/>
        <a:lstStyle/>
        <a:p>
          <a:endParaRPr lang="fr-FR"/>
        </a:p>
      </dgm:t>
    </dgm:pt>
    <dgm:pt modelId="{329A7657-BC24-42B0-BF22-ED61286F571A}" type="parTrans" cxnId="{59D5EAA9-4F95-48A6-A3AD-1F0EB2AA3F01}">
      <dgm:prSet/>
      <dgm:spPr/>
      <dgm:t>
        <a:bodyPr/>
        <a:lstStyle/>
        <a:p>
          <a:endParaRPr lang="fr-FR"/>
        </a:p>
      </dgm:t>
    </dgm:pt>
    <dgm:pt modelId="{AB6192A9-567D-413D-A204-26B9FFE978E2}" type="sibTrans" cxnId="{794CC098-B71C-4D38-A5FF-3F3D18358BBD}">
      <dgm:prSet/>
      <dgm:spPr/>
      <dgm:t>
        <a:bodyPr/>
        <a:lstStyle/>
        <a:p>
          <a:endParaRPr lang="fr-FR"/>
        </a:p>
      </dgm:t>
    </dgm:pt>
    <dgm:pt modelId="{B2E3CC3B-F23F-40B0-A29A-AAAFB848B16C}" type="parTrans" cxnId="{794CC098-B71C-4D38-A5FF-3F3D18358BBD}">
      <dgm:prSet/>
      <dgm:spPr/>
      <dgm:t>
        <a:bodyPr/>
        <a:lstStyle/>
        <a:p>
          <a:endParaRPr lang="fr-FR"/>
        </a:p>
      </dgm:t>
    </dgm:pt>
    <dgm:pt modelId="{FFCB0A95-D7C9-49A5-B2F9-5A4F05474261}" type="sibTrans" cxnId="{3314EEF4-B296-491B-8850-867AF7472BB5}">
      <dgm:prSet/>
      <dgm:spPr/>
      <dgm:t>
        <a:bodyPr/>
        <a:lstStyle/>
        <a:p>
          <a:endParaRPr lang="fr-FR"/>
        </a:p>
      </dgm:t>
    </dgm:pt>
    <dgm:pt modelId="{79F107BF-A75E-4191-978B-D636D2B81F60}" type="parTrans" cxnId="{3314EEF4-B296-491B-8850-867AF7472BB5}">
      <dgm:prSet/>
      <dgm:spPr/>
      <dgm:t>
        <a:bodyPr/>
        <a:lstStyle/>
        <a:p>
          <a:endParaRPr lang="fr-FR"/>
        </a:p>
      </dgm:t>
    </dgm:pt>
    <dgm:pt modelId="{4BA27533-5919-42A2-9B7A-7626E563C89C}" type="sibTrans" cxnId="{01943EB3-F4F0-4CAF-8EEB-DE632989488C}">
      <dgm:prSet/>
      <dgm:spPr/>
      <dgm:t>
        <a:bodyPr/>
        <a:lstStyle/>
        <a:p>
          <a:endParaRPr lang="fr-FR"/>
        </a:p>
      </dgm:t>
    </dgm:pt>
    <dgm:pt modelId="{3ED8E6AB-C926-4577-A7F0-257FD7DD08CF}" type="parTrans" cxnId="{01943EB3-F4F0-4CAF-8EEB-DE632989488C}">
      <dgm:prSet/>
      <dgm:spPr/>
      <dgm:t>
        <a:bodyPr/>
        <a:lstStyle/>
        <a:p>
          <a:endParaRPr lang="fr-FR"/>
        </a:p>
      </dgm:t>
    </dgm:pt>
    <dgm:pt modelId="{38E34FA7-7AA6-4A4C-9482-C2E8C6DAF235}" type="sibTrans" cxnId="{1A16EFC9-0D9B-4DAD-A631-4C2054BCD981}">
      <dgm:prSet/>
      <dgm:spPr/>
      <dgm:t>
        <a:bodyPr/>
        <a:lstStyle/>
        <a:p>
          <a:endParaRPr lang="fr-FR"/>
        </a:p>
      </dgm:t>
    </dgm:pt>
    <dgm:pt modelId="{85BB132E-EB99-44BD-A71D-A2F020284409}" type="parTrans" cxnId="{1A16EFC9-0D9B-4DAD-A631-4C2054BCD981}">
      <dgm:prSet/>
      <dgm:spPr/>
      <dgm:t>
        <a:bodyPr/>
        <a:lstStyle/>
        <a:p>
          <a:endParaRPr lang="fr-FR"/>
        </a:p>
      </dgm:t>
    </dgm:pt>
    <dgm:pt modelId="{B2DADD64-5BF8-4A75-8F59-235B725B3B8E}" type="sibTrans" cxnId="{43EC60F3-0A54-482C-8121-5EA9A9440653}">
      <dgm:prSet/>
      <dgm:spPr/>
      <dgm:t>
        <a:bodyPr/>
        <a:lstStyle/>
        <a:p>
          <a:endParaRPr lang="fr-FR"/>
        </a:p>
      </dgm:t>
    </dgm:pt>
    <dgm:pt modelId="{54110495-C41A-461D-B767-1B008940A923}" type="parTrans" cxnId="{43EC60F3-0A54-482C-8121-5EA9A9440653}">
      <dgm:prSet/>
      <dgm:spPr/>
      <dgm:t>
        <a:bodyPr/>
        <a:lstStyle/>
        <a:p>
          <a:endParaRPr lang="fr-FR"/>
        </a:p>
      </dgm:t>
    </dgm:pt>
    <dgm:pt modelId="{DCF5A494-365B-425B-88A1-1D26D4A10F2C}">
      <dgm:prSet phldrT="[Texte]" custT="1"/>
      <dgm:spPr>
        <a:solidFill>
          <a:schemeClr val="bg1">
            <a:alpha val="46000"/>
          </a:schemeClr>
        </a:solidFill>
        <a:ln>
          <a:solidFill>
            <a:srgbClr val="FF0000"/>
          </a:solidFill>
        </a:ln>
      </dgm:spPr>
      <dgm:t>
        <a:bodyPr/>
        <a:lstStyle/>
        <a:p>
          <a:r>
            <a:rPr lang="fr-FR" sz="1200" b="1" dirty="0" smtClean="0">
              <a:solidFill>
                <a:schemeClr val="tx1"/>
              </a:solidFill>
            </a:rPr>
            <a:t>SMT</a:t>
          </a:r>
          <a:endParaRPr lang="fr-FR" sz="1200" b="1" dirty="0">
            <a:solidFill>
              <a:schemeClr val="tx1"/>
            </a:solidFill>
          </a:endParaRPr>
        </a:p>
      </dgm:t>
    </dgm:pt>
    <dgm:pt modelId="{F394CF96-B5A8-4121-B5A7-3BDC9A613BC9}" type="parTrans" cxnId="{59730E5A-AA1E-4A00-8A8B-3A95EB5D6A7C}">
      <dgm:prSet/>
      <dgm:spPr/>
      <dgm:t>
        <a:bodyPr/>
        <a:lstStyle/>
        <a:p>
          <a:endParaRPr lang="fr-FR"/>
        </a:p>
      </dgm:t>
    </dgm:pt>
    <dgm:pt modelId="{2BC6D563-0024-4B3E-AC03-026D9DE1922B}" type="sibTrans" cxnId="{59730E5A-AA1E-4A00-8A8B-3A95EB5D6A7C}">
      <dgm:prSet/>
      <dgm:spPr/>
      <dgm:t>
        <a:bodyPr/>
        <a:lstStyle/>
        <a:p>
          <a:endParaRPr lang="fr-FR"/>
        </a:p>
      </dgm:t>
    </dgm:pt>
    <dgm:pt modelId="{5ABEBB76-A452-4BC8-8480-B1DE8B4C949F}">
      <dgm:prSet custT="1"/>
      <dgm:spPr>
        <a:solidFill>
          <a:schemeClr val="bg1">
            <a:alpha val="46000"/>
          </a:schemeClr>
        </a:solidFill>
        <a:ln>
          <a:solidFill>
            <a:srgbClr val="FF0000"/>
          </a:solidFill>
        </a:ln>
      </dgm:spPr>
      <dgm:t>
        <a:bodyPr/>
        <a:lstStyle/>
        <a:p>
          <a:r>
            <a:rPr lang="fr-FR" sz="1200" b="1" dirty="0" smtClean="0">
              <a:solidFill>
                <a:schemeClr val="tx1"/>
              </a:solidFill>
            </a:rPr>
            <a:t>Région</a:t>
          </a:r>
          <a:endParaRPr lang="fr-FR" sz="1200" b="1" dirty="0">
            <a:solidFill>
              <a:schemeClr val="tx1"/>
            </a:solidFill>
          </a:endParaRPr>
        </a:p>
      </dgm:t>
    </dgm:pt>
    <dgm:pt modelId="{340603A9-421E-4903-BB47-08E81EB6352F}" type="parTrans" cxnId="{8516ECAF-1D31-47A3-BD32-9E03632B7FA8}">
      <dgm:prSet/>
      <dgm:spPr/>
      <dgm:t>
        <a:bodyPr/>
        <a:lstStyle/>
        <a:p>
          <a:endParaRPr lang="fr-FR"/>
        </a:p>
      </dgm:t>
    </dgm:pt>
    <dgm:pt modelId="{FA641365-C772-4866-909E-1D9BD1F574D8}" type="sibTrans" cxnId="{8516ECAF-1D31-47A3-BD32-9E03632B7FA8}">
      <dgm:prSet/>
      <dgm:spPr/>
      <dgm:t>
        <a:bodyPr/>
        <a:lstStyle/>
        <a:p>
          <a:endParaRPr lang="fr-FR"/>
        </a:p>
      </dgm:t>
    </dgm:pt>
    <dgm:pt modelId="{972E6A64-066E-4A52-96E5-C266C8808E0B}" type="pres">
      <dgm:prSet presAssocID="{2270D01F-F694-402B-8646-CB7134AB93F7}" presName="composite" presStyleCnt="0">
        <dgm:presLayoutVars>
          <dgm:chMax val="1"/>
          <dgm:dir/>
          <dgm:resizeHandles val="exact"/>
        </dgm:presLayoutVars>
      </dgm:prSet>
      <dgm:spPr/>
      <dgm:t>
        <a:bodyPr/>
        <a:lstStyle/>
        <a:p>
          <a:endParaRPr lang="fr-FR"/>
        </a:p>
      </dgm:t>
    </dgm:pt>
    <dgm:pt modelId="{50D927E2-B122-45F9-A642-54D0B0DB0B6B}" type="pres">
      <dgm:prSet presAssocID="{2270D01F-F694-402B-8646-CB7134AB93F7}" presName="radial" presStyleCnt="0">
        <dgm:presLayoutVars>
          <dgm:animLvl val="ctr"/>
        </dgm:presLayoutVars>
      </dgm:prSet>
      <dgm:spPr/>
    </dgm:pt>
    <dgm:pt modelId="{F5862AA5-B64B-41AD-A54B-1A2CFBDDE55E}" type="pres">
      <dgm:prSet presAssocID="{C89D4768-7D21-48EA-BBD4-13DAA10ABD16}" presName="centerShape" presStyleLbl="vennNode1" presStyleIdx="0" presStyleCnt="10" custScaleX="59114" custScaleY="50499" custLinFactNeighborX="-44324" custLinFactNeighborY="-14061"/>
      <dgm:spPr>
        <a:prstGeom prst="roundRect">
          <a:avLst/>
        </a:prstGeom>
      </dgm:spPr>
      <dgm:t>
        <a:bodyPr/>
        <a:lstStyle/>
        <a:p>
          <a:endParaRPr lang="fr-FR"/>
        </a:p>
      </dgm:t>
    </dgm:pt>
    <dgm:pt modelId="{1FA6AE3D-C411-4AA8-8652-68B964FB7C99}" type="pres">
      <dgm:prSet presAssocID="{5FA9C403-9BBA-46F3-B038-E2B33E58DB3C}" presName="node" presStyleLbl="vennNode1" presStyleIdx="1" presStyleCnt="10" custScaleX="197130" custScaleY="133783" custRadScaleRad="19211" custRadScaleInc="80553">
        <dgm:presLayoutVars>
          <dgm:bulletEnabled val="1"/>
        </dgm:presLayoutVars>
      </dgm:prSet>
      <dgm:spPr>
        <a:prstGeom prst="roundRect">
          <a:avLst/>
        </a:prstGeom>
      </dgm:spPr>
      <dgm:t>
        <a:bodyPr/>
        <a:lstStyle/>
        <a:p>
          <a:endParaRPr lang="fr-FR"/>
        </a:p>
      </dgm:t>
    </dgm:pt>
    <dgm:pt modelId="{C5987F4C-CBA2-4B3C-9FA9-FA79E8BD8972}" type="pres">
      <dgm:prSet presAssocID="{C55C58DA-0386-4C9B-A305-D014B0301626}" presName="node" presStyleLbl="vennNode1" presStyleIdx="2" presStyleCnt="10" custScaleX="147863" custScaleY="117955" custRadScaleRad="143491" custRadScaleInc="-236905">
        <dgm:presLayoutVars>
          <dgm:bulletEnabled val="1"/>
        </dgm:presLayoutVars>
      </dgm:prSet>
      <dgm:spPr>
        <a:prstGeom prst="roundRect">
          <a:avLst/>
        </a:prstGeom>
      </dgm:spPr>
      <dgm:t>
        <a:bodyPr/>
        <a:lstStyle/>
        <a:p>
          <a:endParaRPr lang="fr-FR"/>
        </a:p>
      </dgm:t>
    </dgm:pt>
    <dgm:pt modelId="{6DA92385-AB84-4AB6-AEC1-126C1A65BD07}" type="pres">
      <dgm:prSet presAssocID="{5ABEBB76-A452-4BC8-8480-B1DE8B4C949F}" presName="node" presStyleLbl="vennNode1" presStyleIdx="3" presStyleCnt="10" custScaleX="173772" custScaleY="134847" custRadScaleRad="91173" custRadScaleInc="-202167">
        <dgm:presLayoutVars>
          <dgm:bulletEnabled val="1"/>
        </dgm:presLayoutVars>
      </dgm:prSet>
      <dgm:spPr>
        <a:prstGeom prst="roundRect">
          <a:avLst/>
        </a:prstGeom>
      </dgm:spPr>
      <dgm:t>
        <a:bodyPr/>
        <a:lstStyle/>
        <a:p>
          <a:endParaRPr lang="fr-FR"/>
        </a:p>
      </dgm:t>
    </dgm:pt>
    <dgm:pt modelId="{38D44AAD-70C8-4FC0-8987-AB8E356AD900}" type="pres">
      <dgm:prSet presAssocID="{3511F4A3-E5C3-489A-85F5-9D44B9823416}" presName="node" presStyleLbl="vennNode1" presStyleIdx="4" presStyleCnt="10" custScaleY="61563" custRadScaleRad="83718" custRadScaleInc="-130497">
        <dgm:presLayoutVars>
          <dgm:bulletEnabled val="1"/>
        </dgm:presLayoutVars>
      </dgm:prSet>
      <dgm:spPr/>
      <dgm:t>
        <a:bodyPr/>
        <a:lstStyle/>
        <a:p>
          <a:endParaRPr lang="fr-FR"/>
        </a:p>
      </dgm:t>
    </dgm:pt>
    <dgm:pt modelId="{3B2E5B6D-F20D-459C-9E44-A1C6079BC333}" type="pres">
      <dgm:prSet presAssocID="{DCF5A494-365B-425B-88A1-1D26D4A10F2C}" presName="node" presStyleLbl="vennNode1" presStyleIdx="5" presStyleCnt="10" custScaleY="36275" custRadScaleRad="107632" custRadScaleInc="-276678">
        <dgm:presLayoutVars>
          <dgm:bulletEnabled val="1"/>
        </dgm:presLayoutVars>
      </dgm:prSet>
      <dgm:spPr/>
      <dgm:t>
        <a:bodyPr/>
        <a:lstStyle/>
        <a:p>
          <a:endParaRPr lang="fr-FR"/>
        </a:p>
      </dgm:t>
    </dgm:pt>
    <dgm:pt modelId="{6820AAF8-9650-4249-B0E1-D0375686F379}" type="pres">
      <dgm:prSet presAssocID="{B8767CD2-D99A-4544-B344-5BB3DC28A72F}" presName="node" presStyleLbl="vennNode1" presStyleIdx="6" presStyleCnt="10" custScaleX="79827" custScaleY="74601" custRadScaleRad="93380" custRadScaleInc="-192113">
        <dgm:presLayoutVars>
          <dgm:bulletEnabled val="1"/>
        </dgm:presLayoutVars>
      </dgm:prSet>
      <dgm:spPr>
        <a:prstGeom prst="ellipse">
          <a:avLst/>
        </a:prstGeom>
      </dgm:spPr>
      <dgm:t>
        <a:bodyPr/>
        <a:lstStyle/>
        <a:p>
          <a:endParaRPr lang="fr-FR"/>
        </a:p>
      </dgm:t>
    </dgm:pt>
    <dgm:pt modelId="{FD8FC674-FAC5-43C4-AAA9-0E2E05FAD584}" type="pres">
      <dgm:prSet presAssocID="{986C195E-C0CC-4FA1-89F9-7F849823B98A}" presName="node" presStyleLbl="vennNode1" presStyleIdx="7" presStyleCnt="10" custScaleX="118481" custScaleY="38519" custRadScaleRad="109697" custRadScaleInc="-364394">
        <dgm:presLayoutVars>
          <dgm:bulletEnabled val="1"/>
        </dgm:presLayoutVars>
      </dgm:prSet>
      <dgm:spPr>
        <a:prstGeom prst="ellipse">
          <a:avLst/>
        </a:prstGeom>
      </dgm:spPr>
      <dgm:t>
        <a:bodyPr/>
        <a:lstStyle/>
        <a:p>
          <a:endParaRPr lang="fr-FR"/>
        </a:p>
      </dgm:t>
    </dgm:pt>
    <dgm:pt modelId="{C89AFA20-30C1-42BA-9C62-23883833CC80}" type="pres">
      <dgm:prSet presAssocID="{8F7781B8-7056-4E7D-84FF-ED743EAFF44B}" presName="node" presStyleLbl="vennNode1" presStyleIdx="8" presStyleCnt="10" custScaleX="129096" custScaleY="80391" custRadScaleRad="57552" custRadScaleInc="-235873">
        <dgm:presLayoutVars>
          <dgm:bulletEnabled val="1"/>
        </dgm:presLayoutVars>
      </dgm:prSet>
      <dgm:spPr/>
      <dgm:t>
        <a:bodyPr/>
        <a:lstStyle/>
        <a:p>
          <a:endParaRPr lang="fr-FR"/>
        </a:p>
      </dgm:t>
    </dgm:pt>
    <dgm:pt modelId="{53FF9BFD-5694-4D17-A71D-DF44B73A96D5}" type="pres">
      <dgm:prSet presAssocID="{C55F03B4-1148-4BA7-A93A-C7F723BE306C}" presName="node" presStyleLbl="vennNode1" presStyleIdx="9" presStyleCnt="10" custScaleY="84642" custRadScaleRad="94657" custRadScaleInc="-172206">
        <dgm:presLayoutVars>
          <dgm:bulletEnabled val="1"/>
        </dgm:presLayoutVars>
      </dgm:prSet>
      <dgm:spPr/>
      <dgm:t>
        <a:bodyPr/>
        <a:lstStyle/>
        <a:p>
          <a:endParaRPr lang="fr-FR"/>
        </a:p>
      </dgm:t>
    </dgm:pt>
  </dgm:ptLst>
  <dgm:cxnLst>
    <dgm:cxn modelId="{CD30FA3A-4316-45B0-BB6A-12416E5CACD3}" type="presOf" srcId="{5ABEBB76-A452-4BC8-8480-B1DE8B4C949F}" destId="{6DA92385-AB84-4AB6-AEC1-126C1A65BD07}" srcOrd="0" destOrd="0" presId="urn:microsoft.com/office/officeart/2005/8/layout/radial3"/>
    <dgm:cxn modelId="{6FF83FC6-EB2D-471F-9638-BE5540096168}" type="presOf" srcId="{C55F03B4-1148-4BA7-A93A-C7F723BE306C}" destId="{53FF9BFD-5694-4D17-A71D-DF44B73A96D5}" srcOrd="0" destOrd="0" presId="urn:microsoft.com/office/officeart/2005/8/layout/radial3"/>
    <dgm:cxn modelId="{520252AC-F0C1-4AE8-B6E3-F5D0D7AB6433}" srcId="{C89D4768-7D21-48EA-BBD4-13DAA10ABD16}" destId="{3511F4A3-E5C3-489A-85F5-9D44B9823416}" srcOrd="3" destOrd="0" parTransId="{F4F31A97-98A7-411E-9F60-C4E4034E3ED6}" sibTransId="{1D06642E-23EE-4A1E-8DDA-DF49D8FDA503}"/>
    <dgm:cxn modelId="{794CC098-B71C-4D38-A5FF-3F3D18358BBD}" srcId="{C89D4768-7D21-48EA-BBD4-13DAA10ABD16}" destId="{8F7781B8-7056-4E7D-84FF-ED743EAFF44B}" srcOrd="7" destOrd="0" parTransId="{B2E3CC3B-F23F-40B0-A29A-AAAFB848B16C}" sibTransId="{AB6192A9-567D-413D-A204-26B9FFE978E2}"/>
    <dgm:cxn modelId="{C1F1072C-6173-42BA-BF8C-3AC99BF0C445}" type="presOf" srcId="{5FA9C403-9BBA-46F3-B038-E2B33E58DB3C}" destId="{1FA6AE3D-C411-4AA8-8652-68B964FB7C99}" srcOrd="0" destOrd="0" presId="urn:microsoft.com/office/officeart/2005/8/layout/radial3"/>
    <dgm:cxn modelId="{AC20A176-E9BF-491B-96A2-BDA5C16FF613}" type="presOf" srcId="{986C195E-C0CC-4FA1-89F9-7F849823B98A}" destId="{FD8FC674-FAC5-43C4-AAA9-0E2E05FAD584}" srcOrd="0" destOrd="0" presId="urn:microsoft.com/office/officeart/2005/8/layout/radial3"/>
    <dgm:cxn modelId="{0D35C3A3-C1E2-417F-AFC5-9445EB28F3BB}" type="presOf" srcId="{2270D01F-F694-402B-8646-CB7134AB93F7}" destId="{972E6A64-066E-4A52-96E5-C266C8808E0B}" srcOrd="0" destOrd="0" presId="urn:microsoft.com/office/officeart/2005/8/layout/radial3"/>
    <dgm:cxn modelId="{59D5EAA9-4F95-48A6-A3AD-1F0EB2AA3F01}" srcId="{C89D4768-7D21-48EA-BBD4-13DAA10ABD16}" destId="{C55F03B4-1148-4BA7-A93A-C7F723BE306C}" srcOrd="8" destOrd="0" parTransId="{329A7657-BC24-42B0-BF22-ED61286F571A}" sibTransId="{75AF449A-C43E-4DFE-8B13-22E571374FF9}"/>
    <dgm:cxn modelId="{8516ECAF-1D31-47A3-BD32-9E03632B7FA8}" srcId="{C89D4768-7D21-48EA-BBD4-13DAA10ABD16}" destId="{5ABEBB76-A452-4BC8-8480-B1DE8B4C949F}" srcOrd="2" destOrd="0" parTransId="{340603A9-421E-4903-BB47-08E81EB6352F}" sibTransId="{FA641365-C772-4866-909E-1D9BD1F574D8}"/>
    <dgm:cxn modelId="{C79649D8-43B6-43C1-BE40-181235C64284}" type="presOf" srcId="{8F7781B8-7056-4E7D-84FF-ED743EAFF44B}" destId="{C89AFA20-30C1-42BA-9C62-23883833CC80}" srcOrd="0" destOrd="0" presId="urn:microsoft.com/office/officeart/2005/8/layout/radial3"/>
    <dgm:cxn modelId="{59730E5A-AA1E-4A00-8A8B-3A95EB5D6A7C}" srcId="{C89D4768-7D21-48EA-BBD4-13DAA10ABD16}" destId="{DCF5A494-365B-425B-88A1-1D26D4A10F2C}" srcOrd="4" destOrd="0" parTransId="{F394CF96-B5A8-4121-B5A7-3BDC9A613BC9}" sibTransId="{2BC6D563-0024-4B3E-AC03-026D9DE1922B}"/>
    <dgm:cxn modelId="{4390755D-62F5-4FD1-AB07-1FD1BA99873C}" type="presOf" srcId="{B8767CD2-D99A-4544-B344-5BB3DC28A72F}" destId="{6820AAF8-9650-4249-B0E1-D0375686F379}" srcOrd="0" destOrd="0" presId="urn:microsoft.com/office/officeart/2005/8/layout/radial3"/>
    <dgm:cxn modelId="{94655B58-934F-460B-A956-5DCAC0E64AEA}" type="presOf" srcId="{3511F4A3-E5C3-489A-85F5-9D44B9823416}" destId="{38D44AAD-70C8-4FC0-8987-AB8E356AD900}" srcOrd="0" destOrd="0" presId="urn:microsoft.com/office/officeart/2005/8/layout/radial3"/>
    <dgm:cxn modelId="{43EC60F3-0A54-482C-8121-5EA9A9440653}" srcId="{C89D4768-7D21-48EA-BBD4-13DAA10ABD16}" destId="{5FA9C403-9BBA-46F3-B038-E2B33E58DB3C}" srcOrd="0" destOrd="0" parTransId="{54110495-C41A-461D-B767-1B008940A923}" sibTransId="{B2DADD64-5BF8-4A75-8F59-235B725B3B8E}"/>
    <dgm:cxn modelId="{13536332-6A22-4930-91F9-C40CA12AC170}" srcId="{2270D01F-F694-402B-8646-CB7134AB93F7}" destId="{C89D4768-7D21-48EA-BBD4-13DAA10ABD16}" srcOrd="0" destOrd="0" parTransId="{C8C24680-4905-400C-9F44-6ADA9D8B83A9}" sibTransId="{F61142FD-A2D1-4CCB-A216-A5868C40AA32}"/>
    <dgm:cxn modelId="{1A16EFC9-0D9B-4DAD-A631-4C2054BCD981}" srcId="{C89D4768-7D21-48EA-BBD4-13DAA10ABD16}" destId="{C55C58DA-0386-4C9B-A305-D014B0301626}" srcOrd="1" destOrd="0" parTransId="{85BB132E-EB99-44BD-A71D-A2F020284409}" sibTransId="{38E34FA7-7AA6-4A4C-9482-C2E8C6DAF235}"/>
    <dgm:cxn modelId="{01943EB3-F4F0-4CAF-8EEB-DE632989488C}" srcId="{C89D4768-7D21-48EA-BBD4-13DAA10ABD16}" destId="{B8767CD2-D99A-4544-B344-5BB3DC28A72F}" srcOrd="5" destOrd="0" parTransId="{3ED8E6AB-C926-4577-A7F0-257FD7DD08CF}" sibTransId="{4BA27533-5919-42A2-9B7A-7626E563C89C}"/>
    <dgm:cxn modelId="{EE27F8DB-45F7-4B48-8B85-B223DDB0F348}" type="presOf" srcId="{C55C58DA-0386-4C9B-A305-D014B0301626}" destId="{C5987F4C-CBA2-4B3C-9FA9-FA79E8BD8972}" srcOrd="0" destOrd="0" presId="urn:microsoft.com/office/officeart/2005/8/layout/radial3"/>
    <dgm:cxn modelId="{E2B372F1-A1C8-4BAE-89FD-1290620AE32B}" type="presOf" srcId="{DCF5A494-365B-425B-88A1-1D26D4A10F2C}" destId="{3B2E5B6D-F20D-459C-9E44-A1C6079BC333}" srcOrd="0" destOrd="0" presId="urn:microsoft.com/office/officeart/2005/8/layout/radial3"/>
    <dgm:cxn modelId="{A1F4384D-037E-4556-807F-72174EA6D160}" type="presOf" srcId="{C89D4768-7D21-48EA-BBD4-13DAA10ABD16}" destId="{F5862AA5-B64B-41AD-A54B-1A2CFBDDE55E}" srcOrd="0" destOrd="0" presId="urn:microsoft.com/office/officeart/2005/8/layout/radial3"/>
    <dgm:cxn modelId="{3314EEF4-B296-491B-8850-867AF7472BB5}" srcId="{C89D4768-7D21-48EA-BBD4-13DAA10ABD16}" destId="{986C195E-C0CC-4FA1-89F9-7F849823B98A}" srcOrd="6" destOrd="0" parTransId="{79F107BF-A75E-4191-978B-D636D2B81F60}" sibTransId="{FFCB0A95-D7C9-49A5-B2F9-5A4F05474261}"/>
    <dgm:cxn modelId="{7A519BB0-266D-467D-A10F-10C4AA5FC1E1}" type="presParOf" srcId="{972E6A64-066E-4A52-96E5-C266C8808E0B}" destId="{50D927E2-B122-45F9-A642-54D0B0DB0B6B}" srcOrd="0" destOrd="0" presId="urn:microsoft.com/office/officeart/2005/8/layout/radial3"/>
    <dgm:cxn modelId="{B1F36663-FD0A-4BB4-957A-26CFC3DD2C81}" type="presParOf" srcId="{50D927E2-B122-45F9-A642-54D0B0DB0B6B}" destId="{F5862AA5-B64B-41AD-A54B-1A2CFBDDE55E}" srcOrd="0" destOrd="0" presId="urn:microsoft.com/office/officeart/2005/8/layout/radial3"/>
    <dgm:cxn modelId="{8EAF260F-3456-4D67-9D1E-31D9B35F306A}" type="presParOf" srcId="{50D927E2-B122-45F9-A642-54D0B0DB0B6B}" destId="{1FA6AE3D-C411-4AA8-8652-68B964FB7C99}" srcOrd="1" destOrd="0" presId="urn:microsoft.com/office/officeart/2005/8/layout/radial3"/>
    <dgm:cxn modelId="{802DF8ED-D4E7-4C0A-BFC0-E17B587C00B9}" type="presParOf" srcId="{50D927E2-B122-45F9-A642-54D0B0DB0B6B}" destId="{C5987F4C-CBA2-4B3C-9FA9-FA79E8BD8972}" srcOrd="2" destOrd="0" presId="urn:microsoft.com/office/officeart/2005/8/layout/radial3"/>
    <dgm:cxn modelId="{AF05E1AB-2317-4940-B4C3-7341E48CEC65}" type="presParOf" srcId="{50D927E2-B122-45F9-A642-54D0B0DB0B6B}" destId="{6DA92385-AB84-4AB6-AEC1-126C1A65BD07}" srcOrd="3" destOrd="0" presId="urn:microsoft.com/office/officeart/2005/8/layout/radial3"/>
    <dgm:cxn modelId="{5A4D115B-5243-411D-B819-23F6F7576225}" type="presParOf" srcId="{50D927E2-B122-45F9-A642-54D0B0DB0B6B}" destId="{38D44AAD-70C8-4FC0-8987-AB8E356AD900}" srcOrd="4" destOrd="0" presId="urn:microsoft.com/office/officeart/2005/8/layout/radial3"/>
    <dgm:cxn modelId="{907DFCA6-004C-45F5-8F0A-5E79AE49C39D}" type="presParOf" srcId="{50D927E2-B122-45F9-A642-54D0B0DB0B6B}" destId="{3B2E5B6D-F20D-459C-9E44-A1C6079BC333}" srcOrd="5" destOrd="0" presId="urn:microsoft.com/office/officeart/2005/8/layout/radial3"/>
    <dgm:cxn modelId="{7A9DC3C0-0598-408C-814A-46B4DF264BA9}" type="presParOf" srcId="{50D927E2-B122-45F9-A642-54D0B0DB0B6B}" destId="{6820AAF8-9650-4249-B0E1-D0375686F379}" srcOrd="6" destOrd="0" presId="urn:microsoft.com/office/officeart/2005/8/layout/radial3"/>
    <dgm:cxn modelId="{58366240-8B64-4FCA-829F-199F2D19A31A}" type="presParOf" srcId="{50D927E2-B122-45F9-A642-54D0B0DB0B6B}" destId="{FD8FC674-FAC5-43C4-AAA9-0E2E05FAD584}" srcOrd="7" destOrd="0" presId="urn:microsoft.com/office/officeart/2005/8/layout/radial3"/>
    <dgm:cxn modelId="{11DD89CB-0471-4F17-AF9F-7AAB2A714235}" type="presParOf" srcId="{50D927E2-B122-45F9-A642-54D0B0DB0B6B}" destId="{C89AFA20-30C1-42BA-9C62-23883833CC80}" srcOrd="8" destOrd="0" presId="urn:microsoft.com/office/officeart/2005/8/layout/radial3"/>
    <dgm:cxn modelId="{8DB3B60F-4CF6-4F36-B110-C4E5C752D7BD}" type="presParOf" srcId="{50D927E2-B122-45F9-A642-54D0B0DB0B6B}" destId="{53FF9BFD-5694-4D17-A71D-DF44B73A96D5}"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62AA5-B64B-41AD-A54B-1A2CFBDDE55E}">
      <dsp:nvSpPr>
        <dsp:cNvPr id="0" name=""/>
        <dsp:cNvSpPr/>
      </dsp:nvSpPr>
      <dsp:spPr>
        <a:xfrm>
          <a:off x="376772" y="1473510"/>
          <a:ext cx="1584201" cy="1353327"/>
        </a:xfrm>
        <a:prstGeom prst="roundRect">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Communes</a:t>
          </a:r>
          <a:endParaRPr lang="fr-FR" sz="1200" b="1" kern="1200" dirty="0">
            <a:solidFill>
              <a:schemeClr val="tx1"/>
            </a:solidFill>
          </a:endParaRPr>
        </a:p>
      </dsp:txBody>
      <dsp:txXfrm>
        <a:off x="442836" y="1539574"/>
        <a:ext cx="1452073" cy="1221199"/>
      </dsp:txXfrm>
    </dsp:sp>
    <dsp:sp modelId="{1FA6AE3D-C411-4AA8-8652-68B964FB7C99}">
      <dsp:nvSpPr>
        <dsp:cNvPr id="0" name=""/>
        <dsp:cNvSpPr/>
      </dsp:nvSpPr>
      <dsp:spPr>
        <a:xfrm>
          <a:off x="1575411" y="1461176"/>
          <a:ext cx="2641452" cy="1792631"/>
        </a:xfrm>
        <a:prstGeom prst="roundRect">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EPCI</a:t>
          </a:r>
          <a:endParaRPr lang="fr-FR" sz="1200" b="1" kern="1200" dirty="0">
            <a:solidFill>
              <a:schemeClr val="tx1"/>
            </a:solidFill>
          </a:endParaRPr>
        </a:p>
      </dsp:txBody>
      <dsp:txXfrm>
        <a:off x="1662920" y="1548685"/>
        <a:ext cx="2466434" cy="1617613"/>
      </dsp:txXfrm>
    </dsp:sp>
    <dsp:sp modelId="{C5987F4C-CBA2-4B3C-9FA9-FA79E8BD8972}">
      <dsp:nvSpPr>
        <dsp:cNvPr id="0" name=""/>
        <dsp:cNvSpPr/>
      </dsp:nvSpPr>
      <dsp:spPr>
        <a:xfrm>
          <a:off x="0" y="405042"/>
          <a:ext cx="1981297" cy="1580543"/>
        </a:xfrm>
        <a:prstGeom prst="roundRect">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Département</a:t>
          </a:r>
          <a:endParaRPr lang="fr-FR" sz="1200" b="1" kern="1200" dirty="0">
            <a:solidFill>
              <a:schemeClr val="tx1"/>
            </a:solidFill>
          </a:endParaRPr>
        </a:p>
      </dsp:txBody>
      <dsp:txXfrm>
        <a:off x="77156" y="482198"/>
        <a:ext cx="1826985" cy="1426231"/>
      </dsp:txXfrm>
    </dsp:sp>
    <dsp:sp modelId="{6DA92385-AB84-4AB6-AEC1-126C1A65BD07}">
      <dsp:nvSpPr>
        <dsp:cNvPr id="0" name=""/>
        <dsp:cNvSpPr/>
      </dsp:nvSpPr>
      <dsp:spPr>
        <a:xfrm>
          <a:off x="1528905" y="145641"/>
          <a:ext cx="2328466" cy="1806888"/>
        </a:xfrm>
        <a:prstGeom prst="roundRect">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Région</a:t>
          </a:r>
          <a:endParaRPr lang="fr-FR" sz="1200" b="1" kern="1200" dirty="0">
            <a:solidFill>
              <a:schemeClr val="tx1"/>
            </a:solidFill>
          </a:endParaRPr>
        </a:p>
      </dsp:txBody>
      <dsp:txXfrm>
        <a:off x="1617110" y="233846"/>
        <a:ext cx="2152056" cy="1630478"/>
      </dsp:txXfrm>
    </dsp:sp>
    <dsp:sp modelId="{38D44AAD-70C8-4FC0-8987-AB8E356AD900}">
      <dsp:nvSpPr>
        <dsp:cNvPr id="0" name=""/>
        <dsp:cNvSpPr/>
      </dsp:nvSpPr>
      <dsp:spPr>
        <a:xfrm>
          <a:off x="3401114" y="1676436"/>
          <a:ext cx="1339954" cy="824916"/>
        </a:xfrm>
        <a:prstGeom prst="ellipse">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Syndicats dont le SYTRAL</a:t>
          </a:r>
          <a:endParaRPr lang="fr-FR" sz="1200" b="1" kern="1200" dirty="0">
            <a:solidFill>
              <a:schemeClr val="tx1"/>
            </a:solidFill>
          </a:endParaRPr>
        </a:p>
      </dsp:txBody>
      <dsp:txXfrm>
        <a:off x="3597346" y="1797242"/>
        <a:ext cx="947490" cy="583304"/>
      </dsp:txXfrm>
    </dsp:sp>
    <dsp:sp modelId="{3B2E5B6D-F20D-459C-9E44-A1C6079BC333}">
      <dsp:nvSpPr>
        <dsp:cNvPr id="0" name=""/>
        <dsp:cNvSpPr/>
      </dsp:nvSpPr>
      <dsp:spPr>
        <a:xfrm>
          <a:off x="3473112" y="1173140"/>
          <a:ext cx="1339954" cy="486068"/>
        </a:xfrm>
        <a:prstGeom prst="ellipse">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SMT</a:t>
          </a:r>
          <a:endParaRPr lang="fr-FR" sz="1200" b="1" kern="1200" dirty="0">
            <a:solidFill>
              <a:schemeClr val="tx1"/>
            </a:solidFill>
          </a:endParaRPr>
        </a:p>
      </dsp:txBody>
      <dsp:txXfrm>
        <a:off x="3669344" y="1244323"/>
        <a:ext cx="947490" cy="343702"/>
      </dsp:txXfrm>
    </dsp:sp>
    <dsp:sp modelId="{6820AAF8-9650-4249-B0E1-D0375686F379}">
      <dsp:nvSpPr>
        <dsp:cNvPr id="0" name=""/>
        <dsp:cNvSpPr/>
      </dsp:nvSpPr>
      <dsp:spPr>
        <a:xfrm>
          <a:off x="3547878" y="3033554"/>
          <a:ext cx="1069645" cy="999619"/>
        </a:xfrm>
        <a:prstGeom prst="ellipse">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SCOT</a:t>
          </a:r>
          <a:endParaRPr lang="fr-FR" sz="1200" b="1" kern="1200" dirty="0">
            <a:solidFill>
              <a:schemeClr val="tx1"/>
            </a:solidFill>
          </a:endParaRPr>
        </a:p>
      </dsp:txBody>
      <dsp:txXfrm>
        <a:off x="3704524" y="3179945"/>
        <a:ext cx="756353" cy="706837"/>
      </dsp:txXfrm>
    </dsp:sp>
    <dsp:sp modelId="{FD8FC674-FAC5-43C4-AAA9-0E2E05FAD584}">
      <dsp:nvSpPr>
        <dsp:cNvPr id="0" name=""/>
        <dsp:cNvSpPr/>
      </dsp:nvSpPr>
      <dsp:spPr>
        <a:xfrm>
          <a:off x="3834188" y="2525032"/>
          <a:ext cx="1587591" cy="516137"/>
        </a:xfrm>
        <a:prstGeom prst="ellipse">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Pôle Métropolitain</a:t>
          </a:r>
          <a:endParaRPr lang="fr-FR" sz="1200" b="1" kern="1200" dirty="0">
            <a:solidFill>
              <a:schemeClr val="tx1"/>
            </a:solidFill>
          </a:endParaRPr>
        </a:p>
      </dsp:txBody>
      <dsp:txXfrm>
        <a:off x="4066685" y="2600619"/>
        <a:ext cx="1122597" cy="364963"/>
      </dsp:txXfrm>
    </dsp:sp>
    <dsp:sp modelId="{C89AFA20-30C1-42BA-9C62-23883833CC80}">
      <dsp:nvSpPr>
        <dsp:cNvPr id="0" name=""/>
        <dsp:cNvSpPr/>
      </dsp:nvSpPr>
      <dsp:spPr>
        <a:xfrm>
          <a:off x="1753335" y="3103098"/>
          <a:ext cx="1729828" cy="1077203"/>
        </a:xfrm>
        <a:prstGeom prst="ellipse">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Établissements publics (SNCF)</a:t>
          </a:r>
          <a:endParaRPr lang="fr-FR" sz="1200" b="1" kern="1200" dirty="0">
            <a:solidFill>
              <a:schemeClr val="tx1"/>
            </a:solidFill>
          </a:endParaRPr>
        </a:p>
      </dsp:txBody>
      <dsp:txXfrm>
        <a:off x="2006662" y="3260851"/>
        <a:ext cx="1223174" cy="761697"/>
      </dsp:txXfrm>
    </dsp:sp>
    <dsp:sp modelId="{53FF9BFD-5694-4D17-A71D-DF44B73A96D5}">
      <dsp:nvSpPr>
        <dsp:cNvPr id="0" name=""/>
        <dsp:cNvSpPr/>
      </dsp:nvSpPr>
      <dsp:spPr>
        <a:xfrm>
          <a:off x="482913" y="2609335"/>
          <a:ext cx="1339954" cy="1134164"/>
        </a:xfrm>
        <a:prstGeom prst="ellipse">
          <a:avLst/>
        </a:prstGeom>
        <a:solidFill>
          <a:schemeClr val="bg1">
            <a:alpha val="46000"/>
          </a:schemeClr>
        </a:solidFill>
        <a:ln>
          <a:solidFill>
            <a:srgbClr val="FF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SPL </a:t>
          </a:r>
        </a:p>
        <a:p>
          <a:pPr lvl="0" algn="ctr" defTabSz="533400">
            <a:lnSpc>
              <a:spcPct val="90000"/>
            </a:lnSpc>
            <a:spcBef>
              <a:spcPct val="0"/>
            </a:spcBef>
            <a:spcAft>
              <a:spcPct val="35000"/>
            </a:spcAft>
          </a:pPr>
          <a:r>
            <a:rPr lang="fr-FR" sz="1200" b="1" kern="1200" dirty="0" smtClean="0">
              <a:solidFill>
                <a:schemeClr val="tx1"/>
              </a:solidFill>
            </a:rPr>
            <a:t>Part-Dieu / Confluence</a:t>
          </a:r>
          <a:endParaRPr lang="fr-FR" sz="1200" b="1" kern="1200" dirty="0">
            <a:solidFill>
              <a:schemeClr val="tx1"/>
            </a:solidFill>
          </a:endParaRPr>
        </a:p>
      </dsp:txBody>
      <dsp:txXfrm>
        <a:off x="679145" y="2775429"/>
        <a:ext cx="947490" cy="80197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eaLnBrk="1" hangingPunct="1">
              <a:defRPr sz="1200"/>
            </a:lvl1pPr>
          </a:lstStyle>
          <a:p>
            <a:pPr>
              <a:defRPr/>
            </a:pPr>
            <a:endParaRPr lang="fr-FR" altLang="fr-FR"/>
          </a:p>
        </p:txBody>
      </p:sp>
      <p:sp>
        <p:nvSpPr>
          <p:cNvPr id="111619"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eaLnBrk="1" hangingPunct="1">
              <a:defRPr sz="1200"/>
            </a:lvl1pPr>
          </a:lstStyle>
          <a:p>
            <a:pPr>
              <a:defRPr/>
            </a:pPr>
            <a:endParaRPr lang="fr-FR" altLang="fr-FR"/>
          </a:p>
        </p:txBody>
      </p:sp>
      <p:sp>
        <p:nvSpPr>
          <p:cNvPr id="111620"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eaLnBrk="1" hangingPunct="1">
              <a:defRPr sz="1200"/>
            </a:lvl1pPr>
          </a:lstStyle>
          <a:p>
            <a:pPr>
              <a:defRPr/>
            </a:pPr>
            <a:endParaRPr lang="fr-FR" altLang="fr-FR"/>
          </a:p>
        </p:txBody>
      </p:sp>
      <p:sp>
        <p:nvSpPr>
          <p:cNvPr id="111621" name="Rectangle 5"/>
          <p:cNvSpPr>
            <a:spLocks noGrp="1" noChangeArrowheads="1"/>
          </p:cNvSpPr>
          <p:nvPr>
            <p:ph type="sldNum" sz="quarter" idx="3"/>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eaLnBrk="1" hangingPunct="1">
              <a:defRPr sz="1200"/>
            </a:lvl1pPr>
          </a:lstStyle>
          <a:p>
            <a:pPr>
              <a:defRPr/>
            </a:pPr>
            <a:fld id="{ED981A59-EEE3-48DD-8714-603974102623}" type="slidenum">
              <a:rPr lang="fr-FR" altLang="fr-FR"/>
              <a:pPr>
                <a:defRPr/>
              </a:pPr>
              <a:t>‹N°›</a:t>
            </a:fld>
            <a:endParaRPr lang="fr-FR" altLang="fr-FR"/>
          </a:p>
        </p:txBody>
      </p:sp>
    </p:spTree>
    <p:extLst>
      <p:ext uri="{BB962C8B-B14F-4D97-AF65-F5344CB8AC3E}">
        <p14:creationId xmlns:p14="http://schemas.microsoft.com/office/powerpoint/2010/main" val="824787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90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0" tIns="47409" rIns="94820" bIns="47409" numCol="1" anchor="t" anchorCtr="0" compatLnSpc="1">
            <a:prstTxWarp prst="textNoShape">
              <a:avLst/>
            </a:prstTxWarp>
          </a:bodyPr>
          <a:lstStyle>
            <a:lvl1pPr defTabSz="947738" eaLnBrk="1" hangingPunct="1">
              <a:defRPr sz="1200"/>
            </a:lvl1pPr>
          </a:lstStyle>
          <a:p>
            <a:pPr>
              <a:defRPr/>
            </a:pPr>
            <a:endParaRPr lang="fr-FR" altLang="fr-FR"/>
          </a:p>
        </p:txBody>
      </p:sp>
      <p:sp>
        <p:nvSpPr>
          <p:cNvPr id="15363" name="Rectangle 3"/>
          <p:cNvSpPr>
            <a:spLocks noGrp="1" noChangeArrowheads="1"/>
          </p:cNvSpPr>
          <p:nvPr>
            <p:ph type="dt" idx="1"/>
          </p:nvPr>
        </p:nvSpPr>
        <p:spPr bwMode="auto">
          <a:xfrm>
            <a:off x="3778250" y="0"/>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0" tIns="47409" rIns="94820" bIns="47409" numCol="1" anchor="t" anchorCtr="0" compatLnSpc="1">
            <a:prstTxWarp prst="textNoShape">
              <a:avLst/>
            </a:prstTxWarp>
          </a:bodyPr>
          <a:lstStyle>
            <a:lvl1pPr algn="r" defTabSz="947738" eaLnBrk="1" hangingPunct="1">
              <a:defRPr sz="1200"/>
            </a:lvl1pPr>
          </a:lstStyle>
          <a:p>
            <a:pPr>
              <a:defRPr/>
            </a:pPr>
            <a:endParaRPr lang="fr-FR" altLang="fr-FR"/>
          </a:p>
        </p:txBody>
      </p:sp>
      <p:sp>
        <p:nvSpPr>
          <p:cNvPr id="4301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0" tIns="47409" rIns="94820" bIns="47409"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15366" name="Rectangle 6"/>
          <p:cNvSpPr>
            <a:spLocks noGrp="1" noChangeArrowheads="1"/>
          </p:cNvSpPr>
          <p:nvPr>
            <p:ph type="ftr" sz="quarter" idx="4"/>
          </p:nvPr>
        </p:nvSpPr>
        <p:spPr bwMode="auto">
          <a:xfrm>
            <a:off x="0" y="9429750"/>
            <a:ext cx="2890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0" tIns="47409" rIns="94820" bIns="47409" numCol="1" anchor="b" anchorCtr="0" compatLnSpc="1">
            <a:prstTxWarp prst="textNoShape">
              <a:avLst/>
            </a:prstTxWarp>
          </a:bodyPr>
          <a:lstStyle>
            <a:lvl1pPr defTabSz="947738" eaLnBrk="1" hangingPunct="1">
              <a:defRPr sz="1200"/>
            </a:lvl1pPr>
          </a:lstStyle>
          <a:p>
            <a:pPr>
              <a:defRPr/>
            </a:pPr>
            <a:endParaRPr lang="fr-FR" altLang="fr-FR"/>
          </a:p>
        </p:txBody>
      </p:sp>
      <p:sp>
        <p:nvSpPr>
          <p:cNvPr id="15367" name="Rectangle 7"/>
          <p:cNvSpPr>
            <a:spLocks noGrp="1" noChangeArrowheads="1"/>
          </p:cNvSpPr>
          <p:nvPr>
            <p:ph type="sldNum" sz="quarter" idx="5"/>
          </p:nvPr>
        </p:nvSpPr>
        <p:spPr bwMode="auto">
          <a:xfrm>
            <a:off x="3778250" y="9429750"/>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0" tIns="47409" rIns="94820" bIns="47409" numCol="1" anchor="b" anchorCtr="0" compatLnSpc="1">
            <a:prstTxWarp prst="textNoShape">
              <a:avLst/>
            </a:prstTxWarp>
          </a:bodyPr>
          <a:lstStyle>
            <a:lvl1pPr algn="r" defTabSz="947738" eaLnBrk="1" hangingPunct="1">
              <a:defRPr sz="1200"/>
            </a:lvl1pPr>
          </a:lstStyle>
          <a:p>
            <a:pPr>
              <a:defRPr/>
            </a:pPr>
            <a:fld id="{C70AC1BA-D708-4A6D-86BF-1F3C75563B73}" type="slidenum">
              <a:rPr lang="fr-FR" altLang="fr-FR"/>
              <a:pPr>
                <a:defRPr/>
              </a:pPr>
              <a:t>‹N°›</a:t>
            </a:fld>
            <a:endParaRPr lang="fr-FR" altLang="fr-FR"/>
          </a:p>
        </p:txBody>
      </p:sp>
    </p:spTree>
    <p:extLst>
      <p:ext uri="{BB962C8B-B14F-4D97-AF65-F5344CB8AC3E}">
        <p14:creationId xmlns:p14="http://schemas.microsoft.com/office/powerpoint/2010/main" val="339046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CEBA2B-2CD6-491E-80E1-3BBB4441E7CE}" type="slidenum">
              <a:rPr lang="fr-FR" altLang="fr-FR" smtClean="0">
                <a:solidFill>
                  <a:srgbClr val="000000"/>
                </a:solidFill>
              </a:rPr>
              <a:pPr/>
              <a:t>2</a:t>
            </a:fld>
            <a:endParaRPr lang="fr-FR" altLang="fr-FR" smtClean="0">
              <a:solidFill>
                <a:srgbClr val="000000"/>
              </a:solidFill>
            </a:endParaRPr>
          </a:p>
        </p:txBody>
      </p:sp>
      <p:sp>
        <p:nvSpPr>
          <p:cNvPr id="47107" name="Rectangle 2"/>
          <p:cNvSpPr>
            <a:spLocks noGrp="1" noRot="1" noChangeAspect="1" noChangeArrowheads="1" noTextEdit="1"/>
          </p:cNvSpPr>
          <p:nvPr>
            <p:ph type="sldImg"/>
          </p:nvPr>
        </p:nvSpPr>
        <p:spPr>
          <a:xfrm>
            <a:off x="887413" y="714375"/>
            <a:ext cx="4960937" cy="3722688"/>
          </a:xfrm>
          <a:ln/>
        </p:spPr>
      </p:sp>
      <p:sp>
        <p:nvSpPr>
          <p:cNvPr id="47108"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44197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706438" y="4819650"/>
            <a:ext cx="5680075" cy="4768850"/>
          </a:xfrm>
          <a:noFill/>
        </p:spPr>
        <p:txBody>
          <a:bodyPr/>
          <a:lstStyle/>
          <a:p>
            <a:pPr eaLnBrk="1" hangingPunct="1">
              <a:lnSpc>
                <a:spcPct val="90000"/>
              </a:lnSpc>
            </a:pPr>
            <a:endParaRPr lang="fr-FR" altLang="fr-FR" smtClean="0"/>
          </a:p>
        </p:txBody>
      </p:sp>
    </p:spTree>
    <p:extLst>
      <p:ext uri="{BB962C8B-B14F-4D97-AF65-F5344CB8AC3E}">
        <p14:creationId xmlns:p14="http://schemas.microsoft.com/office/powerpoint/2010/main" val="318314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p:spPr>
        <p:txBody>
          <a:bodyPr/>
          <a:lstStyle/>
          <a:p>
            <a:endParaRPr lang="fr-FR" altLang="fr-FR" smtClean="0"/>
          </a:p>
        </p:txBody>
      </p:sp>
      <p:sp>
        <p:nvSpPr>
          <p:cNvPr id="70660" name="Espace réservé du numéro de diapositive 3"/>
          <p:cNvSpPr>
            <a:spLocks noGrp="1"/>
          </p:cNvSpPr>
          <p:nvPr>
            <p:ph type="sldNum" sz="quarter" idx="5"/>
          </p:nvPr>
        </p:nvSpPr>
        <p:spPr>
          <a:noFill/>
        </p:spPr>
        <p:txBody>
          <a:bodyPr/>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A9764F-11E1-4235-AD6C-D930CB267C03}" type="slidenum">
              <a:rPr lang="fr-FR" altLang="fr-FR" smtClean="0"/>
              <a:pPr/>
              <a:t>15</a:t>
            </a:fld>
            <a:endParaRPr lang="fr-FR" altLang="fr-FR" smtClean="0"/>
          </a:p>
        </p:txBody>
      </p:sp>
    </p:spTree>
    <p:extLst>
      <p:ext uri="{BB962C8B-B14F-4D97-AF65-F5344CB8AC3E}">
        <p14:creationId xmlns:p14="http://schemas.microsoft.com/office/powerpoint/2010/main" val="34232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706438" y="4819650"/>
            <a:ext cx="5680075" cy="4768850"/>
          </a:xfrm>
          <a:noFill/>
        </p:spPr>
        <p:txBody>
          <a:bodyPr/>
          <a:lstStyle/>
          <a:p>
            <a:pPr eaLnBrk="1" hangingPunct="1">
              <a:lnSpc>
                <a:spcPct val="90000"/>
              </a:lnSpc>
            </a:pPr>
            <a:endParaRPr lang="fr-FR" altLang="fr-FR" smtClean="0"/>
          </a:p>
        </p:txBody>
      </p:sp>
    </p:spTree>
    <p:extLst>
      <p:ext uri="{BB962C8B-B14F-4D97-AF65-F5344CB8AC3E}">
        <p14:creationId xmlns:p14="http://schemas.microsoft.com/office/powerpoint/2010/main" val="348385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706438" y="4819650"/>
            <a:ext cx="5680075" cy="4768850"/>
          </a:xfrm>
          <a:noFill/>
        </p:spPr>
        <p:txBody>
          <a:bodyPr/>
          <a:lstStyle/>
          <a:p>
            <a:pPr eaLnBrk="1" hangingPunct="1">
              <a:lnSpc>
                <a:spcPct val="90000"/>
              </a:lnSpc>
            </a:pPr>
            <a:endParaRPr lang="fr-FR" altLang="fr-FR" smtClean="0"/>
          </a:p>
        </p:txBody>
      </p:sp>
    </p:spTree>
    <p:extLst>
      <p:ext uri="{BB962C8B-B14F-4D97-AF65-F5344CB8AC3E}">
        <p14:creationId xmlns:p14="http://schemas.microsoft.com/office/powerpoint/2010/main" val="1741065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706438" y="4819650"/>
            <a:ext cx="5680075" cy="4768850"/>
          </a:xfrm>
          <a:noFill/>
        </p:spPr>
        <p:txBody>
          <a:bodyPr/>
          <a:lstStyle/>
          <a:p>
            <a:pPr eaLnBrk="1" hangingPunct="1">
              <a:lnSpc>
                <a:spcPct val="90000"/>
              </a:lnSpc>
            </a:pPr>
            <a:endParaRPr lang="fr-FR" altLang="fr-FR" smtClean="0"/>
          </a:p>
        </p:txBody>
      </p:sp>
    </p:spTree>
    <p:extLst>
      <p:ext uri="{BB962C8B-B14F-4D97-AF65-F5344CB8AC3E}">
        <p14:creationId xmlns:p14="http://schemas.microsoft.com/office/powerpoint/2010/main" val="77319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706438" y="4819650"/>
            <a:ext cx="5680075" cy="4768850"/>
          </a:xfrm>
          <a:noFill/>
        </p:spPr>
        <p:txBody>
          <a:bodyPr/>
          <a:lstStyle/>
          <a:p>
            <a:pPr eaLnBrk="1" hangingPunct="1">
              <a:lnSpc>
                <a:spcPct val="90000"/>
              </a:lnSpc>
            </a:pPr>
            <a:endParaRPr lang="fr-FR" altLang="fr-FR" smtClean="0"/>
          </a:p>
        </p:txBody>
      </p:sp>
    </p:spTree>
    <p:extLst>
      <p:ext uri="{BB962C8B-B14F-4D97-AF65-F5344CB8AC3E}">
        <p14:creationId xmlns:p14="http://schemas.microsoft.com/office/powerpoint/2010/main" val="2308163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706438" y="4819650"/>
            <a:ext cx="5680075" cy="4768850"/>
          </a:xfrm>
          <a:noFill/>
        </p:spPr>
        <p:txBody>
          <a:bodyPr/>
          <a:lstStyle/>
          <a:p>
            <a:pPr eaLnBrk="1" hangingPunct="1">
              <a:lnSpc>
                <a:spcPct val="90000"/>
              </a:lnSpc>
            </a:pPr>
            <a:endParaRPr lang="fr-FR" altLang="fr-FR" smtClean="0"/>
          </a:p>
        </p:txBody>
      </p:sp>
    </p:spTree>
    <p:extLst>
      <p:ext uri="{BB962C8B-B14F-4D97-AF65-F5344CB8AC3E}">
        <p14:creationId xmlns:p14="http://schemas.microsoft.com/office/powerpoint/2010/main" val="911861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706438" y="4819650"/>
            <a:ext cx="5680075" cy="4768850"/>
          </a:xfrm>
          <a:noFill/>
        </p:spPr>
        <p:txBody>
          <a:bodyPr/>
          <a:lstStyle/>
          <a:p>
            <a:pPr eaLnBrk="1" hangingPunct="1">
              <a:lnSpc>
                <a:spcPct val="90000"/>
              </a:lnSpc>
            </a:pPr>
            <a:endParaRPr lang="fr-FR" altLang="fr-FR" smtClean="0"/>
          </a:p>
        </p:txBody>
      </p:sp>
    </p:spTree>
    <p:extLst>
      <p:ext uri="{BB962C8B-B14F-4D97-AF65-F5344CB8AC3E}">
        <p14:creationId xmlns:p14="http://schemas.microsoft.com/office/powerpoint/2010/main" val="225632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476009-3F02-43F0-9475-2801C17E30F0}" type="slidenum">
              <a:rPr lang="fr-FR" altLang="fr-FR" smtClean="0"/>
              <a:pPr/>
              <a:t>4</a:t>
            </a:fld>
            <a:endParaRPr lang="fr-FR" altLang="fr-FR" smtClean="0"/>
          </a:p>
        </p:txBody>
      </p:sp>
      <p:sp>
        <p:nvSpPr>
          <p:cNvPr id="50179" name="Rectangle 2"/>
          <p:cNvSpPr>
            <a:spLocks noGrp="1" noRot="1" noChangeAspect="1" noChangeArrowheads="1" noTextEdit="1"/>
          </p:cNvSpPr>
          <p:nvPr>
            <p:ph type="sldImg"/>
          </p:nvPr>
        </p:nvSpPr>
        <p:spPr>
          <a:xfrm>
            <a:off x="836613" y="117475"/>
            <a:ext cx="4960937" cy="3722688"/>
          </a:xfrm>
          <a:ln/>
        </p:spPr>
      </p:sp>
      <p:sp>
        <p:nvSpPr>
          <p:cNvPr id="50180" name="Rectangle 3"/>
          <p:cNvSpPr>
            <a:spLocks noChangeArrowheads="1"/>
          </p:cNvSpPr>
          <p:nvPr/>
        </p:nvSpPr>
        <p:spPr bwMode="auto">
          <a:xfrm>
            <a:off x="357188" y="4056063"/>
            <a:ext cx="58166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97" tIns="49499" rIns="98997" bIns="49499"/>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fr-FR" altLang="fr-FR" b="1" u="sng">
                <a:latin typeface="Calibri" panose="020F0502020204030204" pitchFamily="34" charset="0"/>
              </a:rPr>
              <a:t>I. Le phénomène de métropolitsation</a:t>
            </a:r>
          </a:p>
          <a:p>
            <a:pPr eaLnBrk="1" hangingPunct="1">
              <a:lnSpc>
                <a:spcPct val="80000"/>
              </a:lnSpc>
            </a:pPr>
            <a:r>
              <a:rPr lang="fr-FR" altLang="fr-FR" b="1">
                <a:latin typeface="Calibri" panose="020F0502020204030204" pitchFamily="34" charset="0"/>
              </a:rPr>
              <a:t>&gt; Métropolisation</a:t>
            </a:r>
            <a:r>
              <a:rPr lang="fr-FR" altLang="fr-FR">
                <a:latin typeface="Calibri" panose="020F0502020204030204" pitchFamily="34" charset="0"/>
              </a:rPr>
              <a:t> vient du grec ancien </a:t>
            </a:r>
            <a:r>
              <a:rPr lang="fr-FR" altLang="fr-FR" i="1">
                <a:latin typeface="Calibri" panose="020F0502020204030204" pitchFamily="34" charset="0"/>
              </a:rPr>
              <a:t>Meter–polis</a:t>
            </a:r>
            <a:r>
              <a:rPr lang="fr-FR" altLang="fr-FR">
                <a:latin typeface="Calibri" panose="020F0502020204030204" pitchFamily="34" charset="0"/>
              </a:rPr>
              <a:t>: « ville-mère » </a:t>
            </a:r>
          </a:p>
          <a:p>
            <a:pPr eaLnBrk="1" hangingPunct="1">
              <a:lnSpc>
                <a:spcPct val="80000"/>
              </a:lnSpc>
            </a:pPr>
            <a:r>
              <a:rPr lang="fr-FR" altLang="fr-FR">
                <a:latin typeface="Calibri" panose="020F0502020204030204" pitchFamily="34" charset="0"/>
              </a:rPr>
              <a:t>&gt; Décrit un</a:t>
            </a:r>
            <a:r>
              <a:rPr lang="fr-FR" altLang="fr-FR" b="1">
                <a:latin typeface="Calibri" panose="020F0502020204030204" pitchFamily="34" charset="0"/>
              </a:rPr>
              <a:t> </a:t>
            </a:r>
            <a:r>
              <a:rPr lang="fr-FR" altLang="fr-FR" b="1">
                <a:solidFill>
                  <a:srgbClr val="CC0000"/>
                </a:solidFill>
                <a:latin typeface="Calibri" panose="020F0502020204030204" pitchFamily="34" charset="0"/>
              </a:rPr>
              <a:t>double phénomène:</a:t>
            </a:r>
            <a:r>
              <a:rPr lang="fr-FR" altLang="fr-FR">
                <a:latin typeface="Calibri" panose="020F0502020204030204" pitchFamily="34" charset="0"/>
              </a:rPr>
              <a:t> </a:t>
            </a:r>
          </a:p>
          <a:p>
            <a:pPr eaLnBrk="1" hangingPunct="1">
              <a:lnSpc>
                <a:spcPct val="80000"/>
              </a:lnSpc>
            </a:pPr>
            <a:r>
              <a:rPr lang="fr-FR" altLang="fr-FR">
                <a:latin typeface="Calibri" panose="020F0502020204030204" pitchFamily="34" charset="0"/>
              </a:rPr>
              <a:t>	- démographique : la concentration de la population dans les grandes villes (extension du 	périurbain)</a:t>
            </a:r>
          </a:p>
          <a:p>
            <a:pPr eaLnBrk="1" hangingPunct="1">
              <a:lnSpc>
                <a:spcPct val="80000"/>
              </a:lnSpc>
            </a:pPr>
            <a:r>
              <a:rPr lang="fr-FR" altLang="fr-FR">
                <a:latin typeface="Calibri" panose="020F0502020204030204" pitchFamily="34" charset="0"/>
              </a:rPr>
              <a:t>	- politico-économique: la concentration des activités de commandement et des fonctions 	tertiaires  supérieures  </a:t>
            </a:r>
          </a:p>
          <a:p>
            <a:pPr eaLnBrk="1" hangingPunct="1">
              <a:lnSpc>
                <a:spcPct val="80000"/>
              </a:lnSpc>
            </a:pPr>
            <a:r>
              <a:rPr lang="fr-FR" altLang="fr-FR">
                <a:latin typeface="Calibri" panose="020F0502020204030204" pitchFamily="34" charset="0"/>
              </a:rPr>
              <a:t>&gt; S’explique essentiellement par l’accélération de la </a:t>
            </a:r>
            <a:r>
              <a:rPr lang="fr-FR" altLang="fr-FR">
                <a:solidFill>
                  <a:srgbClr val="CC0000"/>
                </a:solidFill>
                <a:latin typeface="Calibri" panose="020F0502020204030204" pitchFamily="34" charset="0"/>
              </a:rPr>
              <a:t>mondialisation</a:t>
            </a:r>
            <a:endParaRPr lang="fr-FR" altLang="fr-FR">
              <a:latin typeface="Calibri" panose="020F0502020204030204" pitchFamily="34" charset="0"/>
            </a:endParaRPr>
          </a:p>
          <a:p>
            <a:pPr eaLnBrk="1" hangingPunct="1">
              <a:lnSpc>
                <a:spcPct val="80000"/>
              </a:lnSpc>
            </a:pPr>
            <a:r>
              <a:rPr lang="fr-FR" altLang="fr-FR">
                <a:latin typeface="Calibri" panose="020F0502020204030204" pitchFamily="34" charset="0"/>
              </a:rPr>
              <a:t>&gt;S’accompagne d’un double mouvement de </a:t>
            </a:r>
            <a:r>
              <a:rPr lang="fr-FR" altLang="fr-FR">
                <a:solidFill>
                  <a:srgbClr val="CC0000"/>
                </a:solidFill>
                <a:latin typeface="Calibri" panose="020F0502020204030204" pitchFamily="34" charset="0"/>
              </a:rPr>
              <a:t>compétition / coopération</a:t>
            </a:r>
            <a:r>
              <a:rPr lang="fr-FR" altLang="fr-FR">
                <a:latin typeface="Calibri" panose="020F0502020204030204" pitchFamily="34" charset="0"/>
              </a:rPr>
              <a:t> (« coopétition ») accrues entre ces métropoles: 	</a:t>
            </a:r>
          </a:p>
          <a:p>
            <a:pPr eaLnBrk="1" hangingPunct="1">
              <a:lnSpc>
                <a:spcPct val="80000"/>
              </a:lnSpc>
            </a:pPr>
            <a:r>
              <a:rPr lang="fr-FR" altLang="fr-FR">
                <a:latin typeface="Calibri" panose="020F0502020204030204" pitchFamily="34" charset="0"/>
              </a:rPr>
              <a:t>&gt;Un phénomène métropolitain qui concerne l’ensemble du territoire avec des </a:t>
            </a:r>
            <a:r>
              <a:rPr lang="fr-FR" altLang="fr-FR">
                <a:solidFill>
                  <a:srgbClr val="CC0000"/>
                </a:solidFill>
                <a:latin typeface="Calibri" panose="020F0502020204030204" pitchFamily="34" charset="0"/>
              </a:rPr>
              <a:t>réseaux qui se créent entre les Métropoles et leurs territoires voisins</a:t>
            </a:r>
            <a:r>
              <a:rPr lang="fr-FR" altLang="fr-FR">
                <a:latin typeface="Calibri" panose="020F0502020204030204" pitchFamily="34" charset="0"/>
              </a:rPr>
              <a:t>, alimentés par les mobilités interterritoriales…</a:t>
            </a:r>
          </a:p>
          <a:p>
            <a:pPr eaLnBrk="1" hangingPunct="1">
              <a:lnSpc>
                <a:spcPct val="80000"/>
              </a:lnSpc>
            </a:pPr>
            <a:r>
              <a:rPr lang="fr-FR" altLang="fr-FR">
                <a:latin typeface="Calibri" panose="020F0502020204030204" pitchFamily="34" charset="0"/>
              </a:rPr>
              <a:t>&gt; …mais qui s’impose lentement  dans le paysage local français du fait d’un d’un </a:t>
            </a:r>
            <a:r>
              <a:rPr lang="fr-FR" altLang="fr-FR">
                <a:solidFill>
                  <a:srgbClr val="CC0000"/>
                </a:solidFill>
                <a:latin typeface="Calibri" panose="020F0502020204030204" pitchFamily="34" charset="0"/>
              </a:rPr>
              <a:t>héritage historique prégnant</a:t>
            </a:r>
            <a:r>
              <a:rPr lang="fr-FR" altLang="fr-FR">
                <a:latin typeface="Calibri" panose="020F0502020204030204" pitchFamily="34" charset="0"/>
              </a:rPr>
              <a:t>  (un émiettement communal qui persiste)</a:t>
            </a:r>
          </a:p>
          <a:p>
            <a:pPr eaLnBrk="1" hangingPunct="1">
              <a:lnSpc>
                <a:spcPct val="80000"/>
              </a:lnSpc>
            </a:pPr>
            <a:r>
              <a:rPr lang="fr-FR" altLang="fr-FR">
                <a:latin typeface="Calibri" panose="020F0502020204030204" pitchFamily="34" charset="0"/>
              </a:rPr>
              <a:t>&gt; Des enjeux de gouvernance et de coopération interterritoriale forts qui en découlent</a:t>
            </a: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r>
              <a:rPr lang="fr-FR" altLang="fr-FR" b="1" u="sng">
                <a:latin typeface="Calibri" panose="020F0502020204030204" pitchFamily="34" charset="0"/>
              </a:rPr>
              <a:t>II. Les métropoles portent la croissance mondiale</a:t>
            </a:r>
          </a:p>
          <a:p>
            <a:pPr eaLnBrk="1" hangingPunct="1">
              <a:lnSpc>
                <a:spcPct val="80000"/>
              </a:lnSpc>
              <a:spcBef>
                <a:spcPct val="15000"/>
              </a:spcBef>
              <a:buFont typeface="Wingdings" panose="05000000000000000000" pitchFamily="2" charset="2"/>
              <a:buNone/>
            </a:pPr>
            <a:r>
              <a:rPr lang="fr-FR" altLang="fr-FR">
                <a:latin typeface="Calibri" panose="020F0502020204030204" pitchFamily="34" charset="0"/>
              </a:rPr>
              <a:t>&gt; Le Cabinet Brookings Global Metromonitor a mené en 2012 une étude sur les dynamiques de développement économique dans les</a:t>
            </a:r>
            <a:r>
              <a:rPr lang="fr-FR" altLang="fr-FR" b="1">
                <a:solidFill>
                  <a:srgbClr val="CC0000"/>
                </a:solidFill>
                <a:latin typeface="Calibri" panose="020F0502020204030204" pitchFamily="34" charset="0"/>
              </a:rPr>
              <a:t> 300 principales villes mondiales (qui pèsent 50% du PIB mondial pour 19% seulement de la population mondiale).  </a:t>
            </a:r>
          </a:p>
          <a:p>
            <a:pPr eaLnBrk="1" hangingPunct="1">
              <a:lnSpc>
                <a:spcPct val="80000"/>
              </a:lnSpc>
              <a:spcBef>
                <a:spcPct val="15000"/>
              </a:spcBef>
            </a:pPr>
            <a:r>
              <a:rPr lang="fr-FR" altLang="fr-FR">
                <a:latin typeface="Calibri" panose="020F0502020204030204" pitchFamily="34" charset="0"/>
              </a:rPr>
              <a:t>&gt; Les espaces urbains tirent la croissance en concentrant hommes, capitaux, centres de recherches, activités tertiaires à haute valeur ajoutée</a:t>
            </a:r>
          </a:p>
          <a:p>
            <a:pPr eaLnBrk="1" hangingPunct="1">
              <a:lnSpc>
                <a:spcPct val="80000"/>
              </a:lnSpc>
              <a:spcBef>
                <a:spcPct val="15000"/>
              </a:spcBef>
            </a:pPr>
            <a:endParaRPr lang="fr-FR" altLang="fr-FR">
              <a:latin typeface="Calibri" panose="020F0502020204030204" pitchFamily="34" charset="0"/>
            </a:endParaRPr>
          </a:p>
        </p:txBody>
      </p:sp>
      <p:sp>
        <p:nvSpPr>
          <p:cNvPr id="50181" name="Espace réservé des commentaires 1"/>
          <p:cNvSpPr>
            <a:spLocks noGrp="1"/>
          </p:cNvSpPr>
          <p:nvPr>
            <p:ph type="body" idx="1"/>
          </p:nvPr>
        </p:nvSpPr>
        <p:spPr>
          <a:noFill/>
        </p:spPr>
        <p:txBody>
          <a:bodyPr/>
          <a:lstStyle/>
          <a:p>
            <a:endParaRPr lang="fr-FR" altLang="fr-FR" smtClean="0"/>
          </a:p>
        </p:txBody>
      </p:sp>
    </p:spTree>
    <p:extLst>
      <p:ext uri="{BB962C8B-B14F-4D97-AF65-F5344CB8AC3E}">
        <p14:creationId xmlns:p14="http://schemas.microsoft.com/office/powerpoint/2010/main" val="340100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1DC81B-12C5-4031-B0FA-3078710CF614}" type="slidenum">
              <a:rPr lang="fr-FR" altLang="fr-FR" smtClean="0"/>
              <a:pPr/>
              <a:t>5</a:t>
            </a:fld>
            <a:endParaRPr lang="fr-FR" altLang="fr-FR" smtClean="0"/>
          </a:p>
        </p:txBody>
      </p:sp>
      <p:sp>
        <p:nvSpPr>
          <p:cNvPr id="52227" name="Rectangle 2"/>
          <p:cNvSpPr>
            <a:spLocks noGrp="1" noRot="1" noChangeAspect="1" noChangeArrowheads="1" noTextEdit="1"/>
          </p:cNvSpPr>
          <p:nvPr>
            <p:ph type="sldImg"/>
          </p:nvPr>
        </p:nvSpPr>
        <p:spPr>
          <a:xfrm>
            <a:off x="836613" y="117475"/>
            <a:ext cx="4960937" cy="3722688"/>
          </a:xfrm>
          <a:ln/>
        </p:spPr>
      </p:sp>
      <p:sp>
        <p:nvSpPr>
          <p:cNvPr id="52228" name="Rectangle 3"/>
          <p:cNvSpPr>
            <a:spLocks noChangeArrowheads="1"/>
          </p:cNvSpPr>
          <p:nvPr/>
        </p:nvSpPr>
        <p:spPr bwMode="auto">
          <a:xfrm>
            <a:off x="357188" y="4056063"/>
            <a:ext cx="58166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97" tIns="49499" rIns="98997" bIns="49499"/>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fr-FR" altLang="fr-FR" b="1" u="sng">
                <a:latin typeface="Calibri" panose="020F0502020204030204" pitchFamily="34" charset="0"/>
              </a:rPr>
              <a:t>I. Le phénomène de métropolitsation</a:t>
            </a:r>
          </a:p>
          <a:p>
            <a:pPr eaLnBrk="1" hangingPunct="1">
              <a:lnSpc>
                <a:spcPct val="80000"/>
              </a:lnSpc>
            </a:pPr>
            <a:r>
              <a:rPr lang="fr-FR" altLang="fr-FR" b="1">
                <a:latin typeface="Calibri" panose="020F0502020204030204" pitchFamily="34" charset="0"/>
              </a:rPr>
              <a:t>&gt; Métropolisation</a:t>
            </a:r>
            <a:r>
              <a:rPr lang="fr-FR" altLang="fr-FR">
                <a:latin typeface="Calibri" panose="020F0502020204030204" pitchFamily="34" charset="0"/>
              </a:rPr>
              <a:t> vient du grec ancien </a:t>
            </a:r>
            <a:r>
              <a:rPr lang="fr-FR" altLang="fr-FR" i="1">
                <a:latin typeface="Calibri" panose="020F0502020204030204" pitchFamily="34" charset="0"/>
              </a:rPr>
              <a:t>Meter–polis</a:t>
            </a:r>
            <a:r>
              <a:rPr lang="fr-FR" altLang="fr-FR">
                <a:latin typeface="Calibri" panose="020F0502020204030204" pitchFamily="34" charset="0"/>
              </a:rPr>
              <a:t>: « ville-mère » </a:t>
            </a:r>
          </a:p>
          <a:p>
            <a:pPr eaLnBrk="1" hangingPunct="1">
              <a:lnSpc>
                <a:spcPct val="80000"/>
              </a:lnSpc>
            </a:pPr>
            <a:r>
              <a:rPr lang="fr-FR" altLang="fr-FR">
                <a:latin typeface="Calibri" panose="020F0502020204030204" pitchFamily="34" charset="0"/>
              </a:rPr>
              <a:t>&gt; Décrit un</a:t>
            </a:r>
            <a:r>
              <a:rPr lang="fr-FR" altLang="fr-FR" b="1">
                <a:latin typeface="Calibri" panose="020F0502020204030204" pitchFamily="34" charset="0"/>
              </a:rPr>
              <a:t> </a:t>
            </a:r>
            <a:r>
              <a:rPr lang="fr-FR" altLang="fr-FR" b="1">
                <a:solidFill>
                  <a:srgbClr val="CC0000"/>
                </a:solidFill>
                <a:latin typeface="Calibri" panose="020F0502020204030204" pitchFamily="34" charset="0"/>
              </a:rPr>
              <a:t>double phénomène:</a:t>
            </a:r>
            <a:r>
              <a:rPr lang="fr-FR" altLang="fr-FR">
                <a:latin typeface="Calibri" panose="020F0502020204030204" pitchFamily="34" charset="0"/>
              </a:rPr>
              <a:t> </a:t>
            </a:r>
          </a:p>
          <a:p>
            <a:pPr eaLnBrk="1" hangingPunct="1">
              <a:lnSpc>
                <a:spcPct val="80000"/>
              </a:lnSpc>
            </a:pPr>
            <a:r>
              <a:rPr lang="fr-FR" altLang="fr-FR">
                <a:latin typeface="Calibri" panose="020F0502020204030204" pitchFamily="34" charset="0"/>
              </a:rPr>
              <a:t>	- démographique : la concentration de la population dans les grandes villes (extension du 	périurbain)</a:t>
            </a:r>
          </a:p>
          <a:p>
            <a:pPr eaLnBrk="1" hangingPunct="1">
              <a:lnSpc>
                <a:spcPct val="80000"/>
              </a:lnSpc>
            </a:pPr>
            <a:r>
              <a:rPr lang="fr-FR" altLang="fr-FR">
                <a:latin typeface="Calibri" panose="020F0502020204030204" pitchFamily="34" charset="0"/>
              </a:rPr>
              <a:t>	- politico-économique: la concentration des activités de commandement et des fonctions 	tertiaires  supérieures  </a:t>
            </a:r>
          </a:p>
          <a:p>
            <a:pPr eaLnBrk="1" hangingPunct="1">
              <a:lnSpc>
                <a:spcPct val="80000"/>
              </a:lnSpc>
            </a:pPr>
            <a:r>
              <a:rPr lang="fr-FR" altLang="fr-FR">
                <a:latin typeface="Calibri" panose="020F0502020204030204" pitchFamily="34" charset="0"/>
              </a:rPr>
              <a:t>&gt; S’explique essentiellement par l’accélération de la </a:t>
            </a:r>
            <a:r>
              <a:rPr lang="fr-FR" altLang="fr-FR">
                <a:solidFill>
                  <a:srgbClr val="CC0000"/>
                </a:solidFill>
                <a:latin typeface="Calibri" panose="020F0502020204030204" pitchFamily="34" charset="0"/>
              </a:rPr>
              <a:t>mondialisation</a:t>
            </a:r>
            <a:endParaRPr lang="fr-FR" altLang="fr-FR">
              <a:latin typeface="Calibri" panose="020F0502020204030204" pitchFamily="34" charset="0"/>
            </a:endParaRPr>
          </a:p>
          <a:p>
            <a:pPr eaLnBrk="1" hangingPunct="1">
              <a:lnSpc>
                <a:spcPct val="80000"/>
              </a:lnSpc>
            </a:pPr>
            <a:r>
              <a:rPr lang="fr-FR" altLang="fr-FR">
                <a:latin typeface="Calibri" panose="020F0502020204030204" pitchFamily="34" charset="0"/>
              </a:rPr>
              <a:t>&gt;S’accompagne d’un double mouvement de </a:t>
            </a:r>
            <a:r>
              <a:rPr lang="fr-FR" altLang="fr-FR">
                <a:solidFill>
                  <a:srgbClr val="CC0000"/>
                </a:solidFill>
                <a:latin typeface="Calibri" panose="020F0502020204030204" pitchFamily="34" charset="0"/>
              </a:rPr>
              <a:t>compétition / coopération</a:t>
            </a:r>
            <a:r>
              <a:rPr lang="fr-FR" altLang="fr-FR">
                <a:latin typeface="Calibri" panose="020F0502020204030204" pitchFamily="34" charset="0"/>
              </a:rPr>
              <a:t> (« coopétition ») accrues entre ces métropoles: 	</a:t>
            </a:r>
          </a:p>
          <a:p>
            <a:pPr eaLnBrk="1" hangingPunct="1">
              <a:lnSpc>
                <a:spcPct val="80000"/>
              </a:lnSpc>
            </a:pPr>
            <a:r>
              <a:rPr lang="fr-FR" altLang="fr-FR">
                <a:latin typeface="Calibri" panose="020F0502020204030204" pitchFamily="34" charset="0"/>
              </a:rPr>
              <a:t>&gt;Un phénomène métropolitain qui concerne l’ensemble du territoire avec des </a:t>
            </a:r>
            <a:r>
              <a:rPr lang="fr-FR" altLang="fr-FR">
                <a:solidFill>
                  <a:srgbClr val="CC0000"/>
                </a:solidFill>
                <a:latin typeface="Calibri" panose="020F0502020204030204" pitchFamily="34" charset="0"/>
              </a:rPr>
              <a:t>réseaux qui se créent entre les Métropoles et leurs territoires voisins</a:t>
            </a:r>
            <a:r>
              <a:rPr lang="fr-FR" altLang="fr-FR">
                <a:latin typeface="Calibri" panose="020F0502020204030204" pitchFamily="34" charset="0"/>
              </a:rPr>
              <a:t>, alimentés par les mobilités interterritoriales…</a:t>
            </a:r>
          </a:p>
          <a:p>
            <a:pPr eaLnBrk="1" hangingPunct="1">
              <a:lnSpc>
                <a:spcPct val="80000"/>
              </a:lnSpc>
            </a:pPr>
            <a:r>
              <a:rPr lang="fr-FR" altLang="fr-FR">
                <a:latin typeface="Calibri" panose="020F0502020204030204" pitchFamily="34" charset="0"/>
              </a:rPr>
              <a:t>&gt; …mais qui s’impose lentement  dans le paysage local français du fait d’un d’un </a:t>
            </a:r>
            <a:r>
              <a:rPr lang="fr-FR" altLang="fr-FR">
                <a:solidFill>
                  <a:srgbClr val="CC0000"/>
                </a:solidFill>
                <a:latin typeface="Calibri" panose="020F0502020204030204" pitchFamily="34" charset="0"/>
              </a:rPr>
              <a:t>héritage historique prégnant</a:t>
            </a:r>
            <a:r>
              <a:rPr lang="fr-FR" altLang="fr-FR">
                <a:latin typeface="Calibri" panose="020F0502020204030204" pitchFamily="34" charset="0"/>
              </a:rPr>
              <a:t>  (un émiettement communal qui persiste)</a:t>
            </a:r>
          </a:p>
          <a:p>
            <a:pPr eaLnBrk="1" hangingPunct="1">
              <a:lnSpc>
                <a:spcPct val="80000"/>
              </a:lnSpc>
            </a:pPr>
            <a:r>
              <a:rPr lang="fr-FR" altLang="fr-FR">
                <a:latin typeface="Calibri" panose="020F0502020204030204" pitchFamily="34" charset="0"/>
              </a:rPr>
              <a:t>&gt; Des enjeux de gouvernance et de coopération interterritoriale forts qui en découlent</a:t>
            </a: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r>
              <a:rPr lang="fr-FR" altLang="fr-FR" b="1" u="sng">
                <a:latin typeface="Calibri" panose="020F0502020204030204" pitchFamily="34" charset="0"/>
              </a:rPr>
              <a:t>II. Les métropoles portent la croissance mondiale</a:t>
            </a:r>
          </a:p>
          <a:p>
            <a:pPr eaLnBrk="1" hangingPunct="1">
              <a:lnSpc>
                <a:spcPct val="80000"/>
              </a:lnSpc>
              <a:spcBef>
                <a:spcPct val="15000"/>
              </a:spcBef>
              <a:buFont typeface="Wingdings" panose="05000000000000000000" pitchFamily="2" charset="2"/>
              <a:buNone/>
            </a:pPr>
            <a:r>
              <a:rPr lang="fr-FR" altLang="fr-FR">
                <a:latin typeface="Calibri" panose="020F0502020204030204" pitchFamily="34" charset="0"/>
              </a:rPr>
              <a:t>&gt; Le Cabinet Brookings Global Metromonitor a mené en 2012 une étude sur les dynamiques de développement économique dans les</a:t>
            </a:r>
            <a:r>
              <a:rPr lang="fr-FR" altLang="fr-FR" b="1">
                <a:solidFill>
                  <a:srgbClr val="CC0000"/>
                </a:solidFill>
                <a:latin typeface="Calibri" panose="020F0502020204030204" pitchFamily="34" charset="0"/>
              </a:rPr>
              <a:t> 300 principales villes mondiales (qui pèsent 50% du PIB mondial pour 19% seulement de la population mondiale).  </a:t>
            </a:r>
          </a:p>
          <a:p>
            <a:pPr eaLnBrk="1" hangingPunct="1">
              <a:lnSpc>
                <a:spcPct val="80000"/>
              </a:lnSpc>
              <a:spcBef>
                <a:spcPct val="15000"/>
              </a:spcBef>
            </a:pPr>
            <a:r>
              <a:rPr lang="fr-FR" altLang="fr-FR">
                <a:latin typeface="Calibri" panose="020F0502020204030204" pitchFamily="34" charset="0"/>
              </a:rPr>
              <a:t>&gt; Les espaces urbains tirent la croissance en concentrant hommes, capitaux, centres de recherches, activités tertiaires à haute valeur ajoutée</a:t>
            </a:r>
          </a:p>
          <a:p>
            <a:pPr eaLnBrk="1" hangingPunct="1">
              <a:lnSpc>
                <a:spcPct val="80000"/>
              </a:lnSpc>
              <a:spcBef>
                <a:spcPct val="15000"/>
              </a:spcBef>
            </a:pPr>
            <a:endParaRPr lang="fr-FR" altLang="fr-FR">
              <a:latin typeface="Calibri" panose="020F0502020204030204" pitchFamily="34" charset="0"/>
            </a:endParaRPr>
          </a:p>
        </p:txBody>
      </p:sp>
      <p:sp>
        <p:nvSpPr>
          <p:cNvPr id="52229" name="Espace réservé des commentaires 1"/>
          <p:cNvSpPr>
            <a:spLocks noGrp="1"/>
          </p:cNvSpPr>
          <p:nvPr>
            <p:ph type="body" idx="1"/>
          </p:nvPr>
        </p:nvSpPr>
        <p:spPr>
          <a:noFill/>
        </p:spPr>
        <p:txBody>
          <a:bodyPr/>
          <a:lstStyle/>
          <a:p>
            <a:pPr algn="just" eaLnBrk="1" hangingPunct="1"/>
            <a:r>
              <a:rPr lang="fr-FR" altLang="fr-FR" b="1" smtClean="0">
                <a:ea typeface="ヒラギノ角ゴ Pro W3"/>
                <a:cs typeface="ヒラギノ角ゴ Pro W3"/>
              </a:rPr>
              <a:t>Loi RCT 2010 : création de communes nouvelles stimulées par les avantages financiers.</a:t>
            </a:r>
          </a:p>
          <a:p>
            <a:endParaRPr lang="fr-FR" altLang="fr-FR" smtClean="0"/>
          </a:p>
        </p:txBody>
      </p:sp>
    </p:spTree>
    <p:extLst>
      <p:ext uri="{BB962C8B-B14F-4D97-AF65-F5344CB8AC3E}">
        <p14:creationId xmlns:p14="http://schemas.microsoft.com/office/powerpoint/2010/main" val="292244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365F4A-5063-4DAD-9B60-BC6AAB58E0B8}" type="slidenum">
              <a:rPr lang="fr-FR" altLang="fr-FR" smtClean="0"/>
              <a:pPr/>
              <a:t>6</a:t>
            </a:fld>
            <a:endParaRPr lang="fr-FR" altLang="fr-F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spcBef>
                <a:spcPct val="0"/>
              </a:spcBef>
            </a:pPr>
            <a:r>
              <a:rPr lang="fr-FR" altLang="fr-FR" b="1" u="sng" smtClean="0"/>
              <a:t>Objectif de la Loi :</a:t>
            </a:r>
            <a:r>
              <a:rPr lang="fr-FR" altLang="fr-FR" b="1" smtClean="0"/>
              <a:t> </a:t>
            </a:r>
            <a:r>
              <a:rPr lang="fr-FR" altLang="fr-FR" smtClean="0"/>
              <a:t>donner les moyens aux grandes agglomérations françaises de garantir le développement et la cohésion sur leur territoire. Elle conforte les dynamiques urbaines et reconnaît le fait métropolitain. Elle ouvre la possibilité pour la 1ere fois d’une organisation territoriale « à a carte » qui prend en compte les spécificités locales. </a:t>
            </a:r>
          </a:p>
          <a:p>
            <a:pPr eaLnBrk="1" hangingPunct="1">
              <a:spcBef>
                <a:spcPct val="0"/>
              </a:spcBef>
            </a:pPr>
            <a:r>
              <a:rPr lang="fr-FR" altLang="fr-FR" smtClean="0"/>
              <a:t>Cette loi s’inscrit dans la lignée des grandes étapes successives de décentralisation.</a:t>
            </a:r>
          </a:p>
          <a:p>
            <a:pPr eaLnBrk="1" hangingPunct="1">
              <a:spcBef>
                <a:spcPct val="0"/>
              </a:spcBef>
            </a:pPr>
            <a:endParaRPr lang="fr-FR" altLang="fr-FR" smtClean="0"/>
          </a:p>
          <a:p>
            <a:pPr eaLnBrk="1" hangingPunct="1">
              <a:lnSpc>
                <a:spcPct val="80000"/>
              </a:lnSpc>
              <a:spcBef>
                <a:spcPct val="20000"/>
              </a:spcBef>
            </a:pPr>
            <a:endParaRPr lang="fr-FR" altLang="fr-FR" u="sng" smtClean="0"/>
          </a:p>
          <a:p>
            <a:pPr eaLnBrk="1" hangingPunct="1"/>
            <a:endParaRPr lang="fr-FR" altLang="fr-FR" smtClean="0"/>
          </a:p>
        </p:txBody>
      </p:sp>
    </p:spTree>
    <p:extLst>
      <p:ext uri="{BB962C8B-B14F-4D97-AF65-F5344CB8AC3E}">
        <p14:creationId xmlns:p14="http://schemas.microsoft.com/office/powerpoint/2010/main" val="234553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33D44F-04FD-4E27-8085-CBE60305F2D7}" type="slidenum">
              <a:rPr lang="fr-FR" altLang="fr-FR" smtClean="0"/>
              <a:pPr/>
              <a:t>7</a:t>
            </a:fld>
            <a:endParaRPr lang="fr-FR" altLang="fr-FR" smtClean="0"/>
          </a:p>
        </p:txBody>
      </p:sp>
      <p:sp>
        <p:nvSpPr>
          <p:cNvPr id="56323" name="Rectangle 2"/>
          <p:cNvSpPr>
            <a:spLocks noGrp="1" noRot="1" noChangeAspect="1" noChangeArrowheads="1" noTextEdit="1"/>
          </p:cNvSpPr>
          <p:nvPr>
            <p:ph type="sldImg"/>
          </p:nvPr>
        </p:nvSpPr>
        <p:spPr>
          <a:xfrm>
            <a:off x="887413" y="714375"/>
            <a:ext cx="4960937" cy="3722688"/>
          </a:xfrm>
          <a:ln/>
        </p:spPr>
      </p:sp>
      <p:sp>
        <p:nvSpPr>
          <p:cNvPr id="56324" name="Rectangle 4"/>
          <p:cNvSpPr>
            <a:spLocks noGrp="1" noChangeArrowheads="1"/>
          </p:cNvSpPr>
          <p:nvPr>
            <p:ph type="body" idx="1"/>
          </p:nvPr>
        </p:nvSpPr>
        <p:spPr>
          <a:noFill/>
        </p:spPr>
        <p:txBody>
          <a:bodyPr/>
          <a:lstStyle/>
          <a:p>
            <a:pPr eaLnBrk="1" hangingPunct="1"/>
            <a:r>
              <a:rPr lang="fr-FR" altLang="fr-FR" smtClean="0"/>
              <a:t>Un des objectifs de création de la Métropole : rationaliser, tout en faisant sens.</a:t>
            </a:r>
          </a:p>
        </p:txBody>
      </p:sp>
    </p:spTree>
    <p:extLst>
      <p:ext uri="{BB962C8B-B14F-4D97-AF65-F5344CB8AC3E}">
        <p14:creationId xmlns:p14="http://schemas.microsoft.com/office/powerpoint/2010/main" val="308005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1C9241-E5D5-46A8-A88D-AAFE072C7663}" type="slidenum">
              <a:rPr lang="fr-FR" altLang="fr-FR" smtClean="0"/>
              <a:pPr/>
              <a:t>9</a:t>
            </a:fld>
            <a:endParaRPr lang="fr-FR" altLang="fr-FR" smtClean="0"/>
          </a:p>
        </p:txBody>
      </p:sp>
      <p:sp>
        <p:nvSpPr>
          <p:cNvPr id="59395" name="Rectangle 2"/>
          <p:cNvSpPr>
            <a:spLocks noGrp="1" noRot="1" noChangeAspect="1" noChangeArrowheads="1" noTextEdit="1"/>
          </p:cNvSpPr>
          <p:nvPr>
            <p:ph type="sldImg"/>
          </p:nvPr>
        </p:nvSpPr>
        <p:spPr>
          <a:xfrm>
            <a:off x="836613" y="117475"/>
            <a:ext cx="4960937" cy="3722688"/>
          </a:xfrm>
          <a:ln/>
        </p:spPr>
      </p:sp>
      <p:sp>
        <p:nvSpPr>
          <p:cNvPr id="59396" name="Rectangle 3"/>
          <p:cNvSpPr>
            <a:spLocks noChangeArrowheads="1"/>
          </p:cNvSpPr>
          <p:nvPr/>
        </p:nvSpPr>
        <p:spPr bwMode="auto">
          <a:xfrm>
            <a:off x="357188" y="4056063"/>
            <a:ext cx="58166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97" tIns="49499" rIns="98997" bIns="49499"/>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fr-FR" altLang="fr-FR" b="1" u="sng">
                <a:latin typeface="Calibri" panose="020F0502020204030204" pitchFamily="34" charset="0"/>
              </a:rPr>
              <a:t>I. Le phénomène de métropolitsation</a:t>
            </a:r>
          </a:p>
          <a:p>
            <a:pPr eaLnBrk="1" hangingPunct="1">
              <a:lnSpc>
                <a:spcPct val="80000"/>
              </a:lnSpc>
            </a:pPr>
            <a:r>
              <a:rPr lang="fr-FR" altLang="fr-FR" b="1">
                <a:latin typeface="Calibri" panose="020F0502020204030204" pitchFamily="34" charset="0"/>
              </a:rPr>
              <a:t>&gt; Métropolisation</a:t>
            </a:r>
            <a:r>
              <a:rPr lang="fr-FR" altLang="fr-FR">
                <a:latin typeface="Calibri" panose="020F0502020204030204" pitchFamily="34" charset="0"/>
              </a:rPr>
              <a:t> vient du grec ancien </a:t>
            </a:r>
            <a:r>
              <a:rPr lang="fr-FR" altLang="fr-FR" i="1">
                <a:latin typeface="Calibri" panose="020F0502020204030204" pitchFamily="34" charset="0"/>
              </a:rPr>
              <a:t>Meter–polis</a:t>
            </a:r>
            <a:r>
              <a:rPr lang="fr-FR" altLang="fr-FR">
                <a:latin typeface="Calibri" panose="020F0502020204030204" pitchFamily="34" charset="0"/>
              </a:rPr>
              <a:t>: « ville-mère » </a:t>
            </a:r>
          </a:p>
          <a:p>
            <a:pPr eaLnBrk="1" hangingPunct="1">
              <a:lnSpc>
                <a:spcPct val="80000"/>
              </a:lnSpc>
            </a:pPr>
            <a:r>
              <a:rPr lang="fr-FR" altLang="fr-FR">
                <a:latin typeface="Calibri" panose="020F0502020204030204" pitchFamily="34" charset="0"/>
              </a:rPr>
              <a:t>&gt; Décrit un</a:t>
            </a:r>
            <a:r>
              <a:rPr lang="fr-FR" altLang="fr-FR" b="1">
                <a:latin typeface="Calibri" panose="020F0502020204030204" pitchFamily="34" charset="0"/>
              </a:rPr>
              <a:t> </a:t>
            </a:r>
            <a:r>
              <a:rPr lang="fr-FR" altLang="fr-FR" b="1">
                <a:solidFill>
                  <a:srgbClr val="CC0000"/>
                </a:solidFill>
                <a:latin typeface="Calibri" panose="020F0502020204030204" pitchFamily="34" charset="0"/>
              </a:rPr>
              <a:t>double phénomène:</a:t>
            </a:r>
            <a:r>
              <a:rPr lang="fr-FR" altLang="fr-FR">
                <a:latin typeface="Calibri" panose="020F0502020204030204" pitchFamily="34" charset="0"/>
              </a:rPr>
              <a:t> </a:t>
            </a:r>
          </a:p>
          <a:p>
            <a:pPr eaLnBrk="1" hangingPunct="1">
              <a:lnSpc>
                <a:spcPct val="80000"/>
              </a:lnSpc>
            </a:pPr>
            <a:r>
              <a:rPr lang="fr-FR" altLang="fr-FR">
                <a:latin typeface="Calibri" panose="020F0502020204030204" pitchFamily="34" charset="0"/>
              </a:rPr>
              <a:t>	- démographique : la concentration de la population dans les grandes villes (extension du 	périurbain)</a:t>
            </a:r>
          </a:p>
          <a:p>
            <a:pPr eaLnBrk="1" hangingPunct="1">
              <a:lnSpc>
                <a:spcPct val="80000"/>
              </a:lnSpc>
            </a:pPr>
            <a:r>
              <a:rPr lang="fr-FR" altLang="fr-FR">
                <a:latin typeface="Calibri" panose="020F0502020204030204" pitchFamily="34" charset="0"/>
              </a:rPr>
              <a:t>	- politico-économique: la concentration des activités de commandement et des fonctions 	tertiaires  supérieures  </a:t>
            </a:r>
          </a:p>
          <a:p>
            <a:pPr eaLnBrk="1" hangingPunct="1">
              <a:lnSpc>
                <a:spcPct val="80000"/>
              </a:lnSpc>
            </a:pPr>
            <a:r>
              <a:rPr lang="fr-FR" altLang="fr-FR">
                <a:latin typeface="Calibri" panose="020F0502020204030204" pitchFamily="34" charset="0"/>
              </a:rPr>
              <a:t>&gt; S’explique essentiellement par l’accélération de la </a:t>
            </a:r>
            <a:r>
              <a:rPr lang="fr-FR" altLang="fr-FR">
                <a:solidFill>
                  <a:srgbClr val="CC0000"/>
                </a:solidFill>
                <a:latin typeface="Calibri" panose="020F0502020204030204" pitchFamily="34" charset="0"/>
              </a:rPr>
              <a:t>mondialisation</a:t>
            </a:r>
            <a:endParaRPr lang="fr-FR" altLang="fr-FR">
              <a:latin typeface="Calibri" panose="020F0502020204030204" pitchFamily="34" charset="0"/>
            </a:endParaRPr>
          </a:p>
          <a:p>
            <a:pPr eaLnBrk="1" hangingPunct="1">
              <a:lnSpc>
                <a:spcPct val="80000"/>
              </a:lnSpc>
            </a:pPr>
            <a:r>
              <a:rPr lang="fr-FR" altLang="fr-FR">
                <a:latin typeface="Calibri" panose="020F0502020204030204" pitchFamily="34" charset="0"/>
              </a:rPr>
              <a:t>&gt;S’accompagne d’un double mouvement de </a:t>
            </a:r>
            <a:r>
              <a:rPr lang="fr-FR" altLang="fr-FR">
                <a:solidFill>
                  <a:srgbClr val="CC0000"/>
                </a:solidFill>
                <a:latin typeface="Calibri" panose="020F0502020204030204" pitchFamily="34" charset="0"/>
              </a:rPr>
              <a:t>compétition / coopération</a:t>
            </a:r>
            <a:r>
              <a:rPr lang="fr-FR" altLang="fr-FR">
                <a:latin typeface="Calibri" panose="020F0502020204030204" pitchFamily="34" charset="0"/>
              </a:rPr>
              <a:t> (« coopétition ») accrues entre ces métropoles: 	</a:t>
            </a:r>
          </a:p>
          <a:p>
            <a:pPr eaLnBrk="1" hangingPunct="1">
              <a:lnSpc>
                <a:spcPct val="80000"/>
              </a:lnSpc>
            </a:pPr>
            <a:r>
              <a:rPr lang="fr-FR" altLang="fr-FR">
                <a:latin typeface="Calibri" panose="020F0502020204030204" pitchFamily="34" charset="0"/>
              </a:rPr>
              <a:t>&gt;Un phénomène métropolitain qui concerne l’ensemble du territoire avec des </a:t>
            </a:r>
            <a:r>
              <a:rPr lang="fr-FR" altLang="fr-FR">
                <a:solidFill>
                  <a:srgbClr val="CC0000"/>
                </a:solidFill>
                <a:latin typeface="Calibri" panose="020F0502020204030204" pitchFamily="34" charset="0"/>
              </a:rPr>
              <a:t>réseaux qui se créent entre les Métropoles et leurs territoires voisins</a:t>
            </a:r>
            <a:r>
              <a:rPr lang="fr-FR" altLang="fr-FR">
                <a:latin typeface="Calibri" panose="020F0502020204030204" pitchFamily="34" charset="0"/>
              </a:rPr>
              <a:t>, alimentés par les mobilités interterritoriales…</a:t>
            </a:r>
          </a:p>
          <a:p>
            <a:pPr eaLnBrk="1" hangingPunct="1">
              <a:lnSpc>
                <a:spcPct val="80000"/>
              </a:lnSpc>
            </a:pPr>
            <a:r>
              <a:rPr lang="fr-FR" altLang="fr-FR">
                <a:latin typeface="Calibri" panose="020F0502020204030204" pitchFamily="34" charset="0"/>
              </a:rPr>
              <a:t>&gt; …mais qui s’impose lentement  dans le paysage local français du fait d’un d’un </a:t>
            </a:r>
            <a:r>
              <a:rPr lang="fr-FR" altLang="fr-FR">
                <a:solidFill>
                  <a:srgbClr val="CC0000"/>
                </a:solidFill>
                <a:latin typeface="Calibri" panose="020F0502020204030204" pitchFamily="34" charset="0"/>
              </a:rPr>
              <a:t>héritage historique prégnant</a:t>
            </a:r>
            <a:r>
              <a:rPr lang="fr-FR" altLang="fr-FR">
                <a:latin typeface="Calibri" panose="020F0502020204030204" pitchFamily="34" charset="0"/>
              </a:rPr>
              <a:t>  (un émiettement communal qui persiste)</a:t>
            </a:r>
          </a:p>
          <a:p>
            <a:pPr eaLnBrk="1" hangingPunct="1">
              <a:lnSpc>
                <a:spcPct val="80000"/>
              </a:lnSpc>
            </a:pPr>
            <a:r>
              <a:rPr lang="fr-FR" altLang="fr-FR">
                <a:latin typeface="Calibri" panose="020F0502020204030204" pitchFamily="34" charset="0"/>
              </a:rPr>
              <a:t>&gt; Des enjeux de gouvernance et de coopération interterritoriale forts qui en découlent</a:t>
            </a: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r>
              <a:rPr lang="fr-FR" altLang="fr-FR" b="1" u="sng">
                <a:latin typeface="Calibri" panose="020F0502020204030204" pitchFamily="34" charset="0"/>
              </a:rPr>
              <a:t>II. Les métropoles portent la croissance mondiale</a:t>
            </a:r>
          </a:p>
          <a:p>
            <a:pPr eaLnBrk="1" hangingPunct="1">
              <a:lnSpc>
                <a:spcPct val="80000"/>
              </a:lnSpc>
              <a:spcBef>
                <a:spcPct val="15000"/>
              </a:spcBef>
              <a:buFont typeface="Wingdings" panose="05000000000000000000" pitchFamily="2" charset="2"/>
              <a:buNone/>
            </a:pPr>
            <a:r>
              <a:rPr lang="fr-FR" altLang="fr-FR">
                <a:latin typeface="Calibri" panose="020F0502020204030204" pitchFamily="34" charset="0"/>
              </a:rPr>
              <a:t>&gt; Le Cabinet Brookings Global Metromonitor a mené en 2012 une étude sur les dynamiques de développement économique dans les</a:t>
            </a:r>
            <a:r>
              <a:rPr lang="fr-FR" altLang="fr-FR" b="1">
                <a:solidFill>
                  <a:srgbClr val="CC0000"/>
                </a:solidFill>
                <a:latin typeface="Calibri" panose="020F0502020204030204" pitchFamily="34" charset="0"/>
              </a:rPr>
              <a:t> 300 principales villes mondiales (qui pèsent 50% du PIB mondial pour 19% seulement de la population mondiale).  </a:t>
            </a:r>
          </a:p>
          <a:p>
            <a:pPr eaLnBrk="1" hangingPunct="1">
              <a:lnSpc>
                <a:spcPct val="80000"/>
              </a:lnSpc>
              <a:spcBef>
                <a:spcPct val="15000"/>
              </a:spcBef>
            </a:pPr>
            <a:r>
              <a:rPr lang="fr-FR" altLang="fr-FR">
                <a:latin typeface="Calibri" panose="020F0502020204030204" pitchFamily="34" charset="0"/>
              </a:rPr>
              <a:t>&gt; Les espaces urbains tirent la croissance en concentrant hommes, capitaux, centres de recherches, activités tertiaires à haute valeur ajoutée</a:t>
            </a:r>
          </a:p>
          <a:p>
            <a:pPr eaLnBrk="1" hangingPunct="1">
              <a:lnSpc>
                <a:spcPct val="80000"/>
              </a:lnSpc>
              <a:spcBef>
                <a:spcPct val="15000"/>
              </a:spcBef>
            </a:pPr>
            <a:endParaRPr lang="fr-FR" altLang="fr-FR">
              <a:latin typeface="Calibri" panose="020F0502020204030204" pitchFamily="34" charset="0"/>
            </a:endParaRPr>
          </a:p>
        </p:txBody>
      </p:sp>
      <p:sp>
        <p:nvSpPr>
          <p:cNvPr id="59397" name="Espace réservé des commentaires 1"/>
          <p:cNvSpPr>
            <a:spLocks noGrp="1"/>
          </p:cNvSpPr>
          <p:nvPr>
            <p:ph type="body" idx="1"/>
          </p:nvPr>
        </p:nvSpPr>
        <p:spPr>
          <a:noFill/>
        </p:spPr>
        <p:txBody>
          <a:bodyPr/>
          <a:lstStyle/>
          <a:p>
            <a:endParaRPr lang="fr-FR" altLang="fr-FR" smtClean="0"/>
          </a:p>
        </p:txBody>
      </p:sp>
    </p:spTree>
    <p:extLst>
      <p:ext uri="{BB962C8B-B14F-4D97-AF65-F5344CB8AC3E}">
        <p14:creationId xmlns:p14="http://schemas.microsoft.com/office/powerpoint/2010/main" val="42886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F14D04-7208-482C-A11B-F32EEFA963EF}" type="slidenum">
              <a:rPr lang="fr-FR" altLang="fr-FR" smtClean="0"/>
              <a:pPr/>
              <a:t>10</a:t>
            </a:fld>
            <a:endParaRPr lang="fr-FR" altLang="fr-FR" smtClean="0"/>
          </a:p>
        </p:txBody>
      </p:sp>
      <p:sp>
        <p:nvSpPr>
          <p:cNvPr id="61443" name="Rectangle 2"/>
          <p:cNvSpPr>
            <a:spLocks noGrp="1" noRot="1" noChangeAspect="1" noChangeArrowheads="1" noTextEdit="1"/>
          </p:cNvSpPr>
          <p:nvPr>
            <p:ph type="sldImg"/>
          </p:nvPr>
        </p:nvSpPr>
        <p:spPr>
          <a:xfrm>
            <a:off x="836613" y="117475"/>
            <a:ext cx="4960937" cy="3722688"/>
          </a:xfrm>
          <a:ln/>
        </p:spPr>
      </p:sp>
      <p:sp>
        <p:nvSpPr>
          <p:cNvPr id="61444" name="Rectangle 3"/>
          <p:cNvSpPr>
            <a:spLocks noChangeArrowheads="1"/>
          </p:cNvSpPr>
          <p:nvPr/>
        </p:nvSpPr>
        <p:spPr bwMode="auto">
          <a:xfrm>
            <a:off x="357188" y="4056063"/>
            <a:ext cx="58166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97" tIns="49499" rIns="98997" bIns="49499"/>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fr-FR" altLang="fr-FR" b="1" u="sng">
                <a:latin typeface="Calibri" panose="020F0502020204030204" pitchFamily="34" charset="0"/>
              </a:rPr>
              <a:t>I. Le phénomène de métropolitsation</a:t>
            </a:r>
          </a:p>
          <a:p>
            <a:pPr eaLnBrk="1" hangingPunct="1">
              <a:lnSpc>
                <a:spcPct val="80000"/>
              </a:lnSpc>
            </a:pPr>
            <a:r>
              <a:rPr lang="fr-FR" altLang="fr-FR" b="1">
                <a:latin typeface="Calibri" panose="020F0502020204030204" pitchFamily="34" charset="0"/>
              </a:rPr>
              <a:t>&gt; Métropolisation</a:t>
            </a:r>
            <a:r>
              <a:rPr lang="fr-FR" altLang="fr-FR">
                <a:latin typeface="Calibri" panose="020F0502020204030204" pitchFamily="34" charset="0"/>
              </a:rPr>
              <a:t> vient du grec ancien </a:t>
            </a:r>
            <a:r>
              <a:rPr lang="fr-FR" altLang="fr-FR" i="1">
                <a:latin typeface="Calibri" panose="020F0502020204030204" pitchFamily="34" charset="0"/>
              </a:rPr>
              <a:t>Meter–polis</a:t>
            </a:r>
            <a:r>
              <a:rPr lang="fr-FR" altLang="fr-FR">
                <a:latin typeface="Calibri" panose="020F0502020204030204" pitchFamily="34" charset="0"/>
              </a:rPr>
              <a:t>: « ville-mère » </a:t>
            </a:r>
          </a:p>
          <a:p>
            <a:pPr eaLnBrk="1" hangingPunct="1">
              <a:lnSpc>
                <a:spcPct val="80000"/>
              </a:lnSpc>
            </a:pPr>
            <a:r>
              <a:rPr lang="fr-FR" altLang="fr-FR">
                <a:latin typeface="Calibri" panose="020F0502020204030204" pitchFamily="34" charset="0"/>
              </a:rPr>
              <a:t>&gt; Décrit un</a:t>
            </a:r>
            <a:r>
              <a:rPr lang="fr-FR" altLang="fr-FR" b="1">
                <a:latin typeface="Calibri" panose="020F0502020204030204" pitchFamily="34" charset="0"/>
              </a:rPr>
              <a:t> </a:t>
            </a:r>
            <a:r>
              <a:rPr lang="fr-FR" altLang="fr-FR" b="1">
                <a:solidFill>
                  <a:srgbClr val="CC0000"/>
                </a:solidFill>
                <a:latin typeface="Calibri" panose="020F0502020204030204" pitchFamily="34" charset="0"/>
              </a:rPr>
              <a:t>double phénomène:</a:t>
            </a:r>
            <a:r>
              <a:rPr lang="fr-FR" altLang="fr-FR">
                <a:latin typeface="Calibri" panose="020F0502020204030204" pitchFamily="34" charset="0"/>
              </a:rPr>
              <a:t> </a:t>
            </a:r>
          </a:p>
          <a:p>
            <a:pPr eaLnBrk="1" hangingPunct="1">
              <a:lnSpc>
                <a:spcPct val="80000"/>
              </a:lnSpc>
            </a:pPr>
            <a:r>
              <a:rPr lang="fr-FR" altLang="fr-FR">
                <a:latin typeface="Calibri" panose="020F0502020204030204" pitchFamily="34" charset="0"/>
              </a:rPr>
              <a:t>	- démographique : la concentration de la population dans les grandes villes (extension du 	périurbain)</a:t>
            </a:r>
          </a:p>
          <a:p>
            <a:pPr eaLnBrk="1" hangingPunct="1">
              <a:lnSpc>
                <a:spcPct val="80000"/>
              </a:lnSpc>
            </a:pPr>
            <a:r>
              <a:rPr lang="fr-FR" altLang="fr-FR">
                <a:latin typeface="Calibri" panose="020F0502020204030204" pitchFamily="34" charset="0"/>
              </a:rPr>
              <a:t>	- politico-économique: la concentration des activités de commandement et des fonctions 	tertiaires  supérieures  </a:t>
            </a:r>
          </a:p>
          <a:p>
            <a:pPr eaLnBrk="1" hangingPunct="1">
              <a:lnSpc>
                <a:spcPct val="80000"/>
              </a:lnSpc>
            </a:pPr>
            <a:r>
              <a:rPr lang="fr-FR" altLang="fr-FR">
                <a:latin typeface="Calibri" panose="020F0502020204030204" pitchFamily="34" charset="0"/>
              </a:rPr>
              <a:t>&gt; S’explique essentiellement par l’accélération de la </a:t>
            </a:r>
            <a:r>
              <a:rPr lang="fr-FR" altLang="fr-FR">
                <a:solidFill>
                  <a:srgbClr val="CC0000"/>
                </a:solidFill>
                <a:latin typeface="Calibri" panose="020F0502020204030204" pitchFamily="34" charset="0"/>
              </a:rPr>
              <a:t>mondialisation</a:t>
            </a:r>
            <a:endParaRPr lang="fr-FR" altLang="fr-FR">
              <a:latin typeface="Calibri" panose="020F0502020204030204" pitchFamily="34" charset="0"/>
            </a:endParaRPr>
          </a:p>
          <a:p>
            <a:pPr eaLnBrk="1" hangingPunct="1">
              <a:lnSpc>
                <a:spcPct val="80000"/>
              </a:lnSpc>
            </a:pPr>
            <a:r>
              <a:rPr lang="fr-FR" altLang="fr-FR">
                <a:latin typeface="Calibri" panose="020F0502020204030204" pitchFamily="34" charset="0"/>
              </a:rPr>
              <a:t>&gt;S’accompagne d’un double mouvement de </a:t>
            </a:r>
            <a:r>
              <a:rPr lang="fr-FR" altLang="fr-FR">
                <a:solidFill>
                  <a:srgbClr val="CC0000"/>
                </a:solidFill>
                <a:latin typeface="Calibri" panose="020F0502020204030204" pitchFamily="34" charset="0"/>
              </a:rPr>
              <a:t>compétition / coopération</a:t>
            </a:r>
            <a:r>
              <a:rPr lang="fr-FR" altLang="fr-FR">
                <a:latin typeface="Calibri" panose="020F0502020204030204" pitchFamily="34" charset="0"/>
              </a:rPr>
              <a:t> (« coopétition ») accrues entre ces métropoles: 	</a:t>
            </a:r>
          </a:p>
          <a:p>
            <a:pPr eaLnBrk="1" hangingPunct="1">
              <a:lnSpc>
                <a:spcPct val="80000"/>
              </a:lnSpc>
            </a:pPr>
            <a:r>
              <a:rPr lang="fr-FR" altLang="fr-FR">
                <a:latin typeface="Calibri" panose="020F0502020204030204" pitchFamily="34" charset="0"/>
              </a:rPr>
              <a:t>&gt;Un phénomène métropolitain qui concerne l’ensemble du territoire avec des </a:t>
            </a:r>
            <a:r>
              <a:rPr lang="fr-FR" altLang="fr-FR">
                <a:solidFill>
                  <a:srgbClr val="CC0000"/>
                </a:solidFill>
                <a:latin typeface="Calibri" panose="020F0502020204030204" pitchFamily="34" charset="0"/>
              </a:rPr>
              <a:t>réseaux qui se créent entre les Métropoles et leurs territoires voisins</a:t>
            </a:r>
            <a:r>
              <a:rPr lang="fr-FR" altLang="fr-FR">
                <a:latin typeface="Calibri" panose="020F0502020204030204" pitchFamily="34" charset="0"/>
              </a:rPr>
              <a:t>, alimentés par les mobilités interterritoriales…</a:t>
            </a:r>
          </a:p>
          <a:p>
            <a:pPr eaLnBrk="1" hangingPunct="1">
              <a:lnSpc>
                <a:spcPct val="80000"/>
              </a:lnSpc>
            </a:pPr>
            <a:r>
              <a:rPr lang="fr-FR" altLang="fr-FR">
                <a:latin typeface="Calibri" panose="020F0502020204030204" pitchFamily="34" charset="0"/>
              </a:rPr>
              <a:t>&gt; …mais qui s’impose lentement  dans le paysage local français du fait d’un d’un </a:t>
            </a:r>
            <a:r>
              <a:rPr lang="fr-FR" altLang="fr-FR">
                <a:solidFill>
                  <a:srgbClr val="CC0000"/>
                </a:solidFill>
                <a:latin typeface="Calibri" panose="020F0502020204030204" pitchFamily="34" charset="0"/>
              </a:rPr>
              <a:t>héritage historique prégnant</a:t>
            </a:r>
            <a:r>
              <a:rPr lang="fr-FR" altLang="fr-FR">
                <a:latin typeface="Calibri" panose="020F0502020204030204" pitchFamily="34" charset="0"/>
              </a:rPr>
              <a:t>  (un émiettement communal qui persiste)</a:t>
            </a:r>
          </a:p>
          <a:p>
            <a:pPr eaLnBrk="1" hangingPunct="1">
              <a:lnSpc>
                <a:spcPct val="80000"/>
              </a:lnSpc>
            </a:pPr>
            <a:r>
              <a:rPr lang="fr-FR" altLang="fr-FR">
                <a:latin typeface="Calibri" panose="020F0502020204030204" pitchFamily="34" charset="0"/>
              </a:rPr>
              <a:t>&gt; Des enjeux de gouvernance et de coopération interterritoriale forts qui en découlent</a:t>
            </a: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endParaRPr lang="fr-FR" altLang="fr-FR" u="sng">
              <a:latin typeface="Calibri" panose="020F0502020204030204" pitchFamily="34" charset="0"/>
            </a:endParaRPr>
          </a:p>
          <a:p>
            <a:pPr eaLnBrk="1" hangingPunct="1">
              <a:lnSpc>
                <a:spcPct val="80000"/>
              </a:lnSpc>
              <a:spcBef>
                <a:spcPct val="15000"/>
              </a:spcBef>
              <a:buFont typeface="Wingdings" panose="05000000000000000000" pitchFamily="2" charset="2"/>
              <a:buNone/>
            </a:pPr>
            <a:r>
              <a:rPr lang="fr-FR" altLang="fr-FR" b="1" u="sng">
                <a:latin typeface="Calibri" panose="020F0502020204030204" pitchFamily="34" charset="0"/>
              </a:rPr>
              <a:t>II. Les métropoles portent la croissance mondiale</a:t>
            </a:r>
          </a:p>
          <a:p>
            <a:pPr eaLnBrk="1" hangingPunct="1">
              <a:lnSpc>
                <a:spcPct val="80000"/>
              </a:lnSpc>
              <a:spcBef>
                <a:spcPct val="15000"/>
              </a:spcBef>
              <a:buFont typeface="Wingdings" panose="05000000000000000000" pitchFamily="2" charset="2"/>
              <a:buNone/>
            </a:pPr>
            <a:r>
              <a:rPr lang="fr-FR" altLang="fr-FR">
                <a:latin typeface="Calibri" panose="020F0502020204030204" pitchFamily="34" charset="0"/>
              </a:rPr>
              <a:t>&gt; Le Cabinet Brookings Global Metromonitor a mené en 2012 une étude sur les dynamiques de développement économique dans les</a:t>
            </a:r>
            <a:r>
              <a:rPr lang="fr-FR" altLang="fr-FR" b="1">
                <a:solidFill>
                  <a:srgbClr val="CC0000"/>
                </a:solidFill>
                <a:latin typeface="Calibri" panose="020F0502020204030204" pitchFamily="34" charset="0"/>
              </a:rPr>
              <a:t> 300 principales villes mondiales (qui pèsent 50% du PIB mondial pour 19% seulement de la population mondiale).  </a:t>
            </a:r>
          </a:p>
          <a:p>
            <a:pPr eaLnBrk="1" hangingPunct="1">
              <a:lnSpc>
                <a:spcPct val="80000"/>
              </a:lnSpc>
              <a:spcBef>
                <a:spcPct val="15000"/>
              </a:spcBef>
            </a:pPr>
            <a:r>
              <a:rPr lang="fr-FR" altLang="fr-FR">
                <a:latin typeface="Calibri" panose="020F0502020204030204" pitchFamily="34" charset="0"/>
              </a:rPr>
              <a:t>&gt; Les espaces urbains tirent la croissance en concentrant hommes, capitaux, centres de recherches, activités tertiaires à haute valeur ajoutée</a:t>
            </a:r>
          </a:p>
          <a:p>
            <a:pPr eaLnBrk="1" hangingPunct="1">
              <a:lnSpc>
                <a:spcPct val="80000"/>
              </a:lnSpc>
              <a:spcBef>
                <a:spcPct val="15000"/>
              </a:spcBef>
            </a:pPr>
            <a:endParaRPr lang="fr-FR" altLang="fr-FR">
              <a:latin typeface="Calibri" panose="020F0502020204030204" pitchFamily="34" charset="0"/>
            </a:endParaRPr>
          </a:p>
        </p:txBody>
      </p:sp>
      <p:sp>
        <p:nvSpPr>
          <p:cNvPr id="61445" name="Espace réservé des commentaires 1"/>
          <p:cNvSpPr>
            <a:spLocks noGrp="1"/>
          </p:cNvSpPr>
          <p:nvPr>
            <p:ph type="body" idx="1"/>
          </p:nvPr>
        </p:nvSpPr>
        <p:spPr>
          <a:noFill/>
        </p:spPr>
        <p:txBody>
          <a:bodyPr/>
          <a:lstStyle/>
          <a:p>
            <a:endParaRPr lang="fr-FR" altLang="fr-FR" smtClean="0"/>
          </a:p>
        </p:txBody>
      </p:sp>
    </p:spTree>
    <p:extLst>
      <p:ext uri="{BB962C8B-B14F-4D97-AF65-F5344CB8AC3E}">
        <p14:creationId xmlns:p14="http://schemas.microsoft.com/office/powerpoint/2010/main" val="69978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p:spPr>
        <p:txBody>
          <a:bodyPr/>
          <a:lstStyle/>
          <a:p>
            <a:endParaRPr lang="fr-FR" altLang="fr-FR" smtClean="0"/>
          </a:p>
        </p:txBody>
      </p:sp>
      <p:sp>
        <p:nvSpPr>
          <p:cNvPr id="63492" name="Espace réservé du numéro de diapositive 3"/>
          <p:cNvSpPr>
            <a:spLocks noGrp="1"/>
          </p:cNvSpPr>
          <p:nvPr>
            <p:ph type="sldNum" sz="quarter" idx="5"/>
          </p:nvPr>
        </p:nvSpPr>
        <p:spPr>
          <a:noFill/>
        </p:spPr>
        <p:txBody>
          <a:bodyPr/>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1EE1B8-794F-4E60-B91F-9743162E79D1}" type="slidenum">
              <a:rPr lang="fr-FR" altLang="fr-FR" smtClean="0"/>
              <a:pPr/>
              <a:t>11</a:t>
            </a:fld>
            <a:endParaRPr lang="fr-FR" altLang="fr-FR" smtClean="0"/>
          </a:p>
        </p:txBody>
      </p:sp>
    </p:spTree>
    <p:extLst>
      <p:ext uri="{BB962C8B-B14F-4D97-AF65-F5344CB8AC3E}">
        <p14:creationId xmlns:p14="http://schemas.microsoft.com/office/powerpoint/2010/main" val="306590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706438" y="4819650"/>
            <a:ext cx="5680075" cy="4768850"/>
          </a:xfrm>
          <a:noFill/>
        </p:spPr>
        <p:txBody>
          <a:bodyPr/>
          <a:lstStyle/>
          <a:p>
            <a:pPr eaLnBrk="1" hangingPunct="1">
              <a:lnSpc>
                <a:spcPct val="90000"/>
              </a:lnSpc>
            </a:pPr>
            <a:r>
              <a:rPr lang="fr-FR" altLang="fr-FR" smtClean="0"/>
              <a:t>Collectivité qui catalyse les financements = répartition des recettes.</a:t>
            </a:r>
          </a:p>
          <a:p>
            <a:pPr eaLnBrk="1" hangingPunct="1">
              <a:lnSpc>
                <a:spcPct val="90000"/>
              </a:lnSpc>
            </a:pPr>
            <a:endParaRPr lang="fr-FR" altLang="fr-FR" smtClean="0"/>
          </a:p>
        </p:txBody>
      </p:sp>
    </p:spTree>
    <p:extLst>
      <p:ext uri="{BB962C8B-B14F-4D97-AF65-F5344CB8AC3E}">
        <p14:creationId xmlns:p14="http://schemas.microsoft.com/office/powerpoint/2010/main" val="65659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6BB437EA-4807-4FB3-9839-22CE02B2A969}" type="slidenum">
              <a:rPr lang="fr-FR" altLang="fr-FR"/>
              <a:pPr>
                <a:defRPr/>
              </a:pPr>
              <a:t>‹N°›</a:t>
            </a:fld>
            <a:endParaRPr lang="fr-FR" altLang="fr-FR"/>
          </a:p>
        </p:txBody>
      </p:sp>
    </p:spTree>
    <p:extLst>
      <p:ext uri="{BB962C8B-B14F-4D97-AF65-F5344CB8AC3E}">
        <p14:creationId xmlns:p14="http://schemas.microsoft.com/office/powerpoint/2010/main" val="119142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D6311BA7-3A19-483E-A8F8-DF0E481692C9}" type="slidenum">
              <a:rPr lang="fr-FR" altLang="fr-FR"/>
              <a:pPr>
                <a:defRPr/>
              </a:pPr>
              <a:t>‹N°›</a:t>
            </a:fld>
            <a:endParaRPr lang="fr-FR" altLang="fr-FR"/>
          </a:p>
        </p:txBody>
      </p:sp>
    </p:spTree>
    <p:extLst>
      <p:ext uri="{BB962C8B-B14F-4D97-AF65-F5344CB8AC3E}">
        <p14:creationId xmlns:p14="http://schemas.microsoft.com/office/powerpoint/2010/main" val="198653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C8D4DDDA-4506-4389-9452-285CC0B4F7A5}" type="slidenum">
              <a:rPr lang="fr-FR" altLang="fr-FR"/>
              <a:pPr>
                <a:defRPr/>
              </a:pPr>
              <a:t>‹N°›</a:t>
            </a:fld>
            <a:endParaRPr lang="fr-FR" altLang="fr-FR"/>
          </a:p>
        </p:txBody>
      </p:sp>
    </p:spTree>
    <p:extLst>
      <p:ext uri="{BB962C8B-B14F-4D97-AF65-F5344CB8AC3E}">
        <p14:creationId xmlns:p14="http://schemas.microsoft.com/office/powerpoint/2010/main" val="286294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fr-FR" altLang="fr-FR" noProof="0" smtClean="0"/>
              <a:t>Cliquez pour modifier le style du titre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fr-FR" altLang="fr-FR" noProof="0" smtClean="0"/>
              <a:t>Cliquez pour modifier le style des sous-titres du masque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fr-FR" altLang="fr-FR"/>
          </a:p>
        </p:txBody>
      </p:sp>
      <p:sp>
        <p:nvSpPr>
          <p:cNvPr id="5" name="Rectangle 5"/>
          <p:cNvSpPr>
            <a:spLocks noGrp="1" noChangeArrowheads="1"/>
          </p:cNvSpPr>
          <p:nvPr>
            <p:ph type="ftr" sz="quarter" idx="11"/>
          </p:nvPr>
        </p:nvSpPr>
        <p:spPr bwMode="auto">
          <a:xfrm>
            <a:off x="3132138" y="6381750"/>
            <a:ext cx="2895600"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i="1">
                <a:solidFill>
                  <a:srgbClr val="808080"/>
                </a:solidFill>
              </a:defRPr>
            </a:lvl1pPr>
          </a:lstStyle>
          <a:p>
            <a:pPr>
              <a:defRPr/>
            </a:pPr>
            <a:r>
              <a:rPr lang="fr-FR" altLang="fr-FR"/>
              <a:t>Proasta_0515</a:t>
            </a:r>
          </a:p>
        </p:txBody>
      </p:sp>
    </p:spTree>
    <p:extLst>
      <p:ext uri="{BB962C8B-B14F-4D97-AF65-F5344CB8AC3E}">
        <p14:creationId xmlns:p14="http://schemas.microsoft.com/office/powerpoint/2010/main" val="3125455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6653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Tree>
    <p:extLst>
      <p:ext uri="{BB962C8B-B14F-4D97-AF65-F5344CB8AC3E}">
        <p14:creationId xmlns:p14="http://schemas.microsoft.com/office/powerpoint/2010/main" val="272258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68313" y="1628775"/>
            <a:ext cx="39243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45013" y="1628775"/>
            <a:ext cx="3925887"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81958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1220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258586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74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23374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7F21C0CD-BD3B-4D8F-A7A5-003C05A25EBA}" type="slidenum">
              <a:rPr lang="fr-FR" altLang="fr-FR"/>
              <a:pPr>
                <a:defRPr/>
              </a:pPr>
              <a:t>‹N°›</a:t>
            </a:fld>
            <a:endParaRPr lang="fr-FR" altLang="fr-FR"/>
          </a:p>
        </p:txBody>
      </p:sp>
    </p:spTree>
    <p:extLst>
      <p:ext uri="{BB962C8B-B14F-4D97-AF65-F5344CB8AC3E}">
        <p14:creationId xmlns:p14="http://schemas.microsoft.com/office/powerpoint/2010/main" val="1893165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68556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533415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260350"/>
            <a:ext cx="2057400" cy="58943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68313" y="260350"/>
            <a:ext cx="6019800" cy="58943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5011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B42285B6-5D58-480A-91D1-FAAF98B587CD}"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C4ACB948-51FC-4EE9-9244-FD84472291E8}" type="slidenum">
              <a:rPr lang="fr-FR" altLang="fr-FR"/>
              <a:pPr>
                <a:defRPr/>
              </a:pPr>
              <a:t>‹N°›</a:t>
            </a:fld>
            <a:endParaRPr lang="fr-FR" altLang="fr-FR"/>
          </a:p>
        </p:txBody>
      </p:sp>
    </p:spTree>
    <p:extLst>
      <p:ext uri="{BB962C8B-B14F-4D97-AF65-F5344CB8AC3E}">
        <p14:creationId xmlns:p14="http://schemas.microsoft.com/office/powerpoint/2010/main" val="2544611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DAC766C3-E03F-4740-AFAA-4DFBC6AC3A83}"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A0D71ACF-485B-46B0-94A7-1722D155C1C5}" type="slidenum">
              <a:rPr lang="fr-FR" altLang="fr-FR"/>
              <a:pPr>
                <a:defRPr/>
              </a:pPr>
              <a:t>‹N°›</a:t>
            </a:fld>
            <a:endParaRPr lang="fr-FR" altLang="fr-FR"/>
          </a:p>
        </p:txBody>
      </p:sp>
    </p:spTree>
    <p:extLst>
      <p:ext uri="{BB962C8B-B14F-4D97-AF65-F5344CB8AC3E}">
        <p14:creationId xmlns:p14="http://schemas.microsoft.com/office/powerpoint/2010/main" val="1517184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54CD67BF-6D6B-46BD-BAA2-F1C723E5450C}"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91A82F35-6DF0-47F7-859F-321EAA149A04}" type="slidenum">
              <a:rPr lang="fr-FR" altLang="fr-FR"/>
              <a:pPr>
                <a:defRPr/>
              </a:pPr>
              <a:t>‹N°›</a:t>
            </a:fld>
            <a:endParaRPr lang="fr-FR" altLang="fr-FR"/>
          </a:p>
        </p:txBody>
      </p:sp>
    </p:spTree>
    <p:extLst>
      <p:ext uri="{BB962C8B-B14F-4D97-AF65-F5344CB8AC3E}">
        <p14:creationId xmlns:p14="http://schemas.microsoft.com/office/powerpoint/2010/main" val="3507237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43299327-056E-429D-9C34-D3CF9439226E}" type="datetime1">
              <a:rPr lang="fr-FR"/>
              <a:pPr>
                <a:defRPr/>
              </a:pPr>
              <a:t>03/06/2019</a:t>
            </a:fld>
            <a:endParaRPr lang="fr-FR"/>
          </a:p>
        </p:txBody>
      </p:sp>
      <p:sp>
        <p:nvSpPr>
          <p:cNvPr id="6"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E7E1B8BD-0972-479E-B34E-3FBE42367B38}" type="slidenum">
              <a:rPr lang="fr-FR" altLang="fr-FR"/>
              <a:pPr>
                <a:defRPr/>
              </a:pPr>
              <a:t>‹N°›</a:t>
            </a:fld>
            <a:endParaRPr lang="fr-FR" altLang="fr-FR"/>
          </a:p>
        </p:txBody>
      </p:sp>
    </p:spTree>
    <p:extLst>
      <p:ext uri="{BB962C8B-B14F-4D97-AF65-F5344CB8AC3E}">
        <p14:creationId xmlns:p14="http://schemas.microsoft.com/office/powerpoint/2010/main" val="1820549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D99E63A4-DE0B-4DB2-9C49-DA638F4DD844}" type="datetime1">
              <a:rPr lang="fr-FR"/>
              <a:pPr>
                <a:defRPr/>
              </a:pPr>
              <a:t>03/06/2019</a:t>
            </a:fld>
            <a:endParaRPr lang="fr-FR"/>
          </a:p>
        </p:txBody>
      </p:sp>
      <p:sp>
        <p:nvSpPr>
          <p:cNvPr id="8"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9"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AFB4DD24-27FB-42A9-8596-DE00494CDF94}" type="slidenum">
              <a:rPr lang="fr-FR" altLang="fr-FR"/>
              <a:pPr>
                <a:defRPr/>
              </a:pPr>
              <a:t>‹N°›</a:t>
            </a:fld>
            <a:endParaRPr lang="fr-FR" altLang="fr-FR"/>
          </a:p>
        </p:txBody>
      </p:sp>
    </p:spTree>
    <p:extLst>
      <p:ext uri="{BB962C8B-B14F-4D97-AF65-F5344CB8AC3E}">
        <p14:creationId xmlns:p14="http://schemas.microsoft.com/office/powerpoint/2010/main" val="2826285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8933112E-5515-4D84-A2A1-DE7813577472}" type="datetime1">
              <a:rPr lang="fr-FR"/>
              <a:pPr>
                <a:defRPr/>
              </a:pPr>
              <a:t>03/06/2019</a:t>
            </a:fld>
            <a:endParaRPr lang="fr-FR"/>
          </a:p>
        </p:txBody>
      </p:sp>
      <p:sp>
        <p:nvSpPr>
          <p:cNvPr id="4"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5"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1D7783C9-C43E-4C85-B4C3-52C82D954A10}" type="slidenum">
              <a:rPr lang="fr-FR" altLang="fr-FR"/>
              <a:pPr>
                <a:defRPr/>
              </a:pPr>
              <a:t>‹N°›</a:t>
            </a:fld>
            <a:endParaRPr lang="fr-FR" altLang="fr-FR"/>
          </a:p>
        </p:txBody>
      </p:sp>
    </p:spTree>
    <p:extLst>
      <p:ext uri="{BB962C8B-B14F-4D97-AF65-F5344CB8AC3E}">
        <p14:creationId xmlns:p14="http://schemas.microsoft.com/office/powerpoint/2010/main" val="205908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25088780-FB48-4B98-9041-10EC8CB3214E}" type="datetime1">
              <a:rPr lang="fr-FR"/>
              <a:pPr>
                <a:defRPr/>
              </a:pPr>
              <a:t>03/06/2019</a:t>
            </a:fld>
            <a:endParaRPr lang="fr-FR"/>
          </a:p>
        </p:txBody>
      </p:sp>
      <p:sp>
        <p:nvSpPr>
          <p:cNvPr id="3"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4"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BF882D14-D8C6-4537-8006-53249803D9F6}" type="slidenum">
              <a:rPr lang="fr-FR" altLang="fr-FR"/>
              <a:pPr>
                <a:defRPr/>
              </a:pPr>
              <a:t>‹N°›</a:t>
            </a:fld>
            <a:endParaRPr lang="fr-FR" altLang="fr-FR"/>
          </a:p>
        </p:txBody>
      </p:sp>
    </p:spTree>
    <p:extLst>
      <p:ext uri="{BB962C8B-B14F-4D97-AF65-F5344CB8AC3E}">
        <p14:creationId xmlns:p14="http://schemas.microsoft.com/office/powerpoint/2010/main" val="261178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03599AAE-B244-43E1-A99A-76CD0FD3AE81}" type="slidenum">
              <a:rPr lang="fr-FR" altLang="fr-FR"/>
              <a:pPr>
                <a:defRPr/>
              </a:pPr>
              <a:t>‹N°›</a:t>
            </a:fld>
            <a:endParaRPr lang="fr-FR" altLang="fr-FR"/>
          </a:p>
        </p:txBody>
      </p:sp>
    </p:spTree>
    <p:extLst>
      <p:ext uri="{BB962C8B-B14F-4D97-AF65-F5344CB8AC3E}">
        <p14:creationId xmlns:p14="http://schemas.microsoft.com/office/powerpoint/2010/main" val="4056283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C7D74BC4-A7A9-4940-923A-1606F3F81386}" type="datetime1">
              <a:rPr lang="fr-FR"/>
              <a:pPr>
                <a:defRPr/>
              </a:pPr>
              <a:t>03/06/2019</a:t>
            </a:fld>
            <a:endParaRPr lang="fr-FR"/>
          </a:p>
        </p:txBody>
      </p:sp>
      <p:sp>
        <p:nvSpPr>
          <p:cNvPr id="6"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C73E6670-7721-4DF6-9495-68902250304B}" type="slidenum">
              <a:rPr lang="fr-FR" altLang="fr-FR"/>
              <a:pPr>
                <a:defRPr/>
              </a:pPr>
              <a:t>‹N°›</a:t>
            </a:fld>
            <a:endParaRPr lang="fr-FR" altLang="fr-FR"/>
          </a:p>
        </p:txBody>
      </p:sp>
    </p:spTree>
    <p:extLst>
      <p:ext uri="{BB962C8B-B14F-4D97-AF65-F5344CB8AC3E}">
        <p14:creationId xmlns:p14="http://schemas.microsoft.com/office/powerpoint/2010/main" val="356522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90E9E2BA-1A59-4510-B6B6-866DE8F2DCE9}" type="datetime1">
              <a:rPr lang="fr-FR"/>
              <a:pPr>
                <a:defRPr/>
              </a:pPr>
              <a:t>03/06/2019</a:t>
            </a:fld>
            <a:endParaRPr lang="fr-FR"/>
          </a:p>
        </p:txBody>
      </p:sp>
      <p:sp>
        <p:nvSpPr>
          <p:cNvPr id="6"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368BBEF3-293F-4A47-ADE7-1EC1FB87FDC3}" type="slidenum">
              <a:rPr lang="fr-FR" altLang="fr-FR"/>
              <a:pPr>
                <a:defRPr/>
              </a:pPr>
              <a:t>‹N°›</a:t>
            </a:fld>
            <a:endParaRPr lang="fr-FR" altLang="fr-FR"/>
          </a:p>
        </p:txBody>
      </p:sp>
    </p:spTree>
    <p:extLst>
      <p:ext uri="{BB962C8B-B14F-4D97-AF65-F5344CB8AC3E}">
        <p14:creationId xmlns:p14="http://schemas.microsoft.com/office/powerpoint/2010/main" val="1574847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F2FD98AE-7517-44F7-BAEA-84045CFCD3CA}"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2305054C-200C-4645-A2E1-A4E7081DDC87}" type="slidenum">
              <a:rPr lang="fr-FR" altLang="fr-FR"/>
              <a:pPr>
                <a:defRPr/>
              </a:pPr>
              <a:t>‹N°›</a:t>
            </a:fld>
            <a:endParaRPr lang="fr-FR" altLang="fr-FR"/>
          </a:p>
        </p:txBody>
      </p:sp>
    </p:spTree>
    <p:extLst>
      <p:ext uri="{BB962C8B-B14F-4D97-AF65-F5344CB8AC3E}">
        <p14:creationId xmlns:p14="http://schemas.microsoft.com/office/powerpoint/2010/main" val="1345156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63A29C07-7AD8-487D-A477-419DA28C9076}"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A348908E-055C-4F6E-99BF-56F9D5DA7FC4}" type="slidenum">
              <a:rPr lang="fr-FR" altLang="fr-FR"/>
              <a:pPr>
                <a:defRPr/>
              </a:pPr>
              <a:t>‹N°›</a:t>
            </a:fld>
            <a:endParaRPr lang="fr-FR" altLang="fr-FR"/>
          </a:p>
        </p:txBody>
      </p:sp>
    </p:spTree>
    <p:extLst>
      <p:ext uri="{BB962C8B-B14F-4D97-AF65-F5344CB8AC3E}">
        <p14:creationId xmlns:p14="http://schemas.microsoft.com/office/powerpoint/2010/main" val="222164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17B82809-EE45-4957-9039-E292759F9A55}"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47A274A0-A19E-4FD4-BB71-ADA521271AF5}" type="slidenum">
              <a:rPr lang="fr-FR" altLang="fr-FR"/>
              <a:pPr>
                <a:defRPr/>
              </a:pPr>
              <a:t>‹N°›</a:t>
            </a:fld>
            <a:endParaRPr lang="fr-FR" altLang="fr-FR"/>
          </a:p>
        </p:txBody>
      </p:sp>
    </p:spTree>
    <p:extLst>
      <p:ext uri="{BB962C8B-B14F-4D97-AF65-F5344CB8AC3E}">
        <p14:creationId xmlns:p14="http://schemas.microsoft.com/office/powerpoint/2010/main" val="2859409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D9570DB9-7D64-4D0A-BFE1-5B1125F41139}"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1366BE09-4A60-4221-BE52-85CFA59CADA8}" type="slidenum">
              <a:rPr lang="fr-FR" altLang="fr-FR"/>
              <a:pPr>
                <a:defRPr/>
              </a:pPr>
              <a:t>‹N°›</a:t>
            </a:fld>
            <a:endParaRPr lang="fr-FR" altLang="fr-FR"/>
          </a:p>
        </p:txBody>
      </p:sp>
    </p:spTree>
    <p:extLst>
      <p:ext uri="{BB962C8B-B14F-4D97-AF65-F5344CB8AC3E}">
        <p14:creationId xmlns:p14="http://schemas.microsoft.com/office/powerpoint/2010/main" val="1187281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00041724-D4BA-453F-AE5D-9D6A270F496F}"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075D9E35-D2F2-479E-9EE3-4B655C20ED73}" type="slidenum">
              <a:rPr lang="fr-FR" altLang="fr-FR"/>
              <a:pPr>
                <a:defRPr/>
              </a:pPr>
              <a:t>‹N°›</a:t>
            </a:fld>
            <a:endParaRPr lang="fr-FR" altLang="fr-FR"/>
          </a:p>
        </p:txBody>
      </p:sp>
    </p:spTree>
    <p:extLst>
      <p:ext uri="{BB962C8B-B14F-4D97-AF65-F5344CB8AC3E}">
        <p14:creationId xmlns:p14="http://schemas.microsoft.com/office/powerpoint/2010/main" val="2242372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06FFEF1A-029C-477C-8987-14365640107E}" type="datetime1">
              <a:rPr lang="fr-FR"/>
              <a:pPr>
                <a:defRPr/>
              </a:pPr>
              <a:t>03/06/2019</a:t>
            </a:fld>
            <a:endParaRPr lang="fr-FR"/>
          </a:p>
        </p:txBody>
      </p:sp>
      <p:sp>
        <p:nvSpPr>
          <p:cNvPr id="6"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7325E611-4AB6-42A2-AC4C-B634B4FE16E8}" type="slidenum">
              <a:rPr lang="fr-FR" altLang="fr-FR"/>
              <a:pPr>
                <a:defRPr/>
              </a:pPr>
              <a:t>‹N°›</a:t>
            </a:fld>
            <a:endParaRPr lang="fr-FR" altLang="fr-FR"/>
          </a:p>
        </p:txBody>
      </p:sp>
    </p:spTree>
    <p:extLst>
      <p:ext uri="{BB962C8B-B14F-4D97-AF65-F5344CB8AC3E}">
        <p14:creationId xmlns:p14="http://schemas.microsoft.com/office/powerpoint/2010/main" val="2340842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F859131C-53C9-4363-8042-7C499BA3E512}" type="datetime1">
              <a:rPr lang="fr-FR"/>
              <a:pPr>
                <a:defRPr/>
              </a:pPr>
              <a:t>03/06/2019</a:t>
            </a:fld>
            <a:endParaRPr lang="fr-FR"/>
          </a:p>
        </p:txBody>
      </p:sp>
      <p:sp>
        <p:nvSpPr>
          <p:cNvPr id="8"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9"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1C722771-C632-4AC1-8F02-DE24FF8BEDCB}" type="slidenum">
              <a:rPr lang="fr-FR" altLang="fr-FR"/>
              <a:pPr>
                <a:defRPr/>
              </a:pPr>
              <a:t>‹N°›</a:t>
            </a:fld>
            <a:endParaRPr lang="fr-FR" altLang="fr-FR"/>
          </a:p>
        </p:txBody>
      </p:sp>
    </p:spTree>
    <p:extLst>
      <p:ext uri="{BB962C8B-B14F-4D97-AF65-F5344CB8AC3E}">
        <p14:creationId xmlns:p14="http://schemas.microsoft.com/office/powerpoint/2010/main" val="324824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231E06F9-2A19-46B6-980D-E8B211A816EC}" type="datetime1">
              <a:rPr lang="fr-FR"/>
              <a:pPr>
                <a:defRPr/>
              </a:pPr>
              <a:t>03/06/2019</a:t>
            </a:fld>
            <a:endParaRPr lang="fr-FR"/>
          </a:p>
        </p:txBody>
      </p:sp>
      <p:sp>
        <p:nvSpPr>
          <p:cNvPr id="4"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5"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3614D71F-1300-4D8E-916B-19A2A45C610E}" type="slidenum">
              <a:rPr lang="fr-FR" altLang="fr-FR"/>
              <a:pPr>
                <a:defRPr/>
              </a:pPr>
              <a:t>‹N°›</a:t>
            </a:fld>
            <a:endParaRPr lang="fr-FR" altLang="fr-FR"/>
          </a:p>
        </p:txBody>
      </p:sp>
    </p:spTree>
    <p:extLst>
      <p:ext uri="{BB962C8B-B14F-4D97-AF65-F5344CB8AC3E}">
        <p14:creationId xmlns:p14="http://schemas.microsoft.com/office/powerpoint/2010/main" val="219391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17AC34F7-D643-453F-A39D-86F93E2C998D}" type="slidenum">
              <a:rPr lang="fr-FR" altLang="fr-FR"/>
              <a:pPr>
                <a:defRPr/>
              </a:pPr>
              <a:t>‹N°›</a:t>
            </a:fld>
            <a:endParaRPr lang="fr-FR" altLang="fr-FR"/>
          </a:p>
        </p:txBody>
      </p:sp>
    </p:spTree>
    <p:extLst>
      <p:ext uri="{BB962C8B-B14F-4D97-AF65-F5344CB8AC3E}">
        <p14:creationId xmlns:p14="http://schemas.microsoft.com/office/powerpoint/2010/main" val="3907215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9325BFBB-CCB0-435F-AAE7-3029A6473410}" type="datetime1">
              <a:rPr lang="fr-FR"/>
              <a:pPr>
                <a:defRPr/>
              </a:pPr>
              <a:t>03/06/2019</a:t>
            </a:fld>
            <a:endParaRPr lang="fr-FR"/>
          </a:p>
        </p:txBody>
      </p:sp>
      <p:sp>
        <p:nvSpPr>
          <p:cNvPr id="3"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4"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4E88805E-BE0B-4A38-8D82-F360F9D2ED1A}" type="slidenum">
              <a:rPr lang="fr-FR" altLang="fr-FR"/>
              <a:pPr>
                <a:defRPr/>
              </a:pPr>
              <a:t>‹N°›</a:t>
            </a:fld>
            <a:endParaRPr lang="fr-FR" altLang="fr-FR"/>
          </a:p>
        </p:txBody>
      </p:sp>
    </p:spTree>
    <p:extLst>
      <p:ext uri="{BB962C8B-B14F-4D97-AF65-F5344CB8AC3E}">
        <p14:creationId xmlns:p14="http://schemas.microsoft.com/office/powerpoint/2010/main" val="3330832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0EB7CACC-996F-4E49-A74C-C0A2E9566265}" type="datetime1">
              <a:rPr lang="fr-FR"/>
              <a:pPr>
                <a:defRPr/>
              </a:pPr>
              <a:t>03/06/2019</a:t>
            </a:fld>
            <a:endParaRPr lang="fr-FR"/>
          </a:p>
        </p:txBody>
      </p:sp>
      <p:sp>
        <p:nvSpPr>
          <p:cNvPr id="6"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B86794B4-7EE7-4B9C-86E7-0B8EBC8FCBCC}" type="slidenum">
              <a:rPr lang="fr-FR" altLang="fr-FR"/>
              <a:pPr>
                <a:defRPr/>
              </a:pPr>
              <a:t>‹N°›</a:t>
            </a:fld>
            <a:endParaRPr lang="fr-FR" altLang="fr-FR"/>
          </a:p>
        </p:txBody>
      </p:sp>
    </p:spTree>
    <p:extLst>
      <p:ext uri="{BB962C8B-B14F-4D97-AF65-F5344CB8AC3E}">
        <p14:creationId xmlns:p14="http://schemas.microsoft.com/office/powerpoint/2010/main" val="1583121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92F78F30-D60A-4C01-9B88-F7B0D792C1FD}" type="datetime1">
              <a:rPr lang="fr-FR"/>
              <a:pPr>
                <a:defRPr/>
              </a:pPr>
              <a:t>03/06/2019</a:t>
            </a:fld>
            <a:endParaRPr lang="fr-FR"/>
          </a:p>
        </p:txBody>
      </p:sp>
      <p:sp>
        <p:nvSpPr>
          <p:cNvPr id="6"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0AB02156-F3A7-4CA2-90A4-FAB07F9C846E}" type="slidenum">
              <a:rPr lang="fr-FR" altLang="fr-FR"/>
              <a:pPr>
                <a:defRPr/>
              </a:pPr>
              <a:t>‹N°›</a:t>
            </a:fld>
            <a:endParaRPr lang="fr-FR" altLang="fr-FR"/>
          </a:p>
        </p:txBody>
      </p:sp>
    </p:spTree>
    <p:extLst>
      <p:ext uri="{BB962C8B-B14F-4D97-AF65-F5344CB8AC3E}">
        <p14:creationId xmlns:p14="http://schemas.microsoft.com/office/powerpoint/2010/main" val="2736258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F7E554E8-B3B7-4045-9426-BEEB9C8C9216}"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FE50D5EC-2F67-4F72-B2C1-F5C20B7E7BA7}" type="slidenum">
              <a:rPr lang="fr-FR" altLang="fr-FR"/>
              <a:pPr>
                <a:defRPr/>
              </a:pPr>
              <a:t>‹N°›</a:t>
            </a:fld>
            <a:endParaRPr lang="fr-FR" altLang="fr-FR"/>
          </a:p>
        </p:txBody>
      </p:sp>
    </p:spTree>
    <p:extLst>
      <p:ext uri="{BB962C8B-B14F-4D97-AF65-F5344CB8AC3E}">
        <p14:creationId xmlns:p14="http://schemas.microsoft.com/office/powerpoint/2010/main" val="1303438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8C8D9DB6-4EDC-4411-9768-A6E65AFEB131}" type="datetime1">
              <a:rPr lang="fr-FR"/>
              <a:pPr>
                <a:defRPr/>
              </a:pPr>
              <a:t>03/06/2019</a:t>
            </a:fld>
            <a:endParaRPr lang="fr-FR"/>
          </a:p>
        </p:txBody>
      </p:sp>
      <p:sp>
        <p:nvSpPr>
          <p:cNvPr id="5" name="Espace réservé du pied de page 4"/>
          <p:cNvSpPr>
            <a:spLocks noGrp="1"/>
          </p:cNvSpPr>
          <p:nvPr>
            <p:ph type="ftr" sz="quarter" idx="11"/>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defTabSz="914400">
              <a:defRPr>
                <a:latin typeface="Arial" panose="020B0604020202020204" pitchFamily="34" charset="0"/>
                <a:ea typeface="+mn-ea"/>
                <a:cs typeface="Arial" panose="020B0604020202020204" pitchFamily="34" charset="0"/>
              </a:defRPr>
            </a:lvl1pPr>
          </a:lstStyle>
          <a:p>
            <a:pPr>
              <a:defRPr/>
            </a:pPr>
            <a:fld id="{39B763F5-BC9B-44CC-980D-B547E5D59CA9}" type="slidenum">
              <a:rPr lang="fr-FR" altLang="fr-FR"/>
              <a:pPr>
                <a:defRPr/>
              </a:pPr>
              <a:t>‹N°›</a:t>
            </a:fld>
            <a:endParaRPr lang="fr-FR" altLang="fr-FR"/>
          </a:p>
        </p:txBody>
      </p:sp>
    </p:spTree>
    <p:extLst>
      <p:ext uri="{BB962C8B-B14F-4D97-AF65-F5344CB8AC3E}">
        <p14:creationId xmlns:p14="http://schemas.microsoft.com/office/powerpoint/2010/main" val="2817283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2010366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76826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1196055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99617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4000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3AF233BB-A01D-4B8A-A0C4-94F11408E49C}" type="slidenum">
              <a:rPr lang="fr-FR" altLang="fr-FR"/>
              <a:pPr>
                <a:defRPr/>
              </a:pPr>
              <a:t>‹N°›</a:t>
            </a:fld>
            <a:endParaRPr lang="fr-FR" altLang="fr-FR"/>
          </a:p>
        </p:txBody>
      </p:sp>
    </p:spTree>
    <p:extLst>
      <p:ext uri="{BB962C8B-B14F-4D97-AF65-F5344CB8AC3E}">
        <p14:creationId xmlns:p14="http://schemas.microsoft.com/office/powerpoint/2010/main" val="1884296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2666654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678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089815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427096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97531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1245747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904118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1120055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9144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54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02055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9462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DD305446-87A9-4479-931A-453CA333A3C8}" type="slidenum">
              <a:rPr lang="fr-FR" altLang="fr-FR"/>
              <a:pPr>
                <a:defRPr/>
              </a:pPr>
              <a:t>‹N°›</a:t>
            </a:fld>
            <a:endParaRPr lang="fr-FR" altLang="fr-FR"/>
          </a:p>
        </p:txBody>
      </p:sp>
    </p:spTree>
    <p:extLst>
      <p:ext uri="{BB962C8B-B14F-4D97-AF65-F5344CB8AC3E}">
        <p14:creationId xmlns:p14="http://schemas.microsoft.com/office/powerpoint/2010/main" val="37038971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4271873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695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962427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652116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930797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0" y="274638"/>
            <a:ext cx="2171700" cy="58801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362700" cy="58801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91052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BA42798E-AD28-49F4-946F-605627716121}" type="slidenum">
              <a:rPr lang="fr-FR" altLang="fr-FR"/>
              <a:pPr>
                <a:defRPr/>
              </a:pPr>
              <a:t>‹N°›</a:t>
            </a:fld>
            <a:endParaRPr lang="fr-FR" altLang="fr-FR"/>
          </a:p>
        </p:txBody>
      </p:sp>
    </p:spTree>
    <p:extLst>
      <p:ext uri="{BB962C8B-B14F-4D97-AF65-F5344CB8AC3E}">
        <p14:creationId xmlns:p14="http://schemas.microsoft.com/office/powerpoint/2010/main" val="730556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8BC779AD-8CFA-46BF-935B-5DB3F030D82D}" type="slidenum">
              <a:rPr lang="fr-FR" altLang="fr-FR"/>
              <a:pPr>
                <a:defRPr/>
              </a:pPr>
              <a:t>‹N°›</a:t>
            </a:fld>
            <a:endParaRPr lang="fr-FR" altLang="fr-FR"/>
          </a:p>
        </p:txBody>
      </p:sp>
    </p:spTree>
    <p:extLst>
      <p:ext uri="{BB962C8B-B14F-4D97-AF65-F5344CB8AC3E}">
        <p14:creationId xmlns:p14="http://schemas.microsoft.com/office/powerpoint/2010/main" val="32500718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8FAEF6C3-B982-4F98-A23B-D4DC3D8C43A0}" type="slidenum">
              <a:rPr lang="fr-FR" altLang="fr-FR"/>
              <a:pPr>
                <a:defRPr/>
              </a:pPr>
              <a:t>‹N°›</a:t>
            </a:fld>
            <a:endParaRPr lang="fr-FR" altLang="fr-FR"/>
          </a:p>
        </p:txBody>
      </p:sp>
    </p:spTree>
    <p:extLst>
      <p:ext uri="{BB962C8B-B14F-4D97-AF65-F5344CB8AC3E}">
        <p14:creationId xmlns:p14="http://schemas.microsoft.com/office/powerpoint/2010/main" val="25047915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97DD7F3B-DE75-4F5A-A705-2BCEAD5D6C42}" type="slidenum">
              <a:rPr lang="fr-FR" altLang="fr-FR"/>
              <a:pPr>
                <a:defRPr/>
              </a:pPr>
              <a:t>‹N°›</a:t>
            </a:fld>
            <a:endParaRPr lang="fr-FR" altLang="fr-FR"/>
          </a:p>
        </p:txBody>
      </p:sp>
    </p:spTree>
    <p:extLst>
      <p:ext uri="{BB962C8B-B14F-4D97-AF65-F5344CB8AC3E}">
        <p14:creationId xmlns:p14="http://schemas.microsoft.com/office/powerpoint/2010/main" val="409498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0424D499-ED17-4DAC-82F8-88C20F00C4C3}" type="slidenum">
              <a:rPr lang="fr-FR" altLang="fr-FR"/>
              <a:pPr>
                <a:defRPr/>
              </a:pPr>
              <a:t>‹N°›</a:t>
            </a:fld>
            <a:endParaRPr lang="fr-FR" altLang="fr-FR"/>
          </a:p>
        </p:txBody>
      </p:sp>
    </p:spTree>
    <p:extLst>
      <p:ext uri="{BB962C8B-B14F-4D97-AF65-F5344CB8AC3E}">
        <p14:creationId xmlns:p14="http://schemas.microsoft.com/office/powerpoint/2010/main" val="29654096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a:defRPr/>
            </a:lvl1pPr>
          </a:lstStyle>
          <a:p>
            <a:pPr>
              <a:defRPr/>
            </a:pPr>
            <a:endParaRPr lang="fr-FR"/>
          </a:p>
        </p:txBody>
      </p:sp>
      <p:sp>
        <p:nvSpPr>
          <p:cNvPr id="8" name="Rectangle 5"/>
          <p:cNvSpPr>
            <a:spLocks noGrp="1" noChangeArrowheads="1"/>
          </p:cNvSpPr>
          <p:nvPr>
            <p:ph type="ftr" sz="quarter" idx="11"/>
          </p:nvPr>
        </p:nvSpPr>
        <p:spPr/>
        <p:txBody>
          <a:bodyPr/>
          <a:lstStyle>
            <a:lvl1pPr>
              <a:defRPr/>
            </a:lvl1pPr>
          </a:lstStyle>
          <a:p>
            <a:pPr>
              <a:defRPr/>
            </a:pPr>
            <a:endParaRPr lang="fr-FR"/>
          </a:p>
        </p:txBody>
      </p:sp>
      <p:sp>
        <p:nvSpPr>
          <p:cNvPr id="9"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643CF164-F8D3-4FA0-9000-89F4922020D4}" type="slidenum">
              <a:rPr lang="fr-FR" altLang="fr-FR"/>
              <a:pPr>
                <a:defRPr/>
              </a:pPr>
              <a:t>‹N°›</a:t>
            </a:fld>
            <a:endParaRPr lang="fr-FR" altLang="fr-FR"/>
          </a:p>
        </p:txBody>
      </p:sp>
    </p:spTree>
    <p:extLst>
      <p:ext uri="{BB962C8B-B14F-4D97-AF65-F5344CB8AC3E}">
        <p14:creationId xmlns:p14="http://schemas.microsoft.com/office/powerpoint/2010/main" val="3246594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p:txBody>
          <a:bodyPr/>
          <a:lstStyle>
            <a:lvl1pPr>
              <a:defRPr/>
            </a:lvl1pPr>
          </a:lstStyle>
          <a:p>
            <a:pPr>
              <a:defRPr/>
            </a:pPr>
            <a:endParaRPr lang="fr-FR"/>
          </a:p>
        </p:txBody>
      </p:sp>
      <p:sp>
        <p:nvSpPr>
          <p:cNvPr id="4" name="Rectangle 5"/>
          <p:cNvSpPr>
            <a:spLocks noGrp="1" noChangeArrowheads="1"/>
          </p:cNvSpPr>
          <p:nvPr>
            <p:ph type="ftr" sz="quarter" idx="11"/>
          </p:nvPr>
        </p:nvSpPr>
        <p:spPr/>
        <p:txBody>
          <a:bodyPr/>
          <a:lstStyle>
            <a:lvl1pPr>
              <a:defRPr/>
            </a:lvl1pPr>
          </a:lstStyle>
          <a:p>
            <a:pPr>
              <a:defRPr/>
            </a:pPr>
            <a:endParaRPr lang="fr-FR"/>
          </a:p>
        </p:txBody>
      </p:sp>
      <p:sp>
        <p:nvSpPr>
          <p:cNvPr id="5"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A1B327A4-945C-4C2A-BAE5-3AEC40F6DDF9}" type="slidenum">
              <a:rPr lang="fr-FR" altLang="fr-FR"/>
              <a:pPr>
                <a:defRPr/>
              </a:pPr>
              <a:t>‹N°›</a:t>
            </a:fld>
            <a:endParaRPr lang="fr-FR" altLang="fr-FR"/>
          </a:p>
        </p:txBody>
      </p:sp>
    </p:spTree>
    <p:extLst>
      <p:ext uri="{BB962C8B-B14F-4D97-AF65-F5344CB8AC3E}">
        <p14:creationId xmlns:p14="http://schemas.microsoft.com/office/powerpoint/2010/main" val="20710475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p>
        </p:txBody>
      </p:sp>
      <p:sp>
        <p:nvSpPr>
          <p:cNvPr id="3" name="Rectangle 5"/>
          <p:cNvSpPr>
            <a:spLocks noGrp="1" noChangeArrowheads="1"/>
          </p:cNvSpPr>
          <p:nvPr>
            <p:ph type="ftr" sz="quarter" idx="11"/>
          </p:nvPr>
        </p:nvSpPr>
        <p:spPr/>
        <p:txBody>
          <a:bodyPr/>
          <a:lstStyle>
            <a:lvl1pPr>
              <a:defRPr/>
            </a:lvl1pPr>
          </a:lstStyle>
          <a:p>
            <a:pPr>
              <a:defRPr/>
            </a:pPr>
            <a:endParaRPr lang="fr-FR"/>
          </a:p>
        </p:txBody>
      </p:sp>
      <p:sp>
        <p:nvSpPr>
          <p:cNvPr id="4"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387DFE5C-8742-4348-86A4-EF0BAF7D36F1}" type="slidenum">
              <a:rPr lang="fr-FR" altLang="fr-FR"/>
              <a:pPr>
                <a:defRPr/>
              </a:pPr>
              <a:t>‹N°›</a:t>
            </a:fld>
            <a:endParaRPr lang="fr-FR" altLang="fr-FR"/>
          </a:p>
        </p:txBody>
      </p:sp>
    </p:spTree>
    <p:extLst>
      <p:ext uri="{BB962C8B-B14F-4D97-AF65-F5344CB8AC3E}">
        <p14:creationId xmlns:p14="http://schemas.microsoft.com/office/powerpoint/2010/main" val="14046372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76CBBA73-6048-4F1C-BB60-1B202858B20F}" type="slidenum">
              <a:rPr lang="fr-FR" altLang="fr-FR"/>
              <a:pPr>
                <a:defRPr/>
              </a:pPr>
              <a:t>‹N°›</a:t>
            </a:fld>
            <a:endParaRPr lang="fr-FR" altLang="fr-FR"/>
          </a:p>
        </p:txBody>
      </p:sp>
    </p:spTree>
    <p:extLst>
      <p:ext uri="{BB962C8B-B14F-4D97-AF65-F5344CB8AC3E}">
        <p14:creationId xmlns:p14="http://schemas.microsoft.com/office/powerpoint/2010/main" val="41716164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7220D2CC-F671-4604-A49E-4EBD2FB0ED4B}" type="slidenum">
              <a:rPr lang="fr-FR" altLang="fr-FR"/>
              <a:pPr>
                <a:defRPr/>
              </a:pPr>
              <a:t>‹N°›</a:t>
            </a:fld>
            <a:endParaRPr lang="fr-FR" altLang="fr-FR"/>
          </a:p>
        </p:txBody>
      </p:sp>
    </p:spTree>
    <p:extLst>
      <p:ext uri="{BB962C8B-B14F-4D97-AF65-F5344CB8AC3E}">
        <p14:creationId xmlns:p14="http://schemas.microsoft.com/office/powerpoint/2010/main" val="13070691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D875D5F4-3AD7-47EB-8EB5-5A4998624596}" type="slidenum">
              <a:rPr lang="fr-FR" altLang="fr-FR"/>
              <a:pPr>
                <a:defRPr/>
              </a:pPr>
              <a:t>‹N°›</a:t>
            </a:fld>
            <a:endParaRPr lang="fr-FR" altLang="fr-FR"/>
          </a:p>
        </p:txBody>
      </p:sp>
    </p:spTree>
    <p:extLst>
      <p:ext uri="{BB962C8B-B14F-4D97-AF65-F5344CB8AC3E}">
        <p14:creationId xmlns:p14="http://schemas.microsoft.com/office/powerpoint/2010/main" val="35250114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ea typeface="+mn-ea"/>
                <a:cs typeface="Arial" panose="020B0604020202020204" pitchFamily="34" charset="0"/>
              </a:defRPr>
            </a:lvl1pPr>
          </a:lstStyle>
          <a:p>
            <a:pPr>
              <a:defRPr/>
            </a:pPr>
            <a:fld id="{875C4E5A-4729-4354-8FF3-39886CA26A19}" type="slidenum">
              <a:rPr lang="fr-FR" altLang="fr-FR"/>
              <a:pPr>
                <a:defRPr/>
              </a:pPr>
              <a:t>‹N°›</a:t>
            </a:fld>
            <a:endParaRPr lang="fr-FR" altLang="fr-FR"/>
          </a:p>
        </p:txBody>
      </p:sp>
    </p:spTree>
    <p:extLst>
      <p:ext uri="{BB962C8B-B14F-4D97-AF65-F5344CB8AC3E}">
        <p14:creationId xmlns:p14="http://schemas.microsoft.com/office/powerpoint/2010/main" val="126197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123C24DC-5995-45E5-8117-9F243404FF2E}" type="slidenum">
              <a:rPr lang="fr-FR" altLang="fr-FR"/>
              <a:pPr>
                <a:defRPr/>
              </a:pPr>
              <a:t>‹N°›</a:t>
            </a:fld>
            <a:endParaRPr lang="fr-FR" altLang="fr-FR"/>
          </a:p>
        </p:txBody>
      </p:sp>
    </p:spTree>
    <p:extLst>
      <p:ext uri="{BB962C8B-B14F-4D97-AF65-F5344CB8AC3E}">
        <p14:creationId xmlns:p14="http://schemas.microsoft.com/office/powerpoint/2010/main" val="298666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C9357361-E76F-45AB-89B2-1A8F1290F543}" type="slidenum">
              <a:rPr lang="fr-FR" altLang="fr-FR"/>
              <a:pPr>
                <a:defRPr/>
              </a:pPr>
              <a:t>‹N°›</a:t>
            </a:fld>
            <a:endParaRPr lang="fr-FR" altLang="fr-FR"/>
          </a:p>
        </p:txBody>
      </p:sp>
    </p:spTree>
    <p:extLst>
      <p:ext uri="{BB962C8B-B14F-4D97-AF65-F5344CB8AC3E}">
        <p14:creationId xmlns:p14="http://schemas.microsoft.com/office/powerpoint/2010/main" val="368505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e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emf"/><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3.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241952-FEE1-4BE9-A532-0686418661D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619" r:id="rId1"/>
    <p:sldLayoutId id="2147485620" r:id="rId2"/>
    <p:sldLayoutId id="2147485621" r:id="rId3"/>
    <p:sldLayoutId id="2147485622" r:id="rId4"/>
    <p:sldLayoutId id="2147485623" r:id="rId5"/>
    <p:sldLayoutId id="2147485624" r:id="rId6"/>
    <p:sldLayoutId id="2147485625" r:id="rId7"/>
    <p:sldLayoutId id="2147485626" r:id="rId8"/>
    <p:sldLayoutId id="2147485627" r:id="rId9"/>
    <p:sldLayoutId id="2147485628" r:id="rId10"/>
    <p:sldLayoutId id="214748562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468313" y="1628775"/>
            <a:ext cx="80025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052" name="Rectangle 4"/>
          <p:cNvSpPr>
            <a:spLocks noChangeArrowheads="1"/>
          </p:cNvSpPr>
          <p:nvPr userDrawn="1"/>
        </p:nvSpPr>
        <p:spPr bwMode="auto">
          <a:xfrm>
            <a:off x="611188" y="6381750"/>
            <a:ext cx="6877050" cy="4762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1400" smtClean="0">
                <a:solidFill>
                  <a:srgbClr val="FF0000"/>
                </a:solidFill>
                <a:latin typeface="Meiryo UI" panose="020B0604030504040204" pitchFamily="34" charset="-128"/>
                <a:ea typeface="Meiryo UI" panose="020B0604030504040204" pitchFamily="34" charset="-128"/>
                <a:cs typeface="Meiryo UI" panose="020B0604030504040204" pitchFamily="34" charset="-128"/>
              </a:rPr>
              <a:t>Métropole de Lyon</a:t>
            </a:r>
          </a:p>
        </p:txBody>
      </p:sp>
      <p:sp>
        <p:nvSpPr>
          <p:cNvPr id="2053" name="Text Box 6"/>
          <p:cNvSpPr txBox="1">
            <a:spLocks noChangeArrowheads="1"/>
          </p:cNvSpPr>
          <p:nvPr userDrawn="1"/>
        </p:nvSpPr>
        <p:spPr bwMode="auto">
          <a:xfrm>
            <a:off x="7885113" y="6308725"/>
            <a:ext cx="1079500" cy="3667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fr-FR" altLang="fr-FR" smtClean="0">
              <a:solidFill>
                <a:srgbClr val="000000"/>
              </a:solidFill>
            </a:endParaRPr>
          </a:p>
        </p:txBody>
      </p:sp>
      <p:sp>
        <p:nvSpPr>
          <p:cNvPr id="2054" name="Text Box 7"/>
          <p:cNvSpPr txBox="1">
            <a:spLocks noChangeArrowheads="1"/>
          </p:cNvSpPr>
          <p:nvPr userDrawn="1"/>
        </p:nvSpPr>
        <p:spPr bwMode="auto">
          <a:xfrm>
            <a:off x="8172450" y="6308725"/>
            <a:ext cx="647700" cy="3667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fr-FR" altLang="fr-FR" smtClean="0">
              <a:solidFill>
                <a:srgbClr val="000000"/>
              </a:solidFill>
            </a:endParaRPr>
          </a:p>
        </p:txBody>
      </p:sp>
      <p:sp>
        <p:nvSpPr>
          <p:cNvPr id="2055" name="Text Box 8"/>
          <p:cNvSpPr txBox="1">
            <a:spLocks noChangeArrowheads="1"/>
          </p:cNvSpPr>
          <p:nvPr userDrawn="1"/>
        </p:nvSpPr>
        <p:spPr bwMode="auto">
          <a:xfrm>
            <a:off x="8101013" y="6381750"/>
            <a:ext cx="900112" cy="3667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fr-FR" altLang="fr-FR" smtClean="0">
              <a:solidFill>
                <a:srgbClr val="000000"/>
              </a:solidFill>
            </a:endParaRPr>
          </a:p>
        </p:txBody>
      </p:sp>
      <p:sp>
        <p:nvSpPr>
          <p:cNvPr id="2056" name="Text Box 9"/>
          <p:cNvSpPr txBox="1">
            <a:spLocks noChangeArrowheads="1"/>
          </p:cNvSpPr>
          <p:nvPr userDrawn="1"/>
        </p:nvSpPr>
        <p:spPr bwMode="auto">
          <a:xfrm>
            <a:off x="5940425" y="6497638"/>
            <a:ext cx="3022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fld id="{0F327B41-9A66-45ED-8386-9561D2BA6D3E}" type="slidenum">
              <a:rPr lang="fr-FR" altLang="fr-FR" sz="1000" smtClean="0">
                <a:solidFill>
                  <a:srgbClr val="000000"/>
                </a:solidFill>
                <a:latin typeface="Calibri" panose="020F0502020204030204" pitchFamily="34" charset="0"/>
                <a:cs typeface="Calibri" panose="020F0502020204030204" pitchFamily="34" charset="0"/>
              </a:rPr>
              <a:pPr algn="r" eaLnBrk="1" hangingPunct="1">
                <a:spcBef>
                  <a:spcPct val="50000"/>
                </a:spcBef>
                <a:defRPr/>
              </a:pPr>
              <a:t>‹N°›</a:t>
            </a:fld>
            <a:endParaRPr lang="fr-FR" altLang="fr-FR" sz="1000" smtClean="0">
              <a:solidFill>
                <a:srgbClr val="000000"/>
              </a:solidFill>
              <a:latin typeface="Calibri" panose="020F0502020204030204" pitchFamily="34" charset="0"/>
              <a:cs typeface="Calibri" panose="020F0502020204030204" pitchFamily="34" charset="0"/>
            </a:endParaRPr>
          </a:p>
        </p:txBody>
      </p:sp>
      <p:sp>
        <p:nvSpPr>
          <p:cNvPr id="4106" name="Rectangle 16"/>
          <p:cNvSpPr>
            <a:spLocks noChangeArrowheads="1"/>
          </p:cNvSpPr>
          <p:nvPr userDrawn="1"/>
        </p:nvSpPr>
        <p:spPr bwMode="auto">
          <a:xfrm>
            <a:off x="0" y="4149725"/>
            <a:ext cx="539750" cy="53975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altLang="fr-FR" smtClean="0">
              <a:solidFill>
                <a:srgbClr val="000000"/>
              </a:solidFill>
            </a:endParaRPr>
          </a:p>
        </p:txBody>
      </p:sp>
      <p:sp>
        <p:nvSpPr>
          <p:cNvPr id="4107" name="Rectangle 19"/>
          <p:cNvSpPr>
            <a:spLocks noChangeArrowheads="1"/>
          </p:cNvSpPr>
          <p:nvPr userDrawn="1"/>
        </p:nvSpPr>
        <p:spPr bwMode="auto">
          <a:xfrm>
            <a:off x="0" y="5084763"/>
            <a:ext cx="539750" cy="53975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altLang="fr-FR"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5661" r:id="rId1"/>
    <p:sldLayoutId id="2147485630" r:id="rId2"/>
    <p:sldLayoutId id="2147485631" r:id="rId3"/>
    <p:sldLayoutId id="2147485632" r:id="rId4"/>
    <p:sldLayoutId id="2147485633" r:id="rId5"/>
    <p:sldLayoutId id="2147485634" r:id="rId6"/>
    <p:sldLayoutId id="2147485635" r:id="rId7"/>
    <p:sldLayoutId id="2147485636" r:id="rId8"/>
    <p:sldLayoutId id="2147485637" r:id="rId9"/>
    <p:sldLayoutId id="2147485638" r:id="rId10"/>
    <p:sldLayoutId id="214748563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ndara" panose="020E0502030303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Candara" panose="020E0502030303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Candara" panose="020E0502030303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Candara" panose="020E0502030303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Candara" panose="020E0502030303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Candara" panose="020E0502030303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Candara" panose="020E0502030303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Candara" panose="020E0502030303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panose="020F0502020204030204" pitchFamily="34" charset="0"/>
                <a:ea typeface="ヒラギノ角ゴ Pro W3" charset="-128"/>
                <a:cs typeface="+mn-cs"/>
              </a:defRPr>
            </a:lvl1pPr>
          </a:lstStyle>
          <a:p>
            <a:pPr>
              <a:defRPr/>
            </a:pPr>
            <a:fld id="{025A6F93-751D-4320-B7B7-5906ED83F53F}" type="datetime1">
              <a:rPr lang="fr-FR"/>
              <a:pPr>
                <a:defRPr/>
              </a:pPr>
              <a:t>03/06/2019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200">
                <a:solidFill>
                  <a:srgbClr val="898989"/>
                </a:solidFill>
                <a:latin typeface="Calibri" panose="020F0502020204030204" pitchFamily="34" charset="0"/>
                <a:ea typeface="ヒラギノ角ゴ Pro W3" charset="-128"/>
                <a:cs typeface="+mn-cs"/>
              </a:defRPr>
            </a:lvl1pPr>
          </a:lstStyle>
          <a:p>
            <a:pPr>
              <a:defRPr/>
            </a:pPr>
            <a:endParaRPr lang="fr-FR" alt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prstClr val="black"/>
                </a:solidFill>
                <a:latin typeface="Calibri" panose="020F0502020204030204" pitchFamily="34" charset="0"/>
                <a:ea typeface="ヒラギノ角ゴ Pro W3" charset="-128"/>
                <a:cs typeface="+mn-cs"/>
              </a:defRPr>
            </a:lvl1pPr>
          </a:lstStyle>
          <a:p>
            <a:pPr>
              <a:defRPr/>
            </a:pPr>
            <a:fld id="{C3D0AEB7-965F-4B6A-BB99-9EBDC8313F9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662" r:id="rId1"/>
    <p:sldLayoutId id="2147485663" r:id="rId2"/>
    <p:sldLayoutId id="2147485664" r:id="rId3"/>
    <p:sldLayoutId id="2147485665" r:id="rId4"/>
    <p:sldLayoutId id="2147485666" r:id="rId5"/>
    <p:sldLayoutId id="2147485667" r:id="rId6"/>
    <p:sldLayoutId id="2147485668" r:id="rId7"/>
    <p:sldLayoutId id="2147485669" r:id="rId8"/>
    <p:sldLayoutId id="2147485670" r:id="rId9"/>
    <p:sldLayoutId id="2147485671" r:id="rId10"/>
    <p:sldLayoutId id="2147485672" r:id="rId11"/>
  </p:sldLayoutIdLst>
  <p:hf hdr="0" ftr="0" dt="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0"/>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0"/>
          <a:cs typeface="Arial" pitchFamily="34" charset="0"/>
        </a:defRPr>
      </a:lvl5pPr>
      <a:lvl6pPr marL="457200" algn="l" defTabSz="457200" rtl="0" fontAlgn="base">
        <a:spcBef>
          <a:spcPct val="0"/>
        </a:spcBef>
        <a:spcAft>
          <a:spcPct val="0"/>
        </a:spcAft>
        <a:defRPr sz="2400" b="1">
          <a:solidFill>
            <a:schemeClr val="bg1"/>
          </a:solidFill>
          <a:latin typeface="Arial" charset="0"/>
          <a:ea typeface="ヒラギノ角ゴ Pro W3" charset="0"/>
        </a:defRPr>
      </a:lvl6pPr>
      <a:lvl7pPr marL="914400" algn="l" defTabSz="457200" rtl="0" fontAlgn="base">
        <a:spcBef>
          <a:spcPct val="0"/>
        </a:spcBef>
        <a:spcAft>
          <a:spcPct val="0"/>
        </a:spcAft>
        <a:defRPr sz="2400" b="1">
          <a:solidFill>
            <a:schemeClr val="bg1"/>
          </a:solidFill>
          <a:latin typeface="Arial" charset="0"/>
          <a:ea typeface="ヒラギノ角ゴ Pro W3" charset="0"/>
        </a:defRPr>
      </a:lvl7pPr>
      <a:lvl8pPr marL="1371600" algn="l" defTabSz="457200" rtl="0" fontAlgn="base">
        <a:spcBef>
          <a:spcPct val="0"/>
        </a:spcBef>
        <a:spcAft>
          <a:spcPct val="0"/>
        </a:spcAft>
        <a:defRPr sz="2400" b="1">
          <a:solidFill>
            <a:schemeClr val="bg1"/>
          </a:solidFill>
          <a:latin typeface="Arial" charset="0"/>
          <a:ea typeface="ヒラギノ角ゴ Pro W3" charset="0"/>
        </a:defRPr>
      </a:lvl8pPr>
      <a:lvl9pPr marL="1828800" algn="l" defTabSz="457200" rtl="0" fontAlgn="base">
        <a:spcBef>
          <a:spcPct val="0"/>
        </a:spcBef>
        <a:spcAft>
          <a:spcPct val="0"/>
        </a:spcAft>
        <a:defRPr sz="2400" b="1">
          <a:solidFill>
            <a:schemeClr val="bg1"/>
          </a:solidFill>
          <a:latin typeface="Arial" charset="0"/>
          <a:ea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panose="020F0502020204030204" pitchFamily="34" charset="0"/>
                <a:ea typeface="ヒラギノ角ゴ Pro W3" charset="-128"/>
                <a:cs typeface="+mn-cs"/>
              </a:defRPr>
            </a:lvl1pPr>
          </a:lstStyle>
          <a:p>
            <a:pPr>
              <a:defRPr/>
            </a:pPr>
            <a:fld id="{6F3EE575-0DAD-4F04-92E5-5E64CB1013C5}" type="datetime1">
              <a:rPr lang="fr-FR"/>
              <a:pPr>
                <a:defRPr/>
              </a:pPr>
              <a:t>03/06/2019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200">
                <a:solidFill>
                  <a:srgbClr val="898989"/>
                </a:solidFill>
                <a:latin typeface="Calibri" panose="020F0502020204030204" pitchFamily="34" charset="0"/>
                <a:ea typeface="ヒラギノ角ゴ Pro W3" charset="-128"/>
                <a:cs typeface="+mn-cs"/>
              </a:defRPr>
            </a:lvl1pPr>
          </a:lstStyle>
          <a:p>
            <a:pPr>
              <a:defRPr/>
            </a:pPr>
            <a:endParaRPr lang="fr-FR" alt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prstClr val="black"/>
                </a:solidFill>
                <a:latin typeface="Calibri" panose="020F0502020204030204" pitchFamily="34" charset="0"/>
                <a:ea typeface="ヒラギノ角ゴ Pro W3" charset="-128"/>
                <a:cs typeface="+mn-cs"/>
              </a:defRPr>
            </a:lvl1pPr>
          </a:lstStyle>
          <a:p>
            <a:pPr>
              <a:defRPr/>
            </a:pPr>
            <a:fld id="{955BD311-88F5-4668-B375-FCD47368952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673" r:id="rId1"/>
    <p:sldLayoutId id="2147485674" r:id="rId2"/>
    <p:sldLayoutId id="2147485675" r:id="rId3"/>
    <p:sldLayoutId id="2147485676" r:id="rId4"/>
    <p:sldLayoutId id="2147485677" r:id="rId5"/>
    <p:sldLayoutId id="2147485678" r:id="rId6"/>
    <p:sldLayoutId id="2147485679" r:id="rId7"/>
    <p:sldLayoutId id="2147485680" r:id="rId8"/>
    <p:sldLayoutId id="2147485681" r:id="rId9"/>
    <p:sldLayoutId id="2147485682" r:id="rId10"/>
    <p:sldLayoutId id="2147485683" r:id="rId11"/>
  </p:sldLayoutIdLst>
  <p:hf hdr="0" ftr="0" dt="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0"/>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0"/>
          <a:cs typeface="Arial" pitchFamily="34" charset="0"/>
        </a:defRPr>
      </a:lvl5pPr>
      <a:lvl6pPr marL="457200" algn="l" defTabSz="457200" rtl="0" fontAlgn="base">
        <a:spcBef>
          <a:spcPct val="0"/>
        </a:spcBef>
        <a:spcAft>
          <a:spcPct val="0"/>
        </a:spcAft>
        <a:defRPr sz="2400" b="1">
          <a:solidFill>
            <a:schemeClr val="bg1"/>
          </a:solidFill>
          <a:latin typeface="Arial" charset="0"/>
          <a:ea typeface="ヒラギノ角ゴ Pro W3" charset="0"/>
        </a:defRPr>
      </a:lvl6pPr>
      <a:lvl7pPr marL="914400" algn="l" defTabSz="457200" rtl="0" fontAlgn="base">
        <a:spcBef>
          <a:spcPct val="0"/>
        </a:spcBef>
        <a:spcAft>
          <a:spcPct val="0"/>
        </a:spcAft>
        <a:defRPr sz="2400" b="1">
          <a:solidFill>
            <a:schemeClr val="bg1"/>
          </a:solidFill>
          <a:latin typeface="Arial" charset="0"/>
          <a:ea typeface="ヒラギノ角ゴ Pro W3" charset="0"/>
        </a:defRPr>
      </a:lvl7pPr>
      <a:lvl8pPr marL="1371600" algn="l" defTabSz="457200" rtl="0" fontAlgn="base">
        <a:spcBef>
          <a:spcPct val="0"/>
        </a:spcBef>
        <a:spcAft>
          <a:spcPct val="0"/>
        </a:spcAft>
        <a:defRPr sz="2400" b="1">
          <a:solidFill>
            <a:schemeClr val="bg1"/>
          </a:solidFill>
          <a:latin typeface="Arial" charset="0"/>
          <a:ea typeface="ヒラギノ角ゴ Pro W3" charset="0"/>
        </a:defRPr>
      </a:lvl8pPr>
      <a:lvl9pPr marL="1828800" algn="l" defTabSz="457200" rtl="0" fontAlgn="base">
        <a:spcBef>
          <a:spcPct val="0"/>
        </a:spcBef>
        <a:spcAft>
          <a:spcPct val="0"/>
        </a:spcAft>
        <a:defRPr sz="2400" b="1">
          <a:solidFill>
            <a:schemeClr val="bg1"/>
          </a:solidFill>
          <a:latin typeface="Arial" charset="0"/>
          <a:ea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er 20"/>
          <p:cNvGrpSpPr>
            <a:grpSpLocks/>
          </p:cNvGrpSpPr>
          <p:nvPr userDrawn="1"/>
        </p:nvGrpSpPr>
        <p:grpSpPr bwMode="auto">
          <a:xfrm>
            <a:off x="0" y="4589463"/>
            <a:ext cx="539750" cy="1547812"/>
            <a:chOff x="0" y="4581525"/>
            <a:chExt cx="539750" cy="1547813"/>
          </a:xfrm>
        </p:grpSpPr>
        <p:sp>
          <p:nvSpPr>
            <p:cNvPr id="14345" name="Rectangle 16"/>
            <p:cNvSpPr>
              <a:spLocks noChangeArrowheads="1"/>
            </p:cNvSpPr>
            <p:nvPr userDrawn="1"/>
          </p:nvSpPr>
          <p:spPr bwMode="auto">
            <a:xfrm>
              <a:off x="0" y="4581525"/>
              <a:ext cx="539750" cy="539750"/>
            </a:xfrm>
            <a:prstGeom prst="rect">
              <a:avLst/>
            </a:prstGeom>
            <a:solidFill>
              <a:srgbClr val="FF0000"/>
            </a:solidFill>
            <a:ln>
              <a:noFill/>
            </a:ln>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fr-FR" altLang="fr-FR" sz="1800" smtClean="0">
                <a:solidFill>
                  <a:srgbClr val="000000"/>
                </a:solidFill>
                <a:cs typeface="Arial"/>
              </a:endParaRPr>
            </a:p>
          </p:txBody>
        </p:sp>
        <p:sp>
          <p:nvSpPr>
            <p:cNvPr id="14346" name="Rectangle 19"/>
            <p:cNvSpPr>
              <a:spLocks noChangeArrowheads="1"/>
            </p:cNvSpPr>
            <p:nvPr userDrawn="1"/>
          </p:nvSpPr>
          <p:spPr bwMode="auto">
            <a:xfrm>
              <a:off x="0" y="5589588"/>
              <a:ext cx="539750" cy="539750"/>
            </a:xfrm>
            <a:prstGeom prst="rect">
              <a:avLst/>
            </a:prstGeom>
            <a:solidFill>
              <a:srgbClr val="FF0000"/>
            </a:solidFill>
            <a:ln>
              <a:noFill/>
            </a:ln>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fr-FR" altLang="fr-FR" sz="1800" smtClean="0">
                <a:solidFill>
                  <a:srgbClr val="000000"/>
                </a:solidFill>
                <a:cs typeface="Arial"/>
              </a:endParaRPr>
            </a:p>
          </p:txBody>
        </p:sp>
      </p:grpSp>
      <p:cxnSp>
        <p:nvCxnSpPr>
          <p:cNvPr id="7" name="Straight Connector 7"/>
          <p:cNvCxnSpPr/>
          <p:nvPr userDrawn="1"/>
        </p:nvCxnSpPr>
        <p:spPr>
          <a:xfrm flipV="1">
            <a:off x="1079500" y="558800"/>
            <a:ext cx="7524750" cy="1588"/>
          </a:xfrm>
          <a:prstGeom prst="line">
            <a:avLst/>
          </a:prstGeom>
          <a:ln w="3175"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5124" name="Image 8"/>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86650" y="6383338"/>
            <a:ext cx="111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2"/>
          <p:cNvSpPr txBox="1">
            <a:spLocks/>
          </p:cNvSpPr>
          <p:nvPr userDrawn="1"/>
        </p:nvSpPr>
        <p:spPr>
          <a:xfrm>
            <a:off x="1012825" y="6237288"/>
            <a:ext cx="2133600" cy="365125"/>
          </a:xfrm>
          <a:prstGeom prst="rect">
            <a:avLst/>
          </a:prstGeom>
        </p:spPr>
        <p:txBody>
          <a:bodyP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fld id="{BE005965-4BBA-49B0-84C3-DE58FD8C9298}" type="slidenum">
              <a:rPr lang="fr-FR" altLang="fr-FR" sz="900" smtClean="0">
                <a:solidFill>
                  <a:srgbClr val="FF3333"/>
                </a:solidFill>
                <a:latin typeface="Arial Unicode MS" panose="020B0604020202020204" pitchFamily="34" charset="-128"/>
                <a:cs typeface="Arial"/>
              </a:rPr>
              <a:pPr eaLnBrk="1" hangingPunct="1">
                <a:defRPr/>
              </a:pPr>
              <a:t>‹N°›</a:t>
            </a:fld>
            <a:endParaRPr lang="en-US" altLang="fr-FR" sz="900" smtClean="0">
              <a:solidFill>
                <a:srgbClr val="FF3333"/>
              </a:solidFill>
              <a:latin typeface="Arial Unicode MS" panose="020B0604020202020204" pitchFamily="34" charset="-128"/>
              <a:cs typeface="Arial"/>
            </a:endParaRPr>
          </a:p>
        </p:txBody>
      </p:sp>
      <p:cxnSp>
        <p:nvCxnSpPr>
          <p:cNvPr id="10" name="Straight Connector 7"/>
          <p:cNvCxnSpPr/>
          <p:nvPr userDrawn="1"/>
        </p:nvCxnSpPr>
        <p:spPr>
          <a:xfrm flipV="1">
            <a:off x="1079500" y="6142038"/>
            <a:ext cx="7524750" cy="1587"/>
          </a:xfrm>
          <a:prstGeom prst="line">
            <a:avLst/>
          </a:prstGeom>
          <a:ln w="31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5127" name="Espace réservé du titre 1"/>
          <p:cNvSpPr>
            <a:spLocks noGrp="1"/>
          </p:cNvSpPr>
          <p:nvPr>
            <p:ph type="title"/>
          </p:nvPr>
        </p:nvSpPr>
        <p:spPr bwMode="auto">
          <a:xfrm>
            <a:off x="457200" y="274638"/>
            <a:ext cx="82296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et modifiez le titre</a:t>
            </a:r>
          </a:p>
        </p:txBody>
      </p:sp>
      <p:sp>
        <p:nvSpPr>
          <p:cNvPr id="5128"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a:p>
            <a:pPr lvl="4"/>
            <a:r>
              <a:rPr lang="fr-FR" altLang="fr-FR" smtClean="0"/>
              <a:t>Sixième niveau</a:t>
            </a:r>
          </a:p>
        </p:txBody>
      </p:sp>
    </p:spTree>
  </p:cSld>
  <p:clrMap bg1="lt1" tx1="dk1" bg2="lt2" tx2="dk2" accent1="accent1" accent2="accent2" accent3="accent3" accent4="accent4" accent5="accent5" accent6="accent6" hlink="hlink" folHlink="folHlink"/>
  <p:sldLayoutIdLst>
    <p:sldLayoutId id="2147485640" r:id="rId1"/>
    <p:sldLayoutId id="2147485641" r:id="rId2"/>
    <p:sldLayoutId id="2147485642" r:id="rId3"/>
    <p:sldLayoutId id="2147485643" r:id="rId4"/>
    <p:sldLayoutId id="2147485644" r:id="rId5"/>
    <p:sldLayoutId id="2147485645" r:id="rId6"/>
    <p:sldLayoutId id="2147485646" r:id="rId7"/>
    <p:sldLayoutId id="2147485647" r:id="rId8"/>
    <p:sldLayoutId id="2147485648" r:id="rId9"/>
    <p:sldLayoutId id="2147485649" r:id="rId10"/>
  </p:sldLayoutIdLst>
  <p:txStyles>
    <p:titleStyle>
      <a:lvl1pPr algn="l" defTabSz="457200" rtl="0" eaLnBrk="0" fontAlgn="base" hangingPunct="0">
        <a:spcBef>
          <a:spcPct val="0"/>
        </a:spcBef>
        <a:spcAft>
          <a:spcPct val="0"/>
        </a:spcAft>
        <a:defRPr sz="1200">
          <a:solidFill>
            <a:schemeClr val="tx1"/>
          </a:solidFill>
          <a:latin typeface="+mj-lt"/>
          <a:ea typeface="+mj-ea"/>
          <a:cs typeface="+mj-cs"/>
        </a:defRPr>
      </a:lvl1pPr>
      <a:lvl2pPr algn="l" defTabSz="457200" rtl="0" eaLnBrk="0" fontAlgn="base" hangingPunct="0">
        <a:spcBef>
          <a:spcPct val="0"/>
        </a:spcBef>
        <a:spcAft>
          <a:spcPct val="0"/>
        </a:spcAft>
        <a:defRPr sz="1200">
          <a:solidFill>
            <a:schemeClr val="tx1"/>
          </a:solidFill>
          <a:latin typeface="Arial" charset="0"/>
          <a:ea typeface="Geneva" charset="0"/>
          <a:cs typeface="Arial" charset="0"/>
        </a:defRPr>
      </a:lvl2pPr>
      <a:lvl3pPr algn="l" defTabSz="457200" rtl="0" eaLnBrk="0" fontAlgn="base" hangingPunct="0">
        <a:spcBef>
          <a:spcPct val="0"/>
        </a:spcBef>
        <a:spcAft>
          <a:spcPct val="0"/>
        </a:spcAft>
        <a:defRPr sz="1200">
          <a:solidFill>
            <a:schemeClr val="tx1"/>
          </a:solidFill>
          <a:latin typeface="Arial" charset="0"/>
          <a:ea typeface="Geneva" charset="0"/>
          <a:cs typeface="Arial" charset="0"/>
        </a:defRPr>
      </a:lvl3pPr>
      <a:lvl4pPr algn="l" defTabSz="457200" rtl="0" eaLnBrk="0" fontAlgn="base" hangingPunct="0">
        <a:spcBef>
          <a:spcPct val="0"/>
        </a:spcBef>
        <a:spcAft>
          <a:spcPct val="0"/>
        </a:spcAft>
        <a:defRPr sz="1200">
          <a:solidFill>
            <a:schemeClr val="tx1"/>
          </a:solidFill>
          <a:latin typeface="Arial" charset="0"/>
          <a:ea typeface="Geneva" charset="0"/>
          <a:cs typeface="Arial" charset="0"/>
        </a:defRPr>
      </a:lvl4pPr>
      <a:lvl5pPr algn="l" defTabSz="457200" rtl="0" eaLnBrk="0" fontAlgn="base" hangingPunct="0">
        <a:spcBef>
          <a:spcPct val="0"/>
        </a:spcBef>
        <a:spcAft>
          <a:spcPct val="0"/>
        </a:spcAft>
        <a:defRPr sz="1200">
          <a:solidFill>
            <a:schemeClr val="tx1"/>
          </a:solidFill>
          <a:latin typeface="Arial" charset="0"/>
          <a:ea typeface="Geneva" charset="0"/>
          <a:cs typeface="Arial" charset="0"/>
        </a:defRPr>
      </a:lvl5pPr>
      <a:lvl6pPr marL="457200" algn="l" defTabSz="457200" rtl="0" fontAlgn="base">
        <a:spcBef>
          <a:spcPct val="0"/>
        </a:spcBef>
        <a:spcAft>
          <a:spcPct val="0"/>
        </a:spcAft>
        <a:defRPr sz="1200">
          <a:solidFill>
            <a:schemeClr val="tx1"/>
          </a:solidFill>
          <a:latin typeface="Arial" charset="0"/>
          <a:ea typeface="Geneva" charset="0"/>
          <a:cs typeface="Arial" charset="0"/>
        </a:defRPr>
      </a:lvl6pPr>
      <a:lvl7pPr marL="914400" algn="l" defTabSz="457200" rtl="0" fontAlgn="base">
        <a:spcBef>
          <a:spcPct val="0"/>
        </a:spcBef>
        <a:spcAft>
          <a:spcPct val="0"/>
        </a:spcAft>
        <a:defRPr sz="1200">
          <a:solidFill>
            <a:schemeClr val="tx1"/>
          </a:solidFill>
          <a:latin typeface="Arial" charset="0"/>
          <a:ea typeface="Geneva" charset="0"/>
          <a:cs typeface="Arial" charset="0"/>
        </a:defRPr>
      </a:lvl7pPr>
      <a:lvl8pPr marL="1371600" algn="l" defTabSz="457200" rtl="0" fontAlgn="base">
        <a:spcBef>
          <a:spcPct val="0"/>
        </a:spcBef>
        <a:spcAft>
          <a:spcPct val="0"/>
        </a:spcAft>
        <a:defRPr sz="1200">
          <a:solidFill>
            <a:schemeClr val="tx1"/>
          </a:solidFill>
          <a:latin typeface="Arial" charset="0"/>
          <a:ea typeface="Geneva" charset="0"/>
          <a:cs typeface="Arial" charset="0"/>
        </a:defRPr>
      </a:lvl8pPr>
      <a:lvl9pPr marL="1828800" algn="l" defTabSz="457200" rtl="0" fontAlgn="base">
        <a:spcBef>
          <a:spcPct val="0"/>
        </a:spcBef>
        <a:spcAft>
          <a:spcPct val="0"/>
        </a:spcAft>
        <a:defRPr sz="1200">
          <a:solidFill>
            <a:schemeClr val="tx1"/>
          </a:solidFill>
          <a:latin typeface="Arial" charset="0"/>
          <a:ea typeface="Geneva"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a:solidFill>
            <a:srgbClr val="FF0000"/>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chemeClr val="tx1"/>
          </a:solidFill>
          <a:latin typeface="+mn-lt"/>
          <a:ea typeface="Arial"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Arial"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charset="0"/>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Arial" charset="0"/>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Arial" charset="0"/>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Arial" charset="0"/>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Arial" charset="0"/>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Image 8"/>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00850" y="5589588"/>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er 15"/>
          <p:cNvGrpSpPr>
            <a:grpSpLocks/>
          </p:cNvGrpSpPr>
          <p:nvPr userDrawn="1"/>
        </p:nvGrpSpPr>
        <p:grpSpPr bwMode="auto">
          <a:xfrm>
            <a:off x="0" y="4581525"/>
            <a:ext cx="539750" cy="1547813"/>
            <a:chOff x="0" y="4581525"/>
            <a:chExt cx="539750" cy="1547813"/>
          </a:xfrm>
        </p:grpSpPr>
        <p:sp>
          <p:nvSpPr>
            <p:cNvPr id="13318" name="Rectangle 16"/>
            <p:cNvSpPr>
              <a:spLocks noChangeArrowheads="1"/>
            </p:cNvSpPr>
            <p:nvPr userDrawn="1"/>
          </p:nvSpPr>
          <p:spPr bwMode="auto">
            <a:xfrm>
              <a:off x="0" y="4581525"/>
              <a:ext cx="539750" cy="539750"/>
            </a:xfrm>
            <a:prstGeom prst="rect">
              <a:avLst/>
            </a:prstGeom>
            <a:solidFill>
              <a:srgbClr val="FF0000"/>
            </a:solidFill>
            <a:ln>
              <a:noFill/>
            </a:ln>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fr-FR" altLang="fr-FR" sz="1800" smtClean="0">
                <a:solidFill>
                  <a:srgbClr val="000000"/>
                </a:solidFill>
                <a:cs typeface="Arial"/>
              </a:endParaRPr>
            </a:p>
          </p:txBody>
        </p:sp>
        <p:sp>
          <p:nvSpPr>
            <p:cNvPr id="13319" name="Rectangle 19"/>
            <p:cNvSpPr>
              <a:spLocks noChangeArrowheads="1"/>
            </p:cNvSpPr>
            <p:nvPr userDrawn="1"/>
          </p:nvSpPr>
          <p:spPr bwMode="auto">
            <a:xfrm>
              <a:off x="0" y="5589588"/>
              <a:ext cx="539750" cy="539750"/>
            </a:xfrm>
            <a:prstGeom prst="rect">
              <a:avLst/>
            </a:prstGeom>
            <a:solidFill>
              <a:srgbClr val="FF0000"/>
            </a:solidFill>
            <a:ln>
              <a:noFill/>
            </a:ln>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fr-FR" altLang="fr-FR" sz="1800" smtClean="0">
                <a:solidFill>
                  <a:srgbClr val="000000"/>
                </a:solidFill>
                <a:cs typeface="Arial"/>
              </a:endParaRPr>
            </a:p>
          </p:txBody>
        </p:sp>
      </p:grpSp>
      <p:sp>
        <p:nvSpPr>
          <p:cNvPr id="6148" name="Espace réservé du titre 1"/>
          <p:cNvSpPr>
            <a:spLocks noGrp="1"/>
          </p:cNvSpPr>
          <p:nvPr>
            <p:ph type="title"/>
          </p:nvPr>
        </p:nvSpPr>
        <p:spPr bwMode="auto">
          <a:xfrm>
            <a:off x="457200" y="274638"/>
            <a:ext cx="82296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et modifiez le titre</a:t>
            </a:r>
          </a:p>
        </p:txBody>
      </p:sp>
      <p:sp>
        <p:nvSpPr>
          <p:cNvPr id="6149" name="Espace réservé du texte 2"/>
          <p:cNvSpPr>
            <a:spLocks noGrp="1"/>
          </p:cNvSpPr>
          <p:nvPr>
            <p:ph type="body" idx="1"/>
          </p:nvPr>
        </p:nvSpPr>
        <p:spPr bwMode="auto">
          <a:xfrm>
            <a:off x="914400"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1. SOUS-TITRE</a:t>
            </a:r>
          </a:p>
        </p:txBody>
      </p:sp>
    </p:spTree>
  </p:cSld>
  <p:clrMap bg1="lt1" tx1="dk1" bg2="lt2" tx2="dk2" accent1="accent1" accent2="accent2" accent3="accent3" accent4="accent4" accent5="accent5" accent6="accent6" hlink="hlink" folHlink="folHlink"/>
  <p:sldLayoutIdLst>
    <p:sldLayoutId id="2147485650" r:id="rId1"/>
    <p:sldLayoutId id="2147485651" r:id="rId2"/>
    <p:sldLayoutId id="2147485652" r:id="rId3"/>
    <p:sldLayoutId id="2147485653" r:id="rId4"/>
    <p:sldLayoutId id="2147485654" r:id="rId5"/>
    <p:sldLayoutId id="2147485655" r:id="rId6"/>
    <p:sldLayoutId id="2147485656" r:id="rId7"/>
    <p:sldLayoutId id="2147485657" r:id="rId8"/>
    <p:sldLayoutId id="2147485658" r:id="rId9"/>
    <p:sldLayoutId id="2147485659" r:id="rId10"/>
    <p:sldLayoutId id="2147485660" r:id="rId11"/>
  </p:sldLayoutIdLst>
  <p:txStyles>
    <p:titleStyle>
      <a:lvl1pPr algn="l" defTabSz="457200" rtl="0" eaLnBrk="0" fontAlgn="base" hangingPunct="0">
        <a:spcBef>
          <a:spcPct val="0"/>
        </a:spcBef>
        <a:spcAft>
          <a:spcPct val="0"/>
        </a:spcAft>
        <a:defRPr sz="1200">
          <a:solidFill>
            <a:schemeClr val="tx1"/>
          </a:solidFill>
          <a:latin typeface="+mj-lt"/>
          <a:ea typeface="+mj-ea"/>
          <a:cs typeface="+mj-cs"/>
        </a:defRPr>
      </a:lvl1pPr>
      <a:lvl2pPr algn="l" defTabSz="457200" rtl="0" eaLnBrk="0" fontAlgn="base" hangingPunct="0">
        <a:spcBef>
          <a:spcPct val="0"/>
        </a:spcBef>
        <a:spcAft>
          <a:spcPct val="0"/>
        </a:spcAft>
        <a:defRPr sz="1200">
          <a:solidFill>
            <a:schemeClr val="tx1"/>
          </a:solidFill>
          <a:latin typeface="Arial" charset="0"/>
          <a:ea typeface="Geneva" charset="0"/>
          <a:cs typeface="Arial" charset="0"/>
        </a:defRPr>
      </a:lvl2pPr>
      <a:lvl3pPr algn="l" defTabSz="457200" rtl="0" eaLnBrk="0" fontAlgn="base" hangingPunct="0">
        <a:spcBef>
          <a:spcPct val="0"/>
        </a:spcBef>
        <a:spcAft>
          <a:spcPct val="0"/>
        </a:spcAft>
        <a:defRPr sz="1200">
          <a:solidFill>
            <a:schemeClr val="tx1"/>
          </a:solidFill>
          <a:latin typeface="Arial" charset="0"/>
          <a:ea typeface="Geneva" charset="0"/>
          <a:cs typeface="Arial" charset="0"/>
        </a:defRPr>
      </a:lvl3pPr>
      <a:lvl4pPr algn="l" defTabSz="457200" rtl="0" eaLnBrk="0" fontAlgn="base" hangingPunct="0">
        <a:spcBef>
          <a:spcPct val="0"/>
        </a:spcBef>
        <a:spcAft>
          <a:spcPct val="0"/>
        </a:spcAft>
        <a:defRPr sz="1200">
          <a:solidFill>
            <a:schemeClr val="tx1"/>
          </a:solidFill>
          <a:latin typeface="Arial" charset="0"/>
          <a:ea typeface="Geneva" charset="0"/>
          <a:cs typeface="Arial" charset="0"/>
        </a:defRPr>
      </a:lvl4pPr>
      <a:lvl5pPr algn="l" defTabSz="457200" rtl="0" eaLnBrk="0" fontAlgn="base" hangingPunct="0">
        <a:spcBef>
          <a:spcPct val="0"/>
        </a:spcBef>
        <a:spcAft>
          <a:spcPct val="0"/>
        </a:spcAft>
        <a:defRPr sz="1200">
          <a:solidFill>
            <a:schemeClr val="tx1"/>
          </a:solidFill>
          <a:latin typeface="Arial" charset="0"/>
          <a:ea typeface="Geneva" charset="0"/>
          <a:cs typeface="Arial" charset="0"/>
        </a:defRPr>
      </a:lvl5pPr>
      <a:lvl6pPr marL="457200" algn="l" defTabSz="457200" rtl="0" fontAlgn="base">
        <a:spcBef>
          <a:spcPct val="0"/>
        </a:spcBef>
        <a:spcAft>
          <a:spcPct val="0"/>
        </a:spcAft>
        <a:defRPr sz="1200">
          <a:solidFill>
            <a:schemeClr val="tx1"/>
          </a:solidFill>
          <a:latin typeface="Arial" charset="0"/>
          <a:ea typeface="Geneva" charset="0"/>
          <a:cs typeface="Arial" charset="0"/>
        </a:defRPr>
      </a:lvl6pPr>
      <a:lvl7pPr marL="914400" algn="l" defTabSz="457200" rtl="0" fontAlgn="base">
        <a:spcBef>
          <a:spcPct val="0"/>
        </a:spcBef>
        <a:spcAft>
          <a:spcPct val="0"/>
        </a:spcAft>
        <a:defRPr sz="1200">
          <a:solidFill>
            <a:schemeClr val="tx1"/>
          </a:solidFill>
          <a:latin typeface="Arial" charset="0"/>
          <a:ea typeface="Geneva" charset="0"/>
          <a:cs typeface="Arial" charset="0"/>
        </a:defRPr>
      </a:lvl7pPr>
      <a:lvl8pPr marL="1371600" algn="l" defTabSz="457200" rtl="0" fontAlgn="base">
        <a:spcBef>
          <a:spcPct val="0"/>
        </a:spcBef>
        <a:spcAft>
          <a:spcPct val="0"/>
        </a:spcAft>
        <a:defRPr sz="1200">
          <a:solidFill>
            <a:schemeClr val="tx1"/>
          </a:solidFill>
          <a:latin typeface="Arial" charset="0"/>
          <a:ea typeface="Geneva" charset="0"/>
          <a:cs typeface="Arial" charset="0"/>
        </a:defRPr>
      </a:lvl8pPr>
      <a:lvl9pPr marL="1828800" algn="l" defTabSz="457200" rtl="0" fontAlgn="base">
        <a:spcBef>
          <a:spcPct val="0"/>
        </a:spcBef>
        <a:spcAft>
          <a:spcPct val="0"/>
        </a:spcAft>
        <a:defRPr sz="1200">
          <a:solidFill>
            <a:schemeClr val="tx1"/>
          </a:solidFill>
          <a:latin typeface="Arial" charset="0"/>
          <a:ea typeface="Geneva"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3200">
          <a:solidFill>
            <a:srgbClr val="FF0000"/>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chemeClr val="tx1"/>
          </a:solidFill>
          <a:latin typeface="+mn-lt"/>
          <a:ea typeface="Arial"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Arial"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charset="0"/>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Arial" charset="0"/>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Arial" charset="0"/>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Arial" charset="0"/>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Arial" charset="0"/>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Geneva" charset="0"/>
                <a:cs typeface="Arial" charset="0"/>
              </a:defRPr>
            </a:lvl1pPr>
          </a:lstStyle>
          <a:p>
            <a:pPr>
              <a:defRPr/>
            </a:pPr>
            <a:endParaRPr lang="fr-F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Geneva" charset="0"/>
                <a:cs typeface="Arial" charset="0"/>
              </a:defRPr>
            </a:lvl1pPr>
          </a:lstStyle>
          <a:p>
            <a:pPr>
              <a:defRPr/>
            </a:pPr>
            <a:endParaRPr lang="fr-F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MS PGothic" panose="020B0600070205080204" pitchFamily="34" charset="-128"/>
                <a:cs typeface="Arial"/>
              </a:defRPr>
            </a:lvl1pPr>
          </a:lstStyle>
          <a:p>
            <a:pPr>
              <a:defRPr/>
            </a:pPr>
            <a:fld id="{FC5C2EAD-0C1C-477C-9FBC-1A6623F8DFE2}" type="slidenum">
              <a:rPr lang="fr-FR" altLang="fr-FR"/>
              <a:pPr>
                <a:defRPr/>
              </a:pPr>
              <a:t>‹N°›</a:t>
            </a:fld>
            <a:endParaRPr lang="fr-FR" altLang="fr-FR"/>
          </a:p>
        </p:txBody>
      </p:sp>
      <p:sp>
        <p:nvSpPr>
          <p:cNvPr id="1031" name="Rectangle 7"/>
          <p:cNvSpPr>
            <a:spLocks noChangeArrowheads="1"/>
          </p:cNvSpPr>
          <p:nvPr userDrawn="1"/>
        </p:nvSpPr>
        <p:spPr bwMode="auto">
          <a:xfrm>
            <a:off x="0" y="0"/>
            <a:ext cx="9144000" cy="6858000"/>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fr-FR" altLang="fr-FR" sz="1800" smtClean="0">
              <a:solidFill>
                <a:srgbClr val="000000"/>
              </a:solidFill>
              <a:ea typeface="Geneva" pitchFamily="124" charset="-128"/>
              <a:cs typeface="Arial"/>
            </a:endParaRPr>
          </a:p>
        </p:txBody>
      </p:sp>
      <p:grpSp>
        <p:nvGrpSpPr>
          <p:cNvPr id="7176" name="Grouper 15"/>
          <p:cNvGrpSpPr>
            <a:grpSpLocks/>
          </p:cNvGrpSpPr>
          <p:nvPr userDrawn="1"/>
        </p:nvGrpSpPr>
        <p:grpSpPr bwMode="auto">
          <a:xfrm>
            <a:off x="0" y="4581525"/>
            <a:ext cx="539750" cy="1547813"/>
            <a:chOff x="0" y="4581525"/>
            <a:chExt cx="539750" cy="1547813"/>
          </a:xfrm>
        </p:grpSpPr>
        <p:sp>
          <p:nvSpPr>
            <p:cNvPr id="1034" name="Rectangle 16"/>
            <p:cNvSpPr>
              <a:spLocks noChangeArrowheads="1"/>
            </p:cNvSpPr>
            <p:nvPr userDrawn="1"/>
          </p:nvSpPr>
          <p:spPr bwMode="auto">
            <a:xfrm>
              <a:off x="0" y="4581525"/>
              <a:ext cx="539750" cy="539750"/>
            </a:xfrm>
            <a:prstGeom prst="rect">
              <a:avLst/>
            </a:prstGeom>
            <a:solidFill>
              <a:schemeClr val="bg1"/>
            </a:solidFill>
            <a:ln>
              <a:noFill/>
            </a:ln>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fr-FR" altLang="fr-FR" sz="1800" smtClean="0">
                <a:solidFill>
                  <a:srgbClr val="000000"/>
                </a:solidFill>
                <a:cs typeface="Arial"/>
              </a:endParaRPr>
            </a:p>
          </p:txBody>
        </p:sp>
        <p:sp>
          <p:nvSpPr>
            <p:cNvPr id="1035" name="Rectangle 19"/>
            <p:cNvSpPr>
              <a:spLocks noChangeArrowheads="1"/>
            </p:cNvSpPr>
            <p:nvPr userDrawn="1"/>
          </p:nvSpPr>
          <p:spPr bwMode="auto">
            <a:xfrm>
              <a:off x="0" y="5589588"/>
              <a:ext cx="539750" cy="539750"/>
            </a:xfrm>
            <a:prstGeom prst="rect">
              <a:avLst/>
            </a:prstGeom>
            <a:solidFill>
              <a:schemeClr val="bg1"/>
            </a:solidFill>
            <a:ln>
              <a:noFill/>
            </a:ln>
            <a:extLst/>
          </p:spPr>
          <p:txBody>
            <a:bodyPr wrap="none" anchor="ctr"/>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fr-FR" altLang="fr-FR" sz="1800" smtClean="0">
                <a:solidFill>
                  <a:srgbClr val="000000"/>
                </a:solidFill>
                <a:cs typeface="Arial"/>
              </a:endParaRPr>
            </a:p>
          </p:txBody>
        </p:sp>
      </p:grpSp>
      <p:pic>
        <p:nvPicPr>
          <p:cNvPr id="7177" name="Picture 13" descr="Logo_GL_blanc_noir_CMJ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73863" y="5589588"/>
            <a:ext cx="19748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charset="0"/>
          <a:cs typeface="Arial" charset="0"/>
        </a:defRPr>
      </a:lvl2pPr>
      <a:lvl3pPr algn="ctr" rtl="0" eaLnBrk="0" fontAlgn="base" hangingPunct="0">
        <a:spcBef>
          <a:spcPct val="0"/>
        </a:spcBef>
        <a:spcAft>
          <a:spcPct val="0"/>
        </a:spcAft>
        <a:defRPr sz="4400">
          <a:solidFill>
            <a:schemeClr val="tx2"/>
          </a:solidFill>
          <a:latin typeface="Arial" charset="0"/>
          <a:ea typeface="Geneva" charset="0"/>
          <a:cs typeface="Arial" charset="0"/>
        </a:defRPr>
      </a:lvl3pPr>
      <a:lvl4pPr algn="ctr" rtl="0" eaLnBrk="0" fontAlgn="base" hangingPunct="0">
        <a:spcBef>
          <a:spcPct val="0"/>
        </a:spcBef>
        <a:spcAft>
          <a:spcPct val="0"/>
        </a:spcAft>
        <a:defRPr sz="4400">
          <a:solidFill>
            <a:schemeClr val="tx2"/>
          </a:solidFill>
          <a:latin typeface="Arial" charset="0"/>
          <a:ea typeface="Geneva" charset="0"/>
          <a:cs typeface="Arial" charset="0"/>
        </a:defRPr>
      </a:lvl4pPr>
      <a:lvl5pPr algn="ctr" rtl="0" eaLnBrk="0" fontAlgn="base" hangingPunct="0">
        <a:spcBef>
          <a:spcPct val="0"/>
        </a:spcBef>
        <a:spcAft>
          <a:spcPct val="0"/>
        </a:spcAft>
        <a:defRPr sz="4400">
          <a:solidFill>
            <a:schemeClr val="tx2"/>
          </a:solidFill>
          <a:latin typeface="Arial" charset="0"/>
          <a:ea typeface="Geneva" charset="0"/>
          <a:cs typeface="Arial" charset="0"/>
        </a:defRPr>
      </a:lvl5pPr>
      <a:lvl6pPr marL="457200" algn="ctr" rtl="0" fontAlgn="base">
        <a:spcBef>
          <a:spcPct val="0"/>
        </a:spcBef>
        <a:spcAft>
          <a:spcPct val="0"/>
        </a:spcAft>
        <a:defRPr sz="4400">
          <a:solidFill>
            <a:schemeClr val="tx2"/>
          </a:solidFill>
          <a:latin typeface="Arial" charset="0"/>
          <a:ea typeface="Geneva" charset="0"/>
          <a:cs typeface="Arial" charset="0"/>
        </a:defRPr>
      </a:lvl6pPr>
      <a:lvl7pPr marL="914400" algn="ctr" rtl="0" fontAlgn="base">
        <a:spcBef>
          <a:spcPct val="0"/>
        </a:spcBef>
        <a:spcAft>
          <a:spcPct val="0"/>
        </a:spcAft>
        <a:defRPr sz="4400">
          <a:solidFill>
            <a:schemeClr val="tx2"/>
          </a:solidFill>
          <a:latin typeface="Arial" charset="0"/>
          <a:ea typeface="Geneva" charset="0"/>
          <a:cs typeface="Arial" charset="0"/>
        </a:defRPr>
      </a:lvl7pPr>
      <a:lvl8pPr marL="1371600" algn="ctr" rtl="0" fontAlgn="base">
        <a:spcBef>
          <a:spcPct val="0"/>
        </a:spcBef>
        <a:spcAft>
          <a:spcPct val="0"/>
        </a:spcAft>
        <a:defRPr sz="4400">
          <a:solidFill>
            <a:schemeClr val="tx2"/>
          </a:solidFill>
          <a:latin typeface="Arial" charset="0"/>
          <a:ea typeface="Geneva" charset="0"/>
          <a:cs typeface="Arial" charset="0"/>
        </a:defRPr>
      </a:lvl8pPr>
      <a:lvl9pPr marL="1828800" algn="ctr" rtl="0" fontAlgn="base">
        <a:spcBef>
          <a:spcPct val="0"/>
        </a:spcBef>
        <a:spcAft>
          <a:spcPct val="0"/>
        </a:spcAft>
        <a:defRPr sz="4400">
          <a:solidFill>
            <a:schemeClr val="tx2"/>
          </a:solidFill>
          <a:latin typeface="Arial" charset="0"/>
          <a:ea typeface="Geneva"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55.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0.jpeg"/><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37" descr="DEPARTEMENT_ROUGE-0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15913"/>
            <a:ext cx="7029451" cy="6858001"/>
          </a:xfrm>
          <a:prstGeom prst="rect">
            <a:avLst/>
          </a:prstGeom>
          <a:noFill/>
          <a:ln>
            <a:noFill/>
          </a:ln>
          <a:extLst>
            <a:ext uri="{909E8E84-426E-40DD-AFC4-6F175D3DCCD1}">
              <a14:hiddenFill xmlns:a14="http://schemas.microsoft.com/office/drawing/2010/main">
                <a:solidFill>
                  <a:srgbClr val="FFFFFF">
                    <a:alpha val="7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4581525"/>
            <a:ext cx="539750" cy="57626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solidFill>
                <a:srgbClr val="FFFFFF"/>
              </a:solidFill>
            </a:endParaRPr>
          </a:p>
        </p:txBody>
      </p:sp>
      <p:sp>
        <p:nvSpPr>
          <p:cNvPr id="10" name="Rectangle 9"/>
          <p:cNvSpPr/>
          <p:nvPr/>
        </p:nvSpPr>
        <p:spPr>
          <a:xfrm>
            <a:off x="0" y="5568950"/>
            <a:ext cx="539750" cy="57626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solidFill>
                <a:srgbClr val="FFFFFF"/>
              </a:solidFill>
            </a:endParaRPr>
          </a:p>
        </p:txBody>
      </p:sp>
      <p:pic>
        <p:nvPicPr>
          <p:cNvPr id="45061"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25" y="823913"/>
            <a:ext cx="314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Imag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773238"/>
            <a:ext cx="1571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Imag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1341438"/>
            <a:ext cx="1587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Image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413" y="4292600"/>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Image 2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988" y="2781300"/>
            <a:ext cx="433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Image 4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4075" y="3789363"/>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Image 4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6375" y="5300663"/>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Image 4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5875" y="119697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Image 4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750" y="4489450"/>
            <a:ext cx="1571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Image 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060575"/>
            <a:ext cx="3159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Image 4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4438" y="5084763"/>
            <a:ext cx="2873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Image 4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8888" y="3716338"/>
            <a:ext cx="4333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771775" y="2133600"/>
            <a:ext cx="3844925" cy="215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solidFill>
                <a:srgbClr val="FFFFFF"/>
              </a:solidFill>
            </a:endParaRPr>
          </a:p>
        </p:txBody>
      </p:sp>
      <p:sp>
        <p:nvSpPr>
          <p:cNvPr id="45074" name="ZoneTexte 1"/>
          <p:cNvSpPr txBox="1">
            <a:spLocks noChangeArrowheads="1"/>
          </p:cNvSpPr>
          <p:nvPr/>
        </p:nvSpPr>
        <p:spPr bwMode="auto">
          <a:xfrm>
            <a:off x="3160713" y="2276475"/>
            <a:ext cx="4291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rgbClr val="FF0000"/>
                </a:solidFill>
                <a:latin typeface="Arial" panose="020B0604020202020204" pitchFamily="34" charset="0"/>
                <a:ea typeface="Geneva" pitchFamily="12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fr-FR" altLang="fr-FR" sz="2000" b="1">
                <a:ea typeface="MS PGothic" panose="020B0600070205080204" pitchFamily="34" charset="-128"/>
              </a:rPr>
              <a:t>La Métropole de Lyon : </a:t>
            </a:r>
          </a:p>
          <a:p>
            <a:pPr eaLnBrk="1" hangingPunct="1">
              <a:lnSpc>
                <a:spcPct val="90000"/>
              </a:lnSpc>
              <a:spcBef>
                <a:spcPct val="0"/>
              </a:spcBef>
              <a:buFontTx/>
              <a:buNone/>
            </a:pPr>
            <a:endParaRPr lang="fr-FR" altLang="fr-FR" sz="2000" b="1">
              <a:ea typeface="MS PGothic" panose="020B0600070205080204" pitchFamily="34" charset="-128"/>
            </a:endParaRPr>
          </a:p>
          <a:p>
            <a:pPr eaLnBrk="1" hangingPunct="1">
              <a:lnSpc>
                <a:spcPct val="90000"/>
              </a:lnSpc>
              <a:spcBef>
                <a:spcPct val="0"/>
              </a:spcBef>
              <a:buFontTx/>
              <a:buNone/>
            </a:pPr>
            <a:r>
              <a:rPr lang="fr-FR" altLang="fr-FR" sz="2000" b="1">
                <a:ea typeface="MS PGothic" panose="020B0600070205080204" pitchFamily="34" charset="-128"/>
              </a:rPr>
              <a:t>la reconfiguration de l’action publique en marche sur l’agglomération lyonnaise </a:t>
            </a:r>
          </a:p>
        </p:txBody>
      </p:sp>
      <p:sp>
        <p:nvSpPr>
          <p:cNvPr id="11" name="Forme en L 10"/>
          <p:cNvSpPr/>
          <p:nvPr/>
        </p:nvSpPr>
        <p:spPr>
          <a:xfrm rot="5400000">
            <a:off x="2700338" y="2060575"/>
            <a:ext cx="215900" cy="215900"/>
          </a:xfrm>
          <a:prstGeom prst="corner">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solidFill>
                <a:srgbClr val="FFFFFF"/>
              </a:solidFill>
            </a:endParaRPr>
          </a:p>
        </p:txBody>
      </p:sp>
      <p:sp>
        <p:nvSpPr>
          <p:cNvPr id="12" name="Forme en L 11"/>
          <p:cNvSpPr/>
          <p:nvPr/>
        </p:nvSpPr>
        <p:spPr>
          <a:xfrm rot="16200000">
            <a:off x="6588125" y="4149725"/>
            <a:ext cx="215900" cy="215900"/>
          </a:xfrm>
          <a:prstGeom prst="corner">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solidFill>
                <a:srgbClr val="FFFFFF"/>
              </a:solidFill>
            </a:endParaRPr>
          </a:p>
        </p:txBody>
      </p:sp>
      <p:pic>
        <p:nvPicPr>
          <p:cNvPr id="45077" name="Image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2700000">
            <a:off x="2944813" y="3617913"/>
            <a:ext cx="192087"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Image 50"/>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35375" y="1557338"/>
            <a:ext cx="2889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9" name="ZoneTexte 1"/>
          <p:cNvSpPr txBox="1">
            <a:spLocks noChangeArrowheads="1"/>
          </p:cNvSpPr>
          <p:nvPr/>
        </p:nvSpPr>
        <p:spPr bwMode="auto">
          <a:xfrm>
            <a:off x="4437373" y="297162"/>
            <a:ext cx="41014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fr-FR" altLang="fr-FR" sz="2400" b="1" dirty="0" smtClean="0">
                <a:solidFill>
                  <a:schemeClr val="accent4">
                    <a:lumMod val="65000"/>
                    <a:lumOff val="35000"/>
                  </a:schemeClr>
                </a:solidFill>
                <a:ea typeface="Arial Unicode MS" panose="020B0604020202020204" pitchFamily="34" charset="-128"/>
                <a:cs typeface="Calibri" panose="020F0502020204030204" pitchFamily="34" charset="0"/>
              </a:rPr>
              <a:t>Rencontre IHEDATE  </a:t>
            </a:r>
          </a:p>
          <a:p>
            <a:pPr algn="ctr">
              <a:defRPr/>
            </a:pPr>
            <a:r>
              <a:rPr lang="fr-FR" altLang="fr-FR" sz="2400" b="1" dirty="0" smtClean="0">
                <a:solidFill>
                  <a:schemeClr val="accent4">
                    <a:lumMod val="65000"/>
                    <a:lumOff val="35000"/>
                  </a:schemeClr>
                </a:solidFill>
                <a:ea typeface="Arial Unicode MS" panose="020B0604020202020204" pitchFamily="34" charset="-128"/>
                <a:cs typeface="Calibri" panose="020F0502020204030204" pitchFamily="34" charset="0"/>
              </a:rPr>
              <a:t>-</a:t>
            </a:r>
          </a:p>
          <a:p>
            <a:pPr algn="ctr">
              <a:defRPr/>
            </a:pPr>
            <a:r>
              <a:rPr lang="fr-FR" altLang="fr-FR" sz="2400" b="1" dirty="0" smtClean="0">
                <a:solidFill>
                  <a:schemeClr val="accent4">
                    <a:lumMod val="65000"/>
                    <a:lumOff val="35000"/>
                  </a:schemeClr>
                </a:solidFill>
                <a:ea typeface="Arial Unicode MS" panose="020B0604020202020204" pitchFamily="34" charset="-128"/>
                <a:cs typeface="Calibri" panose="020F0502020204030204" pitchFamily="34" charset="0"/>
              </a:rPr>
              <a:t> 7 juin 2019 </a:t>
            </a:r>
            <a:endParaRPr lang="fr-FR" altLang="fr-FR" sz="2400" dirty="0" smtClean="0">
              <a:solidFill>
                <a:srgbClr val="000000"/>
              </a:solidFill>
              <a:cs typeface="Arial"/>
            </a:endParaRPr>
          </a:p>
        </p:txBody>
      </p:sp>
      <p:sp>
        <p:nvSpPr>
          <p:cNvPr id="45080" name="Rectangle 1"/>
          <p:cNvSpPr>
            <a:spLocks noChangeArrowheads="1"/>
          </p:cNvSpPr>
          <p:nvPr/>
        </p:nvSpPr>
        <p:spPr bwMode="auto">
          <a:xfrm>
            <a:off x="2962275" y="4927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rgbClr val="FF0000"/>
                </a:solidFill>
                <a:latin typeface="Arial" panose="020B0604020202020204" pitchFamily="34" charset="0"/>
                <a:ea typeface="Geneva" pitchFamily="12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fr-FR" altLang="fr-FR" sz="1800" b="1">
                <a:solidFill>
                  <a:schemeClr val="tx1"/>
                </a:solidFill>
                <a:ea typeface="Arial Unicode MS" panose="020B0604020202020204" pitchFamily="34" charset="-128"/>
                <a:cs typeface="Calibri" panose="020F0502020204030204" pitchFamily="34" charset="0"/>
              </a:rPr>
              <a:t>Retour d’expérience, 4 ans après</a:t>
            </a:r>
            <a:br>
              <a:rPr lang="fr-FR" altLang="fr-FR" sz="1800" b="1">
                <a:solidFill>
                  <a:schemeClr val="tx1"/>
                </a:solidFill>
                <a:ea typeface="Arial Unicode MS" panose="020B0604020202020204" pitchFamily="34" charset="-128"/>
                <a:cs typeface="Calibri" panose="020F0502020204030204" pitchFamily="34" charset="0"/>
              </a:rPr>
            </a:br>
            <a:endParaRPr lang="fr-FR" altLang="fr-FR" sz="1800">
              <a:solidFill>
                <a:schemeClr val="tx1"/>
              </a:solidFill>
              <a:ea typeface="Arial Unicode MS" panose="020B060402020202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p:cNvSpPr>
          <p:nvPr/>
        </p:nvSpPr>
        <p:spPr bwMode="auto">
          <a:xfrm>
            <a:off x="457200" y="179388"/>
            <a:ext cx="82296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2400" b="1">
              <a:solidFill>
                <a:srgbClr val="FF0000"/>
              </a:solidFill>
            </a:endParaRPr>
          </a:p>
        </p:txBody>
      </p:sp>
      <p:grpSp>
        <p:nvGrpSpPr>
          <p:cNvPr id="39940" name="Group 7"/>
          <p:cNvGrpSpPr>
            <a:grpSpLocks/>
          </p:cNvGrpSpPr>
          <p:nvPr/>
        </p:nvGrpSpPr>
        <p:grpSpPr bwMode="auto">
          <a:xfrm>
            <a:off x="468313" y="981075"/>
            <a:ext cx="5092700" cy="76200"/>
            <a:chOff x="2544" y="960"/>
            <a:chExt cx="3208" cy="48"/>
          </a:xfrm>
          <a:solidFill>
            <a:srgbClr val="FF0000"/>
          </a:solidFill>
        </p:grpSpPr>
        <p:sp>
          <p:nvSpPr>
            <p:cNvPr id="39943" name="Line 8"/>
            <p:cNvSpPr>
              <a:spLocks noChangeShapeType="1"/>
            </p:cNvSpPr>
            <p:nvPr/>
          </p:nvSpPr>
          <p:spPr bwMode="auto">
            <a:xfrm>
              <a:off x="2544" y="960"/>
              <a:ext cx="3208" cy="0"/>
            </a:xfrm>
            <a:prstGeom prst="line">
              <a:avLst/>
            </a:prstGeom>
            <a:grpFill/>
            <a:ln w="9525">
              <a:solidFill>
                <a:srgbClr val="C10C21"/>
              </a:solidFill>
              <a:round/>
              <a:headEnd/>
              <a:tailEnd/>
            </a:ln>
            <a:extLst/>
          </p:spPr>
          <p:txBody>
            <a:bodyPr wrap="none" anchor="ctr"/>
            <a:lstStyle/>
            <a:p>
              <a:pPr>
                <a:defRPr/>
              </a:pPr>
              <a:endParaRPr lang="fr-FR" dirty="0"/>
            </a:p>
          </p:txBody>
        </p:sp>
        <p:sp>
          <p:nvSpPr>
            <p:cNvPr id="39944" name="Rectangle 9"/>
            <p:cNvSpPr>
              <a:spLocks noChangeArrowheads="1"/>
            </p:cNvSpPr>
            <p:nvPr/>
          </p:nvSpPr>
          <p:spPr bwMode="auto">
            <a:xfrm>
              <a:off x="2544" y="960"/>
              <a:ext cx="975"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ea typeface="ヒラギノ角ゴ Pro W3"/>
                <a:cs typeface="ヒラギノ角ゴ Pro W3"/>
              </a:endParaRPr>
            </a:p>
          </p:txBody>
        </p:sp>
      </p:grpSp>
      <p:sp>
        <p:nvSpPr>
          <p:cNvPr id="60420"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200" smtClean="0">
                <a:solidFill>
                  <a:srgbClr val="000000"/>
                </a:solidFill>
                <a:ea typeface="ヒラギノ角ゴ Pro W3"/>
                <a:cs typeface="ヒラギノ角ゴ Pro W3"/>
              </a:rPr>
              <a:t>10</a:t>
            </a:r>
          </a:p>
        </p:txBody>
      </p:sp>
      <p:sp>
        <p:nvSpPr>
          <p:cNvPr id="60421" name="Text Box 5"/>
          <p:cNvSpPr txBox="1">
            <a:spLocks noChangeArrowheads="1"/>
          </p:cNvSpPr>
          <p:nvPr/>
        </p:nvSpPr>
        <p:spPr bwMode="auto">
          <a:xfrm>
            <a:off x="319088" y="442913"/>
            <a:ext cx="85058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1 – Une gouvernance territoriale renouvelée</a:t>
            </a:r>
          </a:p>
        </p:txBody>
      </p:sp>
      <p:graphicFrame>
        <p:nvGraphicFramePr>
          <p:cNvPr id="2" name="Diagramme 1"/>
          <p:cNvGraphicFramePr/>
          <p:nvPr/>
        </p:nvGraphicFramePr>
        <p:xfrm>
          <a:off x="3403135" y="1535779"/>
          <a:ext cx="5733777" cy="478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e 2"/>
          <p:cNvGrpSpPr>
            <a:grpSpLocks/>
          </p:cNvGrpSpPr>
          <p:nvPr/>
        </p:nvGrpSpPr>
        <p:grpSpPr bwMode="auto">
          <a:xfrm>
            <a:off x="2879725" y="1320800"/>
            <a:ext cx="6021388" cy="4579938"/>
            <a:chOff x="2879725" y="1320800"/>
            <a:chExt cx="6021388" cy="4579938"/>
          </a:xfrm>
        </p:grpSpPr>
        <p:sp>
          <p:nvSpPr>
            <p:cNvPr id="18" name="Rectangle à coins arrondis 17"/>
            <p:cNvSpPr/>
            <p:nvPr/>
          </p:nvSpPr>
          <p:spPr bwMode="auto">
            <a:xfrm>
              <a:off x="2879725" y="1323975"/>
              <a:ext cx="6021388" cy="4576763"/>
            </a:xfrm>
            <a:prstGeom prst="roundRect">
              <a:avLst/>
            </a:prstGeom>
            <a:solidFill>
              <a:schemeClr val="bg1">
                <a:lumMod val="50000"/>
                <a:alpha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ZoneTexte 18"/>
            <p:cNvSpPr txBox="1"/>
            <p:nvPr/>
          </p:nvSpPr>
          <p:spPr bwMode="auto">
            <a:xfrm>
              <a:off x="7721600" y="1320800"/>
              <a:ext cx="630238" cy="276225"/>
            </a:xfrm>
            <a:prstGeom prst="rect">
              <a:avLst/>
            </a:prstGeom>
            <a:noFill/>
          </p:spPr>
          <p:txBody>
            <a:bodyPr>
              <a:spAutoFit/>
            </a:bodyPr>
            <a:lstStyle/>
            <a:p>
              <a:pPr>
                <a:defRPr/>
              </a:pPr>
              <a:r>
                <a:rPr lang="fr-FR" sz="1200" b="1" dirty="0"/>
                <a:t>État</a:t>
              </a:r>
              <a:endParaRPr lang="fr-FR" sz="1050" b="1" dirty="0"/>
            </a:p>
          </p:txBody>
        </p:sp>
      </p:grpSp>
      <p:sp>
        <p:nvSpPr>
          <p:cNvPr id="32" name="Rectangle 3"/>
          <p:cNvSpPr>
            <a:spLocks noChangeArrowheads="1"/>
          </p:cNvSpPr>
          <p:nvPr/>
        </p:nvSpPr>
        <p:spPr bwMode="auto">
          <a:xfrm>
            <a:off x="179388" y="1397000"/>
            <a:ext cx="2663825" cy="5302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eaLnBrk="1" hangingPunct="1">
              <a:buClr>
                <a:srgbClr val="FF0000"/>
              </a:buClr>
              <a:buFont typeface="Wingdings" panose="05000000000000000000" pitchFamily="2" charset="2"/>
              <a:buChar char="§"/>
              <a:defRPr/>
            </a:pPr>
            <a:r>
              <a:rPr lang="fr-FR" altLang="fr-FR" sz="1400" dirty="0" smtClean="0">
                <a:ea typeface="ヒラギノ角ゴ Pro W3"/>
                <a:cs typeface="Calibri" panose="020F0502020204030204" pitchFamily="34" charset="0"/>
              </a:rPr>
              <a:t>Un </a:t>
            </a:r>
            <a:r>
              <a:rPr lang="fr-FR" altLang="fr-FR" sz="1400" b="1" dirty="0" smtClean="0">
                <a:ea typeface="ヒラギノ角ゴ Pro W3"/>
                <a:cs typeface="Calibri" panose="020F0502020204030204" pitchFamily="34" charset="0"/>
              </a:rPr>
              <a:t>mode de gouvernance qui créé les conditions de rester concurrentiel </a:t>
            </a:r>
            <a:r>
              <a:rPr lang="fr-FR" altLang="fr-FR" sz="1400" dirty="0" smtClean="0">
                <a:ea typeface="ヒラギノ角ゴ Pro W3"/>
                <a:cs typeface="Calibri" panose="020F0502020204030204" pitchFamily="34" charset="0"/>
              </a:rPr>
              <a:t>sur la scène des métropoles internationales, avec une simplification du « </a:t>
            </a:r>
            <a:r>
              <a:rPr lang="fr-FR" altLang="fr-FR" sz="1400" b="1" dirty="0" smtClean="0">
                <a:ea typeface="ヒラギノ角ゴ Pro W3"/>
                <a:cs typeface="Calibri" panose="020F0502020204030204" pitchFamily="34" charset="0"/>
              </a:rPr>
              <a:t>millefeuille territorial </a:t>
            </a:r>
            <a:r>
              <a:rPr lang="fr-FR" altLang="fr-FR" sz="1400" dirty="0" smtClean="0">
                <a:ea typeface="ヒラギノ角ゴ Pro W3"/>
                <a:cs typeface="Calibri" panose="020F0502020204030204" pitchFamily="34" charset="0"/>
              </a:rPr>
              <a:t>» :</a:t>
            </a:r>
          </a:p>
          <a:p>
            <a:pPr marL="285750" indent="-285750" algn="just" eaLnBrk="1" hangingPunct="1">
              <a:buClr>
                <a:srgbClr val="FF0000"/>
              </a:buClr>
              <a:buFont typeface="Wingdings" panose="05000000000000000000" pitchFamily="2" charset="2"/>
              <a:buChar char="§"/>
              <a:defRPr/>
            </a:pPr>
            <a:endParaRPr lang="fr-FR" altLang="fr-FR" sz="1400" dirty="0" smtClean="0">
              <a:ea typeface="ヒラギノ角ゴ Pro W3"/>
              <a:cs typeface="Calibri" panose="020F0502020204030204" pitchFamily="34" charset="0"/>
            </a:endParaRPr>
          </a:p>
          <a:p>
            <a:pPr marL="540000" lvl="1" indent="-285750" algn="just" eaLnBrk="1" hangingPunct="1">
              <a:buClr>
                <a:srgbClr val="FF0000"/>
              </a:buClr>
              <a:buFont typeface="Wingdings" panose="05000000000000000000" pitchFamily="2" charset="2"/>
              <a:buChar char="ü"/>
              <a:defRPr/>
            </a:pPr>
            <a:r>
              <a:rPr lang="fr-FR" altLang="fr-FR" sz="1400" dirty="0" smtClean="0">
                <a:ea typeface="ヒラギノ角ゴ Pro W3"/>
                <a:cs typeface="Calibri" panose="020F0502020204030204" pitchFamily="34" charset="0"/>
              </a:rPr>
              <a:t>un statut de chef de file qui permet d’assurer un leadership territorial et des moyens d’agir de façon plus massive et cohérente</a:t>
            </a:r>
          </a:p>
          <a:p>
            <a:pPr lvl="1" algn="just" eaLnBrk="1" hangingPunct="1">
              <a:buClr>
                <a:srgbClr val="FF0000"/>
              </a:buClr>
              <a:defRPr/>
            </a:pPr>
            <a:endParaRPr lang="fr-FR" altLang="fr-FR" sz="1400" dirty="0" smtClean="0">
              <a:ea typeface="ヒラギノ角ゴ Pro W3"/>
              <a:cs typeface="Calibri" panose="020F0502020204030204" pitchFamily="34" charset="0"/>
            </a:endParaRPr>
          </a:p>
          <a:p>
            <a:pPr marL="540000" lvl="1" indent="-285750" algn="just" eaLnBrk="1" hangingPunct="1">
              <a:buClr>
                <a:srgbClr val="FF0000"/>
              </a:buClr>
              <a:buFont typeface="Wingdings" panose="05000000000000000000" pitchFamily="2" charset="2"/>
              <a:buChar char="ü"/>
              <a:defRPr/>
            </a:pPr>
            <a:r>
              <a:rPr lang="fr-FR" altLang="fr-FR" sz="1400" dirty="0" smtClean="0">
                <a:ea typeface="ヒラギノ角ゴ Pro W3"/>
                <a:cs typeface="Calibri" panose="020F0502020204030204" pitchFamily="34" charset="0"/>
              </a:rPr>
              <a:t>une plus grande efficacité dans la conduite des projets multi-partenariaux, notamment sur les grandes infrastructures, les grands projets etc.</a:t>
            </a:r>
          </a:p>
          <a:p>
            <a:pPr algn="just" eaLnBrk="1" hangingPunct="1">
              <a:lnSpc>
                <a:spcPct val="90000"/>
              </a:lnSpc>
              <a:defRPr/>
            </a:pPr>
            <a:endParaRPr lang="fr-FR" altLang="fr-FR" sz="1700" dirty="0" smtClean="0">
              <a:ea typeface="ヒラギノ角ゴ Pro W3"/>
              <a:cs typeface="Calibri" panose="020F0502020204030204" pitchFamily="34" charset="0"/>
            </a:endParaRPr>
          </a:p>
          <a:p>
            <a:pPr algn="just" eaLnBrk="1" hangingPunct="1">
              <a:lnSpc>
                <a:spcPct val="90000"/>
              </a:lnSpc>
              <a:defRPr/>
            </a:pPr>
            <a:endParaRPr lang="fr-FR" altLang="fr-FR" sz="1700" dirty="0" smtClean="0">
              <a:ea typeface="ヒラギノ角ゴ Pro W3"/>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F5862AA5-B64B-41AD-A54B-1A2CFBDDE55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FA6AE3D-C411-4AA8-8652-68B964FB7C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C5987F4C-CBA2-4B3C-9FA9-FA79E8BD89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6DA92385-AB84-4AB6-AEC1-126C1A65BD0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38D44AAD-70C8-4FC0-8987-AB8E356AD900}"/>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3B2E5B6D-F20D-459C-9E44-A1C6079BC33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6820AAF8-9650-4249-B0E1-D0375686F37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FD8FC674-FAC5-43C4-AAA9-0E2E05FAD58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C89AFA20-30C1-42BA-9C62-23883833CC8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graphicEl>
                                              <a:dgm id="{53FF9BFD-5694-4D17-A71D-DF44B73A96D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274638" y="273050"/>
            <a:ext cx="8505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1 – Une gouvernance territoriale à renouveler</a:t>
            </a:r>
          </a:p>
        </p:txBody>
      </p:sp>
      <p:grpSp>
        <p:nvGrpSpPr>
          <p:cNvPr id="4" name="Group 7"/>
          <p:cNvGrpSpPr>
            <a:grpSpLocks/>
          </p:cNvGrpSpPr>
          <p:nvPr/>
        </p:nvGrpSpPr>
        <p:grpSpPr bwMode="auto">
          <a:xfrm>
            <a:off x="412750" y="795249"/>
            <a:ext cx="5754688" cy="69850"/>
            <a:chOff x="2544" y="960"/>
            <a:chExt cx="3208" cy="48"/>
          </a:xfrm>
          <a:solidFill>
            <a:srgbClr val="FF0000"/>
          </a:solidFill>
        </p:grpSpPr>
        <p:sp>
          <p:nvSpPr>
            <p:cNvPr id="5"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a:defRPr/>
              </a:pPr>
              <a:endParaRPr lang="fr-FR" dirty="0"/>
            </a:p>
          </p:txBody>
        </p:sp>
        <p:sp>
          <p:nvSpPr>
            <p:cNvPr id="6"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solidFill>
                  <a:srgbClr val="000000"/>
                </a:solidFill>
                <a:ea typeface="ヒラギノ角ゴ Pro W3"/>
                <a:cs typeface="ヒラギノ角ゴ Pro W3"/>
              </a:endParaRPr>
            </a:p>
          </p:txBody>
        </p:sp>
      </p:grpSp>
      <p:sp>
        <p:nvSpPr>
          <p:cNvPr id="62468" name="Rectangle 2"/>
          <p:cNvSpPr>
            <a:spLocks noChangeArrowheads="1"/>
          </p:cNvSpPr>
          <p:nvPr/>
        </p:nvSpPr>
        <p:spPr bwMode="auto">
          <a:xfrm>
            <a:off x="3648075" y="3392488"/>
            <a:ext cx="288131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0"/>
              </a:spcBef>
              <a:spcAft>
                <a:spcPts val="1200"/>
              </a:spcAft>
              <a:buFontTx/>
              <a:buNone/>
            </a:pPr>
            <a:r>
              <a:rPr lang="fr-FR" altLang="fr-FR" sz="1400" b="1">
                <a:solidFill>
                  <a:srgbClr val="FF0000"/>
                </a:solidFill>
                <a:ea typeface="MS PGothic" panose="020B0600070205080204" pitchFamily="34" charset="-128"/>
                <a:cs typeface="Times New Roman" panose="02020603050405020304" pitchFamily="18" charset="0"/>
              </a:rPr>
              <a:t>Conférences territoriales </a:t>
            </a:r>
            <a:br>
              <a:rPr lang="fr-FR" altLang="fr-FR" sz="1400" b="1">
                <a:solidFill>
                  <a:srgbClr val="FF0000"/>
                </a:solidFill>
                <a:ea typeface="MS PGothic" panose="020B0600070205080204" pitchFamily="34" charset="-128"/>
                <a:cs typeface="Times New Roman" panose="02020603050405020304" pitchFamily="18" charset="0"/>
              </a:rPr>
            </a:br>
            <a:r>
              <a:rPr lang="fr-FR" altLang="fr-FR" sz="1400" b="1">
                <a:solidFill>
                  <a:srgbClr val="FF0000"/>
                </a:solidFill>
                <a:ea typeface="MS PGothic" panose="020B0600070205080204" pitchFamily="34" charset="-128"/>
                <a:cs typeface="Times New Roman" panose="02020603050405020304" pitchFamily="18" charset="0"/>
              </a:rPr>
              <a:t>des maires : </a:t>
            </a:r>
            <a:endParaRPr lang="fr-FR" altLang="fr-FR" sz="1400" b="1">
              <a:solidFill>
                <a:srgbClr val="000000"/>
              </a:solidFill>
              <a:ea typeface="MS PGothic" panose="020B0600070205080204" pitchFamily="34" charset="-128"/>
              <a:cs typeface="Times New Roman" panose="02020603050405020304" pitchFamily="18" charset="0"/>
            </a:endParaRPr>
          </a:p>
          <a:p>
            <a:pPr algn="ctr" eaLnBrk="1" hangingPunct="1">
              <a:lnSpc>
                <a:spcPct val="110000"/>
              </a:lnSpc>
              <a:spcBef>
                <a:spcPct val="0"/>
              </a:spcBef>
              <a:spcAft>
                <a:spcPts val="1200"/>
              </a:spcAft>
              <a:buFontTx/>
              <a:buNone/>
            </a:pPr>
            <a:r>
              <a:rPr lang="fr-FR" altLang="fr-FR" sz="1200">
                <a:solidFill>
                  <a:srgbClr val="000000"/>
                </a:solidFill>
                <a:ea typeface="MS PGothic" panose="020B0600070205080204" pitchFamily="34" charset="-128"/>
                <a:cs typeface="Times New Roman" panose="02020603050405020304" pitchFamily="18" charset="0"/>
              </a:rPr>
              <a:t>Consultées pour avis lors </a:t>
            </a:r>
            <a:br>
              <a:rPr lang="fr-FR" altLang="fr-FR" sz="1200">
                <a:solidFill>
                  <a:srgbClr val="000000"/>
                </a:solidFill>
                <a:ea typeface="MS PGothic" panose="020B0600070205080204" pitchFamily="34" charset="-128"/>
                <a:cs typeface="Times New Roman" panose="02020603050405020304" pitchFamily="18" charset="0"/>
              </a:rPr>
            </a:br>
            <a:r>
              <a:rPr lang="fr-FR" altLang="fr-FR" sz="1200">
                <a:solidFill>
                  <a:srgbClr val="000000"/>
                </a:solidFill>
                <a:ea typeface="MS PGothic" panose="020B0600070205080204" pitchFamily="34" charset="-128"/>
                <a:cs typeface="Times New Roman" panose="02020603050405020304" pitchFamily="18" charset="0"/>
              </a:rPr>
              <a:t>de l’élaboration et la mise </a:t>
            </a:r>
            <a:br>
              <a:rPr lang="fr-FR" altLang="fr-FR" sz="1200">
                <a:solidFill>
                  <a:srgbClr val="000000"/>
                </a:solidFill>
                <a:ea typeface="MS PGothic" panose="020B0600070205080204" pitchFamily="34" charset="-128"/>
                <a:cs typeface="Times New Roman" panose="02020603050405020304" pitchFamily="18" charset="0"/>
              </a:rPr>
            </a:br>
            <a:r>
              <a:rPr lang="fr-FR" altLang="fr-FR" sz="1200">
                <a:solidFill>
                  <a:srgbClr val="000000"/>
                </a:solidFill>
                <a:ea typeface="MS PGothic" panose="020B0600070205080204" pitchFamily="34" charset="-128"/>
                <a:cs typeface="Times New Roman" panose="02020603050405020304" pitchFamily="18" charset="0"/>
              </a:rPr>
              <a:t>en œuvre des politiques </a:t>
            </a:r>
            <a:br>
              <a:rPr lang="fr-FR" altLang="fr-FR" sz="1200">
                <a:solidFill>
                  <a:srgbClr val="000000"/>
                </a:solidFill>
                <a:ea typeface="MS PGothic" panose="020B0600070205080204" pitchFamily="34" charset="-128"/>
                <a:cs typeface="Times New Roman" panose="02020603050405020304" pitchFamily="18" charset="0"/>
              </a:rPr>
            </a:br>
            <a:r>
              <a:rPr lang="fr-FR" altLang="fr-FR" sz="1200">
                <a:solidFill>
                  <a:srgbClr val="000000"/>
                </a:solidFill>
                <a:ea typeface="MS PGothic" panose="020B0600070205080204" pitchFamily="34" charset="-128"/>
                <a:cs typeface="Times New Roman" panose="02020603050405020304" pitchFamily="18" charset="0"/>
              </a:rPr>
              <a:t>de la Métropole</a:t>
            </a:r>
          </a:p>
        </p:txBody>
      </p:sp>
      <p:sp>
        <p:nvSpPr>
          <p:cNvPr id="62469" name="Rectangle 19"/>
          <p:cNvSpPr>
            <a:spLocks noChangeArrowheads="1"/>
          </p:cNvSpPr>
          <p:nvPr/>
        </p:nvSpPr>
        <p:spPr bwMode="auto">
          <a:xfrm>
            <a:off x="6475413" y="3297238"/>
            <a:ext cx="264953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0"/>
              </a:spcBef>
              <a:spcAft>
                <a:spcPts val="2250"/>
              </a:spcAft>
              <a:buFontTx/>
              <a:buNone/>
            </a:pPr>
            <a:r>
              <a:rPr lang="fr-FR" altLang="fr-FR" sz="1400" b="1">
                <a:solidFill>
                  <a:srgbClr val="FF0000"/>
                </a:solidFill>
                <a:ea typeface="MS PGothic" panose="020B0600070205080204" pitchFamily="34" charset="-128"/>
                <a:cs typeface="Times New Roman" panose="02020603050405020304" pitchFamily="18" charset="0"/>
              </a:rPr>
              <a:t>La Conférence métropolitaine </a:t>
            </a:r>
            <a:br>
              <a:rPr lang="fr-FR" altLang="fr-FR" sz="1400" b="1">
                <a:solidFill>
                  <a:srgbClr val="FF0000"/>
                </a:solidFill>
                <a:ea typeface="MS PGothic" panose="020B0600070205080204" pitchFamily="34" charset="-128"/>
                <a:cs typeface="Times New Roman" panose="02020603050405020304" pitchFamily="18" charset="0"/>
              </a:rPr>
            </a:br>
            <a:r>
              <a:rPr lang="fr-FR" altLang="fr-FR" sz="1400" b="1">
                <a:solidFill>
                  <a:srgbClr val="FF0000"/>
                </a:solidFill>
                <a:ea typeface="MS PGothic" panose="020B0600070205080204" pitchFamily="34" charset="-128"/>
                <a:cs typeface="Times New Roman" panose="02020603050405020304" pitchFamily="18" charset="0"/>
              </a:rPr>
              <a:t>des maires</a:t>
            </a:r>
            <a:r>
              <a:rPr lang="fr-FR" altLang="fr-FR" sz="1400">
                <a:solidFill>
                  <a:srgbClr val="FF0000"/>
                </a:solidFill>
                <a:ea typeface="MS PGothic" panose="020B0600070205080204" pitchFamily="34" charset="-128"/>
                <a:cs typeface="Times New Roman" panose="02020603050405020304" pitchFamily="18" charset="0"/>
              </a:rPr>
              <a:t> </a:t>
            </a:r>
            <a:r>
              <a:rPr lang="fr-FR" altLang="fr-FR" sz="1400" b="1">
                <a:solidFill>
                  <a:srgbClr val="FF0000"/>
                </a:solidFill>
                <a:ea typeface="MS PGothic" panose="020B0600070205080204" pitchFamily="34" charset="-128"/>
                <a:cs typeface="Times New Roman" panose="02020603050405020304" pitchFamily="18" charset="0"/>
              </a:rPr>
              <a:t>:</a:t>
            </a:r>
            <a:r>
              <a:rPr lang="fr-FR" altLang="fr-FR" sz="1400">
                <a:solidFill>
                  <a:srgbClr val="FF0000"/>
                </a:solidFill>
                <a:ea typeface="MS PGothic" panose="020B0600070205080204" pitchFamily="34" charset="-128"/>
                <a:cs typeface="Times New Roman" panose="02020603050405020304" pitchFamily="18" charset="0"/>
              </a:rPr>
              <a:t> </a:t>
            </a:r>
            <a:r>
              <a:rPr lang="fr-FR" altLang="fr-FR" sz="1200">
                <a:solidFill>
                  <a:srgbClr val="000000"/>
                </a:solidFill>
                <a:ea typeface="MS PGothic" panose="020B0600070205080204" pitchFamily="34" charset="-128"/>
                <a:cs typeface="Times New Roman" panose="02020603050405020304" pitchFamily="18" charset="0"/>
              </a:rPr>
              <a:t/>
            </a:r>
            <a:br>
              <a:rPr lang="fr-FR" altLang="fr-FR" sz="1200">
                <a:solidFill>
                  <a:srgbClr val="000000"/>
                </a:solidFill>
                <a:ea typeface="MS PGothic" panose="020B0600070205080204" pitchFamily="34" charset="-128"/>
                <a:cs typeface="Times New Roman" panose="02020603050405020304" pitchFamily="18" charset="0"/>
              </a:rPr>
            </a:br>
            <a:r>
              <a:rPr lang="fr-FR" altLang="fr-FR" sz="1200">
                <a:solidFill>
                  <a:srgbClr val="000000"/>
                </a:solidFill>
                <a:ea typeface="MS PGothic" panose="020B0600070205080204" pitchFamily="34" charset="-128"/>
                <a:cs typeface="Times New Roman" panose="02020603050405020304" pitchFamily="18" charset="0"/>
              </a:rPr>
              <a:t/>
            </a:r>
            <a:br>
              <a:rPr lang="fr-FR" altLang="fr-FR" sz="1200">
                <a:solidFill>
                  <a:srgbClr val="000000"/>
                </a:solidFill>
                <a:ea typeface="MS PGothic" panose="020B0600070205080204" pitchFamily="34" charset="-128"/>
                <a:cs typeface="Times New Roman" panose="02020603050405020304" pitchFamily="18" charset="0"/>
              </a:rPr>
            </a:br>
            <a:r>
              <a:rPr lang="fr-FR" altLang="fr-FR" sz="1200">
                <a:solidFill>
                  <a:srgbClr val="000000"/>
                </a:solidFill>
                <a:ea typeface="MS PGothic" panose="020B0600070205080204" pitchFamily="34" charset="-128"/>
                <a:cs typeface="Times New Roman" panose="02020603050405020304" pitchFamily="18" charset="0"/>
              </a:rPr>
              <a:t>Concertation et coordination sur </a:t>
            </a:r>
            <a:br>
              <a:rPr lang="fr-FR" altLang="fr-FR" sz="1200">
                <a:solidFill>
                  <a:srgbClr val="000000"/>
                </a:solidFill>
                <a:ea typeface="MS PGothic" panose="020B0600070205080204" pitchFamily="34" charset="-128"/>
                <a:cs typeface="Times New Roman" panose="02020603050405020304" pitchFamily="18" charset="0"/>
              </a:rPr>
            </a:br>
            <a:r>
              <a:rPr lang="fr-FR" altLang="fr-FR" sz="1200">
                <a:solidFill>
                  <a:srgbClr val="000000"/>
                </a:solidFill>
                <a:ea typeface="MS PGothic" panose="020B0600070205080204" pitchFamily="34" charset="-128"/>
                <a:cs typeface="Times New Roman" panose="02020603050405020304" pitchFamily="18" charset="0"/>
              </a:rPr>
              <a:t>des sujets d'intérêt métropolitain. </a:t>
            </a:r>
            <a:br>
              <a:rPr lang="fr-FR" altLang="fr-FR" sz="1200">
                <a:solidFill>
                  <a:srgbClr val="000000"/>
                </a:solidFill>
                <a:ea typeface="MS PGothic" panose="020B0600070205080204" pitchFamily="34" charset="-128"/>
                <a:cs typeface="Times New Roman" panose="02020603050405020304" pitchFamily="18" charset="0"/>
              </a:rPr>
            </a:br>
            <a:r>
              <a:rPr lang="fr-FR" altLang="fr-FR" sz="1200">
                <a:ea typeface="MS PGothic" panose="020B0600070205080204" pitchFamily="34" charset="-128"/>
                <a:cs typeface="Times New Roman" panose="02020603050405020304" pitchFamily="18" charset="0"/>
              </a:rPr>
              <a:t>Rédige et vote au début de chaque mandat le Pacte de Cohérence métropolitain.</a:t>
            </a:r>
          </a:p>
        </p:txBody>
      </p:sp>
      <p:sp>
        <p:nvSpPr>
          <p:cNvPr id="11" name="Ellipse 10"/>
          <p:cNvSpPr/>
          <p:nvPr/>
        </p:nvSpPr>
        <p:spPr>
          <a:xfrm>
            <a:off x="4584700" y="2311400"/>
            <a:ext cx="1008063" cy="1008063"/>
          </a:xfrm>
          <a:prstGeom prst="ellipse">
            <a:avLst/>
          </a:prstGeom>
          <a:noFill/>
          <a:ln>
            <a:solidFill>
              <a:srgbClr val="EA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p>
        </p:txBody>
      </p:sp>
      <p:sp>
        <p:nvSpPr>
          <p:cNvPr id="62471" name="Rectangle 19"/>
          <p:cNvSpPr>
            <a:spLocks noChangeArrowheads="1"/>
          </p:cNvSpPr>
          <p:nvPr/>
        </p:nvSpPr>
        <p:spPr bwMode="auto">
          <a:xfrm>
            <a:off x="4872038" y="2455863"/>
            <a:ext cx="44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600" b="1">
                <a:solidFill>
                  <a:srgbClr val="EA0000"/>
                </a:solidFill>
                <a:ea typeface="MS PGothic" panose="020B0600070205080204" pitchFamily="34" charset="-128"/>
              </a:rPr>
              <a:t>9</a:t>
            </a:r>
          </a:p>
        </p:txBody>
      </p:sp>
      <p:pic>
        <p:nvPicPr>
          <p:cNvPr id="6247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6150" y="2216150"/>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87363" y="2492375"/>
            <a:ext cx="3424237" cy="431800"/>
          </a:xfrm>
          <a:prstGeom prst="rect">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p>
        </p:txBody>
      </p:sp>
      <p:sp>
        <p:nvSpPr>
          <p:cNvPr id="62474" name="Rectangle 9"/>
          <p:cNvSpPr>
            <a:spLocks noChangeArrowheads="1"/>
          </p:cNvSpPr>
          <p:nvPr/>
        </p:nvSpPr>
        <p:spPr bwMode="auto">
          <a:xfrm>
            <a:off x="384175" y="3073400"/>
            <a:ext cx="35020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r-FR" altLang="fr-FR" sz="1400">
                <a:solidFill>
                  <a:srgbClr val="000000"/>
                </a:solidFill>
                <a:ea typeface="MS PGothic" panose="020B0600070205080204" pitchFamily="34" charset="-128"/>
                <a:cs typeface="Times New Roman" panose="02020603050405020304" pitchFamily="18" charset="0"/>
              </a:rPr>
              <a:t>Document cadre, </a:t>
            </a:r>
            <a:r>
              <a:rPr lang="fr-FR" altLang="fr-FR" sz="1400" b="1">
                <a:solidFill>
                  <a:srgbClr val="000000"/>
                </a:solidFill>
                <a:ea typeface="MS PGothic" panose="020B0600070205080204" pitchFamily="34" charset="-128"/>
                <a:cs typeface="Times New Roman" panose="02020603050405020304" pitchFamily="18" charset="0"/>
              </a:rPr>
              <a:t>adopté </a:t>
            </a:r>
            <a:br>
              <a:rPr lang="fr-FR" altLang="fr-FR" sz="1400" b="1">
                <a:solidFill>
                  <a:srgbClr val="000000"/>
                </a:solidFill>
                <a:ea typeface="MS PGothic" panose="020B0600070205080204" pitchFamily="34" charset="-128"/>
                <a:cs typeface="Times New Roman" panose="02020603050405020304" pitchFamily="18" charset="0"/>
              </a:rPr>
            </a:br>
            <a:r>
              <a:rPr lang="fr-FR" altLang="fr-FR" sz="1400" b="1">
                <a:solidFill>
                  <a:srgbClr val="000000"/>
                </a:solidFill>
                <a:ea typeface="MS PGothic" panose="020B0600070205080204" pitchFamily="34" charset="-128"/>
                <a:cs typeface="Times New Roman" panose="02020603050405020304" pitchFamily="18" charset="0"/>
              </a:rPr>
              <a:t>en décembre 2015</a:t>
            </a:r>
          </a:p>
          <a:p>
            <a:pPr eaLnBrk="1" hangingPunct="1">
              <a:spcBef>
                <a:spcPct val="0"/>
              </a:spcBef>
            </a:pPr>
            <a:r>
              <a:rPr lang="fr-FR" altLang="fr-FR" sz="1400">
                <a:solidFill>
                  <a:srgbClr val="000000"/>
                </a:solidFill>
                <a:ea typeface="MS PGothic" panose="020B0600070205080204" pitchFamily="34" charset="-128"/>
                <a:cs typeface="Times New Roman" panose="02020603050405020304" pitchFamily="18" charset="0"/>
              </a:rPr>
              <a:t>Traite des </a:t>
            </a:r>
            <a:r>
              <a:rPr lang="fr-FR" altLang="fr-FR" sz="1400" b="1">
                <a:solidFill>
                  <a:srgbClr val="000000"/>
                </a:solidFill>
                <a:ea typeface="MS PGothic" panose="020B0600070205080204" pitchFamily="34" charset="-128"/>
                <a:cs typeface="Times New Roman" panose="02020603050405020304" pitchFamily="18" charset="0"/>
              </a:rPr>
              <a:t>21 coopérations </a:t>
            </a:r>
            <a:br>
              <a:rPr lang="fr-FR" altLang="fr-FR" sz="1400" b="1">
                <a:solidFill>
                  <a:srgbClr val="000000"/>
                </a:solidFill>
                <a:ea typeface="MS PGothic" panose="020B0600070205080204" pitchFamily="34" charset="-128"/>
                <a:cs typeface="Times New Roman" panose="02020603050405020304" pitchFamily="18" charset="0"/>
              </a:rPr>
            </a:br>
            <a:r>
              <a:rPr lang="fr-FR" altLang="fr-FR" sz="1400" b="1">
                <a:solidFill>
                  <a:srgbClr val="000000"/>
                </a:solidFill>
                <a:ea typeface="MS PGothic" panose="020B0600070205080204" pitchFamily="34" charset="-128"/>
                <a:cs typeface="Times New Roman" panose="02020603050405020304" pitchFamily="18" charset="0"/>
              </a:rPr>
              <a:t>possibles</a:t>
            </a:r>
            <a:r>
              <a:rPr lang="fr-FR" altLang="fr-FR" sz="1400">
                <a:solidFill>
                  <a:srgbClr val="000000"/>
                </a:solidFill>
                <a:ea typeface="MS PGothic" panose="020B0600070205080204" pitchFamily="34" charset="-128"/>
                <a:cs typeface="Times New Roman" panose="02020603050405020304" pitchFamily="18" charset="0"/>
              </a:rPr>
              <a:t> entre les communes </a:t>
            </a:r>
            <a:br>
              <a:rPr lang="fr-FR" altLang="fr-FR" sz="1400">
                <a:solidFill>
                  <a:srgbClr val="000000"/>
                </a:solidFill>
                <a:ea typeface="MS PGothic" panose="020B0600070205080204" pitchFamily="34" charset="-128"/>
                <a:cs typeface="Times New Roman" panose="02020603050405020304" pitchFamily="18" charset="0"/>
              </a:rPr>
            </a:br>
            <a:r>
              <a:rPr lang="fr-FR" altLang="fr-FR" sz="1400">
                <a:solidFill>
                  <a:srgbClr val="000000"/>
                </a:solidFill>
                <a:ea typeface="MS PGothic" panose="020B0600070205080204" pitchFamily="34" charset="-128"/>
                <a:cs typeface="Times New Roman" panose="02020603050405020304" pitchFamily="18" charset="0"/>
              </a:rPr>
              <a:t>et la Métropole</a:t>
            </a:r>
          </a:p>
          <a:p>
            <a:pPr eaLnBrk="1" hangingPunct="1">
              <a:spcBef>
                <a:spcPct val="0"/>
              </a:spcBef>
            </a:pPr>
            <a:r>
              <a:rPr lang="fr-FR" altLang="fr-FR" sz="1400" b="1">
                <a:solidFill>
                  <a:srgbClr val="000000"/>
                </a:solidFill>
                <a:ea typeface="MS PGothic" panose="020B0600070205080204" pitchFamily="34" charset="-128"/>
                <a:cs typeface="Times New Roman" panose="02020603050405020304" pitchFamily="18" charset="0"/>
              </a:rPr>
              <a:t>667 sujets d’intérêts </a:t>
            </a:r>
            <a:r>
              <a:rPr lang="fr-FR" altLang="fr-FR" sz="1400">
                <a:solidFill>
                  <a:srgbClr val="000000"/>
                </a:solidFill>
                <a:ea typeface="MS PGothic" panose="020B0600070205080204" pitchFamily="34" charset="-128"/>
                <a:cs typeface="Times New Roman" panose="02020603050405020304" pitchFamily="18" charset="0"/>
              </a:rPr>
              <a:t>identifiés par les communes suite à l’Appel à manifestation d’intérêt</a:t>
            </a:r>
            <a:r>
              <a:rPr lang="fr-FR" altLang="fr-FR" sz="1400" b="1">
                <a:solidFill>
                  <a:srgbClr val="000000"/>
                </a:solidFill>
                <a:ea typeface="MS PGothic" panose="020B0600070205080204" pitchFamily="34" charset="-128"/>
                <a:cs typeface="Times New Roman" panose="02020603050405020304" pitchFamily="18" charset="0"/>
              </a:rPr>
              <a:t> </a:t>
            </a:r>
          </a:p>
          <a:p>
            <a:pPr eaLnBrk="1" hangingPunct="1">
              <a:spcBef>
                <a:spcPct val="0"/>
              </a:spcBef>
              <a:spcAft>
                <a:spcPts val="2250"/>
              </a:spcAft>
            </a:pPr>
            <a:r>
              <a:rPr lang="fr-FR" altLang="fr-FR" sz="1400" b="1">
                <a:solidFill>
                  <a:srgbClr val="000000"/>
                </a:solidFill>
                <a:ea typeface="MS PGothic" panose="020B0600070205080204" pitchFamily="34" charset="-128"/>
                <a:cs typeface="Times New Roman" panose="02020603050405020304" pitchFamily="18" charset="0"/>
              </a:rPr>
              <a:t>58 contrats territoriaux signés en 2018</a:t>
            </a:r>
          </a:p>
        </p:txBody>
      </p:sp>
      <p:sp>
        <p:nvSpPr>
          <p:cNvPr id="62475" name="Rectangle 1"/>
          <p:cNvSpPr>
            <a:spLocks noChangeArrowheads="1"/>
          </p:cNvSpPr>
          <p:nvPr/>
        </p:nvSpPr>
        <p:spPr bwMode="auto">
          <a:xfrm>
            <a:off x="515938" y="2555875"/>
            <a:ext cx="3386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7000"/>
              </a:lnSpc>
              <a:spcBef>
                <a:spcPct val="0"/>
              </a:spcBef>
              <a:spcAft>
                <a:spcPts val="2250"/>
              </a:spcAft>
              <a:buFontTx/>
              <a:buNone/>
            </a:pPr>
            <a:r>
              <a:rPr lang="fr-FR" altLang="fr-FR" sz="1400" b="1">
                <a:solidFill>
                  <a:schemeClr val="bg1"/>
                </a:solidFill>
                <a:ea typeface="MS PGothic" panose="020B0600070205080204" pitchFamily="34" charset="-128"/>
                <a:cs typeface="Times New Roman" panose="02020603050405020304" pitchFamily="18" charset="0"/>
              </a:rPr>
              <a:t>Le Pacte de Cohérence métropolitain </a:t>
            </a:r>
          </a:p>
        </p:txBody>
      </p:sp>
      <p:sp>
        <p:nvSpPr>
          <p:cNvPr id="62476" name="ZoneTexte 1"/>
          <p:cNvSpPr txBox="1">
            <a:spLocks noChangeArrowheads="1"/>
          </p:cNvSpPr>
          <p:nvPr/>
        </p:nvSpPr>
        <p:spPr bwMode="auto">
          <a:xfrm>
            <a:off x="377825" y="1052513"/>
            <a:ext cx="7932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
                <a:srgbClr val="FF0000"/>
              </a:buClr>
              <a:buFont typeface="Wingdings" panose="05000000000000000000" pitchFamily="2" charset="2"/>
              <a:buChar char="§"/>
            </a:pPr>
            <a:r>
              <a:rPr lang="fr-FR" altLang="fr-FR" sz="1800">
                <a:ea typeface="ヒラギノ角ゴ Pro W3"/>
                <a:cs typeface="Calibri" panose="020F0502020204030204" pitchFamily="34" charset="0"/>
              </a:rPr>
              <a:t>Une </a:t>
            </a:r>
            <a:r>
              <a:rPr lang="fr-FR" altLang="fr-FR" sz="1800" b="1">
                <a:ea typeface="ヒラギノ角ゴ Pro W3"/>
                <a:cs typeface="Calibri" panose="020F0502020204030204" pitchFamily="34" charset="0"/>
              </a:rPr>
              <a:t>coopération renforcée avec les communes du territoire</a:t>
            </a:r>
            <a:r>
              <a:rPr lang="fr-FR" altLang="fr-FR" sz="1800">
                <a:ea typeface="ヒラギノ角ゴ Pro W3"/>
                <a:cs typeface="Calibri" panose="020F0502020204030204" pitchFamily="34" charset="0"/>
              </a:rPr>
              <a:t>, via de </a:t>
            </a:r>
            <a:r>
              <a:rPr lang="fr-FR" altLang="fr-FR" sz="1800" b="1">
                <a:ea typeface="ヒラギノ角ゴ Pro W3"/>
                <a:cs typeface="Calibri" panose="020F0502020204030204" pitchFamily="34" charset="0"/>
              </a:rPr>
              <a:t>nouvelles instances de dialogue </a:t>
            </a:r>
            <a:r>
              <a:rPr lang="fr-FR" altLang="fr-FR" sz="1800">
                <a:ea typeface="ヒラギノ角ゴ Pro W3"/>
                <a:cs typeface="Calibri" panose="020F0502020204030204" pitchFamily="34" charset="0"/>
              </a:rPr>
              <a:t>et des modalités d’articulation des compétences définies au sein de </a:t>
            </a:r>
            <a:r>
              <a:rPr lang="fr-FR" altLang="fr-FR" sz="1800" b="1">
                <a:ea typeface="ヒラギノ角ゴ Pro W3"/>
                <a:cs typeface="Calibri" panose="020F0502020204030204" pitchFamily="34" charset="0"/>
              </a:rPr>
              <a:t>contrats territoriaux, pour plus de complémentarité.</a:t>
            </a:r>
          </a:p>
        </p:txBody>
      </p:sp>
      <p:sp>
        <p:nvSpPr>
          <p:cNvPr id="62477" name="Rectangle 2"/>
          <p:cNvSpPr>
            <a:spLocks noChangeArrowheads="1"/>
          </p:cNvSpPr>
          <p:nvPr/>
        </p:nvSpPr>
        <p:spPr bwMode="auto">
          <a:xfrm>
            <a:off x="412750" y="5434013"/>
            <a:ext cx="819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
                <a:srgbClr val="FF0000"/>
              </a:buClr>
              <a:buFont typeface="Wingdings" panose="05000000000000000000" pitchFamily="2" charset="2"/>
              <a:buChar char="§"/>
            </a:pPr>
            <a:r>
              <a:rPr lang="fr-FR" altLang="fr-FR" sz="1800"/>
              <a:t>Une gouvernance à questionner de nouveau en 2020 avec </a:t>
            </a:r>
            <a:r>
              <a:rPr lang="fr-FR" altLang="fr-FR" sz="1800" b="1"/>
              <a:t>l’élection au suffrage universel direct des conseillers communautaires </a:t>
            </a:r>
          </a:p>
        </p:txBody>
      </p:sp>
      <p:sp>
        <p:nvSpPr>
          <p:cNvPr id="62478"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200" smtClean="0">
                <a:solidFill>
                  <a:srgbClr val="000000"/>
                </a:solidFill>
                <a:ea typeface="ヒラギノ角ゴ Pro W3"/>
                <a:cs typeface="ヒラギノ角ゴ Pro W3"/>
              </a:rPr>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527300"/>
            <a:ext cx="41179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AE8ACB8-5A8A-42E9-B690-BBEC9D1E3D4C}" type="slidenum">
              <a:rPr lang="fr-FR" altLang="fr-FR" sz="1200" smtClean="0">
                <a:solidFill>
                  <a:srgbClr val="000000"/>
                </a:solidFill>
                <a:ea typeface="ヒラギノ角ゴ Pro W3"/>
                <a:cs typeface="ヒラギノ角ゴ Pro W3"/>
              </a:rPr>
              <a:pPr>
                <a:spcBef>
                  <a:spcPct val="0"/>
                </a:spcBef>
                <a:buFontTx/>
                <a:buNone/>
              </a:pPr>
              <a:t>12</a:t>
            </a:fld>
            <a:endParaRPr lang="fr-FR" altLang="fr-FR" sz="1200" smtClean="0">
              <a:solidFill>
                <a:srgbClr val="000000"/>
              </a:solidFill>
              <a:ea typeface="ヒラギノ角ゴ Pro W3"/>
              <a:cs typeface="ヒラギノ角ゴ Pro W3"/>
            </a:endParaRPr>
          </a:p>
        </p:txBody>
      </p:sp>
      <p:sp>
        <p:nvSpPr>
          <p:cNvPr id="64516" name="Text Box 5"/>
          <p:cNvSpPr txBox="1">
            <a:spLocks noChangeArrowheads="1"/>
          </p:cNvSpPr>
          <p:nvPr/>
        </p:nvSpPr>
        <p:spPr bwMode="auto">
          <a:xfrm>
            <a:off x="274638" y="387350"/>
            <a:ext cx="85058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2 – Un modèle budgétaire soutenable et efficace</a:t>
            </a:r>
          </a:p>
          <a:p>
            <a:pPr eaLnBrk="1" hangingPunct="1">
              <a:spcBef>
                <a:spcPct val="50000"/>
              </a:spcBef>
              <a:buFontTx/>
              <a:buNone/>
            </a:pPr>
            <a:endParaRPr lang="fr-FR" altLang="fr-FR" sz="2400" b="1">
              <a:solidFill>
                <a:srgbClr val="FF0000"/>
              </a:solidFill>
              <a:ea typeface="ヒラギノ角ゴ Pro W3"/>
              <a:cs typeface="ヒラギノ角ゴ Pro W3"/>
            </a:endParaRPr>
          </a:p>
        </p:txBody>
      </p:sp>
      <p:grpSp>
        <p:nvGrpSpPr>
          <p:cNvPr id="61445" name="Group 7"/>
          <p:cNvGrpSpPr>
            <a:grpSpLocks/>
          </p:cNvGrpSpPr>
          <p:nvPr/>
        </p:nvGrpSpPr>
        <p:grpSpPr bwMode="auto">
          <a:xfrm>
            <a:off x="412750" y="909638"/>
            <a:ext cx="5754688" cy="69850"/>
            <a:chOff x="2544" y="960"/>
            <a:chExt cx="3208" cy="48"/>
          </a:xfrm>
          <a:solidFill>
            <a:srgbClr val="FF0000"/>
          </a:solidFill>
        </p:grpSpPr>
        <p:sp>
          <p:nvSpPr>
            <p:cNvPr id="61446"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a:defRPr/>
              </a:pPr>
              <a:endParaRPr lang="fr-FR" dirty="0"/>
            </a:p>
          </p:txBody>
        </p:sp>
        <p:sp>
          <p:nvSpPr>
            <p:cNvPr id="61447"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solidFill>
                  <a:srgbClr val="000000"/>
                </a:solidFill>
                <a:ea typeface="ヒラギノ角ゴ Pro W3"/>
                <a:cs typeface="ヒラギノ角ゴ Pro W3"/>
              </a:endParaRPr>
            </a:p>
          </p:txBody>
        </p:sp>
      </p:grpSp>
      <p:sp>
        <p:nvSpPr>
          <p:cNvPr id="64518" name="Rectangle 3"/>
          <p:cNvSpPr>
            <a:spLocks noChangeArrowheads="1"/>
          </p:cNvSpPr>
          <p:nvPr/>
        </p:nvSpPr>
        <p:spPr bwMode="auto">
          <a:xfrm>
            <a:off x="68263" y="1127125"/>
            <a:ext cx="8618537" cy="140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
                <a:srgbClr val="FF0000"/>
              </a:buClr>
              <a:buFont typeface="Wingdings" panose="05000000000000000000" pitchFamily="2" charset="2"/>
              <a:buChar char="§"/>
            </a:pPr>
            <a:r>
              <a:rPr lang="fr-FR" altLang="fr-FR" sz="1700">
                <a:ea typeface="ヒラギノ角ゴ Pro W3"/>
                <a:cs typeface="Calibri" panose="020F0502020204030204" pitchFamily="34" charset="0"/>
              </a:rPr>
              <a:t>Une structure de </a:t>
            </a:r>
            <a:r>
              <a:rPr lang="fr-FR" altLang="fr-FR" sz="1700" b="1">
                <a:ea typeface="ヒラギノ角ゴ Pro W3"/>
                <a:cs typeface="Calibri" panose="020F0502020204030204" pitchFamily="34" charset="0"/>
              </a:rPr>
              <a:t>recettes hétérogènes </a:t>
            </a:r>
            <a:r>
              <a:rPr lang="fr-FR" altLang="fr-FR" sz="1700">
                <a:ea typeface="ヒラギノ角ゴ Pro W3"/>
                <a:cs typeface="Calibri" panose="020F0502020204030204" pitchFamily="34" charset="0"/>
              </a:rPr>
              <a:t>et diversifiées, garante de la </a:t>
            </a:r>
            <a:r>
              <a:rPr lang="fr-FR" altLang="fr-FR" sz="1700" b="1">
                <a:ea typeface="ヒラギノ角ゴ Pro W3"/>
                <a:cs typeface="Calibri" panose="020F0502020204030204" pitchFamily="34" charset="0"/>
              </a:rPr>
              <a:t>stabilité financière </a:t>
            </a:r>
            <a:r>
              <a:rPr lang="fr-FR" altLang="fr-FR" sz="1700">
                <a:ea typeface="ヒラギノ角ゴ Pro W3"/>
                <a:cs typeface="Calibri" panose="020F0502020204030204" pitchFamily="34" charset="0"/>
              </a:rPr>
              <a:t>de la Métropole</a:t>
            </a:r>
          </a:p>
          <a:p>
            <a:pPr algn="just" eaLnBrk="1" hangingPunct="1">
              <a:spcBef>
                <a:spcPct val="0"/>
              </a:spcBef>
              <a:buClr>
                <a:srgbClr val="FF0000"/>
              </a:buClr>
              <a:buFont typeface="Wingdings" panose="05000000000000000000" pitchFamily="2" charset="2"/>
              <a:buChar char="§"/>
            </a:pPr>
            <a:endParaRPr lang="fr-FR" altLang="fr-FR" sz="170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pPr>
            <a:r>
              <a:rPr lang="fr-FR" altLang="fr-FR" sz="1700">
                <a:ea typeface="ヒラギノ角ゴ Pro W3"/>
                <a:cs typeface="Calibri" panose="020F0502020204030204" pitchFamily="34" charset="0"/>
              </a:rPr>
              <a:t>Des </a:t>
            </a:r>
            <a:r>
              <a:rPr lang="fr-FR" altLang="fr-FR" sz="1700" b="1">
                <a:ea typeface="ヒラギノ角ゴ Pro W3"/>
                <a:cs typeface="Calibri" panose="020F0502020204030204" pitchFamily="34" charset="0"/>
              </a:rPr>
              <a:t>recettes dynamiques</a:t>
            </a:r>
            <a:r>
              <a:rPr lang="fr-FR" altLang="fr-FR" sz="1700">
                <a:ea typeface="ヒラギノ角ゴ Pro W3"/>
                <a:cs typeface="Calibri" panose="020F0502020204030204" pitchFamily="34" charset="0"/>
              </a:rPr>
              <a:t>, en augmentation régulière, permettant d’accompagner la dynamique des dépenses de fonctionnement.</a:t>
            </a:r>
          </a:p>
        </p:txBody>
      </p:sp>
      <p:pic>
        <p:nvPicPr>
          <p:cNvPr id="64519"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 y="3267075"/>
            <a:ext cx="420846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4625" y="2724150"/>
            <a:ext cx="5278438"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EFF6C05-2AB8-45AC-9031-E066BA44C621}" type="slidenum">
              <a:rPr lang="fr-FR" altLang="fr-FR" sz="1200" smtClean="0">
                <a:solidFill>
                  <a:srgbClr val="000000"/>
                </a:solidFill>
                <a:ea typeface="ヒラギノ角ゴ Pro W3"/>
                <a:cs typeface="ヒラギノ角ゴ Pro W3"/>
              </a:rPr>
              <a:pPr>
                <a:spcBef>
                  <a:spcPct val="0"/>
                </a:spcBef>
                <a:buFontTx/>
                <a:buNone/>
              </a:pPr>
              <a:t>13</a:t>
            </a:fld>
            <a:endParaRPr lang="fr-FR" altLang="fr-FR" sz="1200" smtClean="0">
              <a:solidFill>
                <a:srgbClr val="000000"/>
              </a:solidFill>
              <a:ea typeface="ヒラギノ角ゴ Pro W3"/>
              <a:cs typeface="ヒラギノ角ゴ Pro W3"/>
            </a:endParaRPr>
          </a:p>
        </p:txBody>
      </p:sp>
      <p:sp>
        <p:nvSpPr>
          <p:cNvPr id="66564" name="Text Box 5"/>
          <p:cNvSpPr txBox="1">
            <a:spLocks noChangeArrowheads="1"/>
          </p:cNvSpPr>
          <p:nvPr/>
        </p:nvSpPr>
        <p:spPr bwMode="auto">
          <a:xfrm>
            <a:off x="274638" y="387350"/>
            <a:ext cx="8505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2 – Un modèle budgétaire soutenable et efficace</a:t>
            </a:r>
          </a:p>
        </p:txBody>
      </p:sp>
      <p:grpSp>
        <p:nvGrpSpPr>
          <p:cNvPr id="61445" name="Group 7"/>
          <p:cNvGrpSpPr>
            <a:grpSpLocks/>
          </p:cNvGrpSpPr>
          <p:nvPr/>
        </p:nvGrpSpPr>
        <p:grpSpPr bwMode="auto">
          <a:xfrm>
            <a:off x="412750" y="909638"/>
            <a:ext cx="5754688" cy="69850"/>
            <a:chOff x="2544" y="960"/>
            <a:chExt cx="3208" cy="48"/>
          </a:xfrm>
          <a:solidFill>
            <a:srgbClr val="FF0000"/>
          </a:solidFill>
        </p:grpSpPr>
        <p:sp>
          <p:nvSpPr>
            <p:cNvPr id="61446"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a:defRPr/>
              </a:pPr>
              <a:endParaRPr lang="fr-FR" dirty="0"/>
            </a:p>
          </p:txBody>
        </p:sp>
        <p:sp>
          <p:nvSpPr>
            <p:cNvPr id="61447"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solidFill>
                  <a:srgbClr val="000000"/>
                </a:solidFill>
                <a:ea typeface="ヒラギノ角ゴ Pro W3"/>
                <a:cs typeface="ヒラギノ角ゴ Pro W3"/>
              </a:endParaRPr>
            </a:p>
          </p:txBody>
        </p:sp>
      </p:grpSp>
      <p:sp>
        <p:nvSpPr>
          <p:cNvPr id="66566" name="Rectangle 3"/>
          <p:cNvSpPr>
            <a:spLocks noChangeArrowheads="1"/>
          </p:cNvSpPr>
          <p:nvPr/>
        </p:nvSpPr>
        <p:spPr bwMode="auto">
          <a:xfrm>
            <a:off x="68263" y="1127125"/>
            <a:ext cx="8618537" cy="140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
                <a:srgbClr val="FF0000"/>
              </a:buClr>
              <a:buFont typeface="Wingdings" panose="05000000000000000000" pitchFamily="2" charset="2"/>
              <a:buChar char="§"/>
            </a:pPr>
            <a:r>
              <a:rPr lang="fr-FR" altLang="fr-FR" sz="1700">
                <a:ea typeface="ヒラギノ角ゴ Pro W3"/>
                <a:cs typeface="Calibri" panose="020F0502020204030204" pitchFamily="34" charset="0"/>
              </a:rPr>
              <a:t>Une structure financière de la Métropole qui permet de garantir la </a:t>
            </a:r>
            <a:r>
              <a:rPr lang="fr-FR" altLang="fr-FR" sz="1700" b="1">
                <a:ea typeface="ヒラギノ角ゴ Pro W3"/>
                <a:cs typeface="Calibri" panose="020F0502020204030204" pitchFamily="34" charset="0"/>
              </a:rPr>
              <a:t>soutenabilité financière des dépenses de fonctionnement </a:t>
            </a:r>
            <a:r>
              <a:rPr lang="fr-FR" altLang="fr-FR" sz="1700">
                <a:ea typeface="ヒラギノ角ゴ Pro W3"/>
                <a:cs typeface="Calibri" panose="020F0502020204030204" pitchFamily="34" charset="0"/>
              </a:rPr>
              <a:t>et le </a:t>
            </a:r>
            <a:r>
              <a:rPr lang="fr-FR" altLang="fr-FR" sz="1700" b="1">
                <a:ea typeface="ヒラギノ角ゴ Pro W3"/>
                <a:cs typeface="Calibri" panose="020F0502020204030204" pitchFamily="34" charset="0"/>
              </a:rPr>
              <a:t>maintien d’une grande capacité d’investissement</a:t>
            </a:r>
            <a:r>
              <a:rPr lang="fr-FR" altLang="fr-FR" sz="1700">
                <a:ea typeface="ヒラギノ角ゴ Pro W3"/>
                <a:cs typeface="Calibri" panose="020F0502020204030204" pitchFamily="34" charset="0"/>
              </a:rPr>
              <a:t>, tout en répondant à la contrainte budgétaire (évolution des dépenses de fonctionnement contraintes à 1,19%)</a:t>
            </a:r>
          </a:p>
          <a:p>
            <a:pPr algn="just" eaLnBrk="1" hangingPunct="1">
              <a:spcBef>
                <a:spcPct val="0"/>
              </a:spcBef>
              <a:buClr>
                <a:srgbClr val="FF0000"/>
              </a:buClr>
              <a:buFont typeface="Wingdings" panose="05000000000000000000" pitchFamily="2" charset="2"/>
              <a:buChar char="§"/>
            </a:pPr>
            <a:endParaRPr lang="fr-FR" altLang="fr-FR" sz="1700">
              <a:ea typeface="ヒラギノ角ゴ Pro W3"/>
              <a:cs typeface="Calibri" panose="020F0502020204030204" pitchFamily="34" charset="0"/>
            </a:endParaRPr>
          </a:p>
        </p:txBody>
      </p:sp>
      <p:sp>
        <p:nvSpPr>
          <p:cNvPr id="3" name="Rectangle 2"/>
          <p:cNvSpPr/>
          <p:nvPr/>
        </p:nvSpPr>
        <p:spPr>
          <a:xfrm>
            <a:off x="9525" y="2263775"/>
            <a:ext cx="8878888" cy="850900"/>
          </a:xfrm>
          <a:prstGeom prst="rect">
            <a:avLst/>
          </a:prstGeom>
        </p:spPr>
        <p:txBody>
          <a:bodyPr>
            <a:spAutoFit/>
          </a:bodyPr>
          <a:lstStyle/>
          <a:p>
            <a:pPr marL="285750" indent="-285750" algn="just" eaLnBrk="1" hangingPunct="1">
              <a:buClr>
                <a:srgbClr val="FF0000"/>
              </a:buClr>
              <a:buFont typeface="Wingdings" panose="05000000000000000000" pitchFamily="2" charset="2"/>
              <a:buChar char="§"/>
              <a:defRPr/>
            </a:pPr>
            <a:r>
              <a:rPr lang="fr-FR" altLang="fr-FR" sz="1700" dirty="0">
                <a:ea typeface="ヒラギノ角ゴ Pro W3"/>
                <a:cs typeface="Calibri" panose="020F0502020204030204" pitchFamily="34" charset="0"/>
              </a:rPr>
              <a:t>Une capacité </a:t>
            </a:r>
            <a:r>
              <a:rPr lang="fr-FR" altLang="fr-FR" sz="1700" b="1" dirty="0">
                <a:ea typeface="ヒラギノ角ゴ Pro W3"/>
                <a:cs typeface="Calibri" panose="020F0502020204030204" pitchFamily="34" charset="0"/>
              </a:rPr>
              <a:t>d’absorption de la croissance des dépenses sociales </a:t>
            </a:r>
          </a:p>
          <a:p>
            <a:pPr marL="742950" lvl="1" indent="-285750" algn="just" eaLnBrk="1" hangingPunct="1">
              <a:buClr>
                <a:srgbClr val="FF0000"/>
              </a:buClr>
              <a:buFont typeface="Wingdings" panose="05000000000000000000" pitchFamily="2" charset="2"/>
              <a:buChar char="ü"/>
              <a:defRPr/>
            </a:pPr>
            <a:endParaRPr lang="fr-FR" altLang="fr-FR" sz="1700" dirty="0">
              <a:ea typeface="ヒラギノ角ゴ Pro W3"/>
              <a:cs typeface="Calibri" panose="020F0502020204030204" pitchFamily="34" charset="0"/>
            </a:endParaRPr>
          </a:p>
          <a:p>
            <a:pPr algn="just" eaLnBrk="1" hangingPunct="1">
              <a:lnSpc>
                <a:spcPct val="90000"/>
              </a:lnSpc>
              <a:defRPr/>
            </a:pPr>
            <a:endParaRPr lang="fr-FR" altLang="fr-FR" sz="1700" dirty="0">
              <a:ea typeface="ヒラギノ角ゴ Pro W3"/>
              <a:cs typeface="Calibri" panose="020F0502020204030204" pitchFamily="34" charset="0"/>
            </a:endParaRPr>
          </a:p>
        </p:txBody>
      </p:sp>
      <p:sp>
        <p:nvSpPr>
          <p:cNvPr id="66568" name="Rectangle 3"/>
          <p:cNvSpPr>
            <a:spLocks noChangeArrowheads="1"/>
          </p:cNvSpPr>
          <p:nvPr/>
        </p:nvSpPr>
        <p:spPr bwMode="auto">
          <a:xfrm>
            <a:off x="-180975" y="2811463"/>
            <a:ext cx="41544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just" eaLnBrk="1" hangingPunct="1">
              <a:spcBef>
                <a:spcPct val="0"/>
              </a:spcBef>
              <a:buClr>
                <a:srgbClr val="FF0000"/>
              </a:buClr>
              <a:buFont typeface="Wingdings" panose="05000000000000000000" pitchFamily="2" charset="2"/>
              <a:buChar char="ü"/>
            </a:pPr>
            <a:r>
              <a:rPr lang="fr-FR" altLang="fr-FR" sz="1600">
                <a:ea typeface="ヒラギノ角ゴ Pro W3"/>
                <a:cs typeface="Calibri" panose="020F0502020204030204" pitchFamily="34" charset="0"/>
              </a:rPr>
              <a:t>des dépenses qui représentent </a:t>
            </a:r>
            <a:r>
              <a:rPr lang="fr-FR" altLang="fr-FR" sz="1600" b="1">
                <a:ea typeface="ヒラギノ角ゴ Pro W3"/>
                <a:cs typeface="Calibri" panose="020F0502020204030204" pitchFamily="34" charset="0"/>
              </a:rPr>
              <a:t>25% du budget</a:t>
            </a:r>
            <a:r>
              <a:rPr lang="fr-FR" altLang="fr-FR" sz="1600">
                <a:ea typeface="ヒラギノ角ゴ Pro W3"/>
                <a:cs typeface="Calibri" panose="020F0502020204030204" pitchFamily="34" charset="0"/>
              </a:rPr>
              <a:t> (contre + de 50% pour les départements)</a:t>
            </a:r>
          </a:p>
          <a:p>
            <a:pPr lvl="1" algn="just" eaLnBrk="1" hangingPunct="1">
              <a:spcBef>
                <a:spcPct val="0"/>
              </a:spcBef>
              <a:buClr>
                <a:srgbClr val="FF0000"/>
              </a:buClr>
              <a:buFont typeface="Wingdings" panose="05000000000000000000" pitchFamily="2" charset="2"/>
              <a:buChar char="ü"/>
            </a:pPr>
            <a:endParaRPr lang="fr-FR" altLang="fr-FR" sz="1600">
              <a:ea typeface="ヒラギノ角ゴ Pro W3"/>
              <a:cs typeface="Calibri" panose="020F0502020204030204" pitchFamily="34" charset="0"/>
            </a:endParaRPr>
          </a:p>
          <a:p>
            <a:pPr lvl="1" algn="just" eaLnBrk="1" hangingPunct="1">
              <a:spcBef>
                <a:spcPct val="0"/>
              </a:spcBef>
              <a:buClr>
                <a:srgbClr val="FF0000"/>
              </a:buClr>
              <a:buFont typeface="Wingdings" panose="05000000000000000000" pitchFamily="2" charset="2"/>
              <a:buChar char="ü"/>
            </a:pPr>
            <a:r>
              <a:rPr lang="fr-FR" altLang="fr-FR" sz="1600">
                <a:ea typeface="ヒラギノ角ゴ Pro W3"/>
                <a:cs typeface="Calibri" panose="020F0502020204030204" pitchFamily="34" charset="0"/>
              </a:rPr>
              <a:t>en </a:t>
            </a:r>
            <a:r>
              <a:rPr lang="fr-FR" altLang="fr-FR" sz="1600" b="1">
                <a:ea typeface="ヒラギノ角ゴ Pro W3"/>
                <a:cs typeface="Calibri" panose="020F0502020204030204" pitchFamily="34" charset="0"/>
              </a:rPr>
              <a:t>hausse structurelle </a:t>
            </a:r>
            <a:r>
              <a:rPr lang="fr-FR" altLang="fr-FR" sz="1600">
                <a:ea typeface="ヒラギノ角ゴ Pro W3"/>
                <a:cs typeface="Calibri" panose="020F0502020204030204" pitchFamily="34" charset="0"/>
              </a:rPr>
              <a:t>(vieillissement population, MNA…) : + 46 millions d’€ entre 2016 et 2018</a:t>
            </a:r>
          </a:p>
          <a:p>
            <a:pPr lvl="1" algn="just" eaLnBrk="1" hangingPunct="1">
              <a:spcBef>
                <a:spcPct val="0"/>
              </a:spcBef>
              <a:buClr>
                <a:srgbClr val="FF0000"/>
              </a:buClr>
              <a:buFont typeface="Wingdings" panose="05000000000000000000" pitchFamily="2" charset="2"/>
              <a:buChar char="ü"/>
            </a:pPr>
            <a:endParaRPr lang="fr-FR" altLang="fr-FR" sz="1600">
              <a:ea typeface="ヒラギノ角ゴ Pro W3"/>
              <a:cs typeface="Calibri" panose="020F0502020204030204" pitchFamily="34" charset="0"/>
            </a:endParaRPr>
          </a:p>
          <a:p>
            <a:pPr lvl="1" algn="just" eaLnBrk="1" hangingPunct="1">
              <a:spcBef>
                <a:spcPct val="0"/>
              </a:spcBef>
              <a:buClr>
                <a:srgbClr val="FF0000"/>
              </a:buClr>
              <a:buFont typeface="Wingdings" panose="05000000000000000000" pitchFamily="2" charset="2"/>
              <a:buChar char="ü"/>
            </a:pPr>
            <a:r>
              <a:rPr lang="fr-FR" altLang="fr-FR" sz="1600">
                <a:ea typeface="ヒラギノ角ゴ Pro W3"/>
                <a:cs typeface="Calibri" panose="020F0502020204030204" pitchFamily="34" charset="0"/>
              </a:rPr>
              <a:t>une compensation de la progression des dépenses d’ordre social par des recettes très diverses et dynamiques (liées notamment au développement économique) : +75 millions d’euros entre 2016 et 2018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1085850" y="6151563"/>
            <a:ext cx="3702050" cy="0"/>
          </a:xfrm>
          <a:prstGeom prst="line">
            <a:avLst/>
          </a:prstGeom>
          <a:ln w="9525" cmpd="sng">
            <a:solidFill>
              <a:srgbClr val="EA0000"/>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6518275" y="6151563"/>
            <a:ext cx="2085975" cy="0"/>
          </a:xfrm>
          <a:prstGeom prst="line">
            <a:avLst/>
          </a:prstGeom>
          <a:ln w="9525" cmpd="sng">
            <a:solidFill>
              <a:srgbClr val="EA0000"/>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84213" y="3573463"/>
            <a:ext cx="1223963" cy="2879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pic>
        <p:nvPicPr>
          <p:cNvPr id="68613"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675" y="765175"/>
            <a:ext cx="9529763"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7950" y="765175"/>
            <a:ext cx="4679950" cy="1198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68615" name="Rectangle 3"/>
          <p:cNvSpPr txBox="1">
            <a:spLocks/>
          </p:cNvSpPr>
          <p:nvPr/>
        </p:nvSpPr>
        <p:spPr bwMode="auto">
          <a:xfrm>
            <a:off x="538163" y="1263650"/>
            <a:ext cx="3816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1pPr>
            <a:lvl2pPr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2pPr>
            <a:lvl3pPr marL="11430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3pPr>
            <a:lvl4pPr marL="16002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4pPr>
            <a:lvl5pPr marL="20574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9pPr>
          </a:lstStyle>
          <a:p>
            <a:pPr marL="0" lvl="1" eaLnBrk="1" hangingPunct="1">
              <a:buFont typeface="Arial" panose="020B0604020202020204" pitchFamily="34" charset="0"/>
              <a:buNone/>
            </a:pPr>
            <a:r>
              <a:rPr lang="fr-FR" altLang="fr-FR" sz="1800" u="sng">
                <a:ea typeface="MS PGothic" panose="020B0600070205080204" pitchFamily="34" charset="-128"/>
              </a:rPr>
              <a:t>Que fait la Métropole de Lyon ? </a:t>
            </a:r>
          </a:p>
        </p:txBody>
      </p:sp>
      <p:grpSp>
        <p:nvGrpSpPr>
          <p:cNvPr id="11" name="Group 7"/>
          <p:cNvGrpSpPr>
            <a:grpSpLocks/>
          </p:cNvGrpSpPr>
          <p:nvPr/>
        </p:nvGrpSpPr>
        <p:grpSpPr bwMode="auto">
          <a:xfrm>
            <a:off x="457200" y="906463"/>
            <a:ext cx="5754688" cy="69850"/>
            <a:chOff x="2544" y="960"/>
            <a:chExt cx="3208" cy="48"/>
          </a:xfrm>
          <a:solidFill>
            <a:srgbClr val="FF0000"/>
          </a:solidFill>
        </p:grpSpPr>
        <p:sp>
          <p:nvSpPr>
            <p:cNvPr id="13"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defTabSz="457200" eaLnBrk="1" hangingPunct="1">
                <a:defRPr/>
              </a:pPr>
              <a:endParaRPr lang="fr-FR" sz="2400">
                <a:solidFill>
                  <a:srgbClr val="FF0000"/>
                </a:solidFill>
                <a:latin typeface="Calibri" panose="020F0502020204030204" pitchFamily="34" charset="0"/>
                <a:ea typeface="ヒラギノ角ゴ Pro W3" charset="-128"/>
                <a:cs typeface="+mn-cs"/>
              </a:endParaRPr>
            </a:p>
          </p:txBody>
        </p:sp>
        <p:sp>
          <p:nvSpPr>
            <p:cNvPr id="14"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eaLnBrk="0" hangingPunct="0">
                <a:defRPr>
                  <a:solidFill>
                    <a:schemeClr val="tx1"/>
                  </a:solidFill>
                  <a:latin typeface="Calibri" panose="020F0502020204030204" pitchFamily="34" charset="0"/>
                  <a:ea typeface="ヒラギノ角ゴ Pro W3" charset="-128"/>
                </a:defRPr>
              </a:lvl1pPr>
              <a:lvl2pPr marL="742950" indent="-285750" eaLnBrk="0" hangingPunct="0">
                <a:defRPr>
                  <a:solidFill>
                    <a:schemeClr val="tx1"/>
                  </a:solidFill>
                  <a:latin typeface="Calibri" panose="020F0502020204030204" pitchFamily="34" charset="0"/>
                  <a:ea typeface="ヒラギノ角ゴ Pro W3" charset="-128"/>
                </a:defRPr>
              </a:lvl2pPr>
              <a:lvl3pPr marL="1143000" indent="-228600" eaLnBrk="0" hangingPunct="0">
                <a:defRPr>
                  <a:solidFill>
                    <a:schemeClr val="tx1"/>
                  </a:solidFill>
                  <a:latin typeface="Calibri" panose="020F0502020204030204" pitchFamily="34" charset="0"/>
                  <a:ea typeface="ヒラギノ角ゴ Pro W3" charset="-128"/>
                </a:defRPr>
              </a:lvl3pPr>
              <a:lvl4pPr marL="1600200" indent="-228600" eaLnBrk="0" hangingPunct="0">
                <a:defRPr>
                  <a:solidFill>
                    <a:schemeClr val="tx1"/>
                  </a:solidFill>
                  <a:latin typeface="Calibri" panose="020F0502020204030204" pitchFamily="34" charset="0"/>
                  <a:ea typeface="ヒラギノ角ゴ Pro W3" charset="-128"/>
                </a:defRPr>
              </a:lvl4pPr>
              <a:lvl5pPr marL="2057400" indent="-228600" eaLnBrk="0" hangingPunct="0">
                <a:defRPr>
                  <a:solidFill>
                    <a:schemeClr val="tx1"/>
                  </a:solidFill>
                  <a:latin typeface="Calibri" panose="020F050202020403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charset="-128"/>
                </a:defRPr>
              </a:lvl9pPr>
            </a:lstStyle>
            <a:p>
              <a:pPr eaLnBrk="1" hangingPunct="1">
                <a:defRPr/>
              </a:pPr>
              <a:endParaRPr lang="fr-FR" altLang="fr-FR" sz="2400" smtClean="0">
                <a:solidFill>
                  <a:srgbClr val="FF0000"/>
                </a:solidFill>
                <a:latin typeface="Arial" panose="020B0604020202020204" pitchFamily="34" charset="0"/>
                <a:cs typeface="+mn-cs"/>
              </a:endParaRPr>
            </a:p>
          </p:txBody>
        </p:sp>
      </p:grpSp>
      <p:sp>
        <p:nvSpPr>
          <p:cNvPr id="68617" name="Rectangle 17"/>
          <p:cNvSpPr>
            <a:spLocks/>
          </p:cNvSpPr>
          <p:nvPr/>
        </p:nvSpPr>
        <p:spPr bwMode="auto">
          <a:xfrm>
            <a:off x="423863" y="-100013"/>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1pPr>
            <a:lvl2pPr marL="742950" indent="-28575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2pPr>
            <a:lvl3pPr marL="11430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3pPr>
            <a:lvl4pPr marL="16002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4pPr>
            <a:lvl5pPr marL="20574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r>
              <a:rPr lang="fr-FR" altLang="fr-FR">
                <a:solidFill>
                  <a:srgbClr val="FF0000"/>
                </a:solidFill>
              </a:rPr>
              <a:t>3- Des compétences très larges…</a:t>
            </a:r>
          </a:p>
          <a:p>
            <a:pPr>
              <a:spcBef>
                <a:spcPct val="0"/>
              </a:spcBef>
              <a:buFontTx/>
              <a:buNone/>
            </a:pPr>
            <a:r>
              <a:rPr lang="fr-FR" altLang="fr-FR" sz="2000">
                <a:solidFill>
                  <a:srgbClr val="FF0000"/>
                </a:solidFill>
              </a:rPr>
              <a:t>Qui permettent d’agir sur l’intégralité de la chaîne de l’action publique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
          <p:cNvGrpSpPr>
            <a:grpSpLocks/>
          </p:cNvGrpSpPr>
          <p:nvPr/>
        </p:nvGrpSpPr>
        <p:grpSpPr bwMode="auto">
          <a:xfrm>
            <a:off x="457200" y="906463"/>
            <a:ext cx="5754688" cy="69850"/>
            <a:chOff x="2544" y="960"/>
            <a:chExt cx="3208" cy="48"/>
          </a:xfrm>
          <a:solidFill>
            <a:srgbClr val="FF0000"/>
          </a:solidFill>
        </p:grpSpPr>
        <p:sp>
          <p:nvSpPr>
            <p:cNvPr id="13"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defTabSz="457200" eaLnBrk="1" hangingPunct="1">
                <a:defRPr/>
              </a:pPr>
              <a:endParaRPr lang="fr-FR" sz="2400">
                <a:solidFill>
                  <a:srgbClr val="FF0000"/>
                </a:solidFill>
                <a:latin typeface="Calibri" panose="020F0502020204030204" pitchFamily="34" charset="0"/>
                <a:ea typeface="ヒラギノ角ゴ Pro W3" charset="-128"/>
                <a:cs typeface="+mn-cs"/>
              </a:endParaRPr>
            </a:p>
          </p:txBody>
        </p:sp>
        <p:sp>
          <p:nvSpPr>
            <p:cNvPr id="14"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eaLnBrk="0" hangingPunct="0">
                <a:defRPr>
                  <a:solidFill>
                    <a:schemeClr val="tx1"/>
                  </a:solidFill>
                  <a:latin typeface="Calibri" panose="020F0502020204030204" pitchFamily="34" charset="0"/>
                  <a:ea typeface="ヒラギノ角ゴ Pro W3" charset="-128"/>
                </a:defRPr>
              </a:lvl1pPr>
              <a:lvl2pPr marL="742950" indent="-285750" eaLnBrk="0" hangingPunct="0">
                <a:defRPr>
                  <a:solidFill>
                    <a:schemeClr val="tx1"/>
                  </a:solidFill>
                  <a:latin typeface="Calibri" panose="020F0502020204030204" pitchFamily="34" charset="0"/>
                  <a:ea typeface="ヒラギノ角ゴ Pro W3" charset="-128"/>
                </a:defRPr>
              </a:lvl2pPr>
              <a:lvl3pPr marL="1143000" indent="-228600" eaLnBrk="0" hangingPunct="0">
                <a:defRPr>
                  <a:solidFill>
                    <a:schemeClr val="tx1"/>
                  </a:solidFill>
                  <a:latin typeface="Calibri" panose="020F0502020204030204" pitchFamily="34" charset="0"/>
                  <a:ea typeface="ヒラギノ角ゴ Pro W3" charset="-128"/>
                </a:defRPr>
              </a:lvl3pPr>
              <a:lvl4pPr marL="1600200" indent="-228600" eaLnBrk="0" hangingPunct="0">
                <a:defRPr>
                  <a:solidFill>
                    <a:schemeClr val="tx1"/>
                  </a:solidFill>
                  <a:latin typeface="Calibri" panose="020F0502020204030204" pitchFamily="34" charset="0"/>
                  <a:ea typeface="ヒラギノ角ゴ Pro W3" charset="-128"/>
                </a:defRPr>
              </a:lvl4pPr>
              <a:lvl5pPr marL="2057400" indent="-228600" eaLnBrk="0" hangingPunct="0">
                <a:defRPr>
                  <a:solidFill>
                    <a:schemeClr val="tx1"/>
                  </a:solidFill>
                  <a:latin typeface="Calibri" panose="020F050202020403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charset="-128"/>
                </a:defRPr>
              </a:lvl9pPr>
            </a:lstStyle>
            <a:p>
              <a:pPr eaLnBrk="1" hangingPunct="1">
                <a:defRPr/>
              </a:pPr>
              <a:endParaRPr lang="fr-FR" altLang="fr-FR" sz="2400" smtClean="0">
                <a:solidFill>
                  <a:srgbClr val="FF0000"/>
                </a:solidFill>
                <a:latin typeface="Arial" panose="020B0604020202020204" pitchFamily="34" charset="0"/>
                <a:cs typeface="+mn-cs"/>
              </a:endParaRPr>
            </a:p>
          </p:txBody>
        </p:sp>
      </p:grpSp>
      <p:pic>
        <p:nvPicPr>
          <p:cNvPr id="6963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3" y="1557338"/>
            <a:ext cx="910113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7"/>
          <p:cNvSpPr>
            <a:spLocks/>
          </p:cNvSpPr>
          <p:nvPr/>
        </p:nvSpPr>
        <p:spPr bwMode="auto">
          <a:xfrm>
            <a:off x="457200" y="57150"/>
            <a:ext cx="8686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1pPr>
            <a:lvl2pPr marL="742950" indent="-28575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2pPr>
            <a:lvl3pPr marL="11430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3pPr>
            <a:lvl4pPr marL="16002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4pPr>
            <a:lvl5pPr marL="20574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r>
              <a:rPr lang="fr-FR" altLang="fr-FR">
                <a:solidFill>
                  <a:srgbClr val="FF0000"/>
                </a:solidFill>
              </a:rPr>
              <a:t>3- Des compétences très larges…</a:t>
            </a:r>
          </a:p>
          <a:p>
            <a:pPr>
              <a:spcBef>
                <a:spcPct val="0"/>
              </a:spcBef>
              <a:buFontTx/>
              <a:buNone/>
            </a:pPr>
            <a:r>
              <a:rPr lang="fr-FR" altLang="fr-FR" sz="2000">
                <a:solidFill>
                  <a:srgbClr val="FF0000"/>
                </a:solidFill>
              </a:rPr>
              <a:t>Pour réussir l’articulation entre « l’urbain et l’humain »</a:t>
            </a:r>
          </a:p>
        </p:txBody>
      </p:sp>
      <p:sp>
        <p:nvSpPr>
          <p:cNvPr id="69637" name="Espace réservé du numéro de diapositive 5"/>
          <p:cNvSpPr>
            <a:spLocks noGrp="1"/>
          </p:cNvSpPr>
          <p:nvPr>
            <p:ph type="sldNum" sz="quarter" idx="12"/>
          </p:nvPr>
        </p:nvSpPr>
        <p:spPr bwMode="auto">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r>
              <a:rPr lang="fr-FR" altLang="fr-FR" sz="1200" b="0" smtClean="0">
                <a:solidFill>
                  <a:srgbClr val="000000"/>
                </a:solidFill>
                <a:cs typeface="ヒラギノ角ゴ Pro W3"/>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D21F9F5-55FC-4304-BC9A-987E18CC6F7E}" type="slidenum">
              <a:rPr lang="fr-FR" altLang="fr-FR" sz="1200" smtClean="0">
                <a:solidFill>
                  <a:srgbClr val="000000"/>
                </a:solidFill>
                <a:ea typeface="ヒラギノ角ゴ Pro W3"/>
                <a:cs typeface="ヒラギノ角ゴ Pro W3"/>
              </a:rPr>
              <a:pPr>
                <a:spcBef>
                  <a:spcPct val="0"/>
                </a:spcBef>
                <a:buFontTx/>
                <a:buNone/>
              </a:pPr>
              <a:t>16</a:t>
            </a:fld>
            <a:endParaRPr lang="fr-FR" altLang="fr-FR" sz="1200" smtClean="0">
              <a:solidFill>
                <a:srgbClr val="000000"/>
              </a:solidFill>
              <a:ea typeface="ヒラギノ角ゴ Pro W3"/>
              <a:cs typeface="ヒラギノ角ゴ Pro W3"/>
            </a:endParaRPr>
          </a:p>
        </p:txBody>
      </p:sp>
      <p:sp>
        <p:nvSpPr>
          <p:cNvPr id="71683" name="Text Box 5"/>
          <p:cNvSpPr txBox="1">
            <a:spLocks noChangeArrowheads="1"/>
          </p:cNvSpPr>
          <p:nvPr/>
        </p:nvSpPr>
        <p:spPr bwMode="auto">
          <a:xfrm>
            <a:off x="274638" y="84138"/>
            <a:ext cx="86899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3 – Une opportunité pour enrichir nos politiques publiques et garantir une qualité de délivrance sur le territoire</a:t>
            </a:r>
          </a:p>
        </p:txBody>
      </p:sp>
      <p:grpSp>
        <p:nvGrpSpPr>
          <p:cNvPr id="63493" name="Group 7"/>
          <p:cNvGrpSpPr>
            <a:grpSpLocks/>
          </p:cNvGrpSpPr>
          <p:nvPr/>
        </p:nvGrpSpPr>
        <p:grpSpPr bwMode="auto">
          <a:xfrm>
            <a:off x="412750" y="909638"/>
            <a:ext cx="5754688" cy="69850"/>
            <a:chOff x="2544" y="960"/>
            <a:chExt cx="3208" cy="48"/>
          </a:xfrm>
          <a:solidFill>
            <a:srgbClr val="FF0000"/>
          </a:solidFill>
        </p:grpSpPr>
        <p:sp>
          <p:nvSpPr>
            <p:cNvPr id="63494"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a:defRPr/>
              </a:pPr>
              <a:endParaRPr lang="fr-FR" dirty="0"/>
            </a:p>
          </p:txBody>
        </p:sp>
        <p:sp>
          <p:nvSpPr>
            <p:cNvPr id="63495"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solidFill>
                  <a:srgbClr val="000000"/>
                </a:solidFill>
                <a:ea typeface="ヒラギノ角ゴ Pro W3"/>
                <a:cs typeface="ヒラギノ角ゴ Pro W3"/>
              </a:endParaRPr>
            </a:p>
          </p:txBody>
        </p:sp>
      </p:grpSp>
      <p:sp>
        <p:nvSpPr>
          <p:cNvPr id="71685" name="Rectangle 3"/>
          <p:cNvSpPr>
            <a:spLocks noChangeArrowheads="1"/>
          </p:cNvSpPr>
          <p:nvPr/>
        </p:nvSpPr>
        <p:spPr bwMode="auto">
          <a:xfrm>
            <a:off x="101600" y="1609725"/>
            <a:ext cx="8737600" cy="378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
                <a:srgbClr val="FF0000"/>
              </a:buClr>
              <a:buFont typeface="Wingdings" panose="05000000000000000000" pitchFamily="2" charset="2"/>
              <a:buChar char="§"/>
            </a:pPr>
            <a:r>
              <a:rPr lang="fr-FR" altLang="fr-FR" sz="2000">
                <a:ea typeface="ヒラギノ角ゴ Pro W3"/>
                <a:cs typeface="Calibri" panose="020F0502020204030204" pitchFamily="34" charset="0"/>
              </a:rPr>
              <a:t>La création de la Métropole de Lyon a permis de </a:t>
            </a:r>
            <a:r>
              <a:rPr lang="fr-FR" altLang="fr-FR" sz="2000" b="1">
                <a:ea typeface="ヒラギノ角ゴ Pro W3"/>
                <a:cs typeface="Calibri" panose="020F0502020204030204" pitchFamily="34" charset="0"/>
              </a:rPr>
              <a:t>consolider et renforcer des blocs de compétences, pleins et entiers </a:t>
            </a:r>
          </a:p>
          <a:p>
            <a:pPr algn="just" eaLnBrk="1" hangingPunct="1">
              <a:spcBef>
                <a:spcPct val="0"/>
              </a:spcBef>
              <a:buClr>
                <a:srgbClr val="FF0000"/>
              </a:buClr>
              <a:buFont typeface="Wingdings" panose="05000000000000000000" pitchFamily="2" charset="2"/>
              <a:buChar char="§"/>
            </a:pPr>
            <a:endParaRPr lang="fr-FR" altLang="fr-FR" sz="200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pPr>
            <a:endParaRPr lang="fr-FR" altLang="fr-FR" sz="200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pPr>
            <a:r>
              <a:rPr lang="fr-FR" altLang="fr-FR" sz="2000">
                <a:ea typeface="ヒラギノ角ゴ Pro W3"/>
                <a:cs typeface="Calibri" panose="020F0502020204030204" pitchFamily="34" charset="0"/>
              </a:rPr>
              <a:t>L’action publique n’est pas une </a:t>
            </a:r>
            <a:r>
              <a:rPr lang="fr-FR" altLang="fr-FR" sz="2000" b="1">
                <a:ea typeface="ヒラギノ角ゴ Pro W3"/>
                <a:cs typeface="Calibri" panose="020F0502020204030204" pitchFamily="34" charset="0"/>
              </a:rPr>
              <a:t>simple juxtaposition de compétences </a:t>
            </a:r>
            <a:r>
              <a:rPr lang="fr-FR" altLang="fr-FR" sz="2000">
                <a:ea typeface="ヒラギノ角ゴ Pro W3"/>
                <a:cs typeface="Calibri" panose="020F0502020204030204" pitchFamily="34" charset="0"/>
              </a:rPr>
              <a:t>: la création de la Métropole a été l’opportunité de </a:t>
            </a:r>
            <a:r>
              <a:rPr lang="fr-FR" altLang="fr-FR" sz="2000" b="1">
                <a:ea typeface="ヒラギノ角ゴ Pro W3"/>
                <a:cs typeface="Calibri" panose="020F0502020204030204" pitchFamily="34" charset="0"/>
              </a:rPr>
              <a:t>formuler 23 politiques publiques, </a:t>
            </a:r>
            <a:r>
              <a:rPr lang="fr-FR" altLang="fr-FR" sz="2000">
                <a:ea typeface="ヒラギノ角ゴ Pro W3"/>
                <a:cs typeface="Calibri" panose="020F0502020204030204" pitchFamily="34" charset="0"/>
              </a:rPr>
              <a:t>permettant de porter un regard large sur l’intégralité de la chaîne publique</a:t>
            </a:r>
          </a:p>
          <a:p>
            <a:pPr algn="just" eaLnBrk="1" hangingPunct="1">
              <a:spcBef>
                <a:spcPct val="0"/>
              </a:spcBef>
              <a:buClr>
                <a:srgbClr val="FF0000"/>
              </a:buClr>
              <a:buFont typeface="Wingdings" panose="05000000000000000000" pitchFamily="2" charset="2"/>
              <a:buChar char="§"/>
            </a:pPr>
            <a:endParaRPr lang="fr-FR" altLang="fr-FR" sz="200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pPr>
            <a:endParaRPr lang="fr-FR" altLang="fr-FR" sz="200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pPr>
            <a:r>
              <a:rPr lang="fr-FR" altLang="fr-FR" sz="2000" b="1">
                <a:ea typeface="ヒラギノ角ゴ Pro W3"/>
                <a:cs typeface="Calibri" panose="020F0502020204030204" pitchFamily="34" charset="0"/>
              </a:rPr>
              <a:t>Une vingtaine de cadres stratégiques ont été adoptés </a:t>
            </a:r>
            <a:r>
              <a:rPr lang="fr-FR" altLang="fr-FR" sz="2000">
                <a:ea typeface="ヒラギノ角ゴ Pro W3"/>
                <a:cs typeface="Calibri" panose="020F0502020204030204" pitchFamily="34" charset="0"/>
              </a:rPr>
              <a:t>depuis le début du mandat, enrichis des </a:t>
            </a:r>
            <a:r>
              <a:rPr lang="fr-FR" altLang="fr-FR" sz="2000" b="1">
                <a:ea typeface="ヒラギノ角ゴ Pro W3"/>
                <a:cs typeface="Calibri" panose="020F0502020204030204" pitchFamily="34" charset="0"/>
              </a:rPr>
              <a:t>enjeux de synergies </a:t>
            </a:r>
            <a:r>
              <a:rPr lang="fr-FR" altLang="fr-FR" sz="2000">
                <a:ea typeface="ヒラギノ角ゴ Pro W3"/>
                <a:cs typeface="Calibri" panose="020F0502020204030204" pitchFamily="34" charset="0"/>
              </a:rPr>
              <a:t>entre politiques publiques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3"/>
          <p:cNvSpPr>
            <a:spLocks noChangeArrowheads="1"/>
          </p:cNvSpPr>
          <p:nvPr/>
        </p:nvSpPr>
        <p:spPr bwMode="auto">
          <a:xfrm>
            <a:off x="68263" y="1127125"/>
            <a:ext cx="8751887" cy="526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Clr>
                <a:srgbClr val="FF0000"/>
              </a:buClr>
              <a:buFontTx/>
              <a:buNone/>
              <a:defRPr/>
            </a:pPr>
            <a:r>
              <a:rPr lang="fr-FR" altLang="fr-FR" sz="1600" b="1" dirty="0" smtClean="0">
                <a:ea typeface="ヒラギノ角ゴ Pro W3"/>
                <a:cs typeface="Calibri" panose="020F0502020204030204" pitchFamily="34" charset="0"/>
              </a:rPr>
              <a:t>Quelques illustrations :</a:t>
            </a:r>
          </a:p>
          <a:p>
            <a:pPr algn="just" eaLnBrk="1" hangingPunct="1">
              <a:spcBef>
                <a:spcPct val="0"/>
              </a:spcBef>
              <a:buClr>
                <a:srgbClr val="FF0000"/>
              </a:buClr>
              <a:buFont typeface="Wingdings" panose="05000000000000000000" pitchFamily="2" charset="2"/>
              <a:buChar char="ü"/>
              <a:defRPr/>
            </a:pPr>
            <a:r>
              <a:rPr lang="fr-FR" altLang="fr-FR" sz="1600" b="1" dirty="0" smtClean="0">
                <a:ea typeface="ヒラギノ角ゴ Pro W3"/>
                <a:cs typeface="Calibri" panose="020F0502020204030204" pitchFamily="34" charset="0"/>
              </a:rPr>
              <a:t>Insertion/emploi</a:t>
            </a:r>
            <a:r>
              <a:rPr lang="fr-FR" altLang="fr-FR" sz="1600" dirty="0" smtClean="0">
                <a:ea typeface="ヒラギノ角ゴ Pro W3"/>
                <a:cs typeface="Calibri" panose="020F0502020204030204" pitchFamily="34" charset="0"/>
              </a:rPr>
              <a:t> </a:t>
            </a:r>
            <a:r>
              <a:rPr lang="fr-FR" altLang="fr-FR" sz="1600" b="1" dirty="0" smtClean="0">
                <a:ea typeface="ヒラギノ角ゴ Pro W3"/>
                <a:cs typeface="Calibri" panose="020F0502020204030204" pitchFamily="34" charset="0"/>
              </a:rPr>
              <a:t>:</a:t>
            </a:r>
            <a:r>
              <a:rPr lang="fr-FR" altLang="fr-FR" sz="1600" dirty="0" smtClean="0">
                <a:ea typeface="ヒラギノ角ゴ Pro W3"/>
                <a:cs typeface="Calibri" panose="020F0502020204030204" pitchFamily="34" charset="0"/>
              </a:rPr>
              <a:t>  </a:t>
            </a:r>
          </a:p>
          <a:p>
            <a:pPr lvl="1" algn="just" eaLnBrk="1" hangingPunct="1">
              <a:spcBef>
                <a:spcPct val="0"/>
              </a:spcBef>
              <a:buClr>
                <a:srgbClr val="FF0000"/>
              </a:buClr>
              <a:buFont typeface="Wingdings" panose="05000000000000000000" pitchFamily="2" charset="2"/>
              <a:buChar char="§"/>
              <a:defRPr/>
            </a:pPr>
            <a:r>
              <a:rPr lang="fr-FR" altLang="fr-FR" sz="1600" dirty="0" smtClean="0">
                <a:ea typeface="ヒラギノ角ゴ Pro W3"/>
                <a:cs typeface="Calibri" panose="020F0502020204030204" pitchFamily="34" charset="0"/>
              </a:rPr>
              <a:t>10 postes de chargés de liaison entreprise et emploi sur le territoire</a:t>
            </a:r>
          </a:p>
          <a:p>
            <a:pPr lvl="1" algn="just" eaLnBrk="1" hangingPunct="1">
              <a:spcBef>
                <a:spcPct val="0"/>
              </a:spcBef>
              <a:buClr>
                <a:srgbClr val="FF0000"/>
              </a:buClr>
              <a:buFont typeface="Wingdings" panose="05000000000000000000" pitchFamily="2" charset="2"/>
              <a:buChar char="§"/>
              <a:defRPr/>
            </a:pPr>
            <a:r>
              <a:rPr lang="fr-FR" altLang="fr-FR" sz="1600" dirty="0" smtClean="0">
                <a:ea typeface="ヒラギノ角ゴ Pro W3"/>
                <a:cs typeface="Calibri" panose="020F0502020204030204" pitchFamily="34" charset="0"/>
              </a:rPr>
              <a:t>Charte « 1 000 entreprises pour l’insertion »</a:t>
            </a:r>
          </a:p>
          <a:p>
            <a:pPr marL="457200" lvl="1" indent="0" algn="just" eaLnBrk="1" hangingPunct="1">
              <a:spcBef>
                <a:spcPct val="0"/>
              </a:spcBef>
              <a:buClr>
                <a:srgbClr val="FF0000"/>
              </a:buClr>
              <a:buFontTx/>
              <a:buNone/>
              <a:defRPr/>
            </a:pPr>
            <a:endParaRPr lang="fr-FR" altLang="fr-FR" sz="1600" dirty="0" smtClean="0">
              <a:ea typeface="ヒラギノ角ゴ Pro W3"/>
              <a:cs typeface="Calibri" panose="020F0502020204030204" pitchFamily="34" charset="0"/>
            </a:endParaRPr>
          </a:p>
          <a:p>
            <a:pPr marL="285750" lvl="1" algn="just" eaLnBrk="1" hangingPunct="1">
              <a:spcBef>
                <a:spcPct val="0"/>
              </a:spcBef>
              <a:buClr>
                <a:srgbClr val="FF0000"/>
              </a:buClr>
              <a:buFont typeface="Wingdings" panose="05000000000000000000" pitchFamily="2" charset="2"/>
              <a:buChar char="ü"/>
              <a:defRPr/>
            </a:pPr>
            <a:r>
              <a:rPr lang="fr-FR" altLang="fr-FR" sz="1600" b="1" dirty="0" smtClean="0">
                <a:ea typeface="ヒラギノ角ゴ Pro W3"/>
                <a:cs typeface="Calibri" panose="020F0502020204030204" pitchFamily="34" charset="0"/>
              </a:rPr>
              <a:t>Économie / Éducation : </a:t>
            </a:r>
            <a:r>
              <a:rPr lang="fr-FR" altLang="fr-FR" sz="1600" dirty="0" smtClean="0">
                <a:ea typeface="ヒラギノ角ゴ Pro W3"/>
                <a:cs typeface="Calibri" panose="020F0502020204030204" pitchFamily="34" charset="0"/>
              </a:rPr>
              <a:t>projets pédagogiques pour valoriser les métiers de l’industrie auprès des collégiens : visite de l'exposition "Usine Extraordinaire" à Paris</a:t>
            </a:r>
          </a:p>
          <a:p>
            <a:pPr marL="457200" lvl="1" indent="0" algn="just" eaLnBrk="1" hangingPunct="1">
              <a:spcBef>
                <a:spcPct val="0"/>
              </a:spcBef>
              <a:buClr>
                <a:srgbClr val="FF0000"/>
              </a:buClr>
              <a:buFontTx/>
              <a:buNone/>
              <a:defRPr/>
            </a:pPr>
            <a:endParaRPr lang="fr-FR" altLang="fr-FR" sz="1600" b="1" dirty="0" smtClean="0">
              <a:ea typeface="ヒラギノ角ゴ Pro W3"/>
              <a:cs typeface="Calibri" panose="020F0502020204030204" pitchFamily="34" charset="0"/>
            </a:endParaRPr>
          </a:p>
          <a:p>
            <a:pPr marL="285750" lvl="1" algn="just" eaLnBrk="1" hangingPunct="1">
              <a:spcBef>
                <a:spcPct val="0"/>
              </a:spcBef>
              <a:buClr>
                <a:srgbClr val="FF0000"/>
              </a:buClr>
              <a:buFont typeface="Wingdings" panose="05000000000000000000" pitchFamily="2" charset="2"/>
              <a:buChar char="ü"/>
              <a:defRPr/>
            </a:pPr>
            <a:r>
              <a:rPr lang="fr-FR" altLang="fr-FR" sz="1600" b="1" dirty="0" smtClean="0">
                <a:ea typeface="ヒラギノ角ゴ Pro W3"/>
                <a:cs typeface="Calibri" panose="020F0502020204030204" pitchFamily="34" charset="0"/>
              </a:rPr>
              <a:t>Sports / Économie : </a:t>
            </a:r>
            <a:r>
              <a:rPr lang="fr-FR" altLang="fr-FR" sz="1600" dirty="0" smtClean="0">
                <a:ea typeface="ヒラギノ角ゴ Pro W3"/>
                <a:cs typeface="Calibri" panose="020F0502020204030204" pitchFamily="34" charset="0"/>
              </a:rPr>
              <a:t>création d’un dispositif « Sport en entreprises » = étude des besoins en équipements sportifs des entreprises en vue de mutualisations avec les communes </a:t>
            </a:r>
          </a:p>
          <a:p>
            <a:pPr marL="457200" lvl="1" indent="0" algn="just" eaLnBrk="1" hangingPunct="1">
              <a:spcBef>
                <a:spcPct val="0"/>
              </a:spcBef>
              <a:buClr>
                <a:srgbClr val="FF0000"/>
              </a:buClr>
              <a:buFontTx/>
              <a:buNone/>
              <a:defRPr/>
            </a:pPr>
            <a:endParaRPr lang="fr-FR" altLang="fr-FR" sz="16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ü"/>
              <a:defRPr/>
            </a:pPr>
            <a:r>
              <a:rPr lang="fr-FR" altLang="fr-FR" sz="1600" b="1" dirty="0" smtClean="0">
                <a:ea typeface="ヒラギノ角ゴ Pro W3"/>
                <a:cs typeface="Calibri" panose="020F0502020204030204" pitchFamily="34" charset="0"/>
              </a:rPr>
              <a:t>Habitat/logement</a:t>
            </a:r>
            <a:r>
              <a:rPr lang="fr-FR" altLang="fr-FR" sz="1600" dirty="0" smtClean="0">
                <a:ea typeface="ヒラギノ角ゴ Pro W3"/>
                <a:cs typeface="Calibri" panose="020F0502020204030204" pitchFamily="34" charset="0"/>
              </a:rPr>
              <a:t> </a:t>
            </a:r>
            <a:r>
              <a:rPr lang="fr-FR" altLang="fr-FR" sz="1600" b="1" dirty="0" smtClean="0">
                <a:ea typeface="ヒラギノ角ゴ Pro W3"/>
                <a:cs typeface="Calibri" panose="020F0502020204030204" pitchFamily="34" charset="0"/>
              </a:rPr>
              <a:t>:</a:t>
            </a:r>
            <a:r>
              <a:rPr lang="fr-FR" altLang="fr-FR" sz="1600" dirty="0" smtClean="0">
                <a:ea typeface="ヒラギノ角ゴ Pro W3"/>
                <a:cs typeface="Calibri" panose="020F0502020204030204" pitchFamily="34" charset="0"/>
              </a:rPr>
              <a:t> pilotage unique des enjeux liés à l’habitat (développement d’une offre nouvelle et interventions dans le parc existant) et au logement (accès et maintien dans le logement de tous)</a:t>
            </a:r>
          </a:p>
          <a:p>
            <a:pPr marL="457200" lvl="1" indent="0" algn="just" eaLnBrk="1" hangingPunct="1">
              <a:spcBef>
                <a:spcPct val="0"/>
              </a:spcBef>
              <a:buClr>
                <a:srgbClr val="FF0000"/>
              </a:buClr>
              <a:buFontTx/>
              <a:buNone/>
              <a:defRPr/>
            </a:pPr>
            <a:endParaRPr lang="fr-FR" altLang="fr-FR" sz="16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ü"/>
              <a:defRPr/>
            </a:pPr>
            <a:r>
              <a:rPr lang="fr-FR" altLang="fr-FR" sz="1600" b="1" dirty="0" smtClean="0">
                <a:ea typeface="ヒラギノ角ゴ Pro W3"/>
                <a:cs typeface="Calibri" panose="020F0502020204030204" pitchFamily="34" charset="0"/>
              </a:rPr>
              <a:t>Environnement / Santé</a:t>
            </a:r>
            <a:r>
              <a:rPr lang="fr-FR" altLang="fr-FR" sz="1600" dirty="0" smtClean="0">
                <a:ea typeface="ヒラギノ角ゴ Pro W3"/>
                <a:cs typeface="Calibri" panose="020F0502020204030204" pitchFamily="34" charset="0"/>
              </a:rPr>
              <a:t> </a:t>
            </a:r>
            <a:r>
              <a:rPr lang="fr-FR" altLang="fr-FR" sz="1600" b="1" dirty="0" smtClean="0">
                <a:ea typeface="ヒラギノ角ゴ Pro W3"/>
                <a:cs typeface="Calibri" panose="020F0502020204030204" pitchFamily="34" charset="0"/>
              </a:rPr>
              <a:t>: </a:t>
            </a:r>
            <a:r>
              <a:rPr lang="fr-FR" altLang="fr-FR" sz="1600" dirty="0" smtClean="0">
                <a:ea typeface="ヒラギノ角ゴ Pro W3"/>
                <a:cs typeface="Calibri" panose="020F0502020204030204" pitchFamily="34" charset="0"/>
              </a:rPr>
              <a:t>adoption d’une stratégie portant sur la réduction des expositions (alimentation/agriculture, air extérieur, bruit, eau, changement climatique, nature en ville…)</a:t>
            </a:r>
          </a:p>
          <a:p>
            <a:pPr marL="457200" lvl="1" indent="0" algn="just" eaLnBrk="1" hangingPunct="1">
              <a:spcBef>
                <a:spcPct val="0"/>
              </a:spcBef>
              <a:buClr>
                <a:srgbClr val="FF0000"/>
              </a:buClr>
              <a:buFontTx/>
              <a:buNone/>
              <a:defRPr/>
            </a:pPr>
            <a:endParaRPr lang="fr-FR" altLang="fr-FR" sz="16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ü"/>
              <a:defRPr/>
            </a:pPr>
            <a:r>
              <a:rPr lang="fr-FR" altLang="fr-FR" sz="1600" b="1" dirty="0" smtClean="0">
                <a:ea typeface="ヒラギノ角ゴ Pro W3"/>
                <a:cs typeface="Calibri" panose="020F0502020204030204" pitchFamily="34" charset="0"/>
              </a:rPr>
              <a:t>Agriculture / Recherche &amp; Innovation : </a:t>
            </a:r>
            <a:r>
              <a:rPr lang="fr-FR" altLang="fr-FR" sz="1600" dirty="0" smtClean="0">
                <a:ea typeface="ヒラギノ角ゴ Pro W3"/>
                <a:cs typeface="Calibri" panose="020F0502020204030204" pitchFamily="34" charset="0"/>
              </a:rPr>
              <a:t>développement de partenariats entre le monde agricole et le monde de la recherche pour accompagner les évolutions de la production agricole et de l’alimentation</a:t>
            </a:r>
          </a:p>
        </p:txBody>
      </p:sp>
      <p:sp>
        <p:nvSpPr>
          <p:cNvPr id="73731"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C688C0C-5988-4BAE-8202-556E1863F557}" type="slidenum">
              <a:rPr lang="fr-FR" altLang="fr-FR" sz="1200" smtClean="0">
                <a:solidFill>
                  <a:srgbClr val="000000"/>
                </a:solidFill>
                <a:ea typeface="ヒラギノ角ゴ Pro W3"/>
                <a:cs typeface="ヒラギノ角ゴ Pro W3"/>
              </a:rPr>
              <a:pPr>
                <a:spcBef>
                  <a:spcPct val="0"/>
                </a:spcBef>
                <a:buFontTx/>
                <a:buNone/>
              </a:pPr>
              <a:t>17</a:t>
            </a:fld>
            <a:endParaRPr lang="fr-FR" altLang="fr-FR" sz="1200" smtClean="0">
              <a:solidFill>
                <a:srgbClr val="000000"/>
              </a:solidFill>
              <a:ea typeface="ヒラギノ角ゴ Pro W3"/>
              <a:cs typeface="ヒラギノ角ゴ Pro W3"/>
            </a:endParaRPr>
          </a:p>
        </p:txBody>
      </p:sp>
      <p:sp>
        <p:nvSpPr>
          <p:cNvPr id="73732" name="Text Box 5"/>
          <p:cNvSpPr txBox="1">
            <a:spLocks noChangeArrowheads="1"/>
          </p:cNvSpPr>
          <p:nvPr/>
        </p:nvSpPr>
        <p:spPr bwMode="auto">
          <a:xfrm>
            <a:off x="274638" y="84138"/>
            <a:ext cx="86899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3 – Une opportunité pour enrichir nos politiques publiques et garantir une qualité de délivrance sur le territoire</a:t>
            </a:r>
          </a:p>
        </p:txBody>
      </p:sp>
      <p:grpSp>
        <p:nvGrpSpPr>
          <p:cNvPr id="63493" name="Group 7"/>
          <p:cNvGrpSpPr>
            <a:grpSpLocks/>
          </p:cNvGrpSpPr>
          <p:nvPr/>
        </p:nvGrpSpPr>
        <p:grpSpPr bwMode="auto">
          <a:xfrm>
            <a:off x="412750" y="909638"/>
            <a:ext cx="5754688" cy="69850"/>
            <a:chOff x="2544" y="960"/>
            <a:chExt cx="3208" cy="48"/>
          </a:xfrm>
          <a:solidFill>
            <a:srgbClr val="FF0000"/>
          </a:solidFill>
        </p:grpSpPr>
        <p:sp>
          <p:nvSpPr>
            <p:cNvPr id="63494"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a:defRPr/>
              </a:pPr>
              <a:endParaRPr lang="fr-FR" dirty="0"/>
            </a:p>
          </p:txBody>
        </p:sp>
        <p:sp>
          <p:nvSpPr>
            <p:cNvPr id="63495"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solidFill>
                  <a:srgbClr val="000000"/>
                </a:solidFill>
                <a:ea typeface="ヒラギノ角ゴ Pro W3"/>
                <a:cs typeface="ヒラギノ角ゴ Pro W3"/>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5248683-11E4-456C-B052-2696FCA4EE3C}" type="slidenum">
              <a:rPr lang="fr-FR" altLang="fr-FR" sz="1200" smtClean="0">
                <a:solidFill>
                  <a:srgbClr val="000000"/>
                </a:solidFill>
                <a:ea typeface="ヒラギノ角ゴ Pro W3"/>
                <a:cs typeface="ヒラギノ角ゴ Pro W3"/>
              </a:rPr>
              <a:pPr>
                <a:spcBef>
                  <a:spcPct val="0"/>
                </a:spcBef>
                <a:buFontTx/>
                <a:buNone/>
              </a:pPr>
              <a:t>18</a:t>
            </a:fld>
            <a:endParaRPr lang="fr-FR" altLang="fr-FR" sz="1200" smtClean="0">
              <a:solidFill>
                <a:srgbClr val="000000"/>
              </a:solidFill>
              <a:ea typeface="ヒラギノ角ゴ Pro W3"/>
              <a:cs typeface="ヒラギノ角ゴ Pro W3"/>
            </a:endParaRPr>
          </a:p>
        </p:txBody>
      </p:sp>
      <p:sp>
        <p:nvSpPr>
          <p:cNvPr id="75779" name="Text Box 5"/>
          <p:cNvSpPr txBox="1">
            <a:spLocks noChangeArrowheads="1"/>
          </p:cNvSpPr>
          <p:nvPr/>
        </p:nvSpPr>
        <p:spPr bwMode="auto">
          <a:xfrm>
            <a:off x="274638" y="84138"/>
            <a:ext cx="86899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3 – Une opportunité pour enrichir nos politiques publiques et garantir une qualité de délivrance sur le territoire</a:t>
            </a:r>
          </a:p>
        </p:txBody>
      </p:sp>
      <p:grpSp>
        <p:nvGrpSpPr>
          <p:cNvPr id="63493" name="Group 7"/>
          <p:cNvGrpSpPr>
            <a:grpSpLocks/>
          </p:cNvGrpSpPr>
          <p:nvPr/>
        </p:nvGrpSpPr>
        <p:grpSpPr bwMode="auto">
          <a:xfrm>
            <a:off x="412750" y="909638"/>
            <a:ext cx="5754688" cy="69850"/>
            <a:chOff x="2544" y="960"/>
            <a:chExt cx="3208" cy="48"/>
          </a:xfrm>
          <a:solidFill>
            <a:srgbClr val="FF0000"/>
          </a:solidFill>
        </p:grpSpPr>
        <p:sp>
          <p:nvSpPr>
            <p:cNvPr id="63494"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a:defRPr/>
              </a:pPr>
              <a:endParaRPr lang="fr-FR" dirty="0"/>
            </a:p>
          </p:txBody>
        </p:sp>
        <p:sp>
          <p:nvSpPr>
            <p:cNvPr id="63495"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solidFill>
                  <a:srgbClr val="000000"/>
                </a:solidFill>
                <a:ea typeface="ヒラギノ角ゴ Pro W3"/>
                <a:cs typeface="ヒラギノ角ゴ Pro W3"/>
              </a:endParaRPr>
            </a:p>
          </p:txBody>
        </p:sp>
      </p:grpSp>
      <p:sp>
        <p:nvSpPr>
          <p:cNvPr id="69637" name="Rectangle 3"/>
          <p:cNvSpPr>
            <a:spLocks noChangeArrowheads="1"/>
          </p:cNvSpPr>
          <p:nvPr/>
        </p:nvSpPr>
        <p:spPr bwMode="auto">
          <a:xfrm>
            <a:off x="68263" y="1127125"/>
            <a:ext cx="6303962" cy="540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Clr>
                <a:srgbClr val="FF0000"/>
              </a:buClr>
              <a:buFontTx/>
              <a:buNone/>
              <a:defRPr/>
            </a:pPr>
            <a:r>
              <a:rPr lang="fr-FR" altLang="fr-FR" sz="1500" b="1" dirty="0" smtClean="0">
                <a:ea typeface="ヒラギノ角ゴ Pro W3"/>
                <a:cs typeface="Calibri" panose="020F0502020204030204" pitchFamily="34" charset="0"/>
              </a:rPr>
              <a:t>Un exemple, structuration d’une politique culturelle transversale :</a:t>
            </a:r>
          </a:p>
          <a:p>
            <a:pPr marL="0" indent="0" algn="just" eaLnBrk="1" hangingPunct="1">
              <a:spcBef>
                <a:spcPct val="0"/>
              </a:spcBef>
              <a:buClr>
                <a:srgbClr val="FF0000"/>
              </a:buClr>
              <a:buFontTx/>
              <a:buNone/>
              <a:defRPr/>
            </a:pPr>
            <a:endParaRPr lang="fr-FR" altLang="fr-FR" sz="1500" b="1"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ü"/>
              <a:defRPr/>
            </a:pPr>
            <a:r>
              <a:rPr lang="fr-FR" altLang="fr-FR" sz="1500" b="1" dirty="0" smtClean="0">
                <a:ea typeface="ヒラギノ角ゴ Pro W3"/>
                <a:cs typeface="Calibri" panose="020F0502020204030204" pitchFamily="34" charset="0"/>
              </a:rPr>
              <a:t>Culture/économie : </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Promotion de l’entrepreneuriat culturel</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Accompagnement des acteurs culturels</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Création d’une mission mécénat</a:t>
            </a:r>
          </a:p>
          <a:p>
            <a:pPr marL="457200" lvl="1" indent="0" algn="just" eaLnBrk="1" hangingPunct="1">
              <a:spcBef>
                <a:spcPct val="0"/>
              </a:spcBef>
              <a:buClr>
                <a:srgbClr val="FF0000"/>
              </a:buClr>
              <a:buFontTx/>
              <a:buNone/>
              <a:defRPr/>
            </a:pPr>
            <a:endParaRPr lang="fr-FR" altLang="fr-FR" sz="15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ü"/>
              <a:defRPr/>
            </a:pPr>
            <a:r>
              <a:rPr lang="fr-FR" altLang="fr-FR" sz="1500" b="1" dirty="0" smtClean="0">
                <a:ea typeface="ヒラギノ角ゴ Pro W3"/>
                <a:cs typeface="Calibri" panose="020F0502020204030204" pitchFamily="34" charset="0"/>
              </a:rPr>
              <a:t>Culture/social/éducation</a:t>
            </a:r>
            <a:r>
              <a:rPr lang="fr-FR" altLang="fr-FR" sz="1500" dirty="0" smtClean="0">
                <a:ea typeface="ヒラギノ角ゴ Pro W3"/>
                <a:cs typeface="Calibri" panose="020F0502020204030204" pitchFamily="34" charset="0"/>
              </a:rPr>
              <a:t> : </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Schéma métropolitain des enseignements artistiques : structurer l’offre sur le territoire métropolitain = 74 conservatoires et écoles de musique, danse théâtre et cirque dans 48 communes</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Dispositif « Collèges au cinéma »</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Convention métropolitaine de coopération culturelle : articulation avec le volet Culture des Contrats de Ville</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Lancement d’un appel à projets « Culture et Solidarités » : soutien d’actions et de médiation culturelle auprès des personnes éloignées de l’offre culturelle</a:t>
            </a:r>
          </a:p>
          <a:p>
            <a:pPr lvl="1" algn="just" eaLnBrk="1" hangingPunct="1">
              <a:spcBef>
                <a:spcPct val="0"/>
              </a:spcBef>
              <a:buClr>
                <a:srgbClr val="FF0000"/>
              </a:buClr>
              <a:buFont typeface="Wingdings" panose="05000000000000000000" pitchFamily="2" charset="2"/>
              <a:buChar char="§"/>
              <a:defRPr/>
            </a:pPr>
            <a:endParaRPr lang="fr-FR" altLang="fr-FR" sz="15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ü"/>
              <a:defRPr/>
            </a:pPr>
            <a:r>
              <a:rPr lang="fr-FR" altLang="fr-FR" sz="1500" b="1" dirty="0" smtClean="0">
                <a:ea typeface="ヒラギノ角ゴ Pro W3"/>
                <a:cs typeface="Calibri" panose="020F0502020204030204" pitchFamily="34" charset="0"/>
              </a:rPr>
              <a:t>Culture comme objet de coopération entre les communes</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Animation d’un réseau de lecture publique</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Aide à la programmation artistique des petites communes </a:t>
            </a:r>
          </a:p>
          <a:p>
            <a:pPr lvl="1" algn="just" eaLnBrk="1" hangingPunct="1">
              <a:spcBef>
                <a:spcPct val="0"/>
              </a:spcBef>
              <a:buClr>
                <a:srgbClr val="FF0000"/>
              </a:buClr>
              <a:buFont typeface="Wingdings" panose="05000000000000000000" pitchFamily="2" charset="2"/>
              <a:buChar char="§"/>
              <a:defRPr/>
            </a:pPr>
            <a:r>
              <a:rPr lang="fr-FR" altLang="fr-FR" sz="1500" dirty="0" smtClean="0">
                <a:ea typeface="ヒラギノ角ゴ Pro W3"/>
                <a:cs typeface="Calibri" panose="020F0502020204030204" pitchFamily="34" charset="0"/>
              </a:rPr>
              <a:t>Mise en visibilité de l’offre culturelle des communes</a:t>
            </a:r>
          </a:p>
        </p:txBody>
      </p:sp>
      <p:pic>
        <p:nvPicPr>
          <p:cNvPr id="75782" name="Picture 10" descr="Vign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4654550"/>
            <a:ext cx="25368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5" y="2441575"/>
            <a:ext cx="14700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5"/>
          <a:srcRect/>
          <a:stretch>
            <a:fillRect/>
          </a:stretch>
        </p:blipFill>
        <p:spPr bwMode="auto">
          <a:xfrm>
            <a:off x="6272213" y="1236663"/>
            <a:ext cx="1252537" cy="17891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54DF501-CA90-4B1F-A1F3-EF0F7AAE7F06}" type="slidenum">
              <a:rPr lang="fr-FR" altLang="fr-FR" sz="1200" smtClean="0">
                <a:solidFill>
                  <a:srgbClr val="000000"/>
                </a:solidFill>
                <a:ea typeface="ヒラギノ角ゴ Pro W3"/>
                <a:cs typeface="ヒラギノ角ゴ Pro W3"/>
              </a:rPr>
              <a:pPr>
                <a:spcBef>
                  <a:spcPct val="0"/>
                </a:spcBef>
                <a:buFontTx/>
                <a:buNone/>
              </a:pPr>
              <a:t>19</a:t>
            </a:fld>
            <a:endParaRPr lang="fr-FR" altLang="fr-FR" sz="1200" smtClean="0">
              <a:solidFill>
                <a:srgbClr val="000000"/>
              </a:solidFill>
              <a:ea typeface="ヒラギノ角ゴ Pro W3"/>
              <a:cs typeface="ヒラギノ角ゴ Pro W3"/>
            </a:endParaRPr>
          </a:p>
        </p:txBody>
      </p:sp>
      <p:sp>
        <p:nvSpPr>
          <p:cNvPr id="77827" name="Text Box 5"/>
          <p:cNvSpPr txBox="1">
            <a:spLocks noChangeArrowheads="1"/>
          </p:cNvSpPr>
          <p:nvPr/>
        </p:nvSpPr>
        <p:spPr bwMode="auto">
          <a:xfrm>
            <a:off x="274638" y="84138"/>
            <a:ext cx="86899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3 – Une opportunité pour enrichir nos politiques publiques et garantir une qualité de délivrance sur le territoire</a:t>
            </a:r>
          </a:p>
          <a:p>
            <a:pPr eaLnBrk="1" hangingPunct="1">
              <a:spcBef>
                <a:spcPct val="50000"/>
              </a:spcBef>
              <a:buFontTx/>
              <a:buNone/>
            </a:pPr>
            <a:endParaRPr lang="fr-FR" altLang="fr-FR" sz="2400" b="1">
              <a:solidFill>
                <a:srgbClr val="FF0000"/>
              </a:solidFill>
              <a:ea typeface="ヒラギノ角ゴ Pro W3"/>
              <a:cs typeface="ヒラギノ角ゴ Pro W3"/>
            </a:endParaRPr>
          </a:p>
        </p:txBody>
      </p:sp>
      <p:grpSp>
        <p:nvGrpSpPr>
          <p:cNvPr id="63493" name="Group 7"/>
          <p:cNvGrpSpPr>
            <a:grpSpLocks/>
          </p:cNvGrpSpPr>
          <p:nvPr/>
        </p:nvGrpSpPr>
        <p:grpSpPr bwMode="auto">
          <a:xfrm>
            <a:off x="412750" y="909638"/>
            <a:ext cx="5754688" cy="69850"/>
            <a:chOff x="2544" y="960"/>
            <a:chExt cx="3208" cy="48"/>
          </a:xfrm>
          <a:solidFill>
            <a:srgbClr val="FF0000"/>
          </a:solidFill>
        </p:grpSpPr>
        <p:sp>
          <p:nvSpPr>
            <p:cNvPr id="63494"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a:defRPr/>
              </a:pPr>
              <a:endParaRPr lang="fr-FR" dirty="0"/>
            </a:p>
          </p:txBody>
        </p:sp>
        <p:sp>
          <p:nvSpPr>
            <p:cNvPr id="63495"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solidFill>
                  <a:srgbClr val="000000"/>
                </a:solidFill>
                <a:ea typeface="ヒラギノ角ゴ Pro W3"/>
                <a:cs typeface="ヒラギノ角ゴ Pro W3"/>
              </a:endParaRPr>
            </a:p>
          </p:txBody>
        </p:sp>
      </p:grpSp>
      <p:sp>
        <p:nvSpPr>
          <p:cNvPr id="77829" name="Rectangle 3"/>
          <p:cNvSpPr>
            <a:spLocks noChangeArrowheads="1"/>
          </p:cNvSpPr>
          <p:nvPr/>
        </p:nvSpPr>
        <p:spPr bwMode="auto">
          <a:xfrm>
            <a:off x="95250" y="1100138"/>
            <a:ext cx="8739188" cy="140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
                <a:srgbClr val="FF0000"/>
              </a:buClr>
              <a:buFont typeface="Wingdings" panose="05000000000000000000" pitchFamily="2" charset="2"/>
              <a:buChar char="§"/>
            </a:pPr>
            <a:r>
              <a:rPr lang="fr-FR" altLang="fr-FR" sz="1700">
                <a:ea typeface="ヒラギノ角ゴ Pro W3"/>
                <a:cs typeface="Calibri" panose="020F0502020204030204" pitchFamily="34" charset="0"/>
              </a:rPr>
              <a:t>Des politiques publiques mieux délivrées sur le territoire : </a:t>
            </a:r>
          </a:p>
          <a:p>
            <a:pPr lvl="1" algn="just" eaLnBrk="1" hangingPunct="1">
              <a:spcBef>
                <a:spcPct val="0"/>
              </a:spcBef>
              <a:buClr>
                <a:srgbClr val="FF0000"/>
              </a:buClr>
              <a:buFont typeface="Wingdings" panose="05000000000000000000" pitchFamily="2" charset="2"/>
              <a:buChar char="ü"/>
            </a:pPr>
            <a:r>
              <a:rPr lang="fr-FR" altLang="fr-FR" sz="1700">
                <a:ea typeface="ヒラギノ角ゴ Pro W3"/>
                <a:cs typeface="Calibri" panose="020F0502020204030204" pitchFamily="34" charset="0"/>
              </a:rPr>
              <a:t>Une </a:t>
            </a:r>
            <a:r>
              <a:rPr lang="fr-FR" altLang="fr-FR" sz="1700" b="1">
                <a:ea typeface="ヒラギノ角ゴ Pro W3"/>
                <a:cs typeface="Calibri" panose="020F0502020204030204" pitchFamily="34" charset="0"/>
              </a:rPr>
              <a:t>organisation territorialisée </a:t>
            </a:r>
            <a:r>
              <a:rPr lang="fr-FR" altLang="fr-FR" sz="1700">
                <a:ea typeface="ヒラギノ角ゴ Pro W3"/>
                <a:cs typeface="Calibri" panose="020F0502020204030204" pitchFamily="34" charset="0"/>
              </a:rPr>
              <a:t>qui permet proximité et réactivité</a:t>
            </a:r>
          </a:p>
          <a:p>
            <a:pPr lvl="1" algn="just" eaLnBrk="1" hangingPunct="1">
              <a:spcBef>
                <a:spcPct val="0"/>
              </a:spcBef>
              <a:buClr>
                <a:srgbClr val="FF0000"/>
              </a:buClr>
              <a:buFont typeface="Wingdings" panose="05000000000000000000" pitchFamily="2" charset="2"/>
              <a:buChar char="ü"/>
            </a:pPr>
            <a:r>
              <a:rPr lang="fr-FR" altLang="fr-FR" sz="1700">
                <a:ea typeface="ヒラギノ角ゴ Pro W3"/>
                <a:cs typeface="Calibri" panose="020F0502020204030204" pitchFamily="34" charset="0"/>
              </a:rPr>
              <a:t>Un </a:t>
            </a:r>
            <a:r>
              <a:rPr lang="fr-FR" altLang="fr-FR" sz="1700" b="1">
                <a:ea typeface="ヒラギノ角ゴ Pro W3"/>
                <a:cs typeface="Calibri" panose="020F0502020204030204" pitchFamily="34" charset="0"/>
              </a:rPr>
              <a:t>projet emblématique : le rapprochement des antennes solidarités du CCAS de la Ville de Lyon et des Maisons de la Métropole </a:t>
            </a:r>
            <a:r>
              <a:rPr lang="fr-FR" altLang="fr-FR" sz="1700">
                <a:ea typeface="ヒラギノ角ゴ Pro W3"/>
                <a:cs typeface="Calibri" panose="020F0502020204030204" pitchFamily="34" charset="0"/>
              </a:rPr>
              <a:t>(ouverture février 2018)</a:t>
            </a:r>
          </a:p>
        </p:txBody>
      </p:sp>
      <p:pic>
        <p:nvPicPr>
          <p:cNvPr id="77830"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0513" y="2541588"/>
            <a:ext cx="3438525"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2"/>
          <p:cNvSpPr>
            <a:spLocks noGrp="1"/>
          </p:cNvSpPr>
          <p:nvPr>
            <p:ph idx="1"/>
          </p:nvPr>
        </p:nvSpPr>
        <p:spPr>
          <a:xfrm>
            <a:off x="539750" y="2306638"/>
            <a:ext cx="4967288" cy="4525962"/>
          </a:xfrm>
        </p:spPr>
        <p:txBody>
          <a:bodyPr>
            <a:normAutofit/>
          </a:bodyPr>
          <a:lstStyle/>
          <a:p>
            <a:pPr marL="0" indent="0" algn="ctr">
              <a:buFontTx/>
              <a:buNone/>
              <a:defRPr/>
            </a:pPr>
            <a:endParaRPr lang="fr-FR" b="1" dirty="0" smtClean="0">
              <a:solidFill>
                <a:schemeClr val="bg1">
                  <a:lumMod val="50000"/>
                </a:schemeClr>
              </a:solidFill>
            </a:endParaRPr>
          </a:p>
          <a:p>
            <a:pPr marL="0" indent="0" algn="ctr">
              <a:buFontTx/>
              <a:buNone/>
              <a:defRPr/>
            </a:pPr>
            <a:r>
              <a:rPr lang="fr-FR" b="1" dirty="0" smtClean="0">
                <a:solidFill>
                  <a:srgbClr val="FF5050"/>
                </a:solidFill>
              </a:rPr>
              <a:t>18 </a:t>
            </a:r>
            <a:r>
              <a:rPr lang="fr-FR" dirty="0" smtClean="0">
                <a:solidFill>
                  <a:schemeClr val="accent4">
                    <a:lumMod val="65000"/>
                    <a:lumOff val="35000"/>
                  </a:schemeClr>
                </a:solidFill>
              </a:rPr>
              <a:t>Maisons de la </a:t>
            </a:r>
            <a:r>
              <a:rPr lang="fr-FR" dirty="0" smtClean="0">
                <a:solidFill>
                  <a:srgbClr val="FF5050"/>
                </a:solidFill>
              </a:rPr>
              <a:t>Métropole</a:t>
            </a:r>
            <a:r>
              <a:rPr lang="fr-FR" dirty="0" smtClean="0">
                <a:solidFill>
                  <a:schemeClr val="bg1">
                    <a:lumMod val="50000"/>
                  </a:schemeClr>
                </a:solidFill>
              </a:rPr>
              <a:t> </a:t>
            </a:r>
            <a:r>
              <a:rPr lang="fr-FR" dirty="0">
                <a:solidFill>
                  <a:schemeClr val="accent4">
                    <a:lumMod val="65000"/>
                    <a:lumOff val="35000"/>
                  </a:schemeClr>
                </a:solidFill>
              </a:rPr>
              <a:t>pour </a:t>
            </a:r>
            <a:r>
              <a:rPr lang="fr-FR" dirty="0" smtClean="0">
                <a:solidFill>
                  <a:schemeClr val="accent4">
                    <a:lumMod val="65000"/>
                    <a:lumOff val="35000"/>
                  </a:schemeClr>
                </a:solidFill>
              </a:rPr>
              <a:t>les </a:t>
            </a:r>
            <a:r>
              <a:rPr lang="fr-FR" dirty="0" smtClean="0">
                <a:solidFill>
                  <a:srgbClr val="FF5050"/>
                </a:solidFill>
              </a:rPr>
              <a:t>Solidarités</a:t>
            </a:r>
          </a:p>
          <a:p>
            <a:pPr marL="0" indent="0" algn="ctr">
              <a:buFontTx/>
              <a:buNone/>
              <a:defRPr/>
            </a:pPr>
            <a:r>
              <a:rPr lang="fr-FR" sz="2200" dirty="0" smtClean="0">
                <a:solidFill>
                  <a:schemeClr val="accent4">
                    <a:lumMod val="65000"/>
                    <a:lumOff val="35000"/>
                  </a:schemeClr>
                </a:solidFill>
              </a:rPr>
              <a:t>Un guichet unique, un interlocuteur, un accueil sans rendez-vous</a:t>
            </a:r>
          </a:p>
          <a:p>
            <a:pPr marL="0" indent="0" algn="ctr">
              <a:buFontTx/>
              <a:buNone/>
              <a:defRPr/>
            </a:pPr>
            <a:r>
              <a:rPr lang="fr-FR" sz="2200" dirty="0" smtClean="0">
                <a:solidFill>
                  <a:schemeClr val="accent4">
                    <a:lumMod val="65000"/>
                    <a:lumOff val="35000"/>
                  </a:schemeClr>
                </a:solidFill>
              </a:rPr>
              <a:t>Exemples : domiciliation, RSA</a:t>
            </a:r>
          </a:p>
          <a:p>
            <a:pPr>
              <a:defRPr/>
            </a:pPr>
            <a:endParaRPr lang="fr-FR" dirty="0"/>
          </a:p>
        </p:txBody>
      </p:sp>
      <p:sp>
        <p:nvSpPr>
          <p:cNvPr id="77832" name="Espace réservé du numéro de diapositive 5"/>
          <p:cNvSpPr txBox="1">
            <a:spLocks/>
          </p:cNvSpPr>
          <p:nvPr/>
        </p:nvSpPr>
        <p:spPr bwMode="auto">
          <a:xfrm>
            <a:off x="6705600" y="63976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fr-FR" altLang="fr-FR" sz="1200">
                <a:solidFill>
                  <a:srgbClr val="000000"/>
                </a:solidFill>
                <a:ea typeface="ヒラギノ角ゴ Pro W3"/>
                <a:cs typeface="ヒラギノ角ゴ Pro W3"/>
              </a:rPr>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Espace réservé du numéro de diapositive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Candara" panose="020E0502030303020204" pitchFamily="34" charset="0"/>
                <a:cs typeface="Arial" panose="020B0604020202020204" pitchFamily="34" charset="0"/>
              </a:defRPr>
            </a:lvl1pPr>
            <a:lvl2pPr marL="742950" indent="-285750" defTabSz="457200">
              <a:spcBef>
                <a:spcPct val="20000"/>
              </a:spcBef>
              <a:buChar char="–"/>
              <a:defRPr sz="2800">
                <a:solidFill>
                  <a:schemeClr val="tx1"/>
                </a:solidFill>
                <a:latin typeface="Candara" panose="020E0502030303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Candara" panose="020E0502030303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Candara" panose="020E0502030303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Candara" panose="020E0502030303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9pPr>
          </a:lstStyle>
          <a:p>
            <a:pPr algn="r" eaLnBrk="1" hangingPunct="1">
              <a:spcBef>
                <a:spcPct val="0"/>
              </a:spcBef>
              <a:buFontTx/>
              <a:buNone/>
            </a:pPr>
            <a:r>
              <a:rPr lang="fr-FR" altLang="fr-FR" sz="1200">
                <a:solidFill>
                  <a:srgbClr val="898989"/>
                </a:solidFill>
                <a:latin typeface="Arial" panose="020B0604020202020204" pitchFamily="34" charset="0"/>
                <a:ea typeface="ヒラギノ角ゴ Pro W3"/>
                <a:cs typeface="ヒラギノ角ゴ Pro W3"/>
              </a:rPr>
              <a:t>2</a:t>
            </a:r>
          </a:p>
        </p:txBody>
      </p:sp>
      <p:sp>
        <p:nvSpPr>
          <p:cNvPr id="6" name="Rectangle 5"/>
          <p:cNvSpPr/>
          <p:nvPr/>
        </p:nvSpPr>
        <p:spPr>
          <a:xfrm>
            <a:off x="977900" y="2017713"/>
            <a:ext cx="430213" cy="606425"/>
          </a:xfrm>
          <a:prstGeom prst="rect">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p>
        </p:txBody>
      </p:sp>
      <p:sp>
        <p:nvSpPr>
          <p:cNvPr id="46084" name="ZoneTexte 2"/>
          <p:cNvSpPr txBox="1">
            <a:spLocks noChangeArrowheads="1"/>
          </p:cNvSpPr>
          <p:nvPr/>
        </p:nvSpPr>
        <p:spPr bwMode="auto">
          <a:xfrm>
            <a:off x="1008063" y="2027238"/>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ndara" panose="020E0502030303020204" pitchFamily="34" charset="0"/>
                <a:cs typeface="Arial" panose="020B0604020202020204" pitchFamily="34" charset="0"/>
              </a:defRPr>
            </a:lvl1pPr>
            <a:lvl2pPr marL="742950" indent="-285750">
              <a:spcBef>
                <a:spcPct val="20000"/>
              </a:spcBef>
              <a:buChar char="–"/>
              <a:defRPr sz="2800">
                <a:solidFill>
                  <a:schemeClr val="tx1"/>
                </a:solidFill>
                <a:latin typeface="Candara" panose="020E0502030303020204" pitchFamily="34" charset="0"/>
                <a:cs typeface="Arial" panose="020B0604020202020204" pitchFamily="34" charset="0"/>
              </a:defRPr>
            </a:lvl2pPr>
            <a:lvl3pPr marL="1143000" indent="-228600">
              <a:spcBef>
                <a:spcPct val="20000"/>
              </a:spcBef>
              <a:buChar char="•"/>
              <a:defRPr sz="2400">
                <a:solidFill>
                  <a:schemeClr val="tx1"/>
                </a:solidFill>
                <a:latin typeface="Candara" panose="020E0502030303020204" pitchFamily="34" charset="0"/>
                <a:cs typeface="Arial" panose="020B0604020202020204" pitchFamily="34" charset="0"/>
              </a:defRPr>
            </a:lvl3pPr>
            <a:lvl4pPr marL="1600200" indent="-228600">
              <a:spcBef>
                <a:spcPct val="20000"/>
              </a:spcBef>
              <a:buChar char="–"/>
              <a:defRPr sz="2000">
                <a:solidFill>
                  <a:schemeClr val="tx1"/>
                </a:solidFill>
                <a:latin typeface="Candara" panose="020E0502030303020204" pitchFamily="34" charset="0"/>
                <a:cs typeface="Arial" panose="020B0604020202020204" pitchFamily="34" charset="0"/>
              </a:defRPr>
            </a:lvl4pPr>
            <a:lvl5pPr marL="2057400" indent="-228600">
              <a:spcBef>
                <a:spcPct val="20000"/>
              </a:spcBef>
              <a:buChar char="»"/>
              <a:defRPr sz="2000">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9pPr>
          </a:lstStyle>
          <a:p>
            <a:pPr eaLnBrk="1" hangingPunct="1">
              <a:spcBef>
                <a:spcPct val="0"/>
              </a:spcBef>
              <a:buFontTx/>
              <a:buNone/>
            </a:pPr>
            <a:r>
              <a:rPr lang="fr-FR" altLang="fr-FR" sz="2800" b="1">
                <a:solidFill>
                  <a:schemeClr val="bg1"/>
                </a:solidFill>
                <a:latin typeface="Arial" panose="020B0604020202020204" pitchFamily="34" charset="0"/>
                <a:ea typeface="MS PGothic" panose="020B0600070205080204" pitchFamily="34" charset="-128"/>
              </a:rPr>
              <a:t>1</a:t>
            </a:r>
          </a:p>
        </p:txBody>
      </p:sp>
      <p:sp>
        <p:nvSpPr>
          <p:cNvPr id="8" name="ZoneTexte 3"/>
          <p:cNvSpPr txBox="1">
            <a:spLocks noChangeArrowheads="1"/>
          </p:cNvSpPr>
          <p:nvPr/>
        </p:nvSpPr>
        <p:spPr bwMode="auto">
          <a:xfrm>
            <a:off x="1512888" y="1935163"/>
            <a:ext cx="68961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itchFamily="12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eaLnBrk="1" hangingPunct="1">
              <a:lnSpc>
                <a:spcPct val="110000"/>
              </a:lnSpc>
              <a:buFontTx/>
              <a:buNone/>
              <a:defRPr/>
            </a:pPr>
            <a:r>
              <a:rPr lang="fr-FR" altLang="fr-FR" sz="2000" b="1" dirty="0" smtClean="0">
                <a:solidFill>
                  <a:schemeClr val="accent4">
                    <a:lumMod val="75000"/>
                    <a:lumOff val="25000"/>
                  </a:schemeClr>
                </a:solidFill>
                <a:ea typeface="MS PGothic" panose="020B0600070205080204" pitchFamily="34" charset="-128"/>
              </a:rPr>
              <a:t>La Métropole de Lyon</a:t>
            </a:r>
            <a:r>
              <a:rPr lang="fr-FR" altLang="fr-FR" sz="2000" b="1" dirty="0">
                <a:solidFill>
                  <a:schemeClr val="accent4">
                    <a:lumMod val="75000"/>
                    <a:lumOff val="25000"/>
                  </a:schemeClr>
                </a:solidFill>
                <a:ea typeface="MS PGothic" panose="020B0600070205080204" pitchFamily="34" charset="-128"/>
              </a:rPr>
              <a:t> </a:t>
            </a:r>
            <a:r>
              <a:rPr lang="fr-FR" altLang="fr-FR" sz="2000" b="1" dirty="0" smtClean="0">
                <a:solidFill>
                  <a:schemeClr val="accent4">
                    <a:lumMod val="75000"/>
                    <a:lumOff val="25000"/>
                  </a:schemeClr>
                </a:solidFill>
                <a:ea typeface="MS PGothic" panose="020B0600070205080204" pitchFamily="34" charset="-128"/>
              </a:rPr>
              <a:t>: répondre aux enjeux de métropolisation et réinventer </a:t>
            </a:r>
            <a:r>
              <a:rPr lang="fr-FR" altLang="fr-FR" sz="2000" b="1" dirty="0">
                <a:solidFill>
                  <a:schemeClr val="accent4">
                    <a:lumMod val="75000"/>
                    <a:lumOff val="25000"/>
                  </a:schemeClr>
                </a:solidFill>
                <a:ea typeface="MS PGothic" panose="020B0600070205080204" pitchFamily="34" charset="-128"/>
              </a:rPr>
              <a:t>l’action publique locale</a:t>
            </a:r>
          </a:p>
        </p:txBody>
      </p:sp>
      <p:sp>
        <p:nvSpPr>
          <p:cNvPr id="10" name="Rectangle 9"/>
          <p:cNvSpPr/>
          <p:nvPr/>
        </p:nvSpPr>
        <p:spPr>
          <a:xfrm>
            <a:off x="977900" y="3219450"/>
            <a:ext cx="430213" cy="606425"/>
          </a:xfrm>
          <a:prstGeom prst="rect">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p>
        </p:txBody>
      </p:sp>
      <p:sp>
        <p:nvSpPr>
          <p:cNvPr id="46087" name="ZoneTexte 15"/>
          <p:cNvSpPr txBox="1">
            <a:spLocks noChangeArrowheads="1"/>
          </p:cNvSpPr>
          <p:nvPr/>
        </p:nvSpPr>
        <p:spPr bwMode="auto">
          <a:xfrm>
            <a:off x="1009650" y="326072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ndara" panose="020E0502030303020204" pitchFamily="34" charset="0"/>
                <a:cs typeface="Arial" panose="020B0604020202020204" pitchFamily="34" charset="0"/>
              </a:defRPr>
            </a:lvl1pPr>
            <a:lvl2pPr marL="742950" indent="-285750">
              <a:spcBef>
                <a:spcPct val="20000"/>
              </a:spcBef>
              <a:buChar char="–"/>
              <a:defRPr sz="2800">
                <a:solidFill>
                  <a:schemeClr val="tx1"/>
                </a:solidFill>
                <a:latin typeface="Candara" panose="020E0502030303020204" pitchFamily="34" charset="0"/>
                <a:cs typeface="Arial" panose="020B0604020202020204" pitchFamily="34" charset="0"/>
              </a:defRPr>
            </a:lvl2pPr>
            <a:lvl3pPr marL="1143000" indent="-228600">
              <a:spcBef>
                <a:spcPct val="20000"/>
              </a:spcBef>
              <a:buChar char="•"/>
              <a:defRPr sz="2400">
                <a:solidFill>
                  <a:schemeClr val="tx1"/>
                </a:solidFill>
                <a:latin typeface="Candara" panose="020E0502030303020204" pitchFamily="34" charset="0"/>
                <a:cs typeface="Arial" panose="020B0604020202020204" pitchFamily="34" charset="0"/>
              </a:defRPr>
            </a:lvl3pPr>
            <a:lvl4pPr marL="1600200" indent="-228600">
              <a:spcBef>
                <a:spcPct val="20000"/>
              </a:spcBef>
              <a:buChar char="–"/>
              <a:defRPr sz="2000">
                <a:solidFill>
                  <a:schemeClr val="tx1"/>
                </a:solidFill>
                <a:latin typeface="Candara" panose="020E0502030303020204" pitchFamily="34" charset="0"/>
                <a:cs typeface="Arial" panose="020B0604020202020204" pitchFamily="34" charset="0"/>
              </a:defRPr>
            </a:lvl4pPr>
            <a:lvl5pPr marL="2057400" indent="-228600">
              <a:spcBef>
                <a:spcPct val="20000"/>
              </a:spcBef>
              <a:buChar char="»"/>
              <a:defRPr sz="2000">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ndara" panose="020E0502030303020204" pitchFamily="34" charset="0"/>
                <a:cs typeface="Arial" panose="020B0604020202020204" pitchFamily="34" charset="0"/>
              </a:defRPr>
            </a:lvl9pPr>
          </a:lstStyle>
          <a:p>
            <a:pPr eaLnBrk="1" hangingPunct="1">
              <a:spcBef>
                <a:spcPct val="0"/>
              </a:spcBef>
              <a:buFontTx/>
              <a:buNone/>
            </a:pPr>
            <a:r>
              <a:rPr lang="fr-FR" altLang="fr-FR" sz="2800" b="1">
                <a:solidFill>
                  <a:schemeClr val="bg1"/>
                </a:solidFill>
                <a:latin typeface="Arial" panose="020B0604020202020204" pitchFamily="34" charset="0"/>
                <a:ea typeface="MS PGothic" panose="020B0600070205080204" pitchFamily="34" charset="-128"/>
              </a:rPr>
              <a:t>2</a:t>
            </a:r>
          </a:p>
        </p:txBody>
      </p:sp>
      <p:sp>
        <p:nvSpPr>
          <p:cNvPr id="15" name="Rectangle 3"/>
          <p:cNvSpPr txBox="1">
            <a:spLocks/>
          </p:cNvSpPr>
          <p:nvPr/>
        </p:nvSpPr>
        <p:spPr bwMode="auto">
          <a:xfrm>
            <a:off x="1549400" y="3268663"/>
            <a:ext cx="682625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defRPr sz="3200">
                <a:solidFill>
                  <a:srgbClr val="FF0000"/>
                </a:solidFill>
                <a:latin typeface="Arial" panose="020B0604020202020204" pitchFamily="34" charset="0"/>
                <a:ea typeface="Geneva" pitchFamily="124" charset="-128"/>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eaLnBrk="1" hangingPunct="1">
              <a:lnSpc>
                <a:spcPct val="110000"/>
              </a:lnSpc>
              <a:buFontTx/>
              <a:buNone/>
              <a:defRPr/>
            </a:pPr>
            <a:r>
              <a:rPr lang="fr-FR" altLang="fr-FR" sz="2000" b="1" dirty="0" smtClean="0">
                <a:solidFill>
                  <a:schemeClr val="accent4">
                    <a:lumMod val="75000"/>
                    <a:lumOff val="25000"/>
                  </a:schemeClr>
                </a:solidFill>
                <a:ea typeface="MS PGothic" panose="020B0600070205080204" pitchFamily="34" charset="-128"/>
              </a:rPr>
              <a:t>Quatre ans après : quel bilan ?</a:t>
            </a:r>
          </a:p>
        </p:txBody>
      </p:sp>
      <p:sp>
        <p:nvSpPr>
          <p:cNvPr id="16" name="Rectangle 15"/>
          <p:cNvSpPr/>
          <p:nvPr/>
        </p:nvSpPr>
        <p:spPr>
          <a:xfrm>
            <a:off x="0" y="4581525"/>
            <a:ext cx="539750" cy="57626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p>
        </p:txBody>
      </p:sp>
      <p:sp>
        <p:nvSpPr>
          <p:cNvPr id="17" name="Rectangle 16"/>
          <p:cNvSpPr/>
          <p:nvPr/>
        </p:nvSpPr>
        <p:spPr>
          <a:xfrm>
            <a:off x="0" y="5568950"/>
            <a:ext cx="539750" cy="57626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nvSpPr>
        <p:spPr bwMode="auto">
          <a:xfrm>
            <a:off x="274638" y="182563"/>
            <a:ext cx="85058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Et maintenant ? Les grands défis à relever</a:t>
            </a:r>
          </a:p>
        </p:txBody>
      </p:sp>
      <p:grpSp>
        <p:nvGrpSpPr>
          <p:cNvPr id="79875" name="Group 7"/>
          <p:cNvGrpSpPr>
            <a:grpSpLocks/>
          </p:cNvGrpSpPr>
          <p:nvPr/>
        </p:nvGrpSpPr>
        <p:grpSpPr bwMode="auto">
          <a:xfrm>
            <a:off x="395288" y="644525"/>
            <a:ext cx="5754687" cy="69850"/>
            <a:chOff x="2544" y="960"/>
            <a:chExt cx="3208" cy="48"/>
          </a:xfrm>
        </p:grpSpPr>
        <p:sp>
          <p:nvSpPr>
            <p:cNvPr id="79878" name="Line 8"/>
            <p:cNvSpPr>
              <a:spLocks noChangeShapeType="1"/>
            </p:cNvSpPr>
            <p:nvPr/>
          </p:nvSpPr>
          <p:spPr bwMode="auto">
            <a:xfrm>
              <a:off x="2544" y="960"/>
              <a:ext cx="320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9879" name="Rectangle 9"/>
            <p:cNvSpPr>
              <a:spLocks noChangeArrowheads="1"/>
            </p:cNvSpPr>
            <p:nvPr/>
          </p:nvSpPr>
          <p:spPr bwMode="auto">
            <a:xfrm>
              <a:off x="2544" y="960"/>
              <a:ext cx="975" cy="48"/>
            </a:xfrm>
            <a:prstGeom prst="rect">
              <a:avLst/>
            </a:prstGeom>
            <a:solidFill>
              <a:srgbClr val="CC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800">
                <a:solidFill>
                  <a:srgbClr val="000000"/>
                </a:solidFill>
                <a:ea typeface="ヒラギノ角ゴ Pro W3"/>
                <a:cs typeface="ヒラギノ角ゴ Pro W3"/>
              </a:endParaRPr>
            </a:p>
          </p:txBody>
        </p:sp>
      </p:grpSp>
      <p:sp>
        <p:nvSpPr>
          <p:cNvPr id="8" name="Rectangle 3"/>
          <p:cNvSpPr>
            <a:spLocks noChangeArrowheads="1"/>
          </p:cNvSpPr>
          <p:nvPr/>
        </p:nvSpPr>
        <p:spPr bwMode="auto">
          <a:xfrm>
            <a:off x="274638" y="981075"/>
            <a:ext cx="8618537" cy="544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Clr>
                <a:srgbClr val="FF0000"/>
              </a:buClr>
              <a:buFontTx/>
              <a:buNone/>
              <a:defRPr/>
            </a:pPr>
            <a:r>
              <a:rPr lang="fr-FR" altLang="fr-FR" sz="1700" b="1" u="sng" dirty="0" smtClean="0">
                <a:ea typeface="ヒラギノ角ゴ Pro W3"/>
                <a:cs typeface="Calibri" panose="020F0502020204030204" pitchFamily="34" charset="0"/>
              </a:rPr>
              <a:t>En externe</a:t>
            </a:r>
          </a:p>
          <a:p>
            <a:pPr marL="0" indent="0" algn="just" eaLnBrk="1" hangingPunct="1">
              <a:spcBef>
                <a:spcPct val="0"/>
              </a:spcBef>
              <a:buClr>
                <a:srgbClr val="FF0000"/>
              </a:buClr>
              <a:buFontTx/>
              <a:buNone/>
              <a:defRPr/>
            </a:pPr>
            <a:endParaRPr lang="fr-FR" altLang="fr-FR" sz="1700" b="1"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r>
              <a:rPr lang="fr-FR" altLang="fr-FR" sz="1700" b="1" dirty="0" smtClean="0">
                <a:ea typeface="ヒラギノ角ゴ Pro W3"/>
                <a:cs typeface="Calibri" panose="020F0502020204030204" pitchFamily="34" charset="0"/>
              </a:rPr>
              <a:t>Un changement de posture de la collectivité à anticiper avec le passage au suffrage universel direct</a:t>
            </a:r>
            <a:r>
              <a:rPr lang="fr-FR" altLang="fr-FR" sz="1700" dirty="0" smtClean="0">
                <a:ea typeface="ヒラギノ角ゴ Pro W3"/>
                <a:cs typeface="Calibri" panose="020F0502020204030204" pitchFamily="34" charset="0"/>
              </a:rPr>
              <a:t>, impliquant renforcement de la relation aux usagers, poursuite du rapprochement avec les communes, structuration des liens avec les partenaires institutionnels (État, Région, Nouveau Rhône).</a:t>
            </a:r>
          </a:p>
          <a:p>
            <a:pPr algn="just" eaLnBrk="1" hangingPunct="1">
              <a:spcBef>
                <a:spcPct val="0"/>
              </a:spcBef>
              <a:buClr>
                <a:srgbClr val="FF0000"/>
              </a:buClr>
              <a:buFont typeface="Wingdings" panose="05000000000000000000" pitchFamily="2" charset="2"/>
              <a:buChar char="§"/>
              <a:defRPr/>
            </a:pPr>
            <a:endParaRPr lang="fr-FR" altLang="fr-FR" sz="1700" b="1"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endParaRPr lang="fr-FR" altLang="fr-FR" sz="1700" b="1"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r>
              <a:rPr lang="fr-FR" altLang="fr-FR" sz="1700" b="1" dirty="0" smtClean="0">
                <a:ea typeface="ヒラギノ角ゴ Pro W3"/>
                <a:cs typeface="Calibri" panose="020F0502020204030204" pitchFamily="34" charset="0"/>
              </a:rPr>
              <a:t>Un périmètre géographique à questionner : </a:t>
            </a:r>
            <a:r>
              <a:rPr lang="fr-FR" altLang="fr-FR" sz="1800" dirty="0" smtClean="0"/>
              <a:t>pertinence de l’existence de la Métropole de Lyon et du Nouveau Rhône, deux entités distinctes pour l’exercice des compétences départementales sur le territoire lyonnais ? Enjeu d’extension du périmètre de la Métropole de Lyon ?</a:t>
            </a:r>
          </a:p>
          <a:p>
            <a:pPr algn="just" eaLnBrk="1" hangingPunct="1">
              <a:spcBef>
                <a:spcPct val="0"/>
              </a:spcBef>
              <a:buClr>
                <a:srgbClr val="FF0000"/>
              </a:buClr>
              <a:buFont typeface="Wingdings" panose="05000000000000000000" pitchFamily="2" charset="2"/>
              <a:buChar char="§"/>
              <a:defRPr/>
            </a:pPr>
            <a:endParaRPr lang="fr-FR" altLang="fr-FR" sz="1800" dirty="0" smtClean="0"/>
          </a:p>
          <a:p>
            <a:pPr algn="just" eaLnBrk="1" hangingPunct="1">
              <a:spcBef>
                <a:spcPct val="0"/>
              </a:spcBef>
              <a:buClr>
                <a:srgbClr val="FF0000"/>
              </a:buClr>
              <a:buFont typeface="Wingdings" panose="05000000000000000000" pitchFamily="2" charset="2"/>
              <a:buChar char="§"/>
              <a:defRPr/>
            </a:pPr>
            <a:endParaRPr lang="fr-FR" altLang="fr-FR" sz="1800" dirty="0" smtClean="0"/>
          </a:p>
          <a:p>
            <a:pPr algn="just" eaLnBrk="1" hangingPunct="1">
              <a:spcBef>
                <a:spcPct val="0"/>
              </a:spcBef>
              <a:buClr>
                <a:srgbClr val="FF0000"/>
              </a:buClr>
              <a:buFont typeface="Wingdings" panose="05000000000000000000" pitchFamily="2" charset="2"/>
              <a:buChar char="§"/>
              <a:defRPr/>
            </a:pPr>
            <a:r>
              <a:rPr lang="fr-FR" altLang="fr-FR" sz="1800" dirty="0" smtClean="0"/>
              <a:t>Un </a:t>
            </a:r>
            <a:r>
              <a:rPr lang="fr-FR" altLang="fr-FR" sz="1800" b="1" dirty="0" smtClean="0"/>
              <a:t>enjeu de visibilité de la Métropole </a:t>
            </a:r>
            <a:r>
              <a:rPr lang="fr-FR" altLang="fr-FR" sz="1800" dirty="0" smtClean="0"/>
              <a:t>vis-à-vis des usagers et plus largement des habitants du territoire </a:t>
            </a:r>
          </a:p>
          <a:p>
            <a:pPr algn="just" eaLnBrk="1" hangingPunct="1">
              <a:spcBef>
                <a:spcPct val="0"/>
              </a:spcBef>
              <a:buClr>
                <a:srgbClr val="FF0000"/>
              </a:buClr>
              <a:buFont typeface="Wingdings" panose="05000000000000000000" pitchFamily="2" charset="2"/>
              <a:buChar char="§"/>
              <a:defRPr/>
            </a:pPr>
            <a:endParaRPr lang="fr-FR" altLang="fr-FR" sz="1700" b="1"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endParaRPr lang="fr-FR" altLang="fr-FR" sz="17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endParaRPr lang="fr-FR" altLang="fr-FR" sz="17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endParaRPr lang="fr-FR" altLang="fr-FR" sz="1700" dirty="0" smtClean="0">
              <a:ea typeface="ヒラギノ角ゴ Pro W3"/>
              <a:cs typeface="Calibri" panose="020F0502020204030204" pitchFamily="34" charset="0"/>
            </a:endParaRPr>
          </a:p>
        </p:txBody>
      </p:sp>
      <p:sp>
        <p:nvSpPr>
          <p:cNvPr id="79877"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200" smtClean="0">
                <a:solidFill>
                  <a:srgbClr val="000000"/>
                </a:solidFill>
                <a:ea typeface="ヒラギノ角ゴ Pro W3"/>
                <a:cs typeface="ヒラギノ角ゴ Pro W3"/>
              </a:rPr>
              <a:t>20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3EE6A5D-8513-43A7-A60A-8ACEB0A260B6}" type="slidenum">
              <a:rPr lang="fr-FR" altLang="fr-FR" sz="1200" smtClean="0">
                <a:solidFill>
                  <a:srgbClr val="000000"/>
                </a:solidFill>
                <a:ea typeface="ヒラギノ角ゴ Pro W3"/>
                <a:cs typeface="ヒラギノ角ゴ Pro W3"/>
              </a:rPr>
              <a:pPr>
                <a:spcBef>
                  <a:spcPct val="0"/>
                </a:spcBef>
                <a:buFontTx/>
                <a:buNone/>
              </a:pPr>
              <a:t>21</a:t>
            </a:fld>
            <a:endParaRPr lang="fr-FR" altLang="fr-FR" sz="1200" smtClean="0">
              <a:solidFill>
                <a:srgbClr val="000000"/>
              </a:solidFill>
              <a:ea typeface="ヒラギノ角ゴ Pro W3"/>
              <a:cs typeface="ヒラギノ角ゴ Pro W3"/>
            </a:endParaRPr>
          </a:p>
        </p:txBody>
      </p:sp>
      <p:sp>
        <p:nvSpPr>
          <p:cNvPr id="81923" name="Text Box 5"/>
          <p:cNvSpPr txBox="1">
            <a:spLocks noChangeArrowheads="1"/>
          </p:cNvSpPr>
          <p:nvPr/>
        </p:nvSpPr>
        <p:spPr bwMode="auto">
          <a:xfrm>
            <a:off x="274638" y="182563"/>
            <a:ext cx="85058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Et maintenant ? Les grands défis à relever</a:t>
            </a:r>
          </a:p>
        </p:txBody>
      </p:sp>
      <p:grpSp>
        <p:nvGrpSpPr>
          <p:cNvPr id="81924" name="Group 7"/>
          <p:cNvGrpSpPr>
            <a:grpSpLocks/>
          </p:cNvGrpSpPr>
          <p:nvPr/>
        </p:nvGrpSpPr>
        <p:grpSpPr bwMode="auto">
          <a:xfrm>
            <a:off x="395288" y="644525"/>
            <a:ext cx="5754687" cy="69850"/>
            <a:chOff x="2544" y="960"/>
            <a:chExt cx="3208" cy="48"/>
          </a:xfrm>
        </p:grpSpPr>
        <p:sp>
          <p:nvSpPr>
            <p:cNvPr id="81927" name="Line 8"/>
            <p:cNvSpPr>
              <a:spLocks noChangeShapeType="1"/>
            </p:cNvSpPr>
            <p:nvPr/>
          </p:nvSpPr>
          <p:spPr bwMode="auto">
            <a:xfrm>
              <a:off x="2544" y="960"/>
              <a:ext cx="320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1928" name="Rectangle 9"/>
            <p:cNvSpPr>
              <a:spLocks noChangeArrowheads="1"/>
            </p:cNvSpPr>
            <p:nvPr/>
          </p:nvSpPr>
          <p:spPr bwMode="auto">
            <a:xfrm>
              <a:off x="2544" y="960"/>
              <a:ext cx="975" cy="48"/>
            </a:xfrm>
            <a:prstGeom prst="rect">
              <a:avLst/>
            </a:prstGeom>
            <a:solidFill>
              <a:srgbClr val="CC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800">
                <a:solidFill>
                  <a:srgbClr val="000000"/>
                </a:solidFill>
                <a:ea typeface="ヒラギノ角ゴ Pro W3"/>
                <a:cs typeface="ヒラギノ角ゴ Pro W3"/>
              </a:endParaRPr>
            </a:p>
          </p:txBody>
        </p:sp>
      </p:grpSp>
      <p:sp>
        <p:nvSpPr>
          <p:cNvPr id="8" name="Rectangle 3"/>
          <p:cNvSpPr>
            <a:spLocks noChangeArrowheads="1"/>
          </p:cNvSpPr>
          <p:nvPr/>
        </p:nvSpPr>
        <p:spPr bwMode="auto">
          <a:xfrm>
            <a:off x="274638" y="981075"/>
            <a:ext cx="8618537" cy="5846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Clr>
                <a:srgbClr val="FF0000"/>
              </a:buClr>
              <a:buFontTx/>
              <a:buNone/>
              <a:defRPr/>
            </a:pPr>
            <a:r>
              <a:rPr lang="fr-FR" altLang="fr-FR" sz="1700" b="1" u="sng" dirty="0" smtClean="0">
                <a:ea typeface="ヒラギノ角ゴ Pro W3"/>
                <a:cs typeface="Calibri" panose="020F0502020204030204" pitchFamily="34" charset="0"/>
              </a:rPr>
              <a:t>En interne</a:t>
            </a:r>
          </a:p>
          <a:p>
            <a:pPr marL="0" indent="0" algn="just" eaLnBrk="1" hangingPunct="1">
              <a:spcBef>
                <a:spcPct val="0"/>
              </a:spcBef>
              <a:buClr>
                <a:srgbClr val="FF0000"/>
              </a:buClr>
              <a:buFontTx/>
              <a:buNone/>
              <a:defRPr/>
            </a:pPr>
            <a:endParaRPr lang="fr-FR" altLang="fr-FR" sz="1700" b="1"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r>
              <a:rPr lang="fr-FR" altLang="fr-FR" sz="1700" b="1" dirty="0" smtClean="0">
                <a:ea typeface="ヒラギノ角ゴ Pro W3"/>
                <a:cs typeface="Calibri" panose="020F0502020204030204" pitchFamily="34" charset="0"/>
              </a:rPr>
              <a:t>Des enjeux en matière de construction d’une culture commune </a:t>
            </a:r>
            <a:r>
              <a:rPr lang="fr-FR" altLang="fr-FR" sz="1700" dirty="0" smtClean="0">
                <a:ea typeface="ヒラギノ角ゴ Pro W3"/>
                <a:cs typeface="Calibri" panose="020F0502020204030204" pitchFamily="34" charset="0"/>
              </a:rPr>
              <a:t>: des premiers jalons posés via la structuration d’une </a:t>
            </a:r>
            <a:r>
              <a:rPr lang="fr-FR" altLang="fr-FR" sz="1700" b="1" dirty="0" smtClean="0">
                <a:ea typeface="ヒラギノ角ゴ Pro W3"/>
                <a:cs typeface="Calibri" panose="020F0502020204030204" pitchFamily="34" charset="0"/>
              </a:rPr>
              <a:t>feuille de route de l’administration 2016-2020</a:t>
            </a:r>
            <a:r>
              <a:rPr lang="fr-FR" altLang="fr-FR" sz="1700" dirty="0" smtClean="0">
                <a:ea typeface="ヒラギノ角ゴ Pro W3"/>
                <a:cs typeface="Calibri" panose="020F0502020204030204" pitchFamily="34" charset="0"/>
              </a:rPr>
              <a:t>, cadre commun d’action à l’ensemble des agents, et des </a:t>
            </a:r>
            <a:r>
              <a:rPr lang="fr-FR" altLang="fr-FR" sz="1700" b="1" dirty="0" smtClean="0">
                <a:ea typeface="ヒラギノ角ゴ Pro W3"/>
                <a:cs typeface="Calibri" panose="020F0502020204030204" pitchFamily="34" charset="0"/>
              </a:rPr>
              <a:t>projets spécifiques menés depuis 2015</a:t>
            </a:r>
            <a:r>
              <a:rPr lang="fr-FR" altLang="fr-FR" sz="1700" dirty="0" smtClean="0">
                <a:ea typeface="ヒラギノ角ゴ Pro W3"/>
                <a:cs typeface="Calibri" panose="020F0502020204030204" pitchFamily="34" charset="0"/>
              </a:rPr>
              <a:t> (référentiel managérial, création de temps institutionnels, expérimentation des immersions…), mais une « culture d’entreprise » qui se construit nécessairement sur le temps long</a:t>
            </a:r>
          </a:p>
          <a:p>
            <a:pPr marL="0" indent="0" algn="just" eaLnBrk="1" hangingPunct="1">
              <a:spcBef>
                <a:spcPct val="0"/>
              </a:spcBef>
              <a:buClr>
                <a:srgbClr val="FF0000"/>
              </a:buClr>
              <a:buFontTx/>
              <a:buNone/>
              <a:defRPr/>
            </a:pPr>
            <a:endParaRPr lang="fr-FR" altLang="fr-FR" sz="17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endParaRPr lang="fr-FR" altLang="fr-FR" sz="17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r>
              <a:rPr lang="fr-FR" altLang="fr-FR" sz="1700" b="1" dirty="0" smtClean="0">
                <a:ea typeface="ヒラギノ角ゴ Pro W3"/>
                <a:cs typeface="Calibri" panose="020F0502020204030204" pitchFamily="34" charset="0"/>
              </a:rPr>
              <a:t>Des attentes concernant le fonctionnement interne et donc l’efficacité collective </a:t>
            </a:r>
            <a:r>
              <a:rPr lang="fr-FR" altLang="fr-FR" sz="1700" dirty="0" smtClean="0">
                <a:ea typeface="ヒラギノ角ゴ Pro W3"/>
                <a:cs typeface="Calibri" panose="020F0502020204030204" pitchFamily="34" charset="0"/>
              </a:rPr>
              <a:t>: enjeu de simplification interne perçu par les élus, les interlocuteurs extérieurs et les agents (allongement de la chaîne hiérarchique et en creux des délais, processus ressources, répartition des rôles entre fédéral et local concernant les ressources…)</a:t>
            </a:r>
          </a:p>
          <a:p>
            <a:pPr algn="just" eaLnBrk="1" hangingPunct="1">
              <a:spcBef>
                <a:spcPct val="0"/>
              </a:spcBef>
              <a:buClr>
                <a:srgbClr val="FF0000"/>
              </a:buClr>
              <a:buFont typeface="Wingdings" panose="05000000000000000000" pitchFamily="2" charset="2"/>
              <a:buChar char="§"/>
              <a:defRPr/>
            </a:pPr>
            <a:endParaRPr lang="fr-FR" altLang="fr-FR" sz="17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endParaRPr lang="fr-FR" altLang="fr-FR" sz="17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r>
              <a:rPr lang="fr-FR" altLang="fr-FR" sz="1700" b="1" dirty="0" smtClean="0">
                <a:ea typeface="ヒラギノ角ゴ Pro W3"/>
                <a:cs typeface="Calibri" panose="020F0502020204030204" pitchFamily="34" charset="0"/>
              </a:rPr>
              <a:t>Une modernisation de notre administration à accélérer </a:t>
            </a:r>
            <a:r>
              <a:rPr lang="fr-FR" altLang="fr-FR" sz="1700" dirty="0" smtClean="0">
                <a:ea typeface="ヒラギノ角ゴ Pro W3"/>
                <a:cs typeface="Calibri" panose="020F0502020204030204" pitchFamily="34" charset="0"/>
              </a:rPr>
              <a:t>: dématérialisation des services au public, systèmes d’information internes, innovations métiers …</a:t>
            </a:r>
          </a:p>
          <a:p>
            <a:pPr algn="just" eaLnBrk="1" hangingPunct="1">
              <a:spcBef>
                <a:spcPct val="0"/>
              </a:spcBef>
              <a:buClr>
                <a:srgbClr val="FF0000"/>
              </a:buClr>
              <a:buFont typeface="Wingdings" panose="05000000000000000000" pitchFamily="2" charset="2"/>
              <a:buChar char="§"/>
              <a:defRPr/>
            </a:pPr>
            <a:endParaRPr lang="fr-FR" altLang="fr-FR" sz="17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endParaRPr lang="fr-FR" altLang="fr-FR" sz="1700" dirty="0" smtClean="0">
              <a:ea typeface="ヒラギノ角ゴ Pro W3"/>
              <a:cs typeface="Calibri" panose="020F0502020204030204" pitchFamily="34" charset="0"/>
            </a:endParaRPr>
          </a:p>
          <a:p>
            <a:pPr algn="just" eaLnBrk="1" hangingPunct="1">
              <a:spcBef>
                <a:spcPct val="0"/>
              </a:spcBef>
              <a:buClr>
                <a:srgbClr val="FF0000"/>
              </a:buClr>
              <a:buFont typeface="Wingdings" panose="05000000000000000000" pitchFamily="2" charset="2"/>
              <a:buChar char="§"/>
              <a:defRPr/>
            </a:pPr>
            <a:endParaRPr lang="fr-FR" altLang="fr-FR" sz="1700" dirty="0" smtClean="0">
              <a:ea typeface="ヒラギノ角ゴ Pro W3"/>
              <a:cs typeface="Calibri" panose="020F0502020204030204" pitchFamily="34" charset="0"/>
            </a:endParaRPr>
          </a:p>
        </p:txBody>
      </p:sp>
      <p:sp>
        <p:nvSpPr>
          <p:cNvPr id="81926" name="Espace réservé du numéro de diapositive 5"/>
          <p:cNvSpPr txBox="1">
            <a:spLocks/>
          </p:cNvSpPr>
          <p:nvPr/>
        </p:nvSpPr>
        <p:spPr bwMode="auto">
          <a:xfrm>
            <a:off x="6705600" y="63976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fr-FR" altLang="fr-FR" sz="1200">
                <a:solidFill>
                  <a:srgbClr val="000000"/>
                </a:solidFill>
                <a:ea typeface="ヒラギノ角ゴ Pro W3"/>
                <a:cs typeface="ヒラギノ角ゴ Pro W3"/>
              </a:rPr>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oneTexte 1"/>
          <p:cNvSpPr txBox="1">
            <a:spLocks noChangeArrowheads="1"/>
          </p:cNvSpPr>
          <p:nvPr/>
        </p:nvSpPr>
        <p:spPr bwMode="auto">
          <a:xfrm>
            <a:off x="4427538" y="3429000"/>
            <a:ext cx="4408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Geneva" pitchFamily="12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a:spcBef>
                <a:spcPct val="0"/>
              </a:spcBef>
              <a:buFontTx/>
              <a:buNone/>
            </a:pPr>
            <a:r>
              <a:rPr lang="fr-FR" altLang="fr-FR" sz="1800" b="1">
                <a:solidFill>
                  <a:schemeClr val="bg1"/>
                </a:solidFill>
                <a:ea typeface="MS PGothic" panose="020B0600070205080204" pitchFamily="34" charset="-128"/>
              </a:rPr>
              <a:t>Merci de votre attention</a:t>
            </a:r>
          </a:p>
          <a:p>
            <a:pPr algn="r">
              <a:spcBef>
                <a:spcPct val="0"/>
              </a:spcBef>
              <a:buFontTx/>
              <a:buNone/>
            </a:pPr>
            <a:endParaRPr lang="fr-FR" altLang="fr-FR" sz="1800" b="1">
              <a:solidFill>
                <a:schemeClr val="bg1"/>
              </a:solidFill>
              <a:ea typeface="MS PGothic" panose="020B0600070205080204" pitchFamily="34" charset="-128"/>
            </a:endParaRPr>
          </a:p>
          <a:p>
            <a:pPr algn="r">
              <a:spcBef>
                <a:spcPct val="0"/>
              </a:spcBef>
              <a:buFontTx/>
              <a:buNone/>
            </a:pPr>
            <a:endParaRPr lang="fr-FR" altLang="fr-FR" sz="1800" b="1">
              <a:solidFill>
                <a:schemeClr val="bg1"/>
              </a:solidFill>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 1" descr="Confluence Place Nautique-8283 copi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2863"/>
            <a:ext cx="9899651" cy="70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rme en L 4"/>
          <p:cNvSpPr/>
          <p:nvPr/>
        </p:nvSpPr>
        <p:spPr>
          <a:xfrm rot="16200000">
            <a:off x="6732588" y="3573463"/>
            <a:ext cx="215900" cy="215900"/>
          </a:xfrm>
          <a:prstGeom prst="corner">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12" name="Rectangle 11"/>
          <p:cNvSpPr/>
          <p:nvPr/>
        </p:nvSpPr>
        <p:spPr>
          <a:xfrm>
            <a:off x="6154738" y="-136525"/>
            <a:ext cx="3155950" cy="714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pic>
        <p:nvPicPr>
          <p:cNvPr id="48133" name="Imag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5661025"/>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Image 13" descr="Carte_RA-0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9613" y="1893888"/>
            <a:ext cx="3886200"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724525" y="908050"/>
            <a:ext cx="430213" cy="606425"/>
          </a:xfrm>
          <a:prstGeom prst="rect">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48136" name="ZoneTexte 15"/>
          <p:cNvSpPr txBox="1">
            <a:spLocks noChangeArrowheads="1"/>
          </p:cNvSpPr>
          <p:nvPr/>
        </p:nvSpPr>
        <p:spPr bwMode="auto">
          <a:xfrm>
            <a:off x="5754688" y="917575"/>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800" b="1">
                <a:solidFill>
                  <a:schemeClr val="bg1"/>
                </a:solidFill>
                <a:ea typeface="MS PGothic" panose="020B0600070205080204" pitchFamily="34" charset="-128"/>
              </a:rPr>
              <a:t>1</a:t>
            </a:r>
          </a:p>
        </p:txBody>
      </p:sp>
      <p:sp>
        <p:nvSpPr>
          <p:cNvPr id="48137" name="Rectangle 3"/>
          <p:cNvSpPr txBox="1">
            <a:spLocks/>
          </p:cNvSpPr>
          <p:nvPr/>
        </p:nvSpPr>
        <p:spPr bwMode="auto">
          <a:xfrm>
            <a:off x="6265863" y="141288"/>
            <a:ext cx="2913062"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fr-FR" altLang="fr-FR" sz="2000" b="1">
                <a:solidFill>
                  <a:srgbClr val="FF0000"/>
                </a:solidFill>
                <a:ea typeface="MS PGothic" panose="020B0600070205080204" pitchFamily="34" charset="-128"/>
              </a:rPr>
              <a:t>La Métropole</a:t>
            </a:r>
          </a:p>
          <a:p>
            <a:pPr algn="just" eaLnBrk="1" hangingPunct="1">
              <a:lnSpc>
                <a:spcPct val="110000"/>
              </a:lnSpc>
              <a:buFontTx/>
              <a:buNone/>
            </a:pPr>
            <a:r>
              <a:rPr lang="fr-FR" altLang="fr-FR" sz="2000" b="1">
                <a:solidFill>
                  <a:srgbClr val="FF0000"/>
                </a:solidFill>
                <a:ea typeface="MS PGothic" panose="020B0600070205080204" pitchFamily="34" charset="-128"/>
              </a:rPr>
              <a:t>de Lyon : répondre aux enjeux de métropolisation et réinventer l’action publique locale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p:cNvSpPr>
          <p:nvPr/>
        </p:nvSpPr>
        <p:spPr bwMode="auto">
          <a:xfrm>
            <a:off x="457200" y="179388"/>
            <a:ext cx="82296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b="1">
                <a:solidFill>
                  <a:srgbClr val="FF0000"/>
                </a:solidFill>
              </a:rPr>
              <a:t>La Métropole de Lyon : un projet institutionnel pour répondre aux enjeux de métropolisation</a:t>
            </a:r>
          </a:p>
        </p:txBody>
      </p:sp>
      <p:grpSp>
        <p:nvGrpSpPr>
          <p:cNvPr id="39940" name="Group 7"/>
          <p:cNvGrpSpPr>
            <a:grpSpLocks/>
          </p:cNvGrpSpPr>
          <p:nvPr/>
        </p:nvGrpSpPr>
        <p:grpSpPr bwMode="auto">
          <a:xfrm>
            <a:off x="468313" y="981075"/>
            <a:ext cx="5092700" cy="76200"/>
            <a:chOff x="2544" y="960"/>
            <a:chExt cx="3208" cy="48"/>
          </a:xfrm>
          <a:solidFill>
            <a:srgbClr val="FF0000"/>
          </a:solidFill>
        </p:grpSpPr>
        <p:sp>
          <p:nvSpPr>
            <p:cNvPr id="39943" name="Line 8"/>
            <p:cNvSpPr>
              <a:spLocks noChangeShapeType="1"/>
            </p:cNvSpPr>
            <p:nvPr/>
          </p:nvSpPr>
          <p:spPr bwMode="auto">
            <a:xfrm>
              <a:off x="2544" y="960"/>
              <a:ext cx="3208" cy="0"/>
            </a:xfrm>
            <a:prstGeom prst="line">
              <a:avLst/>
            </a:prstGeom>
            <a:grpFill/>
            <a:ln w="9525">
              <a:solidFill>
                <a:srgbClr val="C10C21"/>
              </a:solidFill>
              <a:round/>
              <a:headEnd/>
              <a:tailEnd/>
            </a:ln>
            <a:extLst/>
          </p:spPr>
          <p:txBody>
            <a:bodyPr wrap="none" anchor="ctr"/>
            <a:lstStyle/>
            <a:p>
              <a:pPr>
                <a:defRPr/>
              </a:pPr>
              <a:endParaRPr lang="fr-FR" dirty="0"/>
            </a:p>
          </p:txBody>
        </p:sp>
        <p:sp>
          <p:nvSpPr>
            <p:cNvPr id="39944" name="Rectangle 9"/>
            <p:cNvSpPr>
              <a:spLocks noChangeArrowheads="1"/>
            </p:cNvSpPr>
            <p:nvPr/>
          </p:nvSpPr>
          <p:spPr bwMode="auto">
            <a:xfrm>
              <a:off x="2544" y="960"/>
              <a:ext cx="975"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ea typeface="ヒラギノ角ゴ Pro W3"/>
                <a:cs typeface="ヒラギノ角ゴ Pro W3"/>
              </a:endParaRPr>
            </a:p>
          </p:txBody>
        </p:sp>
      </p:grpSp>
      <p:sp>
        <p:nvSpPr>
          <p:cNvPr id="49156" name="Rectangle 7"/>
          <p:cNvSpPr>
            <a:spLocks noChangeArrowheads="1"/>
          </p:cNvSpPr>
          <p:nvPr/>
        </p:nvSpPr>
        <p:spPr bwMode="auto">
          <a:xfrm>
            <a:off x="439738" y="2271713"/>
            <a:ext cx="8291512"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ts val="600"/>
              </a:spcBef>
              <a:buClr>
                <a:srgbClr val="FF0000"/>
              </a:buClr>
              <a:buFont typeface="Wingdings" panose="05000000000000000000" pitchFamily="2" charset="2"/>
              <a:buChar char="§"/>
            </a:pPr>
            <a:r>
              <a:rPr lang="fr-FR" altLang="fr-FR" sz="1600" b="1" u="sng">
                <a:ea typeface="ヒラギノ角ゴ Pro W3"/>
                <a:cs typeface="ヒラギノ角ゴ Pro W3"/>
              </a:rPr>
              <a:t>Et en France ?</a:t>
            </a:r>
            <a:endParaRPr lang="fr-FR" altLang="fr-FR" sz="1600" b="1" u="sng">
              <a:solidFill>
                <a:srgbClr val="CC0000"/>
              </a:solidFill>
              <a:ea typeface="ヒラギノ角ゴ Pro W3"/>
              <a:cs typeface="ヒラギノ角ゴ Pro W3"/>
            </a:endParaRPr>
          </a:p>
          <a:p>
            <a:pPr algn="just" eaLnBrk="1" hangingPunct="1">
              <a:spcBef>
                <a:spcPts val="600"/>
              </a:spcBef>
              <a:buFontTx/>
              <a:buNone/>
            </a:pPr>
            <a:r>
              <a:rPr lang="fr-FR" altLang="fr-FR" sz="1600" b="1">
                <a:solidFill>
                  <a:srgbClr val="FF0000"/>
                </a:solidFill>
                <a:ea typeface="ヒラギノ角ゴ Pro W3"/>
                <a:cs typeface="ヒラギノ角ゴ Pro W3"/>
              </a:rPr>
              <a:t>▶ Loi MAPTAM affirme la place des métropoles dans l’organisation du territoire</a:t>
            </a:r>
            <a:endParaRPr lang="fr-FR" altLang="fr-FR" sz="1600" b="1" u="sng">
              <a:solidFill>
                <a:srgbClr val="FF0000"/>
              </a:solidFill>
              <a:ea typeface="ヒラギノ角ゴ Pro W3"/>
              <a:cs typeface="ヒラギノ角ゴ Pro W3"/>
            </a:endParaRPr>
          </a:p>
          <a:p>
            <a:pPr algn="just" eaLnBrk="1" hangingPunct="1">
              <a:spcBef>
                <a:spcPct val="0"/>
              </a:spcBef>
              <a:buFontTx/>
              <a:buNone/>
            </a:pPr>
            <a:endParaRPr lang="fr-FR" altLang="fr-FR" sz="1600">
              <a:ea typeface="ヒラギノ角ゴ Pro W3"/>
              <a:cs typeface="ヒラギノ角ゴ Pro W3"/>
            </a:endParaRPr>
          </a:p>
          <a:p>
            <a:pPr algn="just" eaLnBrk="1" hangingPunct="1">
              <a:spcBef>
                <a:spcPct val="0"/>
              </a:spcBef>
              <a:buFontTx/>
              <a:buNone/>
            </a:pPr>
            <a:r>
              <a:rPr lang="fr-FR" altLang="fr-FR" sz="1600">
                <a:ea typeface="ヒラギノ角ゴ Pro W3"/>
                <a:cs typeface="ヒラギノ角ゴ Pro W3"/>
              </a:rPr>
              <a:t>La Métropole de Lyon s’inscrit ainsi dans une nécessaire </a:t>
            </a:r>
            <a:r>
              <a:rPr lang="fr-FR" altLang="fr-FR" sz="1600" b="1">
                <a:ea typeface="ヒラギノ角ゴ Pro W3"/>
                <a:cs typeface="ヒラギノ角ゴ Pro W3"/>
              </a:rPr>
              <a:t>gouvernance territoriale renouvelée</a:t>
            </a:r>
            <a:r>
              <a:rPr lang="fr-FR" altLang="fr-FR" sz="1600">
                <a:ea typeface="ヒラギノ角ゴ Pro W3"/>
                <a:cs typeface="ヒラギノ角ゴ Pro W3"/>
              </a:rPr>
              <a:t>, qui offre :</a:t>
            </a:r>
          </a:p>
          <a:p>
            <a:pPr algn="just" eaLnBrk="1" hangingPunct="1">
              <a:spcBef>
                <a:spcPct val="0"/>
              </a:spcBef>
              <a:buClr>
                <a:srgbClr val="FF0000"/>
              </a:buClr>
            </a:pPr>
            <a:r>
              <a:rPr lang="fr-FR" altLang="fr-FR" sz="1600">
                <a:ea typeface="ヒラギノ角ゴ Pro W3"/>
                <a:cs typeface="ヒラギノ角ゴ Pro W3"/>
              </a:rPr>
              <a:t>accélération de la décision ;</a:t>
            </a:r>
          </a:p>
          <a:p>
            <a:pPr algn="just" eaLnBrk="1" hangingPunct="1">
              <a:spcBef>
                <a:spcPct val="0"/>
              </a:spcBef>
              <a:buClr>
                <a:srgbClr val="FF0000"/>
              </a:buClr>
            </a:pPr>
            <a:r>
              <a:rPr lang="fr-FR" altLang="fr-FR" sz="1600">
                <a:ea typeface="ヒラギノ角ゴ Pro W3"/>
                <a:cs typeface="ヒラギノ角ゴ Pro W3"/>
              </a:rPr>
              <a:t>cohérence des interventions ;</a:t>
            </a:r>
          </a:p>
          <a:p>
            <a:pPr algn="just" eaLnBrk="1" hangingPunct="1">
              <a:spcBef>
                <a:spcPct val="0"/>
              </a:spcBef>
              <a:buClr>
                <a:srgbClr val="FF0000"/>
              </a:buClr>
            </a:pPr>
            <a:r>
              <a:rPr lang="fr-FR" altLang="fr-FR" sz="1600">
                <a:ea typeface="ヒラギノ角ゴ Pro W3"/>
                <a:cs typeface="ヒラギノ角ゴ Pro W3"/>
              </a:rPr>
              <a:t>surface financière.</a:t>
            </a:r>
          </a:p>
          <a:p>
            <a:pPr algn="just" eaLnBrk="1" hangingPunct="1">
              <a:spcBef>
                <a:spcPct val="0"/>
              </a:spcBef>
              <a:buFontTx/>
              <a:buNone/>
            </a:pPr>
            <a:r>
              <a:rPr lang="fr-FR" altLang="fr-FR" sz="1600">
                <a:ea typeface="ヒラギノ角ゴ Pro W3"/>
                <a:cs typeface="ヒラギノ角ゴ Pro W3"/>
              </a:rPr>
              <a:t>C’est une des conditions de réussite du territoire, dans un contexte de concurrence entre métropoles de taille européenne, voire mondiale.</a:t>
            </a:r>
          </a:p>
          <a:p>
            <a:pPr algn="just" eaLnBrk="1" hangingPunct="1">
              <a:spcBef>
                <a:spcPct val="0"/>
              </a:spcBef>
              <a:buFontTx/>
              <a:buNone/>
            </a:pPr>
            <a:endParaRPr lang="fr-FR" altLang="fr-FR" sz="1400">
              <a:ea typeface="ヒラギノ角ゴ Pro W3"/>
              <a:cs typeface="ヒラギノ角ゴ Pro W3"/>
            </a:endParaRPr>
          </a:p>
          <a:p>
            <a:pPr algn="just" eaLnBrk="1" hangingPunct="1">
              <a:spcBef>
                <a:spcPct val="0"/>
              </a:spcBef>
              <a:buFontTx/>
              <a:buNone/>
            </a:pPr>
            <a:r>
              <a:rPr lang="fr-FR" altLang="fr-FR" sz="1600">
                <a:ea typeface="ヒラギノ角ゴ Pro W3"/>
                <a:cs typeface="ヒラギノ角ゴ Pro W3"/>
              </a:rPr>
              <a:t>À l’instar de Paris, qui réunit Commune, EPCI et Département, </a:t>
            </a:r>
            <a:r>
              <a:rPr lang="fr-FR" altLang="fr-FR" sz="1600" b="1">
                <a:ea typeface="ヒラギノ角ゴ Pro W3"/>
                <a:cs typeface="ヒラギノ角ゴ Pro W3"/>
              </a:rPr>
              <a:t>le mode de gouvernance du territoire se rapproche de celui des métropoles internationales.</a:t>
            </a:r>
          </a:p>
          <a:p>
            <a:pPr algn="just" eaLnBrk="1" hangingPunct="1">
              <a:spcBef>
                <a:spcPct val="0"/>
              </a:spcBef>
              <a:buFontTx/>
              <a:buNone/>
            </a:pPr>
            <a:endParaRPr lang="fr-FR" altLang="fr-FR" sz="1400">
              <a:ea typeface="ヒラギノ角ゴ Pro W3"/>
              <a:cs typeface="ヒラギノ角ゴ Pro W3"/>
            </a:endParaRPr>
          </a:p>
          <a:p>
            <a:pPr algn="just" eaLnBrk="1" hangingPunct="1">
              <a:spcBef>
                <a:spcPct val="0"/>
              </a:spcBef>
              <a:buFontTx/>
              <a:buNone/>
            </a:pPr>
            <a:r>
              <a:rPr lang="fr-FR" altLang="fr-FR" sz="1600" b="1">
                <a:ea typeface="ヒラギノ角ゴ Pro W3"/>
                <a:cs typeface="ヒラギノ角ゴ Pro W3"/>
              </a:rPr>
              <a:t>	La Métropole de Lyon constitue aujourd’hui une collectivité qui rassemble un spectre très large de compétences</a:t>
            </a:r>
            <a:r>
              <a:rPr lang="fr-FR" altLang="fr-FR" sz="1600">
                <a:ea typeface="ヒラギノ角ゴ Pro W3"/>
                <a:cs typeface="ヒラギノ角ゴ Pro W3"/>
              </a:rPr>
              <a:t>, </a:t>
            </a:r>
            <a:r>
              <a:rPr lang="fr-FR" altLang="fr-FR" sz="1600" b="1">
                <a:ea typeface="ヒラギノ角ゴ Pro W3"/>
                <a:cs typeface="ヒラギノ角ゴ Pro W3"/>
              </a:rPr>
              <a:t>formant des blocs de compétences pleins, entiers et complémentaires.</a:t>
            </a:r>
          </a:p>
        </p:txBody>
      </p:sp>
      <p:sp>
        <p:nvSpPr>
          <p:cNvPr id="49157" name="Rectangle 9"/>
          <p:cNvSpPr>
            <a:spLocks noChangeArrowheads="1"/>
          </p:cNvSpPr>
          <p:nvPr/>
        </p:nvSpPr>
        <p:spPr bwMode="auto">
          <a:xfrm>
            <a:off x="468313" y="1160463"/>
            <a:ext cx="82184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ts val="600"/>
              </a:spcBef>
              <a:buClr>
                <a:srgbClr val="FF0000"/>
              </a:buClr>
              <a:buFont typeface="Wingdings" panose="05000000000000000000" pitchFamily="2" charset="2"/>
              <a:buChar char="§"/>
              <a:defRPr/>
            </a:pPr>
            <a:r>
              <a:rPr lang="fr-FR" altLang="fr-FR" sz="1700" b="1" dirty="0" smtClean="0">
                <a:ea typeface="ヒラギノ角ゴ Pro W3"/>
                <a:cs typeface="ヒラギノ角ゴ Pro W3"/>
              </a:rPr>
              <a:t>La dynamique économique mondiale est urbaine :</a:t>
            </a:r>
            <a:endParaRPr lang="fr-FR" altLang="fr-FR" sz="1700" b="1" dirty="0" smtClean="0">
              <a:solidFill>
                <a:srgbClr val="FF0000"/>
              </a:solidFill>
              <a:ea typeface="ヒラギノ角ゴ Pro W3"/>
              <a:cs typeface="ヒラギノ角ゴ Pro W3"/>
            </a:endParaRPr>
          </a:p>
          <a:p>
            <a:pPr marL="0" indent="0" algn="just" eaLnBrk="1" hangingPunct="1">
              <a:spcBef>
                <a:spcPts val="600"/>
              </a:spcBef>
              <a:buClr>
                <a:srgbClr val="FF0000"/>
              </a:buClr>
              <a:buFontTx/>
              <a:buNone/>
              <a:defRPr/>
            </a:pPr>
            <a:r>
              <a:rPr lang="fr-FR" altLang="fr-FR" sz="1700" b="1" dirty="0" smtClean="0">
                <a:solidFill>
                  <a:srgbClr val="FF0000"/>
                </a:solidFill>
                <a:ea typeface="ヒラギノ角ゴ Pro W3"/>
                <a:cs typeface="ヒラギノ角ゴ Pro W3"/>
              </a:rPr>
              <a:t>▶ 300 villes </a:t>
            </a:r>
            <a:r>
              <a:rPr lang="fr-FR" altLang="fr-FR" sz="1700" b="1" dirty="0" smtClean="0">
                <a:ea typeface="ヒラギノ角ゴ Pro W3"/>
                <a:cs typeface="ヒラギノ角ゴ Pro W3"/>
              </a:rPr>
              <a:t>produisent 50% du PIB mondial.</a:t>
            </a:r>
            <a:endParaRPr lang="fr-FR" altLang="fr-FR" sz="1700" dirty="0" smtClean="0">
              <a:ea typeface="ヒラギノ角ゴ Pro W3"/>
              <a:cs typeface="ヒラギノ角ゴ Pro W3"/>
            </a:endParaRPr>
          </a:p>
          <a:p>
            <a:pPr marL="0" indent="0" algn="just" eaLnBrk="1" hangingPunct="1">
              <a:spcBef>
                <a:spcPct val="0"/>
              </a:spcBef>
              <a:buClr>
                <a:srgbClr val="FF0000"/>
              </a:buClr>
              <a:buFontTx/>
              <a:buNone/>
              <a:defRPr/>
            </a:pPr>
            <a:r>
              <a:rPr lang="fr-FR" altLang="fr-FR" sz="1700" dirty="0" smtClean="0">
                <a:ea typeface="ヒラギノ角ゴ Pro W3"/>
                <a:cs typeface="ヒラギノ角ゴ Pro W3"/>
              </a:rPr>
              <a:t>Londres, Berlin ou Hambourg ont imaginé de nouvelles structures de gouvernance</a:t>
            </a:r>
          </a:p>
          <a:p>
            <a:pPr marL="0" indent="0" algn="just" eaLnBrk="1" hangingPunct="1">
              <a:spcBef>
                <a:spcPct val="0"/>
              </a:spcBef>
              <a:buClr>
                <a:srgbClr val="FF0000"/>
              </a:buClr>
              <a:buFontTx/>
              <a:buNone/>
              <a:defRPr/>
            </a:pPr>
            <a:r>
              <a:rPr lang="fr-FR" altLang="fr-FR" sz="1700" dirty="0" smtClean="0">
                <a:ea typeface="ヒラギノ角ゴ Pro W3"/>
                <a:cs typeface="ヒラギノ角ゴ Pro W3"/>
              </a:rPr>
              <a:t>urbaine</a:t>
            </a:r>
          </a:p>
          <a:p>
            <a:pPr algn="just" eaLnBrk="1" hangingPunct="1">
              <a:spcBef>
                <a:spcPct val="0"/>
              </a:spcBef>
              <a:buFontTx/>
              <a:buNone/>
              <a:defRPr/>
            </a:pPr>
            <a:endParaRPr lang="fr-FR" altLang="fr-FR" sz="1700" dirty="0" smtClean="0">
              <a:ea typeface="ヒラギノ角ゴ Pro W3"/>
              <a:cs typeface="ヒラギノ角ゴ Pro W3"/>
            </a:endParaRPr>
          </a:p>
        </p:txBody>
      </p:sp>
      <p:sp>
        <p:nvSpPr>
          <p:cNvPr id="49158"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200" smtClean="0">
                <a:solidFill>
                  <a:srgbClr val="000000"/>
                </a:solidFill>
                <a:ea typeface="ヒラギノ角ゴ Pro W3"/>
                <a:cs typeface="ヒラギノ角ゴ Pro W3"/>
              </a:rPr>
              <a:t>4</a:t>
            </a:r>
          </a:p>
        </p:txBody>
      </p:sp>
      <p:pic>
        <p:nvPicPr>
          <p:cNvPr id="49159"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5732463"/>
            <a:ext cx="279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p:cNvSpPr>
          <p:nvPr/>
        </p:nvSpPr>
        <p:spPr bwMode="auto">
          <a:xfrm>
            <a:off x="457200" y="179388"/>
            <a:ext cx="82296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b="1">
                <a:solidFill>
                  <a:srgbClr val="FF0000"/>
                </a:solidFill>
              </a:rPr>
              <a:t>La Métropole de Lyon : un projet qui s’inscrit dans un mouvement de recomposition territoriale</a:t>
            </a:r>
          </a:p>
        </p:txBody>
      </p:sp>
      <p:grpSp>
        <p:nvGrpSpPr>
          <p:cNvPr id="39940" name="Group 7"/>
          <p:cNvGrpSpPr>
            <a:grpSpLocks/>
          </p:cNvGrpSpPr>
          <p:nvPr/>
        </p:nvGrpSpPr>
        <p:grpSpPr bwMode="auto">
          <a:xfrm>
            <a:off x="468313" y="981075"/>
            <a:ext cx="5092700" cy="76200"/>
            <a:chOff x="2544" y="960"/>
            <a:chExt cx="3208" cy="48"/>
          </a:xfrm>
          <a:solidFill>
            <a:srgbClr val="FF0000"/>
          </a:solidFill>
        </p:grpSpPr>
        <p:sp>
          <p:nvSpPr>
            <p:cNvPr id="39943" name="Line 8"/>
            <p:cNvSpPr>
              <a:spLocks noChangeShapeType="1"/>
            </p:cNvSpPr>
            <p:nvPr/>
          </p:nvSpPr>
          <p:spPr bwMode="auto">
            <a:xfrm>
              <a:off x="2544" y="960"/>
              <a:ext cx="3208" cy="0"/>
            </a:xfrm>
            <a:prstGeom prst="line">
              <a:avLst/>
            </a:prstGeom>
            <a:grpFill/>
            <a:ln w="9525">
              <a:solidFill>
                <a:srgbClr val="C10C21"/>
              </a:solidFill>
              <a:round/>
              <a:headEnd/>
              <a:tailEnd/>
            </a:ln>
            <a:extLst/>
          </p:spPr>
          <p:txBody>
            <a:bodyPr wrap="none" anchor="ctr"/>
            <a:lstStyle/>
            <a:p>
              <a:pPr>
                <a:defRPr/>
              </a:pPr>
              <a:endParaRPr lang="fr-FR" dirty="0"/>
            </a:p>
          </p:txBody>
        </p:sp>
        <p:sp>
          <p:nvSpPr>
            <p:cNvPr id="39944" name="Rectangle 9"/>
            <p:cNvSpPr>
              <a:spLocks noChangeArrowheads="1"/>
            </p:cNvSpPr>
            <p:nvPr/>
          </p:nvSpPr>
          <p:spPr bwMode="auto">
            <a:xfrm>
              <a:off x="2544" y="960"/>
              <a:ext cx="975"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ea typeface="ヒラギノ角ゴ Pro W3"/>
                <a:cs typeface="ヒラギノ角ゴ Pro W3"/>
              </a:endParaRPr>
            </a:p>
          </p:txBody>
        </p:sp>
      </p:grpSp>
      <p:sp>
        <p:nvSpPr>
          <p:cNvPr id="51204" name="Rectangle 9"/>
          <p:cNvSpPr>
            <a:spLocks noChangeArrowheads="1"/>
          </p:cNvSpPr>
          <p:nvPr/>
        </p:nvSpPr>
        <p:spPr bwMode="auto">
          <a:xfrm>
            <a:off x="457200" y="1184788"/>
            <a:ext cx="8218487" cy="569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Clr>
                <a:srgbClr val="FF0000"/>
              </a:buClr>
              <a:buFont typeface="Wingdings" panose="05000000000000000000" pitchFamily="2" charset="2"/>
              <a:buChar char="§"/>
            </a:pPr>
            <a:r>
              <a:rPr lang="fr-FR" altLang="fr-FR" sz="1700" dirty="0">
                <a:ea typeface="ヒラギノ角ゴ Pro W3"/>
                <a:cs typeface="ヒラギノ角ゴ Pro W3"/>
              </a:rPr>
              <a:t>La loi MAPTAM (2014), aux côtés de la loi </a:t>
            </a:r>
            <a:r>
              <a:rPr lang="fr-FR" altLang="fr-FR" sz="1700" dirty="0" err="1">
                <a:ea typeface="ヒラギノ角ゴ Pro W3"/>
                <a:cs typeface="ヒラギノ角ゴ Pro W3"/>
              </a:rPr>
              <a:t>NOTRe</a:t>
            </a:r>
            <a:r>
              <a:rPr lang="fr-FR" altLang="fr-FR" sz="1700" dirty="0">
                <a:ea typeface="ヒラギノ角ゴ Pro W3"/>
                <a:cs typeface="ヒラギノ角ゴ Pro W3"/>
              </a:rPr>
              <a:t> (2015) et de la loi relative à la délimitation des régions (2016), fait partie de </a:t>
            </a:r>
            <a:r>
              <a:rPr lang="fr-FR" altLang="fr-FR" sz="1700" b="1" dirty="0">
                <a:ea typeface="ヒラギノ角ゴ Pro W3"/>
                <a:cs typeface="ヒラギノ角ゴ Pro W3"/>
              </a:rPr>
              <a:t>« l’acte III » de la décentralisation</a:t>
            </a:r>
            <a:r>
              <a:rPr lang="fr-FR" altLang="fr-FR" sz="1700" dirty="0">
                <a:ea typeface="ヒラギノ角ゴ Pro W3"/>
                <a:cs typeface="ヒラギノ角ゴ Pro W3"/>
              </a:rPr>
              <a:t>.</a:t>
            </a:r>
          </a:p>
          <a:p>
            <a:pPr algn="just" eaLnBrk="1" hangingPunct="1">
              <a:buClr>
                <a:srgbClr val="FF0000"/>
              </a:buClr>
              <a:buFont typeface="Wingdings" panose="05000000000000000000" pitchFamily="2" charset="2"/>
              <a:buChar char="§"/>
            </a:pPr>
            <a:endParaRPr lang="fr-FR" altLang="fr-FR" sz="1700" dirty="0">
              <a:ea typeface="ヒラギノ角ゴ Pro W3"/>
              <a:cs typeface="ヒラギノ角ゴ Pro W3"/>
            </a:endParaRPr>
          </a:p>
          <a:p>
            <a:pPr algn="just" eaLnBrk="1" hangingPunct="1">
              <a:buFontTx/>
              <a:buNone/>
            </a:pPr>
            <a:r>
              <a:rPr lang="fr-FR" altLang="fr-FR" sz="1700" dirty="0">
                <a:ea typeface="ヒラギノ角ゴ Pro W3"/>
                <a:cs typeface="ヒラギノ角ゴ Pro W3"/>
              </a:rPr>
              <a:t>	Ce corpus législatif crée les conditions de </a:t>
            </a:r>
            <a:r>
              <a:rPr lang="fr-FR" altLang="fr-FR" sz="1700" b="1" dirty="0">
                <a:ea typeface="ヒラギノ角ゴ Pro W3"/>
                <a:cs typeface="ヒラギノ角ゴ Pro W3"/>
              </a:rPr>
              <a:t>réformes structurelles profondes</a:t>
            </a:r>
            <a:r>
              <a:rPr lang="fr-FR" altLang="fr-FR" sz="1700" dirty="0">
                <a:ea typeface="ヒラギノ角ゴ Pro W3"/>
                <a:cs typeface="ヒラギノ角ゴ Pro W3"/>
              </a:rPr>
              <a:t>, permettant de </a:t>
            </a:r>
            <a:r>
              <a:rPr lang="fr-FR" altLang="fr-FR" sz="1700" b="1" dirty="0">
                <a:ea typeface="ヒラギノ角ゴ Pro W3"/>
                <a:cs typeface="ヒラギノ角ゴ Pro W3"/>
              </a:rPr>
              <a:t>fusionner, se rapprocher, mutualiser</a:t>
            </a:r>
            <a:r>
              <a:rPr lang="fr-FR" altLang="fr-FR" sz="1700" dirty="0">
                <a:ea typeface="ヒラギノ角ゴ Pro W3"/>
                <a:cs typeface="ヒラギノ角ゴ Pro W3"/>
              </a:rPr>
              <a:t>, pour rendre possible la </a:t>
            </a:r>
            <a:r>
              <a:rPr lang="fr-FR" altLang="fr-FR" sz="1700" b="1" dirty="0">
                <a:ea typeface="ヒラギノ角ゴ Pro W3"/>
                <a:cs typeface="ヒラギノ角ゴ Pro W3"/>
              </a:rPr>
              <a:t>baisse des dotations. </a:t>
            </a:r>
          </a:p>
          <a:p>
            <a:pPr algn="just" eaLnBrk="1" hangingPunct="1">
              <a:buFontTx/>
              <a:buNone/>
            </a:pPr>
            <a:endParaRPr lang="fr-FR" altLang="fr-FR" sz="1700" b="1" dirty="0">
              <a:ea typeface="ヒラギノ角ゴ Pro W3"/>
              <a:cs typeface="ヒラギノ角ゴ Pro W3"/>
            </a:endParaRPr>
          </a:p>
          <a:p>
            <a:pPr algn="just" eaLnBrk="1" hangingPunct="1">
              <a:buFontTx/>
              <a:buNone/>
            </a:pPr>
            <a:r>
              <a:rPr lang="fr-FR" altLang="fr-FR" sz="1700" b="1" dirty="0">
                <a:ea typeface="ヒラギノ角ゴ Pro W3"/>
                <a:cs typeface="ヒラギノ角ゴ Pro W3"/>
              </a:rPr>
              <a:t>Ainsi, au 1</a:t>
            </a:r>
            <a:r>
              <a:rPr lang="fr-FR" altLang="fr-FR" sz="1700" b="1" baseline="30000" dirty="0">
                <a:ea typeface="ヒラギノ角ゴ Pro W3"/>
                <a:cs typeface="ヒラギノ角ゴ Pro W3"/>
              </a:rPr>
              <a:t>er</a:t>
            </a:r>
            <a:r>
              <a:rPr lang="fr-FR" altLang="fr-FR" sz="1700" b="1" dirty="0">
                <a:ea typeface="ヒラギノ角ゴ Pro W3"/>
                <a:cs typeface="ヒラギノ角ゴ Pro W3"/>
              </a:rPr>
              <a:t> janvier 2017 :</a:t>
            </a:r>
          </a:p>
          <a:p>
            <a:pPr algn="just" eaLnBrk="1" hangingPunct="1">
              <a:buClr>
                <a:srgbClr val="FF0000"/>
              </a:buClr>
              <a:buFont typeface="Wingdings" panose="05000000000000000000" pitchFamily="2" charset="2"/>
              <a:buChar char="§"/>
            </a:pPr>
            <a:r>
              <a:rPr lang="fr-FR" altLang="fr-FR" sz="1700" dirty="0">
                <a:ea typeface="ヒラギノ角ゴ Pro W3"/>
                <a:cs typeface="ヒラギノ角ゴ Pro W3"/>
              </a:rPr>
              <a:t>le nombre de syndicats a baissé de 29 % entre 2007 et 2017, soit - 3 % par an en  moyenne. </a:t>
            </a:r>
            <a:r>
              <a:rPr lang="fr-FR" altLang="fr-FR" sz="1700" dirty="0" smtClean="0">
                <a:ea typeface="ヒラギノ角ゴ Pro W3"/>
                <a:cs typeface="ヒラギノ角ゴ Pro W3"/>
              </a:rPr>
              <a:t>Cette </a:t>
            </a:r>
            <a:r>
              <a:rPr lang="fr-FR" altLang="fr-FR" sz="1700" dirty="0">
                <a:ea typeface="ヒラギノ角ゴ Pro W3"/>
                <a:cs typeface="ヒラギノ角ゴ Pro W3"/>
              </a:rPr>
              <a:t>statistique </a:t>
            </a:r>
            <a:r>
              <a:rPr lang="fr-FR" altLang="fr-FR" sz="1700" dirty="0" smtClean="0">
                <a:ea typeface="ヒラギノ角ゴ Pro W3"/>
                <a:cs typeface="ヒラギノ角ゴ Pro W3"/>
              </a:rPr>
              <a:t>ne </a:t>
            </a:r>
            <a:r>
              <a:rPr lang="fr-FR" altLang="fr-FR" sz="1700" dirty="0">
                <a:ea typeface="ヒラギノ角ゴ Pro W3"/>
                <a:cs typeface="ヒラギノ角ゴ Pro W3"/>
              </a:rPr>
              <a:t>tient pas compte des </a:t>
            </a:r>
            <a:r>
              <a:rPr lang="fr-FR" altLang="fr-FR" sz="1700" dirty="0" smtClean="0">
                <a:ea typeface="ヒラギノ角ゴ Pro W3"/>
                <a:cs typeface="ヒラギノ角ゴ Pro W3"/>
              </a:rPr>
              <a:t>4 à 5000 </a:t>
            </a:r>
            <a:r>
              <a:rPr lang="fr-FR" altLang="fr-FR" sz="1700" dirty="0">
                <a:ea typeface="ヒラギノ角ゴ Pro W3"/>
                <a:cs typeface="ヒラギノ角ゴ Pro W3"/>
              </a:rPr>
              <a:t>syndicats qui seront supprimés à compter de </a:t>
            </a:r>
            <a:r>
              <a:rPr lang="fr-FR" altLang="fr-FR" sz="1700" dirty="0" smtClean="0">
                <a:ea typeface="ヒラギノ角ゴ Pro W3"/>
                <a:cs typeface="ヒラギノ角ゴ Pro W3"/>
              </a:rPr>
              <a:t>2020, </a:t>
            </a:r>
            <a:r>
              <a:rPr lang="fr-FR" altLang="fr-FR" sz="1700" dirty="0">
                <a:ea typeface="ヒラギノ角ゴ Pro W3"/>
                <a:cs typeface="ヒラギノ角ゴ Pro W3"/>
              </a:rPr>
              <a:t>avec le transfert de la compétence eau et assainissement aux </a:t>
            </a:r>
            <a:r>
              <a:rPr lang="fr-FR" altLang="fr-FR" sz="1700" dirty="0" smtClean="0">
                <a:ea typeface="ヒラギノ角ゴ Pro W3"/>
                <a:cs typeface="ヒラギノ角ゴ Pro W3"/>
              </a:rPr>
              <a:t>EPCI (ce qui représente plus </a:t>
            </a:r>
            <a:r>
              <a:rPr lang="fr-FR" altLang="fr-FR" sz="1700" dirty="0">
                <a:ea typeface="ヒラギノ角ゴ Pro W3"/>
                <a:cs typeface="ヒラギノ角ゴ Pro W3"/>
              </a:rPr>
              <a:t>de 60% de syndicats en moins</a:t>
            </a:r>
            <a:r>
              <a:rPr lang="fr-FR" altLang="fr-FR" sz="1700" dirty="0" smtClean="0">
                <a:ea typeface="ヒラギノ角ゴ Pro W3"/>
                <a:cs typeface="ヒラギノ角ゴ Pro W3"/>
              </a:rPr>
              <a:t>).</a:t>
            </a:r>
          </a:p>
          <a:p>
            <a:pPr algn="just" eaLnBrk="1" hangingPunct="1">
              <a:buClr>
                <a:srgbClr val="FF0000"/>
              </a:buClr>
              <a:buFont typeface="Wingdings" panose="05000000000000000000" pitchFamily="2" charset="2"/>
              <a:buChar char="§"/>
            </a:pPr>
            <a:r>
              <a:rPr lang="fr-FR" altLang="fr-FR" sz="1700" dirty="0" smtClean="0">
                <a:ea typeface="ヒラギノ角ゴ Pro W3"/>
                <a:cs typeface="ヒラギノ角ゴ Pro W3"/>
              </a:rPr>
              <a:t>le </a:t>
            </a:r>
            <a:r>
              <a:rPr lang="fr-FR" altLang="fr-FR" sz="1700" dirty="0">
                <a:ea typeface="ヒラギノ角ゴ Pro W3"/>
                <a:cs typeface="ヒラギノ角ゴ Pro W3"/>
              </a:rPr>
              <a:t>nombre d’établissements publics de coopération intercommunale (EPCI), est passé de 2 062 à 1 266, soit une diminution de 38% entre 2016 et </a:t>
            </a:r>
            <a:r>
              <a:rPr lang="fr-FR" altLang="fr-FR" sz="1700" dirty="0" smtClean="0">
                <a:ea typeface="ヒラギノ角ゴ Pro W3"/>
                <a:cs typeface="ヒラギノ角ゴ Pro W3"/>
              </a:rPr>
              <a:t>2017.</a:t>
            </a:r>
            <a:endParaRPr lang="fr-FR" altLang="fr-FR" sz="1700" dirty="0">
              <a:ea typeface="ヒラギノ角ゴ Pro W3"/>
              <a:cs typeface="ヒラギノ角ゴ Pro W3"/>
            </a:endParaRPr>
          </a:p>
          <a:p>
            <a:pPr algn="just" eaLnBrk="1" hangingPunct="1">
              <a:buClr>
                <a:srgbClr val="FF0000"/>
              </a:buClr>
              <a:buFont typeface="Wingdings" panose="05000000000000000000" pitchFamily="2" charset="2"/>
              <a:buChar char="§"/>
            </a:pPr>
            <a:r>
              <a:rPr lang="fr-FR" altLang="fr-FR" sz="1700" dirty="0">
                <a:ea typeface="ヒラギノ角ゴ Pro W3"/>
                <a:cs typeface="ヒラギノ角ゴ Pro W3"/>
              </a:rPr>
              <a:t>517 communes nouvelles ont été </a:t>
            </a:r>
            <a:r>
              <a:rPr lang="fr-FR" altLang="fr-FR" sz="1700" dirty="0" smtClean="0">
                <a:ea typeface="ヒラギノ角ゴ Pro W3"/>
                <a:cs typeface="ヒラギノ角ゴ Pro W3"/>
              </a:rPr>
              <a:t>créées, nées </a:t>
            </a:r>
            <a:r>
              <a:rPr lang="fr-FR" altLang="fr-FR" sz="1700" dirty="0">
                <a:ea typeface="ヒラギノ角ゴ Pro W3"/>
                <a:cs typeface="ヒラギノ角ゴ Pro W3"/>
              </a:rPr>
              <a:t>de la fusion de </a:t>
            </a:r>
            <a:r>
              <a:rPr lang="fr-FR" altLang="fr-FR" sz="1700" dirty="0" smtClean="0">
                <a:ea typeface="ヒラギノ角ゴ Pro W3"/>
                <a:cs typeface="ヒラギノ角ゴ Pro W3"/>
              </a:rPr>
              <a:t>1 243 communes, </a:t>
            </a:r>
            <a:r>
              <a:rPr lang="fr-FR" altLang="fr-FR" sz="1700" dirty="0">
                <a:ea typeface="ヒラギノ角ゴ Pro W3"/>
                <a:cs typeface="ヒラギノ角ゴ Pro W3"/>
              </a:rPr>
              <a:t>suite à la possibilité ouverte par la loi de réforme des collectivités territoriales de 2010.</a:t>
            </a:r>
          </a:p>
          <a:p>
            <a:pPr algn="just" eaLnBrk="1" hangingPunct="1">
              <a:spcBef>
                <a:spcPct val="0"/>
              </a:spcBef>
              <a:buFontTx/>
              <a:buNone/>
            </a:pPr>
            <a:r>
              <a:rPr lang="fr-FR" altLang="fr-FR" sz="1700" dirty="0">
                <a:ea typeface="ヒラギノ角ゴ Pro W3"/>
                <a:cs typeface="ヒラギノ角ゴ Pro W3"/>
              </a:rPr>
              <a:t>  </a:t>
            </a:r>
          </a:p>
        </p:txBody>
      </p:sp>
      <p:sp>
        <p:nvSpPr>
          <p:cNvPr id="51205"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200" smtClean="0">
                <a:solidFill>
                  <a:srgbClr val="000000"/>
                </a:solidFill>
                <a:ea typeface="ヒラギノ角ゴ Pro W3"/>
                <a:cs typeface="ヒラギノ角ゴ Pro W3"/>
              </a:rPr>
              <a:t>5</a:t>
            </a:r>
          </a:p>
        </p:txBody>
      </p:sp>
      <p:pic>
        <p:nvPicPr>
          <p:cNvPr id="5120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48880"/>
            <a:ext cx="2794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303213"/>
            <a:ext cx="86947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fr-FR" altLang="fr-FR" sz="2400" b="1">
                <a:solidFill>
                  <a:srgbClr val="FF0000"/>
                </a:solidFill>
                <a:ea typeface="ヒラギノ角ゴ Pro W3"/>
                <a:cs typeface="ヒラギノ角ゴ Pro W3"/>
              </a:rPr>
              <a:t>La loi MAPTAM : l’affirmation de la place des métropoles dans l’organisation de notre territoire</a:t>
            </a:r>
          </a:p>
        </p:txBody>
      </p:sp>
      <p:grpSp>
        <p:nvGrpSpPr>
          <p:cNvPr id="41990" name="Group 7"/>
          <p:cNvGrpSpPr>
            <a:grpSpLocks/>
          </p:cNvGrpSpPr>
          <p:nvPr/>
        </p:nvGrpSpPr>
        <p:grpSpPr bwMode="auto">
          <a:xfrm>
            <a:off x="433388" y="1057275"/>
            <a:ext cx="5092700" cy="76200"/>
            <a:chOff x="2544" y="960"/>
            <a:chExt cx="3208" cy="48"/>
          </a:xfrm>
          <a:solidFill>
            <a:srgbClr val="FF0000"/>
          </a:solidFill>
        </p:grpSpPr>
        <p:sp>
          <p:nvSpPr>
            <p:cNvPr id="41994" name="Line 8"/>
            <p:cNvSpPr>
              <a:spLocks noChangeShapeType="1"/>
            </p:cNvSpPr>
            <p:nvPr/>
          </p:nvSpPr>
          <p:spPr bwMode="auto">
            <a:xfrm>
              <a:off x="2544" y="960"/>
              <a:ext cx="3208" cy="0"/>
            </a:xfrm>
            <a:prstGeom prst="line">
              <a:avLst/>
            </a:prstGeom>
            <a:grpFill/>
            <a:ln w="9525">
              <a:solidFill>
                <a:srgbClr val="C10C21"/>
              </a:solidFill>
              <a:round/>
              <a:headEnd/>
              <a:tailEnd/>
            </a:ln>
            <a:extLst/>
          </p:spPr>
          <p:txBody>
            <a:bodyPr wrap="none" anchor="ctr"/>
            <a:lstStyle/>
            <a:p>
              <a:pPr>
                <a:defRPr/>
              </a:pPr>
              <a:endParaRPr lang="fr-FR"/>
            </a:p>
          </p:txBody>
        </p:sp>
        <p:sp>
          <p:nvSpPr>
            <p:cNvPr id="41995" name="Rectangle 9"/>
            <p:cNvSpPr>
              <a:spLocks noChangeArrowheads="1"/>
            </p:cNvSpPr>
            <p:nvPr/>
          </p:nvSpPr>
          <p:spPr bwMode="auto">
            <a:xfrm>
              <a:off x="2544" y="960"/>
              <a:ext cx="975"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smtClean="0">
                <a:ea typeface="ヒラギノ角ゴ Pro W3"/>
                <a:cs typeface="ヒラギノ角ゴ Pro W3"/>
              </a:endParaRPr>
            </a:p>
          </p:txBody>
        </p:sp>
      </p:grpSp>
      <p:pic>
        <p:nvPicPr>
          <p:cNvPr id="53252"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325563"/>
            <a:ext cx="459105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Espace réservé du numéro de diapositive 5"/>
          <p:cNvSpPr>
            <a:spLocks noGrp="1"/>
          </p:cNvSpPr>
          <p:nvPr>
            <p:ph type="sldNum" sz="quarter" idx="12"/>
          </p:nvPr>
        </p:nvSpPr>
        <p:spPr>
          <a:xfrm>
            <a:off x="6553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200" smtClean="0">
                <a:solidFill>
                  <a:srgbClr val="000000"/>
                </a:solidFill>
                <a:ea typeface="ヒラギノ角ゴ Pro W3"/>
                <a:cs typeface="ヒラギノ角ゴ Pro W3"/>
              </a:rPr>
              <a:t>6</a:t>
            </a:r>
          </a:p>
        </p:txBody>
      </p:sp>
      <p:sp>
        <p:nvSpPr>
          <p:cNvPr id="53254" name="Rectangle 3"/>
          <p:cNvSpPr>
            <a:spLocks noChangeArrowheads="1"/>
          </p:cNvSpPr>
          <p:nvPr/>
        </p:nvSpPr>
        <p:spPr bwMode="auto">
          <a:xfrm>
            <a:off x="5116513" y="1362075"/>
            <a:ext cx="3862387"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r>
              <a:rPr lang="fr-FR" altLang="fr-FR" sz="1600"/>
              <a:t>Parmi les métropoles créées par la loi MAPTAM, </a:t>
            </a:r>
            <a:r>
              <a:rPr lang="fr-FR" altLang="fr-FR" sz="1600" b="1"/>
              <a:t>celle de Lyon se distingue</a:t>
            </a:r>
            <a:r>
              <a:rPr lang="fr-FR" altLang="fr-FR" sz="1600"/>
              <a:t> :</a:t>
            </a:r>
          </a:p>
          <a:p>
            <a:pPr lvl="1" algn="just" eaLnBrk="1" hangingPunct="1">
              <a:buClr>
                <a:srgbClr val="FF0000"/>
              </a:buClr>
              <a:buFont typeface="Arial" panose="020B0604020202020204" pitchFamily="34" charset="0"/>
              <a:buChar char="►"/>
            </a:pPr>
            <a:r>
              <a:rPr lang="fr-FR" altLang="fr-FR" sz="1400"/>
              <a:t>Par sa nature juridique (une collectivité à part entière)</a:t>
            </a:r>
          </a:p>
          <a:p>
            <a:pPr lvl="1" algn="just" eaLnBrk="1" hangingPunct="1">
              <a:buClr>
                <a:srgbClr val="FF0000"/>
              </a:buClr>
              <a:buFont typeface="Arial" panose="020B0604020202020204" pitchFamily="34" charset="0"/>
              <a:buChar char="►"/>
            </a:pPr>
            <a:r>
              <a:rPr lang="fr-FR" altLang="fr-FR" sz="1400"/>
              <a:t>Par la rapidité de sa création, parmi les premières, moins d’un an après le vote de la loi, au 1</a:t>
            </a:r>
            <a:r>
              <a:rPr lang="fr-FR" altLang="fr-FR" sz="1400" baseline="30000"/>
              <a:t>er</a:t>
            </a:r>
            <a:r>
              <a:rPr lang="fr-FR" altLang="fr-FR" sz="1400"/>
              <a:t> janvier 2015</a:t>
            </a:r>
          </a:p>
          <a:p>
            <a:pPr lvl="1" algn="just" eaLnBrk="1" hangingPunct="1">
              <a:buClr>
                <a:srgbClr val="FF0000"/>
              </a:buClr>
              <a:buFont typeface="Arial" panose="020B0604020202020204" pitchFamily="34" charset="0"/>
              <a:buChar char="►"/>
            </a:pPr>
            <a:r>
              <a:rPr lang="fr-FR" altLang="fr-FR" sz="1400"/>
              <a:t>Par son niveau d’intégration : elle est la seule des métropoles à intégrer dès sa création l’ensemble des compétences du Conseil général et d’une communauté urbaine</a:t>
            </a:r>
          </a:p>
          <a:p>
            <a:pPr algn="just" eaLnBrk="1" hangingPunct="1">
              <a:buClr>
                <a:srgbClr val="CC0000"/>
              </a:buClr>
              <a:buFont typeface="Arial" panose="020B0604020202020204" pitchFamily="34" charset="0"/>
              <a:buChar char="►"/>
            </a:pPr>
            <a:endParaRPr lang="fr-FR" altLang="fr-FR" sz="1600"/>
          </a:p>
          <a:p>
            <a:pPr algn="just" eaLnBrk="1" hangingPunct="1"/>
            <a:r>
              <a:rPr lang="fr-FR" altLang="fr-FR" sz="1600"/>
              <a:t>Une </a:t>
            </a:r>
            <a:r>
              <a:rPr lang="fr-FR" altLang="fr-FR" sz="1600" b="1"/>
              <a:t>innovation institutionnelle majeure qui a une forte valeur d’expérimentation, </a:t>
            </a:r>
            <a:r>
              <a:rPr lang="fr-FR" altLang="fr-FR" sz="1600"/>
              <a:t>susceptible de constituer une source d’inspiration pour les autres grandes agglomérations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669925" y="26988"/>
            <a:ext cx="8245475" cy="685800"/>
          </a:xfrm>
          <a:prstGeom prst="rect">
            <a:avLst/>
          </a:prstGeo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rgbClr val="CC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fr-FR" altLang="fr-FR" sz="2000" b="1">
                <a:solidFill>
                  <a:srgbClr val="CC0000"/>
                </a:solidFill>
                <a:ea typeface="ヒラギノ角ゴ Pro W3"/>
                <a:cs typeface="ヒラギノ角ゴ Pro W3"/>
              </a:rPr>
              <a:t/>
            </a:r>
            <a:br>
              <a:rPr lang="fr-FR" altLang="fr-FR" sz="2000" b="1">
                <a:solidFill>
                  <a:srgbClr val="CC0000"/>
                </a:solidFill>
                <a:ea typeface="ヒラギノ角ゴ Pro W3"/>
                <a:cs typeface="ヒラギノ角ゴ Pro W3"/>
              </a:rPr>
            </a:br>
            <a:r>
              <a:rPr lang="fr-FR" altLang="fr-FR" sz="2400" b="1">
                <a:solidFill>
                  <a:srgbClr val="FF0000"/>
                </a:solidFill>
                <a:ea typeface="ヒラギノ角ゴ Pro W3"/>
                <a:cs typeface="ヒラギノ角ゴ Pro W3"/>
              </a:rPr>
              <a:t>Les grands enjeux de la réforme pour le territoire lyonnais</a:t>
            </a:r>
            <a:endParaRPr lang="fr-FR" altLang="fr-FR" sz="2000" b="1">
              <a:solidFill>
                <a:srgbClr val="FF0000"/>
              </a:solidFill>
              <a:ea typeface="ヒラギノ角ゴ Pro W3"/>
              <a:cs typeface="ヒラギノ角ゴ Pro W3"/>
            </a:endParaRPr>
          </a:p>
        </p:txBody>
      </p:sp>
      <p:grpSp>
        <p:nvGrpSpPr>
          <p:cNvPr id="48132" name="Group 7"/>
          <p:cNvGrpSpPr>
            <a:grpSpLocks/>
          </p:cNvGrpSpPr>
          <p:nvPr/>
        </p:nvGrpSpPr>
        <p:grpSpPr bwMode="auto">
          <a:xfrm>
            <a:off x="767718" y="876274"/>
            <a:ext cx="5754688" cy="69850"/>
            <a:chOff x="2544" y="960"/>
            <a:chExt cx="3208" cy="48"/>
          </a:xfrm>
          <a:solidFill>
            <a:srgbClr val="FF0000"/>
          </a:solidFill>
        </p:grpSpPr>
        <p:sp>
          <p:nvSpPr>
            <p:cNvPr id="48134" name="Line 8"/>
            <p:cNvSpPr>
              <a:spLocks noChangeShapeType="1"/>
            </p:cNvSpPr>
            <p:nvPr/>
          </p:nvSpPr>
          <p:spPr bwMode="auto">
            <a:xfrm>
              <a:off x="2544" y="960"/>
              <a:ext cx="3208" cy="0"/>
            </a:xfrm>
            <a:prstGeom prst="line">
              <a:avLst/>
            </a:prstGeom>
            <a:grpFill/>
            <a:ln w="9525">
              <a:solidFill>
                <a:srgbClr val="CC0000"/>
              </a:solidFill>
              <a:round/>
              <a:headEnd/>
              <a:tailEnd/>
            </a:ln>
            <a:extLst/>
          </p:spPr>
          <p:txBody>
            <a:bodyPr wrap="none" anchor="ctr"/>
            <a:lstStyle/>
            <a:p>
              <a:pPr>
                <a:defRPr/>
              </a:pPr>
              <a:endParaRPr lang="fr-FR"/>
            </a:p>
          </p:txBody>
        </p:sp>
        <p:sp>
          <p:nvSpPr>
            <p:cNvPr id="48135" name="Rectangle 9"/>
            <p:cNvSpPr>
              <a:spLocks noChangeArrowheads="1"/>
            </p:cNvSpPr>
            <p:nvPr/>
          </p:nvSpPr>
          <p:spPr bwMode="auto">
            <a:xfrm>
              <a:off x="2544" y="960"/>
              <a:ext cx="975" cy="48"/>
            </a:xfrm>
            <a:prstGeom prst="rect">
              <a:avLst/>
            </a:prstGeom>
            <a:grpFill/>
            <a:ln w="9525">
              <a:solidFill>
                <a:srgbClr val="CC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smtClean="0">
                <a:ea typeface="ヒラギノ角ゴ Pro W3"/>
                <a:cs typeface="ヒラギノ角ゴ Pro W3"/>
              </a:endParaRPr>
            </a:p>
          </p:txBody>
        </p:sp>
      </p:grpSp>
      <p:sp>
        <p:nvSpPr>
          <p:cNvPr id="11" name="Rectangle 3"/>
          <p:cNvSpPr txBox="1">
            <a:spLocks/>
          </p:cNvSpPr>
          <p:nvPr/>
        </p:nvSpPr>
        <p:spPr bwMode="auto">
          <a:xfrm>
            <a:off x="669925" y="1030288"/>
            <a:ext cx="78089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rgbClr val="FF0000"/>
                </a:solidFill>
                <a:latin typeface="Arial" panose="020B0604020202020204" pitchFamily="34" charset="0"/>
                <a:ea typeface="Geneva" pitchFamily="124" charset="-128"/>
                <a:cs typeface="Arial" panose="020B0604020202020204" pitchFamily="34" charset="0"/>
              </a:defRPr>
            </a:lvl1pPr>
            <a:lvl2pPr defTabSz="457200">
              <a:spcBef>
                <a:spcPct val="20000"/>
              </a:spcBef>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lvl="1" algn="just" eaLnBrk="1" hangingPunct="1">
              <a:buFont typeface="Arial" panose="020B0604020202020204" pitchFamily="34" charset="0"/>
              <a:buNone/>
              <a:defRPr/>
            </a:pPr>
            <a:r>
              <a:rPr lang="fr-FR" altLang="fr-FR" sz="1600" b="1" dirty="0" smtClean="0">
                <a:ea typeface="MS PGothic" panose="020B0600070205080204" pitchFamily="34" charset="-128"/>
              </a:rPr>
              <a:t>La Métropole de Lyon : créée le 1</a:t>
            </a:r>
            <a:r>
              <a:rPr lang="fr-FR" altLang="fr-FR" sz="1600" b="1" baseline="30000" dirty="0" smtClean="0">
                <a:ea typeface="MS PGothic" panose="020B0600070205080204" pitchFamily="34" charset="-128"/>
              </a:rPr>
              <a:t>er</a:t>
            </a:r>
            <a:r>
              <a:rPr lang="fr-FR" altLang="fr-FR" sz="1600" b="1" dirty="0" smtClean="0">
                <a:ea typeface="MS PGothic" panose="020B0600070205080204" pitchFamily="34" charset="-128"/>
              </a:rPr>
              <a:t> janvier 2015 par la fusion de 2 collectivités sur un même territoire</a:t>
            </a:r>
          </a:p>
          <a:p>
            <a:pPr marL="0" lvl="1" algn="just" eaLnBrk="1" hangingPunct="1">
              <a:buFont typeface="Arial" panose="020B0604020202020204" pitchFamily="34" charset="0"/>
              <a:buNone/>
              <a:defRPr/>
            </a:pPr>
            <a:endParaRPr lang="fr-FR" altLang="fr-FR" sz="1800" b="1" u="sng" dirty="0" smtClean="0">
              <a:solidFill>
                <a:schemeClr val="accent4">
                  <a:lumMod val="65000"/>
                  <a:lumOff val="35000"/>
                </a:schemeClr>
              </a:solidFill>
              <a:ea typeface="MS PGothic" panose="020B0600070205080204" pitchFamily="34" charset="-128"/>
            </a:endParaRPr>
          </a:p>
        </p:txBody>
      </p:sp>
      <p:sp>
        <p:nvSpPr>
          <p:cNvPr id="53253" name="Rectangle 6"/>
          <p:cNvSpPr>
            <a:spLocks noChangeArrowheads="1"/>
          </p:cNvSpPr>
          <p:nvPr/>
        </p:nvSpPr>
        <p:spPr bwMode="auto">
          <a:xfrm>
            <a:off x="669925" y="1663700"/>
            <a:ext cx="8016875" cy="2185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r>
              <a:rPr lang="fr-FR" altLang="fr-FR" sz="1600" b="1" dirty="0" smtClean="0">
                <a:solidFill>
                  <a:srgbClr val="000000"/>
                </a:solidFill>
                <a:ea typeface="MS PGothic" panose="020B0600070205080204" pitchFamily="34" charset="-128"/>
              </a:rPr>
              <a:t>L’ambition : </a:t>
            </a:r>
          </a:p>
          <a:p>
            <a:pPr marL="285750" indent="-285750" algn="just" eaLnBrk="1" hangingPunct="1">
              <a:lnSpc>
                <a:spcPct val="150000"/>
              </a:lnSpc>
              <a:spcBef>
                <a:spcPct val="0"/>
              </a:spcBef>
              <a:buClr>
                <a:srgbClr val="FF0000"/>
              </a:buClr>
              <a:buFont typeface="Wingdings" panose="05000000000000000000" pitchFamily="2" charset="2"/>
              <a:buChar char="§"/>
              <a:defRPr/>
            </a:pPr>
            <a:r>
              <a:rPr lang="fr-FR" altLang="fr-FR" sz="1600" dirty="0" smtClean="0">
                <a:solidFill>
                  <a:srgbClr val="000000"/>
                </a:solidFill>
                <a:ea typeface="MS PGothic" panose="020B0600070205080204" pitchFamily="34" charset="-128"/>
              </a:rPr>
              <a:t>Répondre à ces nouveaux défis de compétition et de coopération</a:t>
            </a:r>
          </a:p>
          <a:p>
            <a:pPr marL="285750" indent="-285750" algn="just" eaLnBrk="1" hangingPunct="1">
              <a:lnSpc>
                <a:spcPct val="150000"/>
              </a:lnSpc>
              <a:spcBef>
                <a:spcPct val="0"/>
              </a:spcBef>
              <a:buClr>
                <a:srgbClr val="FF0000"/>
              </a:buClr>
              <a:buFont typeface="Wingdings" panose="05000000000000000000" pitchFamily="2" charset="2"/>
              <a:buChar char="§"/>
              <a:defRPr/>
            </a:pPr>
            <a:r>
              <a:rPr lang="fr-FR" altLang="fr-FR" sz="1600" dirty="0" smtClean="0">
                <a:solidFill>
                  <a:srgbClr val="000000"/>
                </a:solidFill>
                <a:ea typeface="MS PGothic" panose="020B0600070205080204" pitchFamily="34" charset="-128"/>
              </a:rPr>
              <a:t>Renforcer l’attractivité et la cohésion sociale de l’agglomération lyonnaise </a:t>
            </a:r>
          </a:p>
          <a:p>
            <a:pPr marL="285750" indent="-285750" algn="just" eaLnBrk="1" hangingPunct="1">
              <a:lnSpc>
                <a:spcPct val="150000"/>
              </a:lnSpc>
              <a:spcBef>
                <a:spcPct val="0"/>
              </a:spcBef>
              <a:buClr>
                <a:srgbClr val="FF0000"/>
              </a:buClr>
              <a:buFont typeface="Wingdings" panose="05000000000000000000" pitchFamily="2" charset="2"/>
              <a:buChar char="§"/>
              <a:defRPr/>
            </a:pPr>
            <a:r>
              <a:rPr lang="fr-FR" altLang="fr-FR" sz="1600" dirty="0" smtClean="0">
                <a:solidFill>
                  <a:srgbClr val="000000"/>
                </a:solidFill>
                <a:ea typeface="MS PGothic" panose="020B0600070205080204" pitchFamily="34" charset="-128"/>
              </a:rPr>
              <a:t>Rendre plus lisible et accessible l’action publique pour les citoyens</a:t>
            </a:r>
          </a:p>
          <a:p>
            <a:pPr marL="285750" indent="-285750" algn="just" eaLnBrk="1" hangingPunct="1">
              <a:lnSpc>
                <a:spcPct val="150000"/>
              </a:lnSpc>
              <a:spcBef>
                <a:spcPct val="0"/>
              </a:spcBef>
              <a:buClr>
                <a:srgbClr val="FF0000"/>
              </a:buClr>
              <a:buFont typeface="Wingdings" panose="05000000000000000000" pitchFamily="2" charset="2"/>
              <a:buChar char="§"/>
              <a:defRPr/>
            </a:pPr>
            <a:r>
              <a:rPr lang="fr-FR" altLang="fr-FR" sz="1600" dirty="0" smtClean="0">
                <a:solidFill>
                  <a:srgbClr val="000000"/>
                </a:solidFill>
                <a:ea typeface="MS PGothic" panose="020B0600070205080204" pitchFamily="34" charset="-128"/>
              </a:rPr>
              <a:t>Mieux articuler les politiques publiques au niveau local, améliorer la qualité et l’efficience du service aux habitants, usagers, partenaires</a:t>
            </a:r>
          </a:p>
        </p:txBody>
      </p:sp>
      <p:sp>
        <p:nvSpPr>
          <p:cNvPr id="55302" name="Rectangle 11"/>
          <p:cNvSpPr>
            <a:spLocks noChangeArrowheads="1"/>
          </p:cNvSpPr>
          <p:nvPr/>
        </p:nvSpPr>
        <p:spPr bwMode="auto">
          <a:xfrm>
            <a:off x="1325563" y="4006850"/>
            <a:ext cx="24495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rgbClr val="000000"/>
                </a:solidFill>
                <a:ea typeface="MS PGothic" panose="020B0600070205080204" pitchFamily="34" charset="-128"/>
              </a:rPr>
              <a:t>Pour une </a:t>
            </a:r>
            <a:r>
              <a:rPr lang="fr-FR" altLang="fr-FR" sz="1400" b="1">
                <a:solidFill>
                  <a:srgbClr val="000000"/>
                </a:solidFill>
                <a:ea typeface="MS PGothic" panose="020B0600070205080204" pitchFamily="34" charset="-128"/>
              </a:rPr>
              <a:t>action publique</a:t>
            </a:r>
            <a:br>
              <a:rPr lang="fr-FR" altLang="fr-FR" sz="1400" b="1">
                <a:solidFill>
                  <a:srgbClr val="000000"/>
                </a:solidFill>
                <a:ea typeface="MS PGothic" panose="020B0600070205080204" pitchFamily="34" charset="-128"/>
              </a:rPr>
            </a:br>
            <a:r>
              <a:rPr lang="fr-FR" altLang="fr-FR" sz="1400">
                <a:solidFill>
                  <a:srgbClr val="000000"/>
                </a:solidFill>
                <a:ea typeface="MS PGothic" panose="020B0600070205080204" pitchFamily="34" charset="-128"/>
              </a:rPr>
              <a:t>dans la vie quotidienne </a:t>
            </a:r>
            <a:br>
              <a:rPr lang="fr-FR" altLang="fr-FR" sz="1400">
                <a:solidFill>
                  <a:srgbClr val="000000"/>
                </a:solidFill>
                <a:ea typeface="MS PGothic" panose="020B0600070205080204" pitchFamily="34" charset="-128"/>
              </a:rPr>
            </a:br>
            <a:r>
              <a:rPr lang="fr-FR" altLang="fr-FR" sz="1400">
                <a:solidFill>
                  <a:srgbClr val="000000"/>
                </a:solidFill>
                <a:ea typeface="MS PGothic" panose="020B0600070205080204" pitchFamily="34" charset="-128"/>
              </a:rPr>
              <a:t>et sur le territoire : </a:t>
            </a:r>
          </a:p>
        </p:txBody>
      </p:sp>
      <p:sp>
        <p:nvSpPr>
          <p:cNvPr id="55303" name="Rectangle 12"/>
          <p:cNvSpPr>
            <a:spLocks noChangeArrowheads="1"/>
          </p:cNvSpPr>
          <p:nvPr/>
        </p:nvSpPr>
        <p:spPr bwMode="auto">
          <a:xfrm>
            <a:off x="5292725" y="3998913"/>
            <a:ext cx="194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400">
                <a:solidFill>
                  <a:srgbClr val="000000"/>
                </a:solidFill>
                <a:ea typeface="MS PGothic" panose="020B0600070205080204" pitchFamily="34" charset="-128"/>
              </a:rPr>
              <a:t>Pour une </a:t>
            </a:r>
            <a:r>
              <a:rPr lang="fr-FR" altLang="fr-FR" sz="1400" b="1">
                <a:solidFill>
                  <a:srgbClr val="000000"/>
                </a:solidFill>
                <a:ea typeface="MS PGothic" panose="020B0600070205080204" pitchFamily="34" charset="-128"/>
              </a:rPr>
              <a:t>gestion</a:t>
            </a:r>
            <a:r>
              <a:rPr lang="fr-FR" altLang="fr-FR" sz="1400">
                <a:solidFill>
                  <a:srgbClr val="000000"/>
                </a:solidFill>
                <a:ea typeface="MS PGothic" panose="020B0600070205080204" pitchFamily="34" charset="-128"/>
              </a:rPr>
              <a:t> :</a:t>
            </a:r>
          </a:p>
        </p:txBody>
      </p:sp>
      <p:sp>
        <p:nvSpPr>
          <p:cNvPr id="55304" name="Rectangle 1"/>
          <p:cNvSpPr>
            <a:spLocks noChangeArrowheads="1"/>
          </p:cNvSpPr>
          <p:nvPr/>
        </p:nvSpPr>
        <p:spPr bwMode="auto">
          <a:xfrm>
            <a:off x="5197475" y="5754688"/>
            <a:ext cx="115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EA0000"/>
                </a:solidFill>
                <a:ea typeface="MS PGothic" panose="020B0600070205080204" pitchFamily="34" charset="-128"/>
              </a:rPr>
              <a:t>Efficiente</a:t>
            </a:r>
          </a:p>
        </p:txBody>
      </p:sp>
      <p:sp>
        <p:nvSpPr>
          <p:cNvPr id="55305" name="Rectangle 2"/>
          <p:cNvSpPr>
            <a:spLocks noChangeArrowheads="1"/>
          </p:cNvSpPr>
          <p:nvPr/>
        </p:nvSpPr>
        <p:spPr bwMode="auto">
          <a:xfrm>
            <a:off x="5149850" y="4818063"/>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EA0000"/>
                </a:solidFill>
                <a:ea typeface="MS PGothic" panose="020B0600070205080204" pitchFamily="34" charset="-128"/>
              </a:rPr>
              <a:t>Économe</a:t>
            </a:r>
          </a:p>
        </p:txBody>
      </p:sp>
      <p:sp>
        <p:nvSpPr>
          <p:cNvPr id="55306" name="Rectangle 3"/>
          <p:cNvSpPr>
            <a:spLocks noChangeArrowheads="1"/>
          </p:cNvSpPr>
          <p:nvPr/>
        </p:nvSpPr>
        <p:spPr bwMode="auto">
          <a:xfrm>
            <a:off x="6661150" y="5178425"/>
            <a:ext cx="151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EA0000"/>
                </a:solidFill>
                <a:ea typeface="MS PGothic" panose="020B0600070205080204" pitchFamily="34" charset="-128"/>
              </a:rPr>
              <a:t>Transversale</a:t>
            </a:r>
          </a:p>
        </p:txBody>
      </p:sp>
      <p:pic>
        <p:nvPicPr>
          <p:cNvPr id="55307"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5388" y="496252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Imag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5388" y="589915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9713" y="5327650"/>
            <a:ext cx="1444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0" name="Rectangle 10"/>
          <p:cNvSpPr>
            <a:spLocks noChangeArrowheads="1"/>
          </p:cNvSpPr>
          <p:nvPr/>
        </p:nvSpPr>
        <p:spPr bwMode="auto">
          <a:xfrm>
            <a:off x="2581275" y="5257800"/>
            <a:ext cx="1296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EA0000"/>
                </a:solidFill>
                <a:ea typeface="MS PGothic" panose="020B0600070205080204" pitchFamily="34" charset="-128"/>
              </a:rPr>
              <a:t>Cohérente</a:t>
            </a:r>
          </a:p>
        </p:txBody>
      </p:sp>
      <p:sp>
        <p:nvSpPr>
          <p:cNvPr id="55311" name="Rectangle 11"/>
          <p:cNvSpPr>
            <a:spLocks noChangeArrowheads="1"/>
          </p:cNvSpPr>
          <p:nvPr/>
        </p:nvSpPr>
        <p:spPr bwMode="auto">
          <a:xfrm>
            <a:off x="1117600" y="5762625"/>
            <a:ext cx="1001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EA0000"/>
                </a:solidFill>
                <a:ea typeface="MS PGothic" panose="020B0600070205080204" pitchFamily="34" charset="-128"/>
              </a:rPr>
              <a:t>Efficace</a:t>
            </a:r>
          </a:p>
        </p:txBody>
      </p:sp>
      <p:sp>
        <p:nvSpPr>
          <p:cNvPr id="55312" name="Rectangle 12"/>
          <p:cNvSpPr>
            <a:spLocks noChangeArrowheads="1"/>
          </p:cNvSpPr>
          <p:nvPr/>
        </p:nvSpPr>
        <p:spPr bwMode="auto">
          <a:xfrm>
            <a:off x="1182688" y="4826000"/>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FF0000"/>
                </a:solidFill>
                <a:ea typeface="MS PGothic" panose="020B0600070205080204" pitchFamily="34" charset="-128"/>
              </a:rPr>
              <a:t>Lisible </a:t>
            </a:r>
          </a:p>
        </p:txBody>
      </p:sp>
      <p:pic>
        <p:nvPicPr>
          <p:cNvPr id="55313" name="Imag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590708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Imag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497046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5" name="Imag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540543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4030663"/>
            <a:ext cx="279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7" name="Rectangle 1"/>
          <p:cNvSpPr>
            <a:spLocks noChangeArrowheads="1"/>
          </p:cNvSpPr>
          <p:nvPr/>
        </p:nvSpPr>
        <p:spPr bwMode="auto">
          <a:xfrm>
            <a:off x="2609850" y="6122988"/>
            <a:ext cx="1217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solidFill>
                  <a:srgbClr val="EA0000"/>
                </a:solidFill>
                <a:ea typeface="MS PGothic" panose="020B0600070205080204" pitchFamily="34" charset="-128"/>
              </a:rPr>
              <a:t>Innovante</a:t>
            </a:r>
          </a:p>
        </p:txBody>
      </p:sp>
      <p:pic>
        <p:nvPicPr>
          <p:cNvPr id="55318" name="Imag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626745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9"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200" smtClean="0">
                <a:solidFill>
                  <a:srgbClr val="000000"/>
                </a:solidFill>
                <a:ea typeface="ヒラギノ角ゴ Pro W3"/>
                <a:cs typeface="ヒラギノ角ゴ Pro W3"/>
              </a:rPr>
              <a:t>7</a:t>
            </a:r>
          </a:p>
        </p:txBody>
      </p:sp>
      <p:pic>
        <p:nvPicPr>
          <p:cNvPr id="55320"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4037013"/>
            <a:ext cx="279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4638" y="-144463"/>
            <a:ext cx="10552113" cy="702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54738" y="-136525"/>
            <a:ext cx="3155950" cy="7140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p>
        </p:txBody>
      </p:sp>
      <p:pic>
        <p:nvPicPr>
          <p:cNvPr id="57348" name="Imag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5661025"/>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Image 17" descr="Carte_RA-0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313" y="1660525"/>
            <a:ext cx="3887787"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724525" y="908050"/>
            <a:ext cx="430213" cy="606425"/>
          </a:xfrm>
          <a:prstGeom prst="rect">
            <a:avLst/>
          </a:prstGeom>
          <a:solidFill>
            <a:srgbClr val="EA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p>
        </p:txBody>
      </p:sp>
      <p:sp>
        <p:nvSpPr>
          <p:cNvPr id="57351" name="ZoneTexte 19"/>
          <p:cNvSpPr txBox="1">
            <a:spLocks noChangeArrowheads="1"/>
          </p:cNvSpPr>
          <p:nvPr/>
        </p:nvSpPr>
        <p:spPr bwMode="auto">
          <a:xfrm>
            <a:off x="5754688" y="917575"/>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buFontTx/>
              <a:buNone/>
            </a:pPr>
            <a:r>
              <a:rPr lang="fr-FR" altLang="fr-FR" sz="2800">
                <a:solidFill>
                  <a:schemeClr val="bg1"/>
                </a:solidFill>
                <a:ea typeface="MS PGothic" panose="020B0600070205080204" pitchFamily="34" charset="-128"/>
              </a:rPr>
              <a:t>2</a:t>
            </a:r>
          </a:p>
        </p:txBody>
      </p:sp>
      <p:sp>
        <p:nvSpPr>
          <p:cNvPr id="57352" name="Rectangle 3"/>
          <p:cNvSpPr txBox="1">
            <a:spLocks/>
          </p:cNvSpPr>
          <p:nvPr/>
        </p:nvSpPr>
        <p:spPr bwMode="auto">
          <a:xfrm>
            <a:off x="6230938" y="885825"/>
            <a:ext cx="2913062"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1pPr>
            <a:lvl2pPr marL="742950" indent="-28575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2pPr>
            <a:lvl3pPr marL="11430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3pPr>
            <a:lvl4pPr marL="16002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4pPr>
            <a:lvl5pPr marL="2057400" indent="-228600" defTabSz="457200">
              <a:spcBef>
                <a:spcPct val="20000"/>
              </a:spcBef>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b="1">
                <a:solidFill>
                  <a:schemeClr val="tx1"/>
                </a:solidFill>
                <a:latin typeface="Arial" panose="020B0604020202020204" pitchFamily="34" charset="0"/>
                <a:ea typeface="ヒラギノ角ゴ Pro W3"/>
                <a:cs typeface="Arial" panose="020B0604020202020204" pitchFamily="34" charset="0"/>
              </a:defRPr>
            </a:lvl9pPr>
          </a:lstStyle>
          <a:p>
            <a:pPr eaLnBrk="1" hangingPunct="1">
              <a:lnSpc>
                <a:spcPct val="110000"/>
              </a:lnSpc>
              <a:buFontTx/>
              <a:buNone/>
            </a:pPr>
            <a:r>
              <a:rPr lang="fr-FR" altLang="fr-FR" sz="2000">
                <a:solidFill>
                  <a:srgbClr val="FF0000"/>
                </a:solidFill>
                <a:ea typeface="MS PGothic" panose="020B0600070205080204" pitchFamily="34" charset="-128"/>
              </a:rPr>
              <a:t>Quatre ans après : quel bilan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p:cNvSpPr>
          <p:nvPr/>
        </p:nvSpPr>
        <p:spPr bwMode="auto">
          <a:xfrm>
            <a:off x="457200" y="179388"/>
            <a:ext cx="82296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2400" b="1">
              <a:solidFill>
                <a:srgbClr val="FF0000"/>
              </a:solidFill>
            </a:endParaRPr>
          </a:p>
        </p:txBody>
      </p:sp>
      <p:grpSp>
        <p:nvGrpSpPr>
          <p:cNvPr id="39940" name="Group 7"/>
          <p:cNvGrpSpPr>
            <a:grpSpLocks/>
          </p:cNvGrpSpPr>
          <p:nvPr/>
        </p:nvGrpSpPr>
        <p:grpSpPr bwMode="auto">
          <a:xfrm>
            <a:off x="463189" y="821532"/>
            <a:ext cx="5092700" cy="76200"/>
            <a:chOff x="2544" y="960"/>
            <a:chExt cx="3208" cy="48"/>
          </a:xfrm>
          <a:solidFill>
            <a:srgbClr val="FF0000"/>
          </a:solidFill>
        </p:grpSpPr>
        <p:sp>
          <p:nvSpPr>
            <p:cNvPr id="39943" name="Line 8"/>
            <p:cNvSpPr>
              <a:spLocks noChangeShapeType="1"/>
            </p:cNvSpPr>
            <p:nvPr/>
          </p:nvSpPr>
          <p:spPr bwMode="auto">
            <a:xfrm>
              <a:off x="2544" y="960"/>
              <a:ext cx="3208" cy="0"/>
            </a:xfrm>
            <a:prstGeom prst="line">
              <a:avLst/>
            </a:prstGeom>
            <a:grpFill/>
            <a:ln w="9525">
              <a:solidFill>
                <a:srgbClr val="C10C21"/>
              </a:solidFill>
              <a:round/>
              <a:headEnd/>
              <a:tailEnd/>
            </a:ln>
            <a:extLst/>
          </p:spPr>
          <p:txBody>
            <a:bodyPr wrap="none" anchor="ctr"/>
            <a:lstStyle/>
            <a:p>
              <a:pPr>
                <a:defRPr/>
              </a:pPr>
              <a:endParaRPr lang="fr-FR" dirty="0"/>
            </a:p>
          </p:txBody>
        </p:sp>
        <p:sp>
          <p:nvSpPr>
            <p:cNvPr id="39944" name="Rectangle 9"/>
            <p:cNvSpPr>
              <a:spLocks noChangeArrowheads="1"/>
            </p:cNvSpPr>
            <p:nvPr/>
          </p:nvSpPr>
          <p:spPr bwMode="auto">
            <a:xfrm>
              <a:off x="2544" y="960"/>
              <a:ext cx="975"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fr-FR" altLang="fr-FR" sz="800" dirty="0" smtClean="0">
                <a:ea typeface="ヒラギノ角ゴ Pro W3"/>
                <a:cs typeface="ヒラギノ角ゴ Pro W3"/>
              </a:endParaRPr>
            </a:p>
          </p:txBody>
        </p:sp>
      </p:grpSp>
      <p:sp>
        <p:nvSpPr>
          <p:cNvPr id="58372"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200" smtClean="0">
                <a:solidFill>
                  <a:srgbClr val="000000"/>
                </a:solidFill>
                <a:ea typeface="ヒラギノ角ゴ Pro W3"/>
                <a:cs typeface="ヒラギノ角ゴ Pro W3"/>
              </a:rPr>
              <a:t>9</a:t>
            </a:r>
          </a:p>
        </p:txBody>
      </p:sp>
      <p:sp>
        <p:nvSpPr>
          <p:cNvPr id="58373" name="Text Box 5"/>
          <p:cNvSpPr txBox="1">
            <a:spLocks noChangeArrowheads="1"/>
          </p:cNvSpPr>
          <p:nvPr/>
        </p:nvSpPr>
        <p:spPr bwMode="auto">
          <a:xfrm>
            <a:off x="319088" y="250825"/>
            <a:ext cx="8505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b="1">
                <a:solidFill>
                  <a:srgbClr val="FF0000"/>
                </a:solidFill>
                <a:ea typeface="ヒラギノ角ゴ Pro W3"/>
                <a:cs typeface="ヒラギノ角ゴ Pro W3"/>
              </a:rPr>
              <a:t>1 – Une gouvernance territoriale renouvelée</a:t>
            </a:r>
          </a:p>
        </p:txBody>
      </p:sp>
      <p:pic>
        <p:nvPicPr>
          <p:cNvPr id="58374" name="Picture 37" descr="Métropole + Département (gr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488" y="952500"/>
            <a:ext cx="3883025"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go + carres 2">
  <a:themeElements>
    <a:clrScheme name="Logo + carres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ogo + carres 2">
      <a:majorFont>
        <a:latin typeface="Candara"/>
        <a:ea typeface=""/>
        <a:cs typeface="Arial"/>
      </a:majorFont>
      <a:minorFont>
        <a:latin typeface="Candar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ogo + carres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ogo + carres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ogo + carres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ogo + carres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ogo + carres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ogo + carres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ogo + carres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ogo + carres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ogo + carres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ogo + carres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ogo + carres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ogo + carres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hème par défaut">
  <a:themeElements>
    <a:clrScheme name="1_Thème par défaut 1">
      <a:dk1>
        <a:srgbClr val="000000"/>
      </a:dk1>
      <a:lt1>
        <a:srgbClr val="FFFFFF"/>
      </a:lt1>
      <a:dk2>
        <a:srgbClr val="888E72"/>
      </a:dk2>
      <a:lt2>
        <a:srgbClr val="EEECE1"/>
      </a:lt2>
      <a:accent1>
        <a:srgbClr val="B6C33A"/>
      </a:accent1>
      <a:accent2>
        <a:srgbClr val="DB5539"/>
      </a:accent2>
      <a:accent3>
        <a:srgbClr val="FFFFFF"/>
      </a:accent3>
      <a:accent4>
        <a:srgbClr val="000000"/>
      </a:accent4>
      <a:accent5>
        <a:srgbClr val="D7DEAE"/>
      </a:accent5>
      <a:accent6>
        <a:srgbClr val="C64C33"/>
      </a:accent6>
      <a:hlink>
        <a:srgbClr val="3BACA8"/>
      </a:hlink>
      <a:folHlink>
        <a:srgbClr val="87C6BA"/>
      </a:folHlink>
    </a:clrScheme>
    <a:fontScheme name="1_Thème par défaut">
      <a:majorFont>
        <a:latin typeface="Arial"/>
        <a:ea typeface="Geneva"/>
        <a:cs typeface="Arial"/>
      </a:majorFont>
      <a:minorFont>
        <a:latin typeface="Arial"/>
        <a:ea typeface="Geneva"/>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hème par défaut 1">
        <a:dk1>
          <a:srgbClr val="000000"/>
        </a:dk1>
        <a:lt1>
          <a:srgbClr val="FFFFFF"/>
        </a:lt1>
        <a:dk2>
          <a:srgbClr val="888E72"/>
        </a:dk2>
        <a:lt2>
          <a:srgbClr val="EEECE1"/>
        </a:lt2>
        <a:accent1>
          <a:srgbClr val="B6C33A"/>
        </a:accent1>
        <a:accent2>
          <a:srgbClr val="DB5539"/>
        </a:accent2>
        <a:accent3>
          <a:srgbClr val="FFFFFF"/>
        </a:accent3>
        <a:accent4>
          <a:srgbClr val="000000"/>
        </a:accent4>
        <a:accent5>
          <a:srgbClr val="D7DEAE"/>
        </a:accent5>
        <a:accent6>
          <a:srgbClr val="C64C33"/>
        </a:accent6>
        <a:hlink>
          <a:srgbClr val="3BACA8"/>
        </a:hlink>
        <a:folHlink>
          <a:srgbClr val="87C6B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par défaut">
  <a:themeElements>
    <a:clrScheme name="Thème par défaut 1">
      <a:dk1>
        <a:srgbClr val="000000"/>
      </a:dk1>
      <a:lt1>
        <a:srgbClr val="FFFFFF"/>
      </a:lt1>
      <a:dk2>
        <a:srgbClr val="888E72"/>
      </a:dk2>
      <a:lt2>
        <a:srgbClr val="EEECE1"/>
      </a:lt2>
      <a:accent1>
        <a:srgbClr val="B6C33A"/>
      </a:accent1>
      <a:accent2>
        <a:srgbClr val="DB5539"/>
      </a:accent2>
      <a:accent3>
        <a:srgbClr val="FFFFFF"/>
      </a:accent3>
      <a:accent4>
        <a:srgbClr val="000000"/>
      </a:accent4>
      <a:accent5>
        <a:srgbClr val="D7DEAE"/>
      </a:accent5>
      <a:accent6>
        <a:srgbClr val="C64C33"/>
      </a:accent6>
      <a:hlink>
        <a:srgbClr val="3BACA8"/>
      </a:hlink>
      <a:folHlink>
        <a:srgbClr val="87C6BA"/>
      </a:folHlink>
    </a:clrScheme>
    <a:fontScheme name="Thème par défaut">
      <a:majorFont>
        <a:latin typeface="Arial"/>
        <a:ea typeface="Geneva"/>
        <a:cs typeface="Arial"/>
      </a:majorFont>
      <a:minorFont>
        <a:latin typeface="Arial"/>
        <a:ea typeface="Geneva"/>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ème par défaut 1">
        <a:dk1>
          <a:srgbClr val="000000"/>
        </a:dk1>
        <a:lt1>
          <a:srgbClr val="FFFFFF"/>
        </a:lt1>
        <a:dk2>
          <a:srgbClr val="888E72"/>
        </a:dk2>
        <a:lt2>
          <a:srgbClr val="EEECE1"/>
        </a:lt2>
        <a:accent1>
          <a:srgbClr val="B6C33A"/>
        </a:accent1>
        <a:accent2>
          <a:srgbClr val="DB5539"/>
        </a:accent2>
        <a:accent3>
          <a:srgbClr val="FFFFFF"/>
        </a:accent3>
        <a:accent4>
          <a:srgbClr val="000000"/>
        </a:accent4>
        <a:accent5>
          <a:srgbClr val="D7DEAE"/>
        </a:accent5>
        <a:accent6>
          <a:srgbClr val="C64C33"/>
        </a:accent6>
        <a:hlink>
          <a:srgbClr val="3BACA8"/>
        </a:hlink>
        <a:folHlink>
          <a:srgbClr val="87C6B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Geneva"/>
        <a:cs typeface="Arial"/>
      </a:majorFont>
      <a:minorFont>
        <a:latin typeface="Arial"/>
        <a:ea typeface="Geneva"/>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1358</Words>
  <Application>Microsoft Office PowerPoint</Application>
  <PresentationFormat>Affichage à l'écran (4:3)</PresentationFormat>
  <Paragraphs>281</Paragraphs>
  <Slides>22</Slides>
  <Notes>17</Notes>
  <HiddenSlides>0</HiddenSlides>
  <MMClips>0</MMClips>
  <ScaleCrop>false</ScaleCrop>
  <HeadingPairs>
    <vt:vector size="6" baseType="variant">
      <vt:variant>
        <vt:lpstr>Polices utilisées</vt:lpstr>
      </vt:variant>
      <vt:variant>
        <vt:i4>10</vt:i4>
      </vt:variant>
      <vt:variant>
        <vt:lpstr>Thème</vt:lpstr>
      </vt:variant>
      <vt:variant>
        <vt:i4>7</vt:i4>
      </vt:variant>
      <vt:variant>
        <vt:lpstr>Titres des diapositives</vt:lpstr>
      </vt:variant>
      <vt:variant>
        <vt:i4>22</vt:i4>
      </vt:variant>
    </vt:vector>
  </HeadingPairs>
  <TitlesOfParts>
    <vt:vector size="39" baseType="lpstr">
      <vt:lpstr>Arial Unicode MS</vt:lpstr>
      <vt:lpstr>Meiryo UI</vt:lpstr>
      <vt:lpstr>MS PGothic</vt:lpstr>
      <vt:lpstr>Arial</vt:lpstr>
      <vt:lpstr>Calibri</vt:lpstr>
      <vt:lpstr>Candara</vt:lpstr>
      <vt:lpstr>Geneva</vt:lpstr>
      <vt:lpstr>Times New Roman</vt:lpstr>
      <vt:lpstr>Wingdings</vt:lpstr>
      <vt:lpstr>ヒラギノ角ゴ Pro W3</vt:lpstr>
      <vt:lpstr>Modèle par défaut</vt:lpstr>
      <vt:lpstr>Logo + carres 2</vt:lpstr>
      <vt:lpstr>Thème Office</vt:lpstr>
      <vt:lpstr>1_Thème Office</vt:lpstr>
      <vt:lpstr>1_Thème par défaut</vt:lpstr>
      <vt:lpstr>Thème par défaut</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Grand Lyon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IJE6831</dc:creator>
  <cp:lastModifiedBy>Amandine BLANCHET</cp:lastModifiedBy>
  <cp:revision>184</cp:revision>
  <cp:lastPrinted>2018-11-27T14:48:54Z</cp:lastPrinted>
  <dcterms:created xsi:type="dcterms:W3CDTF">2015-11-17T07:51:38Z</dcterms:created>
  <dcterms:modified xsi:type="dcterms:W3CDTF">2019-06-03T12:15:56Z</dcterms:modified>
</cp:coreProperties>
</file>