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  <p:sldMasterId id="2147483713" r:id="rId2"/>
  </p:sldMasterIdLst>
  <p:notesMasterIdLst>
    <p:notesMasterId r:id="rId10"/>
  </p:notesMasterIdLst>
  <p:sldIdLst>
    <p:sldId id="460" r:id="rId3"/>
    <p:sldId id="519" r:id="rId4"/>
    <p:sldId id="522" r:id="rId5"/>
    <p:sldId id="523" r:id="rId6"/>
    <p:sldId id="524" r:id="rId7"/>
    <p:sldId id="525" r:id="rId8"/>
    <p:sldId id="526" r:id="rId9"/>
  </p:sldIdLst>
  <p:sldSz cx="12192000" cy="6858000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7" roundtripDataSignature="AMtx7mjSjaTP8kZpOCrurqtVyWS2VJv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416F99-EE52-4749-B93E-63110CDB7252}">
  <a:tblStyle styleId="{8E416F99-EE52-4749-B93E-63110CDB725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7F2"/>
          </a:solidFill>
        </a:fill>
      </a:tcStyle>
    </a:wholeTbl>
    <a:band1H>
      <a:tcTxStyle/>
      <a:tcStyle>
        <a:tcBdr/>
        <a:fill>
          <a:solidFill>
            <a:srgbClr val="CEEEE3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EEE3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71716" autoAdjust="0"/>
  </p:normalViewPr>
  <p:slideViewPr>
    <p:cSldViewPr snapToGrid="0">
      <p:cViewPr varScale="1">
        <p:scale>
          <a:sx n="61" d="100"/>
          <a:sy n="61" d="100"/>
        </p:scale>
        <p:origin x="920" y="52"/>
      </p:cViewPr>
      <p:guideLst/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0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71" Type="http://schemas.openxmlformats.org/officeDocument/2006/relationships/tableStyles" Target="tableStyles.xml"/><Relationship Id="rId3" Type="http://schemas.openxmlformats.org/officeDocument/2006/relationships/slide" Target="slides/slide1.xml"/><Relationship Id="rId167" Type="http://customschemas.google.com/relationships/presentationmetadata" Target="metadata"/><Relationship Id="rId7" Type="http://schemas.openxmlformats.org/officeDocument/2006/relationships/slide" Target="slides/slide5.xml"/><Relationship Id="rId170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7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73" Type="http://schemas.openxmlformats.org/officeDocument/2006/relationships/customXml" Target="../customXml/item2.xml"/><Relationship Id="rId10" Type="http://schemas.openxmlformats.org/officeDocument/2006/relationships/notesMaster" Target="notesMasters/notesMaster1.xml"/><Relationship Id="rId16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68" Type="http://schemas.openxmlformats.org/officeDocument/2006/relationships/presProps" Target="presProps.xml"/><Relationship Id="rId17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/>
          <a:p>
            <a:pPr algn="r"/>
            <a:fld id="{00000000-1234-1234-1234-123412341234}" type="slidenum">
              <a:rPr lang="fr-FR" sz="1300" smtClean="0">
                <a:solidFill>
                  <a:schemeClr val="dk1"/>
                </a:solidFill>
              </a:rPr>
              <a:pPr algn="r"/>
              <a:t>‹N°›</a:t>
            </a:fld>
            <a:endParaRPr lang="fr-FR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149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r-FR" sz="1300" smtClean="0">
                <a:solidFill>
                  <a:schemeClr val="dk1"/>
                </a:solidFill>
              </a:rPr>
              <a:pPr algn="r"/>
              <a:t>1</a:t>
            </a:fld>
            <a:endParaRPr lang="fr-FR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6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fr-G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r-FR" sz="1300" smtClean="0">
                <a:solidFill>
                  <a:schemeClr val="dk1"/>
                </a:solidFill>
              </a:rPr>
              <a:pPr algn="r"/>
              <a:t>2</a:t>
            </a:fld>
            <a:endParaRPr lang="fr-FR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5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r-FR" sz="1300" smtClean="0">
                <a:solidFill>
                  <a:schemeClr val="dk1"/>
                </a:solidFill>
              </a:rPr>
              <a:pPr algn="r"/>
              <a:t>3</a:t>
            </a:fld>
            <a:endParaRPr lang="fr-FR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FA1395-6F75-4B10-A695-F8339CBA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3EEEA2-8284-4E41-8075-F9CB88DC0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9AC1EE-F3CB-42AB-A1EB-21139800A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ED72-AB2C-4752-9C0B-221831EB133C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041F16-E753-46B9-8377-80030021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2C5AD8-F0F3-4111-A596-9700C8C1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2139-5723-46A7-8FE4-F9C25F4E55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42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CAE8F8-3AE8-47DC-8DF3-934C5D433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6A1B06-FEA0-4855-AC4C-5562E289D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58A3DD-1535-4C47-A8D4-B7AC8578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ED72-AB2C-4752-9C0B-221831EB133C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74CE2E-88D2-436C-A51B-3AC2E74C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184D5C-887E-406F-AFA1-BBDF5FB2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2139-5723-46A7-8FE4-F9C25F4E55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5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EE9790B-13BC-449D-8E1C-F28092EC1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B43388-E575-4DBD-8446-C96FC9BBA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FB0363-CD2E-4BCA-8AD1-A389A90C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ED72-AB2C-4752-9C0B-221831EB133C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A90D2E-C8FC-4E0D-B2A0-54FCAD12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48CBD1-2E4B-4010-979A-49A08B9C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2139-5723-46A7-8FE4-F9C25F4E55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462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4CC809-1127-A74F-B4A8-CB0E04BF0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189C64-E681-1D4F-8590-4E15C8422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4DCE15-B7D9-EF44-B607-1FA9EE89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F47-FCCE-1543-AB8D-18B1D952406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F04463-F8F5-EA41-A763-F48CFFB4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333376-B5D6-F34F-84F2-DE7548D2A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3132-EB20-7641-9F49-89CFD30698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38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4424B-388D-7C4C-9200-3D432BFD0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87312"/>
            <a:ext cx="10515600" cy="59372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29E1EC-31AE-AD45-A458-CD7C8C25B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5F6838-76BA-6E41-8235-3904EF9C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F47-FCCE-1543-AB8D-18B1D952406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B9E753-3773-6641-AD9B-377E0F29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25D4C-1F0D-F244-A70F-E3700A3B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3132-EB20-7641-9F49-89CFD30698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27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1EC9E-9453-694F-B4E1-882442BE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E8BD9-3A56-3A4F-A59D-B7FDF83FB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518AF0-8636-5E4A-AB90-418212C0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F47-FCCE-1543-AB8D-18B1D952406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9F907B-D7C1-424A-902E-A63F9707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D3088-9F24-EF44-9D01-BEC35F1E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3132-EB20-7641-9F49-89CFD30698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44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25746F-BF61-2640-A056-0036E1C1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8DC376-4EA3-DA44-8A3A-0DDDD0D15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5BA4A7-30A8-B148-9018-EDCA25961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BAC1A6-01B9-EE49-AF64-403D5560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F47-FCCE-1543-AB8D-18B1D952406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071DF5-FCB6-D043-BE9B-A697571E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E909A9-F047-074A-927C-5E55DD48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3132-EB20-7641-9F49-89CFD30698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11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5B78D-EBCF-964C-9AEE-874BD62E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40D319-69CD-D949-8670-00C079A5A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22354F-DFC8-494A-874F-B46D3EAA4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BE0E8F-AA85-AD47-8FBB-709483A0C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3FEE37-E4CE-D546-B79E-F27842E63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E8A3C8-2460-8248-8D27-C924034E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F47-FCCE-1543-AB8D-18B1D952406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4E97A2A-1AB8-C84D-9E20-92B47167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586042-C260-A24C-8CC8-414B1DDF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3132-EB20-7641-9F49-89CFD30698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11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F51BA-D6C8-F34F-B6AA-D912D5833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5EE933-21C5-324B-A61B-5DFEF57F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F47-FCCE-1543-AB8D-18B1D952406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3B3C75-48FC-7343-BEF0-DFA56374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7CE5F5-B773-FA48-BE99-4A6D71BB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3132-EB20-7641-9F49-89CFD30698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3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EF38EF-0F9F-D749-B2A4-0504234A3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F47-FCCE-1543-AB8D-18B1D952406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9F504F-A0BE-7541-A199-3CCE525FA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89E2D7-DCC7-AB4F-8107-17F1009E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3132-EB20-7641-9F49-89CFD30698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19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32DF7-9320-5441-9EB5-430B0B62E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3D21DE-38BB-8543-8F13-007866A7B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771A93-32E2-7D4D-8F25-6DD4B1538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3D7599-E5A4-BC40-92A4-5BCF4EEC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F47-FCCE-1543-AB8D-18B1D952406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6D9C54-7CB7-E240-82A6-DD66F30E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A169C1-89A0-CC48-B2B3-AFE3DAC6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3132-EB20-7641-9F49-89CFD30698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2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CAC60-75FE-4062-AA0A-E01D18F5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BC8524-6178-4775-BB8C-D491BDFF9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253826-367B-466B-BCE7-D2AE637E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ED72-AB2C-4752-9C0B-221831EB133C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9543E7-52E1-407F-AEBC-B9750356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1FC980-046B-4B4B-8873-E83F6B1A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2139-5723-46A7-8FE4-F9C25F4E55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065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A0D1A-ABF6-B047-9ABA-9B362B11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B9F2072-2D70-9645-99CA-6E30BF7B0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38E6B2-7967-3649-9DFE-2049E63E9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155C93-5A88-F443-9DF6-F0930532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F47-FCCE-1543-AB8D-18B1D952406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382E53-6A9B-2D41-ACE0-5822B299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4A9CCF-98D9-A349-AE7B-675A018B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3132-EB20-7641-9F49-89CFD30698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45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03487F-14BB-6340-80DF-13A266F8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AAA44E-EA39-A243-8C8E-0C5563C62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6827AF-53CA-F34D-B5B1-2E734F20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F47-FCCE-1543-AB8D-18B1D952406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CBCEF3-A6BE-784B-B212-F52664FE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D90BDA-FDE3-C34F-9EB7-BEE672BD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3132-EB20-7641-9F49-89CFD30698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76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9E407F7-6499-9C4F-9B38-9037853FC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60309B-62FB-EB4F-99D6-73F5CE57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89AB9A-FC91-8749-8B4B-6C5A91476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F47-FCCE-1543-AB8D-18B1D952406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D33195-3052-3648-84B7-B61482D5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55A58A-2E82-7D4E-9E40-E1C8E114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3132-EB20-7641-9F49-89CFD30698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1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149ED-CF81-41EA-9ECA-6245BA83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FE5246-B841-430C-88F3-2EF0361E1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600BB7-1067-4E02-8815-8C6987C7B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ED72-AB2C-4752-9C0B-221831EB133C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14E8A9-6FCC-4E0F-92B4-2B71A9B1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280737-5958-41B1-821F-CE4F074D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2139-5723-46A7-8FE4-F9C25F4E55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89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05EF2A-4AA6-4453-BB3C-8A542371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BE3D1B-BD59-4AC2-9C99-E47A64C31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A306B4-4192-473B-8DD2-FA4661428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709C45-E9BB-4C41-8F07-42C310BC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ED72-AB2C-4752-9C0B-221831EB133C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BF8CA9-7F97-45AF-99E5-AB05C940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7D8700-88E3-4605-BC8A-9BA9FD56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2139-5723-46A7-8FE4-F9C25F4E55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12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1431C-AD42-4161-9780-26BDF2A1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D291AC-75D7-4AAC-84F0-DD4C44D51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D59763-CAE2-4370-AF5A-90AF43F7E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3365BC-C4AE-4D2D-80F9-50699324C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CDF82F2-9BF0-4BED-A37C-CA920830BF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2573438-2130-4D56-B456-AD35B1A04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ED72-AB2C-4752-9C0B-221831EB133C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43BFCA-9E56-4B4D-B1C5-C817FA95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0060D23-FA7E-45E7-BC19-32E243AB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2139-5723-46A7-8FE4-F9C25F4E55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10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6765F-0F22-40BA-9819-B59B1587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46BD56-33E4-4AB7-A38D-08FF2BC0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ED72-AB2C-4752-9C0B-221831EB133C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E3FD15-2672-4743-A7D9-3D9B81D83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2F8FFE-17C1-4ED8-8D45-8F1BD4B2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2139-5723-46A7-8FE4-F9C25F4E55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26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36AC7F-76C3-45C0-A378-3415DC0B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ED72-AB2C-4752-9C0B-221831EB133C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D92DF8-F990-43FB-94BA-DDEAD8B1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75DBE-442B-48A5-81FC-DE3B840B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2139-5723-46A7-8FE4-F9C25F4E55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20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FBCB45-7D4B-4240-BC5E-BD0BB5FB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48F688-48E8-4787-9AE4-D9897F9ED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86E4D9-8D0C-4D36-96D5-7E3167D3B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96F65F-388E-4C2D-81F5-409FA895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ED72-AB2C-4752-9C0B-221831EB133C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5C0F56-DF12-40F3-83B9-2C4B0F88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B9300D-8472-49CC-BED9-6EF7DBF41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2139-5723-46A7-8FE4-F9C25F4E55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09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3716B-15B0-4F33-A8F4-4202131F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6A9A9E3-02AE-4482-B9B5-D88C73C74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983EC8-CFE1-4341-B6F7-6C6AE0520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09ECAA-D37D-430B-B764-1E53333F4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ED72-AB2C-4752-9C0B-221831EB133C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8B8B0B-085E-4835-9215-4887384E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3D63EE-8E1F-4712-B9E4-AD1B8D9A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2139-5723-46A7-8FE4-F9C25F4E55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2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2AEE9D-437C-4754-852A-86F8EE6DF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FB9C9B-CD18-4AA3-B389-401C5231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B040BA-16DA-4FAC-AFF8-12C998CC2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2ED72-AB2C-4752-9C0B-221831EB133C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247EE4-68E1-4E95-B792-A038B5839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69C215-A350-46F0-BF7B-FF311E791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82139-5723-46A7-8FE4-F9C25F4E55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41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E4982CA-91BE-7F4A-98BE-CA569D79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33" y="0"/>
            <a:ext cx="10736735" cy="819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438FCE-1CC7-0740-83E5-8FDF3722C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45BB03-2D65-E048-B3C9-8B817E37D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C2F47-FCCE-1543-AB8D-18B1D952406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2FA151-8B3A-CC44-8840-798FED7B8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E0E385-AD3F-A44B-9E62-86CA0C6F6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3132-EB20-7641-9F49-89CFD30698DD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7F1FA21-585D-0747-85F2-80BE3F0D586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2868" y="23813"/>
            <a:ext cx="1143000" cy="12318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48C7D4-0DD6-4B12-A15D-E966D8BCBFE5}"/>
              </a:ext>
            </a:extLst>
          </p:cNvPr>
          <p:cNvSpPr/>
          <p:nvPr userDrawn="1"/>
        </p:nvSpPr>
        <p:spPr>
          <a:xfrm>
            <a:off x="1" y="-23813"/>
            <a:ext cx="156131" cy="842964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6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4F6F17-695A-4948-BC2D-11C941D036E4}"/>
              </a:ext>
            </a:extLst>
          </p:cNvPr>
          <p:cNvSpPr/>
          <p:nvPr userDrawn="1"/>
        </p:nvSpPr>
        <p:spPr>
          <a:xfrm>
            <a:off x="1" y="6834187"/>
            <a:ext cx="12192000" cy="571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26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hiftproject.org/article/quelle-aviation-dans-un-monde-contraint-nouveau-rapport-du-shif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indmill on grass field during golden hour">
            <a:extLst>
              <a:ext uri="{FF2B5EF4-FFF2-40B4-BE49-F238E27FC236}">
                <a16:creationId xmlns:a16="http://schemas.microsoft.com/office/drawing/2014/main" id="{F072D8F9-427F-41A4-8A9E-6FC7CAEB3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5D1D61-4D18-405F-B206-9C47D6648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2165371" y="10"/>
            <a:ext cx="14904148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1861B7-4C58-4806-8BE8-145618E82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707" y="3760842"/>
            <a:ext cx="6296741" cy="1602044"/>
          </a:xfrm>
          <a:solidFill>
            <a:srgbClr val="FF9900">
              <a:alpha val="50196"/>
            </a:srgb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6600" b="1" dirty="0"/>
              <a:t>Pouvoir voler en 2050 ?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054435AC-7652-487C-904B-565B196AE3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9" name="Image 5">
            <a:extLst>
              <a:ext uri="{FF2B5EF4-FFF2-40B4-BE49-F238E27FC236}">
                <a16:creationId xmlns:a16="http://schemas.microsoft.com/office/drawing/2014/main" id="{87ED1E35-02F4-47C9-A184-B22647F321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561" y="63316"/>
            <a:ext cx="1485015" cy="1605252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9B1727C-E3BD-40DC-A09F-7BE2F20A6F90}"/>
              </a:ext>
            </a:extLst>
          </p:cNvPr>
          <p:cNvSpPr txBox="1">
            <a:spLocks/>
          </p:cNvSpPr>
          <p:nvPr/>
        </p:nvSpPr>
        <p:spPr>
          <a:xfrm>
            <a:off x="830317" y="5590106"/>
            <a:ext cx="9078562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</a:pPr>
            <a:r>
              <a:rPr lang="fr-FR" sz="2800" b="1" dirty="0"/>
              <a:t>Intervention AÉRO DÉCARBO – 15.04.2022</a:t>
            </a:r>
          </a:p>
          <a:p>
            <a:pPr algn="l">
              <a:buClrTx/>
              <a:buFontTx/>
            </a:pPr>
            <a:r>
              <a:rPr lang="fr-FR" sz="2800" b="1" dirty="0" err="1"/>
              <a:t>Ihédate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048541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F449F0-6D8D-42BB-9EF4-556CFEF2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</a:t>
            </a:r>
            <a:r>
              <a:rPr lang="fr-FR" sz="4000" b="1" dirty="0"/>
              <a:t>É</a:t>
            </a:r>
            <a:r>
              <a:rPr lang="fr-FR" dirty="0"/>
              <a:t>RO D</a:t>
            </a:r>
            <a:r>
              <a:rPr lang="fr-FR" sz="4000" b="1" dirty="0"/>
              <a:t>É</a:t>
            </a:r>
            <a:r>
              <a:rPr lang="fr-FR" dirty="0"/>
              <a:t>CARBO – Qui sommes-nous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A5BA30-F57C-4D9E-AF78-3253EBFE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 dirty="0"/>
          </a:p>
        </p:txBody>
      </p:sp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6B3D9E5B-C414-4165-9250-D3F8AD83AE0A}"/>
              </a:ext>
            </a:extLst>
          </p:cNvPr>
          <p:cNvSpPr/>
          <p:nvPr/>
        </p:nvSpPr>
        <p:spPr>
          <a:xfrm rot="12137358">
            <a:off x="2242884" y="3257189"/>
            <a:ext cx="393700" cy="1117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Carré corné 8">
            <a:extLst>
              <a:ext uri="{FF2B5EF4-FFF2-40B4-BE49-F238E27FC236}">
                <a16:creationId xmlns:a16="http://schemas.microsoft.com/office/drawing/2014/main" id="{2B133661-B491-498F-9FE3-A0DD017BA495}"/>
              </a:ext>
            </a:extLst>
          </p:cNvPr>
          <p:cNvSpPr/>
          <p:nvPr/>
        </p:nvSpPr>
        <p:spPr>
          <a:xfrm rot="325593">
            <a:off x="776250" y="1434369"/>
            <a:ext cx="2630214" cy="1669281"/>
          </a:xfrm>
          <a:prstGeom prst="foldedCorner">
            <a:avLst>
              <a:gd name="adj" fmla="val 22694"/>
            </a:avLst>
          </a:prstGeom>
          <a:solidFill>
            <a:srgbClr val="FFF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3A3838"/>
                </a:solidFill>
                <a:latin typeface="Tahoma" panose="020B0604030504040204" pitchFamily="34" charset="0"/>
              </a:rPr>
              <a:t>Passionné</a:t>
            </a:r>
            <a:r>
              <a:rPr lang="fr-FR" sz="2000" dirty="0">
                <a:solidFill>
                  <a:srgbClr val="3A3838"/>
                </a:solidFill>
                <a:latin typeface="Tahoma" panose="020B0604030504040204" pitchFamily="34" charset="0"/>
              </a:rPr>
              <a:t>(e)s et </a:t>
            </a:r>
            <a:r>
              <a:rPr lang="fr-FR" sz="2000" b="1" dirty="0">
                <a:solidFill>
                  <a:srgbClr val="3A3838"/>
                </a:solidFill>
                <a:latin typeface="Tahoma" panose="020B0604030504040204" pitchFamily="34" charset="0"/>
              </a:rPr>
              <a:t>professionnel</a:t>
            </a:r>
            <a:r>
              <a:rPr lang="fr-FR" sz="2000" dirty="0">
                <a:solidFill>
                  <a:srgbClr val="3A3838"/>
                </a:solidFill>
                <a:latin typeface="Tahoma" panose="020B0604030504040204" pitchFamily="34" charset="0"/>
              </a:rPr>
              <a:t>(le)s de l’aviation</a:t>
            </a:r>
            <a:endParaRPr lang="fr-FR" sz="2000" dirty="0"/>
          </a:p>
        </p:txBody>
      </p:sp>
      <p:sp>
        <p:nvSpPr>
          <p:cNvPr id="6" name="Carré corné 9">
            <a:extLst>
              <a:ext uri="{FF2B5EF4-FFF2-40B4-BE49-F238E27FC236}">
                <a16:creationId xmlns:a16="http://schemas.microsoft.com/office/drawing/2014/main" id="{C2A492F3-96A1-4535-B6CE-97321DCA0BDD}"/>
              </a:ext>
            </a:extLst>
          </p:cNvPr>
          <p:cNvSpPr/>
          <p:nvPr/>
        </p:nvSpPr>
        <p:spPr>
          <a:xfrm rot="21391455">
            <a:off x="3718928" y="987737"/>
            <a:ext cx="2976434" cy="1855320"/>
          </a:xfrm>
          <a:prstGeom prst="foldedCorner">
            <a:avLst>
              <a:gd name="adj" fmla="val 22694"/>
            </a:avLst>
          </a:prstGeom>
          <a:solidFill>
            <a:srgbClr val="FFF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br>
              <a:rPr lang="fr-FR" sz="2000" dirty="0"/>
            </a:br>
            <a:r>
              <a:rPr lang="fr-FR" sz="2000" dirty="0">
                <a:solidFill>
                  <a:srgbClr val="3A3838"/>
                </a:solidFill>
                <a:latin typeface="Tahoma" panose="020B0604030504040204" pitchFamily="34" charset="0"/>
              </a:rPr>
              <a:t>Une conscience aigüe des </a:t>
            </a:r>
            <a:r>
              <a:rPr lang="fr-FR" sz="2000" b="1" dirty="0">
                <a:solidFill>
                  <a:srgbClr val="3A3838"/>
                </a:solidFill>
                <a:latin typeface="Tahoma" panose="020B0604030504040204" pitchFamily="34" charset="0"/>
              </a:rPr>
              <a:t>bouleversements</a:t>
            </a:r>
            <a:r>
              <a:rPr lang="fr-FR" sz="2000" dirty="0">
                <a:solidFill>
                  <a:srgbClr val="3A3838"/>
                </a:solidFill>
                <a:latin typeface="Tahoma" panose="020B0604030504040204" pitchFamily="34" charset="0"/>
              </a:rPr>
              <a:t> amenés par le </a:t>
            </a:r>
            <a:r>
              <a:rPr lang="fr-FR" sz="2000" b="1" dirty="0">
                <a:solidFill>
                  <a:srgbClr val="3A3838"/>
                </a:solidFill>
                <a:latin typeface="Tahoma" panose="020B0604030504040204" pitchFamily="34" charset="0"/>
              </a:rPr>
              <a:t>changement climatique </a:t>
            </a:r>
            <a:endParaRPr lang="fr-FR" sz="2000" b="1" dirty="0"/>
          </a:p>
        </p:txBody>
      </p:sp>
      <p:sp>
        <p:nvSpPr>
          <p:cNvPr id="9" name="Carré corné 14">
            <a:extLst>
              <a:ext uri="{FF2B5EF4-FFF2-40B4-BE49-F238E27FC236}">
                <a16:creationId xmlns:a16="http://schemas.microsoft.com/office/drawing/2014/main" id="{9A674828-FD49-4543-AAF9-5C70535C9ACB}"/>
              </a:ext>
            </a:extLst>
          </p:cNvPr>
          <p:cNvSpPr/>
          <p:nvPr/>
        </p:nvSpPr>
        <p:spPr>
          <a:xfrm>
            <a:off x="503068" y="3769502"/>
            <a:ext cx="2976434" cy="1855320"/>
          </a:xfrm>
          <a:prstGeom prst="foldedCorner">
            <a:avLst>
              <a:gd name="adj" fmla="val 22694"/>
            </a:avLst>
          </a:prstGeom>
          <a:solidFill>
            <a:srgbClr val="FFF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fr-FR" sz="2000" dirty="0"/>
            </a:br>
            <a:r>
              <a:rPr lang="fr-FR" sz="2000" dirty="0">
                <a:solidFill>
                  <a:srgbClr val="3A3838"/>
                </a:solidFill>
                <a:latin typeface="Tahoma" panose="020B0604030504040204" pitchFamily="34" charset="0"/>
              </a:rPr>
              <a:t>S’engager dans une </a:t>
            </a:r>
            <a:r>
              <a:rPr lang="fr-FR" sz="2000" b="1" dirty="0">
                <a:solidFill>
                  <a:srgbClr val="3A3838"/>
                </a:solidFill>
                <a:latin typeface="Tahoma" panose="020B0604030504040204" pitchFamily="34" charset="0"/>
              </a:rPr>
              <a:t>réflexion</a:t>
            </a:r>
            <a:r>
              <a:rPr lang="fr-FR" sz="2000" dirty="0">
                <a:solidFill>
                  <a:srgbClr val="3A3838"/>
                </a:solidFill>
                <a:latin typeface="Tahoma" panose="020B0604030504040204" pitchFamily="34" charset="0"/>
              </a:rPr>
              <a:t> profonde à la </a:t>
            </a:r>
            <a:r>
              <a:rPr lang="fr-FR" sz="2000" b="1" dirty="0">
                <a:solidFill>
                  <a:srgbClr val="3A3838"/>
                </a:solidFill>
                <a:latin typeface="Tahoma" panose="020B0604030504040204" pitchFamily="34" charset="0"/>
              </a:rPr>
              <a:t>hauteur des enjeux climatiques </a:t>
            </a:r>
            <a:r>
              <a:rPr lang="fr-FR" sz="2000" dirty="0">
                <a:solidFill>
                  <a:srgbClr val="3A3838"/>
                </a:solidFill>
                <a:latin typeface="Tahoma" panose="020B0604030504040204" pitchFamily="34" charset="0"/>
              </a:rPr>
              <a:t>par le prisme de l’aérien</a:t>
            </a:r>
            <a:endParaRPr lang="fr-FR" sz="2000" dirty="0"/>
          </a:p>
        </p:txBody>
      </p:sp>
      <p:sp>
        <p:nvSpPr>
          <p:cNvPr id="12" name="Carré corné 12">
            <a:extLst>
              <a:ext uri="{FF2B5EF4-FFF2-40B4-BE49-F238E27FC236}">
                <a16:creationId xmlns:a16="http://schemas.microsoft.com/office/drawing/2014/main" id="{7730EEC2-9893-49C6-813B-B60A6DB961DD}"/>
              </a:ext>
            </a:extLst>
          </p:cNvPr>
          <p:cNvSpPr/>
          <p:nvPr/>
        </p:nvSpPr>
        <p:spPr>
          <a:xfrm rot="180000">
            <a:off x="3768997" y="3652472"/>
            <a:ext cx="2976434" cy="2275254"/>
          </a:xfrm>
          <a:prstGeom prst="foldedCorner">
            <a:avLst>
              <a:gd name="adj" fmla="val 22694"/>
            </a:avLst>
          </a:prstGeom>
          <a:solidFill>
            <a:srgbClr val="FFF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fr-FR" sz="2000" dirty="0"/>
            </a:br>
            <a:r>
              <a:rPr lang="fr-FR" sz="2000" dirty="0">
                <a:solidFill>
                  <a:srgbClr val="3A3838"/>
                </a:solidFill>
                <a:latin typeface="Tahoma" panose="020B0604030504040204" pitchFamily="34" charset="0"/>
              </a:rPr>
              <a:t>Poser </a:t>
            </a:r>
            <a:r>
              <a:rPr lang="fr-FR" sz="2000" b="1" dirty="0">
                <a:solidFill>
                  <a:srgbClr val="3A3838"/>
                </a:solidFill>
                <a:latin typeface="Tahoma" panose="020B0604030504040204" pitchFamily="34" charset="0"/>
              </a:rPr>
              <a:t>un cadre physique et méthodologique </a:t>
            </a:r>
            <a:r>
              <a:rPr lang="fr-FR" sz="2000" dirty="0">
                <a:solidFill>
                  <a:srgbClr val="3A3838"/>
                </a:solidFill>
                <a:latin typeface="Tahoma" panose="020B0604030504040204" pitchFamily="34" charset="0"/>
              </a:rPr>
              <a:t>à l’intérieur duquel on peut envisager un </a:t>
            </a:r>
            <a:r>
              <a:rPr lang="fr-FR" sz="2000" b="1" dirty="0">
                <a:solidFill>
                  <a:srgbClr val="3A3838"/>
                </a:solidFill>
                <a:latin typeface="Tahoma" panose="020B0604030504040204" pitchFamily="34" charset="0"/>
              </a:rPr>
              <a:t>futur soutenable et désirable </a:t>
            </a:r>
            <a:r>
              <a:rPr lang="fr-FR" sz="2000" dirty="0">
                <a:solidFill>
                  <a:srgbClr val="3A3838"/>
                </a:solidFill>
                <a:latin typeface="Tahoma" panose="020B0604030504040204" pitchFamily="34" charset="0"/>
              </a:rPr>
              <a:t>pour l’aérien</a:t>
            </a:r>
            <a:endParaRPr lang="fr-FR" sz="2000" dirty="0"/>
          </a:p>
        </p:txBody>
      </p:sp>
      <p:sp>
        <p:nvSpPr>
          <p:cNvPr id="13" name="Espace réservé du texte 1">
            <a:extLst>
              <a:ext uri="{FF2B5EF4-FFF2-40B4-BE49-F238E27FC236}">
                <a16:creationId xmlns:a16="http://schemas.microsoft.com/office/drawing/2014/main" id="{151CF217-F98D-4089-8629-67B6FF766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8865" y="1558925"/>
            <a:ext cx="5383930" cy="4505544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fr-FR" b="1" u="sng" dirty="0"/>
              <a:t>Historique</a:t>
            </a:r>
          </a:p>
          <a:p>
            <a:pPr marL="742950" indent="-514350">
              <a:buFont typeface="+mj-lt"/>
              <a:buAutoNum type="arabicPeriod"/>
            </a:pPr>
            <a:r>
              <a:rPr lang="fr-FR" dirty="0"/>
              <a:t>Mai 2020 : 1</a:t>
            </a:r>
            <a:r>
              <a:rPr lang="fr-FR" baseline="30000" dirty="0"/>
              <a:t>ère</a:t>
            </a:r>
            <a:r>
              <a:rPr lang="fr-FR" dirty="0"/>
              <a:t> publication avec le Shift Project (PTEF)</a:t>
            </a:r>
          </a:p>
          <a:p>
            <a:pPr marL="742950" indent="-514350">
              <a:buFont typeface="+mj-lt"/>
              <a:buAutoNum type="arabicPeriod"/>
            </a:pPr>
            <a:endParaRPr lang="fr-FR" dirty="0"/>
          </a:p>
          <a:p>
            <a:pPr marL="742950" indent="-514350">
              <a:buFont typeface="+mj-lt"/>
              <a:buAutoNum type="arabicPeriod"/>
            </a:pPr>
            <a:r>
              <a:rPr lang="fr-FR" dirty="0"/>
              <a:t>Mars 2021 : 2</a:t>
            </a:r>
            <a:r>
              <a:rPr lang="fr-FR" baseline="30000" dirty="0"/>
              <a:t>ème</a:t>
            </a:r>
            <a:r>
              <a:rPr lang="fr-FR" dirty="0"/>
              <a:t> version intégrant les critiques (</a:t>
            </a:r>
            <a:r>
              <a:rPr lang="fr-FR" dirty="0">
                <a:hlinkClick r:id="rId3"/>
              </a:rPr>
              <a:t>PVE2050</a:t>
            </a:r>
            <a:r>
              <a:rPr lang="fr-FR" dirty="0"/>
              <a:t>)</a:t>
            </a:r>
          </a:p>
          <a:p>
            <a:pPr marL="742950" indent="-514350">
              <a:buFont typeface="+mj-lt"/>
              <a:buAutoNum type="arabicPeriod"/>
            </a:pPr>
            <a:endParaRPr lang="fr-FR" dirty="0"/>
          </a:p>
          <a:p>
            <a:pPr marL="742950" indent="-514350">
              <a:buFont typeface="+mj-lt"/>
              <a:buAutoNum type="arabicPeriod"/>
            </a:pPr>
            <a:r>
              <a:rPr lang="fr-FR" dirty="0"/>
              <a:t>Eté 2021 : création de l’association</a:t>
            </a:r>
            <a:br>
              <a:rPr lang="fr-FR" dirty="0"/>
            </a:br>
            <a:r>
              <a:rPr lang="fr-FR" dirty="0"/>
              <a:t>Changement de nom : </a:t>
            </a:r>
            <a:br>
              <a:rPr lang="fr-FR" dirty="0"/>
            </a:br>
            <a:r>
              <a:rPr lang="fr-FR" dirty="0" err="1"/>
              <a:t>SupAÉRO</a:t>
            </a:r>
            <a:r>
              <a:rPr lang="fr-FR" dirty="0"/>
              <a:t> DÉCARBO </a:t>
            </a:r>
            <a:r>
              <a:rPr lang="fr-FR" dirty="0">
                <a:sym typeface="Wingdings" panose="05000000000000000000" pitchFamily="2" charset="2"/>
              </a:rPr>
              <a:t> AÉRO DÉCARBO</a:t>
            </a:r>
            <a:endParaRPr lang="fr-FR" dirty="0"/>
          </a:p>
          <a:p>
            <a:pPr marL="742950" indent="-514350">
              <a:buFont typeface="+mj-lt"/>
              <a:buAutoNum type="arabicPeriod"/>
            </a:pPr>
            <a:endParaRPr lang="fr-FR" dirty="0"/>
          </a:p>
          <a:p>
            <a:pPr marL="742950" indent="-514350">
              <a:buFont typeface="+mj-lt"/>
              <a:buAutoNum type="arabicPeriod"/>
            </a:pPr>
            <a:r>
              <a:rPr lang="fr-FR" dirty="0"/>
              <a:t>Début 2022 : 120 membres issus de l’industrie aérospatiale française</a:t>
            </a:r>
          </a:p>
        </p:txBody>
      </p:sp>
    </p:spTree>
    <p:extLst>
      <p:ext uri="{BB962C8B-B14F-4D97-AF65-F5344CB8AC3E}">
        <p14:creationId xmlns:p14="http://schemas.microsoft.com/office/powerpoint/2010/main" val="153879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0CCE06D-AA0F-432E-BF0D-1E6731AE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Définir un budget carbone pour le transport aérien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6157BAC-91CC-4CB1-A278-4323B900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2DF8B13-055C-4C80-8073-5103978D6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170547"/>
              </p:ext>
            </p:extLst>
          </p:nvPr>
        </p:nvGraphicFramePr>
        <p:xfrm>
          <a:off x="857469" y="1704098"/>
          <a:ext cx="3916440" cy="4351338"/>
        </p:xfrm>
        <a:graphic>
          <a:graphicData uri="http://schemas.openxmlformats.org/drawingml/2006/table">
            <a:tbl>
              <a:tblPr/>
              <a:tblGrid>
                <a:gridCol w="888754">
                  <a:extLst>
                    <a:ext uri="{9D8B030D-6E8A-4147-A177-3AD203B41FA5}">
                      <a16:colId xmlns:a16="http://schemas.microsoft.com/office/drawing/2014/main" val="3016516812"/>
                    </a:ext>
                  </a:extLst>
                </a:gridCol>
                <a:gridCol w="515477">
                  <a:extLst>
                    <a:ext uri="{9D8B030D-6E8A-4147-A177-3AD203B41FA5}">
                      <a16:colId xmlns:a16="http://schemas.microsoft.com/office/drawing/2014/main" val="1517433111"/>
                    </a:ext>
                  </a:extLst>
                </a:gridCol>
                <a:gridCol w="598427">
                  <a:extLst>
                    <a:ext uri="{9D8B030D-6E8A-4147-A177-3AD203B41FA5}">
                      <a16:colId xmlns:a16="http://schemas.microsoft.com/office/drawing/2014/main" val="1777146534"/>
                    </a:ext>
                  </a:extLst>
                </a:gridCol>
                <a:gridCol w="556952">
                  <a:extLst>
                    <a:ext uri="{9D8B030D-6E8A-4147-A177-3AD203B41FA5}">
                      <a16:colId xmlns:a16="http://schemas.microsoft.com/office/drawing/2014/main" val="3672864993"/>
                    </a:ext>
                  </a:extLst>
                </a:gridCol>
                <a:gridCol w="592502">
                  <a:extLst>
                    <a:ext uri="{9D8B030D-6E8A-4147-A177-3AD203B41FA5}">
                      <a16:colId xmlns:a16="http://schemas.microsoft.com/office/drawing/2014/main" val="2627067871"/>
                    </a:ext>
                  </a:extLst>
                </a:gridCol>
                <a:gridCol w="764328">
                  <a:extLst>
                    <a:ext uri="{9D8B030D-6E8A-4147-A177-3AD203B41FA5}">
                      <a16:colId xmlns:a16="http://schemas.microsoft.com/office/drawing/2014/main" val="1303549438"/>
                    </a:ext>
                  </a:extLst>
                </a:gridCol>
              </a:tblGrid>
              <a:tr h="981184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Climate target</a:t>
                      </a:r>
                      <a:endParaRPr lang="fr-FR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9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CO</a:t>
                      </a:r>
                      <a:r>
                        <a:rPr lang="en-US" sz="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 </a:t>
                      </a: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budget available between 2018 and 2050 (MtCO</a:t>
                      </a:r>
                      <a:r>
                        <a:rPr lang="en-US" sz="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GF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CO</a:t>
                      </a:r>
                      <a:r>
                        <a:rPr lang="en-US" sz="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 </a:t>
                      </a: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Budget available between 2018 and 2100 (MtCO</a:t>
                      </a:r>
                      <a:r>
                        <a:rPr lang="en-US" sz="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9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Corresponding annual geometric reduction rate</a:t>
                      </a:r>
                      <a:endParaRPr lang="en-US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57206"/>
                  </a:ext>
                </a:extLst>
              </a:tr>
              <a:tr h="981184">
                <a:tc vMerge="1">
                  <a:txBody>
                    <a:bodyPr/>
                    <a:lstStyle/>
                    <a:p>
                      <a:endParaRPr lang="fr-G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World</a:t>
                      </a:r>
                      <a:endParaRPr lang="fr-FR" sz="1700">
                        <a:effectLst/>
                      </a:endParaRPr>
                    </a:p>
                  </a:txBody>
                  <a:tcPr marL="41475" marR="41475" marT="42660" marB="42660" anchor="ctr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Global air transport (including upstream)</a:t>
                      </a:r>
                      <a:endParaRPr lang="en-US" sz="1700" dirty="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French air transport (DGAC scope including upstream)</a:t>
                      </a:r>
                      <a:endParaRPr lang="en-US" sz="1700" dirty="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Global air transport (including upstream)</a:t>
                      </a:r>
                      <a:endParaRPr lang="en-US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G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03054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Stay below « +2°C », 84% prob, RCP 2.6 compliant</a:t>
                      </a:r>
                      <a:endParaRPr lang="en-US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726 264</a:t>
                      </a:r>
                      <a:endParaRPr lang="fr-GF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18 586</a:t>
                      </a:r>
                      <a:endParaRPr lang="fr-GF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462</a:t>
                      </a:r>
                      <a:endParaRPr lang="fr-GF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23 160</a:t>
                      </a:r>
                      <a:endParaRPr lang="fr-GF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4,55%</a:t>
                      </a:r>
                      <a:endParaRPr lang="fr-GF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889278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Stay below « +2°C », 67% prob, RCP 2.6 compliant</a:t>
                      </a:r>
                      <a:endParaRPr lang="en-US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843 954</a:t>
                      </a:r>
                      <a:endParaRPr lang="fr-GF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21 598</a:t>
                      </a:r>
                      <a:endParaRPr lang="fr-GF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536</a:t>
                      </a:r>
                      <a:endParaRPr lang="fr-GF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29 941</a:t>
                      </a:r>
                      <a:endParaRPr lang="fr-GF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3,39%</a:t>
                      </a:r>
                      <a:endParaRPr lang="fr-GF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41937"/>
                  </a:ext>
                </a:extLst>
              </a:tr>
              <a:tr h="46926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Stay below « +2°C », 50% prob</a:t>
                      </a:r>
                      <a:endParaRPr lang="en-US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944 374</a:t>
                      </a:r>
                      <a:endParaRPr lang="fr-GF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24 167</a:t>
                      </a:r>
                      <a:endParaRPr lang="fr-GF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600</a:t>
                      </a:r>
                      <a:endParaRPr lang="fr-GF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38 079</a:t>
                      </a:r>
                      <a:endParaRPr lang="fr-GF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2,57%</a:t>
                      </a:r>
                      <a:endParaRPr lang="fr-GF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93592"/>
                  </a:ext>
                </a:extLst>
              </a:tr>
              <a:tr h="46926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Stay below « +2°C », 33% prob</a:t>
                      </a:r>
                      <a:endParaRPr lang="en-US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1 100 572</a:t>
                      </a:r>
                      <a:endParaRPr lang="fr-GF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28 165</a:t>
                      </a:r>
                      <a:endParaRPr lang="fr-GF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699</a:t>
                      </a:r>
                      <a:endParaRPr lang="fr-GF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51 233</a:t>
                      </a:r>
                      <a:endParaRPr lang="fr-GF" sz="170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GF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1,51%</a:t>
                      </a:r>
                      <a:endParaRPr lang="fr-GF" sz="1700" dirty="0">
                        <a:effectLst/>
                      </a:endParaRPr>
                    </a:p>
                  </a:txBody>
                  <a:tcPr marL="41475" marR="41475" marT="42660" marB="42660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00029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EE80D87-99F4-4CB5-8F35-C6711F40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91" y="999285"/>
            <a:ext cx="5548418" cy="26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50691E4-4724-4584-9250-9A264C7BD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02" y="3643333"/>
            <a:ext cx="5527598" cy="28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EC8FBCE-9F30-4355-A95A-671EFB044AC6}"/>
              </a:ext>
            </a:extLst>
          </p:cNvPr>
          <p:cNvSpPr txBox="1"/>
          <p:nvPr/>
        </p:nvSpPr>
        <p:spPr>
          <a:xfrm>
            <a:off x="807191" y="999285"/>
            <a:ext cx="370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approche voulue neutre : au prorata des émissions de CO2 de l’aérien en 2018        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BE9A2E-ED3B-48DF-9FDA-6C0736B1276D}"/>
              </a:ext>
            </a:extLst>
          </p:cNvPr>
          <p:cNvSpPr/>
          <p:nvPr/>
        </p:nvSpPr>
        <p:spPr>
          <a:xfrm>
            <a:off x="704193" y="4382814"/>
            <a:ext cx="4204138" cy="771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428809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6C2F9-1D0D-440E-B3D3-E8AD29F22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87312"/>
            <a:ext cx="10515600" cy="963722"/>
          </a:xfrm>
        </p:spPr>
        <p:txBody>
          <a:bodyPr>
            <a:normAutofit fontScale="90000"/>
          </a:bodyPr>
          <a:lstStyle/>
          <a:p>
            <a:r>
              <a:rPr lang="fr-FR" dirty="0"/>
              <a:t>2 scénarios pour évaluer le potentiel décarbonant de la technologie</a:t>
            </a:r>
            <a:endParaRPr lang="fr-GF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BA2678-30CB-44A4-B6A5-58CCBFBA7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53" y="1284561"/>
            <a:ext cx="11181693" cy="5228082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215B72D-E09D-48DA-81CF-B947C3AB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0" y="3355430"/>
            <a:ext cx="5784398" cy="325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95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C2AA47-5C5F-4F9D-BDB2-247570C4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87312"/>
            <a:ext cx="10515600" cy="911171"/>
          </a:xfrm>
        </p:spPr>
        <p:txBody>
          <a:bodyPr>
            <a:normAutofit fontScale="90000"/>
          </a:bodyPr>
          <a:lstStyle/>
          <a:p>
            <a:r>
              <a:rPr lang="fr-FR" dirty="0"/>
              <a:t>Aucun des 2 scénarios ne parvient à contenir les émissions dans le budget carbone</a:t>
            </a:r>
            <a:endParaRPr lang="fr-G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6328F5-DC6A-4D36-B719-355CD8397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503" y="1825625"/>
            <a:ext cx="4708635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Même avec des hypothèses de réalisation technologique forte, le budget carbone est dépassé vers 2040 (MAVERICK)</a:t>
            </a:r>
          </a:p>
          <a:p>
            <a:r>
              <a:rPr lang="fr-FR" dirty="0"/>
              <a:t>Pour réduire le risque de dépassement et s’offrir une marge de manœuvre besoin d’agir sur la sobriété : </a:t>
            </a:r>
          </a:p>
          <a:p>
            <a:pPr lvl="1"/>
            <a:r>
              <a:rPr lang="fr-FR" dirty="0"/>
              <a:t>Sur l’offre : amélioration du taux de remplissage, report modal</a:t>
            </a:r>
          </a:p>
          <a:p>
            <a:pPr lvl="1"/>
            <a:r>
              <a:rPr lang="fr-FR" dirty="0"/>
              <a:t>Sur la demande : réduction du « taux de croissance » du trafic</a:t>
            </a:r>
            <a:endParaRPr lang="fr-GF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09A961B-3715-400E-9FDE-DD340F01A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93" y="2010705"/>
            <a:ext cx="7026415" cy="38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8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399D1-AA1E-4814-8FE1-7FE88062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65" y="2144110"/>
            <a:ext cx="10515600" cy="2196663"/>
          </a:xfrm>
        </p:spPr>
        <p:txBody>
          <a:bodyPr>
            <a:normAutofit/>
          </a:bodyPr>
          <a:lstStyle/>
          <a:p>
            <a:r>
              <a:rPr lang="fr-FR" sz="6000" dirty="0"/>
              <a:t>Annexes</a:t>
            </a:r>
            <a:endParaRPr lang="fr-GF" sz="6000" dirty="0"/>
          </a:p>
        </p:txBody>
      </p:sp>
    </p:spTree>
    <p:extLst>
      <p:ext uri="{BB962C8B-B14F-4D97-AF65-F5344CB8AC3E}">
        <p14:creationId xmlns:p14="http://schemas.microsoft.com/office/powerpoint/2010/main" val="245482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8ED2F5-4EF8-4305-83BB-A11BF5B23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87312"/>
            <a:ext cx="10515600" cy="858619"/>
          </a:xfrm>
        </p:spPr>
        <p:txBody>
          <a:bodyPr>
            <a:normAutofit fontScale="90000"/>
          </a:bodyPr>
          <a:lstStyle/>
          <a:p>
            <a:r>
              <a:rPr lang="fr-FR" dirty="0"/>
              <a:t>Hypothèses sur les gains technologiques basées sur le calendrier annoncé de l’industrie (optimiste)</a:t>
            </a:r>
            <a:endParaRPr lang="fr-GF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87E10F-74A1-44DD-9C43-89CB25166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4" y="1175970"/>
            <a:ext cx="8873061" cy="49374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91D625-14FF-4E2A-AFEE-9FB819393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165" y="2416784"/>
            <a:ext cx="3108731" cy="261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049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1" ma:contentTypeDescription="Crée un document." ma:contentTypeScope="" ma:versionID="77bf79552c046a8c39a9d63979776b19">
  <xsd:schema xmlns:xsd="http://www.w3.org/2001/XMLSchema" xmlns:xs="http://www.w3.org/2001/XMLSchema" xmlns:p="http://schemas.microsoft.com/office/2006/metadata/properties" xmlns:ns2="ca8b9c18-5e1d-46e5-9d1a-4e2a3224a5d3" targetNamespace="http://schemas.microsoft.com/office/2006/metadata/properties" ma:root="true" ma:fieldsID="52b5bb7baae942fb3ea69abf4553be44" ns2:_="">
    <xsd:import namespace="ca8b9c18-5e1d-46e5-9d1a-4e2a3224a5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90F90D-F9A0-47A2-AC8D-2072FD309C29}"/>
</file>

<file path=customXml/itemProps2.xml><?xml version="1.0" encoding="utf-8"?>
<ds:datastoreItem xmlns:ds="http://schemas.openxmlformats.org/officeDocument/2006/customXml" ds:itemID="{0ED75568-1439-45A1-8CC0-73A9D1B11CD1}"/>
</file>

<file path=customXml/itemProps3.xml><?xml version="1.0" encoding="utf-8"?>
<ds:datastoreItem xmlns:ds="http://schemas.openxmlformats.org/officeDocument/2006/customXml" ds:itemID="{081D7B38-A21C-48BB-B817-00D04B9E9BC2}"/>
</file>

<file path=docProps/app.xml><?xml version="1.0" encoding="utf-8"?>
<Properties xmlns="http://schemas.openxmlformats.org/officeDocument/2006/extended-properties" xmlns:vt="http://schemas.openxmlformats.org/officeDocument/2006/docPropsVTypes">
  <TotalTime>12018</TotalTime>
  <Words>399</Words>
  <Application>Microsoft Office PowerPoint</Application>
  <PresentationFormat>Grand écran</PresentationFormat>
  <Paragraphs>63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Thème Office</vt:lpstr>
      <vt:lpstr>3_Thème Office</vt:lpstr>
      <vt:lpstr>Pouvoir voler en 2050 ?</vt:lpstr>
      <vt:lpstr>AÉRO DÉCARBO – Qui sommes-nous ?</vt:lpstr>
      <vt:lpstr>Définir un budget carbone pour le transport aérien</vt:lpstr>
      <vt:lpstr>2 scénarios pour évaluer le potentiel décarbonant de la technologie</vt:lpstr>
      <vt:lpstr>Aucun des 2 scénarios ne parvient à contenir les émissions dans le budget carbone</vt:lpstr>
      <vt:lpstr>Annexes</vt:lpstr>
      <vt:lpstr>Hypothèses sur les gains technologiques basées sur le calendrier annoncé de l’industrie (optimiste)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Hervé</dc:creator>
  <cp:lastModifiedBy>Jules Richard</cp:lastModifiedBy>
  <cp:revision>202</cp:revision>
  <cp:lastPrinted>2021-11-02T08:41:10Z</cp:lastPrinted>
  <dcterms:created xsi:type="dcterms:W3CDTF">2021-05-25T14:39:04Z</dcterms:created>
  <dcterms:modified xsi:type="dcterms:W3CDTF">2022-04-14T06:40:10Z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</Properties>
</file>