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96237" r:id="rId2"/>
  </p:sldMasterIdLst>
  <p:notesMasterIdLst>
    <p:notesMasterId r:id="rId40"/>
  </p:notesMasterIdLst>
  <p:handoutMasterIdLst>
    <p:handoutMasterId r:id="rId41"/>
  </p:handoutMasterIdLst>
  <p:sldIdLst>
    <p:sldId id="475" r:id="rId3"/>
    <p:sldId id="1203" r:id="rId4"/>
    <p:sldId id="1205" r:id="rId5"/>
    <p:sldId id="2145713590" r:id="rId6"/>
    <p:sldId id="2145713571" r:id="rId7"/>
    <p:sldId id="1204" r:id="rId8"/>
    <p:sldId id="2145713595" r:id="rId9"/>
    <p:sldId id="2145713596" r:id="rId10"/>
    <p:sldId id="2145713591" r:id="rId11"/>
    <p:sldId id="261" r:id="rId12"/>
    <p:sldId id="1187" r:id="rId13"/>
    <p:sldId id="2145713592" r:id="rId14"/>
    <p:sldId id="2145713589" r:id="rId15"/>
    <p:sldId id="382" r:id="rId16"/>
    <p:sldId id="2145713588" r:id="rId17"/>
    <p:sldId id="2145713587" r:id="rId18"/>
    <p:sldId id="2145713546" r:id="rId19"/>
    <p:sldId id="2145713593" r:id="rId20"/>
    <p:sldId id="508" r:id="rId21"/>
    <p:sldId id="2145712848" r:id="rId22"/>
    <p:sldId id="2145713594" r:id="rId23"/>
    <p:sldId id="2145713600" r:id="rId24"/>
    <p:sldId id="2145713598" r:id="rId25"/>
    <p:sldId id="2145713599" r:id="rId26"/>
    <p:sldId id="2145713601" r:id="rId27"/>
    <p:sldId id="2145713602" r:id="rId28"/>
    <p:sldId id="2145713603" r:id="rId29"/>
    <p:sldId id="2145713604" r:id="rId30"/>
    <p:sldId id="1201" r:id="rId31"/>
    <p:sldId id="1003" r:id="rId32"/>
    <p:sldId id="326" r:id="rId33"/>
    <p:sldId id="1206" r:id="rId34"/>
    <p:sldId id="1200" r:id="rId35"/>
    <p:sldId id="1192" r:id="rId36"/>
    <p:sldId id="1188" r:id="rId37"/>
    <p:sldId id="1193" r:id="rId38"/>
    <p:sldId id="391" r:id="rId39"/>
  </p:sldIdLst>
  <p:sldSz cx="12192000" cy="6858000"/>
  <p:notesSz cx="6797675" cy="987266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DF9F9"/>
    <a:srgbClr val="F3D4F4"/>
    <a:srgbClr val="1AFA8F"/>
    <a:srgbClr val="CACFFE"/>
    <a:srgbClr val="FECAF8"/>
    <a:srgbClr val="FDA9F3"/>
    <a:srgbClr val="FF6565"/>
    <a:srgbClr val="F0DD4E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8" autoAdjust="0"/>
    <p:restoredTop sz="94291" autoAdjust="0"/>
  </p:normalViewPr>
  <p:slideViewPr>
    <p:cSldViewPr>
      <p:cViewPr>
        <p:scale>
          <a:sx n="80" d="100"/>
          <a:sy n="80" d="100"/>
        </p:scale>
        <p:origin x="318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ustomXml" Target="../customXml/item1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5D2604D-46A9-47B9-A776-3B52029DF7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7211C1-F202-4147-99E7-6C6D26E3DB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911F4-1F76-4512-A774-949E4EB02313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647A4C-17DA-4073-83DD-798AA12032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783377-B79A-4079-B372-E81F45C2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97668-E3E5-42BA-809A-DB5D03C63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294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9" y="6"/>
            <a:ext cx="2946400" cy="4937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6"/>
            <a:ext cx="2946400" cy="4937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2103EFF6-B20B-402E-A1CF-F218EE06E17B}" type="datetimeFigureOut">
              <a:rPr lang="fr-FR"/>
              <a:pPr>
                <a:defRPr/>
              </a:pPr>
              <a:t>27/06/2024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8188"/>
            <a:ext cx="658495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8" y="4689476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9" y="9377364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377364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85B110D-B9CB-46D2-B376-2512E6D81C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73998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3FF43-49B6-8990-D154-C1C8B0F2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FE34EC-FE7A-A61A-4166-F7F03BDC7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734330-7B31-E7E0-51EB-82FFA6EC5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8DF4D9-968A-C7C8-A770-AA5106164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4B5BC-61F0-4C58-83A1-F51EDD4BDD9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742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>
                <a:latin typeface="Calibri" panose="020F0502020204030204" pitchFamily="34" charset="0"/>
                <a:ea typeface="Times New Roman" panose="02020603050405020304" pitchFamily="18" charset="0"/>
              </a:rPr>
              <a:t>La Région souhaite que les financements soient partagés 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infrastructures : 1/3 Région, 1/3 État, 1/3 partenaires locaux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matériel roulant supplémentaire : 2/3 Région, 1/3 partenaires locaux 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latin typeface="Calibri" panose="020F0502020204030204" pitchFamily="34" charset="0"/>
                <a:ea typeface="Times New Roman" panose="02020603050405020304" pitchFamily="18" charset="0"/>
              </a:rPr>
              <a:t>Financement </a:t>
            </a: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montant de la contribution d’exploitation TER supplémentaire  en cas de « saut d’offre » : 50%  Région, 50 % partenaires locaux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0EA3-D94D-4214-A458-11AEEBB5730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284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>
                <a:latin typeface="Calibri" panose="020F0502020204030204" pitchFamily="34" charset="0"/>
                <a:ea typeface="Times New Roman" panose="02020603050405020304" pitchFamily="18" charset="0"/>
              </a:rPr>
              <a:t>La Région souhaite que les financements soient partagés 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infrastructures : 1/3 Région, 1/3 État, 1/3 partenaires locaux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matériel roulant supplémentaire : 2/3 Région, 1/3 partenaires locaux 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latin typeface="Calibri" panose="020F0502020204030204" pitchFamily="34" charset="0"/>
                <a:ea typeface="Times New Roman" panose="02020603050405020304" pitchFamily="18" charset="0"/>
              </a:rPr>
              <a:t>Financement </a:t>
            </a: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montant de la contribution d’exploitation TER supplémentaire  en cas de « saut d’offre » : 50%  Région, 50 % partenaires locaux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0EA3-D94D-4214-A458-11AEEBB5730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343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>
                <a:latin typeface="Calibri" panose="020F0502020204030204" pitchFamily="34" charset="0"/>
                <a:ea typeface="Times New Roman" panose="02020603050405020304" pitchFamily="18" charset="0"/>
              </a:rPr>
              <a:t>La Région souhaite que les financements soient partagés 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infrastructures : 1/3 Région, 1/3 État, 1/3 partenaires locaux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matériel roulant supplémentaire : 2/3 Région, 1/3 partenaires locaux 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latin typeface="Calibri" panose="020F0502020204030204" pitchFamily="34" charset="0"/>
                <a:ea typeface="Times New Roman" panose="02020603050405020304" pitchFamily="18" charset="0"/>
              </a:rPr>
              <a:t>Financement </a:t>
            </a: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montant de la contribution d’exploitation TER supplémentaire  en cas de « saut d’offre » : 50%  Région, 50 % partenaires locaux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0EA3-D94D-4214-A458-11AEEBB5730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280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La Région souhaite que les financements soient partagés 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infrastructures : 1/3 Région, 1/3 État, 1/3 partenaires locaux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matériel roulant supplémentaire : 2/3 Région, 1/3 partenaires locaux </a:t>
            </a:r>
            <a:endParaRPr lang="fr-FR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Financement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montant de la contribution d’exploitation TER supplémentaire  en cas de « saut d’offre » : 50%  Région, 50 % partenaires locaux</a:t>
            </a:r>
            <a:endParaRPr lang="fr-FR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0EA3-D94D-4214-A458-11AEEBB5730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868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La Région souhaite que les financements soient partagés 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infrastructures : 1/3 Région, 1/3 État, 1/3 partenaires locaux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matériel roulant supplémentaire : 2/3 Région, 1/3 partenaires locaux </a:t>
            </a:r>
            <a:endParaRPr lang="fr-FR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Financement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montant de la contribution d’exploitation TER supplémentaire  en cas de « saut d’offre » : 50%  Région, 50 % partenaires locaux</a:t>
            </a:r>
            <a:endParaRPr lang="fr-FR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0EA3-D94D-4214-A458-11AEEBB5730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059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La Région souhaite que les financements soient partagés 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infrastructures : 1/3 Région, 1/3 État, 1/3 partenaires locaux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matériel roulant supplémentaire : 2/3 Région, 1/3 partenaires locaux </a:t>
            </a:r>
            <a:endParaRPr lang="fr-FR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Financement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montant de la contribution d’exploitation TER supplémentaire  en cas de « saut d’offre » : 50%  Région, 50 % partenaires locaux</a:t>
            </a:r>
            <a:endParaRPr lang="fr-FR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0EA3-D94D-4214-A458-11AEEBB5730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394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3FF43-49B6-8990-D154-C1C8B0F2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FE34EC-FE7A-A61A-4166-F7F03BDC7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734330-7B31-E7E0-51EB-82FFA6EC5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8DF4D9-968A-C7C8-A770-AA5106164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B5BC-61F0-4C58-83A1-F51EDD4BDD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64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3FF43-49B6-8990-D154-C1C8B0F2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FE34EC-FE7A-A61A-4166-F7F03BDC7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734330-7B31-E7E0-51EB-82FFA6EC5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8DF4D9-968A-C7C8-A770-AA5106164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B5BC-61F0-4C58-83A1-F51EDD4BDD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178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C11CF-3E64-22FC-46AA-E27AA9D0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2FA712-A45D-9A93-1411-4BA0DB620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6D74C49-9CCD-6D45-109F-007B653E6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3F8142-BEDF-3967-B09F-D32C7FCD4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B5BC-61F0-4C58-83A1-F51EDD4BDD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77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la ligne de covoiturage Lane, proposée par la start-up </a:t>
            </a:r>
            <a:r>
              <a:rPr lang="fr-FR" b="0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Ecov</a:t>
            </a:r>
            <a:r>
              <a:rPr lang="fr-FR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entre Lyon et Bourgoin-Jallieu, permet des temps d’attente de quatre minutes en heure de pointe, soit la fréquence d’une ligne de bus performante.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B5BC-61F0-4C58-83A1-F51EDD4BDD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72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Économie multi-sectorielle, avec une assise industrielle, notamment à l’est</a:t>
            </a:r>
          </a:p>
          <a:p>
            <a:r>
              <a:rPr lang="fr-FR" dirty="0"/>
              <a:t>Un bassin logistique important au sud est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pPr algn="r">
              <a:buNone/>
            </a:pPr>
            <a:fld id="{5C065960-DECB-4A34-B8D1-AE79E86AA6BA}" type="slidenum">
              <a:rPr lang="fr-FR" sz="1400" b="0" strike="noStrike" spc="-1" smtClean="0">
                <a:latin typeface="Times New Roman"/>
              </a:rPr>
              <a:t>5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1154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B5BC-61F0-4C58-83A1-F51EDD4BDD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465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B5BC-61F0-4C58-83A1-F51EDD4BDD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144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4B5BC-61F0-4C58-83A1-F51EDD4BDD9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72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4B5BC-61F0-4C58-83A1-F51EDD4BDD9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75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3FF43-49B6-8990-D154-C1C8B0F2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FE34EC-FE7A-A61A-4166-F7F03BDC7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734330-7B31-E7E0-51EB-82FFA6EC5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8DF4D9-968A-C7C8-A770-AA5106164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4B5BC-61F0-4C58-83A1-F51EDD4BDD9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990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6363" y="738188"/>
            <a:ext cx="6584950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7FFA3AF-DA2C-4434-BD8D-FFBC964BBE43}" type="slidenum">
              <a:rPr lang="fr-FR" altLang="fr-FR" smtClean="0"/>
              <a:pPr/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981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>
                <a:latin typeface="Calibri" panose="020F0502020204030204" pitchFamily="34" charset="0"/>
                <a:ea typeface="Times New Roman" panose="02020603050405020304" pitchFamily="18" charset="0"/>
              </a:rPr>
              <a:t>La Région souhaite que les financements soient partagés 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infrastructures : 1/3 Région, 1/3 État, 1/3 partenaires locaux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matériel roulant supplémentaire : 2/3 Région, 1/3 partenaires locaux 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latin typeface="Calibri" panose="020F0502020204030204" pitchFamily="34" charset="0"/>
                <a:ea typeface="Times New Roman" panose="02020603050405020304" pitchFamily="18" charset="0"/>
              </a:rPr>
              <a:t>Financement </a:t>
            </a: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montant de la contribution d’exploitation TER supplémentaire  en cas de « saut d’offre » : 50%  Région, 50 % partenaires locaux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0EA3-D94D-4214-A458-11AEEBB5730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52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3FF43-49B6-8990-D154-C1C8B0F2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FE34EC-FE7A-A61A-4166-F7F03BDC7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734330-7B31-E7E0-51EB-82FFA6EC5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8DF4D9-968A-C7C8-A770-AA5106164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4B5BC-61F0-4C58-83A1-F51EDD4BDD9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150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>
                <a:latin typeface="Calibri" panose="020F0502020204030204" pitchFamily="34" charset="0"/>
                <a:ea typeface="Times New Roman" panose="02020603050405020304" pitchFamily="18" charset="0"/>
              </a:rPr>
              <a:t>La Région souhaite que les financements soient partagés 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infrastructures : 1/3 Région, 1/3 État, 1/3 partenaires locaux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matériel roulant supplémentaire : 2/3 Région, 1/3 partenaires locaux 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latin typeface="Calibri" panose="020F0502020204030204" pitchFamily="34" charset="0"/>
                <a:ea typeface="Times New Roman" panose="02020603050405020304" pitchFamily="18" charset="0"/>
              </a:rPr>
              <a:t>Financement </a:t>
            </a: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montant de la contribution d’exploitation TER supplémentaire  en cas de « saut d’offre » : 50%  Région, 50 % partenaires locaux</a:t>
            </a:r>
            <a:endParaRPr lang="fr-FR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0EA3-D94D-4214-A458-11AEEBB5730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36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5610" y="274641"/>
            <a:ext cx="10996777" cy="839266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5610" y="1404852"/>
            <a:ext cx="10996777" cy="47382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4398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69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AB664F-5D36-AA48-9DB3-2964AD01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2C56EF-F917-8D4D-90F5-7EC63BAF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5C57-3A8B-6641-9041-DEE830F94C5D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419A922-4EF1-3B43-95D1-93DAFD00E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6351" y="490658"/>
            <a:ext cx="2206877" cy="247775"/>
          </a:xfrm>
        </p:spPr>
        <p:txBody>
          <a:bodyPr>
            <a:normAutofit/>
          </a:bodyPr>
          <a:lstStyle>
            <a:lvl1pPr>
              <a:defRPr sz="1000" b="0">
                <a:solidFill>
                  <a:srgbClr val="353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CHAPITRE 1</a:t>
            </a:r>
          </a:p>
        </p:txBody>
      </p:sp>
      <p:sp>
        <p:nvSpPr>
          <p:cNvPr id="18" name="Espace réservé du contenu 2" descr="Modifier le titre&#10;">
            <a:extLst>
              <a:ext uri="{FF2B5EF4-FFF2-40B4-BE49-F238E27FC236}">
                <a16:creationId xmlns:a16="http://schemas.microsoft.com/office/drawing/2014/main" id="{A1BE1464-01B9-194F-89D4-664EC8063D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56351" y="1306461"/>
            <a:ext cx="8425033" cy="805896"/>
          </a:xfrm>
        </p:spPr>
        <p:txBody>
          <a:bodyPr>
            <a:noAutofit/>
          </a:bodyPr>
          <a:lstStyle>
            <a:lvl1pPr marL="0" indent="0">
              <a:buNone/>
              <a:defRPr sz="4000" spc="300">
                <a:solidFill>
                  <a:srgbClr val="009CD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C6E4BC01-322F-D54D-8FA8-2CBD7B4C132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256350" y="3235730"/>
            <a:ext cx="10097450" cy="251192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353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r>
              <a:rPr lang="fr-FR"/>
              <a:t>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consetetur</a:t>
            </a:r>
            <a:r>
              <a:rPr lang="fr-FR"/>
              <a:t> </a:t>
            </a:r>
            <a:r>
              <a:rPr lang="fr-FR" err="1"/>
              <a:t>sadipscing</a:t>
            </a:r>
            <a:r>
              <a:rPr lang="fr-FR"/>
              <a:t> </a:t>
            </a:r>
            <a:r>
              <a:rPr lang="fr-FR" err="1"/>
              <a:t>elitr</a:t>
            </a:r>
            <a:r>
              <a:rPr lang="fr-FR"/>
              <a:t>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nonumy</a:t>
            </a:r>
            <a:r>
              <a:rPr lang="fr-FR"/>
              <a:t> </a:t>
            </a:r>
            <a:r>
              <a:rPr lang="fr-FR" err="1"/>
              <a:t>eirmod</a:t>
            </a:r>
            <a:r>
              <a:rPr lang="fr-FR"/>
              <a:t> </a:t>
            </a:r>
            <a:r>
              <a:rPr lang="fr-FR" err="1"/>
              <a:t>tempor</a:t>
            </a:r>
            <a:r>
              <a:rPr lang="fr-FR"/>
              <a:t> </a:t>
            </a:r>
            <a:r>
              <a:rPr lang="fr-FR" err="1"/>
              <a:t>invidunt</a:t>
            </a:r>
            <a:r>
              <a:rPr lang="fr-FR"/>
              <a:t> ut </a:t>
            </a:r>
            <a:r>
              <a:rPr lang="fr-FR" err="1"/>
              <a:t>labore</a:t>
            </a:r>
            <a:r>
              <a:rPr lang="fr-FR"/>
              <a:t> et </a:t>
            </a:r>
            <a:r>
              <a:rPr lang="fr-FR" err="1"/>
              <a:t>dolore</a:t>
            </a:r>
            <a:r>
              <a:rPr lang="fr-FR"/>
              <a:t> magna </a:t>
            </a:r>
            <a:r>
              <a:rPr lang="fr-FR" err="1"/>
              <a:t>aliquyam</a:t>
            </a:r>
            <a:r>
              <a:rPr lang="fr-FR"/>
              <a:t> erat, </a:t>
            </a:r>
            <a:r>
              <a:rPr lang="fr-FR" err="1"/>
              <a:t>sed</a:t>
            </a:r>
            <a:r>
              <a:rPr lang="fr-FR"/>
              <a:t> diam </a:t>
            </a:r>
            <a:r>
              <a:rPr lang="fr-FR" err="1"/>
              <a:t>voluptua</a:t>
            </a:r>
            <a:r>
              <a:rPr lang="fr-FR"/>
              <a:t>. At </a:t>
            </a:r>
            <a:r>
              <a:rPr lang="fr-FR" err="1"/>
              <a:t>vero</a:t>
            </a:r>
            <a:r>
              <a:rPr lang="fr-FR"/>
              <a:t> </a:t>
            </a:r>
            <a:r>
              <a:rPr lang="fr-FR" err="1"/>
              <a:t>eos</a:t>
            </a:r>
            <a:r>
              <a:rPr lang="fr-FR"/>
              <a:t> et </a:t>
            </a:r>
            <a:r>
              <a:rPr lang="fr-FR" err="1"/>
              <a:t>accusam</a:t>
            </a:r>
            <a:r>
              <a:rPr lang="fr-FR"/>
              <a:t> et </a:t>
            </a:r>
            <a:r>
              <a:rPr lang="fr-FR" err="1"/>
              <a:t>justo</a:t>
            </a:r>
            <a:r>
              <a:rPr lang="fr-FR"/>
              <a:t> duo </a:t>
            </a:r>
            <a:r>
              <a:rPr lang="fr-FR" err="1"/>
              <a:t>dolores</a:t>
            </a:r>
            <a:r>
              <a:rPr lang="fr-FR"/>
              <a:t> et </a:t>
            </a:r>
            <a:r>
              <a:rPr lang="fr-FR" err="1"/>
              <a:t>ea</a:t>
            </a:r>
            <a:r>
              <a:rPr lang="fr-FR"/>
              <a:t> </a:t>
            </a:r>
            <a:r>
              <a:rPr lang="fr-FR" err="1"/>
              <a:t>rebum</a:t>
            </a:r>
            <a:r>
              <a:rPr lang="fr-FR"/>
              <a:t>.</a:t>
            </a:r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0753DE3A-B79D-6C49-A60F-0A44BBD24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6351" y="2530832"/>
            <a:ext cx="8296952" cy="51059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8CC657-1F0A-4BEF-B928-2BBA005A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5973" y="6323165"/>
            <a:ext cx="1483577" cy="4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2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extérieur, ciel, herbe, champ&#10;&#10;Description générée automatiquement">
            <a:extLst>
              <a:ext uri="{FF2B5EF4-FFF2-40B4-BE49-F238E27FC236}">
                <a16:creationId xmlns:a16="http://schemas.microsoft.com/office/drawing/2014/main" id="{DA733A0F-3F59-41E2-8453-DAEA1BAE0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t="14325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4" name="Hexagone 3">
            <a:extLst>
              <a:ext uri="{FF2B5EF4-FFF2-40B4-BE49-F238E27FC236}">
                <a16:creationId xmlns:a16="http://schemas.microsoft.com/office/drawing/2014/main" id="{B5952A37-F6E8-4F77-B93B-CB44B05328B2}"/>
              </a:ext>
            </a:extLst>
          </p:cNvPr>
          <p:cNvSpPr/>
          <p:nvPr userDrawn="1"/>
        </p:nvSpPr>
        <p:spPr>
          <a:xfrm rot="16200000">
            <a:off x="3615449" y="571441"/>
            <a:ext cx="4961101" cy="5715117"/>
          </a:xfrm>
          <a:prstGeom prst="hexagon">
            <a:avLst/>
          </a:prstGeom>
          <a:solidFill>
            <a:srgbClr val="B3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32"/>
          </a:p>
        </p:txBody>
      </p:sp>
    </p:spTree>
    <p:extLst>
      <p:ext uri="{BB962C8B-B14F-4D97-AF65-F5344CB8AC3E}">
        <p14:creationId xmlns:p14="http://schemas.microsoft.com/office/powerpoint/2010/main" val="165849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extérieur, ciel, herbe, champ&#10;&#10;Description générée automatiquement">
            <a:extLst>
              <a:ext uri="{FF2B5EF4-FFF2-40B4-BE49-F238E27FC236}">
                <a16:creationId xmlns:a16="http://schemas.microsoft.com/office/drawing/2014/main" id="{DA733A0F-3F59-41E2-8453-DAEA1BAE0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t="14325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4" name="Hexagone 3">
            <a:extLst>
              <a:ext uri="{FF2B5EF4-FFF2-40B4-BE49-F238E27FC236}">
                <a16:creationId xmlns:a16="http://schemas.microsoft.com/office/drawing/2014/main" id="{B5952A37-F6E8-4F77-B93B-CB44B05328B2}"/>
              </a:ext>
            </a:extLst>
          </p:cNvPr>
          <p:cNvSpPr/>
          <p:nvPr userDrawn="1"/>
        </p:nvSpPr>
        <p:spPr>
          <a:xfrm rot="16200000">
            <a:off x="3615449" y="571441"/>
            <a:ext cx="4961101" cy="5715117"/>
          </a:xfrm>
          <a:prstGeom prst="hexagon">
            <a:avLst/>
          </a:prstGeom>
          <a:solidFill>
            <a:srgbClr val="B3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32"/>
          </a:p>
        </p:txBody>
      </p:sp>
    </p:spTree>
    <p:extLst>
      <p:ext uri="{BB962C8B-B14F-4D97-AF65-F5344CB8AC3E}">
        <p14:creationId xmlns:p14="http://schemas.microsoft.com/office/powerpoint/2010/main" val="153958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B83BF3-A109-43A1-8006-DB8034658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44860"/>
            <a:ext cx="10515600" cy="3623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87" b="1">
                <a:solidFill>
                  <a:srgbClr val="B3BA0A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FR"/>
              <a:t> Est niveau 1 </a:t>
            </a:r>
            <a:r>
              <a:rPr lang="fr-FR" err="1"/>
              <a:t>magmam</a:t>
            </a:r>
            <a:r>
              <a:rPr lang="fr-FR"/>
              <a:t> </a:t>
            </a:r>
            <a:r>
              <a:rPr lang="fr-FR" err="1"/>
              <a:t>harum</a:t>
            </a:r>
            <a:r>
              <a:rPr lang="fr-FR"/>
              <a:t> </a:t>
            </a:r>
            <a:r>
              <a:rPr lang="fr-FR" err="1"/>
              <a:t>common</a:t>
            </a:r>
            <a:r>
              <a:rPr lang="fr-FR"/>
              <a:t> </a:t>
            </a:r>
            <a:r>
              <a:rPr lang="fr-FR" err="1"/>
              <a:t>lorem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84CC5-4320-4649-BCDA-F03950326C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 marL="227347" indent="-227347">
              <a:buFont typeface="Arial" panose="020B0604020202020204" pitchFamily="34" charset="0"/>
              <a:buChar char="•"/>
              <a:defRPr sz="1432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63736" indent="0">
              <a:buFont typeface="Arial" panose="020B0604020202020204" pitchFamily="34" charset="0"/>
              <a:buNone/>
              <a:defRPr sz="1114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114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114">
                <a:latin typeface="Lato" panose="020F0502020204030203" pitchFamily="34" charset="0"/>
              </a:defRPr>
            </a:lvl4pPr>
          </a:lstStyle>
          <a:p>
            <a:pPr lvl="0"/>
            <a:r>
              <a:rPr lang="fr-FR"/>
              <a:t>Poppins 18pt -  Lorem ipsum </a:t>
            </a:r>
            <a:r>
              <a:rPr lang="fr-FR" err="1"/>
              <a:t>Aperspicipsum</a:t>
            </a:r>
            <a:r>
              <a:rPr lang="fr-FR"/>
              <a:t> </a:t>
            </a:r>
            <a:r>
              <a:rPr lang="fr-FR" err="1"/>
              <a:t>lorem</a:t>
            </a:r>
            <a:endParaRPr lang="fr-FR"/>
          </a:p>
          <a:p>
            <a:pPr lvl="1"/>
            <a:r>
              <a:rPr lang="fr-FR"/>
              <a:t>Texte lato 14 pt  - </a:t>
            </a:r>
            <a:r>
              <a:rPr lang="pt-BR"/>
              <a:t> velitatem simus, occum, quia prepudis quo exper</a:t>
            </a:r>
            <a:endParaRPr lang="fr-FR"/>
          </a:p>
          <a:p>
            <a:pPr lvl="0"/>
            <a:endParaRPr lang="fr-FR"/>
          </a:p>
          <a:p>
            <a:pPr lvl="0"/>
            <a:r>
              <a:rPr lang="fr-FR"/>
              <a:t>Poppins 18pt -  Lorem ipsum </a:t>
            </a:r>
            <a:r>
              <a:rPr lang="fr-FR" err="1"/>
              <a:t>Aperspicipsum</a:t>
            </a:r>
            <a:r>
              <a:rPr lang="fr-FR"/>
              <a:t> </a:t>
            </a:r>
            <a:r>
              <a:rPr lang="fr-FR" err="1"/>
              <a:t>lorem</a:t>
            </a:r>
            <a:r>
              <a:rPr lang="fr-FR"/>
              <a:t> </a:t>
            </a:r>
            <a:r>
              <a:rPr lang="pt-BR"/>
              <a:t>restio quaspicient earum que pelessi nctiam volora porio</a:t>
            </a:r>
          </a:p>
          <a:p>
            <a:pPr lvl="1"/>
            <a:r>
              <a:rPr lang="fr-FR"/>
              <a:t>Texte lato 14 pt  - </a:t>
            </a:r>
            <a:r>
              <a:rPr lang="pt-BR"/>
              <a:t> velitatem simus, occum, quia prepudis quo exper ectem exit eribuscias aribus, omnm estium sedis dolorrum ipsunt vitaet exerspe rchicti ali excepra si ducium ! Eligent am, et sunt aut peditia vel in re, intium endam pinae vende lacerro dolupta tiatem faccatem conet omnisimagnis am aut offictae. Arum iur, torte quatempos aut laboren destius, </a:t>
            </a:r>
            <a:endParaRPr lang="fr-FR"/>
          </a:p>
          <a:p>
            <a:pPr lvl="0"/>
            <a:endParaRPr lang="fr-FR"/>
          </a:p>
          <a:p>
            <a:pPr lvl="0"/>
            <a:r>
              <a:rPr lang="fr-FR"/>
              <a:t>Poppins 18pt -  Lorem ipsum </a:t>
            </a:r>
            <a:r>
              <a:rPr lang="fr-FR" err="1"/>
              <a:t>Aperspicipsum</a:t>
            </a:r>
            <a:r>
              <a:rPr lang="fr-FR"/>
              <a:t> </a:t>
            </a:r>
            <a:r>
              <a:rPr lang="fr-FR" err="1"/>
              <a:t>lorem</a:t>
            </a:r>
            <a:endParaRPr lang="fr-FR"/>
          </a:p>
          <a:p>
            <a:pPr lvl="1"/>
            <a:r>
              <a:rPr lang="fr-FR"/>
              <a:t>Texte lato 14 pt  - </a:t>
            </a:r>
            <a:r>
              <a:rPr lang="pt-BR"/>
              <a:t> velitatem simus, occum, quia prepudis quo exper</a:t>
            </a:r>
            <a:endParaRPr lang="fr-FR"/>
          </a:p>
          <a:p>
            <a:pPr lvl="0"/>
            <a:endParaRPr lang="fr-FR"/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230D0E50-1E7C-4E03-B3D8-D24E160963BB}"/>
              </a:ext>
            </a:extLst>
          </p:cNvPr>
          <p:cNvSpPr/>
          <p:nvPr userDrawn="1"/>
        </p:nvSpPr>
        <p:spPr>
          <a:xfrm rot="5400000">
            <a:off x="421216" y="509186"/>
            <a:ext cx="400252" cy="43371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80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13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D10B4424-6BDD-4B06-96B4-6E8A8257F316}"/>
              </a:ext>
            </a:extLst>
          </p:cNvPr>
          <p:cNvSpPr txBox="1"/>
          <p:nvPr/>
        </p:nvSpPr>
        <p:spPr>
          <a:xfrm rot="16200004">
            <a:off x="-2097484" y="2795461"/>
            <a:ext cx="4943533" cy="2513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2953" tIns="41476" rIns="82953" bIns="41476" anchor="t" anchorCtr="0" compatLnSpc="1">
            <a:spAutoFit/>
          </a:bodyPr>
          <a:lstStyle/>
          <a:p>
            <a:pPr marL="0" marR="0" lvl="0" indent="0" algn="r" defTabSz="4147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89" b="0" i="0" u="none" strike="noStrike" kern="1200" cap="none" spc="0" baseline="0">
                <a:solidFill>
                  <a:srgbClr val="0070C0"/>
                </a:solidFill>
                <a:uFillTx/>
                <a:latin typeface="Poppins SemiBold" pitchFamily="2"/>
                <a:cs typeface="Poppins SemiBold" pitchFamily="2"/>
              </a:rPr>
              <a:t>RAPPEL DU TITRE DE L’ÉTUDE  </a:t>
            </a:r>
            <a:r>
              <a:rPr lang="fr-FR" sz="1089" b="0" i="0" u="none" strike="noStrike" kern="1200" cap="none" spc="0" baseline="0">
                <a:solidFill>
                  <a:srgbClr val="0070C0"/>
                </a:solidFill>
                <a:uFillTx/>
                <a:latin typeface="Poppins Light" pitchFamily="2"/>
                <a:cs typeface="Poppins Light" pitchFamily="2"/>
              </a:rPr>
              <a:t>l</a:t>
            </a:r>
            <a:r>
              <a:rPr lang="fr-FR" sz="1089" b="0" i="0" u="none" strike="noStrike" kern="1200" cap="none" spc="0" baseline="0">
                <a:solidFill>
                  <a:srgbClr val="0070C0"/>
                </a:solidFill>
                <a:uFillTx/>
                <a:latin typeface="Poppins SemiBold" pitchFamily="2"/>
                <a:cs typeface="Poppins SemiBold" pitchFamily="2"/>
              </a:rPr>
              <a:t>  </a:t>
            </a:r>
            <a:r>
              <a:rPr lang="fr-FR" sz="953" b="0" i="0" u="none" strike="noStrike" kern="1200" cap="none" spc="0" baseline="0">
                <a:solidFill>
                  <a:srgbClr val="0070C0"/>
                </a:solidFill>
                <a:uFillTx/>
                <a:latin typeface="Poppins SemiBold" pitchFamily="2"/>
                <a:cs typeface="Poppins SemiBold" pitchFamily="2"/>
              </a:rPr>
              <a:t>JUILLET</a:t>
            </a:r>
            <a:r>
              <a:rPr lang="fr-FR" sz="1089" b="0" i="0" u="none" strike="noStrike" kern="1200" cap="none" spc="0" baseline="0">
                <a:solidFill>
                  <a:srgbClr val="0070C0"/>
                </a:solidFill>
                <a:uFillTx/>
                <a:latin typeface="Poppins SemiBold" pitchFamily="2"/>
                <a:cs typeface="Poppins SemiBold" pitchFamily="2"/>
              </a:rPr>
              <a:t> 2021  </a:t>
            </a:r>
            <a:r>
              <a:rPr lang="fr-FR" sz="1089" b="0" i="0" u="none" strike="noStrike" kern="1200" cap="none" spc="0" baseline="0">
                <a:solidFill>
                  <a:srgbClr val="0070C0"/>
                </a:solidFill>
                <a:uFillTx/>
                <a:latin typeface="Poppins Light" pitchFamily="2"/>
                <a:cs typeface="Poppins Light" pitchFamily="2"/>
              </a:rPr>
              <a:t>l</a:t>
            </a:r>
            <a:r>
              <a:rPr lang="fr-FR" sz="1089" b="0" i="0" u="none" strike="noStrike" kern="1200" cap="none" spc="0" baseline="0">
                <a:solidFill>
                  <a:srgbClr val="0070C0"/>
                </a:solidFill>
                <a:uFillTx/>
                <a:latin typeface="Poppins SemiBold" pitchFamily="2"/>
                <a:cs typeface="Poppins SemiBold" pitchFamily="2"/>
              </a:rPr>
              <a:t>  </a:t>
            </a:r>
          </a:p>
        </p:txBody>
      </p:sp>
      <p:sp>
        <p:nvSpPr>
          <p:cNvPr id="3" name="ZoneTexte 8">
            <a:extLst>
              <a:ext uri="{FF2B5EF4-FFF2-40B4-BE49-F238E27FC236}">
                <a16:creationId xmlns:a16="http://schemas.microsoft.com/office/drawing/2014/main" id="{F4C0895A-106A-47CA-9DEB-E08593E89ECB}"/>
              </a:ext>
            </a:extLst>
          </p:cNvPr>
          <p:cNvSpPr txBox="1"/>
          <p:nvPr/>
        </p:nvSpPr>
        <p:spPr>
          <a:xfrm>
            <a:off x="95125" y="269247"/>
            <a:ext cx="530495" cy="3350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2953" tIns="41476" rIns="82953" bIns="41476" anchor="t" anchorCtr="1" compatLnSpc="1">
            <a:spAutoFit/>
          </a:bodyPr>
          <a:lstStyle/>
          <a:p>
            <a:pPr marL="0" marR="0" lvl="0" indent="0" algn="ctr" defTabSz="4147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E73E815-FA79-4C04-822E-E72C80C48636}" type="slidenum">
              <a:rPr sz="1633"/>
              <a:pPr marL="0" marR="0" lvl="0" indent="0" algn="ctr" defTabSz="4147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‹N°›</a:t>
            </a:fld>
            <a:endParaRPr lang="fr-FR" sz="2177" b="0" i="0" u="none" strike="noStrike" kern="1200" cap="none" spc="0" baseline="0">
              <a:solidFill>
                <a:srgbClr val="0070C0"/>
              </a:solidFill>
              <a:uFillTx/>
              <a:latin typeface="Poppins SemiBold" pitchFamily="2"/>
              <a:cs typeface="Poppins SemiBold" pitchFamily="2"/>
            </a:endParaRPr>
          </a:p>
        </p:txBody>
      </p:sp>
      <p:sp>
        <p:nvSpPr>
          <p:cNvPr id="4" name="Hexagone 13">
            <a:extLst>
              <a:ext uri="{FF2B5EF4-FFF2-40B4-BE49-F238E27FC236}">
                <a16:creationId xmlns:a16="http://schemas.microsoft.com/office/drawing/2014/main" id="{2B09B7B3-7B84-48A5-A08F-85D7A9F77D4F}"/>
              </a:ext>
            </a:extLst>
          </p:cNvPr>
          <p:cNvSpPr/>
          <p:nvPr/>
        </p:nvSpPr>
        <p:spPr>
          <a:xfrm>
            <a:off x="260591" y="3532525"/>
            <a:ext cx="212106" cy="145466"/>
          </a:xfrm>
          <a:custGeom>
            <a:avLst>
              <a:gd name="f11" fmla="val 250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115470"/>
              <a:gd name="f11" fmla="val 25000"/>
              <a:gd name="f12" fmla="+- 0 0 -180"/>
              <a:gd name="f13" fmla="+- 0 0 -360"/>
              <a:gd name="f14" fmla="abs f4"/>
              <a:gd name="f15" fmla="abs f5"/>
              <a:gd name="f16" fmla="abs f6"/>
              <a:gd name="f17" fmla="val f7"/>
              <a:gd name="f18" fmla="val f11"/>
              <a:gd name="f19" fmla="+- 3600000 f2 0"/>
              <a:gd name="f20" fmla="*/ f12 f1 1"/>
              <a:gd name="f21" fmla="*/ f13 f1 1"/>
              <a:gd name="f22" fmla="?: f14 f4 1"/>
              <a:gd name="f23" fmla="?: f15 f5 1"/>
              <a:gd name="f24" fmla="?: f16 f6 1"/>
              <a:gd name="f25" fmla="*/ f19 f8 1"/>
              <a:gd name="f26" fmla="*/ f20 1 f3"/>
              <a:gd name="f27" fmla="*/ f21 1 f3"/>
              <a:gd name="f28" fmla="*/ f22 1 21600"/>
              <a:gd name="f29" fmla="*/ f23 1 21600"/>
              <a:gd name="f30" fmla="*/ 21600 f22 1"/>
              <a:gd name="f31" fmla="*/ 21600 f23 1"/>
              <a:gd name="f32" fmla="*/ f25 1 f1"/>
              <a:gd name="f33" fmla="+- f26 0 f2"/>
              <a:gd name="f34" fmla="+- f27 0 f2"/>
              <a:gd name="f35" fmla="min f29 f28"/>
              <a:gd name="f36" fmla="*/ f30 1 f24"/>
              <a:gd name="f37" fmla="*/ f31 1 f24"/>
              <a:gd name="f38" fmla="+- 0 0 f32"/>
              <a:gd name="f39" fmla="val f36"/>
              <a:gd name="f40" fmla="val f37"/>
              <a:gd name="f41" fmla="+- 0 0 f38"/>
              <a:gd name="f42" fmla="*/ f17 f35 1"/>
              <a:gd name="f43" fmla="+- f40 0 f17"/>
              <a:gd name="f44" fmla="+- f39 0 f17"/>
              <a:gd name="f45" fmla="*/ f41 f1 1"/>
              <a:gd name="f46" fmla="*/ f39 f35 1"/>
              <a:gd name="f47" fmla="*/ f43 1 2"/>
              <a:gd name="f48" fmla="min f44 f43"/>
              <a:gd name="f49" fmla="*/ 50000 f44 1"/>
              <a:gd name="f50" fmla="*/ f45 1 f8"/>
              <a:gd name="f51" fmla="+- f17 f47 0"/>
              <a:gd name="f52" fmla="*/ f49 1 f48"/>
              <a:gd name="f53" fmla="*/ f47 f10 1"/>
              <a:gd name="f54" fmla="*/ f48 f18 1"/>
              <a:gd name="f55" fmla="+- f50 0 f2"/>
              <a:gd name="f56" fmla="*/ f53 1 100000"/>
              <a:gd name="f57" fmla="*/ f54 1 100000"/>
              <a:gd name="f58" fmla="sin 1 f55"/>
              <a:gd name="f59" fmla="*/ f52 f9 1"/>
              <a:gd name="f60" fmla="*/ f51 f35 1"/>
              <a:gd name="f61" fmla="+- f39 0 f57"/>
              <a:gd name="f62" fmla="+- 0 0 f58"/>
              <a:gd name="f63" fmla="*/ f59 1 2"/>
              <a:gd name="f64" fmla="*/ f57 f35 1"/>
              <a:gd name="f65" fmla="+- 0 0 f62"/>
              <a:gd name="f66" fmla="+- f18 f63 0"/>
              <a:gd name="f67" fmla="*/ f61 f35 1"/>
              <a:gd name="f68" fmla="*/ f65 f56 1"/>
              <a:gd name="f69" fmla="?: f66 4 2"/>
              <a:gd name="f70" fmla="?: f66 3 2"/>
              <a:gd name="f71" fmla="?: f66 f63 0"/>
              <a:gd name="f72" fmla="+- f51 0 f68"/>
              <a:gd name="f73" fmla="+- f51 f68 0"/>
              <a:gd name="f74" fmla="+- f18 f71 0"/>
              <a:gd name="f75" fmla="*/ f74 1 f63"/>
              <a:gd name="f76" fmla="*/ f72 f35 1"/>
              <a:gd name="f77" fmla="*/ f73 f35 1"/>
              <a:gd name="f78" fmla="*/ f75 f70 1"/>
              <a:gd name="f79" fmla="*/ f78 1 f9"/>
              <a:gd name="f80" fmla="+- f69 f79 0"/>
              <a:gd name="f81" fmla="*/ f44 f80 1"/>
              <a:gd name="f82" fmla="*/ f43 f80 1"/>
              <a:gd name="f83" fmla="*/ f81 1 24"/>
              <a:gd name="f84" fmla="*/ f82 1 24"/>
              <a:gd name="f85" fmla="+- f39 0 f83"/>
              <a:gd name="f86" fmla="+- f40 0 f84"/>
              <a:gd name="f87" fmla="*/ f83 f35 1"/>
              <a:gd name="f88" fmla="*/ f84 f35 1"/>
              <a:gd name="f89" fmla="*/ f85 f35 1"/>
              <a:gd name="f90" fmla="*/ f86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67" y="f77"/>
              </a:cxn>
              <a:cxn ang="f33">
                <a:pos x="f64" y="f77"/>
              </a:cxn>
              <a:cxn ang="f34">
                <a:pos x="f64" y="f76"/>
              </a:cxn>
              <a:cxn ang="f34">
                <a:pos x="f67" y="f76"/>
              </a:cxn>
            </a:cxnLst>
            <a:rect l="f87" t="f88" r="f89" b="f90"/>
            <a:pathLst>
              <a:path>
                <a:moveTo>
                  <a:pt x="f42" y="f60"/>
                </a:moveTo>
                <a:lnTo>
                  <a:pt x="f64" y="f76"/>
                </a:lnTo>
                <a:lnTo>
                  <a:pt x="f67" y="f76"/>
                </a:lnTo>
                <a:lnTo>
                  <a:pt x="f46" y="f60"/>
                </a:lnTo>
                <a:lnTo>
                  <a:pt x="f67" y="f77"/>
                </a:lnTo>
                <a:lnTo>
                  <a:pt x="f64" y="f77"/>
                </a:lnTo>
                <a:close/>
              </a:path>
            </a:pathLst>
          </a:custGeom>
          <a:noFill/>
          <a:ln w="12701" cap="flat">
            <a:solidFill>
              <a:srgbClr val="0070C0"/>
            </a:solidFill>
            <a:prstDash val="solid"/>
            <a:miter/>
          </a:ln>
        </p:spPr>
        <p:txBody>
          <a:bodyPr vert="horz" wrap="square" lIns="82953" tIns="41476" rIns="82953" bIns="41476" anchor="ctr" anchorCtr="1" compatLnSpc="1">
            <a:noAutofit/>
          </a:bodyPr>
          <a:lstStyle/>
          <a:p>
            <a:pPr marL="0" marR="0" lvl="0" indent="0" algn="ctr" defTabSz="4147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33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45830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B955D-DB52-4B14-8384-8EE0D73F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45" y="365798"/>
            <a:ext cx="10515712" cy="1324939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B05217-6875-4055-8AC1-3EEE19C4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/>
          <a:lstStyle/>
          <a:p>
            <a:fld id="{CF22A95E-0C0C-4F6E-AB28-C192F8837582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82FDC4-BADF-421F-9AC7-1027D774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D36885-E520-4E87-A593-8DAEB73AB8F9}"/>
              </a:ext>
            </a:extLst>
          </p:cNvPr>
          <p:cNvSpPr/>
          <p:nvPr userDrawn="1"/>
        </p:nvSpPr>
        <p:spPr>
          <a:xfrm>
            <a:off x="-504825" y="5586811"/>
            <a:ext cx="12839700" cy="153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32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D9502E-AC04-4B71-A96A-28B9A88E40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837" y="5695588"/>
            <a:ext cx="3566216" cy="956857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58840893-67CF-4A57-A25D-FCA983A60ACF}"/>
              </a:ext>
            </a:extLst>
          </p:cNvPr>
          <p:cNvSpPr/>
          <p:nvPr userDrawn="1"/>
        </p:nvSpPr>
        <p:spPr>
          <a:xfrm rot="5400000" flipV="1">
            <a:off x="9907888" y="2564470"/>
            <a:ext cx="4206103" cy="742273"/>
          </a:xfrm>
          <a:custGeom>
            <a:avLst/>
            <a:gdLst>
              <a:gd name="connsiteX0" fmla="*/ 0 w 4465592"/>
              <a:gd name="connsiteY0" fmla="*/ 0 h 687977"/>
              <a:gd name="connsiteX1" fmla="*/ 4465592 w 4465592"/>
              <a:gd name="connsiteY1" fmla="*/ 0 h 687977"/>
              <a:gd name="connsiteX2" fmla="*/ 4465592 w 4465592"/>
              <a:gd name="connsiteY2" fmla="*/ 687977 h 687977"/>
              <a:gd name="connsiteX3" fmla="*/ 0 w 4465592"/>
              <a:gd name="connsiteY3" fmla="*/ 687977 h 687977"/>
              <a:gd name="connsiteX4" fmla="*/ 0 w 4465592"/>
              <a:gd name="connsiteY4" fmla="*/ 0 h 687977"/>
              <a:gd name="connsiteX0" fmla="*/ 0 w 4726849"/>
              <a:gd name="connsiteY0" fmla="*/ 0 h 687977"/>
              <a:gd name="connsiteX1" fmla="*/ 4726849 w 4726849"/>
              <a:gd name="connsiteY1" fmla="*/ 0 h 687977"/>
              <a:gd name="connsiteX2" fmla="*/ 4465592 w 4726849"/>
              <a:gd name="connsiteY2" fmla="*/ 687977 h 687977"/>
              <a:gd name="connsiteX3" fmla="*/ 0 w 4726849"/>
              <a:gd name="connsiteY3" fmla="*/ 687977 h 687977"/>
              <a:gd name="connsiteX4" fmla="*/ 0 w 4726849"/>
              <a:gd name="connsiteY4" fmla="*/ 0 h 687977"/>
              <a:gd name="connsiteX0" fmla="*/ 365760 w 4726849"/>
              <a:gd name="connsiteY0" fmla="*/ 0 h 687977"/>
              <a:gd name="connsiteX1" fmla="*/ 4726849 w 4726849"/>
              <a:gd name="connsiteY1" fmla="*/ 0 h 687977"/>
              <a:gd name="connsiteX2" fmla="*/ 4465592 w 4726849"/>
              <a:gd name="connsiteY2" fmla="*/ 687977 h 687977"/>
              <a:gd name="connsiteX3" fmla="*/ 0 w 4726849"/>
              <a:gd name="connsiteY3" fmla="*/ 687977 h 687977"/>
              <a:gd name="connsiteX4" fmla="*/ 365760 w 4726849"/>
              <a:gd name="connsiteY4" fmla="*/ 0 h 687977"/>
              <a:gd name="connsiteX0" fmla="*/ 365760 w 4837015"/>
              <a:gd name="connsiteY0" fmla="*/ 26126 h 714103"/>
              <a:gd name="connsiteX1" fmla="*/ 4837015 w 4837015"/>
              <a:gd name="connsiteY1" fmla="*/ 0 h 714103"/>
              <a:gd name="connsiteX2" fmla="*/ 4465592 w 4837015"/>
              <a:gd name="connsiteY2" fmla="*/ 714103 h 714103"/>
              <a:gd name="connsiteX3" fmla="*/ 0 w 4837015"/>
              <a:gd name="connsiteY3" fmla="*/ 714103 h 714103"/>
              <a:gd name="connsiteX4" fmla="*/ 365760 w 4837015"/>
              <a:gd name="connsiteY4" fmla="*/ 26126 h 71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7015" h="714103">
                <a:moveTo>
                  <a:pt x="365760" y="26126"/>
                </a:moveTo>
                <a:lnTo>
                  <a:pt x="4837015" y="0"/>
                </a:lnTo>
                <a:lnTo>
                  <a:pt x="4465592" y="714103"/>
                </a:lnTo>
                <a:lnTo>
                  <a:pt x="0" y="714103"/>
                </a:lnTo>
                <a:lnTo>
                  <a:pt x="365760" y="26126"/>
                </a:lnTo>
                <a:close/>
              </a:path>
            </a:pathLst>
          </a:custGeom>
          <a:solidFill>
            <a:srgbClr val="B3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32"/>
          </a:p>
        </p:txBody>
      </p:sp>
      <p:pic>
        <p:nvPicPr>
          <p:cNvPr id="6" name="Image 5" descr="Une image contenant extérieur, ciel, herbe, champ&#10;&#10;Description générée automatiquement">
            <a:extLst>
              <a:ext uri="{FF2B5EF4-FFF2-40B4-BE49-F238E27FC236}">
                <a16:creationId xmlns:a16="http://schemas.microsoft.com/office/drawing/2014/main" id="{C233F43D-C84A-4EE4-AC7D-52F5E2132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1" r="39013" b="27764"/>
          <a:stretch/>
        </p:blipFill>
        <p:spPr>
          <a:xfrm>
            <a:off x="361950" y="314331"/>
            <a:ext cx="11468098" cy="5191125"/>
          </a:xfrm>
          <a:prstGeom prst="rect">
            <a:avLst/>
          </a:prstGeom>
        </p:spPr>
      </p:pic>
      <p:sp>
        <p:nvSpPr>
          <p:cNvPr id="7" name="Hexagone 6">
            <a:extLst>
              <a:ext uri="{FF2B5EF4-FFF2-40B4-BE49-F238E27FC236}">
                <a16:creationId xmlns:a16="http://schemas.microsoft.com/office/drawing/2014/main" id="{6D0A32EA-F72B-4141-8D72-A2923BBD6C3C}"/>
              </a:ext>
            </a:extLst>
          </p:cNvPr>
          <p:cNvSpPr/>
          <p:nvPr userDrawn="1"/>
        </p:nvSpPr>
        <p:spPr>
          <a:xfrm rot="16200000">
            <a:off x="1301763" y="379641"/>
            <a:ext cx="4306478" cy="501155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32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F015A4-AD96-4B2F-BD69-AB8BB134AE51}"/>
              </a:ext>
            </a:extLst>
          </p:cNvPr>
          <p:cNvSpPr txBox="1"/>
          <p:nvPr userDrawn="1"/>
        </p:nvSpPr>
        <p:spPr>
          <a:xfrm>
            <a:off x="1233136" y="6056197"/>
            <a:ext cx="4796425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2">
                <a:solidFill>
                  <a:srgbClr val="394A4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www.urbalyon.org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B19A233F-0785-4F8D-B27D-6C3FA75869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502" y="6028303"/>
            <a:ext cx="456182" cy="36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5717" y="274638"/>
            <a:ext cx="1100666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5133" y="1401764"/>
            <a:ext cx="10991851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1" y="5064126"/>
            <a:ext cx="480484" cy="360363"/>
          </a:xfrm>
          <a:prstGeom prst="rect">
            <a:avLst/>
          </a:prstGeom>
          <a:solidFill>
            <a:srgbClr val="E30613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>
              <a:solidFill>
                <a:srgbClr val="E10000"/>
              </a:solidFill>
              <a:cs typeface="+mn-cs"/>
            </a:endParaRPr>
          </a:p>
        </p:txBody>
      </p:sp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1" y="5784851"/>
            <a:ext cx="480484" cy="360363"/>
          </a:xfrm>
          <a:prstGeom prst="rect">
            <a:avLst/>
          </a:prstGeom>
          <a:solidFill>
            <a:srgbClr val="E30613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>
              <a:solidFill>
                <a:srgbClr val="E10000"/>
              </a:solidFill>
              <a:cs typeface="+mn-cs"/>
            </a:endParaRPr>
          </a:p>
        </p:txBody>
      </p:sp>
      <p:sp>
        <p:nvSpPr>
          <p:cNvPr id="35" name="Espace réservé du numéro de diapositive 34"/>
          <p:cNvSpPr>
            <a:spLocks noGrp="1"/>
          </p:cNvSpPr>
          <p:nvPr>
            <p:ph type="sldNum" sz="quarter" idx="4"/>
          </p:nvPr>
        </p:nvSpPr>
        <p:spPr>
          <a:xfrm>
            <a:off x="9027584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ADAF72-201D-4020-B433-01FCF9D7BBB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232" r:id="rId1"/>
    <p:sldLayoutId id="2147496233" r:id="rId2"/>
    <p:sldLayoutId id="2147496234" r:id="rId3"/>
    <p:sldLayoutId id="214749623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1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531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47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8B57B343-6BD0-4E04-8CEC-9647EBCEFABB}"/>
              </a:ext>
            </a:extLst>
          </p:cNvPr>
          <p:cNvSpPr/>
          <p:nvPr userDrawn="1"/>
        </p:nvSpPr>
        <p:spPr>
          <a:xfrm>
            <a:off x="-413363" y="6267662"/>
            <a:ext cx="11013089" cy="1292773"/>
          </a:xfrm>
          <a:custGeom>
            <a:avLst/>
            <a:gdLst>
              <a:gd name="connsiteX0" fmla="*/ 0 w 11267089"/>
              <a:gd name="connsiteY0" fmla="*/ 0 h 1292773"/>
              <a:gd name="connsiteX1" fmla="*/ 10195034 w 11267089"/>
              <a:gd name="connsiteY1" fmla="*/ 0 h 1292773"/>
              <a:gd name="connsiteX2" fmla="*/ 11267089 w 11267089"/>
              <a:gd name="connsiteY2" fmla="*/ 1292773 h 1292773"/>
              <a:gd name="connsiteX3" fmla="*/ 42041 w 11267089"/>
              <a:gd name="connsiteY3" fmla="*/ 1292773 h 1292773"/>
              <a:gd name="connsiteX4" fmla="*/ 0 w 11267089"/>
              <a:gd name="connsiteY4" fmla="*/ 0 h 1292773"/>
              <a:gd name="connsiteX0" fmla="*/ 0 w 11013089"/>
              <a:gd name="connsiteY0" fmla="*/ 0 h 1292773"/>
              <a:gd name="connsiteX1" fmla="*/ 10195034 w 11013089"/>
              <a:gd name="connsiteY1" fmla="*/ 0 h 1292773"/>
              <a:gd name="connsiteX2" fmla="*/ 11013089 w 11013089"/>
              <a:gd name="connsiteY2" fmla="*/ 1292773 h 1292773"/>
              <a:gd name="connsiteX3" fmla="*/ 42041 w 11013089"/>
              <a:gd name="connsiteY3" fmla="*/ 1292773 h 1292773"/>
              <a:gd name="connsiteX4" fmla="*/ 0 w 11013089"/>
              <a:gd name="connsiteY4" fmla="*/ 0 h 129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3089" h="1292773">
                <a:moveTo>
                  <a:pt x="0" y="0"/>
                </a:moveTo>
                <a:lnTo>
                  <a:pt x="10195034" y="0"/>
                </a:lnTo>
                <a:lnTo>
                  <a:pt x="11013089" y="1292773"/>
                </a:lnTo>
                <a:lnTo>
                  <a:pt x="42041" y="129277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32">
              <a:highlight>
                <a:srgbClr val="C0C0C0"/>
              </a:highlight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7E7BE5-6FE7-4195-94F6-D4D9962162D5}"/>
              </a:ext>
            </a:extLst>
          </p:cNvPr>
          <p:cNvSpPr txBox="1"/>
          <p:nvPr userDrawn="1"/>
        </p:nvSpPr>
        <p:spPr>
          <a:xfrm>
            <a:off x="1095946" y="6468031"/>
            <a:ext cx="5959029" cy="26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14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Demande Cab </a:t>
            </a:r>
            <a:r>
              <a:rPr lang="fr-FR" sz="1114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MdL</a:t>
            </a:r>
            <a:r>
              <a:rPr lang="fr-FR" sz="1114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- Retour TC MOB </a:t>
            </a:r>
            <a:r>
              <a:rPr lang="fr-FR" sz="1114" dirty="0">
                <a:solidFill>
                  <a:srgbClr val="394A4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JUIN 2024</a:t>
            </a: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06AC95B7-DA41-4548-B25B-973C4A8FDC23}"/>
              </a:ext>
            </a:extLst>
          </p:cNvPr>
          <p:cNvSpPr/>
          <p:nvPr userDrawn="1"/>
        </p:nvSpPr>
        <p:spPr>
          <a:xfrm rot="5400000">
            <a:off x="906088" y="6497088"/>
            <a:ext cx="181866" cy="197071"/>
          </a:xfrm>
          <a:prstGeom prst="triangle">
            <a:avLst/>
          </a:prstGeom>
          <a:solidFill>
            <a:srgbClr val="394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A303711-07D2-48CC-BBE9-2267D888BE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726" y="6137105"/>
            <a:ext cx="1109966" cy="7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2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238" r:id="rId1"/>
    <p:sldLayoutId id="2147496239" r:id="rId2"/>
    <p:sldLayoutId id="2147496240" r:id="rId3"/>
    <p:sldLayoutId id="2147496241" r:id="rId4"/>
    <p:sldLayoutId id="2147496242" r:id="rId5"/>
  </p:sldLayoutIdLst>
  <p:txStyles>
    <p:titleStyle>
      <a:lvl1pPr algn="l" defTabSz="727473" rtl="0" eaLnBrk="1" latinLnBrk="0" hangingPunct="1">
        <a:lnSpc>
          <a:spcPct val="90000"/>
        </a:lnSpc>
        <a:spcBef>
          <a:spcPct val="0"/>
        </a:spcBef>
        <a:buNone/>
        <a:defRPr sz="3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69" indent="-181869" algn="l" defTabSz="727473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28" kern="1200">
          <a:solidFill>
            <a:schemeClr val="tx1"/>
          </a:solidFill>
          <a:latin typeface="+mn-lt"/>
          <a:ea typeface="+mn-ea"/>
          <a:cs typeface="+mn-cs"/>
        </a:defRPr>
      </a:lvl1pPr>
      <a:lvl2pPr marL="545606" indent="-181869" algn="l" defTabSz="72747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10" kern="1200">
          <a:solidFill>
            <a:schemeClr val="tx1"/>
          </a:solidFill>
          <a:latin typeface="+mn-lt"/>
          <a:ea typeface="+mn-ea"/>
          <a:cs typeface="+mn-cs"/>
        </a:defRPr>
      </a:lvl2pPr>
      <a:lvl3pPr marL="909341" indent="-181869" algn="l" defTabSz="72747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591" kern="1200">
          <a:solidFill>
            <a:schemeClr val="tx1"/>
          </a:solidFill>
          <a:latin typeface="+mn-lt"/>
          <a:ea typeface="+mn-ea"/>
          <a:cs typeface="+mn-cs"/>
        </a:defRPr>
      </a:lvl3pPr>
      <a:lvl4pPr marL="1273078" indent="-181869" algn="l" defTabSz="72747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636816" indent="-181869" algn="l" defTabSz="72747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2000552" indent="-181869" algn="l" defTabSz="72747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364289" indent="-181869" algn="l" defTabSz="72747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728026" indent="-181869" algn="l" defTabSz="72747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3091762" indent="-181869" algn="l" defTabSz="72747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27473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63737" algn="l" defTabSz="727473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2pPr>
      <a:lvl3pPr marL="727473" algn="l" defTabSz="727473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3pPr>
      <a:lvl4pPr marL="1091211" algn="l" defTabSz="727473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454947" algn="l" defTabSz="727473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818684" algn="l" defTabSz="727473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182419" algn="l" defTabSz="727473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546157" algn="l" defTabSz="727473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2909895" algn="l" defTabSz="727473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5168" y="194400"/>
            <a:ext cx="3875462" cy="6049508"/>
          </a:xfrm>
        </p:spPr>
        <p:txBody>
          <a:bodyPr/>
          <a:lstStyle/>
          <a:p>
            <a:r>
              <a:rPr lang="fr-FR" b="1" dirty="0">
                <a:solidFill>
                  <a:srgbClr val="00B050"/>
                </a:solidFill>
              </a:rPr>
              <a:t>Organiser les mobilités à l’échelle de l’aire métropolitaine lyonnaise</a:t>
            </a:r>
            <a:br>
              <a:rPr lang="fr-FR" b="1" dirty="0">
                <a:solidFill>
                  <a:srgbClr val="00B050"/>
                </a:solidFill>
              </a:rPr>
            </a:br>
            <a:br>
              <a:rPr lang="fr-FR" b="1" dirty="0">
                <a:solidFill>
                  <a:srgbClr val="00B050"/>
                </a:solidFill>
              </a:rPr>
            </a:br>
            <a:r>
              <a:rPr lang="fr-FR" sz="2000" b="1" dirty="0"/>
              <a:t>Présentation IDEHATE du 28 juin 2024</a:t>
            </a:r>
            <a:br>
              <a:rPr lang="fr-FR" sz="2000" b="1" dirty="0"/>
            </a:br>
            <a:br>
              <a:rPr lang="fr-FR" sz="2000" b="1" dirty="0"/>
            </a:br>
            <a:r>
              <a:rPr lang="fr-FR" sz="1800" dirty="0"/>
              <a:t>Jean-Charles Kohlhaas, vice-président de la Métropole de Lyon délégué aux Déplacements, aux Intermodalités et à la Logistique urbaine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294688" y="6356351"/>
            <a:ext cx="2133600" cy="365125"/>
          </a:xfrm>
        </p:spPr>
        <p:txBody>
          <a:bodyPr/>
          <a:lstStyle/>
          <a:p>
            <a:pPr>
              <a:defRPr/>
            </a:pPr>
            <a:fld id="{0F6B590F-4635-4D63-85CC-485AA8396A36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363164-1848-4B1F-BDAD-E4FEE3D2E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510" y="6112225"/>
            <a:ext cx="1825699" cy="63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2912C8F-B2B8-42FE-8299-5578D398B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05" y="404664"/>
            <a:ext cx="4752528" cy="47525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D6B47B-D1A2-48B7-BF91-A83E886159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44"/>
          <a:stretch/>
        </p:blipFill>
        <p:spPr>
          <a:xfrm>
            <a:off x="4495681" y="152111"/>
            <a:ext cx="2799381" cy="27142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B46F01-5CAD-4532-9769-AE8666916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658" y="188640"/>
            <a:ext cx="2289551" cy="22036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52A285-D246-467C-BF1A-674F50423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68" y="1893091"/>
            <a:ext cx="2312541" cy="9767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94D962A-210F-4B59-B7F1-EED5661359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066" y="4257747"/>
            <a:ext cx="2799381" cy="157419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3618EF4-8142-44F5-924F-784D7E067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139" y="3789040"/>
            <a:ext cx="2900852" cy="21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02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AA0010-D29F-3752-411B-FA38E544D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6093" y="72606"/>
            <a:ext cx="7233282" cy="659675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F778DE-8F28-ED2D-8302-C9E4C361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48" y="2996536"/>
            <a:ext cx="3679186" cy="349787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7058639-786B-4B73-A7C6-33B05A2B73A5}"/>
              </a:ext>
            </a:extLst>
          </p:cNvPr>
          <p:cNvSpPr txBox="1">
            <a:spLocks/>
          </p:cNvSpPr>
          <p:nvPr/>
        </p:nvSpPr>
        <p:spPr bwMode="auto">
          <a:xfrm>
            <a:off x="479376" y="363593"/>
            <a:ext cx="3679186" cy="211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77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31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3200" b="1" dirty="0"/>
              <a:t>RÉSEAUX STRUCTURANTS</a:t>
            </a:r>
          </a:p>
          <a:p>
            <a:r>
              <a:rPr lang="fr-FR" sz="2800" b="1" dirty="0"/>
              <a:t>(ferroviaire, métro + tramway TCL, routier)</a:t>
            </a:r>
          </a:p>
        </p:txBody>
      </p:sp>
    </p:spTree>
    <p:extLst>
      <p:ext uri="{BB962C8B-B14F-4D97-AF65-F5344CB8AC3E}">
        <p14:creationId xmlns:p14="http://schemas.microsoft.com/office/powerpoint/2010/main" val="3840589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B4B8FFC-70B6-8A33-E2B6-1169A35BC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363592"/>
            <a:ext cx="7529381" cy="63595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EF80779-0036-4E14-5CCC-FF6F212AA8B5}"/>
              </a:ext>
            </a:extLst>
          </p:cNvPr>
          <p:cNvSpPr txBox="1"/>
          <p:nvPr/>
        </p:nvSpPr>
        <p:spPr>
          <a:xfrm>
            <a:off x="508484" y="3429000"/>
            <a:ext cx="3679186" cy="2807585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marL="259232" indent="-259232"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spc="-9" dirty="0">
                <a:latin typeface="Poppins"/>
                <a:cs typeface="Poppins"/>
              </a:rPr>
              <a:t>La voiture : la</a:t>
            </a:r>
            <a:r>
              <a:rPr lang="fr-FR" b="1" spc="-9" dirty="0">
                <a:latin typeface="Poppins"/>
                <a:cs typeface="Poppins"/>
              </a:rPr>
              <a:t> moitié des déplacements, </a:t>
            </a:r>
            <a:r>
              <a:rPr lang="fr-FR" spc="-9" dirty="0">
                <a:latin typeface="Poppins"/>
                <a:cs typeface="Poppins"/>
              </a:rPr>
              <a:t>60% des km parcourus</a:t>
            </a:r>
          </a:p>
          <a:p>
            <a:pPr marL="259232" indent="-259232"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spc="-9" dirty="0">
                <a:latin typeface="Poppins"/>
                <a:cs typeface="Poppins"/>
              </a:rPr>
              <a:t>Plus de </a:t>
            </a:r>
            <a:r>
              <a:rPr lang="fr-FR" b="1" spc="-9" dirty="0">
                <a:latin typeface="Poppins"/>
                <a:cs typeface="Poppins"/>
              </a:rPr>
              <a:t>40% des habitants conduisent </a:t>
            </a:r>
            <a:r>
              <a:rPr lang="fr-FR" spc="-9" dirty="0">
                <a:latin typeface="Poppins"/>
                <a:cs typeface="Poppins"/>
              </a:rPr>
              <a:t>une voiture tous les jours</a:t>
            </a:r>
          </a:p>
          <a:p>
            <a:pPr marL="259232" indent="-259232"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b="1" spc="-9" dirty="0">
                <a:latin typeface="Poppins"/>
                <a:cs typeface="Poppins"/>
              </a:rPr>
              <a:t>Des phénomènes de saturations</a:t>
            </a:r>
            <a:r>
              <a:rPr lang="fr-FR" spc="-9" dirty="0">
                <a:latin typeface="Poppins"/>
                <a:cs typeface="Poppins"/>
              </a:rPr>
              <a:t>, renforcés par les besoins logistiques croissants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470935-57DE-43AA-82CD-AE9DFFCCE312}"/>
              </a:ext>
            </a:extLst>
          </p:cNvPr>
          <p:cNvSpPr txBox="1">
            <a:spLocks/>
          </p:cNvSpPr>
          <p:nvPr/>
        </p:nvSpPr>
        <p:spPr bwMode="auto">
          <a:xfrm>
            <a:off x="294811" y="363592"/>
            <a:ext cx="3892859" cy="280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77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31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fr-FR" sz="3200" b="1" dirty="0"/>
              <a:t>RÉSEAUX STRUCTURANTS</a:t>
            </a:r>
          </a:p>
          <a:p>
            <a:pPr algn="l">
              <a:spcAft>
                <a:spcPts val="907"/>
              </a:spcAft>
              <a:buClr>
                <a:srgbClr val="B3BA0A"/>
              </a:buClr>
            </a:pPr>
            <a:r>
              <a:rPr lang="fr-FR" sz="2000" b="1" spc="-9" dirty="0">
                <a:solidFill>
                  <a:srgbClr val="00B050"/>
                </a:solidFill>
              </a:rPr>
              <a:t>Trafics voiture très concentrés sur certaines voiries</a:t>
            </a:r>
          </a:p>
          <a:p>
            <a:pPr algn="l">
              <a:spcAft>
                <a:spcPts val="907"/>
              </a:spcAft>
              <a:buClr>
                <a:srgbClr val="B3BA0A"/>
              </a:buClr>
            </a:pPr>
            <a:r>
              <a:rPr lang="fr-FR" sz="2000" b="1" spc="-9" dirty="0">
                <a:solidFill>
                  <a:srgbClr val="00B050"/>
                </a:solidFill>
              </a:rPr>
              <a:t>Usage de la voiture attractif en dehors des agglomérations</a:t>
            </a:r>
            <a:endParaRPr lang="fr-FR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5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470935-57DE-43AA-82CD-AE9DFFCCE312}"/>
              </a:ext>
            </a:extLst>
          </p:cNvPr>
          <p:cNvSpPr txBox="1">
            <a:spLocks/>
          </p:cNvSpPr>
          <p:nvPr/>
        </p:nvSpPr>
        <p:spPr bwMode="auto">
          <a:xfrm>
            <a:off x="496815" y="328586"/>
            <a:ext cx="4519065" cy="630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77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31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fr-FR" sz="2800" b="1" dirty="0"/>
              <a:t>UN SYSTÈME TERRITORIAL MULTIPOLAIRE</a:t>
            </a:r>
          </a:p>
          <a:p>
            <a:pPr algn="l">
              <a:spcAft>
                <a:spcPts val="907"/>
              </a:spcAft>
              <a:buClr>
                <a:srgbClr val="B3BA0A"/>
              </a:buClr>
            </a:pPr>
            <a:r>
              <a:rPr lang="fr-FR" sz="2000" b="1" spc="-9" dirty="0">
                <a:solidFill>
                  <a:srgbClr val="00B050"/>
                </a:solidFill>
              </a:rPr>
              <a:t>Un modèle de développement « </a:t>
            </a:r>
            <a:r>
              <a:rPr lang="fr-FR" sz="2000" b="1" spc="-9" dirty="0" err="1">
                <a:solidFill>
                  <a:srgbClr val="00B050"/>
                </a:solidFill>
              </a:rPr>
              <a:t>anti-tache</a:t>
            </a:r>
            <a:r>
              <a:rPr lang="fr-FR" sz="2000" b="1" spc="-9" dirty="0">
                <a:solidFill>
                  <a:srgbClr val="00B050"/>
                </a:solidFill>
              </a:rPr>
              <a:t> d’huile », qui :</a:t>
            </a:r>
          </a:p>
          <a:p>
            <a:pPr marL="285750" indent="-285750" algn="l">
              <a:spcAft>
                <a:spcPts val="907"/>
              </a:spcAft>
              <a:buClr>
                <a:srgbClr val="B3BA0A"/>
              </a:buClr>
              <a:buFont typeface="Arial" panose="020B0604020202020204" pitchFamily="34" charset="0"/>
              <a:buChar char="•"/>
            </a:pPr>
            <a:r>
              <a:rPr lang="fr-FR" sz="2000" b="1" spc="-9" dirty="0">
                <a:solidFill>
                  <a:srgbClr val="00B050"/>
                </a:solidFill>
              </a:rPr>
              <a:t>s’appuie sur des polarités urbaines bien dotées en équipements et en services (74 % de la population)</a:t>
            </a:r>
          </a:p>
          <a:p>
            <a:pPr marL="285750" indent="-285750" algn="l">
              <a:spcAft>
                <a:spcPts val="907"/>
              </a:spcAft>
              <a:buClr>
                <a:srgbClr val="B3BA0A"/>
              </a:buClr>
              <a:buFont typeface="Arial" panose="020B0604020202020204" pitchFamily="34" charset="0"/>
              <a:buChar char="•"/>
            </a:pPr>
            <a:r>
              <a:rPr lang="fr-FR" sz="2000" b="1" spc="-9" dirty="0">
                <a:solidFill>
                  <a:srgbClr val="00B050"/>
                </a:solidFill>
              </a:rPr>
              <a:t>se structure autour des étoiles ferroviaires lyonnaise et stéphanoise </a:t>
            </a:r>
          </a:p>
          <a:p>
            <a:pPr marL="285750" indent="-285750" algn="l">
              <a:spcAft>
                <a:spcPts val="907"/>
              </a:spcAft>
              <a:buClr>
                <a:srgbClr val="B3BA0A"/>
              </a:buClr>
              <a:buFont typeface="Arial" panose="020B0604020202020204" pitchFamily="34" charset="0"/>
              <a:buChar char="•"/>
            </a:pPr>
            <a:r>
              <a:rPr lang="fr-FR" sz="2000" b="1" spc="-9" dirty="0">
                <a:solidFill>
                  <a:srgbClr val="00B050"/>
                </a:solidFill>
              </a:rPr>
              <a:t>préserve les grands espaces agricoles et naturels </a:t>
            </a:r>
          </a:p>
          <a:p>
            <a:pPr algn="l">
              <a:spcAft>
                <a:spcPts val="907"/>
              </a:spcAft>
              <a:buClr>
                <a:srgbClr val="B3BA0A"/>
              </a:buClr>
            </a:pPr>
            <a:r>
              <a:rPr lang="fr-FR" sz="2000" b="1" i="1" spc="-9" dirty="0">
                <a:solidFill>
                  <a:srgbClr val="00B050"/>
                </a:solidFill>
              </a:rPr>
              <a:t>Orientations partagées au sein de l’inter-Scot</a:t>
            </a:r>
          </a:p>
          <a:p>
            <a:pPr algn="l">
              <a:spcAft>
                <a:spcPts val="907"/>
              </a:spcAft>
              <a:buClr>
                <a:srgbClr val="B3BA0A"/>
              </a:buClr>
            </a:pPr>
            <a:endParaRPr lang="fr-FR" sz="3200" b="1" dirty="0">
              <a:solidFill>
                <a:srgbClr val="00B05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5DB1A8-73CC-48D1-936F-948C017E5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844" y="439330"/>
            <a:ext cx="7039346" cy="62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0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8D28F-0452-633A-52C7-5E09F09C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AEFE9194-0E1A-201C-AA13-029D4397C3A4}"/>
              </a:ext>
            </a:extLst>
          </p:cNvPr>
          <p:cNvSpPr/>
          <p:nvPr/>
        </p:nvSpPr>
        <p:spPr>
          <a:xfrm rot="5400000">
            <a:off x="4416655" y="2579671"/>
            <a:ext cx="386764" cy="33341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32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960D5A-3822-0B10-8845-98F0B946B209}"/>
              </a:ext>
            </a:extLst>
          </p:cNvPr>
          <p:cNvSpPr txBox="1"/>
          <p:nvPr/>
        </p:nvSpPr>
        <p:spPr>
          <a:xfrm>
            <a:off x="4345885" y="3012229"/>
            <a:ext cx="3984305" cy="1256391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r>
              <a:rPr lang="fr-FR" sz="2540" b="1" dirty="0">
                <a:solidFill>
                  <a:schemeClr val="bg1"/>
                </a:solidFill>
                <a:latin typeface="Poppins"/>
                <a:cs typeface="Poppins"/>
              </a:rPr>
              <a:t>ÉTOILE FERROVIAIRE ET PROJET DE RER MÉTROPOLITAIN</a:t>
            </a:r>
          </a:p>
        </p:txBody>
      </p:sp>
    </p:spTree>
    <p:extLst>
      <p:ext uri="{BB962C8B-B14F-4D97-AF65-F5344CB8AC3E}">
        <p14:creationId xmlns:p14="http://schemas.microsoft.com/office/powerpoint/2010/main" val="3176616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/>
          </p:cNvSpPr>
          <p:nvPr/>
        </p:nvSpPr>
        <p:spPr bwMode="auto">
          <a:xfrm>
            <a:off x="246214" y="188640"/>
            <a:ext cx="419360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fr-FR" altLang="fr-FR" sz="3200" b="1" dirty="0"/>
              <a:t>L’étoile ferroviaire lyonnaise (EFL) </a:t>
            </a:r>
          </a:p>
          <a:p>
            <a:pPr marL="0" indent="0">
              <a:spcBef>
                <a:spcPct val="20000"/>
              </a:spcBef>
            </a:pPr>
            <a:endParaRPr lang="fr-FR" altLang="fr-FR" sz="2400" b="1" dirty="0">
              <a:solidFill>
                <a:srgbClr val="00B050"/>
              </a:solidFill>
            </a:endParaRPr>
          </a:p>
          <a:p>
            <a:pPr marL="0" indent="0">
              <a:spcBef>
                <a:spcPct val="20000"/>
              </a:spcBef>
            </a:pPr>
            <a:r>
              <a:rPr lang="fr-FR" altLang="fr-FR" sz="2800" b="1" dirty="0">
                <a:solidFill>
                  <a:srgbClr val="00B050"/>
                </a:solidFill>
              </a:rPr>
              <a:t>Réseau actuel</a:t>
            </a:r>
          </a:p>
          <a:p>
            <a:pPr marL="0" indent="0">
              <a:spcBef>
                <a:spcPct val="20000"/>
              </a:spcBef>
            </a:pPr>
            <a:r>
              <a:rPr lang="fr-FR" altLang="fr-FR" sz="2800" b="1" dirty="0">
                <a:solidFill>
                  <a:srgbClr val="00B050"/>
                </a:solidFill>
              </a:rPr>
              <a:t>99 gares et haltes ferroviaires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81A4AE-C273-4AF9-A233-3F780F470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28" y="94320"/>
            <a:ext cx="6669360" cy="66693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F9962E4-878C-4ADA-84B4-1620DAFDB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883" y="3717032"/>
            <a:ext cx="2376264" cy="187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1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/>
          </p:cNvSpPr>
          <p:nvPr/>
        </p:nvSpPr>
        <p:spPr bwMode="auto">
          <a:xfrm>
            <a:off x="246214" y="188640"/>
            <a:ext cx="476966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fr-FR" altLang="fr-FR" sz="3200" b="1" dirty="0"/>
              <a:t>L’étoile ferroviaire lyonnaise (EFL)</a:t>
            </a:r>
          </a:p>
          <a:p>
            <a:pPr marL="0" indent="0">
              <a:spcBef>
                <a:spcPct val="20000"/>
              </a:spcBef>
            </a:pPr>
            <a:endParaRPr lang="fr-FR" altLang="fr-FR" sz="3200" b="1" dirty="0"/>
          </a:p>
          <a:p>
            <a:pPr marL="0" indent="0">
              <a:spcBef>
                <a:spcPct val="20000"/>
              </a:spcBef>
            </a:pPr>
            <a:r>
              <a:rPr lang="fr-FR" altLang="fr-FR" sz="2400" b="1" dirty="0">
                <a:solidFill>
                  <a:srgbClr val="00B050"/>
                </a:solidFill>
              </a:rPr>
              <a:t>Un carrefour européen pour les flux longue distance Nord – Sud + France – Italie </a:t>
            </a:r>
          </a:p>
          <a:p>
            <a:pPr marL="0" indent="0">
              <a:spcBef>
                <a:spcPct val="20000"/>
              </a:spcBef>
            </a:pPr>
            <a:r>
              <a:rPr lang="fr-FR" altLang="fr-FR" sz="2000" b="1" i="1" dirty="0">
                <a:solidFill>
                  <a:srgbClr val="00B050"/>
                </a:solidFill>
              </a:rPr>
              <a:t>(déficit de relations vers l’Atlantique)</a:t>
            </a:r>
          </a:p>
          <a:p>
            <a:pPr marL="0" indent="0">
              <a:spcBef>
                <a:spcPct val="20000"/>
              </a:spcBef>
            </a:pPr>
            <a:endParaRPr lang="fr-FR" altLang="fr-FR" sz="2000" b="1" dirty="0">
              <a:solidFill>
                <a:srgbClr val="00B050"/>
              </a:solidFill>
            </a:endParaRPr>
          </a:p>
          <a:p>
            <a:pPr marL="0" indent="0">
              <a:spcBef>
                <a:spcPct val="20000"/>
              </a:spcBef>
            </a:pPr>
            <a:r>
              <a:rPr lang="fr-FR" altLang="fr-FR" sz="2000" b="1" dirty="0">
                <a:solidFill>
                  <a:srgbClr val="00B050"/>
                </a:solidFill>
              </a:rPr>
              <a:t>… </a:t>
            </a:r>
            <a:r>
              <a:rPr lang="fr-FR" altLang="fr-FR" sz="2400" b="1" dirty="0">
                <a:solidFill>
                  <a:srgbClr val="00B050"/>
                </a:solidFill>
              </a:rPr>
              <a:t>mais aussi…</a:t>
            </a:r>
          </a:p>
          <a:p>
            <a:pPr marL="0" indent="0">
              <a:spcBef>
                <a:spcPct val="20000"/>
              </a:spcBef>
            </a:pPr>
            <a:endParaRPr lang="fr-FR" altLang="fr-FR" sz="2400" b="1" dirty="0">
              <a:solidFill>
                <a:srgbClr val="00B050"/>
              </a:solidFill>
            </a:endParaRPr>
          </a:p>
          <a:p>
            <a:pPr marL="0" indent="0">
              <a:spcBef>
                <a:spcPct val="20000"/>
              </a:spcBef>
            </a:pPr>
            <a:endParaRPr lang="fr-FR" altLang="fr-FR" sz="2400" b="1" dirty="0">
              <a:solidFill>
                <a:srgbClr val="00B05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2DC568-97E0-4F78-B48D-0E13DD8B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188639"/>
            <a:ext cx="5832648" cy="660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01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/>
          </p:cNvSpPr>
          <p:nvPr/>
        </p:nvSpPr>
        <p:spPr bwMode="auto">
          <a:xfrm>
            <a:off x="246214" y="188640"/>
            <a:ext cx="433761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1200"/>
              </a:spcAft>
            </a:pPr>
            <a:r>
              <a:rPr lang="fr-FR" altLang="fr-FR" sz="3200" b="1" dirty="0"/>
              <a:t>L’étoile ferroviaire lyonnaise (EFL)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</a:pPr>
            <a:r>
              <a:rPr lang="fr-FR" altLang="fr-FR" sz="2400" b="1" dirty="0">
                <a:solidFill>
                  <a:srgbClr val="00B050"/>
                </a:solidFill>
              </a:rPr>
              <a:t>… le cœur du réseau TER </a:t>
            </a:r>
            <a:r>
              <a:rPr lang="fr-FR" altLang="fr-FR" sz="2400" b="1" dirty="0" err="1">
                <a:solidFill>
                  <a:srgbClr val="00B050"/>
                </a:solidFill>
              </a:rPr>
              <a:t>Auvergne-Rhône-Alpes</a:t>
            </a:r>
            <a:r>
              <a:rPr lang="fr-FR" altLang="fr-FR" sz="2400" b="1" dirty="0">
                <a:solidFill>
                  <a:srgbClr val="00B050"/>
                </a:solidFill>
              </a:rPr>
              <a:t>...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</a:pPr>
            <a:r>
              <a:rPr lang="fr-FR" altLang="fr-FR" sz="2400" b="1" dirty="0">
                <a:solidFill>
                  <a:srgbClr val="00B050"/>
                </a:solidFill>
              </a:rPr>
              <a:t>… et l’ossature du futur RER métropolitain… 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</a:pPr>
            <a:r>
              <a:rPr lang="fr-FR" altLang="fr-FR" sz="2400" b="1" dirty="0">
                <a:solidFill>
                  <a:srgbClr val="00B050"/>
                </a:solidFill>
              </a:rPr>
              <a:t>→ Un goulet d’étranglement pour l’ensemble des flux</a:t>
            </a:r>
          </a:p>
        </p:txBody>
      </p:sp>
      <p:pic>
        <p:nvPicPr>
          <p:cNvPr id="4" name="Picture 10" descr="2-CIRCULATION4">
            <a:extLst>
              <a:ext uri="{FF2B5EF4-FFF2-40B4-BE49-F238E27FC236}">
                <a16:creationId xmlns:a16="http://schemas.microsoft.com/office/drawing/2014/main" id="{0F86F2FD-C6CA-43C9-B9B1-D8155B73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221142"/>
            <a:ext cx="6912767" cy="606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D20E99-01DB-489B-B7F0-C310B0DFC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921" y="2564904"/>
            <a:ext cx="1988713" cy="2702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424CE2-B220-4AFE-8782-916333B0B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507" y="4275824"/>
            <a:ext cx="3151283" cy="19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2E4CE3F3-6FE6-5757-7D07-D20B9B331EEB}"/>
              </a:ext>
            </a:extLst>
          </p:cNvPr>
          <p:cNvSpPr txBox="1">
            <a:spLocks/>
          </p:cNvSpPr>
          <p:nvPr/>
        </p:nvSpPr>
        <p:spPr>
          <a:xfrm>
            <a:off x="263352" y="653768"/>
            <a:ext cx="3092461" cy="16373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kern="1200">
                <a:solidFill>
                  <a:srgbClr val="353D4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b="1" dirty="0">
                <a:solidFill>
                  <a:schemeClr val="tx1"/>
                </a:solidFill>
                <a:latin typeface="Arial"/>
                <a:cs typeface="Arial"/>
              </a:rPr>
              <a:t>L’OFFRE FERROVIAIRE ACTUELLE EN POINTE </a:t>
            </a:r>
          </a:p>
          <a:p>
            <a:pPr algn="ctr"/>
            <a:endParaRPr lang="fr-FR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(QUASI-INCHANGÉE DEPUIS 2012) </a:t>
            </a:r>
          </a:p>
        </p:txBody>
      </p:sp>
      <p:pic>
        <p:nvPicPr>
          <p:cNvPr id="5" name="Espace réservé du contenu 5" descr="Une image contenant texte, diagramme, Plan, schématique&#10;&#10;Description générée automatiquement">
            <a:extLst>
              <a:ext uri="{FF2B5EF4-FFF2-40B4-BE49-F238E27FC236}">
                <a16:creationId xmlns:a16="http://schemas.microsoft.com/office/drawing/2014/main" id="{B2009CDD-AA44-90DE-AAC9-653799600D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5813" y="152547"/>
            <a:ext cx="8747915" cy="6552906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B8E5A5-DCF4-4FC6-8563-5F3CAB23E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792386"/>
            <a:ext cx="3452677" cy="22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90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2E4CE3F3-6FE6-5757-7D07-D20B9B331EEB}"/>
              </a:ext>
            </a:extLst>
          </p:cNvPr>
          <p:cNvSpPr txBox="1">
            <a:spLocks/>
          </p:cNvSpPr>
          <p:nvPr/>
        </p:nvSpPr>
        <p:spPr>
          <a:xfrm>
            <a:off x="695400" y="152148"/>
            <a:ext cx="4474066" cy="10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kern="1200">
                <a:solidFill>
                  <a:srgbClr val="353D4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b="1" dirty="0">
                <a:solidFill>
                  <a:schemeClr val="tx1"/>
                </a:solidFill>
                <a:latin typeface="Arial"/>
                <a:cs typeface="Arial"/>
              </a:rPr>
              <a:t>L’OFFRE CIBLE </a:t>
            </a:r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(2035-2040)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BF90AC-75A2-4EF3-A073-30778823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466" y="136106"/>
            <a:ext cx="6988998" cy="6585787"/>
          </a:xfrm>
          <a:prstGeom prst="rect">
            <a:avLst/>
          </a:prstGeom>
        </p:spPr>
      </p:pic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1423FCD1-376A-4DEF-A404-6EF9E63315FB}"/>
              </a:ext>
            </a:extLst>
          </p:cNvPr>
          <p:cNvSpPr txBox="1">
            <a:spLocks/>
          </p:cNvSpPr>
          <p:nvPr/>
        </p:nvSpPr>
        <p:spPr bwMode="auto">
          <a:xfrm>
            <a:off x="551385" y="1296663"/>
            <a:ext cx="3744416" cy="53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/>
              <a:t>Un service de </a:t>
            </a:r>
            <a:r>
              <a:rPr lang="fr-FR" dirty="0"/>
              <a:t>qualité </a:t>
            </a:r>
            <a:r>
              <a:rPr lang="fr-FR" b="0" dirty="0"/>
              <a:t>: ponctualité et emport adapté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800" b="0" dirty="0"/>
          </a:p>
          <a:p>
            <a:pPr marL="342900" indent="-3429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b="0" dirty="0">
                <a:solidFill>
                  <a:prstClr val="black"/>
                </a:solidFill>
                <a:ea typeface="DejaVu Sans"/>
              </a:rPr>
              <a:t>Une </a:t>
            </a:r>
            <a:r>
              <a:rPr lang="fr-FR" dirty="0">
                <a:solidFill>
                  <a:prstClr val="black"/>
                </a:solidFill>
                <a:ea typeface="DejaVu Sans"/>
              </a:rPr>
              <a:t>amplitude de service étendue </a:t>
            </a:r>
            <a:r>
              <a:rPr lang="fr-FR" b="0" dirty="0">
                <a:solidFill>
                  <a:prstClr val="black"/>
                </a:solidFill>
                <a:ea typeface="DejaVu Sans"/>
              </a:rPr>
              <a:t>5h – 23h </a:t>
            </a:r>
          </a:p>
          <a:p>
            <a:pPr marL="171450" indent="-17145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/>
              <a:t>Une </a:t>
            </a:r>
            <a:r>
              <a:rPr lang="fr-FR" dirty="0"/>
              <a:t>fréquence en heure de pointe </a:t>
            </a:r>
            <a:r>
              <a:rPr lang="fr-FR" b="0" dirty="0"/>
              <a:t>dans les deux sens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au </a:t>
            </a:r>
            <a:r>
              <a:rPr lang="fr-FR" sz="2000" b="1" dirty="0"/>
              <a:t>1/4h en première couronne</a:t>
            </a:r>
            <a:r>
              <a:rPr lang="fr-FR" sz="2000" dirty="0"/>
              <a:t>, avec une politique d’arrêt en cabotage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à la </a:t>
            </a:r>
            <a:r>
              <a:rPr lang="fr-FR" sz="2000" b="1" dirty="0"/>
              <a:t>1/2h en deuxième couronne</a:t>
            </a:r>
            <a:r>
              <a:rPr lang="fr-FR" sz="2000" dirty="0"/>
              <a:t>, sans arrêt en première couronne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/>
              <a:t>Une </a:t>
            </a:r>
            <a:r>
              <a:rPr lang="fr-FR" dirty="0"/>
              <a:t>offre continue dans la journée </a:t>
            </a:r>
            <a:r>
              <a:rPr lang="fr-FR" b="0" dirty="0"/>
              <a:t>avec une fréquence à la </a:t>
            </a:r>
            <a:r>
              <a:rPr lang="fr-FR" dirty="0"/>
              <a:t>1/2h en heures creuses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9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/>
              <a:t>Une </a:t>
            </a:r>
            <a:r>
              <a:rPr lang="fr-FR" dirty="0"/>
              <a:t>poursuite de la </a:t>
            </a:r>
            <a:r>
              <a:rPr lang="fr-FR" dirty="0" err="1"/>
              <a:t>diamétralisation</a:t>
            </a:r>
            <a:r>
              <a:rPr lang="fr-FR" dirty="0"/>
              <a:t> des dessertes </a:t>
            </a:r>
            <a:r>
              <a:rPr lang="fr-FR" b="0" dirty="0"/>
              <a:t>lorsque c’est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900" b="0" dirty="0"/>
          </a:p>
          <a:p>
            <a:endParaRPr lang="fr-FR" b="0" dirty="0"/>
          </a:p>
          <a:p>
            <a:endParaRPr lang="fr-FR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5EFF07-F309-48CB-AA51-FA086A5A2077}"/>
              </a:ext>
            </a:extLst>
          </p:cNvPr>
          <p:cNvSpPr/>
          <p:nvPr/>
        </p:nvSpPr>
        <p:spPr>
          <a:xfrm>
            <a:off x="4295801" y="3469418"/>
            <a:ext cx="2952327" cy="1399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b="1" dirty="0">
                <a:solidFill>
                  <a:srgbClr val="C00000"/>
                </a:solidFill>
              </a:rPr>
              <a:t>Un scénario cible à atteindre par étapes, selon la réalisation d’aménagements lourds sur l’EFL</a:t>
            </a:r>
          </a:p>
        </p:txBody>
      </p:sp>
    </p:spTree>
    <p:extLst>
      <p:ext uri="{BB962C8B-B14F-4D97-AF65-F5344CB8AC3E}">
        <p14:creationId xmlns:p14="http://schemas.microsoft.com/office/powerpoint/2010/main" val="329918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622F3D68-0748-408E-B9F8-AA6B202712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4" t="12000" r="16500" b="5481"/>
          <a:stretch/>
        </p:blipFill>
        <p:spPr>
          <a:xfrm>
            <a:off x="210010" y="620688"/>
            <a:ext cx="7901444" cy="6045473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C3CFCC97-AB28-4D2C-8024-1BB63E00E140}"/>
              </a:ext>
            </a:extLst>
          </p:cNvPr>
          <p:cNvSpPr/>
          <p:nvPr/>
        </p:nvSpPr>
        <p:spPr>
          <a:xfrm>
            <a:off x="6096000" y="3943350"/>
            <a:ext cx="533400" cy="533400"/>
          </a:xfrm>
          <a:prstGeom prst="ellipse">
            <a:avLst/>
          </a:prstGeom>
          <a:solidFill>
            <a:srgbClr val="8742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liennummernplatzhalter 3">
            <a:extLst>
              <a:ext uri="{FF2B5EF4-FFF2-40B4-BE49-F238E27FC236}">
                <a16:creationId xmlns:a16="http://schemas.microsoft.com/office/drawing/2014/main" id="{5E002A65-39B8-4E97-B727-99EAE5FCED1A}"/>
              </a:ext>
            </a:extLst>
          </p:cNvPr>
          <p:cNvSpPr txBox="1">
            <a:spLocks/>
          </p:cNvSpPr>
          <p:nvPr/>
        </p:nvSpPr>
        <p:spPr>
          <a:xfrm>
            <a:off x="147574" y="6336005"/>
            <a:ext cx="620178" cy="3636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6EACB4F-30E1-D045-AF6D-0F3500058C7B}" type="slidenum">
              <a:rPr lang="fr-FR" smtClean="0">
                <a:solidFill>
                  <a:srgbClr val="49DC6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fr-FR">
              <a:solidFill>
                <a:srgbClr val="49DC6E"/>
              </a:solidFill>
              <a:latin typeface="Calibri" panose="020F0502020204030204"/>
            </a:endParaRPr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740C50B2-9E30-4346-BDFD-EBE646132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5617" y="733796"/>
            <a:ext cx="3710373" cy="5932365"/>
          </a:xfrm>
        </p:spPr>
        <p:txBody>
          <a:bodyPr anchor="ctr">
            <a:normAutofit fontScale="70000" lnSpcReduction="20000"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fr-FR" sz="2000" b="1" u="sng" dirty="0">
                <a:solidFill>
                  <a:srgbClr val="000000"/>
                </a:solidFill>
                <a:latin typeface="Arial"/>
                <a:cs typeface="Arial"/>
              </a:rPr>
              <a:t>D’ici 2027-28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700" b="1" dirty="0">
                <a:solidFill>
                  <a:srgbClr val="000000"/>
                </a:solidFill>
                <a:latin typeface="Arial"/>
                <a:cs typeface="Arial"/>
              </a:rPr>
              <a:t>(RER niveau 1)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 :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Renforcer et fiabiliser l’offre 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fr-FR" sz="2000" b="1" i="1" dirty="0">
                <a:solidFill>
                  <a:srgbClr val="000000"/>
                </a:solidFill>
                <a:latin typeface="Arial"/>
                <a:cs typeface="Arial"/>
              </a:rPr>
              <a:t>sans travaux majeurs d’infrastructure</a:t>
            </a:r>
          </a:p>
          <a:p>
            <a:pPr marL="0" lvl="1" indent="0">
              <a:spcBef>
                <a:spcPts val="1000"/>
              </a:spcBef>
              <a:buNone/>
            </a:pPr>
            <a:endParaRPr lang="fr-FR" sz="2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fr-FR" sz="2000" b="1" u="sng" dirty="0">
                <a:solidFill>
                  <a:srgbClr val="000000"/>
                </a:solidFill>
                <a:latin typeface="Arial"/>
                <a:cs typeface="Arial"/>
              </a:rPr>
              <a:t>D’ici 2030-31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700" b="1" dirty="0">
                <a:solidFill>
                  <a:srgbClr val="000000"/>
                </a:solidFill>
                <a:latin typeface="Arial"/>
                <a:cs typeface="Arial"/>
              </a:rPr>
              <a:t>(programmation CPER)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 :</a:t>
            </a:r>
            <a:r>
              <a:rPr lang="fr-FR" sz="2000" b="1" u="sng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è"/>
            </a:pP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Investissements intermédiaires (tube Part-Dieu – Perrache, quais supplémentaires, dénivellation </a:t>
            </a:r>
            <a:r>
              <a:rPr lang="fr-FR" sz="2000" b="1" dirty="0" err="1">
                <a:solidFill>
                  <a:srgbClr val="000000"/>
                </a:solidFill>
                <a:latin typeface="Arial"/>
                <a:cs typeface="Arial"/>
              </a:rPr>
              <a:t>Sathonay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, aménagements PEM…)</a:t>
            </a:r>
          </a:p>
          <a:p>
            <a:pPr marL="0" lvl="1" indent="0">
              <a:spcBef>
                <a:spcPts val="1000"/>
              </a:spcBef>
              <a:buNone/>
            </a:pPr>
            <a:endParaRPr lang="fr-FR" sz="2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fr-FR" sz="2000" b="1" u="sng" dirty="0">
                <a:solidFill>
                  <a:srgbClr val="000000"/>
                </a:solidFill>
                <a:latin typeface="Arial"/>
                <a:cs typeface="Arial"/>
              </a:rPr>
              <a:t>D’ici 2035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500" b="1" dirty="0">
                <a:solidFill>
                  <a:srgbClr val="000000"/>
                </a:solidFill>
                <a:latin typeface="Arial"/>
                <a:cs typeface="Arial"/>
              </a:rPr>
              <a:t>(grand projet priorisé par le COI)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 :</a:t>
            </a:r>
            <a:r>
              <a:rPr lang="fr-FR" sz="2000" b="1" u="sng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è"/>
            </a:pP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Investissements lourds de désaturation du nœud ferroviaire et d’écartement du fret </a:t>
            </a:r>
            <a:r>
              <a:rPr lang="fr-FR" sz="2000" b="1" dirty="0">
                <a:solidFill>
                  <a:schemeClr val="tx1"/>
                </a:solidFill>
                <a:latin typeface="Arial"/>
                <a:cs typeface="Arial"/>
              </a:rPr>
              <a:t>pour généraliser le niveau d’offre RER </a:t>
            </a:r>
            <a:r>
              <a:rPr lang="fr-FR" sz="2000" b="1" i="1" dirty="0">
                <a:solidFill>
                  <a:schemeClr val="tx1"/>
                </a:solidFill>
                <a:latin typeface="Arial"/>
                <a:cs typeface="Arial"/>
              </a:rPr>
              <a:t>(fréquence 15mn en pointe + amplitude 5h – 23h) </a:t>
            </a:r>
            <a:endParaRPr lang="fr-FR" sz="2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914400" lvl="2" indent="-457200">
              <a:spcBef>
                <a:spcPts val="1000"/>
              </a:spcBef>
              <a:buFont typeface="+mj-lt"/>
              <a:buAutoNum type="arabicParenR"/>
            </a:pPr>
            <a:r>
              <a:rPr lang="fr-FR" sz="1700" b="1" dirty="0">
                <a:solidFill>
                  <a:srgbClr val="000000"/>
                </a:solidFill>
                <a:latin typeface="Arial"/>
                <a:cs typeface="Arial"/>
              </a:rPr>
              <a:t>4 voies Saint Fons – Grenay + raccordement de Saint-Fons</a:t>
            </a:r>
          </a:p>
          <a:p>
            <a:pPr marL="914400" lvl="2" indent="-457200">
              <a:spcBef>
                <a:spcPts val="1000"/>
              </a:spcBef>
              <a:buFont typeface="+mj-lt"/>
              <a:buAutoNum type="arabicParenR"/>
            </a:pPr>
            <a:r>
              <a:rPr lang="fr-FR" sz="1700" b="1" dirty="0">
                <a:solidFill>
                  <a:srgbClr val="000000"/>
                </a:solidFill>
                <a:latin typeface="Arial"/>
                <a:cs typeface="Arial"/>
              </a:rPr>
              <a:t>CFAL Nord</a:t>
            </a:r>
          </a:p>
          <a:p>
            <a:pPr marL="914400" lvl="2" indent="-457200">
              <a:spcBef>
                <a:spcPts val="1000"/>
              </a:spcBef>
              <a:buFont typeface="+mj-lt"/>
              <a:buAutoNum type="arabicParenR"/>
            </a:pPr>
            <a:r>
              <a:rPr lang="fr-FR" sz="1700" b="1" dirty="0">
                <a:solidFill>
                  <a:srgbClr val="000000"/>
                </a:solidFill>
                <a:latin typeface="Arial"/>
                <a:cs typeface="Arial"/>
              </a:rPr>
              <a:t>Nouveau franchissement Givors / Loire-sur-Rhône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fr-FR" sz="2000" b="1" u="sng" dirty="0">
                <a:solidFill>
                  <a:srgbClr val="000000"/>
                </a:solidFill>
                <a:latin typeface="Arial"/>
                <a:cs typeface="Arial"/>
              </a:rPr>
              <a:t>D’ici 2040 ou plus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fr-FR" sz="1500" b="1" dirty="0">
                <a:solidFill>
                  <a:srgbClr val="000000"/>
                </a:solidFill>
                <a:latin typeface="Arial"/>
                <a:cs typeface="Arial"/>
              </a:rPr>
              <a:t>projets reportés par le COI)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 : </a:t>
            </a:r>
          </a:p>
          <a:p>
            <a:pPr marL="914400" lvl="2" indent="-457200">
              <a:spcBef>
                <a:spcPts val="1000"/>
              </a:spcBef>
              <a:buAutoNum type="arabicParenR" startAt="4"/>
            </a:pPr>
            <a:r>
              <a:rPr lang="fr-FR" sz="1700" b="1" dirty="0">
                <a:solidFill>
                  <a:srgbClr val="000000"/>
                </a:solidFill>
                <a:latin typeface="Arial"/>
                <a:cs typeface="Arial"/>
              </a:rPr>
              <a:t>CFAL Sud</a:t>
            </a:r>
          </a:p>
          <a:p>
            <a:pPr marL="914400" lvl="2" indent="-457200">
              <a:spcBef>
                <a:spcPts val="1000"/>
              </a:spcBef>
              <a:buAutoNum type="arabicParenR" startAt="4"/>
            </a:pPr>
            <a:r>
              <a:rPr lang="fr-FR" sz="1700" b="1" dirty="0">
                <a:solidFill>
                  <a:srgbClr val="000000"/>
                </a:solidFill>
                <a:latin typeface="Arial"/>
                <a:cs typeface="Arial"/>
              </a:rPr>
              <a:t>+ 2 voies Saint Clair – Guillotière</a:t>
            </a:r>
            <a:endParaRPr lang="fr-FR"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0B8931C-995B-494F-841F-D936AEC2792A}"/>
              </a:ext>
            </a:extLst>
          </p:cNvPr>
          <p:cNvSpPr/>
          <p:nvPr/>
        </p:nvSpPr>
        <p:spPr>
          <a:xfrm>
            <a:off x="4558787" y="5019718"/>
            <a:ext cx="533400" cy="533400"/>
          </a:xfrm>
          <a:prstGeom prst="ellipse">
            <a:avLst/>
          </a:prstGeom>
          <a:solidFill>
            <a:srgbClr val="8742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A04FFC9-5894-4702-BF64-5F2E9FE10A47}"/>
              </a:ext>
            </a:extLst>
          </p:cNvPr>
          <p:cNvSpPr txBox="1"/>
          <p:nvPr/>
        </p:nvSpPr>
        <p:spPr>
          <a:xfrm flipH="1">
            <a:off x="4655840" y="5013176"/>
            <a:ext cx="301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1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54C611D-1A98-43A0-A9E0-4F64B4433828}"/>
              </a:ext>
            </a:extLst>
          </p:cNvPr>
          <p:cNvSpPr/>
          <p:nvPr/>
        </p:nvSpPr>
        <p:spPr>
          <a:xfrm>
            <a:off x="4327489" y="4087050"/>
            <a:ext cx="533400" cy="533400"/>
          </a:xfrm>
          <a:prstGeom prst="ellipse">
            <a:avLst/>
          </a:prstGeom>
          <a:solidFill>
            <a:schemeClr val="accent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31416B6-3779-48B5-862E-14B9F8656E5B}"/>
              </a:ext>
            </a:extLst>
          </p:cNvPr>
          <p:cNvSpPr txBox="1"/>
          <p:nvPr/>
        </p:nvSpPr>
        <p:spPr>
          <a:xfrm>
            <a:off x="6163356" y="3953530"/>
            <a:ext cx="29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2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99AC4B6-7475-4F13-BDB0-D10C925D277B}"/>
              </a:ext>
            </a:extLst>
          </p:cNvPr>
          <p:cNvSpPr/>
          <p:nvPr/>
        </p:nvSpPr>
        <p:spPr>
          <a:xfrm>
            <a:off x="3877750" y="6069305"/>
            <a:ext cx="533400" cy="533400"/>
          </a:xfrm>
          <a:prstGeom prst="ellipse">
            <a:avLst/>
          </a:prstGeom>
          <a:solidFill>
            <a:srgbClr val="8742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E2749C6-A55A-42CC-8875-E4A829737788}"/>
              </a:ext>
            </a:extLst>
          </p:cNvPr>
          <p:cNvSpPr txBox="1"/>
          <p:nvPr/>
        </p:nvSpPr>
        <p:spPr>
          <a:xfrm>
            <a:off x="4411150" y="4087050"/>
            <a:ext cx="29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5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A3777F8-38C9-4CCC-BFD0-EDC709B14FA0}"/>
              </a:ext>
            </a:extLst>
          </p:cNvPr>
          <p:cNvSpPr txBox="1"/>
          <p:nvPr/>
        </p:nvSpPr>
        <p:spPr>
          <a:xfrm>
            <a:off x="3968237" y="6083678"/>
            <a:ext cx="29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3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9441C08-BBD9-4BAB-916B-EBFF787D19BD}"/>
              </a:ext>
            </a:extLst>
          </p:cNvPr>
          <p:cNvSpPr/>
          <p:nvPr/>
        </p:nvSpPr>
        <p:spPr>
          <a:xfrm>
            <a:off x="5629956" y="5761445"/>
            <a:ext cx="533400" cy="533400"/>
          </a:xfrm>
          <a:prstGeom prst="ellipse">
            <a:avLst/>
          </a:prstGeom>
          <a:solidFill>
            <a:schemeClr val="accent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229A5A8-3858-46FE-95DC-FD943EEF2239}"/>
              </a:ext>
            </a:extLst>
          </p:cNvPr>
          <p:cNvSpPr txBox="1"/>
          <p:nvPr/>
        </p:nvSpPr>
        <p:spPr>
          <a:xfrm>
            <a:off x="5717683" y="5761445"/>
            <a:ext cx="29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4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D3A71E8-5032-4ED6-A1B1-0C516A985049}"/>
              </a:ext>
            </a:extLst>
          </p:cNvPr>
          <p:cNvSpPr txBox="1">
            <a:spLocks/>
          </p:cNvSpPr>
          <p:nvPr/>
        </p:nvSpPr>
        <p:spPr>
          <a:xfrm>
            <a:off x="-24586" y="69098"/>
            <a:ext cx="8280920" cy="58164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0" kern="1200">
                <a:solidFill>
                  <a:srgbClr val="353D4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b="1" dirty="0">
                <a:solidFill>
                  <a:schemeClr val="tx1"/>
                </a:solidFill>
                <a:latin typeface="Arial"/>
                <a:cs typeface="Arial"/>
              </a:rPr>
              <a:t>ÉTAPES DE RÉALISATION</a:t>
            </a:r>
            <a:endParaRPr lang="fr-FR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55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8D28F-0452-633A-52C7-5E09F09C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AEFE9194-0E1A-201C-AA13-029D4397C3A4}"/>
              </a:ext>
            </a:extLst>
          </p:cNvPr>
          <p:cNvSpPr/>
          <p:nvPr/>
        </p:nvSpPr>
        <p:spPr>
          <a:xfrm rot="5400000">
            <a:off x="4416655" y="2579671"/>
            <a:ext cx="386764" cy="33341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32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960D5A-3822-0B10-8845-98F0B946B209}"/>
              </a:ext>
            </a:extLst>
          </p:cNvPr>
          <p:cNvSpPr txBox="1"/>
          <p:nvPr/>
        </p:nvSpPr>
        <p:spPr>
          <a:xfrm>
            <a:off x="4345885" y="3012229"/>
            <a:ext cx="3984305" cy="1647267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r>
              <a:rPr lang="fr-FR" sz="2540" b="1" dirty="0">
                <a:solidFill>
                  <a:schemeClr val="bg1"/>
                </a:solidFill>
                <a:latin typeface="Poppins"/>
                <a:cs typeface="Poppins"/>
              </a:rPr>
              <a:t>CONTEXTE MOBILITÉ </a:t>
            </a:r>
            <a:br>
              <a:rPr lang="fr-FR" sz="2540" b="1" dirty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fr-FR" sz="2540" b="1" dirty="0">
                <a:solidFill>
                  <a:schemeClr val="bg1"/>
                </a:solidFill>
                <a:latin typeface="Poppins"/>
                <a:cs typeface="Poppins"/>
              </a:rPr>
              <a:t>DE L’ AIRE MÉTROPOLITAINE LYONNAISE </a:t>
            </a:r>
          </a:p>
        </p:txBody>
      </p:sp>
    </p:spTree>
    <p:extLst>
      <p:ext uri="{BB962C8B-B14F-4D97-AF65-F5344CB8AC3E}">
        <p14:creationId xmlns:p14="http://schemas.microsoft.com/office/powerpoint/2010/main" val="3219918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578ACE6D-B498-5226-4C01-15391CF83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66" t="9716" r="35840" b="47871"/>
          <a:stretch/>
        </p:blipFill>
        <p:spPr>
          <a:xfrm>
            <a:off x="6886031" y="1284006"/>
            <a:ext cx="5073997" cy="40892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F21188B-B91F-EFBA-3FA5-D493564273BB}"/>
              </a:ext>
            </a:extLst>
          </p:cNvPr>
          <p:cNvSpPr txBox="1"/>
          <p:nvPr/>
        </p:nvSpPr>
        <p:spPr>
          <a:xfrm>
            <a:off x="9586049" y="4948707"/>
            <a:ext cx="2372382" cy="1730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sz="2800" b="1" dirty="0">
                <a:solidFill>
                  <a:srgbClr val="DE511D"/>
                </a:solidFill>
              </a:rPr>
              <a:t>2027 : jusqu’à + 108 trains quotidiens</a:t>
            </a:r>
          </a:p>
        </p:txBody>
      </p:sp>
      <p:pic>
        <p:nvPicPr>
          <p:cNvPr id="8" name="Graphique 7" descr="Retour avec un remplissage uni">
            <a:extLst>
              <a:ext uri="{FF2B5EF4-FFF2-40B4-BE49-F238E27FC236}">
                <a16:creationId xmlns:a16="http://schemas.microsoft.com/office/drawing/2014/main" id="{F5EDEC17-19A1-324C-2EB4-D9C20499C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8675980" y="5412684"/>
            <a:ext cx="979956" cy="8175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173DC-7BBB-905D-D9E8-4CD15E762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699" y="261091"/>
            <a:ext cx="11622201" cy="604034"/>
          </a:xfrm>
        </p:spPr>
        <p:txBody>
          <a:bodyPr/>
          <a:lstStyle/>
          <a:p>
            <a:r>
              <a:rPr lang="fr-FR" sz="2800" b="1" dirty="0">
                <a:solidFill>
                  <a:schemeClr val="tx1"/>
                </a:solidFill>
                <a:ea typeface="+mj-ea"/>
              </a:rPr>
              <a:t>UNE PREMIÈRE ÉTAPE À COURT TERME : RER niveau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666C252-A3C9-9579-829C-62EAA732A768}"/>
              </a:ext>
            </a:extLst>
          </p:cNvPr>
          <p:cNvSpPr txBox="1"/>
          <p:nvPr/>
        </p:nvSpPr>
        <p:spPr>
          <a:xfrm>
            <a:off x="569799" y="1063697"/>
            <a:ext cx="6534314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b="1" i="0" u="none" strike="noStrike" baseline="0" dirty="0">
                <a:latin typeface="+mj-lt"/>
              </a:rPr>
              <a:t>Projet à horizon 2027 : renforcer l'offre à infrastructure existante et avec le matériel disponible </a:t>
            </a:r>
            <a:r>
              <a:rPr lang="fr-FR" sz="2400" i="0" u="none" strike="noStrike" baseline="0" dirty="0">
                <a:latin typeface="+mj-lt"/>
              </a:rPr>
              <a:t>(+19 </a:t>
            </a:r>
            <a:r>
              <a:rPr lang="fr-FR" sz="2400" i="0" u="none" strike="noStrike" baseline="0" dirty="0" err="1">
                <a:latin typeface="+mj-lt"/>
              </a:rPr>
              <a:t>Régio</a:t>
            </a:r>
            <a:r>
              <a:rPr lang="fr-FR" sz="2400" i="0" u="none" strike="noStrike" baseline="0" dirty="0">
                <a:latin typeface="+mj-lt"/>
              </a:rPr>
              <a:t> 2N, + trams-trains sur TTOL) :</a:t>
            </a:r>
          </a:p>
          <a:p>
            <a:r>
              <a:rPr lang="fr-FR" sz="2400" dirty="0">
                <a:solidFill>
                  <a:srgbClr val="000000"/>
                </a:solidFill>
                <a:latin typeface="+mj-lt"/>
              </a:rPr>
              <a:t>• Développement possible de la desserte en heures creuses </a:t>
            </a:r>
            <a:r>
              <a:rPr lang="fr-FR" sz="2400" dirty="0">
                <a:solidFill>
                  <a:srgbClr val="000000"/>
                </a:solidFill>
              </a:rPr>
              <a:t>(environ +17%)</a:t>
            </a:r>
            <a:r>
              <a:rPr lang="fr-FR" sz="2400" dirty="0">
                <a:solidFill>
                  <a:srgbClr val="000000"/>
                </a:solidFill>
                <a:latin typeface="+mj-lt"/>
              </a:rPr>
              <a:t> : </a:t>
            </a:r>
          </a:p>
          <a:p>
            <a:r>
              <a:rPr lang="fr-FR" sz="2400" b="1" dirty="0">
                <a:solidFill>
                  <a:srgbClr val="000000"/>
                </a:solidFill>
                <a:latin typeface="+mj-lt"/>
              </a:rPr>
              <a:t>	- extension d'amplitude </a:t>
            </a:r>
            <a:r>
              <a:rPr lang="fr-FR" sz="2400" dirty="0">
                <a:solidFill>
                  <a:srgbClr val="000000"/>
                </a:solidFill>
                <a:latin typeface="+mj-lt"/>
              </a:rPr>
              <a:t>(5h à 23h)</a:t>
            </a:r>
            <a:br>
              <a:rPr lang="fr-FR" sz="2400" b="1" dirty="0">
                <a:solidFill>
                  <a:srgbClr val="000000"/>
                </a:solidFill>
                <a:latin typeface="+mj-lt"/>
              </a:rPr>
            </a:br>
            <a:r>
              <a:rPr lang="fr-FR" sz="2400" b="1" dirty="0">
                <a:solidFill>
                  <a:srgbClr val="000000"/>
                </a:solidFill>
                <a:latin typeface="+mj-lt"/>
              </a:rPr>
              <a:t>	- fréquence à 30 mn</a:t>
            </a:r>
          </a:p>
          <a:p>
            <a:pPr algn="l"/>
            <a:r>
              <a:rPr lang="fr-FR" sz="2400" b="0" i="0" u="none" strike="noStrike" baseline="0" dirty="0">
                <a:solidFill>
                  <a:srgbClr val="000000"/>
                </a:solidFill>
                <a:latin typeface="+mj-lt"/>
              </a:rPr>
              <a:t>• </a:t>
            </a:r>
            <a:r>
              <a:rPr lang="fr-FR" sz="2400" dirty="0">
                <a:solidFill>
                  <a:srgbClr val="000000"/>
                </a:solidFill>
                <a:latin typeface="+mj-lt"/>
              </a:rPr>
              <a:t>R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+mj-lt"/>
              </a:rPr>
              <a:t>enforcement de l'offre aux heures de pointe possible sur 2 lignes :</a:t>
            </a:r>
            <a:r>
              <a:rPr lang="fr-FR" sz="24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pPr algn="l"/>
            <a:r>
              <a:rPr lang="fr-FR" sz="2400" b="0" i="0" u="none" strike="noStrike" baseline="0" dirty="0">
                <a:solidFill>
                  <a:srgbClr val="000000"/>
                </a:solidFill>
                <a:latin typeface="+mj-lt"/>
              </a:rPr>
              <a:t>	- Brignais – Saint-Paul (TTOL) au 1/4h  </a:t>
            </a:r>
          </a:p>
          <a:p>
            <a:pPr algn="l"/>
            <a:r>
              <a:rPr lang="fr-FR" sz="2400" dirty="0">
                <a:solidFill>
                  <a:srgbClr val="000000"/>
                </a:solidFill>
                <a:latin typeface="+mj-lt"/>
              </a:rPr>
              <a:t>	- 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+mj-lt"/>
              </a:rPr>
              <a:t>Givors – Perrache à 3 trains par heure</a:t>
            </a:r>
          </a:p>
          <a:p>
            <a:pPr algn="l"/>
            <a:endParaRPr lang="fr-FR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fr-FR" sz="2400" b="1" dirty="0">
                <a:latin typeface="Arial" panose="020B0604020202020204" pitchFamily="34" charset="0"/>
              </a:rPr>
              <a:t>→ </a:t>
            </a:r>
            <a:r>
              <a:rPr lang="fr-FR" sz="2400" b="1" dirty="0">
                <a:latin typeface="+mj-lt"/>
              </a:rPr>
              <a:t>Études pré-opérationnelles en cours </a:t>
            </a:r>
            <a:r>
              <a:rPr lang="fr-FR" sz="2400" dirty="0">
                <a:latin typeface="+mj-lt"/>
              </a:rPr>
              <a:t>(rendu attendu au T1 2025)</a:t>
            </a:r>
            <a:endParaRPr lang="fr-FR" sz="2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897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8D28F-0452-633A-52C7-5E09F09C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AEFE9194-0E1A-201C-AA13-029D4397C3A4}"/>
              </a:ext>
            </a:extLst>
          </p:cNvPr>
          <p:cNvSpPr/>
          <p:nvPr/>
        </p:nvSpPr>
        <p:spPr>
          <a:xfrm rot="5400000">
            <a:off x="4416655" y="2579671"/>
            <a:ext cx="386764" cy="33341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32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960D5A-3822-0B10-8845-98F0B946B209}"/>
              </a:ext>
            </a:extLst>
          </p:cNvPr>
          <p:cNvSpPr txBox="1"/>
          <p:nvPr/>
        </p:nvSpPr>
        <p:spPr>
          <a:xfrm>
            <a:off x="4345885" y="3012229"/>
            <a:ext cx="3984305" cy="1647267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r>
              <a:rPr lang="fr-FR" sz="2540" b="1" dirty="0">
                <a:solidFill>
                  <a:schemeClr val="bg1"/>
                </a:solidFill>
                <a:latin typeface="Poppins"/>
                <a:cs typeface="Poppins"/>
              </a:rPr>
              <a:t>CARS EXPRESS COVOITURAGE</a:t>
            </a:r>
          </a:p>
          <a:p>
            <a:r>
              <a:rPr lang="fr-FR" sz="2540" b="1" dirty="0">
                <a:solidFill>
                  <a:schemeClr val="bg1"/>
                </a:solidFill>
                <a:latin typeface="Poppins"/>
                <a:cs typeface="Poppins"/>
              </a:rPr>
              <a:t>VOIES RESERVÉES</a:t>
            </a:r>
          </a:p>
          <a:p>
            <a:r>
              <a:rPr lang="fr-FR" sz="2540" b="1" dirty="0">
                <a:solidFill>
                  <a:schemeClr val="bg1"/>
                </a:solidFill>
                <a:latin typeface="Poppins"/>
                <a:cs typeface="Poppins"/>
              </a:rPr>
              <a:t>PARCS RELAIS</a:t>
            </a:r>
          </a:p>
        </p:txBody>
      </p:sp>
    </p:spTree>
    <p:extLst>
      <p:ext uri="{BB962C8B-B14F-4D97-AF65-F5344CB8AC3E}">
        <p14:creationId xmlns:p14="http://schemas.microsoft.com/office/powerpoint/2010/main" val="335174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173DC-7BBB-905D-D9E8-4CD15E762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368" y="260648"/>
            <a:ext cx="2736304" cy="2088232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fr-FR" sz="2800" b="1" dirty="0">
                <a:solidFill>
                  <a:schemeClr val="tx1"/>
                </a:solidFill>
                <a:ea typeface="+mj-ea"/>
              </a:rPr>
              <a:t>CARS À HAUT NIVEAU DE SERVICE [1/2]</a:t>
            </a:r>
          </a:p>
          <a:p>
            <a:pPr algn="ctr"/>
            <a:r>
              <a:rPr lang="fr-FR" sz="2400" b="1" dirty="0">
                <a:solidFill>
                  <a:srgbClr val="00B050"/>
                </a:solidFill>
                <a:ea typeface="+mj-ea"/>
              </a:rPr>
              <a:t>Offre existante</a:t>
            </a:r>
          </a:p>
          <a:p>
            <a:pPr algn="ctr"/>
            <a:r>
              <a:rPr lang="fr-FR" sz="2400" b="1" dirty="0">
                <a:solidFill>
                  <a:srgbClr val="00B050"/>
                </a:solidFill>
                <a:ea typeface="+mj-ea"/>
              </a:rPr>
              <a:t>(SYTRAL Mobilités + Région)</a:t>
            </a:r>
            <a:r>
              <a:rPr lang="fr-FR" sz="2400" b="1" dirty="0">
                <a:solidFill>
                  <a:schemeClr val="tx1"/>
                </a:solidFill>
                <a:ea typeface="+mj-ea"/>
              </a:rPr>
              <a:t> </a:t>
            </a:r>
            <a:endParaRPr lang="fr-FR" sz="2400" b="1" dirty="0">
              <a:solidFill>
                <a:srgbClr val="00B050"/>
              </a:solidFill>
              <a:ea typeface="+mj-ea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D58784E-DB77-478A-814D-2159A16A03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1354" r="5508" b="7131"/>
          <a:stretch/>
        </p:blipFill>
        <p:spPr>
          <a:xfrm>
            <a:off x="3143672" y="188640"/>
            <a:ext cx="8784976" cy="61318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070D905-C393-47F8-91EF-8050DEDDE580}"/>
              </a:ext>
            </a:extLst>
          </p:cNvPr>
          <p:cNvSpPr/>
          <p:nvPr/>
        </p:nvSpPr>
        <p:spPr>
          <a:xfrm>
            <a:off x="8391654" y="6320525"/>
            <a:ext cx="353699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 : SMT AML - Document de travail</a:t>
            </a:r>
          </a:p>
        </p:txBody>
      </p:sp>
    </p:spTree>
    <p:extLst>
      <p:ext uri="{BB962C8B-B14F-4D97-AF65-F5344CB8AC3E}">
        <p14:creationId xmlns:p14="http://schemas.microsoft.com/office/powerpoint/2010/main" val="522778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173DC-7BBB-905D-D9E8-4CD15E762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368" y="260648"/>
            <a:ext cx="6480720" cy="936104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fr-FR" sz="2800" b="1" dirty="0">
                <a:solidFill>
                  <a:schemeClr val="tx1"/>
                </a:solidFill>
                <a:ea typeface="+mj-ea"/>
              </a:rPr>
              <a:t>CARS À HAUT NIVEAU DE SERVICE [2/2]</a:t>
            </a:r>
          </a:p>
          <a:p>
            <a:pPr algn="ctr"/>
            <a:r>
              <a:rPr lang="fr-FR" sz="2000" b="1" dirty="0">
                <a:solidFill>
                  <a:srgbClr val="00B050"/>
                </a:solidFill>
                <a:ea typeface="+mj-ea"/>
              </a:rPr>
              <a:t>Offre projetée (</a:t>
            </a:r>
            <a:r>
              <a:rPr lang="fr-FR" sz="2000" b="1" dirty="0" err="1">
                <a:solidFill>
                  <a:srgbClr val="00B050"/>
                </a:solidFill>
                <a:ea typeface="+mj-ea"/>
              </a:rPr>
              <a:t>PdM</a:t>
            </a:r>
            <a:r>
              <a:rPr lang="fr-FR" sz="2000" b="1" dirty="0">
                <a:solidFill>
                  <a:srgbClr val="00B050"/>
                </a:solidFill>
                <a:ea typeface="+mj-ea"/>
              </a:rPr>
              <a:t> SYTRAL Mobilités)</a:t>
            </a:r>
          </a:p>
          <a:p>
            <a:pPr algn="ctr"/>
            <a:endParaRPr lang="fr-FR" sz="2800" b="1" dirty="0">
              <a:solidFill>
                <a:schemeClr val="tx1"/>
              </a:solidFill>
              <a:ea typeface="+mj-ea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63E7B6-3D69-4308-91E1-8833ABCAE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983" y="23114"/>
            <a:ext cx="4855464" cy="19485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152B4D-99FC-4DCE-A541-FA49A982D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983" y="1959578"/>
            <a:ext cx="4855464" cy="19485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DC0FFA-53E7-4ACF-9585-0532A39AF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608" y="3892975"/>
            <a:ext cx="4855464" cy="19485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035124-E780-4C34-A264-C4FCAD43B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981" y="5828869"/>
            <a:ext cx="4855464" cy="9606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B0B0EA-FC3A-4FFA-9077-4A52349193D1}"/>
              </a:ext>
            </a:extLst>
          </p:cNvPr>
          <p:cNvSpPr/>
          <p:nvPr/>
        </p:nvSpPr>
        <p:spPr>
          <a:xfrm>
            <a:off x="399443" y="1916675"/>
            <a:ext cx="63373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</a:rPr>
              <a:t>Répondre aux besoins de mobilité, notamment en lien avec le cœur de l’agglomération lyonnaise 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</a:rPr>
              <a:t>Garantir une parfaite connexion avec le réseau lourd (train/métro/tramway) en entrée d’agglomération, aussi bien en rabattement qu’en diffusion 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</a:rPr>
              <a:t>Compléter l’offre ferroviaire, en l’absence de lignes ferroviaires ou dans l’attente de leur renforcement en fréquence et en amplitude horaire 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D437D-46DC-4E6A-AA7A-4036721D9D8C}"/>
              </a:ext>
            </a:extLst>
          </p:cNvPr>
          <p:cNvSpPr/>
          <p:nvPr/>
        </p:nvSpPr>
        <p:spPr>
          <a:xfrm>
            <a:off x="688168" y="4535249"/>
            <a:ext cx="6170809" cy="2062103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99CC"/>
                </a:solidFill>
                <a:latin typeface="+mn-lt"/>
              </a:rPr>
              <a:t>Niveau de service standard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99CC"/>
                </a:solidFill>
                <a:latin typeface="+mn-lt"/>
              </a:rPr>
              <a:t>fréquence de 15mn aux heures de pointe, 30mn en heures creuses 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99CC"/>
                </a:solidFill>
                <a:latin typeface="+mn-lt"/>
              </a:rPr>
              <a:t>Amplitude horaire tendant vers 5h-23h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99CC"/>
                </a:solidFill>
                <a:latin typeface="+mn-lt"/>
              </a:rPr>
              <a:t>Fiabilité et vitesse, avec des sites propres / voies réservées ou  aménagements équivalents là où nécessaire 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99CC"/>
                </a:solidFill>
                <a:latin typeface="+mn-lt"/>
              </a:rPr>
              <a:t>Accessibilité PMR complète 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99CC"/>
                </a:solidFill>
                <a:latin typeface="+mn-lt"/>
              </a:rPr>
              <a:t>Véhicules </a:t>
            </a:r>
            <a:r>
              <a:rPr lang="fr-FR" sz="1600" b="1" dirty="0">
                <a:solidFill>
                  <a:srgbClr val="0099CC"/>
                </a:solidFill>
              </a:rPr>
              <a:t>à faibles émissions</a:t>
            </a:r>
            <a:r>
              <a:rPr lang="fr-FR" sz="1600" b="1" dirty="0">
                <a:solidFill>
                  <a:srgbClr val="0099CC"/>
                </a:solidFill>
                <a:latin typeface="+mn-lt"/>
              </a:rPr>
              <a:t> confortables, services spécifiques (Wi-Fi, prises USB…)</a:t>
            </a:r>
          </a:p>
        </p:txBody>
      </p:sp>
    </p:spTree>
    <p:extLst>
      <p:ext uri="{BB962C8B-B14F-4D97-AF65-F5344CB8AC3E}">
        <p14:creationId xmlns:p14="http://schemas.microsoft.com/office/powerpoint/2010/main" val="2269091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173DC-7BBB-905D-D9E8-4CD15E762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368" y="260648"/>
            <a:ext cx="5328592" cy="936104"/>
          </a:xfrm>
        </p:spPr>
        <p:txBody>
          <a:bodyPr/>
          <a:lstStyle/>
          <a:p>
            <a:pPr algn="ctr"/>
            <a:r>
              <a:rPr lang="fr-FR" sz="2800" b="1" dirty="0">
                <a:solidFill>
                  <a:schemeClr val="tx1"/>
                </a:solidFill>
                <a:ea typeface="+mj-ea"/>
              </a:rPr>
              <a:t>COVOITURAGE [1/2]</a:t>
            </a:r>
          </a:p>
          <a:p>
            <a:pPr algn="ctr"/>
            <a:r>
              <a:rPr lang="fr-FR" sz="2800" b="1" dirty="0">
                <a:solidFill>
                  <a:srgbClr val="00B050"/>
                </a:solidFill>
                <a:ea typeface="+mj-ea"/>
              </a:rPr>
              <a:t>Offre existante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8C5200-9FEA-4599-9D7A-E9D1055B2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39" y="1846035"/>
            <a:ext cx="4745861" cy="455763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35490A0-BB58-477D-BBB2-E4C9CAA10D5F}"/>
              </a:ext>
            </a:extLst>
          </p:cNvPr>
          <p:cNvGrpSpPr/>
          <p:nvPr/>
        </p:nvGrpSpPr>
        <p:grpSpPr>
          <a:xfrm>
            <a:off x="6598" y="1481572"/>
            <a:ext cx="5119203" cy="5009897"/>
            <a:chOff x="5321808" y="440771"/>
            <a:chExt cx="6106853" cy="597645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4409C90-283D-4ACE-A275-D4EAFFFDF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1808" y="440771"/>
              <a:ext cx="6106853" cy="5976458"/>
            </a:xfrm>
            <a:prstGeom prst="rect">
              <a:avLst/>
            </a:prstGeom>
          </p:spPr>
        </p:pic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C5FD4A11-DA21-45D7-9549-6B3DBB679006}"/>
                </a:ext>
              </a:extLst>
            </p:cNvPr>
            <p:cNvSpPr/>
            <p:nvPr/>
          </p:nvSpPr>
          <p:spPr>
            <a:xfrm>
              <a:off x="7690104" y="3447288"/>
              <a:ext cx="164592" cy="457200"/>
            </a:xfrm>
            <a:custGeom>
              <a:avLst/>
              <a:gdLst>
                <a:gd name="connsiteX0" fmla="*/ 164592 w 164592"/>
                <a:gd name="connsiteY0" fmla="*/ 457200 h 457200"/>
                <a:gd name="connsiteX1" fmla="*/ 137160 w 164592"/>
                <a:gd name="connsiteY1" fmla="*/ 402336 h 457200"/>
                <a:gd name="connsiteX2" fmla="*/ 146304 w 164592"/>
                <a:gd name="connsiteY2" fmla="*/ 329184 h 457200"/>
                <a:gd name="connsiteX3" fmla="*/ 0 w 164592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92" h="457200">
                  <a:moveTo>
                    <a:pt x="164592" y="457200"/>
                  </a:moveTo>
                  <a:cubicBezTo>
                    <a:pt x="152400" y="440436"/>
                    <a:pt x="140208" y="423672"/>
                    <a:pt x="137160" y="402336"/>
                  </a:cubicBezTo>
                  <a:cubicBezTo>
                    <a:pt x="134112" y="381000"/>
                    <a:pt x="169164" y="396240"/>
                    <a:pt x="146304" y="329184"/>
                  </a:cubicBezTo>
                  <a:cubicBezTo>
                    <a:pt x="123444" y="262128"/>
                    <a:pt x="10668" y="3810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  <a:extLst>
                <a:ext uri="{C807C97D-BFC1-408E-A445-0C87EB9F89A2}">
                  <ask:lineSketchStyleProps xmlns="" xmlns:ask="http://schemas.microsoft.com/office/drawing/2018/sketchyshapes" sd="2784323873">
                    <a:custGeom>
                      <a:avLst/>
                      <a:gdLst>
                        <a:gd name="connsiteX0" fmla="*/ 164592 w 164592"/>
                        <a:gd name="connsiteY0" fmla="*/ 457200 h 457200"/>
                        <a:gd name="connsiteX1" fmla="*/ 137160 w 164592"/>
                        <a:gd name="connsiteY1" fmla="*/ 402336 h 457200"/>
                        <a:gd name="connsiteX2" fmla="*/ 146304 w 164592"/>
                        <a:gd name="connsiteY2" fmla="*/ 329184 h 457200"/>
                        <a:gd name="connsiteX3" fmla="*/ 0 w 164592"/>
                        <a:gd name="connsiteY3" fmla="*/ 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4592" h="457200" extrusionOk="0">
                          <a:moveTo>
                            <a:pt x="164592" y="457200"/>
                          </a:moveTo>
                          <a:cubicBezTo>
                            <a:pt x="150315" y="445222"/>
                            <a:pt x="142571" y="424482"/>
                            <a:pt x="137160" y="402336"/>
                          </a:cubicBezTo>
                          <a:cubicBezTo>
                            <a:pt x="135673" y="376534"/>
                            <a:pt x="170130" y="398886"/>
                            <a:pt x="146304" y="329184"/>
                          </a:cubicBezTo>
                          <a:cubicBezTo>
                            <a:pt x="124219" y="260651"/>
                            <a:pt x="10053" y="37414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BB0C8588-DF96-44DC-AA68-C89BBFAA1FA4}"/>
                </a:ext>
              </a:extLst>
            </p:cNvPr>
            <p:cNvSpPr/>
            <p:nvPr/>
          </p:nvSpPr>
          <p:spPr>
            <a:xfrm rot="781102">
              <a:off x="7976681" y="4212077"/>
              <a:ext cx="175658" cy="283567"/>
            </a:xfrm>
            <a:custGeom>
              <a:avLst/>
              <a:gdLst>
                <a:gd name="connsiteX0" fmla="*/ 0 w 175658"/>
                <a:gd name="connsiteY0" fmla="*/ 0 h 283567"/>
                <a:gd name="connsiteX1" fmla="*/ 29183 w 175658"/>
                <a:gd name="connsiteY1" fmla="*/ 136187 h 283567"/>
                <a:gd name="connsiteX2" fmla="*/ 165370 w 175658"/>
                <a:gd name="connsiteY2" fmla="*/ 262646 h 283567"/>
                <a:gd name="connsiteX3" fmla="*/ 155642 w 175658"/>
                <a:gd name="connsiteY3" fmla="*/ 282102 h 28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658" h="283567">
                  <a:moveTo>
                    <a:pt x="0" y="0"/>
                  </a:moveTo>
                  <a:cubicBezTo>
                    <a:pt x="810" y="46206"/>
                    <a:pt x="1621" y="92413"/>
                    <a:pt x="29183" y="136187"/>
                  </a:cubicBezTo>
                  <a:cubicBezTo>
                    <a:pt x="56745" y="179961"/>
                    <a:pt x="144293" y="238327"/>
                    <a:pt x="165370" y="262646"/>
                  </a:cubicBezTo>
                  <a:cubicBezTo>
                    <a:pt x="186447" y="286965"/>
                    <a:pt x="171044" y="284533"/>
                    <a:pt x="155642" y="28210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  <a:extLst>
                <a:ext uri="{C807C97D-BFC1-408E-A445-0C87EB9F89A2}">
                  <ask:lineSketchStyleProps xmlns="" xmlns:ask="http://schemas.microsoft.com/office/drawing/2018/sketchyshapes" sd="2784323873">
                    <a:custGeom>
                      <a:avLst/>
                      <a:gdLst>
                        <a:gd name="connsiteX0" fmla="*/ 164592 w 164592"/>
                        <a:gd name="connsiteY0" fmla="*/ 457200 h 457200"/>
                        <a:gd name="connsiteX1" fmla="*/ 137160 w 164592"/>
                        <a:gd name="connsiteY1" fmla="*/ 402336 h 457200"/>
                        <a:gd name="connsiteX2" fmla="*/ 146304 w 164592"/>
                        <a:gd name="connsiteY2" fmla="*/ 329184 h 457200"/>
                        <a:gd name="connsiteX3" fmla="*/ 0 w 164592"/>
                        <a:gd name="connsiteY3" fmla="*/ 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4592" h="457200" extrusionOk="0">
                          <a:moveTo>
                            <a:pt x="164592" y="457200"/>
                          </a:moveTo>
                          <a:cubicBezTo>
                            <a:pt x="150315" y="445222"/>
                            <a:pt x="142571" y="424482"/>
                            <a:pt x="137160" y="402336"/>
                          </a:cubicBezTo>
                          <a:cubicBezTo>
                            <a:pt x="135673" y="376534"/>
                            <a:pt x="170130" y="398886"/>
                            <a:pt x="146304" y="329184"/>
                          </a:cubicBezTo>
                          <a:cubicBezTo>
                            <a:pt x="124219" y="260651"/>
                            <a:pt x="10053" y="37414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85E3FF6-66FA-4D80-A4D0-7D02CFB65330}"/>
                </a:ext>
              </a:extLst>
            </p:cNvPr>
            <p:cNvSpPr/>
            <p:nvPr/>
          </p:nvSpPr>
          <p:spPr>
            <a:xfrm>
              <a:off x="7884901" y="4581728"/>
              <a:ext cx="237695" cy="603115"/>
            </a:xfrm>
            <a:custGeom>
              <a:avLst/>
              <a:gdLst>
                <a:gd name="connsiteX0" fmla="*/ 23686 w 237695"/>
                <a:gd name="connsiteY0" fmla="*/ 603115 h 603115"/>
                <a:gd name="connsiteX1" fmla="*/ 13959 w 237695"/>
                <a:gd name="connsiteY1" fmla="*/ 447472 h 603115"/>
                <a:gd name="connsiteX2" fmla="*/ 189056 w 237695"/>
                <a:gd name="connsiteY2" fmla="*/ 194553 h 603115"/>
                <a:gd name="connsiteX3" fmla="*/ 237695 w 237695"/>
                <a:gd name="connsiteY3" fmla="*/ 0 h 60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695" h="603115">
                  <a:moveTo>
                    <a:pt x="23686" y="603115"/>
                  </a:moveTo>
                  <a:cubicBezTo>
                    <a:pt x="5041" y="559340"/>
                    <a:pt x="-13603" y="515566"/>
                    <a:pt x="13959" y="447472"/>
                  </a:cubicBezTo>
                  <a:cubicBezTo>
                    <a:pt x="41521" y="379378"/>
                    <a:pt x="151767" y="269132"/>
                    <a:pt x="189056" y="194553"/>
                  </a:cubicBezTo>
                  <a:cubicBezTo>
                    <a:pt x="226345" y="119974"/>
                    <a:pt x="232020" y="59987"/>
                    <a:pt x="23769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  <a:headEnd type="none" w="med" len="med"/>
              <a:tailEnd type="triangle" w="med" len="med"/>
              <a:extLst>
                <a:ext uri="{C807C97D-BFC1-408E-A445-0C87EB9F89A2}">
                  <ask:lineSketchStyleProps xmlns="" xmlns:ask="http://schemas.microsoft.com/office/drawing/2018/sketchyshapes" sd="2784323873">
                    <a:custGeom>
                      <a:avLst/>
                      <a:gdLst>
                        <a:gd name="connsiteX0" fmla="*/ 164592 w 164592"/>
                        <a:gd name="connsiteY0" fmla="*/ 457200 h 457200"/>
                        <a:gd name="connsiteX1" fmla="*/ 137160 w 164592"/>
                        <a:gd name="connsiteY1" fmla="*/ 402336 h 457200"/>
                        <a:gd name="connsiteX2" fmla="*/ 146304 w 164592"/>
                        <a:gd name="connsiteY2" fmla="*/ 329184 h 457200"/>
                        <a:gd name="connsiteX3" fmla="*/ 0 w 164592"/>
                        <a:gd name="connsiteY3" fmla="*/ 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4592" h="457200" extrusionOk="0">
                          <a:moveTo>
                            <a:pt x="164592" y="457200"/>
                          </a:moveTo>
                          <a:cubicBezTo>
                            <a:pt x="150315" y="445222"/>
                            <a:pt x="142571" y="424482"/>
                            <a:pt x="137160" y="402336"/>
                          </a:cubicBezTo>
                          <a:cubicBezTo>
                            <a:pt x="135673" y="376534"/>
                            <a:pt x="170130" y="398886"/>
                            <a:pt x="146304" y="329184"/>
                          </a:cubicBezTo>
                          <a:cubicBezTo>
                            <a:pt x="124219" y="260651"/>
                            <a:pt x="10053" y="37414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0D77EAD7-75C6-4608-9352-773FB114D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423" y="2662112"/>
            <a:ext cx="2127688" cy="2554445"/>
          </a:xfrm>
          <a:prstGeom prst="rect">
            <a:avLst/>
          </a:prstGeom>
        </p:spPr>
      </p:pic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F493B2D8-4685-44A5-8188-6D51F6E5F967}"/>
              </a:ext>
            </a:extLst>
          </p:cNvPr>
          <p:cNvSpPr txBox="1">
            <a:spLocks/>
          </p:cNvSpPr>
          <p:nvPr/>
        </p:nvSpPr>
        <p:spPr>
          <a:xfrm>
            <a:off x="7694833" y="1196752"/>
            <a:ext cx="4248472" cy="64619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353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>
                <a:solidFill>
                  <a:srgbClr val="FF8003"/>
                </a:solidFill>
              </a:rPr>
              <a:t>Schéma de développement des aires de covoiturage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659F1D-DEAF-4CF5-826D-94BC138CAA87}"/>
              </a:ext>
            </a:extLst>
          </p:cNvPr>
          <p:cNvSpPr/>
          <p:nvPr/>
        </p:nvSpPr>
        <p:spPr>
          <a:xfrm>
            <a:off x="5254489" y="5458394"/>
            <a:ext cx="18583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 : SMT AML - Document de travail</a:t>
            </a:r>
          </a:p>
        </p:txBody>
      </p:sp>
    </p:spTree>
    <p:extLst>
      <p:ext uri="{BB962C8B-B14F-4D97-AF65-F5344CB8AC3E}">
        <p14:creationId xmlns:p14="http://schemas.microsoft.com/office/powerpoint/2010/main" val="664396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173DC-7BBB-905D-D9E8-4CD15E762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368" y="260648"/>
            <a:ext cx="5328592" cy="936104"/>
          </a:xfrm>
        </p:spPr>
        <p:txBody>
          <a:bodyPr/>
          <a:lstStyle/>
          <a:p>
            <a:pPr algn="ctr"/>
            <a:r>
              <a:rPr lang="fr-FR" sz="2800" b="1" dirty="0">
                <a:solidFill>
                  <a:schemeClr val="tx1"/>
                </a:solidFill>
                <a:ea typeface="+mj-ea"/>
              </a:rPr>
              <a:t>COVOITURAGE [2/3]</a:t>
            </a:r>
          </a:p>
          <a:p>
            <a:pPr algn="ctr"/>
            <a:r>
              <a:rPr lang="fr-FR" sz="2800" b="1" dirty="0">
                <a:solidFill>
                  <a:srgbClr val="00B050"/>
                </a:solidFill>
                <a:ea typeface="+mj-ea"/>
              </a:rPr>
              <a:t>Offre projetée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CCDAD7-DA4A-4AD4-AD4A-F02763173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0"/>
            <a:ext cx="4911634" cy="51271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7E9C1D-8972-44BE-94E3-9C680AA53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5114267"/>
            <a:ext cx="4911634" cy="1699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097B88-A932-435B-9FD9-2246E04AFB42}"/>
              </a:ext>
            </a:extLst>
          </p:cNvPr>
          <p:cNvSpPr/>
          <p:nvPr/>
        </p:nvSpPr>
        <p:spPr>
          <a:xfrm>
            <a:off x="335360" y="1655616"/>
            <a:ext cx="5472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  <a:latin typeface="CIDFont+F2"/>
              </a:rPr>
              <a:t>Extrait du projet de Plan de Mobilité SYTRAL Mobilités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400" b="1" dirty="0">
              <a:latin typeface="CIDFont+F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latin typeface="CIDFont+F2"/>
              </a:rPr>
              <a:t>ACTION 1</a:t>
            </a:r>
            <a:r>
              <a:rPr lang="fr-FR" sz="1400" dirty="0">
                <a:latin typeface="CIDFont+F2"/>
              </a:rPr>
              <a:t> : DEVELOPPER DES LIGNES DE COVOITURAGE EN CIBLANT LES PRINCIPAUX FLUX AUTOMOBILES ET LES ZONES D’EMPLOIS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latin typeface="CIDFont+F2"/>
              </a:rPr>
              <a:t>ACTION 2</a:t>
            </a:r>
            <a:r>
              <a:rPr lang="fr-FR" sz="1400" dirty="0">
                <a:latin typeface="CIDFont+F2"/>
              </a:rPr>
              <a:t> : METTRE EN PLACE UNE PLATEFORME NUMERIQUE UNIQUE FACILITANT LA MISE EN RELATION ENTRE COVOITUREURS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8DB995-569E-4372-A429-66AAD85B7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0" y="4797152"/>
            <a:ext cx="3530711" cy="149123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84BFD6-C432-493A-8F78-189FCB164752}"/>
              </a:ext>
            </a:extLst>
          </p:cNvPr>
          <p:cNvSpPr/>
          <p:nvPr/>
        </p:nvSpPr>
        <p:spPr>
          <a:xfrm>
            <a:off x="420180" y="3429000"/>
            <a:ext cx="5603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</a:rPr>
              <a:t>→ LA COMBINAISON PERMET DE COUVRIR LE TERRITOIRE TOUT EN OFFRANT UN NIVEAU DE SERVICE RENFORCÉ SUR LES O/D OÙ UN PEU DE « MASSIFICATION » EST POSSIBLE (GARANTIE DE DÉPART)</a:t>
            </a:r>
            <a:endParaRPr lang="fr-FR" sz="1400" b="1" dirty="0">
              <a:latin typeface="CIDFont+F2"/>
            </a:endParaRPr>
          </a:p>
        </p:txBody>
      </p:sp>
    </p:spTree>
    <p:extLst>
      <p:ext uri="{BB962C8B-B14F-4D97-AF65-F5344CB8AC3E}">
        <p14:creationId xmlns:p14="http://schemas.microsoft.com/office/powerpoint/2010/main" val="1602901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173DC-7BBB-905D-D9E8-4CD15E762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344" y="229353"/>
            <a:ext cx="3600400" cy="936104"/>
          </a:xfrm>
        </p:spPr>
        <p:txBody>
          <a:bodyPr/>
          <a:lstStyle/>
          <a:p>
            <a:pPr algn="ctr"/>
            <a:r>
              <a:rPr lang="fr-FR" sz="2800" b="1" dirty="0">
                <a:solidFill>
                  <a:schemeClr val="tx1"/>
                </a:solidFill>
                <a:ea typeface="+mj-ea"/>
              </a:rPr>
              <a:t>COVOITURAGE [3/3]</a:t>
            </a:r>
          </a:p>
          <a:p>
            <a:pPr algn="ctr"/>
            <a:endParaRPr lang="fr-FR" sz="2800" b="1" dirty="0">
              <a:solidFill>
                <a:srgbClr val="00B050"/>
              </a:solidFill>
              <a:ea typeface="+mj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C585E-D34C-48E0-A32D-D73CB79B073E}"/>
              </a:ext>
            </a:extLst>
          </p:cNvPr>
          <p:cNvSpPr/>
          <p:nvPr/>
        </p:nvSpPr>
        <p:spPr>
          <a:xfrm>
            <a:off x="695400" y="2060848"/>
            <a:ext cx="259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CIDFont+F2"/>
              </a:rPr>
              <a:t>ACTION 3</a:t>
            </a:r>
            <a:r>
              <a:rPr lang="fr-FR" dirty="0">
                <a:latin typeface="CIDFont+F2"/>
              </a:rPr>
              <a:t> : DEVELOPPER DES INFRASTRUCTURES DEDIEES AU COVOITURAGE AFIN DE FAVORISER LA PRATIQUE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36FF7A-ECD0-4D55-B734-4455584CE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142" y="116632"/>
            <a:ext cx="8142857" cy="51142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3051D1B-4A47-43BC-B4DD-7F83431E194B}"/>
              </a:ext>
            </a:extLst>
          </p:cNvPr>
          <p:cNvSpPr txBox="1"/>
          <p:nvPr/>
        </p:nvSpPr>
        <p:spPr>
          <a:xfrm>
            <a:off x="4988222" y="573325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50"/>
                </a:solidFill>
              </a:rPr>
              <a:t>Exemple de projet de voies réservées sur autoroute (A43</a:t>
            </a:r>
            <a:r>
              <a:rPr lang="fr-FR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1D7FCD-1894-49C4-9C7B-7CF631FAFE8C}"/>
              </a:ext>
            </a:extLst>
          </p:cNvPr>
          <p:cNvSpPr/>
          <p:nvPr/>
        </p:nvSpPr>
        <p:spPr>
          <a:xfrm>
            <a:off x="8115343" y="5143533"/>
            <a:ext cx="374129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Source : SMT AML - Document de travail</a:t>
            </a:r>
          </a:p>
        </p:txBody>
      </p:sp>
    </p:spTree>
    <p:extLst>
      <p:ext uri="{BB962C8B-B14F-4D97-AF65-F5344CB8AC3E}">
        <p14:creationId xmlns:p14="http://schemas.microsoft.com/office/powerpoint/2010/main" val="633775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173DC-7BBB-905D-D9E8-4CD15E762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36" y="229353"/>
            <a:ext cx="6480720" cy="936104"/>
          </a:xfrm>
        </p:spPr>
        <p:txBody>
          <a:bodyPr/>
          <a:lstStyle/>
          <a:p>
            <a:pPr algn="ctr"/>
            <a:r>
              <a:rPr lang="fr-FR" sz="2800" b="1" dirty="0">
                <a:solidFill>
                  <a:schemeClr val="tx1"/>
                </a:solidFill>
                <a:ea typeface="+mj-ea"/>
              </a:rPr>
              <a:t>PARCS-RELAIS [1/2]</a:t>
            </a:r>
          </a:p>
          <a:p>
            <a:pPr algn="ctr"/>
            <a:r>
              <a:rPr lang="fr-FR" sz="2400" b="1" dirty="0">
                <a:solidFill>
                  <a:srgbClr val="00B050"/>
                </a:solidFill>
                <a:ea typeface="+mj-ea"/>
              </a:rPr>
              <a:t>Offre existante (2023)</a:t>
            </a:r>
          </a:p>
          <a:p>
            <a:pPr algn="ctr"/>
            <a:endParaRPr lang="fr-FR" sz="1600" b="1" dirty="0">
              <a:solidFill>
                <a:srgbClr val="00B050"/>
              </a:solidFill>
              <a:ea typeface="+mj-ea"/>
            </a:endParaRPr>
          </a:p>
          <a:p>
            <a:pPr algn="ctr"/>
            <a:r>
              <a:rPr lang="fr-FR" sz="1600" b="1" dirty="0">
                <a:solidFill>
                  <a:srgbClr val="00B050"/>
                </a:solidFill>
                <a:ea typeface="+mj-ea"/>
              </a:rPr>
              <a:t>Périmètre métropole : 45 P+R – 11400 places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8C45B0-1317-4EF2-B4A3-8CDF0C7E0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0" t="766" r="5294"/>
          <a:stretch/>
        </p:blipFill>
        <p:spPr>
          <a:xfrm>
            <a:off x="6456042" y="60120"/>
            <a:ext cx="5404016" cy="6737760"/>
          </a:xfrm>
          <a:prstGeom prst="rect">
            <a:avLst/>
          </a:prstGeom>
        </p:spPr>
      </p:pic>
      <p:sp>
        <p:nvSpPr>
          <p:cNvPr id="12" name="Rectangle : coins arrondis 19">
            <a:extLst>
              <a:ext uri="{FF2B5EF4-FFF2-40B4-BE49-F238E27FC236}">
                <a16:creationId xmlns:a16="http://schemas.microsoft.com/office/drawing/2014/main" id="{4D3A1706-0DB8-4E57-8AD8-7EEA50B6CF2F}"/>
              </a:ext>
            </a:extLst>
          </p:cNvPr>
          <p:cNvSpPr/>
          <p:nvPr/>
        </p:nvSpPr>
        <p:spPr>
          <a:xfrm>
            <a:off x="817576" y="2054339"/>
            <a:ext cx="4972505" cy="260134"/>
          </a:xfrm>
          <a:prstGeom prst="roundRect">
            <a:avLst/>
          </a:prstGeom>
          <a:solidFill>
            <a:srgbClr val="E7F1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1363"/>
            <a:r>
              <a:rPr lang="fr-FR" sz="1400" b="1" dirty="0">
                <a:solidFill>
                  <a:prstClr val="black"/>
                </a:solidFill>
              </a:rPr>
              <a:t> 18 P+R / 7 600 pl. liés au réseau TCU</a:t>
            </a:r>
          </a:p>
        </p:txBody>
      </p:sp>
      <p:sp>
        <p:nvSpPr>
          <p:cNvPr id="13" name="Rectangle : coins arrondis 22">
            <a:extLst>
              <a:ext uri="{FF2B5EF4-FFF2-40B4-BE49-F238E27FC236}">
                <a16:creationId xmlns:a16="http://schemas.microsoft.com/office/drawing/2014/main" id="{C4BD8877-2934-4D28-8F35-4B3469AFACB1}"/>
              </a:ext>
            </a:extLst>
          </p:cNvPr>
          <p:cNvSpPr/>
          <p:nvPr/>
        </p:nvSpPr>
        <p:spPr>
          <a:xfrm>
            <a:off x="817575" y="3987308"/>
            <a:ext cx="4794986" cy="308799"/>
          </a:xfrm>
          <a:prstGeom prst="roundRect">
            <a:avLst/>
          </a:prstGeom>
          <a:solidFill>
            <a:srgbClr val="FAFA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1363"/>
            <a:r>
              <a:rPr lang="fr-FR" sz="1400" b="1" dirty="0">
                <a:solidFill>
                  <a:prstClr val="black"/>
                </a:solidFill>
              </a:rPr>
              <a:t> 27 P+R / 3 800 pl. liés au réseau TER</a:t>
            </a:r>
          </a:p>
        </p:txBody>
      </p:sp>
      <p:sp>
        <p:nvSpPr>
          <p:cNvPr id="14" name="txtDefaut">
            <a:extLst>
              <a:ext uri="{FF2B5EF4-FFF2-40B4-BE49-F238E27FC236}">
                <a16:creationId xmlns:a16="http://schemas.microsoft.com/office/drawing/2014/main" id="{C2BB9C12-EFF0-468E-8911-F0EAB43C676B}"/>
              </a:ext>
            </a:extLst>
          </p:cNvPr>
          <p:cNvSpPr txBox="1">
            <a:spLocks/>
          </p:cNvSpPr>
          <p:nvPr/>
        </p:nvSpPr>
        <p:spPr>
          <a:xfrm>
            <a:off x="817575" y="2395406"/>
            <a:ext cx="6048287" cy="78771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9775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CH" sz="2000" b="1" kern="1200" spc="0" baseline="0" noProof="0">
                <a:solidFill>
                  <a:schemeClr val="accent3"/>
                </a:solidFill>
                <a:latin typeface="+mn-lt"/>
                <a:ea typeface="+mn-ea"/>
                <a:cs typeface="Aparajita" panose="020B0604020202020204" pitchFamily="34" charset="0"/>
              </a:defRPr>
            </a:lvl1pPr>
            <a:lvl2pPr marL="0" marR="0" indent="0" algn="l" defTabSz="49775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CH" sz="2000" b="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85750" marR="0" indent="-285750" algn="l" defTabSz="49775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Wingdings 2" panose="05020102010507070707" pitchFamily="18" charset="2"/>
              <a:buChar char="¾"/>
              <a:tabLst/>
              <a:defRPr lang="fr-CH" sz="200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631825" marR="0" indent="-273050" algn="l" defTabSz="497754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 2" panose="05020102010507070707" pitchFamily="18" charset="2"/>
              <a:buChar char=""/>
              <a:tabLst/>
              <a:defRPr lang="fr-FR" sz="200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90600" marR="0" indent="-274638" algn="l" defTabSz="39846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HelveticaNeueLT Com 45 Lt" panose="020B0403020202020204" pitchFamily="34" charset="0"/>
              <a:buChar char="–"/>
              <a:tabLst/>
              <a:defRPr lang="fr-FR" sz="200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171575" marR="0" indent="0" algn="l" defTabSz="497754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None/>
              <a:tabLst/>
              <a:defRPr lang="fr-CH" sz="1800" kern="1200" baseline="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1080000" indent="-248877" algn="l" defTabSz="497754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32000" indent="-248877" algn="l" defTabSz="497754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84000" indent="-248877" algn="l" defTabSz="497754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C50E20"/>
              </a:buClr>
            </a:pPr>
            <a:r>
              <a:rPr lang="fr-FR" sz="1400" dirty="0"/>
              <a:t>Maitrise d'ouvrage SYTRAL / Gestion </a:t>
            </a:r>
            <a:r>
              <a:rPr lang="fr-FR" sz="1400" dirty="0" err="1"/>
              <a:t>Keolis</a:t>
            </a:r>
            <a:endParaRPr lang="fr-FR" sz="1400" dirty="0"/>
          </a:p>
          <a:p>
            <a:pPr lvl="2">
              <a:buClr>
                <a:srgbClr val="C50E20"/>
              </a:buClr>
            </a:pPr>
            <a:r>
              <a:rPr lang="fr-FR" sz="1400" dirty="0"/>
              <a:t>100% avec contrôle d'accès</a:t>
            </a:r>
          </a:p>
          <a:p>
            <a:pPr lvl="2">
              <a:buClr>
                <a:srgbClr val="C50E20"/>
              </a:buClr>
            </a:pPr>
            <a:r>
              <a:rPr lang="fr-FR" sz="1400" dirty="0"/>
              <a:t>Réservés aux usagers du réseau TCL</a:t>
            </a:r>
          </a:p>
          <a:p>
            <a:pPr lvl="2">
              <a:buClr>
                <a:srgbClr val="C50E20"/>
              </a:buClr>
            </a:pPr>
            <a:r>
              <a:rPr lang="fr-FR" sz="1400" dirty="0"/>
              <a:t>Gratuits (sauf 2 poches "premium")</a:t>
            </a:r>
          </a:p>
          <a:p>
            <a:pPr marL="0" lvl="2" indent="0">
              <a:buClr>
                <a:srgbClr val="C50E20"/>
              </a:buClr>
              <a:buNone/>
            </a:pPr>
            <a:r>
              <a:rPr lang="fr-FR" sz="1400" i="1" dirty="0"/>
              <a:t>Les usagers venant en voiture représentent moins de 1% de la fréquentation totale du réseau TCL</a:t>
            </a:r>
          </a:p>
        </p:txBody>
      </p:sp>
      <p:sp>
        <p:nvSpPr>
          <p:cNvPr id="15" name="txtDefaut">
            <a:extLst>
              <a:ext uri="{FF2B5EF4-FFF2-40B4-BE49-F238E27FC236}">
                <a16:creationId xmlns:a16="http://schemas.microsoft.com/office/drawing/2014/main" id="{75F645B6-5146-4A5B-B7A7-CE3A3368014D}"/>
              </a:ext>
            </a:extLst>
          </p:cNvPr>
          <p:cNvSpPr txBox="1">
            <a:spLocks/>
          </p:cNvSpPr>
          <p:nvPr/>
        </p:nvSpPr>
        <p:spPr>
          <a:xfrm>
            <a:off x="817575" y="4408867"/>
            <a:ext cx="6202518" cy="7716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9775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CH" sz="2000" b="1" kern="1200" spc="0" baseline="0" noProof="0">
                <a:solidFill>
                  <a:schemeClr val="accent3"/>
                </a:solidFill>
                <a:latin typeface="+mn-lt"/>
                <a:ea typeface="+mn-ea"/>
                <a:cs typeface="Aparajita" panose="020B0604020202020204" pitchFamily="34" charset="0"/>
              </a:defRPr>
            </a:lvl1pPr>
            <a:lvl2pPr marL="0" marR="0" indent="0" algn="l" defTabSz="49775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CH" sz="2000" b="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85750" marR="0" indent="-285750" algn="l" defTabSz="49775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Wingdings 2" panose="05020102010507070707" pitchFamily="18" charset="2"/>
              <a:buChar char="¾"/>
              <a:tabLst/>
              <a:defRPr lang="fr-CH" sz="200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631825" marR="0" indent="-273050" algn="l" defTabSz="497754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 2" panose="05020102010507070707" pitchFamily="18" charset="2"/>
              <a:buChar char=""/>
              <a:tabLst/>
              <a:defRPr lang="fr-FR" sz="200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90600" marR="0" indent="-274638" algn="l" defTabSz="39846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HelveticaNeueLT Com 45 Lt" panose="020B0403020202020204" pitchFamily="34" charset="0"/>
              <a:buChar char="–"/>
              <a:tabLst/>
              <a:defRPr lang="fr-FR" sz="200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171575" marR="0" indent="0" algn="l" defTabSz="497754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None/>
              <a:tabLst/>
              <a:defRPr lang="fr-CH" sz="1800" kern="1200" baseline="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1080000" indent="-248877" algn="l" defTabSz="497754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32000" indent="-248877" algn="l" defTabSz="497754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84000" indent="-248877" algn="l" defTabSz="497754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C50E20"/>
              </a:buClr>
            </a:pPr>
            <a:r>
              <a:rPr lang="fr-FR" sz="1400" dirty="0"/>
              <a:t>Maîtrise d'ouvrage Métropole de Lyon / pas de gestion</a:t>
            </a:r>
          </a:p>
          <a:p>
            <a:pPr lvl="2">
              <a:buClr>
                <a:srgbClr val="C50E20"/>
              </a:buClr>
            </a:pPr>
            <a:r>
              <a:rPr lang="fr-FR" sz="1400" dirty="0"/>
              <a:t>Sans contrôle d'accès et gratuits </a:t>
            </a:r>
          </a:p>
          <a:p>
            <a:pPr marL="0" lvl="2" indent="0">
              <a:buClr>
                <a:srgbClr val="C50E20"/>
              </a:buClr>
              <a:buNone/>
            </a:pPr>
            <a:r>
              <a:rPr lang="fr-FR" sz="1400" i="1" dirty="0"/>
              <a:t>Les usagers venant en voiture représentent 27% des usagers TER sur la Métropole</a:t>
            </a:r>
          </a:p>
        </p:txBody>
      </p:sp>
      <p:sp>
        <p:nvSpPr>
          <p:cNvPr id="16" name="Rectangle : coins arrondis 22">
            <a:extLst>
              <a:ext uri="{FF2B5EF4-FFF2-40B4-BE49-F238E27FC236}">
                <a16:creationId xmlns:a16="http://schemas.microsoft.com/office/drawing/2014/main" id="{7ADEBA94-DED1-4EFA-A456-110C9BA0450B}"/>
              </a:ext>
            </a:extLst>
          </p:cNvPr>
          <p:cNvSpPr/>
          <p:nvPr/>
        </p:nvSpPr>
        <p:spPr>
          <a:xfrm>
            <a:off x="838062" y="5499995"/>
            <a:ext cx="4794986" cy="308799"/>
          </a:xfrm>
          <a:prstGeom prst="roundRect">
            <a:avLst/>
          </a:prstGeom>
          <a:solidFill>
            <a:srgbClr val="FAFA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451363"/>
            <a:r>
              <a:rPr lang="fr-FR" sz="1400" b="1" dirty="0">
                <a:solidFill>
                  <a:prstClr val="black"/>
                </a:solidFill>
              </a:rPr>
              <a:t>BILAN</a:t>
            </a:r>
          </a:p>
        </p:txBody>
      </p:sp>
      <p:sp>
        <p:nvSpPr>
          <p:cNvPr id="17" name="txtDefaut">
            <a:extLst>
              <a:ext uri="{FF2B5EF4-FFF2-40B4-BE49-F238E27FC236}">
                <a16:creationId xmlns:a16="http://schemas.microsoft.com/office/drawing/2014/main" id="{0A4EB734-C488-40AD-B845-639DEBEB9EF4}"/>
              </a:ext>
            </a:extLst>
          </p:cNvPr>
          <p:cNvSpPr txBox="1">
            <a:spLocks/>
          </p:cNvSpPr>
          <p:nvPr/>
        </p:nvSpPr>
        <p:spPr>
          <a:xfrm>
            <a:off x="817574" y="5877608"/>
            <a:ext cx="5782482" cy="7716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9775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CH" sz="2000" b="1" kern="1200" spc="0" baseline="0" noProof="0">
                <a:solidFill>
                  <a:schemeClr val="accent3"/>
                </a:solidFill>
                <a:latin typeface="+mn-lt"/>
                <a:ea typeface="+mn-ea"/>
                <a:cs typeface="Aparajita" panose="020B0604020202020204" pitchFamily="34" charset="0"/>
              </a:defRPr>
            </a:lvl1pPr>
            <a:lvl2pPr marL="0" marR="0" indent="0" algn="l" defTabSz="49775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CH" sz="2000" b="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85750" marR="0" indent="-285750" algn="l" defTabSz="49775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Wingdings 2" panose="05020102010507070707" pitchFamily="18" charset="2"/>
              <a:buChar char="¾"/>
              <a:tabLst/>
              <a:defRPr lang="fr-CH" sz="200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631825" marR="0" indent="-273050" algn="l" defTabSz="497754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 2" panose="05020102010507070707" pitchFamily="18" charset="2"/>
              <a:buChar char=""/>
              <a:tabLst/>
              <a:defRPr lang="fr-FR" sz="200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90600" marR="0" indent="-274638" algn="l" defTabSz="39846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HelveticaNeueLT Com 45 Lt" panose="020B0403020202020204" pitchFamily="34" charset="0"/>
              <a:buChar char="–"/>
              <a:tabLst/>
              <a:defRPr lang="fr-FR" sz="2000" kern="1200" baseline="0" noProof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171575" marR="0" indent="0" algn="l" defTabSz="497754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None/>
              <a:tabLst/>
              <a:defRPr lang="fr-CH" sz="1800" kern="1200" baseline="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1080000" indent="-248877" algn="l" defTabSz="497754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32000" indent="-248877" algn="l" defTabSz="497754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84000" indent="-248877" algn="l" defTabSz="497754" rtl="0" eaLnBrk="1" latinLnBrk="0" hangingPunct="1">
              <a:spcBef>
                <a:spcPct val="20000"/>
              </a:spcBef>
              <a:buFont typeface="Arial Narrow" panose="020B0606020202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C50E20"/>
              </a:buClr>
            </a:pPr>
            <a:r>
              <a:rPr lang="fr-FR" sz="1400" b="1" dirty="0"/>
              <a:t>22 P+R saturés</a:t>
            </a:r>
            <a:r>
              <a:rPr lang="fr-FR" sz="1400" dirty="0"/>
              <a:t>, </a:t>
            </a:r>
            <a:r>
              <a:rPr lang="fr-FR" sz="1400" b="1" dirty="0"/>
              <a:t>1 700 </a:t>
            </a:r>
            <a:r>
              <a:rPr lang="fr-FR" sz="1400" dirty="0"/>
              <a:t>véhicules en débordement sur les voiries autour</a:t>
            </a:r>
          </a:p>
          <a:p>
            <a:pPr lvl="2">
              <a:buClr>
                <a:srgbClr val="C50E20"/>
              </a:buClr>
            </a:pPr>
            <a:r>
              <a:rPr lang="fr-FR" sz="1400" b="1" dirty="0"/>
              <a:t>20% des véhicules </a:t>
            </a:r>
            <a:r>
              <a:rPr lang="fr-FR" sz="1400" dirty="0"/>
              <a:t>stationnés dans les P+R TER (sans contrôle d'accès) ne sont pas usagers des TC 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148BD60-7CF7-4F1D-B026-F8F9E59A4A4A}"/>
              </a:ext>
            </a:extLst>
          </p:cNvPr>
          <p:cNvSpPr/>
          <p:nvPr/>
        </p:nvSpPr>
        <p:spPr>
          <a:xfrm>
            <a:off x="4833781" y="3980113"/>
            <a:ext cx="479809" cy="36000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66BC64C-98E9-46D9-886C-137A29CE8DFF}"/>
              </a:ext>
            </a:extLst>
          </p:cNvPr>
          <p:cNvSpPr/>
          <p:nvPr/>
        </p:nvSpPr>
        <p:spPr>
          <a:xfrm>
            <a:off x="4773288" y="2061524"/>
            <a:ext cx="479809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66763C2-1B32-4EA4-986E-F40FE93C65A8}"/>
              </a:ext>
            </a:extLst>
          </p:cNvPr>
          <p:cNvSpPr txBox="1"/>
          <p:nvPr/>
        </p:nvSpPr>
        <p:spPr>
          <a:xfrm>
            <a:off x="4721078" y="2087643"/>
            <a:ext cx="630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P+R TCU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1914288-BF42-49B1-9C5A-79353709C27F}"/>
              </a:ext>
            </a:extLst>
          </p:cNvPr>
          <p:cNvSpPr txBox="1"/>
          <p:nvPr/>
        </p:nvSpPr>
        <p:spPr>
          <a:xfrm>
            <a:off x="4791617" y="3990836"/>
            <a:ext cx="630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P+R TER</a:t>
            </a:r>
          </a:p>
        </p:txBody>
      </p:sp>
    </p:spTree>
    <p:extLst>
      <p:ext uri="{BB962C8B-B14F-4D97-AF65-F5344CB8AC3E}">
        <p14:creationId xmlns:p14="http://schemas.microsoft.com/office/powerpoint/2010/main" val="2811141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173DC-7BBB-905D-D9E8-4CD15E762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36" y="229353"/>
            <a:ext cx="6480720" cy="936104"/>
          </a:xfrm>
        </p:spPr>
        <p:txBody>
          <a:bodyPr/>
          <a:lstStyle/>
          <a:p>
            <a:pPr algn="ctr"/>
            <a:r>
              <a:rPr lang="fr-FR" sz="2800" b="1" dirty="0">
                <a:solidFill>
                  <a:schemeClr val="tx1"/>
                </a:solidFill>
                <a:ea typeface="+mj-ea"/>
              </a:rPr>
              <a:t>PARCS-RELAIS [1/2]</a:t>
            </a:r>
          </a:p>
          <a:p>
            <a:pPr algn="ctr"/>
            <a:r>
              <a:rPr lang="fr-FR" sz="2400" b="1" dirty="0">
                <a:solidFill>
                  <a:srgbClr val="00B050"/>
                </a:solidFill>
                <a:ea typeface="+mj-ea"/>
              </a:rPr>
              <a:t>Stratégie offre cible (2030)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D999FB-8ACD-4E6C-9820-5A355E8A5697}"/>
              </a:ext>
            </a:extLst>
          </p:cNvPr>
          <p:cNvSpPr/>
          <p:nvPr/>
        </p:nvSpPr>
        <p:spPr>
          <a:xfrm>
            <a:off x="623392" y="1556792"/>
            <a:ext cx="5976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</a:rPr>
              <a:t>Harmoniser la gestion des P+R TCL et TER, en instaurant un contrôle d'accès sur certains P+R TER (10) pour les réserver aux usagers du train,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</a:rPr>
              <a:t>Agrandir certains P+R (Saint-Germain-au-Mont-d'Or, Grigny, etc.) et étudier les opportunités de création de en lien avec le développement du réseau TC structurant (BHNS Trévoux-Lyon, Tramway Express de l’Ouest Lyonnais, etc.),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</a:rPr>
              <a:t>Définir des règles de priorisation des usagers pour réduire la saturation des P+R les plus sollicités, en favorisant notamment le covoiturage 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</a:rPr>
              <a:t>Étudier l'interopérabilité billettique, l'ouverture des P+R à d’autres usages (résidents la nuit, évènementiels, etc.), et évaluer les actions menées en collaboration avec SYTRAL Mobilités, la Région </a:t>
            </a:r>
            <a:r>
              <a:rPr lang="fr-FR" dirty="0" err="1">
                <a:latin typeface="Arial" panose="020B0604020202020204" pitchFamily="34" charset="0"/>
              </a:rPr>
              <a:t>AuRA</a:t>
            </a:r>
            <a:r>
              <a:rPr lang="fr-FR" dirty="0">
                <a:latin typeface="Arial" panose="020B0604020202020204" pitchFamily="34" charset="0"/>
              </a:rPr>
              <a:t> et le SMT AML.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ECAF1-ECD2-4837-A92D-1683D02A7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935" y="161882"/>
            <a:ext cx="5259729" cy="662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09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8D28F-0452-633A-52C7-5E09F09C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AEFE9194-0E1A-201C-AA13-029D4397C3A4}"/>
              </a:ext>
            </a:extLst>
          </p:cNvPr>
          <p:cNvSpPr/>
          <p:nvPr/>
        </p:nvSpPr>
        <p:spPr>
          <a:xfrm rot="5400000">
            <a:off x="4416655" y="2579671"/>
            <a:ext cx="386764" cy="33341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544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43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960D5A-3822-0B10-8845-98F0B946B209}"/>
              </a:ext>
            </a:extLst>
          </p:cNvPr>
          <p:cNvSpPr txBox="1"/>
          <p:nvPr/>
        </p:nvSpPr>
        <p:spPr>
          <a:xfrm>
            <a:off x="4345885" y="3012229"/>
            <a:ext cx="3984305" cy="865515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540" b="1" dirty="0">
                <a:solidFill>
                  <a:prstClr val="white"/>
                </a:solidFill>
                <a:latin typeface="Poppins"/>
                <a:cs typeface="Poppins"/>
              </a:rPr>
              <a:t>OUTIL DU DIALOGUE TERRITORIAL :</a:t>
            </a:r>
          </a:p>
        </p:txBody>
      </p:sp>
      <p:pic>
        <p:nvPicPr>
          <p:cNvPr id="2" name="Image 1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8FF26AA0-8D93-195F-9B08-1E53CBE36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14" y="3877778"/>
            <a:ext cx="2654013" cy="12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5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747CB-13C8-46B6-8E94-2358EB83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8" y="620688"/>
            <a:ext cx="4149012" cy="367240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sz="3200" b="1" dirty="0"/>
              <a:t>L’AIRE</a:t>
            </a:r>
            <a:br>
              <a:rPr lang="fr-FR" sz="3200" b="1" dirty="0"/>
            </a:br>
            <a:r>
              <a:rPr lang="fr-FR" sz="3200" b="1" dirty="0"/>
              <a:t>MÉTROPOLITAINE LYONNAISE</a:t>
            </a:r>
            <a:br>
              <a:rPr lang="fr-FR" sz="3200" b="1" dirty="0"/>
            </a:br>
            <a:r>
              <a:rPr lang="fr-FR" sz="3200" b="1" dirty="0">
                <a:solidFill>
                  <a:srgbClr val="00B050"/>
                </a:solidFill>
              </a:rPr>
              <a:t> </a:t>
            </a:r>
            <a:br>
              <a:rPr lang="fr-FR" b="1" dirty="0"/>
            </a:br>
            <a:r>
              <a:rPr lang="fr-FR" sz="3200" b="1" dirty="0">
                <a:solidFill>
                  <a:srgbClr val="00B050"/>
                </a:solidFill>
              </a:rPr>
              <a:t>Une vaste échelle de travail</a:t>
            </a:r>
            <a:br>
              <a:rPr lang="fr-FR" b="1" dirty="0"/>
            </a:b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5F40124-519C-586A-E808-F662ED77C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60648"/>
            <a:ext cx="633670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97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F825377-FB02-48E1-AD82-F1767EC94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447" y="544861"/>
            <a:ext cx="8593767" cy="434442"/>
          </a:xfrm>
        </p:spPr>
        <p:txBody>
          <a:bodyPr lIns="82953" tIns="41476" rIns="82953" bIns="41476" anchor="t">
            <a:noAutofit/>
          </a:bodyPr>
          <a:lstStyle/>
          <a:p>
            <a:r>
              <a:rPr lang="fr-FR" sz="2177" dirty="0">
                <a:latin typeface="Poppins"/>
                <a:cs typeface="Poppins"/>
              </a:rPr>
              <a:t>RENFORCER LE DIALOGUE TERRITORIAL en faisant coopérer EPCI et Métropole</a:t>
            </a:r>
            <a:br>
              <a:rPr lang="fr-FR" sz="2177" dirty="0">
                <a:latin typeface="Poppins"/>
                <a:cs typeface="Poppins"/>
              </a:rPr>
            </a:br>
            <a:br>
              <a:rPr lang="fr-FR" sz="2177" dirty="0">
                <a:latin typeface="Poppins"/>
                <a:cs typeface="Poppins"/>
              </a:rPr>
            </a:br>
            <a:r>
              <a:rPr lang="fr-FR" sz="1814" dirty="0">
                <a:latin typeface="Poppins"/>
                <a:cs typeface="Poppins"/>
              </a:rPr>
              <a:t>Objectifs :</a:t>
            </a: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r>
              <a:rPr lang="fr-FR" sz="1814" dirty="0">
                <a:latin typeface="Poppins"/>
                <a:cs typeface="Poppins"/>
              </a:rPr>
              <a:t> </a:t>
            </a: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r>
              <a:rPr lang="fr-FR" sz="1814" dirty="0">
                <a:latin typeface="Poppins"/>
                <a:cs typeface="Poppins"/>
              </a:rPr>
              <a:t>Des tables de coopération thématiques "à façon" = périmètre adapté au sujet </a:t>
            </a: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r>
              <a:rPr lang="fr-FR" sz="1814" dirty="0">
                <a:latin typeface="Poppins"/>
                <a:cs typeface="Poppins"/>
              </a:rPr>
              <a:t>Sujets : mobilités, eau, etc…</a:t>
            </a: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br>
              <a:rPr lang="fr-FR" sz="1814" dirty="0">
                <a:latin typeface="Poppins"/>
                <a:cs typeface="Poppins"/>
              </a:rPr>
            </a:br>
            <a:r>
              <a:rPr lang="fr-FR" sz="1814" dirty="0">
                <a:latin typeface="Poppins"/>
                <a:cs typeface="Poppins"/>
              </a:rPr>
              <a:t> </a:t>
            </a:r>
            <a:endParaRPr lang="fr-FR" sz="2177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D56400-F141-D474-056F-3DAAA805B1F6}"/>
              </a:ext>
            </a:extLst>
          </p:cNvPr>
          <p:cNvSpPr txBox="1"/>
          <p:nvPr/>
        </p:nvSpPr>
        <p:spPr>
          <a:xfrm>
            <a:off x="1912038" y="1838696"/>
            <a:ext cx="8130374" cy="1591483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marL="259232" indent="-259232" defTabSz="829544" eaLnBrk="1" fontAlgn="auto" hangingPunct="1">
              <a:spcBef>
                <a:spcPts val="0"/>
              </a:spcBef>
              <a:spcAft>
                <a:spcPts val="0"/>
              </a:spcAft>
              <a:buClr>
                <a:srgbClr val="B3BA0A"/>
              </a:buClr>
              <a:buFont typeface="Wingdings" panose="05000000000000000000" pitchFamily="2" charset="2"/>
              <a:buChar char="§"/>
              <a:defRPr/>
            </a:pPr>
            <a:r>
              <a:rPr lang="fr-FR" sz="1633" dirty="0">
                <a:solidFill>
                  <a:srgbClr val="000000"/>
                </a:solidFill>
                <a:latin typeface="Poppins"/>
                <a:cs typeface="Poppins"/>
              </a:rPr>
              <a:t>établir les connaissances et analyses pour débattre des sujets retenus comme prioritaires au titre de la coopération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0"/>
              </a:spcAft>
              <a:buClr>
                <a:srgbClr val="B3BA0A"/>
              </a:buClr>
              <a:buFont typeface="Wingdings" panose="05000000000000000000" pitchFamily="2" charset="2"/>
              <a:buChar char="§"/>
              <a:defRPr/>
            </a:pPr>
            <a:r>
              <a:rPr lang="fr-FR" sz="1633" dirty="0">
                <a:solidFill>
                  <a:srgbClr val="000000"/>
                </a:solidFill>
                <a:latin typeface="Poppins"/>
                <a:cs typeface="Poppins"/>
              </a:rPr>
              <a:t>échanger sur les implications des politiques publiques des uns et des autres sur les territoires voisins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0"/>
              </a:spcAft>
              <a:buClr>
                <a:srgbClr val="B3BA0A"/>
              </a:buClr>
              <a:buFont typeface="Wingdings" panose="05000000000000000000" pitchFamily="2" charset="2"/>
              <a:buChar char="§"/>
              <a:defRPr/>
            </a:pPr>
            <a:r>
              <a:rPr lang="fr-FR" sz="1633" dirty="0">
                <a:solidFill>
                  <a:srgbClr val="000000"/>
                </a:solidFill>
                <a:latin typeface="Poppins"/>
                <a:cs typeface="Poppins"/>
              </a:rPr>
              <a:t>partager les pratiques duplicables, expérimenter 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0"/>
              </a:spcAft>
              <a:buClr>
                <a:srgbClr val="B3BA0A"/>
              </a:buClr>
              <a:buFont typeface="Wingdings" panose="05000000000000000000" pitchFamily="2" charset="2"/>
              <a:buChar char="§"/>
              <a:defRPr/>
            </a:pPr>
            <a:r>
              <a:rPr lang="fr-FR" sz="1633" dirty="0">
                <a:solidFill>
                  <a:srgbClr val="000000"/>
                </a:solidFill>
                <a:latin typeface="Poppins"/>
                <a:cs typeface="Poppins"/>
              </a:rPr>
              <a:t>encourager les affinités collaboratives, </a:t>
            </a:r>
            <a:r>
              <a:rPr lang="fr-FR" sz="1633" b="1" dirty="0">
                <a:solidFill>
                  <a:srgbClr val="000000"/>
                </a:solidFill>
                <a:latin typeface="Poppins"/>
                <a:cs typeface="Poppins"/>
              </a:rPr>
              <a:t>unir et coopérer</a:t>
            </a:r>
            <a:r>
              <a:rPr lang="fr-FR" sz="1633" dirty="0">
                <a:solidFill>
                  <a:srgbClr val="000000"/>
                </a:solidFill>
                <a:latin typeface="Poppins"/>
                <a:cs typeface="Poppins"/>
              </a:rPr>
              <a:t>… </a:t>
            </a:r>
            <a:endParaRPr lang="fr-FR" sz="1633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/>
              <a:cs typeface="+mn-cs"/>
            </a:endParaRPr>
          </a:p>
        </p:txBody>
      </p:sp>
      <p:pic>
        <p:nvPicPr>
          <p:cNvPr id="5" name="Image 4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1B01D8C7-B6DD-F1AA-B95E-8BB12E326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84" y="4289581"/>
            <a:ext cx="4249122" cy="19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42C6EB3-FEA9-9A10-CC9D-C57BDE72E079}"/>
              </a:ext>
            </a:extLst>
          </p:cNvPr>
          <p:cNvGrpSpPr/>
          <p:nvPr/>
        </p:nvGrpSpPr>
        <p:grpSpPr>
          <a:xfrm>
            <a:off x="6223454" y="1330895"/>
            <a:ext cx="4644327" cy="4836399"/>
            <a:chOff x="1348047" y="3195950"/>
            <a:chExt cx="3979079" cy="397907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911A756-500B-03DF-90D8-50C89253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8047" y="3195950"/>
              <a:ext cx="3979079" cy="3979079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B3C39FE1-91FD-3912-D0DB-4062C8619667}"/>
                </a:ext>
              </a:extLst>
            </p:cNvPr>
            <p:cNvSpPr/>
            <p:nvPr/>
          </p:nvSpPr>
          <p:spPr>
            <a:xfrm>
              <a:off x="2643059" y="3840752"/>
              <a:ext cx="2269717" cy="2385543"/>
            </a:xfrm>
            <a:prstGeom prst="ellipse">
              <a:avLst/>
            </a:prstGeom>
            <a:noFill/>
            <a:ln w="73025">
              <a:solidFill>
                <a:srgbClr val="B3BA0A">
                  <a:alpha val="5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54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FR" sz="163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4F747CB-13C8-46B6-8E94-2358EB83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126" y="544861"/>
            <a:ext cx="8936424" cy="362367"/>
          </a:xfrm>
        </p:spPr>
        <p:txBody>
          <a:bodyPr/>
          <a:lstStyle/>
          <a:p>
            <a:r>
              <a:rPr lang="fr-FR" dirty="0"/>
              <a:t>1ere TABLE DE COOPERATION « MOBILITE » 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DC06921-9DD5-E0D3-30A3-BCCCEE9BD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341" y="1203120"/>
            <a:ext cx="4756996" cy="4351338"/>
          </a:xfrm>
        </p:spPr>
        <p:txBody>
          <a:bodyPr lIns="82953" tIns="41476" rIns="82953" bIns="41476" anchor="t"/>
          <a:lstStyle/>
          <a:p>
            <a:pPr marL="0" indent="0">
              <a:buNone/>
            </a:pPr>
            <a:endParaRPr lang="fr-FR" sz="1452" dirty="0">
              <a:latin typeface="Poppins"/>
              <a:cs typeface="Poppins"/>
            </a:endParaRPr>
          </a:p>
          <a:p>
            <a:pPr marL="226972" indent="-226972"/>
            <a:r>
              <a:rPr lang="fr-FR" sz="1452" b="0" dirty="0">
                <a:latin typeface="Poppins"/>
                <a:cs typeface="Poppins"/>
              </a:rPr>
              <a:t>Première édition « MOBILTIES » en avril 2024  </a:t>
            </a:r>
          </a:p>
          <a:p>
            <a:pPr marL="0" indent="0">
              <a:buNone/>
            </a:pPr>
            <a:r>
              <a:rPr lang="fr-FR" sz="1452" dirty="0">
                <a:latin typeface="Poppins"/>
                <a:cs typeface="Poppins"/>
              </a:rPr>
              <a:t>     78 participants, 21 EPCI autour de la  </a:t>
            </a:r>
          </a:p>
          <a:p>
            <a:pPr marL="0" indent="0">
              <a:buNone/>
            </a:pPr>
            <a:r>
              <a:rPr lang="fr-FR" sz="1452" dirty="0">
                <a:latin typeface="Poppins"/>
                <a:cs typeface="Poppins"/>
              </a:rPr>
              <a:t>     thématique « réinventer la route »</a:t>
            </a:r>
            <a:r>
              <a:rPr lang="fr-FR" sz="1452" b="0" dirty="0">
                <a:latin typeface="Poppins"/>
                <a:cs typeface="Poppins"/>
              </a:rPr>
              <a:t> </a:t>
            </a:r>
          </a:p>
        </p:txBody>
      </p:sp>
      <p:pic>
        <p:nvPicPr>
          <p:cNvPr id="9" name="Image 8" descr="Une image contenant habits, chaussures, personne, jeans&#10;&#10;Description générée automatiquement">
            <a:extLst>
              <a:ext uri="{FF2B5EF4-FFF2-40B4-BE49-F238E27FC236}">
                <a16:creationId xmlns:a16="http://schemas.microsoft.com/office/drawing/2014/main" id="{C232A3A2-BEB5-C5AC-8597-192D9D31E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526" y="3286850"/>
            <a:ext cx="3372430" cy="2529323"/>
          </a:xfrm>
          <a:prstGeom prst="rect">
            <a:avLst/>
          </a:prstGeom>
        </p:spPr>
      </p:pic>
      <p:pic>
        <p:nvPicPr>
          <p:cNvPr id="8" name="Image 7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5BB68D97-26CE-7425-8090-BAD1EEA44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91" y="3154027"/>
            <a:ext cx="3014270" cy="13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53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8D28F-0452-633A-52C7-5E09F09C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AEFE9194-0E1A-201C-AA13-029D4397C3A4}"/>
              </a:ext>
            </a:extLst>
          </p:cNvPr>
          <p:cNvSpPr/>
          <p:nvPr/>
        </p:nvSpPr>
        <p:spPr>
          <a:xfrm rot="5400000">
            <a:off x="4416655" y="2579671"/>
            <a:ext cx="386764" cy="33341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544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43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960D5A-3822-0B10-8845-98F0B946B209}"/>
              </a:ext>
            </a:extLst>
          </p:cNvPr>
          <p:cNvSpPr txBox="1"/>
          <p:nvPr/>
        </p:nvSpPr>
        <p:spPr>
          <a:xfrm>
            <a:off x="4345885" y="3012229"/>
            <a:ext cx="3984305" cy="865515"/>
          </a:xfrm>
          <a:prstGeom prst="rect">
            <a:avLst/>
          </a:prstGeom>
          <a:noFill/>
        </p:spPr>
        <p:txBody>
          <a:bodyPr wrap="square" lIns="82953" tIns="41476" rIns="82953" bIns="41476" rtlCol="0" anchor="t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540" b="1" dirty="0">
                <a:solidFill>
                  <a:prstClr val="white"/>
                </a:solidFill>
                <a:latin typeface="Poppins"/>
                <a:cs typeface="Poppins"/>
              </a:rPr>
              <a:t>UN RÉSEAU ROUTIER A FORT POTENTIEL </a:t>
            </a:r>
          </a:p>
        </p:txBody>
      </p:sp>
    </p:spTree>
    <p:extLst>
      <p:ext uri="{BB962C8B-B14F-4D97-AF65-F5344CB8AC3E}">
        <p14:creationId xmlns:p14="http://schemas.microsoft.com/office/powerpoint/2010/main" val="1989809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062A-02EA-A110-D6DA-EB4E71F2F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8DC5AD0-A3C5-F001-6E2A-8E9492D4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678" y="343486"/>
            <a:ext cx="6400032" cy="640003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DF6D15E-3D6D-5FD4-E6D7-AE706E75E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126" y="544861"/>
            <a:ext cx="8575349" cy="759507"/>
          </a:xfrm>
        </p:spPr>
        <p:txBody>
          <a:bodyPr lIns="82953" tIns="41476" rIns="82953" bIns="41476" anchor="t">
            <a:noAutofit/>
          </a:bodyPr>
          <a:lstStyle/>
          <a:p>
            <a:r>
              <a:rPr lang="fr-FR" sz="2359" dirty="0">
                <a:latin typeface="Poppins"/>
                <a:cs typeface="Poppins"/>
              </a:rPr>
              <a:t>POTENTIEL DU RÉSEAU ROUTIER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C729A66-E672-FA02-5464-B4FBFD76EF3B}"/>
              </a:ext>
            </a:extLst>
          </p:cNvPr>
          <p:cNvSpPr txBox="1"/>
          <p:nvPr/>
        </p:nvSpPr>
        <p:spPr>
          <a:xfrm>
            <a:off x="1558294" y="2764228"/>
            <a:ext cx="3342217" cy="754138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</a:pP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Une lecture monomodale, </a:t>
            </a: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mais une diversité croissante de fonctions et d’usages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4C015C4-4803-A016-0052-6949F4D0278B}"/>
              </a:ext>
            </a:extLst>
          </p:cNvPr>
          <p:cNvGrpSpPr/>
          <p:nvPr/>
        </p:nvGrpSpPr>
        <p:grpSpPr>
          <a:xfrm>
            <a:off x="10198271" y="6031354"/>
            <a:ext cx="747439" cy="826646"/>
            <a:chOff x="9867900" y="6648450"/>
            <a:chExt cx="823913" cy="911224"/>
          </a:xfrm>
        </p:grpSpPr>
        <p:pic>
          <p:nvPicPr>
            <p:cNvPr id="11" name="Image 10" descr="Une image contenant dessin, Caractère coloré, art, conception&#10;&#10;Description générée automatiquement">
              <a:extLst>
                <a:ext uri="{FF2B5EF4-FFF2-40B4-BE49-F238E27FC236}">
                  <a16:creationId xmlns:a16="http://schemas.microsoft.com/office/drawing/2014/main" id="{E32A9565-4D38-4B15-A251-D0F1710B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0536" y="6829425"/>
              <a:ext cx="811276" cy="7302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CEE002-6C5A-8158-EAA7-DD6BD952E9C7}"/>
                </a:ext>
              </a:extLst>
            </p:cNvPr>
            <p:cNvSpPr/>
            <p:nvPr/>
          </p:nvSpPr>
          <p:spPr>
            <a:xfrm>
              <a:off x="9867900" y="6648450"/>
              <a:ext cx="823913" cy="171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54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FR" sz="163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1A5085C-7E12-C8D6-E002-9BCFA6646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171" y="5868911"/>
            <a:ext cx="4472043" cy="888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89BF95E-1B67-A08E-5E6E-77C7B804582C}"/>
              </a:ext>
            </a:extLst>
          </p:cNvPr>
          <p:cNvSpPr txBox="1"/>
          <p:nvPr/>
        </p:nvSpPr>
        <p:spPr>
          <a:xfrm>
            <a:off x="1415963" y="5477490"/>
            <a:ext cx="3071358" cy="3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816" i="1" spc="-9" dirty="0">
                <a:solidFill>
                  <a:srgbClr val="394A4E"/>
                </a:solidFill>
                <a:latin typeface="Poppins"/>
                <a:cs typeface="Poppins"/>
              </a:rPr>
              <a:t>Répartition modale des déplacements à l’échelle de l’Enquête Déplacements Grand Territoire – EDGT 2015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5DA561-E6C7-AF99-B081-75DF519C496B}"/>
              </a:ext>
            </a:extLst>
          </p:cNvPr>
          <p:cNvSpPr txBox="1"/>
          <p:nvPr/>
        </p:nvSpPr>
        <p:spPr>
          <a:xfrm>
            <a:off x="1569724" y="1505744"/>
            <a:ext cx="2763835" cy="921299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</a:pPr>
            <a:r>
              <a:rPr lang="fr-FR" sz="1814" spc="-9" dirty="0">
                <a:solidFill>
                  <a:srgbClr val="B3BA0A"/>
                </a:solidFill>
                <a:latin typeface="Arial" panose="020B0604020202020204" pitchFamily="34" charset="0"/>
              </a:rPr>
              <a:t>Un maillage très fin, un potentiel majeur pour diversifier nos mobilités</a:t>
            </a:r>
          </a:p>
        </p:txBody>
      </p:sp>
    </p:spTree>
    <p:extLst>
      <p:ext uri="{BB962C8B-B14F-4D97-AF65-F5344CB8AC3E}">
        <p14:creationId xmlns:p14="http://schemas.microsoft.com/office/powerpoint/2010/main" val="211423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34EEAAD-0410-AA52-5776-1066C65F3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6345" y="672764"/>
            <a:ext cx="6098405" cy="609840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BDEECE-5CFC-1B24-9E8D-5D32019C718E}"/>
              </a:ext>
            </a:extLst>
          </p:cNvPr>
          <p:cNvSpPr txBox="1"/>
          <p:nvPr/>
        </p:nvSpPr>
        <p:spPr>
          <a:xfrm>
            <a:off x="1808325" y="1886938"/>
            <a:ext cx="2998020" cy="2996098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</a:pP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1,3 PERSONNE PAR VOITURE, UNE VOITURE PAR PERSONNE POUR LES DÉPLACEMENTS VERS LE TRAVAIL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Dans les différents scénarios de décarbonation, des taux de remplissage devant atteindre </a:t>
            </a: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2 personnes par voiture</a:t>
            </a: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 en moyenne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Des services de covoiturage existants et projetés posant un </a:t>
            </a: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enjeu d’attractivité en temps de parcours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6AC45150-F568-406D-3F1E-1C77D8747BE1}"/>
              </a:ext>
            </a:extLst>
          </p:cNvPr>
          <p:cNvSpPr txBox="1">
            <a:spLocks/>
          </p:cNvSpPr>
          <p:nvPr/>
        </p:nvSpPr>
        <p:spPr>
          <a:xfrm>
            <a:off x="1913124" y="544861"/>
            <a:ext cx="7558783" cy="353794"/>
          </a:xfrm>
          <a:prstGeom prst="rect">
            <a:avLst/>
          </a:prstGeom>
        </p:spPr>
        <p:txBody>
          <a:bodyPr lIns="82953" tIns="41476" rIns="82953" bIns="41476" anchor="t">
            <a:noAutofit/>
          </a:bodyPr>
          <a:lstStyle>
            <a:lvl1pPr algn="l" defTabSz="801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31" b="1" kern="1200">
                <a:solidFill>
                  <a:srgbClr val="B3BA0A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defTabSz="727473" fontAlgn="auto">
              <a:spcAft>
                <a:spcPts val="0"/>
              </a:spcAft>
            </a:pPr>
            <a:r>
              <a:rPr lang="fr-FR" sz="2359" dirty="0">
                <a:latin typeface="Poppins"/>
                <a:cs typeface="Poppins"/>
              </a:rPr>
              <a:t>CO-VOITURAGE : ENJEU D’AUGMENTATION DES TAUX DE REMPLISSAGE</a:t>
            </a:r>
            <a:endParaRPr lang="fr-FR" sz="2387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60EFB0D-000A-9E2E-469A-B9CE6AED9A29}"/>
              </a:ext>
            </a:extLst>
          </p:cNvPr>
          <p:cNvGrpSpPr/>
          <p:nvPr/>
        </p:nvGrpSpPr>
        <p:grpSpPr>
          <a:xfrm>
            <a:off x="10198271" y="6031354"/>
            <a:ext cx="747439" cy="826646"/>
            <a:chOff x="9867900" y="6648450"/>
            <a:chExt cx="823913" cy="911224"/>
          </a:xfrm>
        </p:grpSpPr>
        <p:pic>
          <p:nvPicPr>
            <p:cNvPr id="11" name="Image 10" descr="Une image contenant dessin, Caractère coloré, art, conception&#10;&#10;Description générée automatiquement">
              <a:extLst>
                <a:ext uri="{FF2B5EF4-FFF2-40B4-BE49-F238E27FC236}">
                  <a16:creationId xmlns:a16="http://schemas.microsoft.com/office/drawing/2014/main" id="{BDC3A8FE-BFB9-73FA-2623-B78060558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0536" y="6829425"/>
              <a:ext cx="811276" cy="73024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73F249-C571-F6DB-6B0D-E0C21482C7BD}"/>
                </a:ext>
              </a:extLst>
            </p:cNvPr>
            <p:cNvSpPr/>
            <p:nvPr/>
          </p:nvSpPr>
          <p:spPr>
            <a:xfrm>
              <a:off x="9867900" y="6648450"/>
              <a:ext cx="823913" cy="171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54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FR" sz="163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067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09D19C-A162-3D4E-7537-6277783D8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6345" y="672764"/>
            <a:ext cx="6098405" cy="609840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F825377-FB02-48E1-AD82-F1767EC94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126" y="544861"/>
            <a:ext cx="5355877" cy="353794"/>
          </a:xfrm>
        </p:spPr>
        <p:txBody>
          <a:bodyPr lIns="82953" tIns="41476" rIns="82953" bIns="41476" anchor="t">
            <a:noAutofit/>
          </a:bodyPr>
          <a:lstStyle/>
          <a:p>
            <a:r>
              <a:rPr lang="fr-FR" dirty="0"/>
              <a:t>UN ENJEU D’ATTRACTIVITÉ POUR LES T.C. ROUTIERS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2FC7C53-62D2-8CDC-7AEE-12DEBEA83E11}"/>
              </a:ext>
            </a:extLst>
          </p:cNvPr>
          <p:cNvSpPr txBox="1"/>
          <p:nvPr/>
        </p:nvSpPr>
        <p:spPr>
          <a:xfrm>
            <a:off x="1711734" y="2409907"/>
            <a:ext cx="3075788" cy="2217680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</a:pP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13 RÉSEAUX T.C. URBAINS ET 7 RÉSEAUX INTERURBAINS, 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Les T.C. routiers représentent </a:t>
            </a: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5% des déplacements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Des lignes qui empruntent </a:t>
            </a: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17% des réseaux routiers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favoriser </a:t>
            </a: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l’attractivité et la fiabilité des temps de parcours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9C4B18B-D67D-8251-AAA7-2AFF31B3E600}"/>
              </a:ext>
            </a:extLst>
          </p:cNvPr>
          <p:cNvGrpSpPr/>
          <p:nvPr/>
        </p:nvGrpSpPr>
        <p:grpSpPr>
          <a:xfrm>
            <a:off x="10198271" y="6031354"/>
            <a:ext cx="747439" cy="826646"/>
            <a:chOff x="9867900" y="6648450"/>
            <a:chExt cx="823913" cy="911224"/>
          </a:xfrm>
        </p:grpSpPr>
        <p:pic>
          <p:nvPicPr>
            <p:cNvPr id="9" name="Image 8" descr="Une image contenant dessin, Caractère coloré, art, conception&#10;&#10;Description générée automatiquement">
              <a:extLst>
                <a:ext uri="{FF2B5EF4-FFF2-40B4-BE49-F238E27FC236}">
                  <a16:creationId xmlns:a16="http://schemas.microsoft.com/office/drawing/2014/main" id="{06FA7E19-C006-86D2-DCF0-37D7D4AB4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0536" y="6829425"/>
              <a:ext cx="811276" cy="7302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15DB6A-8A32-EAEC-86B6-D4B03FD0871A}"/>
                </a:ext>
              </a:extLst>
            </p:cNvPr>
            <p:cNvSpPr/>
            <p:nvPr/>
          </p:nvSpPr>
          <p:spPr>
            <a:xfrm>
              <a:off x="9867900" y="6648450"/>
              <a:ext cx="823913" cy="171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54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FR" sz="163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D18D2275-A70E-E08A-938D-D7019518B7ED}"/>
              </a:ext>
            </a:extLst>
          </p:cNvPr>
          <p:cNvSpPr txBox="1"/>
          <p:nvPr/>
        </p:nvSpPr>
        <p:spPr>
          <a:xfrm>
            <a:off x="1808325" y="1418672"/>
            <a:ext cx="2882607" cy="586336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</a:pPr>
            <a:r>
              <a:rPr lang="fr-FR" sz="1633" i="1" spc="-9" dirty="0">
                <a:solidFill>
                  <a:srgbClr val="B3BA0A"/>
                </a:solidFill>
                <a:latin typeface="Arial" panose="020B0604020202020204" pitchFamily="34" charset="0"/>
              </a:rPr>
              <a:t>Continuer à « tisser la toile » des transports collectifs</a:t>
            </a:r>
          </a:p>
        </p:txBody>
      </p:sp>
    </p:spTree>
    <p:extLst>
      <p:ext uri="{BB962C8B-B14F-4D97-AF65-F5344CB8AC3E}">
        <p14:creationId xmlns:p14="http://schemas.microsoft.com/office/powerpoint/2010/main" val="3925375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5D3785-4F22-E7BC-FDCD-1319A045E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6345" y="672764"/>
            <a:ext cx="6098405" cy="60984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4E596A-B16E-12BD-138F-A1E353F48B7C}"/>
              </a:ext>
            </a:extLst>
          </p:cNvPr>
          <p:cNvSpPr txBox="1"/>
          <p:nvPr/>
        </p:nvSpPr>
        <p:spPr>
          <a:xfrm>
            <a:off x="1670070" y="2835284"/>
            <a:ext cx="3136276" cy="2325722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</a:pP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2/3 DES DÉPLACEMENTS FONT MOINS DE 5 KM, PLUS D’1/3 SONT RÉALISÉS AU VOLANT D’UNE VOITURE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Un linéaire cyclable discontinu qui représente aujourd’hui </a:t>
            </a: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10% des réseaux routiers</a:t>
            </a:r>
          </a:p>
          <a:p>
            <a:pPr marL="259232" indent="-259232"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  <a:buFont typeface="Wingdings" panose="05000000000000000000" pitchFamily="2" charset="2"/>
              <a:buChar char="Ø"/>
            </a:pP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Le besoin de </a:t>
            </a:r>
            <a:r>
              <a:rPr lang="fr-FR" sz="1452" b="1" spc="-9" dirty="0">
                <a:solidFill>
                  <a:srgbClr val="394A4E"/>
                </a:solidFill>
                <a:latin typeface="Poppins"/>
                <a:cs typeface="Poppins"/>
              </a:rPr>
              <a:t>réseaux lisibles, sécurisés et continus </a:t>
            </a:r>
            <a:r>
              <a:rPr lang="fr-FR" sz="1452" spc="-9" dirty="0">
                <a:solidFill>
                  <a:srgbClr val="394A4E"/>
                </a:solidFill>
                <a:latin typeface="Poppins"/>
                <a:cs typeface="Poppins"/>
              </a:rPr>
              <a:t>au-delà des périmètres administratifs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CC60A81F-A7E4-447C-A66C-6B99DC9E85C6}"/>
              </a:ext>
            </a:extLst>
          </p:cNvPr>
          <p:cNvSpPr txBox="1">
            <a:spLocks/>
          </p:cNvSpPr>
          <p:nvPr/>
        </p:nvSpPr>
        <p:spPr>
          <a:xfrm>
            <a:off x="1913126" y="544861"/>
            <a:ext cx="5355877" cy="353794"/>
          </a:xfrm>
          <a:prstGeom prst="rect">
            <a:avLst/>
          </a:prstGeom>
        </p:spPr>
        <p:txBody>
          <a:bodyPr lIns="82953" tIns="41476" rIns="82953" bIns="41476" anchor="t">
            <a:noAutofit/>
          </a:bodyPr>
          <a:lstStyle>
            <a:lvl1pPr algn="l" defTabSz="801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31" b="1" kern="1200">
                <a:solidFill>
                  <a:srgbClr val="B3BA0A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defTabSz="727473" fontAlgn="auto">
              <a:spcAft>
                <a:spcPts val="0"/>
              </a:spcAft>
            </a:pPr>
            <a:r>
              <a:rPr lang="fr-FR" sz="2359" dirty="0">
                <a:latin typeface="Poppins"/>
                <a:cs typeface="Poppins"/>
              </a:rPr>
              <a:t>LE VÉLO, UNE ALTERNATIVE CRÉDIBLE, UN FORT POTENTIEL</a:t>
            </a:r>
            <a:endParaRPr lang="fr-FR" sz="2387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738D201-09BA-528D-5384-923E227F4DE9}"/>
              </a:ext>
            </a:extLst>
          </p:cNvPr>
          <p:cNvGrpSpPr/>
          <p:nvPr/>
        </p:nvGrpSpPr>
        <p:grpSpPr>
          <a:xfrm>
            <a:off x="10198271" y="6031354"/>
            <a:ext cx="747439" cy="826646"/>
            <a:chOff x="9867900" y="6648450"/>
            <a:chExt cx="823913" cy="911224"/>
          </a:xfrm>
        </p:grpSpPr>
        <p:pic>
          <p:nvPicPr>
            <p:cNvPr id="11" name="Image 10" descr="Une image contenant dessin, Caractère coloré, art, conception&#10;&#10;Description générée automatiquement">
              <a:extLst>
                <a:ext uri="{FF2B5EF4-FFF2-40B4-BE49-F238E27FC236}">
                  <a16:creationId xmlns:a16="http://schemas.microsoft.com/office/drawing/2014/main" id="{F212ED03-C5A1-A09B-6084-0EAF89D22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0536" y="6829425"/>
              <a:ext cx="811276" cy="73024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F90713-F793-EADB-1B2E-E84B5690FE5B}"/>
                </a:ext>
              </a:extLst>
            </p:cNvPr>
            <p:cNvSpPr/>
            <p:nvPr/>
          </p:nvSpPr>
          <p:spPr>
            <a:xfrm>
              <a:off x="9867900" y="6648450"/>
              <a:ext cx="823913" cy="171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54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FR" sz="163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AC27091-ACF6-CC2D-8A0C-9CEA46FFEAC7}"/>
              </a:ext>
            </a:extLst>
          </p:cNvPr>
          <p:cNvSpPr txBox="1"/>
          <p:nvPr/>
        </p:nvSpPr>
        <p:spPr>
          <a:xfrm>
            <a:off x="1839718" y="1549359"/>
            <a:ext cx="2796980" cy="1340196"/>
          </a:xfrm>
          <a:prstGeom prst="rect">
            <a:avLst/>
          </a:prstGeom>
          <a:noFill/>
        </p:spPr>
        <p:txBody>
          <a:bodyPr wrap="square" lIns="82953" tIns="41476" rIns="82953" bIns="41476" anchor="t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907"/>
              </a:spcAft>
              <a:buClr>
                <a:srgbClr val="B3BA0A"/>
              </a:buClr>
            </a:pPr>
            <a:r>
              <a:rPr lang="fr-FR" sz="1633" spc="-9" dirty="0">
                <a:solidFill>
                  <a:srgbClr val="B3BA0A"/>
                </a:solidFill>
                <a:latin typeface="Arial" panose="020B0604020202020204" pitchFamily="34" charset="0"/>
              </a:rPr>
              <a:t>Réinvestir le « réseau local » (70% du linéaire routier) par des aménagements frugaux au profit du vélo </a:t>
            </a:r>
          </a:p>
        </p:txBody>
      </p:sp>
    </p:spTree>
    <p:extLst>
      <p:ext uri="{BB962C8B-B14F-4D97-AF65-F5344CB8AC3E}">
        <p14:creationId xmlns:p14="http://schemas.microsoft.com/office/powerpoint/2010/main" val="528330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2BB03-9D9A-A3C9-8301-041B9CA2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ATELIER « CHEMIN VICINAUX ET </a:t>
            </a:r>
            <a:br>
              <a:rPr lang="fr-FR" dirty="0"/>
            </a:br>
            <a:r>
              <a:rPr lang="fr-FR" dirty="0"/>
              <a:t>MODES ACTIF» - Table Mobilités 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9E165D-5882-FB6D-4FC0-93ACEAF3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550" y="1286779"/>
            <a:ext cx="8365749" cy="4351338"/>
          </a:xfrm>
        </p:spPr>
        <p:txBody>
          <a:bodyPr/>
          <a:lstStyle/>
          <a:p>
            <a:r>
              <a:rPr lang="fr-FR" sz="1270" dirty="0"/>
              <a:t>Exemple de la Manche duplicable localement </a:t>
            </a:r>
            <a:br>
              <a:rPr lang="fr-FR" sz="1270" dirty="0"/>
            </a:br>
            <a:r>
              <a:rPr lang="fr-FR" sz="1270" dirty="0"/>
              <a:t>« Réaffecter les routes de campagne »</a:t>
            </a:r>
            <a:br>
              <a:rPr lang="fr-FR" sz="1270" dirty="0"/>
            </a:br>
            <a:br>
              <a:rPr lang="fr-FR" sz="163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33" b="0" dirty="0">
                <a:solidFill>
                  <a:srgbClr val="B3B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Expérimenter la </a:t>
            </a:r>
            <a:r>
              <a:rPr lang="fr-FR" sz="1633" b="0" dirty="0" err="1">
                <a:solidFill>
                  <a:srgbClr val="B3B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réafectation</a:t>
            </a:r>
            <a:r>
              <a:rPr lang="fr-FR" sz="1633" b="0" dirty="0">
                <a:solidFill>
                  <a:srgbClr val="B3B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certaines RD, routes de </a:t>
            </a:r>
            <a:br>
              <a:rPr lang="fr-FR" sz="1633" b="0" dirty="0">
                <a:solidFill>
                  <a:srgbClr val="B3BA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33" b="0" dirty="0">
                <a:solidFill>
                  <a:srgbClr val="B3B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campagne moins trafiquées via des moyens frugaux </a:t>
            </a:r>
            <a:br>
              <a:rPr lang="fr-FR" sz="1633" b="0" dirty="0">
                <a:solidFill>
                  <a:srgbClr val="B3BA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33" b="0" dirty="0">
                <a:solidFill>
                  <a:srgbClr val="B3B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vélos et marcheurs prioritaires</a:t>
            </a:r>
          </a:p>
          <a:p>
            <a:pPr marL="0" indent="0">
              <a:buNone/>
            </a:pPr>
            <a:endParaRPr lang="fr-FR" sz="1270" dirty="0"/>
          </a:p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D06FE61-99EB-7A92-A9FC-8505740C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164" y="2883938"/>
            <a:ext cx="7275142" cy="34122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824588-1ED7-9E44-DA3D-8364144BC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80" t="9078" b="1264"/>
          <a:stretch/>
        </p:blipFill>
        <p:spPr>
          <a:xfrm>
            <a:off x="7002324" y="1"/>
            <a:ext cx="3666383" cy="2917587"/>
          </a:xfrm>
          <a:prstGeom prst="rect">
            <a:avLst/>
          </a:prstGeom>
        </p:spPr>
      </p:pic>
      <p:pic>
        <p:nvPicPr>
          <p:cNvPr id="6" name="Image 5" descr="VÉLO &amp; TERRITOIRES – Mai à vélo">
            <a:extLst>
              <a:ext uri="{FF2B5EF4-FFF2-40B4-BE49-F238E27FC236}">
                <a16:creationId xmlns:a16="http://schemas.microsoft.com/office/drawing/2014/main" id="{35D3DAC1-2183-007C-00A3-5824B1A6D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405" y="2985800"/>
            <a:ext cx="961489" cy="9546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7A512B4-4369-B5B6-A2B7-EC4431F6EBE5}"/>
              </a:ext>
            </a:extLst>
          </p:cNvPr>
          <p:cNvSpPr txBox="1"/>
          <p:nvPr/>
        </p:nvSpPr>
        <p:spPr>
          <a:xfrm>
            <a:off x="8921001" y="2688491"/>
            <a:ext cx="5015155" cy="204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54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726" dirty="0">
                <a:solidFill>
                  <a:srgbClr val="000000"/>
                </a:solidFill>
                <a:latin typeface="Arial" panose="020B0604020202020204" pitchFamily="34" charset="0"/>
              </a:rPr>
              <a:t>Définition du potentiel requalifiable / Manche</a:t>
            </a:r>
            <a:endParaRPr lang="fr-FR" sz="726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29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747CB-13C8-46B6-8E94-2358EB83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8" y="620689"/>
            <a:ext cx="3799038" cy="1944216"/>
          </a:xfrm>
        </p:spPr>
        <p:txBody>
          <a:bodyPr/>
          <a:lstStyle/>
          <a:p>
            <a:r>
              <a:rPr lang="fr-FR" sz="3000" b="1" dirty="0"/>
              <a:t>L’AIRE</a:t>
            </a:r>
            <a:br>
              <a:rPr lang="fr-FR" sz="3000" b="1" dirty="0"/>
            </a:br>
            <a:r>
              <a:rPr lang="fr-FR" sz="3000" b="1" dirty="0"/>
              <a:t>MÉTROPOLITAINE LYONNAISE</a:t>
            </a:r>
            <a:br>
              <a:rPr lang="fr-FR" sz="3000" b="1" dirty="0"/>
            </a:br>
            <a:br>
              <a:rPr lang="fr-FR" sz="3000" b="1" dirty="0"/>
            </a:br>
            <a:r>
              <a:rPr lang="fr-FR" sz="3000" b="1" dirty="0">
                <a:solidFill>
                  <a:srgbClr val="00B050"/>
                </a:solidFill>
              </a:rPr>
              <a:t>Population</a:t>
            </a:r>
            <a:br>
              <a:rPr lang="fr-FR" b="1" dirty="0"/>
            </a:b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F106A7B8-D64A-41FD-9319-4F5A07B09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7" t="12627" r="2641"/>
          <a:stretch/>
        </p:blipFill>
        <p:spPr>
          <a:xfrm>
            <a:off x="3945826" y="543947"/>
            <a:ext cx="8099386" cy="57701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89E5D5-4BF9-4862-BC01-6246CE8BBD76}"/>
              </a:ext>
            </a:extLst>
          </p:cNvPr>
          <p:cNvSpPr txBox="1"/>
          <p:nvPr/>
        </p:nvSpPr>
        <p:spPr>
          <a:xfrm>
            <a:off x="592763" y="2924944"/>
            <a:ext cx="3353063" cy="329320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/>
              <a:t>Aire métropolitaine</a:t>
            </a:r>
          </a:p>
          <a:p>
            <a:r>
              <a:rPr lang="fr-FR" sz="2400" dirty="0"/>
              <a:t>(périmètre inter-Scot)</a:t>
            </a:r>
          </a:p>
          <a:p>
            <a:pPr marL="285750" indent="-285750">
              <a:buFont typeface="Wingdings"/>
              <a:buChar char="Ø"/>
            </a:pPr>
            <a:r>
              <a:rPr lang="fr-FR" sz="2400" dirty="0"/>
              <a:t>3,36 millions d’habitants</a:t>
            </a:r>
          </a:p>
          <a:p>
            <a:endParaRPr lang="fr-FR" sz="2400" dirty="0"/>
          </a:p>
          <a:p>
            <a:r>
              <a:rPr lang="fr-FR" sz="2400" b="1" dirty="0"/>
              <a:t>Aire d’attraction INSEE</a:t>
            </a:r>
            <a:endParaRPr lang="fr-FR" sz="2400" dirty="0"/>
          </a:p>
          <a:p>
            <a:pPr marL="285750" indent="-285750">
              <a:buFont typeface="Wingdings"/>
              <a:buChar char="Ø"/>
            </a:pPr>
            <a:r>
              <a:rPr lang="fr-FR" sz="2400" dirty="0"/>
              <a:t>2,3 millions d’habitants</a:t>
            </a:r>
          </a:p>
          <a:p>
            <a:pPr marL="285750" indent="-285750">
              <a:buFont typeface="Wingdings"/>
              <a:buChar char="Ø"/>
            </a:pPr>
            <a:r>
              <a:rPr lang="fr-FR" sz="2400" dirty="0"/>
              <a:t>499 communes 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27104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3174B8E-9AB1-4379-8E9A-61F39B22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91" y="200038"/>
            <a:ext cx="5990765" cy="2292858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chemeClr val="tx1"/>
                </a:solidFill>
              </a:rPr>
              <a:t>L’AIRE</a:t>
            </a:r>
            <a:br>
              <a:rPr lang="fr-FR" sz="3000" b="1" dirty="0">
                <a:solidFill>
                  <a:schemeClr val="tx1"/>
                </a:solidFill>
              </a:rPr>
            </a:br>
            <a:r>
              <a:rPr lang="fr-FR" sz="3000" b="1" dirty="0">
                <a:solidFill>
                  <a:schemeClr val="tx1"/>
                </a:solidFill>
              </a:rPr>
              <a:t>MÉTROPOLITAINE LYONNAISE</a:t>
            </a:r>
            <a:br>
              <a:rPr lang="fr-FR" sz="3000" b="1" dirty="0">
                <a:solidFill>
                  <a:schemeClr val="tx1"/>
                </a:solidFill>
              </a:rPr>
            </a:br>
            <a:br>
              <a:rPr lang="fr-FR" sz="3000" b="1" dirty="0"/>
            </a:br>
            <a:r>
              <a:rPr lang="fr-FR" sz="3000" b="1" dirty="0">
                <a:solidFill>
                  <a:srgbClr val="00B050"/>
                </a:solidFill>
              </a:rPr>
              <a:t>Des dynamiques socio-économiques fortes</a:t>
            </a:r>
            <a:endParaRPr lang="fr-FR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49532F-5A09-4BF3-9CA6-1B20102FA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5" y="76548"/>
            <a:ext cx="4745014" cy="671094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1B823DF-C289-44F8-BA19-CFC91D20ACCA}"/>
              </a:ext>
            </a:extLst>
          </p:cNvPr>
          <p:cNvSpPr txBox="1">
            <a:spLocks/>
          </p:cNvSpPr>
          <p:nvPr/>
        </p:nvSpPr>
        <p:spPr bwMode="auto">
          <a:xfrm>
            <a:off x="717302" y="2780929"/>
            <a:ext cx="577474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353D4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77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31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fr-FR" sz="2000" b="1" dirty="0">
                <a:solidFill>
                  <a:schemeClr val="tx1"/>
                </a:solidFill>
              </a:rPr>
              <a:t>L’aire métropolitaine devrait compter entre 3,6 et 3,85 millions d’habitants à l’horizon 2040, contre 3,3 millions en 2013 et près de 3,4 millions en 2019.</a:t>
            </a:r>
          </a:p>
          <a:p>
            <a:pPr algn="l"/>
            <a:r>
              <a:rPr lang="fr-FR" sz="2000" i="1" dirty="0">
                <a:solidFill>
                  <a:schemeClr val="tx1"/>
                </a:solidFill>
              </a:rPr>
              <a:t>Source : INSEE (modèle OMPHALE), sous réserve d’évolutions non prévues (baisse de la natalité, solde arrivées-départs moins positif…).</a:t>
            </a:r>
            <a:br>
              <a:rPr lang="fr-FR" sz="2000" i="1" dirty="0">
                <a:solidFill>
                  <a:schemeClr val="tx1"/>
                </a:solidFill>
              </a:rPr>
            </a:br>
            <a:br>
              <a:rPr lang="fr-FR" sz="2000" b="1" i="1" dirty="0">
                <a:solidFill>
                  <a:schemeClr val="tx1"/>
                </a:solidFill>
              </a:rPr>
            </a:br>
            <a:r>
              <a:rPr lang="fr-FR" sz="2000" b="1" dirty="0">
                <a:solidFill>
                  <a:schemeClr val="tx1"/>
                </a:solidFill>
              </a:rPr>
              <a:t>D’ici 2040, la croissance s’annonce plus dynamique dans les territoires périurbains. 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3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80341D-9275-4A99-9E74-28FA65FD7ACF}"/>
              </a:ext>
            </a:extLst>
          </p:cNvPr>
          <p:cNvSpPr txBox="1">
            <a:spLocks/>
          </p:cNvSpPr>
          <p:nvPr/>
        </p:nvSpPr>
        <p:spPr bwMode="auto">
          <a:xfrm>
            <a:off x="335360" y="543254"/>
            <a:ext cx="3409608" cy="577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77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31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dirty="0"/>
              <a:t>PÉRIMÈTRES</a:t>
            </a:r>
          </a:p>
          <a:p>
            <a:r>
              <a:rPr lang="fr-FR" sz="2800" b="1" dirty="0"/>
              <a:t>INSTITUTIONNELS</a:t>
            </a:r>
          </a:p>
          <a:p>
            <a:r>
              <a:rPr lang="fr-FR" sz="2400" b="1" dirty="0">
                <a:solidFill>
                  <a:srgbClr val="00B050"/>
                </a:solidFill>
              </a:rPr>
              <a:t> </a:t>
            </a:r>
          </a:p>
          <a:p>
            <a:endParaRPr lang="fr-FR" sz="2400" b="1" dirty="0">
              <a:solidFill>
                <a:srgbClr val="00B050"/>
              </a:solidFill>
            </a:endParaRPr>
          </a:p>
          <a:p>
            <a:endParaRPr lang="fr-FR" sz="2400" b="1" dirty="0">
              <a:solidFill>
                <a:srgbClr val="00B050"/>
              </a:solidFill>
            </a:endParaRPr>
          </a:p>
          <a:p>
            <a:r>
              <a:rPr lang="fr-FR" sz="2000" b="1" dirty="0"/>
              <a:t>58 communes</a:t>
            </a:r>
          </a:p>
          <a:p>
            <a:r>
              <a:rPr lang="fr-FR" sz="2000" b="1" dirty="0"/>
              <a:t>AOM + Gestionnaire Voirie</a:t>
            </a:r>
          </a:p>
          <a:p>
            <a:endParaRPr lang="fr-FR" sz="2400" b="1" dirty="0">
              <a:solidFill>
                <a:srgbClr val="00B050"/>
              </a:solidFill>
            </a:endParaRPr>
          </a:p>
          <a:p>
            <a:endParaRPr lang="fr-FR" sz="2000" b="1" dirty="0">
              <a:solidFill>
                <a:srgbClr val="00B050"/>
              </a:solidFill>
            </a:endParaRPr>
          </a:p>
          <a:p>
            <a:endParaRPr lang="fr-FR" sz="2000" b="1" dirty="0">
              <a:solidFill>
                <a:srgbClr val="00B050"/>
              </a:solidFill>
            </a:endParaRPr>
          </a:p>
          <a:p>
            <a:r>
              <a:rPr lang="fr-FR" sz="2000" b="1" dirty="0"/>
              <a:t>AOM réseau TC </a:t>
            </a:r>
          </a:p>
          <a:p>
            <a:r>
              <a:rPr lang="fr-FR" sz="2000" b="1" dirty="0"/>
              <a:t>+ covoiturage </a:t>
            </a:r>
            <a:r>
              <a:rPr lang="fr-FR" sz="1600" dirty="0"/>
              <a:t>(compétence déléguée par la Métropole)</a:t>
            </a:r>
          </a:p>
          <a:p>
            <a:endParaRPr lang="fr-FR" sz="2000" b="1" dirty="0">
              <a:solidFill>
                <a:srgbClr val="00B050"/>
              </a:solidFill>
            </a:endParaRPr>
          </a:p>
          <a:p>
            <a:endParaRPr lang="fr-FR" sz="2400" b="1" dirty="0">
              <a:solidFill>
                <a:srgbClr val="00B050"/>
              </a:solidFill>
            </a:endParaRPr>
          </a:p>
          <a:p>
            <a:endParaRPr lang="fr-FR" sz="2400" b="1" dirty="0">
              <a:solidFill>
                <a:srgbClr val="00B050"/>
              </a:solidFill>
            </a:endParaRPr>
          </a:p>
          <a:p>
            <a:r>
              <a:rPr lang="fr-FR" sz="2000" b="1" dirty="0"/>
              <a:t>Coordination tarifaire TC</a:t>
            </a:r>
          </a:p>
          <a:p>
            <a:r>
              <a:rPr lang="fr-FR" sz="2000" b="1" dirty="0"/>
              <a:t>+ études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EAD133-712C-4159-B4F2-9D9671C56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953" y="213793"/>
            <a:ext cx="8569706" cy="6430414"/>
          </a:xfrm>
          <a:prstGeom prst="rect">
            <a:avLst/>
          </a:prstGeom>
        </p:spPr>
      </p:pic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278524C-8763-4AFD-BAA4-2CA72D3FA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9" y="3377819"/>
            <a:ext cx="1943450" cy="5217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D748F3D-B102-4C3A-BF8B-82049F9AE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0" y="5081796"/>
            <a:ext cx="2189748" cy="7740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BFDCECF-8B81-4B34-9EEE-178C16884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63" y="1641096"/>
            <a:ext cx="1825699" cy="63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10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80341D-9275-4A99-9E74-28FA65FD7ACF}"/>
              </a:ext>
            </a:extLst>
          </p:cNvPr>
          <p:cNvSpPr txBox="1">
            <a:spLocks/>
          </p:cNvSpPr>
          <p:nvPr/>
        </p:nvSpPr>
        <p:spPr bwMode="auto">
          <a:xfrm>
            <a:off x="191343" y="260648"/>
            <a:ext cx="789280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77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31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dirty="0"/>
              <a:t>FOCUS SYTRAL MOBILITÉS [1/2]</a:t>
            </a:r>
          </a:p>
          <a:p>
            <a:r>
              <a:rPr lang="fr-FR" sz="2400" b="1" dirty="0">
                <a:solidFill>
                  <a:srgbClr val="00B050"/>
                </a:solidFill>
              </a:rPr>
              <a:t> </a:t>
            </a:r>
          </a:p>
          <a:p>
            <a:pPr algn="l"/>
            <a:r>
              <a:rPr lang="fr-FR" sz="1800" b="1" dirty="0"/>
              <a:t>Du syndicat mixte SYTRAL à l’établissement public SYTRAL Mobilités (01/01/2022). Une réorganisation des compétences transports &amp; mobilités au milieu du gué…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707AB3-A544-431A-96C6-9B8B0BD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606" y="2666284"/>
            <a:ext cx="3520788" cy="35957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D57C02-87C3-4929-8071-F41F30E3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710" y="-21744"/>
            <a:ext cx="415529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81260B-40A1-4F20-8913-88944E64F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1089"/>
            <a:ext cx="4583832" cy="42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5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80341D-9275-4A99-9E74-28FA65FD7ACF}"/>
              </a:ext>
            </a:extLst>
          </p:cNvPr>
          <p:cNvSpPr txBox="1">
            <a:spLocks/>
          </p:cNvSpPr>
          <p:nvPr/>
        </p:nvSpPr>
        <p:spPr bwMode="auto">
          <a:xfrm>
            <a:off x="187139" y="228218"/>
            <a:ext cx="626890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77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31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3000" b="1" dirty="0"/>
              <a:t>FOCUS SYTRAL MOBILITÉS [2/2]</a:t>
            </a:r>
          </a:p>
          <a:p>
            <a:r>
              <a:rPr lang="fr-FR" sz="3000" b="1" dirty="0">
                <a:solidFill>
                  <a:srgbClr val="00B050"/>
                </a:solidFill>
              </a:rPr>
              <a:t> Gouvernance</a:t>
            </a:r>
            <a:endParaRPr lang="fr-FR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Box 46">
            <a:extLst>
              <a:ext uri="{FF2B5EF4-FFF2-40B4-BE49-F238E27FC236}">
                <a16:creationId xmlns:a16="http://schemas.microsoft.com/office/drawing/2014/main" id="{A27E7B67-4377-486E-AD4F-E83778E51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08" y="1484784"/>
            <a:ext cx="4976960" cy="514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prstClr val="black"/>
                </a:solidFill>
                <a:latin typeface="Arial"/>
              </a:rPr>
              <a:t>Un conseil d’administration (CA) composé de </a:t>
            </a:r>
            <a:r>
              <a:rPr lang="fr-FR" sz="2000" b="1" dirty="0">
                <a:solidFill>
                  <a:prstClr val="black"/>
                </a:solidFill>
                <a:latin typeface="Arial"/>
              </a:rPr>
              <a:t>38 sièges </a:t>
            </a:r>
            <a:r>
              <a:rPr lang="fr-FR" sz="2000" dirty="0">
                <a:solidFill>
                  <a:prstClr val="black"/>
                </a:solidFill>
                <a:latin typeface="Arial"/>
              </a:rPr>
              <a:t>représentant </a:t>
            </a:r>
            <a:r>
              <a:rPr lang="fr-FR" sz="2000" b="1" dirty="0">
                <a:solidFill>
                  <a:prstClr val="black"/>
                </a:solidFill>
                <a:latin typeface="Arial"/>
              </a:rPr>
              <a:t>98 voix </a:t>
            </a:r>
            <a:endParaRPr lang="fr-FR" sz="2000" dirty="0">
              <a:solidFill>
                <a:prstClr val="black"/>
              </a:solidFill>
              <a:latin typeface="Arial"/>
            </a:endParaRPr>
          </a:p>
          <a:p>
            <a:pPr marL="342900" lvl="0" indent="-3429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prstClr val="black"/>
                </a:solidFill>
                <a:latin typeface="Arial"/>
              </a:rPr>
              <a:t>La Métropole de Lyon est 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prstClr val="black"/>
                </a:solidFill>
                <a:latin typeface="Arial"/>
              </a:rPr>
              <a:t>majoritaire </a:t>
            </a:r>
            <a:r>
              <a:rPr lang="fr-FR" sz="2000" dirty="0">
                <a:solidFill>
                  <a:prstClr val="black"/>
                </a:solidFill>
                <a:latin typeface="Arial"/>
              </a:rPr>
              <a:t>en nombre de sièges (24) et de voix (71)…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Arial"/>
              </a:rPr>
              <a:t>… même si les délibérations les plus importantes sont prises à la majorité des 3/4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prstClr val="black"/>
                </a:solidFill>
                <a:latin typeface="Arial"/>
              </a:rPr>
              <a:t>assure de droit la Présidence de l’EPL</a:t>
            </a:r>
            <a:r>
              <a:rPr lang="fr-FR" sz="2000" dirty="0">
                <a:solidFill>
                  <a:prstClr val="black"/>
                </a:solidFill>
                <a:latin typeface="Arial"/>
              </a:rPr>
              <a:t> (1 siège représentant 1 voix)</a:t>
            </a:r>
            <a:r>
              <a:rPr lang="fr-FR" sz="2000" b="1" dirty="0">
                <a:solidFill>
                  <a:prstClr val="black"/>
                </a:solidFill>
                <a:latin typeface="Arial"/>
              </a:rPr>
              <a:t>.</a:t>
            </a:r>
            <a:endParaRPr lang="fr-FR" sz="2000" dirty="0">
              <a:solidFill>
                <a:prstClr val="black"/>
              </a:solidFill>
              <a:latin typeface="Arial"/>
            </a:endParaRPr>
          </a:p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prstClr val="black"/>
                </a:solidFill>
                <a:latin typeface="Arial"/>
              </a:rPr>
              <a:t>Le Conseil de la Métropole doit </a:t>
            </a:r>
            <a:r>
              <a:rPr lang="fr-FR" sz="2000" b="1" dirty="0">
                <a:solidFill>
                  <a:prstClr val="black"/>
                </a:solidFill>
                <a:latin typeface="Arial"/>
              </a:rPr>
              <a:t>désigner 24 représentants </a:t>
            </a:r>
            <a:r>
              <a:rPr lang="fr-FR" sz="2000" dirty="0">
                <a:solidFill>
                  <a:prstClr val="black"/>
                </a:solidFill>
                <a:latin typeface="Arial"/>
              </a:rPr>
              <a:t>au CA :</a:t>
            </a:r>
          </a:p>
          <a:p>
            <a:pPr marL="800100" lvl="2" indent="-3429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  <a:latin typeface="Arial"/>
              </a:rPr>
              <a:t>23 disposant de 3 voix ;</a:t>
            </a:r>
          </a:p>
          <a:p>
            <a:pPr marL="800100" lvl="2" indent="-3429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prstClr val="black"/>
                </a:solidFill>
                <a:latin typeface="Arial"/>
              </a:rPr>
              <a:t>1 disposant de 2 voix.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C6C2D76-00B8-43EC-902F-55A12DB0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669" y="223707"/>
            <a:ext cx="7488832" cy="68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80341D-9275-4A99-9E74-28FA65FD7ACF}"/>
              </a:ext>
            </a:extLst>
          </p:cNvPr>
          <p:cNvSpPr txBox="1">
            <a:spLocks/>
          </p:cNvSpPr>
          <p:nvPr/>
        </p:nvSpPr>
        <p:spPr bwMode="auto">
          <a:xfrm>
            <a:off x="407367" y="908720"/>
            <a:ext cx="378840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77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31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b="1" dirty="0"/>
              <a:t>DÉPLACEMENTS DOMICILE-TRAVAIL</a:t>
            </a:r>
          </a:p>
          <a:p>
            <a:endParaRPr lang="fr-FR" sz="2400" b="1" dirty="0">
              <a:solidFill>
                <a:srgbClr val="00B050"/>
              </a:solidFill>
            </a:endParaRPr>
          </a:p>
          <a:p>
            <a:pPr algn="l"/>
            <a:endParaRPr lang="fr-FR" sz="2000" b="1" dirty="0">
              <a:solidFill>
                <a:srgbClr val="00B050"/>
              </a:solidFill>
            </a:endParaRP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B050"/>
                </a:solidFill>
              </a:rPr>
              <a:t>De grands corridors de mobilité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B050"/>
                </a:solidFill>
              </a:rPr>
              <a:t>Des polarités dynamiques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B050"/>
                </a:solidFill>
              </a:rPr>
              <a:t>Une logique d’attractivité propre à Saint-Étienne</a:t>
            </a:r>
          </a:p>
          <a:p>
            <a:endParaRPr lang="fr-FR" sz="2400" b="1" dirty="0">
              <a:solidFill>
                <a:srgbClr val="00B050"/>
              </a:solidFill>
            </a:endParaRPr>
          </a:p>
          <a:p>
            <a:endParaRPr lang="fr-FR" sz="2400" b="1" dirty="0">
              <a:solidFill>
                <a:srgbClr val="00B050"/>
              </a:solidFill>
            </a:endParaRPr>
          </a:p>
          <a:p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 descr="Une image contenant texte, train, capture d’écran&#10;&#10;Description générée automatiquement">
            <a:extLst>
              <a:ext uri="{FF2B5EF4-FFF2-40B4-BE49-F238E27FC236}">
                <a16:creationId xmlns:a16="http://schemas.microsoft.com/office/drawing/2014/main" id="{B9B2B115-57C8-4391-8818-3165E732F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7" t="18255" r="58417" b="11937"/>
          <a:stretch/>
        </p:blipFill>
        <p:spPr>
          <a:xfrm>
            <a:off x="4195773" y="74794"/>
            <a:ext cx="6264696" cy="66386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8346D2-B2E7-47D1-ACEC-0EBAF207BBD4}"/>
              </a:ext>
            </a:extLst>
          </p:cNvPr>
          <p:cNvSpPr txBox="1"/>
          <p:nvPr/>
        </p:nvSpPr>
        <p:spPr>
          <a:xfrm>
            <a:off x="10460469" y="5268718"/>
            <a:ext cx="1460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Réalisation Arcadis 2018</a:t>
            </a:r>
          </a:p>
          <a:p>
            <a:r>
              <a:rPr lang="fr-FR" sz="1400" b="1" dirty="0"/>
              <a:t>Données INSEE</a:t>
            </a:r>
          </a:p>
          <a:p>
            <a:r>
              <a:rPr lang="fr-FR" sz="1400" b="1" dirty="0"/>
              <a:t>SRADDET Auvergne-Rhône-Alpes</a:t>
            </a:r>
          </a:p>
        </p:txBody>
      </p:sp>
    </p:spTree>
    <p:extLst>
      <p:ext uri="{BB962C8B-B14F-4D97-AF65-F5344CB8AC3E}">
        <p14:creationId xmlns:p14="http://schemas.microsoft.com/office/powerpoint/2010/main" val="3782560755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Thème institutionnelle">
      <a:dk1>
        <a:srgbClr val="394A4E"/>
      </a:dk1>
      <a:lt1>
        <a:sysClr val="window" lastClr="FFFFFF"/>
      </a:lt1>
      <a:dk2>
        <a:srgbClr val="B3BA0A"/>
      </a:dk2>
      <a:lt2>
        <a:srgbClr val="FFFFFF"/>
      </a:lt2>
      <a:accent1>
        <a:srgbClr val="B3BA0A"/>
      </a:accent1>
      <a:accent2>
        <a:srgbClr val="394A4E"/>
      </a:accent2>
      <a:accent3>
        <a:srgbClr val="BFBFBF"/>
      </a:accent3>
      <a:accent4>
        <a:srgbClr val="000000"/>
      </a:accent4>
      <a:accent5>
        <a:srgbClr val="FFFFFF"/>
      </a:accent5>
      <a:accent6>
        <a:srgbClr val="394A4E"/>
      </a:accent6>
      <a:hlink>
        <a:srgbClr val="394A4E"/>
      </a:hlink>
      <a:folHlink>
        <a:srgbClr val="B3BA0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BARIT_PPT_INSTITUTIONNEL" id="{06A73819-49A2-4E54-99B1-424CBDFA894A}" vid="{070F7814-AF4A-49EC-B694-BE6643540E2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E9475C-724D-4095-87ED-972B01CAB17A}"/>
</file>

<file path=customXml/itemProps2.xml><?xml version="1.0" encoding="utf-8"?>
<ds:datastoreItem xmlns:ds="http://schemas.openxmlformats.org/officeDocument/2006/customXml" ds:itemID="{F9274A55-C955-41C1-9C94-0DCE353FFC8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17780</TotalTime>
  <Words>2491</Words>
  <Application>Microsoft Office PowerPoint</Application>
  <PresentationFormat>Grand écran</PresentationFormat>
  <Paragraphs>281</Paragraphs>
  <Slides>37</Slides>
  <Notes>21</Notes>
  <HiddenSlides>1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37</vt:i4>
      </vt:variant>
    </vt:vector>
  </HeadingPairs>
  <TitlesOfParts>
    <vt:vector size="52" baseType="lpstr">
      <vt:lpstr>Arial</vt:lpstr>
      <vt:lpstr>Calibri</vt:lpstr>
      <vt:lpstr>Calibri Light</vt:lpstr>
      <vt:lpstr>CIDFont+F2</vt:lpstr>
      <vt:lpstr>DejaVu Sans</vt:lpstr>
      <vt:lpstr>Lato</vt:lpstr>
      <vt:lpstr>Poppins</vt:lpstr>
      <vt:lpstr>Poppins Light</vt:lpstr>
      <vt:lpstr>Poppins SemiBold</vt:lpstr>
      <vt:lpstr>Roboto</vt:lpstr>
      <vt:lpstr>Times New Roman</vt:lpstr>
      <vt:lpstr>Wingdings</vt:lpstr>
      <vt:lpstr>Wingdings 2</vt:lpstr>
      <vt:lpstr>Conception personnalisée</vt:lpstr>
      <vt:lpstr>Thème Office</vt:lpstr>
      <vt:lpstr>Organiser les mobilités à l’échelle de l’aire métropolitaine lyonnaise  Présentation IDEHATE du 28 juin 2024  Jean-Charles Kohlhaas, vice-président de la Métropole de Lyon délégué aux Déplacements, aux Intermodalités et à la Logistique urbaine</vt:lpstr>
      <vt:lpstr>Présentation PowerPoint</vt:lpstr>
      <vt:lpstr>L’AIRE MÉTROPOLITAINE LYONNAISE   Une vaste échelle de travail </vt:lpstr>
      <vt:lpstr>L’AIRE MÉTROPOLITAINE LYONNAISE  Population </vt:lpstr>
      <vt:lpstr>L’AIRE MÉTROPOLITAINE LYONNAISE  Des dynamiques socio-économiques fortes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RENFORCER LE DIALOGUE TERRITORIAL en faisant coopérer EPCI et Métropole  Objectifs :           Des tables de coopération thématiques "à façon" = périmètre adapté au sujet   Sujets : mobilités, eau, etc…     </vt:lpstr>
      <vt:lpstr>1ere TABLE DE COOPERATION « MOBILITE » </vt:lpstr>
      <vt:lpstr>Présentation PowerPoint</vt:lpstr>
      <vt:lpstr>POTENTIEL DU RÉSEAU ROUTIER</vt:lpstr>
      <vt:lpstr>Présentation PowerPoint</vt:lpstr>
      <vt:lpstr>UN ENJEU D’ATTRACTIVITÉ POUR LES T.C. ROUTIERS</vt:lpstr>
      <vt:lpstr>Présentation PowerPoint</vt:lpstr>
      <vt:lpstr>ATELIER « CHEMIN VICINAUX ET  MODES ACTIF» - Table Mobilités   </vt:lpstr>
    </vt:vector>
  </TitlesOfParts>
  <Company>Le Grand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Grégory BOURBON</dc:creator>
  <cp:lastModifiedBy>Benoît DEMONGEOT</cp:lastModifiedBy>
  <cp:revision>1177</cp:revision>
  <cp:lastPrinted>2024-05-30T13:12:49Z</cp:lastPrinted>
  <dcterms:created xsi:type="dcterms:W3CDTF">2017-06-19T12:53:23Z</dcterms:created>
  <dcterms:modified xsi:type="dcterms:W3CDTF">2024-06-27T18:26:57Z</dcterms:modified>
</cp:coreProperties>
</file>