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6"/>
  </p:normalViewPr>
  <p:slideViewPr>
    <p:cSldViewPr snapToGrid="0">
      <p:cViewPr varScale="1">
        <p:scale>
          <a:sx n="51" d="100"/>
          <a:sy n="51" d="100"/>
        </p:scale>
        <p:origin x="90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Texte du titre</a:t>
            </a:r>
          </a:p>
        </p:txBody>
      </p:sp>
      <p:sp>
        <p:nvSpPr>
          <p:cNvPr id="12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-Gilles Allain"/>
          <p:cNvSpPr txBox="1">
            <a:spLocks noGrp="1"/>
          </p:cNvSpPr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-Gilles Allain</a:t>
            </a:r>
          </a:p>
        </p:txBody>
      </p:sp>
      <p:sp>
        <p:nvSpPr>
          <p:cNvPr id="94" name="« Saisissez une citation ici. »"/>
          <p:cNvSpPr txBox="1">
            <a:spLocks noGrp="1"/>
          </p:cNvSpPr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« Saisissez une citation ici. » </a:t>
            </a:r>
          </a:p>
        </p:txBody>
      </p:sp>
      <p:sp>
        <p:nvSpPr>
          <p:cNvPr id="9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>
            <a:spLocks noGrp="1"/>
          </p:cNvSpPr>
          <p:nvPr>
            <p:ph type="pic" idx="21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>
            <a:spLocks noGrp="1"/>
          </p:cNvSpPr>
          <p:nvPr>
            <p:ph type="pic" idx="21"/>
          </p:nvPr>
        </p:nvSpPr>
        <p:spPr>
          <a:xfrm>
            <a:off x="3125968" y="-393700"/>
            <a:ext cx="18135601" cy="12090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e du titre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Texte du titre</a:t>
            </a:r>
          </a:p>
        </p:txBody>
      </p:sp>
      <p:sp>
        <p:nvSpPr>
          <p:cNvPr id="22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e du titre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>
            <a:spLocks noGrp="1"/>
          </p:cNvSpPr>
          <p:nvPr>
            <p:ph type="pic" sz="half" idx="21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e du titre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Texte du titre</a:t>
            </a:r>
          </a:p>
        </p:txBody>
      </p:sp>
      <p:sp>
        <p:nvSpPr>
          <p:cNvPr id="40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7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>
            <a:spLocks noGrp="1"/>
          </p:cNvSpPr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67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 niveau 1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532204087_1355x1355.jpg"/>
          <p:cNvSpPr>
            <a:spLocks noGrp="1"/>
          </p:cNvSpPr>
          <p:nvPr>
            <p:ph type="pic" sz="quarter" idx="22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532241774_2880x1920.jpg"/>
          <p:cNvSpPr>
            <a:spLocks noGrp="1"/>
          </p:cNvSpPr>
          <p:nvPr>
            <p:ph type="pic" idx="23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La décarbonation de la route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La décarbonation de la route</a:t>
            </a:r>
          </a:p>
        </p:txBody>
      </p:sp>
      <p:sp>
        <p:nvSpPr>
          <p:cNvPr id="120" name="Une redoutable équation financière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Une redoutable équation financière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La route en position dominant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La route en position dominante</a:t>
            </a:r>
          </a:p>
        </p:txBody>
      </p:sp>
      <p:sp>
        <p:nvSpPr>
          <p:cNvPr id="123" name="Un patrimoine exceptionnel 1,1M km d’une valeur estimée à 2000Mds€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Un patrimoine exceptionnel 1,1M km d’une valeur estimée à 2000Mds€</a:t>
            </a:r>
          </a:p>
          <a:p>
            <a:r>
              <a:t>La qualité de la route se dégrade en raison d’un sous-investissement ; la France passe de la 1ère à la 19ème place dans le classement mondial, pont 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La route en transi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La route en transition</a:t>
            </a:r>
          </a:p>
        </p:txBody>
      </p:sp>
      <p:sp>
        <p:nvSpPr>
          <p:cNvPr id="126" name="La transition énergétique : le déploiement des bornes électriques et l’électrification du parc. L’électrification de la route pour les PL ?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La transition énergétique : le déploiement des bornes électriques et l’électrification du parc. L’électrification de la route pour les PL ?</a:t>
            </a:r>
          </a:p>
          <a:p>
            <a:r>
              <a:t>La transition énergétique : l’hydrogène </a:t>
            </a:r>
          </a:p>
          <a:p>
            <a:r>
              <a:t>La transition numérique : voiture connectée et voiture autonome (?)</a:t>
            </a:r>
          </a:p>
          <a:p>
            <a:r>
              <a:t>La « transition climatique » les événements climatiques exceptionnels génèrent des surcroits importants de dépenses. Ponts et voiries ; A13.Effondrement du pont Chamborigaud 18/03/2024. 1000 pont rénovés chaque année. Pont Mirepoix 2019.  Cf Pont Morandi.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L’AFIT-F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L’AFIT-F</a:t>
            </a:r>
          </a:p>
        </p:txBody>
      </p:sp>
      <p:sp>
        <p:nvSpPr>
          <p:cNvPr id="129" name="Une anomalie institutionnelle sur qui plane une double menace : Cour des comptes, directions du trésor et du budget.…"/>
          <p:cNvSpPr txBox="1">
            <a:spLocks noGrp="1"/>
          </p:cNvSpPr>
          <p:nvPr>
            <p:ph type="body" idx="1"/>
          </p:nvPr>
        </p:nvSpPr>
        <p:spPr>
          <a:xfrm>
            <a:off x="-12700" y="355600"/>
            <a:ext cx="21005800" cy="9296400"/>
          </a:xfrm>
          <a:prstGeom prst="rect">
            <a:avLst/>
          </a:prstGeom>
        </p:spPr>
        <p:txBody>
          <a:bodyPr/>
          <a:lstStyle/>
          <a:p>
            <a:pPr marL="571500" indent="-571500" defTabSz="742950">
              <a:spcBef>
                <a:spcPts val="5300"/>
              </a:spcBef>
              <a:defRPr sz="4319"/>
            </a:pPr>
            <a:endParaRPr/>
          </a:p>
          <a:p>
            <a:pPr marL="571500" indent="-571500" defTabSz="742950">
              <a:spcBef>
                <a:spcPts val="5300"/>
              </a:spcBef>
              <a:defRPr sz="4319"/>
            </a:pPr>
            <a:endParaRPr/>
          </a:p>
          <a:p>
            <a:pPr marL="571500" indent="-571500" defTabSz="742950">
              <a:spcBef>
                <a:spcPts val="5300"/>
              </a:spcBef>
              <a:defRPr sz="4319"/>
            </a:pPr>
            <a:r>
              <a:t>Une anomalie institutionnelle sur qui plane une double menace : Cour des comptes, directions du trésor et du budget.</a:t>
            </a:r>
          </a:p>
          <a:p>
            <a:pPr marL="571500" indent="-571500" defTabSz="742950">
              <a:spcBef>
                <a:spcPts val="5300"/>
              </a:spcBef>
              <a:defRPr sz="4319"/>
            </a:pPr>
            <a:r>
              <a:t>Les origines des recettes affectées</a:t>
            </a:r>
          </a:p>
          <a:p>
            <a:pPr marL="571500" indent="-571500" defTabSz="742950">
              <a:spcBef>
                <a:spcPts val="5300"/>
              </a:spcBef>
              <a:defRPr sz="4319"/>
            </a:pPr>
            <a:r>
              <a:t>Le CIADT du 18 décembre 2003 portant création de l’AFITF</a:t>
            </a:r>
          </a:p>
          <a:p>
            <a:pPr marL="571500" indent="-571500" defTabSz="742950">
              <a:spcBef>
                <a:spcPts val="5300"/>
              </a:spcBef>
              <a:defRPr sz="4319"/>
            </a:pPr>
            <a:r>
              <a:t>La difficile sécurisation des ressources. Les dividendes des SEMCA ; les ressources de la taxe Poids Lourds ; un bouquet de recettes affectées provenant essentiellement de la route.  2005-2022 54,1 Mds€ dont 17,5Mds€ pour la route       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Les besoins de financement des infrastructures routièr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20065">
              <a:defRPr sz="7056"/>
            </a:lvl1pPr>
          </a:lstStyle>
          <a:p>
            <a:r>
              <a:t>Les besoins de financement des infrastructures routières</a:t>
            </a:r>
          </a:p>
        </p:txBody>
      </p:sp>
      <p:sp>
        <p:nvSpPr>
          <p:cNvPr id="132" name="L’Etat : des financements complexes pour un réseau en attrition ; 12000km de routes et autoroutes non concédées. 9000km d’autoroutes concédées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L’Etat : des financements complexes pour un réseau en attrition ; 12000km de routes et autoroutes non concédées. 9000km d’autoroutes concédées.                  </a:t>
            </a:r>
          </a:p>
          <a:p>
            <a:r>
              <a:t>L’AFIT-F , le programme 203 </a:t>
            </a:r>
          </a:p>
          <a:p>
            <a:r>
              <a:t>Les départements 368401km de RD</a:t>
            </a:r>
          </a:p>
          <a:p>
            <a:r>
              <a:t>Le bloc communal 704151km de voiries communales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L’AFIT-V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L’AFIT-V</a:t>
            </a:r>
          </a:p>
        </p:txBody>
      </p:sp>
      <p:sp>
        <p:nvSpPr>
          <p:cNvPr id="135" name="Modifier : 2 clics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36" name="Budget rectificatif n°1 de l'année 2024.pdf" descr="Budget rectificatif n°1 de l'année 2024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6354" y="1812929"/>
            <a:ext cx="7560559" cy="106923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LA ROUTE GÉNÉREUS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LA ROUTE GÉNÉREUSE </a:t>
            </a:r>
          </a:p>
        </p:txBody>
      </p:sp>
      <p:sp>
        <p:nvSpPr>
          <p:cNvPr id="139" name="La fiscalité routière apporte plus de 40Mds€ de recette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27050" indent="-527050" defTabSz="685165">
              <a:spcBef>
                <a:spcPts val="4800"/>
              </a:spcBef>
              <a:defRPr sz="3984"/>
            </a:pPr>
            <a:r>
              <a:t>La fiscalité routière apporte plus de 40Mds€ de recettes </a:t>
            </a:r>
          </a:p>
          <a:p>
            <a:pPr marL="527050" indent="-527050" defTabSz="685165">
              <a:spcBef>
                <a:spcPts val="4800"/>
              </a:spcBef>
              <a:defRPr sz="3984"/>
            </a:pPr>
            <a:r>
              <a:t>L’AFITF : l’essentiel des ressources apportées par la route et les autoroutes concédées </a:t>
            </a:r>
          </a:p>
          <a:p>
            <a:pPr marL="527050" indent="-527050" defTabSz="685165">
              <a:spcBef>
                <a:spcPts val="4800"/>
              </a:spcBef>
              <a:defRPr sz="3984"/>
            </a:pPr>
            <a:r>
              <a:t>Fraction d’accise sur les carburants (ex-TICPE)    2 049 811 986 €</a:t>
            </a:r>
          </a:p>
          <a:p>
            <a:pPr marL="527050" indent="-527050" defTabSz="685165">
              <a:spcBef>
                <a:spcPts val="4800"/>
              </a:spcBef>
              <a:defRPr sz="3984"/>
            </a:pPr>
            <a:r>
              <a:t>La redevances domaniales                                                    411M€</a:t>
            </a:r>
          </a:p>
          <a:p>
            <a:pPr marL="527050" indent="-527050" defTabSz="685165">
              <a:spcBef>
                <a:spcPts val="4800"/>
              </a:spcBef>
              <a:defRPr sz="3984"/>
            </a:pPr>
            <a:r>
              <a:t>Taxe d’aménagement du territoire.                                        561M€</a:t>
            </a:r>
          </a:p>
          <a:p>
            <a:pPr marL="527050" indent="-527050" defTabSz="685165">
              <a:spcBef>
                <a:spcPts val="4800"/>
              </a:spcBef>
              <a:defRPr sz="3984"/>
            </a:pPr>
            <a:r>
              <a:t>Produits des amendes radars automatiques                         252M€</a:t>
            </a:r>
          </a:p>
          <a:p>
            <a:pPr marL="527050" indent="-527050" defTabSz="685165">
              <a:spcBef>
                <a:spcPts val="4800"/>
              </a:spcBef>
              <a:defRPr sz="3984"/>
            </a:pPr>
            <a:r>
              <a:t>Autres ressources contribution secteur aérien, TEITL            600M€</a:t>
            </a:r>
          </a:p>
          <a:p>
            <a:pPr marL="527050" indent="-527050" defTabSz="685165">
              <a:spcBef>
                <a:spcPts val="4800"/>
              </a:spcBef>
              <a:defRPr sz="3984"/>
            </a:pPr>
            <a:r>
              <a:t>Dotation budgétaire plan de relance                               396, 850M€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Les évolutions possibl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Les évolutions possibles</a:t>
            </a:r>
          </a:p>
        </p:txBody>
      </p:sp>
      <p:sp>
        <p:nvSpPr>
          <p:cNvPr id="142" name="La tarification de la route : mise en place de la directive euro-vignette révisée. ( ?) / acceptabilité…"/>
          <p:cNvSpPr txBox="1">
            <a:spLocks noGrp="1"/>
          </p:cNvSpPr>
          <p:nvPr>
            <p:ph type="body" idx="1"/>
          </p:nvPr>
        </p:nvSpPr>
        <p:spPr>
          <a:xfrm>
            <a:off x="1689100" y="3674878"/>
            <a:ext cx="21005800" cy="9296401"/>
          </a:xfrm>
          <a:prstGeom prst="rect">
            <a:avLst/>
          </a:prstGeom>
        </p:spPr>
        <p:txBody>
          <a:bodyPr/>
          <a:lstStyle/>
          <a:p>
            <a:pPr marL="615950" indent="-615950" defTabSz="800735">
              <a:spcBef>
                <a:spcPts val="5700"/>
              </a:spcBef>
              <a:defRPr sz="4656"/>
            </a:pPr>
            <a:r>
              <a:t>La tarification de la route : mise en place de la directive euro-vignette révisée. ( ?) / acceptabilité</a:t>
            </a:r>
          </a:p>
          <a:p>
            <a:pPr marL="615950" indent="-615950" defTabSz="800735">
              <a:spcBef>
                <a:spcPts val="5700"/>
              </a:spcBef>
              <a:defRPr sz="4656"/>
            </a:pPr>
            <a:r>
              <a:t>Transition fiscale sur l’énergie consommée sur le route ( ?) avec l’attrition progressive de la « TICPE »</a:t>
            </a:r>
          </a:p>
          <a:p>
            <a:pPr marL="615950" indent="-615950" defTabSz="800735">
              <a:spcBef>
                <a:spcPts val="5700"/>
              </a:spcBef>
              <a:defRPr sz="4656"/>
            </a:pPr>
            <a:r>
              <a:t>Des progrès dans la conception des chaussées ( matériaux, mise en oeuvre )</a:t>
            </a:r>
          </a:p>
          <a:p>
            <a:pPr marL="615950" indent="-615950" defTabSz="800735">
              <a:spcBef>
                <a:spcPts val="5700"/>
              </a:spcBef>
              <a:defRPr sz="4656"/>
            </a:pPr>
            <a:r>
              <a:t>Une sobriété dans les usages, réduction des vitesses sur routes et autoroutes </a:t>
            </a:r>
          </a:p>
          <a:p>
            <a:pPr marL="615950" indent="-615950" defTabSz="800735">
              <a:spcBef>
                <a:spcPts val="5700"/>
              </a:spcBef>
              <a:defRPr sz="4656"/>
            </a:pPr>
            <a:r>
              <a:t>Une sobriété dans les usages : réduction des déplacements ( télétravail, ville dense, vieillissement de la population, démobilité )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9A5812EC654640AAF0FBDB42E081DB" ma:contentTypeVersion="18" ma:contentTypeDescription="Crée un document." ma:contentTypeScope="" ma:versionID="562c5f8faa3afe0037f80cedbbba92a2">
  <xsd:schema xmlns:xsd="http://www.w3.org/2001/XMLSchema" xmlns:xs="http://www.w3.org/2001/XMLSchema" xmlns:p="http://schemas.microsoft.com/office/2006/metadata/properties" xmlns:ns2="ca8b9c18-5e1d-46e5-9d1a-4e2a3224a5d3" xmlns:ns3="597f0e91-a424-40e7-b159-919cd36229ca" targetNamespace="http://schemas.microsoft.com/office/2006/metadata/properties" ma:root="true" ma:fieldsID="6d0b1f9947d2def9302a79bd3f5241cd" ns2:_="" ns3:_="">
    <xsd:import namespace="ca8b9c18-5e1d-46e5-9d1a-4e2a3224a5d3"/>
    <xsd:import namespace="597f0e91-a424-40e7-b159-919cd36229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8b9c18-5e1d-46e5-9d1a-4e2a3224a5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05f3d6fe-baf4-44b9-a882-657db6edb6c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f0e91-a424-40e7-b159-919cd36229ca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c45a579-8ad3-4386-ab0e-ea2618c9e016}" ma:internalName="TaxCatchAll" ma:showField="CatchAllData" ma:web="597f0e91-a424-40e7-b159-919cd36229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a8b9c18-5e1d-46e5-9d1a-4e2a3224a5d3">
      <Terms xmlns="http://schemas.microsoft.com/office/infopath/2007/PartnerControls"/>
    </lcf76f155ced4ddcb4097134ff3c332f>
    <TaxCatchAll xmlns="597f0e91-a424-40e7-b159-919cd36229ca" xsi:nil="true"/>
  </documentManagement>
</p:properties>
</file>

<file path=customXml/itemProps1.xml><?xml version="1.0" encoding="utf-8"?>
<ds:datastoreItem xmlns:ds="http://schemas.openxmlformats.org/officeDocument/2006/customXml" ds:itemID="{660BCDC4-C2F2-4B8A-9E69-B952AA20B338}"/>
</file>

<file path=customXml/itemProps2.xml><?xml version="1.0" encoding="utf-8"?>
<ds:datastoreItem xmlns:ds="http://schemas.openxmlformats.org/officeDocument/2006/customXml" ds:itemID="{FE9B5A2E-B00D-4468-8191-429453A399AA}"/>
</file>

<file path=customXml/itemProps3.xml><?xml version="1.0" encoding="utf-8"?>
<ds:datastoreItem xmlns:ds="http://schemas.openxmlformats.org/officeDocument/2006/customXml" ds:itemID="{806B2178-EF90-48A6-8C3E-51E7F49BB485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426</Words>
  <Application>Microsoft Macintosh PowerPoint</Application>
  <PresentationFormat>Personnalisé</PresentationFormat>
  <Paragraphs>38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Helvetica Neue</vt:lpstr>
      <vt:lpstr>Helvetica Neue Light</vt:lpstr>
      <vt:lpstr>Helvetica Neue Medium</vt:lpstr>
      <vt:lpstr>White</vt:lpstr>
      <vt:lpstr>La décarbonation de la route</vt:lpstr>
      <vt:lpstr>La route en position dominante</vt:lpstr>
      <vt:lpstr>La route en transition</vt:lpstr>
      <vt:lpstr>L’AFIT-F</vt:lpstr>
      <vt:lpstr>Les besoins de financement des infrastructures routières</vt:lpstr>
      <vt:lpstr>L’AFIT-V</vt:lpstr>
      <vt:lpstr>LA ROUTE GÉNÉREUSE </vt:lpstr>
      <vt:lpstr>Les évolutions possibles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décarbonation de la route</dc:title>
  <cp:lastModifiedBy>Anne MATTIOLI</cp:lastModifiedBy>
  <cp:revision>1</cp:revision>
  <dcterms:modified xsi:type="dcterms:W3CDTF">2024-04-22T10:05:28Z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0x010100C99A5812EC654640AAF0FBDB42E081DB</vt:lpwstr>
  </property>
</Properties>
</file>