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6BB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5788"/>
  </p:normalViewPr>
  <p:slideViewPr>
    <p:cSldViewPr snapToGrid="0">
      <p:cViewPr varScale="1">
        <p:scale>
          <a:sx n="106" d="100"/>
          <a:sy n="106" d="100"/>
        </p:scale>
        <p:origin x="76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632E6-6B76-BE4E-907E-691FA6FB1F37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AA290-421B-8844-ACE6-4957127A9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6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7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2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7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0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5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2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1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6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E8C8-FD1E-43A2-8C84-ED57A35494F1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64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7" y="140043"/>
            <a:ext cx="3551086" cy="1323586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64B493AB-18D1-7347-BE5E-A8759E625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379" y="1864895"/>
            <a:ext cx="7986624" cy="3282837"/>
          </a:xfrm>
        </p:spPr>
        <p:txBody>
          <a:bodyPr/>
          <a:lstStyle/>
          <a:p>
            <a:r>
              <a:rPr lang="fr-FR" b="1" dirty="0"/>
              <a:t> </a:t>
            </a:r>
            <a:endParaRPr lang="fr-FR" dirty="0"/>
          </a:p>
          <a:p>
            <a:pPr algn="l"/>
            <a:r>
              <a:rPr lang="fr-FR" b="1" dirty="0"/>
              <a:t>Session 2</a:t>
            </a:r>
          </a:p>
          <a:p>
            <a:pPr algn="l"/>
            <a:r>
              <a:rPr lang="fr-FR" b="1" dirty="0"/>
              <a:t>Aménagement du territoire et éducation, </a:t>
            </a:r>
          </a:p>
          <a:p>
            <a:pPr algn="l"/>
            <a:r>
              <a:rPr lang="fr-FR" b="1" dirty="0"/>
              <a:t>entre unité nationale et diversité territoriale</a:t>
            </a:r>
          </a:p>
          <a:p>
            <a:pPr algn="l"/>
            <a:endParaRPr lang="fr-FR" b="1" dirty="0"/>
          </a:p>
          <a:p>
            <a:pPr algn="l"/>
            <a:r>
              <a:rPr lang="fr-FR" b="1" dirty="0"/>
              <a:t>Grigny et Paris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Ariane </a:t>
            </a:r>
            <a:r>
              <a:rPr lang="fr-FR" b="1" dirty="0" err="1"/>
              <a:t>Azema</a:t>
            </a:r>
            <a:r>
              <a:rPr lang="fr-FR" b="1" dirty="0"/>
              <a:t> et Philippe </a:t>
            </a:r>
            <a:r>
              <a:rPr lang="fr-FR" b="1" dirty="0" err="1"/>
              <a:t>Estèbe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4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1" y="121274"/>
            <a:ext cx="2028846" cy="756207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3BB47068-E0F6-DC41-B972-D6E40C637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744" y="1106479"/>
            <a:ext cx="9144000" cy="4994284"/>
          </a:xfrm>
        </p:spPr>
        <p:txBody>
          <a:bodyPr>
            <a:normAutofit lnSpcReduction="10000"/>
          </a:bodyPr>
          <a:lstStyle/>
          <a:p>
            <a:pPr algn="l"/>
            <a:r>
              <a:rPr lang="fr-FR" b="1" dirty="0"/>
              <a:t>Première session. Le malaise français et les paradoxes de la massification scolaire</a:t>
            </a:r>
          </a:p>
          <a:p>
            <a:pPr lvl="0" algn="l"/>
            <a:endParaRPr lang="fr-FR" dirty="0"/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fr-FR" dirty="0"/>
              <a:t>Massification scolaire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fr-FR" dirty="0"/>
              <a:t>Individualisation des inégalités (chacun est responsable de son destin)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fr-FR" dirty="0"/>
              <a:t>Mythe de l’égalité des chances, qui se combine avec un modèle très élitiste</a:t>
            </a:r>
          </a:p>
          <a:p>
            <a:pPr lvl="1" algn="l"/>
            <a:r>
              <a:rPr lang="fr-FR" dirty="0"/>
              <a:t>Sentiment de frustration et d’amertume des « perdants »</a:t>
            </a:r>
          </a:p>
          <a:p>
            <a:pPr lvl="1" algn="l"/>
            <a:r>
              <a:rPr lang="fr-FR" dirty="0"/>
              <a:t>Modèle excessivement sensible à l’accès de tous au sommet de la pyramide </a:t>
            </a:r>
          </a:p>
          <a:p>
            <a:pPr lvl="1" algn="l"/>
            <a:r>
              <a:rPr lang="fr-FR" dirty="0"/>
              <a:t>Enjeu autour de la diversification des critères de réussite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fr-FR" dirty="0"/>
              <a:t>Effritement du « commun ». </a:t>
            </a:r>
          </a:p>
          <a:p>
            <a:pPr lvl="1" algn="l"/>
            <a:r>
              <a:rPr lang="fr-FR" dirty="0"/>
              <a:t>On s’attendrait à ce que l’école renforce le sentiment d’appartenance à la communauté nationale et l’adhésion à des valeurs communes. On voit que ce n’est pas le cas. 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fr-FR" dirty="0"/>
              <a:t>Et sur les territoires ? </a:t>
            </a:r>
          </a:p>
          <a:p>
            <a:pPr marL="285750" lvl="0" indent="-285750" algn="l">
              <a:buFont typeface="Wingdings" pitchFamily="2" charset="2"/>
              <a:buChar char="Ø"/>
            </a:pPr>
            <a:endParaRPr lang="fr-FR" dirty="0"/>
          </a:p>
          <a:p>
            <a:pPr lvl="0" algn="l"/>
            <a:r>
              <a:rPr lang="fr-FR" sz="1400" dirty="0"/>
              <a:t>Retrouver quelques points de repère de la première session  en 3p. sur le site.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fr-FR" sz="1400" dirty="0"/>
          </a:p>
          <a:p>
            <a:pPr marL="342900" indent="-342900" algn="l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4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6" y="273093"/>
            <a:ext cx="2069098" cy="77121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998B6F4-C401-F940-A146-BB39B9B73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359" y="658698"/>
            <a:ext cx="10133441" cy="920166"/>
          </a:xfrm>
        </p:spPr>
        <p:txBody>
          <a:bodyPr>
            <a:noAutofit/>
          </a:bodyPr>
          <a:lstStyle/>
          <a:p>
            <a:pPr algn="l"/>
            <a:r>
              <a:rPr lang="fr-FR" sz="3200" b="1" dirty="0"/>
              <a:t>La massification scolaire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69FF95F-2412-6540-9304-5675F8194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463417"/>
            <a:ext cx="8266113" cy="511518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A1D08E0-682E-1D4D-A4F6-348DAD866E9A}"/>
              </a:ext>
            </a:extLst>
          </p:cNvPr>
          <p:cNvSpPr txBox="1">
            <a:spLocks/>
          </p:cNvSpPr>
          <p:nvPr/>
        </p:nvSpPr>
        <p:spPr>
          <a:xfrm>
            <a:off x="7510204" y="5787296"/>
            <a:ext cx="2125362" cy="5183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(source : CAE)</a:t>
            </a:r>
          </a:p>
        </p:txBody>
      </p:sp>
    </p:spTree>
    <p:extLst>
      <p:ext uri="{BB962C8B-B14F-4D97-AF65-F5344CB8AC3E}">
        <p14:creationId xmlns:p14="http://schemas.microsoft.com/office/powerpoint/2010/main" val="90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6" y="273093"/>
            <a:ext cx="2069098" cy="77121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FF4E0D1-AF40-9640-984E-F59A4394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87" y="2022051"/>
            <a:ext cx="9144000" cy="456285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b="1" dirty="0"/>
              <a:t>Comprendre le rôle de l’éducation dans les politiques d’aménagement territorial </a:t>
            </a:r>
          </a:p>
          <a:p>
            <a:pPr algn="l"/>
            <a:r>
              <a:rPr lang="fr-FR" dirty="0"/>
              <a:t>(Le maillage éducatif du territoire ; l’éducation prioritaire ; la géographie de l’enseignement supérieur)</a:t>
            </a:r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b="1" dirty="0"/>
              <a:t>Cerner les relations entre inégalités scolaires, sociales et territoriales </a:t>
            </a:r>
          </a:p>
          <a:p>
            <a:pPr algn="l"/>
            <a:r>
              <a:rPr lang="fr-FR" dirty="0"/>
              <a:t>(à quoi sert la carte scolaire ?; accès à l’éducation et à la formation dans les territoires ruraux ; dans les quartiers populaires)</a:t>
            </a:r>
          </a:p>
          <a:p>
            <a:pPr marL="342900" indent="-342900" algn="l">
              <a:buFontTx/>
              <a:buChar char="-"/>
            </a:pPr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b="1" dirty="0"/>
              <a:t>Embrasser la diversité des parties prenantes qui agissent sur un territoire dans le champ éducatif </a:t>
            </a:r>
            <a:r>
              <a:rPr lang="fr-FR" dirty="0"/>
              <a:t>et déchiffrer les jeux d’acteurs (Etat, collectivités, enseignement privé, associations…)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  <a:p>
            <a:pPr marL="342900" indent="-342900" algn="l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99951FB-7C67-B040-9653-9615E8EFC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416" y="830148"/>
            <a:ext cx="10133441" cy="920166"/>
          </a:xfrm>
        </p:spPr>
        <p:txBody>
          <a:bodyPr>
            <a:noAutofit/>
          </a:bodyPr>
          <a:lstStyle/>
          <a:p>
            <a:pPr algn="l"/>
            <a:r>
              <a:rPr lang="fr-FR" sz="3200" b="1" dirty="0"/>
              <a:t>Session 2. Objectifs</a:t>
            </a:r>
          </a:p>
        </p:txBody>
      </p:sp>
    </p:spTree>
    <p:extLst>
      <p:ext uri="{BB962C8B-B14F-4D97-AF65-F5344CB8AC3E}">
        <p14:creationId xmlns:p14="http://schemas.microsoft.com/office/powerpoint/2010/main" val="13651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6" y="273093"/>
            <a:ext cx="2069098" cy="7712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65CE859-C101-674C-B013-3CEA677C681C}"/>
              </a:ext>
            </a:extLst>
          </p:cNvPr>
          <p:cNvSpPr txBox="1"/>
          <p:nvPr/>
        </p:nvSpPr>
        <p:spPr>
          <a:xfrm>
            <a:off x="928688" y="1214438"/>
            <a:ext cx="6829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Deux types de temps de discussion : </a:t>
            </a:r>
          </a:p>
          <a:p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temps de « digestion », après les interventions</a:t>
            </a:r>
          </a:p>
          <a:p>
            <a:pPr marL="342900" indent="-342900">
              <a:buAutoNum type="arabicPeriod" startAt="2"/>
            </a:pPr>
            <a:r>
              <a:rPr lang="fr-FR" dirty="0"/>
              <a:t>temps de synthèse collective</a:t>
            </a:r>
          </a:p>
          <a:p>
            <a:pPr marL="342900" indent="-342900">
              <a:buAutoNum type="arabicPeriod" startAt="2"/>
            </a:pPr>
            <a:endParaRPr lang="fr-FR" dirty="0"/>
          </a:p>
          <a:p>
            <a:pPr lvl="1"/>
            <a:r>
              <a:rPr lang="fr-FR" dirty="0"/>
              <a:t>Suppose une écoute active :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Qu’est-ce que je retiens/emporte ? (« pépites »)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 quoi cela résonne/dissone avec ma propre expérience/réflexion ?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Quelles questions à approfondir  / à mettre en débat ? </a:t>
            </a:r>
          </a:p>
          <a:p>
            <a:pPr lvl="1"/>
            <a:endParaRPr lang="fr-FR" dirty="0"/>
          </a:p>
          <a:p>
            <a:pPr marL="342900" indent="-342900">
              <a:buAutoNum type="arabicPeriod" startAt="2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1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6" y="273093"/>
            <a:ext cx="2069098" cy="771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0404DB-8A6B-1C4A-8157-10AC6D1BEF59}"/>
              </a:ext>
            </a:extLst>
          </p:cNvPr>
          <p:cNvSpPr/>
          <p:nvPr/>
        </p:nvSpPr>
        <p:spPr>
          <a:xfrm>
            <a:off x="2119965" y="1132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trombi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fr-F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01B5FC-53E3-3942-B087-81EE3FAB9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1143" y="628650"/>
            <a:ext cx="4533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1" ma:contentTypeDescription="Crée un document." ma:contentTypeScope="" ma:versionID="77bf79552c046a8c39a9d63979776b19">
  <xsd:schema xmlns:xsd="http://www.w3.org/2001/XMLSchema" xmlns:xs="http://www.w3.org/2001/XMLSchema" xmlns:p="http://schemas.microsoft.com/office/2006/metadata/properties" xmlns:ns2="ca8b9c18-5e1d-46e5-9d1a-4e2a3224a5d3" targetNamespace="http://schemas.microsoft.com/office/2006/metadata/properties" ma:root="true" ma:fieldsID="52b5bb7baae942fb3ea69abf4553be44" ns2:_="">
    <xsd:import namespace="ca8b9c18-5e1d-46e5-9d1a-4e2a3224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A20BC-2C3C-4920-9F87-EB8D054DA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E5343-B674-4C67-86A6-F7B0B2A14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8b9c18-5e1d-46e5-9d1a-4e2a3224a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F45EB9-DFD1-47B1-9056-3E9D597528D3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a8b9c18-5e1d-46e5-9d1a-4e2a3224a5d3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3122</TotalTime>
  <Words>313</Words>
  <Application>Microsoft Macintosh PowerPoint</Application>
  <PresentationFormat>Grand écran</PresentationFormat>
  <Paragraphs>46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La massification scolaire</vt:lpstr>
      <vt:lpstr>Session 2. Objectifs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MARTIN-PUYA</dc:creator>
  <cp:lastModifiedBy>Sandra MOATTI</cp:lastModifiedBy>
  <cp:revision>73</cp:revision>
  <dcterms:created xsi:type="dcterms:W3CDTF">2019-09-23T14:42:49Z</dcterms:created>
  <dcterms:modified xsi:type="dcterms:W3CDTF">2022-04-13T17:41:35Z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