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handoutMasterIdLst>
    <p:handoutMasterId r:id="rId54"/>
  </p:handoutMasterIdLst>
  <p:sldIdLst>
    <p:sldId id="259" r:id="rId5"/>
    <p:sldId id="511" r:id="rId6"/>
    <p:sldId id="512" r:id="rId7"/>
    <p:sldId id="526" r:id="rId8"/>
    <p:sldId id="514" r:id="rId9"/>
    <p:sldId id="502" r:id="rId10"/>
    <p:sldId id="504" r:id="rId11"/>
    <p:sldId id="536" r:id="rId12"/>
    <p:sldId id="459" r:id="rId13"/>
    <p:sldId id="513" r:id="rId14"/>
    <p:sldId id="485" r:id="rId15"/>
    <p:sldId id="463" r:id="rId16"/>
    <p:sldId id="464" r:id="rId17"/>
    <p:sldId id="465" r:id="rId18"/>
    <p:sldId id="529" r:id="rId19"/>
    <p:sldId id="496" r:id="rId20"/>
    <p:sldId id="498" r:id="rId21"/>
    <p:sldId id="515" r:id="rId22"/>
    <p:sldId id="467" r:id="rId23"/>
    <p:sldId id="468" r:id="rId24"/>
    <p:sldId id="452" r:id="rId25"/>
    <p:sldId id="481" r:id="rId26"/>
    <p:sldId id="482" r:id="rId27"/>
    <p:sldId id="490" r:id="rId28"/>
    <p:sldId id="516" r:id="rId29"/>
    <p:sldId id="460" r:id="rId30"/>
    <p:sldId id="472" r:id="rId31"/>
    <p:sldId id="473" r:id="rId32"/>
    <p:sldId id="466" r:id="rId33"/>
    <p:sldId id="474" r:id="rId34"/>
    <p:sldId id="475" r:id="rId35"/>
    <p:sldId id="476" r:id="rId36"/>
    <p:sldId id="477" r:id="rId37"/>
    <p:sldId id="478" r:id="rId38"/>
    <p:sldId id="517" r:id="rId39"/>
    <p:sldId id="449" r:id="rId40"/>
    <p:sldId id="457" r:id="rId41"/>
    <p:sldId id="535" r:id="rId42"/>
    <p:sldId id="531" r:id="rId43"/>
    <p:sldId id="534" r:id="rId44"/>
    <p:sldId id="425" r:id="rId45"/>
    <p:sldId id="436" r:id="rId46"/>
    <p:sldId id="415" r:id="rId47"/>
    <p:sldId id="518" r:id="rId48"/>
    <p:sldId id="479" r:id="rId49"/>
    <p:sldId id="530" r:id="rId50"/>
    <p:sldId id="278" r:id="rId51"/>
    <p:sldId id="451" r:id="rId52"/>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bault Isambourg" initials="TI" lastIdx="16" clrIdx="0">
    <p:extLst>
      <p:ext uri="{19B8F6BF-5375-455C-9EA6-DF929625EA0E}">
        <p15:presenceInfo xmlns:p15="http://schemas.microsoft.com/office/powerpoint/2012/main" userId="Thibault Isambou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AFD0"/>
    <a:srgbClr val="FFFFFF"/>
    <a:srgbClr val="F8F8F8"/>
    <a:srgbClr val="9186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7" autoAdjust="0"/>
    <p:restoredTop sz="86509" autoAdjust="0"/>
  </p:normalViewPr>
  <p:slideViewPr>
    <p:cSldViewPr>
      <p:cViewPr varScale="1">
        <p:scale>
          <a:sx n="97" d="100"/>
          <a:sy n="97" d="100"/>
        </p:scale>
        <p:origin x="1376" y="192"/>
      </p:cViewPr>
      <p:guideLst>
        <p:guide orient="horz" pos="2880"/>
        <p:guide pos="2880"/>
      </p:guideLst>
    </p:cSldViewPr>
  </p:slideViewPr>
  <p:notesTextViewPr>
    <p:cViewPr>
      <p:scale>
        <a:sx n="100" d="100"/>
        <a:sy n="100" d="100"/>
      </p:scale>
      <p:origin x="0" y="0"/>
    </p:cViewPr>
  </p:notesTextViewPr>
  <p:notesViewPr>
    <p:cSldViewPr>
      <p:cViewPr varScale="1">
        <p:scale>
          <a:sx n="68" d="100"/>
          <a:sy n="68" d="100"/>
        </p:scale>
        <p:origin x="1848"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Thibault\Documents\M2%20TRT\Stage\Dates%20sourc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Thibault\Documents\M2%20TRT\Stage\Donn&#233;es\EMD\EMD_bdx_data\Travail\zf_txqp_t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[Dates sources.xlsx]ss-goubl!Tableau croisé dynamique1</c:name>
    <c:fmtId val="-1"/>
  </c:pivotSource>
  <c:chart>
    <c:autoTitleDeleted val="1"/>
    <c:pivotFmts>
      <c:pivotFmt>
        <c:idx val="0"/>
        <c:spPr>
          <a:solidFill>
            <a:srgbClr val="3702A0"/>
          </a:solidFill>
          <a:ln w="12700">
            <a:solidFill>
              <a:sysClr val="windowText" lastClr="000000">
                <a:lumMod val="95000"/>
                <a:lumOff val="5000"/>
              </a:sysClr>
            </a:solidFill>
          </a:ln>
          <a:effectLst/>
        </c:spPr>
        <c:marker>
          <c:symbol val="none"/>
        </c:marker>
      </c:pivotFmt>
      <c:pivotFmt>
        <c:idx val="1"/>
        <c:spPr>
          <a:solidFill>
            <a:srgbClr val="3702A0"/>
          </a:solidFill>
          <a:ln w="12700">
            <a:solidFill>
              <a:sysClr val="windowText" lastClr="000000">
                <a:lumMod val="95000"/>
                <a:lumOff val="5000"/>
              </a:sysClr>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3702A0"/>
          </a:solidFill>
          <a:ln w="12700">
            <a:solidFill>
              <a:sysClr val="windowText" lastClr="000000">
                <a:lumMod val="95000"/>
                <a:lumOff val="5000"/>
              </a:sysClr>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2480789016877573"/>
          <c:y val="4.4176692857511031E-2"/>
          <c:w val="0.84654178893611232"/>
          <c:h val="0.8105838122303981"/>
        </c:manualLayout>
      </c:layout>
      <c:barChart>
        <c:barDir val="col"/>
        <c:grouping val="clustered"/>
        <c:varyColors val="0"/>
        <c:ser>
          <c:idx val="0"/>
          <c:order val="0"/>
          <c:tx>
            <c:strRef>
              <c:f>'ss-goubl'!$B$1</c:f>
              <c:strCache>
                <c:ptCount val="1"/>
                <c:pt idx="0">
                  <c:v>Total</c:v>
                </c:pt>
              </c:strCache>
            </c:strRef>
          </c:tx>
          <c:spPr>
            <a:solidFill>
              <a:srgbClr val="3702A0"/>
            </a:solidFill>
            <a:ln w="12700">
              <a:solidFill>
                <a:sysClr val="windowText" lastClr="000000">
                  <a:lumMod val="95000"/>
                  <a:lumOff val="5000"/>
                </a:sysClr>
              </a:solidFill>
            </a:ln>
            <a:effectLst/>
          </c:spPr>
          <c:invertIfNegative val="0"/>
          <c:cat>
            <c:strRef>
              <c:f>'ss-goubl'!$A$2:$A$27</c:f>
              <c:strCache>
                <c:ptCount val="25"/>
                <c:pt idx="0">
                  <c:v>1982</c:v>
                </c:pt>
                <c:pt idx="1">
                  <c:v>1987</c:v>
                </c:pt>
                <c:pt idx="2">
                  <c:v>1995</c:v>
                </c:pt>
                <c:pt idx="3">
                  <c:v>1998</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strCache>
            </c:strRef>
          </c:cat>
          <c:val>
            <c:numRef>
              <c:f>'ss-goubl'!$B$2:$B$27</c:f>
              <c:numCache>
                <c:formatCode>General</c:formatCode>
                <c:ptCount val="25"/>
                <c:pt idx="0">
                  <c:v>1</c:v>
                </c:pt>
                <c:pt idx="1">
                  <c:v>1</c:v>
                </c:pt>
                <c:pt idx="2">
                  <c:v>1</c:v>
                </c:pt>
                <c:pt idx="3">
                  <c:v>1</c:v>
                </c:pt>
                <c:pt idx="4">
                  <c:v>2</c:v>
                </c:pt>
                <c:pt idx="5">
                  <c:v>2</c:v>
                </c:pt>
                <c:pt idx="6">
                  <c:v>1</c:v>
                </c:pt>
                <c:pt idx="7">
                  <c:v>5</c:v>
                </c:pt>
                <c:pt idx="8">
                  <c:v>2</c:v>
                </c:pt>
                <c:pt idx="9">
                  <c:v>3</c:v>
                </c:pt>
                <c:pt idx="10">
                  <c:v>3</c:v>
                </c:pt>
                <c:pt idx="11">
                  <c:v>2</c:v>
                </c:pt>
                <c:pt idx="12">
                  <c:v>1</c:v>
                </c:pt>
                <c:pt idx="13">
                  <c:v>7</c:v>
                </c:pt>
                <c:pt idx="14">
                  <c:v>1</c:v>
                </c:pt>
                <c:pt idx="15">
                  <c:v>2</c:v>
                </c:pt>
                <c:pt idx="16">
                  <c:v>4</c:v>
                </c:pt>
                <c:pt idx="17">
                  <c:v>3</c:v>
                </c:pt>
                <c:pt idx="18">
                  <c:v>7</c:v>
                </c:pt>
                <c:pt idx="19">
                  <c:v>2</c:v>
                </c:pt>
                <c:pt idx="20">
                  <c:v>4</c:v>
                </c:pt>
                <c:pt idx="21">
                  <c:v>4</c:v>
                </c:pt>
                <c:pt idx="22">
                  <c:v>5</c:v>
                </c:pt>
                <c:pt idx="23">
                  <c:v>1</c:v>
                </c:pt>
                <c:pt idx="24">
                  <c:v>5</c:v>
                </c:pt>
              </c:numCache>
            </c:numRef>
          </c:val>
          <c:extLst>
            <c:ext xmlns:c16="http://schemas.microsoft.com/office/drawing/2014/chart" uri="{C3380CC4-5D6E-409C-BE32-E72D297353CC}">
              <c16:uniqueId val="{00000000-5BF5-45DB-AA45-48248764A8B5}"/>
            </c:ext>
          </c:extLst>
        </c:ser>
        <c:dLbls>
          <c:showLegendKey val="0"/>
          <c:showVal val="0"/>
          <c:showCatName val="0"/>
          <c:showSerName val="0"/>
          <c:showPercent val="0"/>
          <c:showBubbleSize val="0"/>
        </c:dLbls>
        <c:gapWidth val="219"/>
        <c:overlap val="-27"/>
        <c:axId val="1316764848"/>
        <c:axId val="1316756944"/>
      </c:barChart>
      <c:catAx>
        <c:axId val="1316764848"/>
        <c:scaling>
          <c:orientation val="minMax"/>
        </c:scaling>
        <c:delete val="0"/>
        <c:axPos val="b"/>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316756944"/>
        <c:crosses val="autoZero"/>
        <c:auto val="1"/>
        <c:lblAlgn val="ctr"/>
        <c:lblOffset val="100"/>
        <c:noMultiLvlLbl val="0"/>
      </c:catAx>
      <c:valAx>
        <c:axId val="1316756944"/>
        <c:scaling>
          <c:orientation val="minMax"/>
        </c:scaling>
        <c:delete val="0"/>
        <c:axPos val="l"/>
        <c:majorGridlines>
          <c:spPr>
            <a:ln w="9525" cap="rnd" cmpd="sng" algn="ctr">
              <a:solidFill>
                <a:schemeClr val="tx1">
                  <a:lumMod val="85000"/>
                  <a:lumOff val="15000"/>
                  <a:alpha val="61000"/>
                </a:schemeClr>
              </a:solidFill>
              <a:prstDash val="dash"/>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fr-FR"/>
                  <a:t>Nombre de sources (doublons exclus)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cross"/>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316764848"/>
        <c:crosses val="autoZero"/>
        <c:crossBetween val="between"/>
      </c:valAx>
      <c:spPr>
        <a:noFill/>
        <a:ln>
          <a:solidFill>
            <a:schemeClr val="tx1">
              <a:lumMod val="85000"/>
              <a:lumOff val="15000"/>
            </a:schemeClr>
          </a:solidFill>
          <a:bevel/>
        </a:ln>
        <a:effectLst/>
      </c:spPr>
    </c:plotArea>
    <c:plotVisOnly val="1"/>
    <c:dispBlanksAs val="gap"/>
    <c:showDLblsOverMax val="0"/>
    <c:extLst/>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[zf_txqp_tc.xlsx]Feuil1!Tableau croisé dynamique2</c:name>
    <c:fmtId val="5"/>
  </c:pivotSource>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fr-FR" sz="1600" dirty="0">
                <a:solidFill>
                  <a:srgbClr val="000000"/>
                </a:solidFill>
                <a:latin typeface="Arial" panose="020B0604020202020204" pitchFamily="34" charset="0"/>
                <a:cs typeface="Arial" panose="020B0604020202020204" pitchFamily="34" charset="0"/>
              </a:rPr>
              <a:t>Comparaison des parts du TC à l’échelle des ZF</a:t>
            </a:r>
          </a:p>
        </c:rich>
      </c:tx>
      <c:layout>
        <c:manualLayout>
          <c:xMode val="edge"/>
          <c:yMode val="edge"/>
          <c:x val="0.21909194186547581"/>
          <c:y val="2.3925202657769758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fr-FR"/>
        </a:p>
      </c:txPr>
    </c:title>
    <c:autoTitleDeleted val="0"/>
    <c:pivotFmts>
      <c:pivotFmt>
        <c:idx val="0"/>
        <c:spPr>
          <a:solidFill>
            <a:srgbClr val="3702A0"/>
          </a:solidFill>
          <a:ln w="12700">
            <a:solidFill>
              <a:schemeClr val="tx1">
                <a:lumMod val="95000"/>
                <a:lumOff val="5000"/>
              </a:schemeClr>
            </a:solid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3702A0"/>
          </a:solidFill>
          <a:ln w="12700">
            <a:solidFill>
              <a:schemeClr val="tx1">
                <a:lumMod val="95000"/>
                <a:lumOff val="5000"/>
              </a:schemeClr>
            </a:solid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3702A0"/>
          </a:solidFill>
          <a:ln w="12700">
            <a:solidFill>
              <a:schemeClr val="tx1">
                <a:lumMod val="95000"/>
                <a:lumOff val="5000"/>
              </a:schemeClr>
            </a:solid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9921580421700976E-2"/>
          <c:y val="0.28077046420789653"/>
          <c:w val="0.87114229942939714"/>
          <c:h val="0.55064036830778995"/>
        </c:manualLayout>
      </c:layout>
      <c:barChart>
        <c:barDir val="col"/>
        <c:grouping val="clustered"/>
        <c:varyColors val="0"/>
        <c:ser>
          <c:idx val="0"/>
          <c:order val="0"/>
          <c:tx>
            <c:strRef>
              <c:f>Feuil1!$B$3</c:f>
              <c:strCache>
                <c:ptCount val="1"/>
                <c:pt idx="0">
                  <c:v>Total</c:v>
                </c:pt>
              </c:strCache>
            </c:strRef>
          </c:tx>
          <c:spPr>
            <a:solidFill>
              <a:srgbClr val="3702A0"/>
            </a:solidFill>
            <a:ln w="12700">
              <a:solidFill>
                <a:schemeClr val="tx1">
                  <a:lumMod val="95000"/>
                  <a:lumOff val="5000"/>
                </a:schemeClr>
              </a:solidFill>
            </a:ln>
            <a:effectLst/>
          </c:spPr>
          <c:invertIfNegative val="0"/>
          <c:dLbls>
            <c:dLbl>
              <c:idx val="1"/>
              <c:tx>
                <c:rich>
                  <a:bodyPr/>
                  <a:lstStyle/>
                  <a:p>
                    <a:fld id="{4E4B5704-329E-4F0E-8000-73AE6A6F1F0D}" type="VALUE">
                      <a:rPr lang="en-US">
                        <a:solidFill>
                          <a:srgbClr val="000000"/>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F7-42AC-81CD-AE75A49841BE}"/>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Feuil1!$A$4:$A$6</c:f>
              <c:strCache>
                <c:ptCount val="2"/>
                <c:pt idx="0">
                  <c:v>Hors QPV</c:v>
                </c:pt>
                <c:pt idx="1">
                  <c:v>En QPV</c:v>
                </c:pt>
              </c:strCache>
            </c:strRef>
          </c:cat>
          <c:val>
            <c:numRef>
              <c:f>Feuil1!$B$4:$B$6</c:f>
              <c:numCache>
                <c:formatCode>General</c:formatCode>
                <c:ptCount val="2"/>
                <c:pt idx="0">
                  <c:v>6.5211659130848129E-2</c:v>
                </c:pt>
                <c:pt idx="1">
                  <c:v>0.1590705138945421</c:v>
                </c:pt>
              </c:numCache>
            </c:numRef>
          </c:val>
          <c:extLst>
            <c:ext xmlns:c16="http://schemas.microsoft.com/office/drawing/2014/chart" uri="{C3380CC4-5D6E-409C-BE32-E72D297353CC}">
              <c16:uniqueId val="{00000000-DBE9-47ED-858C-5F3E107B7524}"/>
            </c:ext>
          </c:extLst>
        </c:ser>
        <c:dLbls>
          <c:showLegendKey val="0"/>
          <c:showVal val="0"/>
          <c:showCatName val="0"/>
          <c:showSerName val="0"/>
          <c:showPercent val="0"/>
          <c:showBubbleSize val="0"/>
        </c:dLbls>
        <c:gapWidth val="219"/>
        <c:overlap val="-27"/>
        <c:axId val="1316764848"/>
        <c:axId val="1316756944"/>
      </c:barChart>
      <c:catAx>
        <c:axId val="1316764848"/>
        <c:scaling>
          <c:orientation val="minMax"/>
        </c:scaling>
        <c:delete val="0"/>
        <c:axPos val="b"/>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fr-FR"/>
          </a:p>
        </c:txPr>
        <c:crossAx val="1316756944"/>
        <c:crosses val="autoZero"/>
        <c:auto val="1"/>
        <c:lblAlgn val="ctr"/>
        <c:lblOffset val="100"/>
        <c:noMultiLvlLbl val="0"/>
      </c:catAx>
      <c:valAx>
        <c:axId val="1316756944"/>
        <c:scaling>
          <c:orientation val="minMax"/>
        </c:scaling>
        <c:delete val="0"/>
        <c:axPos val="l"/>
        <c:majorGridlines>
          <c:spPr>
            <a:ln w="9525" cap="rnd" cmpd="sng" algn="ctr">
              <a:solidFill>
                <a:schemeClr val="tx1">
                  <a:lumMod val="85000"/>
                  <a:lumOff val="15000"/>
                  <a:alpha val="61000"/>
                </a:schemeClr>
              </a:solidFill>
              <a:prstDash val="dash"/>
              <a:round/>
            </a:ln>
            <a:effectLst/>
          </c:spPr>
        </c:majorGridlines>
        <c:numFmt formatCode="0%" sourceLinked="0"/>
        <c:majorTickMark val="cross"/>
        <c:minorTickMark val="none"/>
        <c:tickLblPos val="nextTo"/>
        <c:spPr>
          <a:solidFill>
            <a:sysClr val="window" lastClr="FFFFFF"/>
          </a:solidFill>
          <a:ln>
            <a:solidFill>
              <a:schemeClr val="tx1">
                <a:lumMod val="85000"/>
                <a:lumOff val="15000"/>
              </a:schemeClr>
            </a:solid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fr-FR"/>
          </a:p>
        </c:txPr>
        <c:crossAx val="1316764848"/>
        <c:crosses val="autoZero"/>
        <c:crossBetween val="between"/>
        <c:majorUnit val="5.000000000000001E-2"/>
      </c:valAx>
      <c:spPr>
        <a:noFill/>
        <a:ln>
          <a:solidFill>
            <a:schemeClr val="tx1">
              <a:lumMod val="85000"/>
              <a:lumOff val="15000"/>
            </a:schemeClr>
          </a:solidFill>
          <a:bevel/>
        </a:ln>
        <a:effectLst/>
      </c:spPr>
    </c:plotArea>
    <c:plotVisOnly val="1"/>
    <c:dispBlanksAs val="gap"/>
    <c:showDLblsOverMax val="0"/>
    <c:extLst/>
  </c:chart>
  <c:spPr>
    <a:noFill/>
    <a:ln>
      <a:noFill/>
    </a:ln>
    <a:effectLst/>
  </c:spPr>
  <c:txPr>
    <a:bodyPr/>
    <a:lstStyle/>
    <a:p>
      <a:pPr>
        <a:defRPr sz="14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1BECA80-CF12-4A50-B6F3-135C49E42A73}" type="datetimeFigureOut">
              <a:rPr lang="fr-FR" smtClean="0"/>
              <a:t>17/01/2022</a:t>
            </a:fld>
            <a:endParaRPr lang="fr-FR"/>
          </a:p>
        </p:txBody>
      </p:sp>
      <p:sp>
        <p:nvSpPr>
          <p:cNvPr id="4" name="Espace réservé du pied de page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8D5D192-F75D-4486-B1C9-4FACCDA8D2DA}" type="slidenum">
              <a:rPr lang="fr-FR" smtClean="0"/>
              <a:t>‹N°›</a:t>
            </a:fld>
            <a:endParaRPr lang="fr-FR"/>
          </a:p>
        </p:txBody>
      </p:sp>
    </p:spTree>
    <p:extLst>
      <p:ext uri="{BB962C8B-B14F-4D97-AF65-F5344CB8AC3E}">
        <p14:creationId xmlns:p14="http://schemas.microsoft.com/office/powerpoint/2010/main" val="1606014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E87DD81-8364-482B-BEFF-6B347782EBDD}" type="datetimeFigureOut">
              <a:rPr lang="fr-FR" smtClean="0"/>
              <a:t>17/01/2022</a:t>
            </a:fld>
            <a:endParaRPr lang="fr-FR"/>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53C50F2-CD6F-43C3-B50B-DD3A35419AC9}" type="slidenum">
              <a:rPr lang="fr-FR" smtClean="0"/>
              <a:t>‹N°›</a:t>
            </a:fld>
            <a:endParaRPr lang="fr-FR"/>
          </a:p>
        </p:txBody>
      </p:sp>
    </p:spTree>
    <p:extLst>
      <p:ext uri="{BB962C8B-B14F-4D97-AF65-F5344CB8AC3E}">
        <p14:creationId xmlns:p14="http://schemas.microsoft.com/office/powerpoint/2010/main" val="22480678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3C50F2-CD6F-43C3-B50B-DD3A35419AC9}" type="slidenum">
              <a:rPr lang="fr-FR" smtClean="0"/>
              <a:t>1</a:t>
            </a:fld>
            <a:endParaRPr lang="fr-FR"/>
          </a:p>
        </p:txBody>
      </p:sp>
    </p:spTree>
    <p:extLst>
      <p:ext uri="{BB962C8B-B14F-4D97-AF65-F5344CB8AC3E}">
        <p14:creationId xmlns:p14="http://schemas.microsoft.com/office/powerpoint/2010/main" val="320149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Spatial </a:t>
            </a:r>
            <a:r>
              <a:rPr lang="fr-FR" i="1" dirty="0" err="1"/>
              <a:t>mismatch</a:t>
            </a:r>
            <a:r>
              <a:rPr lang="fr-FR" i="1" dirty="0"/>
              <a:t> </a:t>
            </a:r>
            <a:r>
              <a:rPr lang="fr-FR" dirty="0"/>
              <a:t>= déconnexion entre le lieu de travail et de logement des plus pauvres.</a:t>
            </a:r>
          </a:p>
          <a:p>
            <a:r>
              <a:rPr lang="fr-FR" dirty="0"/>
              <a:t>Les travaux pouvaient par exemple avoir pour sujet d’origine l’emploi, ou encore la réduction des émissions, la sécurité routière, etc. </a:t>
            </a:r>
          </a:p>
        </p:txBody>
      </p:sp>
      <p:sp>
        <p:nvSpPr>
          <p:cNvPr id="4" name="Espace réservé du numéro de diapositive 3"/>
          <p:cNvSpPr>
            <a:spLocks noGrp="1"/>
          </p:cNvSpPr>
          <p:nvPr>
            <p:ph type="sldNum" sz="quarter" idx="5"/>
          </p:nvPr>
        </p:nvSpPr>
        <p:spPr/>
        <p:txBody>
          <a:bodyPr/>
          <a:lstStyle/>
          <a:p>
            <a:fld id="{153C50F2-CD6F-43C3-B50B-DD3A35419AC9}" type="slidenum">
              <a:rPr lang="fr-FR" smtClean="0"/>
              <a:t>37</a:t>
            </a:fld>
            <a:endParaRPr lang="fr-FR"/>
          </a:p>
        </p:txBody>
      </p:sp>
    </p:spTree>
    <p:extLst>
      <p:ext uri="{BB962C8B-B14F-4D97-AF65-F5344CB8AC3E}">
        <p14:creationId xmlns:p14="http://schemas.microsoft.com/office/powerpoint/2010/main" val="246716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limites peuvent aussi renvoyer au fait que le sujet d’origine des études n’était justement pas celui de ce travail, donc la méthode n’en était pas forcément adaptée. Et quand bien même, les travaux qui entrent bien dans notre champ d’étude sont également limités. </a:t>
            </a:r>
          </a:p>
        </p:txBody>
      </p:sp>
      <p:sp>
        <p:nvSpPr>
          <p:cNvPr id="4" name="Espace réservé du numéro de diapositive 3"/>
          <p:cNvSpPr>
            <a:spLocks noGrp="1"/>
          </p:cNvSpPr>
          <p:nvPr>
            <p:ph type="sldNum" sz="quarter" idx="5"/>
          </p:nvPr>
        </p:nvSpPr>
        <p:spPr/>
        <p:txBody>
          <a:bodyPr/>
          <a:lstStyle/>
          <a:p>
            <a:fld id="{153C50F2-CD6F-43C3-B50B-DD3A35419AC9}" type="slidenum">
              <a:rPr lang="fr-FR" smtClean="0"/>
              <a:t>41</a:t>
            </a:fld>
            <a:endParaRPr lang="fr-FR"/>
          </a:p>
        </p:txBody>
      </p:sp>
    </p:spTree>
    <p:extLst>
      <p:ext uri="{BB962C8B-B14F-4D97-AF65-F5344CB8AC3E}">
        <p14:creationId xmlns:p14="http://schemas.microsoft.com/office/powerpoint/2010/main" val="278132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l" fontAlgn="t">
              <a:spcBef>
                <a:spcPts val="0"/>
              </a:spcBef>
              <a:spcAft>
                <a:spcPts val="0"/>
              </a:spcAft>
            </a:pPr>
            <a:r>
              <a:rPr lang="fr-FR" sz="1800" b="0" i="0" u="none" strike="noStrike" dirty="0">
                <a:solidFill>
                  <a:srgbClr val="2F2A85"/>
                </a:solidFill>
                <a:effectLst/>
                <a:latin typeface="Tahoma" panose="020B0604030504040204" pitchFamily="34" charset="0"/>
              </a:rPr>
              <a:t>Les variables contrôlées concernent les aspects suivants : </a:t>
            </a:r>
          </a:p>
          <a:p>
            <a:pPr marL="0" algn="l" fontAlgn="t">
              <a:spcBef>
                <a:spcPts val="0"/>
              </a:spcBef>
              <a:spcAft>
                <a:spcPts val="0"/>
              </a:spcAft>
            </a:pPr>
            <a:r>
              <a:rPr lang="fr-FR" sz="1800" b="0" i="0" u="none" strike="noStrike" dirty="0">
                <a:solidFill>
                  <a:srgbClr val="2F2A85"/>
                </a:solidFill>
                <a:effectLst/>
                <a:latin typeface="Tahoma" panose="020B0604030504040204" pitchFamily="34" charset="0"/>
              </a:rPr>
              <a:t>La distance au centre </a:t>
            </a:r>
            <a:endParaRPr lang="fr-FR" sz="1800" b="0" i="0" u="none" strike="noStrike" dirty="0">
              <a:effectLst/>
              <a:latin typeface="Arial" panose="020B0604020202020204" pitchFamily="34" charset="0"/>
            </a:endParaRPr>
          </a:p>
          <a:p>
            <a:pPr marL="0" algn="l" fontAlgn="t">
              <a:spcBef>
                <a:spcPts val="0"/>
              </a:spcBef>
              <a:spcAft>
                <a:spcPts val="0"/>
              </a:spcAft>
            </a:pPr>
            <a:r>
              <a:rPr lang="fr-FR" sz="1800" b="0" i="0" u="none" strike="noStrike" dirty="0">
                <a:solidFill>
                  <a:srgbClr val="2F2A85"/>
                </a:solidFill>
                <a:effectLst/>
                <a:latin typeface="Tahoma" panose="020B0604030504040204" pitchFamily="34" charset="0"/>
              </a:rPr>
              <a:t>Deux variables démographiques </a:t>
            </a:r>
            <a:endParaRPr lang="fr-FR" sz="1800" b="0" i="0" u="none" strike="noStrike" dirty="0">
              <a:effectLst/>
              <a:latin typeface="Arial" panose="020B0604020202020204" pitchFamily="34" charset="0"/>
            </a:endParaRPr>
          </a:p>
          <a:p>
            <a:pPr marL="0" algn="l" fontAlgn="t">
              <a:spcBef>
                <a:spcPts val="0"/>
              </a:spcBef>
              <a:spcAft>
                <a:spcPts val="0"/>
              </a:spcAft>
            </a:pPr>
            <a:r>
              <a:rPr lang="fr-FR" sz="1800" b="0" i="0" u="none" strike="noStrike" dirty="0">
                <a:solidFill>
                  <a:srgbClr val="2F2A85"/>
                </a:solidFill>
                <a:effectLst/>
                <a:latin typeface="Tahoma" panose="020B0604030504040204" pitchFamily="34" charset="0"/>
              </a:rPr>
              <a:t>Une variable socioéconomique </a:t>
            </a:r>
            <a:endParaRPr lang="fr-FR" sz="1800" b="0" i="0" u="none" strike="noStrike" dirty="0">
              <a:effectLst/>
              <a:latin typeface="Arial" panose="020B0604020202020204" pitchFamily="34" charset="0"/>
            </a:endParaRPr>
          </a:p>
          <a:p>
            <a:pPr marL="0" algn="l" fontAlgn="t">
              <a:spcBef>
                <a:spcPts val="0"/>
              </a:spcBef>
              <a:spcAft>
                <a:spcPts val="0"/>
              </a:spcAft>
            </a:pPr>
            <a:r>
              <a:rPr lang="fr-FR" sz="1800" b="0" i="0" u="none" strike="noStrike" dirty="0">
                <a:solidFill>
                  <a:srgbClr val="2F2A85"/>
                </a:solidFill>
                <a:effectLst/>
                <a:latin typeface="Tahoma" panose="020B0604030504040204" pitchFamily="34" charset="0"/>
              </a:rPr>
              <a:t>Deux variables traduisant les moyens à disposition </a:t>
            </a:r>
            <a:endParaRPr lang="fr-FR" sz="1800" b="0" i="0" u="none" strike="noStrike" dirty="0">
              <a:effectLst/>
              <a:latin typeface="Arial" panose="020B0604020202020204" pitchFamily="34" charset="0"/>
            </a:endParaRPr>
          </a:p>
          <a:p>
            <a:pPr marL="0" algn="l" fontAlgn="t">
              <a:spcBef>
                <a:spcPts val="0"/>
              </a:spcBef>
              <a:spcAft>
                <a:spcPts val="0"/>
              </a:spcAft>
            </a:pPr>
            <a:r>
              <a:rPr lang="fr-FR" sz="1800" b="0" i="0" u="none" strike="noStrike" dirty="0">
                <a:solidFill>
                  <a:srgbClr val="2F2A85"/>
                </a:solidFill>
                <a:effectLst/>
                <a:latin typeface="Tahoma" panose="020B0604030504040204" pitchFamily="34" charset="0"/>
              </a:rPr>
              <a:t>Le motif de destination</a:t>
            </a:r>
            <a:endParaRPr lang="fr-FR" sz="1800" b="0" i="0" u="none" strike="noStrike"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53C50F2-CD6F-43C3-B50B-DD3A35419AC9}" type="slidenum">
              <a:rPr lang="fr-FR" smtClean="0"/>
              <a:t>42</a:t>
            </a:fld>
            <a:endParaRPr lang="fr-FR"/>
          </a:p>
        </p:txBody>
      </p:sp>
    </p:spTree>
    <p:extLst>
      <p:ext uri="{BB962C8B-B14F-4D97-AF65-F5344CB8AC3E}">
        <p14:creationId xmlns:p14="http://schemas.microsoft.com/office/powerpoint/2010/main" val="371606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53C50F2-CD6F-43C3-B50B-DD3A35419AC9}" type="slidenum">
              <a:rPr lang="fr-FR" smtClean="0"/>
              <a:t>43</a:t>
            </a:fld>
            <a:endParaRPr lang="fr-FR"/>
          </a:p>
        </p:txBody>
      </p:sp>
    </p:spTree>
    <p:extLst>
      <p:ext uri="{BB962C8B-B14F-4D97-AF65-F5344CB8AC3E}">
        <p14:creationId xmlns:p14="http://schemas.microsoft.com/office/powerpoint/2010/main" val="416066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3C50F2-CD6F-43C3-B50B-DD3A35419AC9}" type="slidenum">
              <a:rPr lang="fr-FR" smtClean="0"/>
              <a:t>48</a:t>
            </a:fld>
            <a:endParaRPr lang="fr-FR"/>
          </a:p>
        </p:txBody>
      </p:sp>
    </p:spTree>
    <p:extLst>
      <p:ext uri="{BB962C8B-B14F-4D97-AF65-F5344CB8AC3E}">
        <p14:creationId xmlns:p14="http://schemas.microsoft.com/office/powerpoint/2010/main" val="3618280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sp>
        <p:nvSpPr>
          <p:cNvPr id="10" name="Fond bleu"/>
          <p:cNvSpPr/>
          <p:nvPr userDrawn="1"/>
        </p:nvSpPr>
        <p:spPr>
          <a:xfrm>
            <a:off x="0" y="2999936"/>
            <a:ext cx="12192000" cy="3858067"/>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312E82"/>
          </a:solidFill>
        </p:spPr>
        <p:txBody>
          <a:bodyPr wrap="square" lIns="0" tIns="0" rIns="0" bIns="0" rtlCol="0"/>
          <a:lstStyle/>
          <a:p>
            <a:endParaRPr sz="1800"/>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9027902" y="4575870"/>
            <a:ext cx="3164098" cy="1859441"/>
          </a:xfrm>
          <a:prstGeom prst="rect">
            <a:avLst/>
          </a:prstGeom>
        </p:spPr>
      </p:pic>
      <p:pic>
        <p:nvPicPr>
          <p:cNvPr id="22" name="Imag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762" r="6061"/>
          <a:stretch/>
        </p:blipFill>
        <p:spPr>
          <a:xfrm>
            <a:off x="2743199" y="0"/>
            <a:ext cx="9448801" cy="4638836"/>
          </a:xfrm>
          <a:prstGeom prst="rect">
            <a:avLst/>
          </a:prstGeom>
        </p:spPr>
      </p:pic>
      <p:pic>
        <p:nvPicPr>
          <p:cNvPr id="28" name="Imag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
        <p:nvSpPr>
          <p:cNvPr id="12" name="Titre"/>
          <p:cNvSpPr>
            <a:spLocks noGrp="1"/>
          </p:cNvSpPr>
          <p:nvPr>
            <p:ph type="title" hasCustomPrompt="1"/>
          </p:nvPr>
        </p:nvSpPr>
        <p:spPr>
          <a:xfrm>
            <a:off x="1089458" y="2999424"/>
            <a:ext cx="7749742" cy="2105976"/>
          </a:xfrm>
          <a:prstGeom prst="rect">
            <a:avLst/>
          </a:prstGeom>
        </p:spPr>
        <p:txBody>
          <a:bodyPr anchor="ctr" anchorCtr="0"/>
          <a:lstStyle>
            <a:lvl1pPr>
              <a:defRPr sz="3200" b="1" baseline="0">
                <a:solidFill>
                  <a:schemeClr val="bg2"/>
                </a:solidFill>
              </a:defRPr>
            </a:lvl1pPr>
          </a:lstStyle>
          <a:p>
            <a:r>
              <a:rPr lang="fr-FR" dirty="0"/>
              <a:t>Cliquez pour ajouter un titre</a:t>
            </a:r>
          </a:p>
        </p:txBody>
      </p:sp>
      <p:sp>
        <p:nvSpPr>
          <p:cNvPr id="23" name="Logo Gustave Eiffel"/>
          <p:cNvSpPr/>
          <p:nvPr userDrawn="1"/>
        </p:nvSpPr>
        <p:spPr>
          <a:xfrm>
            <a:off x="1089458" y="5587957"/>
            <a:ext cx="2765571" cy="578050"/>
          </a:xfrm>
          <a:prstGeom prst="rect">
            <a:avLst/>
          </a:prstGeom>
          <a:blipFill>
            <a:blip r:embed="rId5" cstate="print"/>
            <a:stretch>
              <a:fillRect/>
            </a:stretch>
          </a:blipFill>
        </p:spPr>
        <p:txBody>
          <a:bodyPr wrap="square" lIns="0" tIns="0" rIns="0" bIns="0" rtlCol="0"/>
          <a:lstStyle/>
          <a:p>
            <a:endParaRPr sz="1800"/>
          </a:p>
        </p:txBody>
      </p:sp>
      <p:pic>
        <p:nvPicPr>
          <p:cNvPr id="24" name="Imag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6808" y="6227642"/>
            <a:ext cx="1054699" cy="627942"/>
          </a:xfrm>
          <a:prstGeom prst="rect">
            <a:avLst/>
          </a:prstGeom>
        </p:spPr>
      </p:pic>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sp>
        <p:nvSpPr>
          <p:cNvPr id="11" name="Espace réservé du texte 2"/>
          <p:cNvSpPr>
            <a:spLocks noGrp="1"/>
          </p:cNvSpPr>
          <p:nvPr>
            <p:ph type="body" sz="quarter" idx="11" hasCustomPrompt="1"/>
          </p:nvPr>
        </p:nvSpPr>
        <p:spPr>
          <a:xfrm>
            <a:off x="228600" y="636373"/>
            <a:ext cx="2356783" cy="637221"/>
          </a:xfrm>
          <a:prstGeom prst="rect">
            <a:avLst/>
          </a:prstGeom>
        </p:spPr>
        <p:txBody>
          <a:bodyPr/>
          <a:lstStyle>
            <a:lvl1pPr>
              <a:defRPr sz="1100" b="1" baseline="0">
                <a:solidFill>
                  <a:schemeClr val="tx1"/>
                </a:solidFill>
              </a:defRPr>
            </a:lvl1pPr>
          </a:lstStyle>
          <a:p>
            <a:pPr lvl="0"/>
            <a:r>
              <a:rPr lang="fr-FR" dirty="0"/>
              <a:t>Nom – Prénom</a:t>
            </a:r>
          </a:p>
        </p:txBody>
      </p:sp>
      <p:sp>
        <p:nvSpPr>
          <p:cNvPr id="13" name="Espace réservé du texte 2"/>
          <p:cNvSpPr>
            <a:spLocks noGrp="1"/>
          </p:cNvSpPr>
          <p:nvPr>
            <p:ph type="body" sz="quarter" idx="12" hasCustomPrompt="1"/>
          </p:nvPr>
        </p:nvSpPr>
        <p:spPr>
          <a:xfrm>
            <a:off x="228600" y="277077"/>
            <a:ext cx="2356783" cy="281153"/>
          </a:xfrm>
          <a:prstGeom prst="rect">
            <a:avLst/>
          </a:prstGeom>
        </p:spPr>
        <p:txBody>
          <a:bodyPr/>
          <a:lstStyle>
            <a:lvl1pPr>
              <a:defRPr sz="1100" b="1" baseline="0">
                <a:solidFill>
                  <a:schemeClr val="tx1"/>
                </a:solidFill>
              </a:defRPr>
            </a:lvl1pPr>
          </a:lstStyle>
          <a:p>
            <a:pPr lvl="0"/>
            <a:r>
              <a:rPr lang="fr-FR" dirty="0"/>
              <a:t>Date</a:t>
            </a:r>
          </a:p>
        </p:txBody>
      </p:sp>
    </p:spTree>
    <p:extLst>
      <p:ext uri="{BB962C8B-B14F-4D97-AF65-F5344CB8AC3E}">
        <p14:creationId xmlns:p14="http://schemas.microsoft.com/office/powerpoint/2010/main" val="34918903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sous-titre">
    <p:bg>
      <p:bgPr>
        <a:solidFill>
          <a:schemeClr val="bg1"/>
        </a:solidFill>
        <a:effectLst/>
      </p:bgPr>
    </p:bg>
    <p:spTree>
      <p:nvGrpSpPr>
        <p:cNvPr id="1" name=""/>
        <p:cNvGrpSpPr/>
        <p:nvPr/>
      </p:nvGrpSpPr>
      <p:grpSpPr>
        <a:xfrm>
          <a:off x="0" y="0"/>
          <a:ext cx="0" cy="0"/>
          <a:chOff x="0" y="0"/>
          <a:chExt cx="0" cy="0"/>
        </a:xfrm>
      </p:grpSpPr>
      <p:sp>
        <p:nvSpPr>
          <p:cNvPr id="16" name="Fond bleu clair"/>
          <p:cNvSpPr/>
          <p:nvPr userDrawn="1"/>
        </p:nvSpPr>
        <p:spPr>
          <a:xfrm>
            <a:off x="0" y="3012416"/>
            <a:ext cx="12192000" cy="3845903"/>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1EAFD0"/>
          </a:solidFill>
        </p:spPr>
        <p:txBody>
          <a:bodyPr wrap="square" lIns="0" tIns="0" rIns="0" bIns="0" rtlCol="0"/>
          <a:lstStyle/>
          <a:p>
            <a:endParaRPr sz="1800"/>
          </a:p>
        </p:txBody>
      </p:sp>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9239" y="6225837"/>
            <a:ext cx="1054699" cy="627942"/>
          </a:xfrm>
          <a:prstGeom prst="rect">
            <a:avLst/>
          </a:prstGeom>
        </p:spPr>
      </p:pic>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7902" y="4565234"/>
            <a:ext cx="3164098" cy="1865538"/>
          </a:xfrm>
          <a:prstGeom prst="rect">
            <a:avLst/>
          </a:prstGeom>
        </p:spPr>
      </p:pic>
      <p:sp>
        <p:nvSpPr>
          <p:cNvPr id="18" name="Fond bleu"/>
          <p:cNvSpPr/>
          <p:nvPr/>
        </p:nvSpPr>
        <p:spPr>
          <a:xfrm>
            <a:off x="2781302" y="0"/>
            <a:ext cx="9410700" cy="4603750"/>
          </a:xfrm>
          <a:custGeom>
            <a:avLst/>
            <a:gdLst/>
            <a:ahLst/>
            <a:cxnLst/>
            <a:rect l="l" t="t" r="r" b="b"/>
            <a:pathLst>
              <a:path w="7058025" h="4603750">
                <a:moveTo>
                  <a:pt x="0" y="0"/>
                </a:moveTo>
                <a:lnTo>
                  <a:pt x="7058025" y="0"/>
                </a:lnTo>
                <a:lnTo>
                  <a:pt x="7058025" y="4603625"/>
                </a:lnTo>
                <a:lnTo>
                  <a:pt x="0" y="4603625"/>
                </a:lnTo>
                <a:lnTo>
                  <a:pt x="0" y="0"/>
                </a:lnTo>
                <a:close/>
              </a:path>
            </a:pathLst>
          </a:custGeom>
          <a:solidFill>
            <a:srgbClr val="312E82"/>
          </a:solidFill>
        </p:spPr>
        <p:txBody>
          <a:bodyPr wrap="square" lIns="0" tIns="0" rIns="0" bIns="0" rtlCol="0"/>
          <a:lstStyle/>
          <a:p>
            <a:endParaRPr sz="1800"/>
          </a:p>
        </p:txBody>
      </p:sp>
      <p:sp>
        <p:nvSpPr>
          <p:cNvPr id="4" name="Titre 3"/>
          <p:cNvSpPr>
            <a:spLocks noGrp="1"/>
          </p:cNvSpPr>
          <p:nvPr>
            <p:ph type="title" hasCustomPrompt="1"/>
          </p:nvPr>
        </p:nvSpPr>
        <p:spPr>
          <a:xfrm>
            <a:off x="2781302" y="3042581"/>
            <a:ext cx="9207498" cy="1516678"/>
          </a:xfrm>
          <a:prstGeom prst="rect">
            <a:avLst/>
          </a:prstGeom>
        </p:spPr>
        <p:txBody>
          <a:bodyPr anchor="ctr" anchorCtr="0"/>
          <a:lstStyle>
            <a:lvl1pPr>
              <a:defRPr sz="2600" b="1">
                <a:solidFill>
                  <a:schemeClr val="bg2"/>
                </a:solidFill>
              </a:defRPr>
            </a:lvl1pPr>
          </a:lstStyle>
          <a:p>
            <a:r>
              <a:rPr lang="fr-FR" dirty="0"/>
              <a:t>Cliquez pour ajouter un sous-titre</a:t>
            </a:r>
          </a:p>
        </p:txBody>
      </p:sp>
      <p:pic>
        <p:nvPicPr>
          <p:cNvPr id="24" name="Imag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pic>
        <p:nvPicPr>
          <p:cNvPr id="25" name="Imag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ntenu">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6" y="2910806"/>
            <a:ext cx="8525019" cy="3300238"/>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19" name="Corps de texte"/>
          <p:cNvSpPr>
            <a:spLocks noGrp="1"/>
          </p:cNvSpPr>
          <p:nvPr>
            <p:ph type="body" sz="quarter" idx="10" hasCustomPrompt="1"/>
          </p:nvPr>
        </p:nvSpPr>
        <p:spPr>
          <a:xfrm>
            <a:off x="780696" y="1390798"/>
            <a:ext cx="8525019" cy="1295400"/>
          </a:xfrm>
          <a:prstGeom prst="rect">
            <a:avLst/>
          </a:prstGeom>
        </p:spPr>
        <p:txBody>
          <a:bodyPr/>
          <a:lstStyle>
            <a:lvl1pPr>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double colonne">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7"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6" name="Corps de texte"/>
          <p:cNvSpPr>
            <a:spLocks noGrp="1"/>
          </p:cNvSpPr>
          <p:nvPr>
            <p:ph type="body" sz="quarter" idx="12" hasCustomPrompt="1"/>
          </p:nvPr>
        </p:nvSpPr>
        <p:spPr>
          <a:xfrm>
            <a:off x="5191761"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extLst>
      <p:ext uri="{BB962C8B-B14F-4D97-AF65-F5344CB8AC3E}">
        <p14:creationId xmlns:p14="http://schemas.microsoft.com/office/powerpoint/2010/main" val="12069931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ge Fin">
    <p:bg>
      <p:bgPr>
        <a:solidFill>
          <a:schemeClr val="bg1"/>
        </a:solidFill>
        <a:effectLst/>
      </p:bgPr>
    </p:bg>
    <p:spTree>
      <p:nvGrpSpPr>
        <p:cNvPr id="1" name=""/>
        <p:cNvGrpSpPr/>
        <p:nvPr/>
      </p:nvGrpSpPr>
      <p:grpSpPr>
        <a:xfrm>
          <a:off x="0" y="0"/>
          <a:ext cx="0" cy="0"/>
          <a:chOff x="0" y="0"/>
          <a:chExt cx="0" cy="0"/>
        </a:xfrm>
      </p:grpSpPr>
      <p:sp>
        <p:nvSpPr>
          <p:cNvPr id="16" name="Fond bleu"/>
          <p:cNvSpPr/>
          <p:nvPr/>
        </p:nvSpPr>
        <p:spPr>
          <a:xfrm>
            <a:off x="0" y="0"/>
            <a:ext cx="12192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312E82"/>
          </a:solidFill>
        </p:spPr>
        <p:txBody>
          <a:bodyPr wrap="square" lIns="0" tIns="0" rIns="0" bIns="0" rtlCol="0"/>
          <a:lstStyle/>
          <a:p>
            <a:endParaRPr sz="1800"/>
          </a:p>
        </p:txBody>
      </p:sp>
      <p:sp>
        <p:nvSpPr>
          <p:cNvPr id="8" name="Espace réservé du texte 2"/>
          <p:cNvSpPr>
            <a:spLocks noGrp="1"/>
          </p:cNvSpPr>
          <p:nvPr>
            <p:ph type="body" sz="quarter" idx="11" hasCustomPrompt="1"/>
          </p:nvPr>
        </p:nvSpPr>
        <p:spPr>
          <a:xfrm>
            <a:off x="5665487" y="2781299"/>
            <a:ext cx="5668479" cy="383741"/>
          </a:xfrm>
          <a:prstGeom prst="rect">
            <a:avLst/>
          </a:prstGeom>
        </p:spPr>
        <p:txBody>
          <a:bodyPr/>
          <a:lstStyle>
            <a:lvl1pPr>
              <a:defRPr b="1" baseline="0">
                <a:solidFill>
                  <a:schemeClr val="bg1"/>
                </a:solidFill>
              </a:defRPr>
            </a:lvl1pPr>
          </a:lstStyle>
          <a:p>
            <a:pPr lvl="0"/>
            <a:r>
              <a:rPr lang="fr-FR" dirty="0"/>
              <a:t>Prénom Nom</a:t>
            </a:r>
          </a:p>
        </p:txBody>
      </p:sp>
      <p:sp>
        <p:nvSpPr>
          <p:cNvPr id="10" name="Espace réservé du texte 2"/>
          <p:cNvSpPr>
            <a:spLocks noGrp="1"/>
          </p:cNvSpPr>
          <p:nvPr>
            <p:ph type="body" sz="quarter" idx="12" hasCustomPrompt="1"/>
          </p:nvPr>
        </p:nvSpPr>
        <p:spPr>
          <a:xfrm>
            <a:off x="5665487" y="3180106"/>
            <a:ext cx="5668479" cy="383741"/>
          </a:xfrm>
          <a:prstGeom prst="rect">
            <a:avLst/>
          </a:prstGeom>
        </p:spPr>
        <p:txBody>
          <a:bodyPr/>
          <a:lstStyle>
            <a:lvl1pPr>
              <a:defRPr b="0" baseline="0">
                <a:solidFill>
                  <a:schemeClr val="bg1"/>
                </a:solidFill>
              </a:defRPr>
            </a:lvl1pPr>
          </a:lstStyle>
          <a:p>
            <a:pPr lvl="0"/>
            <a:r>
              <a:rPr lang="fr-FR" dirty="0"/>
              <a:t>exemple@email.com</a:t>
            </a:r>
          </a:p>
        </p:txBody>
      </p:sp>
      <p:sp>
        <p:nvSpPr>
          <p:cNvPr id="11" name="Espace réservé du texte 2"/>
          <p:cNvSpPr>
            <a:spLocks noGrp="1"/>
          </p:cNvSpPr>
          <p:nvPr>
            <p:ph type="body" sz="quarter" idx="13" hasCustomPrompt="1"/>
          </p:nvPr>
        </p:nvSpPr>
        <p:spPr>
          <a:xfrm>
            <a:off x="5665487" y="3578913"/>
            <a:ext cx="5668479" cy="383741"/>
          </a:xfrm>
          <a:prstGeom prst="rect">
            <a:avLst/>
          </a:prstGeom>
        </p:spPr>
        <p:txBody>
          <a:bodyPr/>
          <a:lstStyle>
            <a:lvl1pPr>
              <a:defRPr b="0" baseline="0">
                <a:solidFill>
                  <a:schemeClr val="bg1"/>
                </a:solidFill>
              </a:defRPr>
            </a:lvl1pPr>
          </a:lstStyle>
          <a:p>
            <a:pPr lvl="0"/>
            <a:r>
              <a:rPr lang="fr-FR" dirty="0"/>
              <a:t>06 xx </a:t>
            </a:r>
            <a:r>
              <a:rPr lang="fr-FR" dirty="0" err="1"/>
              <a:t>xx</a:t>
            </a:r>
            <a:r>
              <a:rPr lang="fr-FR" dirty="0"/>
              <a:t> </a:t>
            </a:r>
            <a:r>
              <a:rPr lang="fr-FR" dirty="0" err="1"/>
              <a:t>xx</a:t>
            </a:r>
            <a:r>
              <a:rPr lang="fr-FR" dirty="0"/>
              <a:t> </a:t>
            </a:r>
            <a:r>
              <a:rPr lang="fr-FR" dirty="0" err="1"/>
              <a:t>xx</a:t>
            </a:r>
            <a:endParaRPr lang="fr-FR" dirty="0"/>
          </a:p>
        </p:txBody>
      </p:sp>
      <p:grpSp>
        <p:nvGrpSpPr>
          <p:cNvPr id="40" name="Groupe 39"/>
          <p:cNvGrpSpPr/>
          <p:nvPr userDrawn="1"/>
        </p:nvGrpSpPr>
        <p:grpSpPr>
          <a:xfrm>
            <a:off x="0" y="3650861"/>
            <a:ext cx="3216618" cy="3207140"/>
            <a:chOff x="0" y="3650861"/>
            <a:chExt cx="3216618" cy="3207140"/>
          </a:xfrm>
        </p:grpSpPr>
        <p:pic>
          <p:nvPicPr>
            <p:cNvPr id="41" name="Image 40"/>
            <p:cNvPicPr>
              <a:picLocks noChangeAspect="1"/>
            </p:cNvPicPr>
            <p:nvPr userDrawn="1"/>
          </p:nvPicPr>
          <p:blipFill rotWithShape="1">
            <a:blip r:embed="rId2">
              <a:extLst>
                <a:ext uri="{28A0092B-C50C-407E-A947-70E740481C1C}">
                  <a14:useLocalDpi xmlns:a14="http://schemas.microsoft.com/office/drawing/2010/main" val="0"/>
                </a:ext>
              </a:extLst>
            </a:blip>
            <a:srcRect l="7486"/>
            <a:stretch/>
          </p:blipFill>
          <p:spPr>
            <a:xfrm>
              <a:off x="0" y="3650861"/>
              <a:ext cx="2064284" cy="1310754"/>
            </a:xfrm>
            <a:prstGeom prst="rect">
              <a:avLst/>
            </a:prstGeom>
          </p:spPr>
        </p:pic>
        <p:pic>
          <p:nvPicPr>
            <p:cNvPr id="42" name="Image 41"/>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a:off x="1905864" y="4772535"/>
              <a:ext cx="1310754" cy="2085466"/>
            </a:xfrm>
            <a:prstGeom prst="rect">
              <a:avLst/>
            </a:prstGeom>
          </p:spPr>
        </p:pic>
        <p:pic>
          <p:nvPicPr>
            <p:cNvPr id="43" name="Image 42"/>
            <p:cNvPicPr>
              <a:picLocks noChangeAspect="1"/>
            </p:cNvPicPr>
            <p:nvPr userDrawn="1"/>
          </p:nvPicPr>
          <p:blipFill rotWithShape="1">
            <a:blip r:embed="rId4">
              <a:extLst>
                <a:ext uri="{28A0092B-C50C-407E-A947-70E740481C1C}">
                  <a14:useLocalDpi xmlns:a14="http://schemas.microsoft.com/office/drawing/2010/main" val="0"/>
                </a:ext>
              </a:extLst>
            </a:blip>
            <a:srcRect l="36486" b="35303"/>
            <a:stretch/>
          </p:blipFill>
          <p:spPr>
            <a:xfrm>
              <a:off x="0" y="5871928"/>
              <a:ext cx="968038" cy="986072"/>
            </a:xfrm>
            <a:prstGeom prst="rect">
              <a:avLst/>
            </a:prstGeom>
          </p:spPr>
        </p:pic>
      </p:grpSp>
      <p:pic>
        <p:nvPicPr>
          <p:cNvPr id="44" name="Image 43"/>
          <p:cNvPicPr>
            <a:picLocks noChangeAspect="1"/>
          </p:cNvPicPr>
          <p:nvPr userDrawn="1"/>
        </p:nvPicPr>
        <p:blipFill rotWithShape="1">
          <a:blip r:embed="rId2">
            <a:extLst>
              <a:ext uri="{28A0092B-C50C-407E-A947-70E740481C1C}">
                <a14:useLocalDpi xmlns:a14="http://schemas.microsoft.com/office/drawing/2010/main" val="0"/>
              </a:ext>
            </a:extLst>
          </a:blip>
          <a:srcRect l="41854"/>
          <a:stretch/>
        </p:blipFill>
        <p:spPr>
          <a:xfrm rot="5400000">
            <a:off x="1896426" y="-6666"/>
            <a:ext cx="1297423" cy="1310754"/>
          </a:xfrm>
          <a:prstGeom prst="rect">
            <a:avLst/>
          </a:prstGeom>
        </p:spPr>
      </p:pic>
      <p:pic>
        <p:nvPicPr>
          <p:cNvPr id="45" name="Image 44"/>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rot="5400000">
            <a:off x="380730" y="751648"/>
            <a:ext cx="1310754" cy="2085466"/>
          </a:xfrm>
          <a:prstGeom prst="rect">
            <a:avLst/>
          </a:prstGeom>
        </p:spPr>
      </p:pic>
      <p:pic>
        <p:nvPicPr>
          <p:cNvPr id="46" name="Image 45"/>
          <p:cNvPicPr>
            <a:picLocks noChangeAspect="1"/>
          </p:cNvPicPr>
          <p:nvPr userDrawn="1"/>
        </p:nvPicPr>
        <p:blipFill rotWithShape="1">
          <a:blip r:embed="rId4">
            <a:extLst>
              <a:ext uri="{28A0092B-C50C-407E-A947-70E740481C1C}">
                <a14:useLocalDpi xmlns:a14="http://schemas.microsoft.com/office/drawing/2010/main" val="0"/>
              </a:ext>
            </a:extLst>
          </a:blip>
          <a:srcRect l="86801" b="35303"/>
          <a:stretch/>
        </p:blipFill>
        <p:spPr>
          <a:xfrm rot="5400000">
            <a:off x="385823" y="-392448"/>
            <a:ext cx="201177" cy="986072"/>
          </a:xfrm>
          <a:prstGeom prst="rect">
            <a:avLst/>
          </a:prstGeom>
        </p:spPr>
      </p:pic>
      <p:sp>
        <p:nvSpPr>
          <p:cNvPr id="48" name="Logo Université Gustave Eiffel"/>
          <p:cNvSpPr/>
          <p:nvPr userDrawn="1"/>
        </p:nvSpPr>
        <p:spPr>
          <a:xfrm>
            <a:off x="5791200" y="4771682"/>
            <a:ext cx="1911910" cy="399620"/>
          </a:xfrm>
          <a:prstGeom prst="rect">
            <a:avLst/>
          </a:prstGeom>
          <a:blipFill>
            <a:blip r:embed="rId5" cstate="print"/>
            <a:stretch>
              <a:fillRect/>
            </a:stretch>
          </a:blipFill>
        </p:spPr>
        <p:txBody>
          <a:bodyPr wrap="square" lIns="0" tIns="0" rIns="0" bIns="0" rtlCol="0"/>
          <a:lstStyle/>
          <a:p>
            <a:endParaRPr sz="1800"/>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Page titre">
    <p:spTree>
      <p:nvGrpSpPr>
        <p:cNvPr id="1" name=""/>
        <p:cNvGrpSpPr/>
        <p:nvPr/>
      </p:nvGrpSpPr>
      <p:grpSpPr>
        <a:xfrm>
          <a:off x="0" y="0"/>
          <a:ext cx="0" cy="0"/>
          <a:chOff x="0" y="0"/>
          <a:chExt cx="0" cy="0"/>
        </a:xfrm>
      </p:grpSpPr>
      <p:sp>
        <p:nvSpPr>
          <p:cNvPr id="10" name="Fond bleu"/>
          <p:cNvSpPr/>
          <p:nvPr userDrawn="1"/>
        </p:nvSpPr>
        <p:spPr>
          <a:xfrm>
            <a:off x="0" y="2999936"/>
            <a:ext cx="12192000" cy="3858067"/>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312E82"/>
          </a:solidFill>
        </p:spPr>
        <p:txBody>
          <a:bodyPr wrap="square" lIns="0" tIns="0" rIns="0" bIns="0" rtlCol="0"/>
          <a:lstStyle/>
          <a:p>
            <a:endParaRPr sz="1800"/>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9027902" y="4575870"/>
            <a:ext cx="3164098" cy="1859441"/>
          </a:xfrm>
          <a:prstGeom prst="rect">
            <a:avLst/>
          </a:prstGeom>
        </p:spPr>
      </p:pic>
      <p:pic>
        <p:nvPicPr>
          <p:cNvPr id="22" name="Imag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762" r="6061"/>
          <a:stretch/>
        </p:blipFill>
        <p:spPr>
          <a:xfrm>
            <a:off x="2743199" y="0"/>
            <a:ext cx="9448801" cy="4638836"/>
          </a:xfrm>
          <a:prstGeom prst="rect">
            <a:avLst/>
          </a:prstGeom>
        </p:spPr>
      </p:pic>
      <p:pic>
        <p:nvPicPr>
          <p:cNvPr id="28" name="Imag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
        <p:nvSpPr>
          <p:cNvPr id="12" name="Titre"/>
          <p:cNvSpPr>
            <a:spLocks noGrp="1"/>
          </p:cNvSpPr>
          <p:nvPr>
            <p:ph type="title" hasCustomPrompt="1"/>
          </p:nvPr>
        </p:nvSpPr>
        <p:spPr>
          <a:xfrm>
            <a:off x="1089458" y="2999424"/>
            <a:ext cx="7749742" cy="2105976"/>
          </a:xfrm>
          <a:prstGeom prst="rect">
            <a:avLst/>
          </a:prstGeom>
        </p:spPr>
        <p:txBody>
          <a:bodyPr anchor="ctr" anchorCtr="0"/>
          <a:lstStyle>
            <a:lvl1pPr>
              <a:defRPr sz="3200" b="1" baseline="0">
                <a:solidFill>
                  <a:schemeClr val="bg2"/>
                </a:solidFill>
              </a:defRPr>
            </a:lvl1pPr>
          </a:lstStyle>
          <a:p>
            <a:r>
              <a:rPr lang="fr-FR" dirty="0"/>
              <a:t>Cliquez pour ajouter un titre</a:t>
            </a:r>
          </a:p>
        </p:txBody>
      </p:sp>
      <p:sp>
        <p:nvSpPr>
          <p:cNvPr id="23" name="Logo Gustave Eiffel"/>
          <p:cNvSpPr/>
          <p:nvPr userDrawn="1"/>
        </p:nvSpPr>
        <p:spPr>
          <a:xfrm>
            <a:off x="1089458" y="5587957"/>
            <a:ext cx="2765571" cy="578050"/>
          </a:xfrm>
          <a:prstGeom prst="rect">
            <a:avLst/>
          </a:prstGeom>
          <a:blipFill>
            <a:blip r:embed="rId5" cstate="print"/>
            <a:stretch>
              <a:fillRect/>
            </a:stretch>
          </a:blipFill>
        </p:spPr>
        <p:txBody>
          <a:bodyPr wrap="square" lIns="0" tIns="0" rIns="0" bIns="0" rtlCol="0"/>
          <a:lstStyle/>
          <a:p>
            <a:endParaRPr sz="1800"/>
          </a:p>
        </p:txBody>
      </p:sp>
      <p:pic>
        <p:nvPicPr>
          <p:cNvPr id="24" name="Imag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6808" y="6227642"/>
            <a:ext cx="1054699" cy="627942"/>
          </a:xfrm>
          <a:prstGeom prst="rect">
            <a:avLst/>
          </a:prstGeom>
        </p:spPr>
      </p:pic>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sp>
        <p:nvSpPr>
          <p:cNvPr id="11" name="Espace réservé du texte 2"/>
          <p:cNvSpPr>
            <a:spLocks noGrp="1"/>
          </p:cNvSpPr>
          <p:nvPr>
            <p:ph type="body" sz="quarter" idx="11" hasCustomPrompt="1"/>
          </p:nvPr>
        </p:nvSpPr>
        <p:spPr>
          <a:xfrm>
            <a:off x="228600" y="636373"/>
            <a:ext cx="2356783" cy="637221"/>
          </a:xfrm>
          <a:prstGeom prst="rect">
            <a:avLst/>
          </a:prstGeom>
        </p:spPr>
        <p:txBody>
          <a:bodyPr/>
          <a:lstStyle>
            <a:lvl1pPr>
              <a:defRPr sz="1100" b="1" baseline="0">
                <a:solidFill>
                  <a:schemeClr val="tx1"/>
                </a:solidFill>
              </a:defRPr>
            </a:lvl1pPr>
          </a:lstStyle>
          <a:p>
            <a:pPr lvl="0"/>
            <a:r>
              <a:rPr lang="fr-FR" dirty="0"/>
              <a:t>Nom – Prénom</a:t>
            </a:r>
          </a:p>
        </p:txBody>
      </p:sp>
      <p:sp>
        <p:nvSpPr>
          <p:cNvPr id="13" name="Espace réservé du texte 2"/>
          <p:cNvSpPr>
            <a:spLocks noGrp="1"/>
          </p:cNvSpPr>
          <p:nvPr>
            <p:ph type="body" sz="quarter" idx="12" hasCustomPrompt="1"/>
          </p:nvPr>
        </p:nvSpPr>
        <p:spPr>
          <a:xfrm>
            <a:off x="228600" y="277077"/>
            <a:ext cx="2356783" cy="281153"/>
          </a:xfrm>
          <a:prstGeom prst="rect">
            <a:avLst/>
          </a:prstGeom>
        </p:spPr>
        <p:txBody>
          <a:bodyPr/>
          <a:lstStyle>
            <a:lvl1pPr>
              <a:defRPr sz="1100" b="1" baseline="0">
                <a:solidFill>
                  <a:schemeClr val="tx1"/>
                </a:solidFill>
              </a:defRPr>
            </a:lvl1pPr>
          </a:lstStyle>
          <a:p>
            <a:pPr lvl="0"/>
            <a:r>
              <a:rPr lang="fr-FR" dirty="0"/>
              <a:t>Date</a:t>
            </a:r>
          </a:p>
        </p:txBody>
      </p:sp>
    </p:spTree>
    <p:extLst>
      <p:ext uri="{BB962C8B-B14F-4D97-AF65-F5344CB8AC3E}">
        <p14:creationId xmlns:p14="http://schemas.microsoft.com/office/powerpoint/2010/main" val="149687321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44200" y="6400800"/>
            <a:ext cx="1228784" cy="25398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4" r:id="rId2"/>
    <p:sldLayoutId id="2147483662" r:id="rId3"/>
    <p:sldLayoutId id="2147483667" r:id="rId4"/>
    <p:sldLayoutId id="2147483665" r:id="rId5"/>
    <p:sldLayoutId id="2147483682" r:id="rId6"/>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cid:3E9ACC90-9EB4-49BD-BB66-AB6AB8629C6B@home" TargetMode="External"/><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5.xml"/><Relationship Id="rId7"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slideLayout" Target="../slideLayouts/slideLayout3.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42.xml"/><Relationship Id="rId7" Type="http://schemas.openxmlformats.org/officeDocument/2006/relationships/image" Target="../media/image26.jp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3.xml"/><Relationship Id="rId11" Type="http://schemas.openxmlformats.org/officeDocument/2006/relationships/image" Target="../media/image30.png"/><Relationship Id="rId5" Type="http://schemas.openxmlformats.org/officeDocument/2006/relationships/tags" Target="../tags/tag44.xml"/><Relationship Id="rId10" Type="http://schemas.openxmlformats.org/officeDocument/2006/relationships/image" Target="../media/image29.jpg"/><Relationship Id="rId4" Type="http://schemas.openxmlformats.org/officeDocument/2006/relationships/tags" Target="../tags/tag43.xml"/><Relationship Id="rId9" Type="http://schemas.openxmlformats.org/officeDocument/2006/relationships/image" Target="../media/image28.jpe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30.png"/><Relationship Id="rId3" Type="http://schemas.openxmlformats.org/officeDocument/2006/relationships/tags" Target="../tags/tag47.xml"/><Relationship Id="rId7" Type="http://schemas.openxmlformats.org/officeDocument/2006/relationships/slideLayout" Target="../slideLayouts/slideLayout3.xml"/><Relationship Id="rId12" Type="http://schemas.openxmlformats.org/officeDocument/2006/relationships/image" Target="../media/image29.jp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28.jpeg"/><Relationship Id="rId5" Type="http://schemas.openxmlformats.org/officeDocument/2006/relationships/tags" Target="../tags/tag49.xml"/><Relationship Id="rId10" Type="http://schemas.openxmlformats.org/officeDocument/2006/relationships/image" Target="../media/image27.png"/><Relationship Id="rId4" Type="http://schemas.openxmlformats.org/officeDocument/2006/relationships/tags" Target="../tags/tag48.xml"/><Relationship Id="rId9" Type="http://schemas.openxmlformats.org/officeDocument/2006/relationships/image" Target="../media/image26.jpg"/><Relationship Id="rId14" Type="http://schemas.openxmlformats.org/officeDocument/2006/relationships/chart" Target="../charts/char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4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tags" Target="../tags/tag56.xml"/><Relationship Id="rId7" Type="http://schemas.openxmlformats.org/officeDocument/2006/relationships/notesSlide" Target="../notesSlides/notesSlide3.xml"/><Relationship Id="rId12" Type="http://schemas.openxmlformats.org/officeDocument/2006/relationships/image" Target="../media/image3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xml"/><Relationship Id="rId11" Type="http://schemas.openxmlformats.org/officeDocument/2006/relationships/image" Target="../media/image29.jpg"/><Relationship Id="rId5" Type="http://schemas.openxmlformats.org/officeDocument/2006/relationships/tags" Target="../tags/tag58.xml"/><Relationship Id="rId10" Type="http://schemas.openxmlformats.org/officeDocument/2006/relationships/image" Target="../media/image28.jpeg"/><Relationship Id="rId4" Type="http://schemas.openxmlformats.org/officeDocument/2006/relationships/tags" Target="../tags/tag57.xml"/><Relationship Id="rId9"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chart" Target="../charts/chart2.xml"/><Relationship Id="rId3" Type="http://schemas.openxmlformats.org/officeDocument/2006/relationships/tags" Target="../tags/tag61.xml"/><Relationship Id="rId21" Type="http://schemas.openxmlformats.org/officeDocument/2006/relationships/image" Target="../media/image27.png"/><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notesSlide" Target="../notesSlides/notesSlide4.xml"/><Relationship Id="rId2" Type="http://schemas.openxmlformats.org/officeDocument/2006/relationships/tags" Target="../tags/tag60.xml"/><Relationship Id="rId16" Type="http://schemas.openxmlformats.org/officeDocument/2006/relationships/slideLayout" Target="../slideLayouts/slideLayout3.xml"/><Relationship Id="rId20" Type="http://schemas.openxmlformats.org/officeDocument/2006/relationships/image" Target="../media/image26.jp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image" Target="../media/image30.pn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image" Target="../media/image29.jpg"/><Relationship Id="rId10" Type="http://schemas.openxmlformats.org/officeDocument/2006/relationships/tags" Target="../tags/tag68.xml"/><Relationship Id="rId19" Type="http://schemas.openxmlformats.org/officeDocument/2006/relationships/image" Target="../media/image31.png"/><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image" Target="../media/image28.jpeg"/></Relationships>
</file>

<file path=ppt/slides/_rels/slide4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tags" Target="../tags/tag76.xml"/><Relationship Id="rId7" Type="http://schemas.openxmlformats.org/officeDocument/2006/relationships/notesSlide" Target="../notesSlides/notesSlide5.xml"/><Relationship Id="rId12" Type="http://schemas.openxmlformats.org/officeDocument/2006/relationships/image" Target="../media/image30.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3.xml"/><Relationship Id="rId11" Type="http://schemas.openxmlformats.org/officeDocument/2006/relationships/image" Target="../media/image29.jpg"/><Relationship Id="rId5" Type="http://schemas.openxmlformats.org/officeDocument/2006/relationships/tags" Target="../tags/tag78.xml"/><Relationship Id="rId10" Type="http://schemas.openxmlformats.org/officeDocument/2006/relationships/image" Target="../media/image28.jpeg"/><Relationship Id="rId4" Type="http://schemas.openxmlformats.org/officeDocument/2006/relationships/tags" Target="../tags/tag77.xml"/><Relationship Id="rId9"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notesSlide" Target="../notesSlides/notesSlide6.xml"/><Relationship Id="rId18" Type="http://schemas.openxmlformats.org/officeDocument/2006/relationships/image" Target="../media/image28.jpe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slideLayout" Target="../slideLayouts/slideLayout3.xml"/><Relationship Id="rId17" Type="http://schemas.openxmlformats.org/officeDocument/2006/relationships/image" Target="../media/image27.png"/><Relationship Id="rId2" Type="http://schemas.openxmlformats.org/officeDocument/2006/relationships/tags" Target="../tags/tag83.xml"/><Relationship Id="rId16" Type="http://schemas.openxmlformats.org/officeDocument/2006/relationships/image" Target="../media/image26.jpg"/><Relationship Id="rId20"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image" Target="../media/image33.jpeg"/><Relationship Id="rId10" Type="http://schemas.openxmlformats.org/officeDocument/2006/relationships/tags" Target="../tags/tag91.xml"/><Relationship Id="rId19" Type="http://schemas.openxmlformats.org/officeDocument/2006/relationships/image" Target="../media/image29.jpg"/><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see.fr/fr/statistiques/5759045" TargetMode="External"/><Relationship Id="rId2" Type="http://schemas.openxmlformats.org/officeDocument/2006/relationships/slideLayout" Target="../slideLayouts/slideLayout3.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5"/>
          <p:cNvSpPr>
            <a:spLocks noGrp="1"/>
          </p:cNvSpPr>
          <p:nvPr>
            <p:ph type="body" sz="quarter" idx="11"/>
            <p:custDataLst>
              <p:tags r:id="rId1"/>
            </p:custDataLst>
          </p:nvPr>
        </p:nvSpPr>
        <p:spPr>
          <a:xfrm>
            <a:off x="205198" y="81225"/>
            <a:ext cx="2356783" cy="745919"/>
          </a:xfrm>
        </p:spPr>
        <p:txBody>
          <a:bodyPr>
            <a:normAutofit/>
          </a:bodyPr>
          <a:lstStyle/>
          <a:p>
            <a:pPr marL="0" indent="0">
              <a:buNone/>
            </a:pPr>
            <a:r>
              <a:rPr lang="fr-FR" sz="1400" dirty="0"/>
              <a:t>17 décembre 2021</a:t>
            </a:r>
          </a:p>
          <a:p>
            <a:pPr marL="0" indent="0">
              <a:buNone/>
            </a:pPr>
            <a:endParaRPr lang="fr-FR" sz="1400" dirty="0"/>
          </a:p>
          <a:p>
            <a:pPr marL="0" indent="0">
              <a:buNone/>
            </a:pPr>
            <a:r>
              <a:rPr lang="fr-FR" sz="1400" dirty="0"/>
              <a:t>Dominique Mignot</a:t>
            </a:r>
          </a:p>
        </p:txBody>
      </p:sp>
      <p:sp>
        <p:nvSpPr>
          <p:cNvPr id="5" name="Titre 13">
            <a:extLst>
              <a:ext uri="{FF2B5EF4-FFF2-40B4-BE49-F238E27FC236}">
                <a16:creationId xmlns:a16="http://schemas.microsoft.com/office/drawing/2014/main" id="{46F87437-2A41-47A1-B750-D120E1469D70}"/>
              </a:ext>
            </a:extLst>
          </p:cNvPr>
          <p:cNvSpPr>
            <a:spLocks noGrp="1"/>
          </p:cNvSpPr>
          <p:nvPr>
            <p:custDataLst>
              <p:tags r:id="rId2"/>
            </p:custDataLst>
          </p:nvPr>
        </p:nvSpPr>
        <p:spPr>
          <a:xfrm>
            <a:off x="1045250" y="2819400"/>
            <a:ext cx="10101500" cy="2105976"/>
          </a:xfrm>
          <a:prstGeom prst="rect">
            <a:avLst/>
          </a:prstGeom>
        </p:spPr>
        <p:txBody>
          <a:bodyPr anchor="ctr" anchorCtr="0"/>
          <a:lstStyle>
            <a:lvl1pPr>
              <a:defRPr sz="3200" b="1" baseline="0">
                <a:solidFill>
                  <a:schemeClr val="bg2"/>
                </a:solidFill>
                <a:latin typeface="+mj-lt"/>
                <a:ea typeface="+mj-ea"/>
                <a:cs typeface="+mj-cs"/>
              </a:defRPr>
            </a:lvl1pPr>
          </a:lstStyle>
          <a:p>
            <a:pPr algn="ctr"/>
            <a:r>
              <a:rPr lang="fr-FR" dirty="0"/>
              <a:t>Inégalités et mobilités : état des lieux des enjeux, quelles solutions pour quels territoires ?</a:t>
            </a:r>
            <a:endParaRPr lang="fr-FR" sz="2800" b="0" i="1" dirty="0">
              <a:solidFill>
                <a:schemeClr val="bg1"/>
              </a:solidFill>
            </a:endParaRPr>
          </a:p>
        </p:txBody>
      </p:sp>
      <p:pic>
        <p:nvPicPr>
          <p:cNvPr id="6" name="Image 5" descr="cid:3E9ACC90-9EB4-49BD-BB66-AB6AB8629C6B@home">
            <a:extLst>
              <a:ext uri="{FF2B5EF4-FFF2-40B4-BE49-F238E27FC236}">
                <a16:creationId xmlns:a16="http://schemas.microsoft.com/office/drawing/2014/main" id="{A68C0DF6-4BF3-4019-B938-64934023C454}"/>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25590" y="1828800"/>
            <a:ext cx="2233202" cy="694731"/>
          </a:xfrm>
          <a:prstGeom prst="rect">
            <a:avLst/>
          </a:prstGeom>
          <a:noFill/>
          <a:ln>
            <a:noFill/>
          </a:ln>
        </p:spPr>
      </p:pic>
      <p:sp>
        <p:nvSpPr>
          <p:cNvPr id="3" name="Rectangle 2">
            <a:extLst>
              <a:ext uri="{FF2B5EF4-FFF2-40B4-BE49-F238E27FC236}">
                <a16:creationId xmlns:a16="http://schemas.microsoft.com/office/drawing/2014/main" id="{B470BD96-E8C6-4249-92ED-101EA4E80CD0}"/>
              </a:ext>
            </a:extLst>
          </p:cNvPr>
          <p:cNvSpPr/>
          <p:nvPr/>
        </p:nvSpPr>
        <p:spPr>
          <a:xfrm>
            <a:off x="3810000" y="4800600"/>
            <a:ext cx="6096000" cy="1323439"/>
          </a:xfrm>
          <a:prstGeom prst="rect">
            <a:avLst/>
          </a:prstGeom>
        </p:spPr>
        <p:txBody>
          <a:bodyPr>
            <a:spAutoFit/>
          </a:bodyPr>
          <a:lstStyle/>
          <a:p>
            <a:pPr algn="ctr">
              <a:spcAft>
                <a:spcPts val="0"/>
              </a:spcAft>
            </a:pPr>
            <a:r>
              <a:rPr lang="fr-FR" sz="1600" b="1" spc="150" dirty="0" err="1">
                <a:solidFill>
                  <a:schemeClr val="bg1"/>
                </a:solidFill>
                <a:latin typeface="Times New Roman" panose="02020603050405020304" pitchFamily="18" charset="0"/>
                <a:ea typeface="Times New Roman" panose="02020603050405020304" pitchFamily="18" charset="0"/>
                <a:cs typeface="Arial" panose="020B0604020202020204" pitchFamily="34" charset="0"/>
              </a:rPr>
              <a:t>Ihédate</a:t>
            </a:r>
            <a:r>
              <a:rPr lang="fr-FR" sz="1600" b="1" spc="15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  Cycle 2021-2022</a:t>
            </a:r>
            <a:br>
              <a:rPr lang="fr-FR" sz="1600" b="1" spc="15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br>
            <a:r>
              <a:rPr lang="fr-FR" sz="1600" b="1" spc="15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Territoires et mobilités  -  </a:t>
            </a:r>
            <a:r>
              <a:rPr lang="fr-FR" sz="1600" b="1" spc="100" dirty="0">
                <a:solidFill>
                  <a:schemeClr val="bg1"/>
                </a:solidFill>
                <a:latin typeface="Times New Roman" panose="02020603050405020304" pitchFamily="18" charset="0"/>
                <a:ea typeface="Calibri" panose="020F0502020204030204" pitchFamily="34" charset="0"/>
                <a:cs typeface="Arial" panose="020B0604020202020204" pitchFamily="34" charset="0"/>
              </a:rPr>
              <a:t>Session 2</a:t>
            </a:r>
            <a:endParaRPr lang="fr-FR" sz="1600" dirty="0">
              <a:solidFill>
                <a:schemeClr val="bg1"/>
              </a:solidFill>
              <a:latin typeface="Times New Roman" panose="02020603050405020304" pitchFamily="18" charset="0"/>
              <a:ea typeface="Times New Roman" panose="02020603050405020304" pitchFamily="18" charset="0"/>
            </a:endParaRPr>
          </a:p>
          <a:p>
            <a:pPr marR="88900" algn="ctr">
              <a:spcAft>
                <a:spcPts val="0"/>
              </a:spcAft>
            </a:pPr>
            <a:r>
              <a:rPr lang="fr-FR" sz="1600" b="1" spc="5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600" dirty="0">
              <a:solidFill>
                <a:schemeClr val="bg1"/>
              </a:solidFill>
              <a:latin typeface="Times New Roman" panose="02020603050405020304" pitchFamily="18" charset="0"/>
              <a:ea typeface="Times New Roman" panose="02020603050405020304" pitchFamily="18" charset="0"/>
            </a:endParaRPr>
          </a:p>
          <a:p>
            <a:pPr marR="88900" algn="ctr">
              <a:spcAft>
                <a:spcPts val="0"/>
              </a:spcAft>
            </a:pPr>
            <a:r>
              <a:rPr lang="fr-FR" sz="1600" b="1" i="1" spc="5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Mobilités des villes, mobilités des champs : mêmes combats ?</a:t>
            </a:r>
            <a:endParaRPr lang="fr-FR"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0293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p:txBody>
          <a:bodyPr/>
          <a:lstStyle/>
          <a:p>
            <a:pPr algn="l"/>
            <a:r>
              <a:rPr lang="fr-FR" dirty="0"/>
              <a:t>Inégalités et mobilités : état des lieux des enjeux, quelles solutions pour quels territoires ?</a:t>
            </a:r>
            <a:endParaRPr lang="fr-FR" sz="3200" b="0" i="1" dirty="0">
              <a:solidFill>
                <a:schemeClr val="bg1"/>
              </a:solidFill>
            </a:endParaRPr>
          </a:p>
        </p:txBody>
      </p:sp>
      <p:sp>
        <p:nvSpPr>
          <p:cNvPr id="25" name="Rectangle 3">
            <a:extLst>
              <a:ext uri="{FF2B5EF4-FFF2-40B4-BE49-F238E27FC236}">
                <a16:creationId xmlns:a16="http://schemas.microsoft.com/office/drawing/2014/main" id="{FAC2DD39-2F74-4A2B-9CCB-4BB9B45EB470}"/>
              </a:ext>
            </a:extLst>
          </p:cNvPr>
          <p:cNvSpPr>
            <a:spLocks noChangeArrowheads="1"/>
          </p:cNvSpPr>
          <p:nvPr/>
        </p:nvSpPr>
        <p:spPr bwMode="auto">
          <a:xfrm>
            <a:off x="813118" y="1600200"/>
            <a:ext cx="9507152"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FFFF00"/>
              </a:buClr>
              <a:buNone/>
            </a:pPr>
            <a:r>
              <a:rPr lang="fr-FR" altLang="fr-FR" sz="2000" dirty="0">
                <a:solidFill>
                  <a:srgbClr val="0070C0"/>
                </a:solidFill>
                <a:latin typeface="+mn-lt"/>
              </a:rPr>
              <a:t>1 - Déplacements et inégalités : une question ancienne et actuelle</a:t>
            </a:r>
          </a:p>
          <a:p>
            <a:pPr algn="just">
              <a:spcBef>
                <a:spcPts val="600"/>
              </a:spcBef>
              <a:buClr>
                <a:srgbClr val="FFFF00"/>
              </a:buClr>
              <a:buNone/>
            </a:pPr>
            <a:r>
              <a:rPr lang="fr-FR" altLang="fr-FR" sz="2000" dirty="0">
                <a:solidFill>
                  <a:srgbClr val="0070C0"/>
                </a:solidFill>
                <a:latin typeface="+mn-lt"/>
              </a:rPr>
              <a:t>2 - Quelles approches de la pauvreté ?</a:t>
            </a:r>
          </a:p>
          <a:p>
            <a:pPr algn="just">
              <a:spcBef>
                <a:spcPts val="600"/>
              </a:spcBef>
              <a:buClr>
                <a:srgbClr val="FFFF00"/>
              </a:buClr>
              <a:buNone/>
            </a:pPr>
            <a:r>
              <a:rPr lang="fr-FR" altLang="fr-FR" sz="2000" b="1" dirty="0">
                <a:solidFill>
                  <a:srgbClr val="0070C0"/>
                </a:solidFill>
                <a:latin typeface="+mn-lt"/>
              </a:rPr>
              <a:t>3 - La question de la ségrégation spatiale</a:t>
            </a:r>
          </a:p>
          <a:p>
            <a:pPr algn="just">
              <a:spcBef>
                <a:spcPts val="600"/>
              </a:spcBef>
              <a:buClr>
                <a:srgbClr val="FFFF00"/>
              </a:buClr>
              <a:buNone/>
            </a:pPr>
            <a:r>
              <a:rPr lang="fr-FR" altLang="fr-FR" sz="2000" dirty="0">
                <a:solidFill>
                  <a:srgbClr val="0070C0"/>
                </a:solidFill>
                <a:latin typeface="+mn-lt"/>
              </a:rPr>
              <a:t>4 - Déplacements et inégalités </a:t>
            </a:r>
          </a:p>
          <a:p>
            <a:pPr algn="just">
              <a:spcBef>
                <a:spcPts val="600"/>
              </a:spcBef>
              <a:buClr>
                <a:srgbClr val="FFFF00"/>
              </a:buClr>
              <a:buNone/>
            </a:pPr>
            <a:r>
              <a:rPr lang="fr-FR" altLang="fr-FR" sz="2000" dirty="0">
                <a:solidFill>
                  <a:srgbClr val="0070C0"/>
                </a:solidFill>
                <a:latin typeface="+mn-lt"/>
              </a:rPr>
              <a:t>5 - Le </a:t>
            </a: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rôle des transports collectifs, des travaux anciens (Le rôle de la tarification sociale  et accessibilité)</a:t>
            </a:r>
          </a:p>
          <a:p>
            <a:pPr>
              <a:spcBef>
                <a:spcPts val="600"/>
              </a:spcBef>
              <a:buClr>
                <a:srgbClr val="FFFF00"/>
              </a:buClr>
              <a:buNone/>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6 - F</a:t>
            </a: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reins à la mobilité pour les habitants des quartiers populaires et rôle des transports collectifs</a:t>
            </a:r>
          </a:p>
          <a:p>
            <a:pPr algn="just">
              <a:spcBef>
                <a:spcPts val="600"/>
              </a:spcBef>
              <a:buClr>
                <a:srgbClr val="FFFF00"/>
              </a:buClr>
              <a:buNone/>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7 - Quelles solu</a:t>
            </a:r>
            <a:r>
              <a:rPr lang="fr-FR" altLang="fr-FR" sz="2000" dirty="0">
                <a:solidFill>
                  <a:srgbClr val="0070C0"/>
                </a:solidFill>
                <a:latin typeface="+mn-lt"/>
              </a:rPr>
              <a:t>tions ?</a:t>
            </a: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lvl="1" algn="just">
              <a:spcBef>
                <a:spcPts val="600"/>
              </a:spcBef>
              <a:buClr>
                <a:srgbClr val="FFFF00"/>
              </a:buClr>
              <a:buNone/>
            </a:pPr>
            <a:endParaRPr lang="fr-FR" altLang="fr-FR" sz="2000" dirty="0">
              <a:solidFill>
                <a:srgbClr val="0070C0"/>
              </a:solidFill>
              <a:latin typeface="+mn-lt"/>
            </a:endParaRPr>
          </a:p>
        </p:txBody>
      </p:sp>
    </p:spTree>
    <p:extLst>
      <p:ext uri="{BB962C8B-B14F-4D97-AF65-F5344CB8AC3E}">
        <p14:creationId xmlns:p14="http://schemas.microsoft.com/office/powerpoint/2010/main" val="19790523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7C677A-F1CE-4F5A-9D0F-60C1D20494F1}"/>
              </a:ext>
            </a:extLst>
          </p:cNvPr>
          <p:cNvSpPr txBox="1">
            <a:spLocks noChangeArrowheads="1"/>
          </p:cNvSpPr>
          <p:nvPr/>
        </p:nvSpPr>
        <p:spPr>
          <a:xfrm>
            <a:off x="1033162" y="1219200"/>
            <a:ext cx="10010072" cy="586408"/>
          </a:xfrm>
          <a:prstGeom prst="rect">
            <a:avLst/>
          </a:prstGeom>
          <a:noFill/>
          <a:ln/>
        </p:spPr>
        <p:txBody>
          <a:bodyPr/>
          <a:lstStyle>
            <a:lvl1pPr>
              <a:defRPr sz="2000" b="1" baseline="0">
                <a:solidFill>
                  <a:schemeClr val="tx1"/>
                </a:solidFill>
                <a:latin typeface="+mj-lt"/>
                <a:ea typeface="+mj-ea"/>
                <a:cs typeface="+mj-cs"/>
              </a:defRPr>
            </a:lvl1pPr>
          </a:lstStyle>
          <a:p>
            <a:r>
              <a:rPr lang="fr-FR" altLang="fr-FR" kern="0" dirty="0">
                <a:solidFill>
                  <a:srgbClr val="0070C0"/>
                </a:solidFill>
                <a:latin typeface="+mn-lt"/>
              </a:rPr>
              <a:t>Des aires urbaines caractérisées par la concentration et l’étalement urbain </a:t>
            </a:r>
          </a:p>
        </p:txBody>
      </p:sp>
      <p:sp>
        <p:nvSpPr>
          <p:cNvPr id="4" name="Rectangle 4">
            <a:extLst>
              <a:ext uri="{FF2B5EF4-FFF2-40B4-BE49-F238E27FC236}">
                <a16:creationId xmlns:a16="http://schemas.microsoft.com/office/drawing/2014/main" id="{6CD3BC9A-334D-48E9-BA88-A8773ACCEC67}"/>
              </a:ext>
            </a:extLst>
          </p:cNvPr>
          <p:cNvSpPr>
            <a:spLocks noChangeArrowheads="1"/>
          </p:cNvSpPr>
          <p:nvPr/>
        </p:nvSpPr>
        <p:spPr bwMode="auto">
          <a:xfrm>
            <a:off x="1219200" y="2059092"/>
            <a:ext cx="9637996" cy="426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spcAft>
                <a:spcPct val="0"/>
              </a:spcAft>
              <a:defRPr sz="3200">
                <a:solidFill>
                  <a:schemeClr val="tx1"/>
                </a:solidFill>
                <a:latin typeface="Times New Roman" panose="02020603050405020304" pitchFamily="18" charset="0"/>
              </a:defRPr>
            </a:lvl1pPr>
            <a:lvl2pPr marL="742950" indent="-285750" algn="l">
              <a:spcBef>
                <a:spcPct val="20000"/>
              </a:spcBef>
              <a:spcAft>
                <a:spcPct val="0"/>
              </a:spcAft>
              <a:buClr>
                <a:schemeClr val="tx1"/>
              </a:buClr>
              <a:buSzPct val="100000"/>
              <a:buChar char="–"/>
              <a:defRPr sz="2800">
                <a:solidFill>
                  <a:schemeClr val="tx1"/>
                </a:solidFill>
                <a:latin typeface="Times New Roman" panose="02020603050405020304" pitchFamily="18" charset="0"/>
              </a:defRPr>
            </a:lvl2pPr>
            <a:lvl3pPr marL="1143000" indent="-228600" algn="l">
              <a:spcBef>
                <a:spcPct val="20000"/>
              </a:spcBef>
              <a:spcAft>
                <a:spcPct val="0"/>
              </a:spcAft>
              <a:buClr>
                <a:schemeClr val="tx2"/>
              </a:buClr>
              <a:buSzPct val="65000"/>
              <a:defRPr sz="2400">
                <a:solidFill>
                  <a:schemeClr val="tx1"/>
                </a:solidFill>
                <a:latin typeface="Times New Roman" panose="02020603050405020304" pitchFamily="18" charset="0"/>
              </a:defRPr>
            </a:lvl3pPr>
            <a:lvl4pPr marL="1600200" indent="-228600" algn="l">
              <a:spcBef>
                <a:spcPct val="20000"/>
              </a:spcBef>
              <a:spcAft>
                <a:spcPct val="0"/>
              </a:spcAft>
              <a:buClr>
                <a:schemeClr val="tx1"/>
              </a:buClr>
              <a:buSzPct val="100000"/>
              <a:buChar char="–"/>
              <a:defRPr sz="2000">
                <a:solidFill>
                  <a:schemeClr val="tx1"/>
                </a:solidFill>
                <a:latin typeface="Times New Roman" panose="02020603050405020304" pitchFamily="18" charset="0"/>
              </a:defRPr>
            </a:lvl4pPr>
            <a:lvl5pPr marL="2057400" indent="-228600" algn="l">
              <a:spcBef>
                <a:spcPct val="20000"/>
              </a:spcBef>
              <a:spcAft>
                <a:spcPct val="0"/>
              </a:spcAft>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spcBef>
                <a:spcPts val="600"/>
              </a:spcBef>
              <a:buFont typeface="Wingdings" panose="05000000000000000000" pitchFamily="2" charset="2"/>
              <a:buChar char="Ø"/>
            </a:pPr>
            <a:r>
              <a:rPr lang="fr-FR" altLang="fr-FR" sz="2000" dirty="0">
                <a:solidFill>
                  <a:srgbClr val="0070C0"/>
                </a:solidFill>
                <a:latin typeface="+mn-lt"/>
              </a:rPr>
              <a:t>Permanence du double phénomène de concentration  </a:t>
            </a:r>
            <a:r>
              <a:rPr lang="fr-FR" altLang="fr-FR" sz="2000" b="1" dirty="0">
                <a:solidFill>
                  <a:srgbClr val="0070C0"/>
                </a:solidFill>
                <a:latin typeface="+mn-lt"/>
              </a:rPr>
              <a:t>ET</a:t>
            </a:r>
            <a:r>
              <a:rPr lang="fr-FR" altLang="fr-FR" sz="2000" dirty="0">
                <a:solidFill>
                  <a:srgbClr val="0070C0"/>
                </a:solidFill>
                <a:latin typeface="+mn-lt"/>
              </a:rPr>
              <a:t>  d ’étalement urbain</a:t>
            </a:r>
          </a:p>
          <a:p>
            <a:pPr algn="just">
              <a:spcBef>
                <a:spcPts val="1800"/>
              </a:spcBef>
              <a:buFont typeface="Wingdings" panose="05000000000000000000" pitchFamily="2" charset="2"/>
              <a:buChar char="Ø"/>
            </a:pPr>
            <a:r>
              <a:rPr lang="fr-FR" altLang="fr-FR" sz="2000" dirty="0">
                <a:solidFill>
                  <a:srgbClr val="0070C0"/>
                </a:solidFill>
                <a:latin typeface="+mn-lt"/>
              </a:rPr>
              <a:t>Etalement généralisé de la population</a:t>
            </a:r>
          </a:p>
          <a:p>
            <a:pPr>
              <a:spcBef>
                <a:spcPts val="1800"/>
              </a:spcBef>
              <a:buFont typeface="Wingdings" panose="05000000000000000000" pitchFamily="2" charset="2"/>
              <a:buChar char="Ø"/>
            </a:pPr>
            <a:r>
              <a:rPr lang="fr-FR" altLang="fr-FR" sz="2000" dirty="0">
                <a:solidFill>
                  <a:srgbClr val="0070C0"/>
                </a:solidFill>
                <a:latin typeface="+mn-lt"/>
              </a:rPr>
              <a:t>Etalement de l’emploi et des établissements beaucoup plus sélectif</a:t>
            </a:r>
          </a:p>
          <a:p>
            <a:pPr marL="1257300" lvl="2" indent="-342900">
              <a:spcBef>
                <a:spcPts val="600"/>
              </a:spcBef>
              <a:buClr>
                <a:srgbClr val="0070C0"/>
              </a:buClr>
              <a:buSzPct val="100000"/>
              <a:buFont typeface="Wingdings" panose="05000000000000000000" pitchFamily="2" charset="2"/>
              <a:buChar char="ü"/>
            </a:pPr>
            <a:r>
              <a:rPr lang="fr-FR" altLang="fr-FR" sz="2000" dirty="0">
                <a:solidFill>
                  <a:srgbClr val="0070C0"/>
                </a:solidFill>
                <a:latin typeface="+mn-lt"/>
              </a:rPr>
              <a:t>concentration de plus en forte sur des territoires particuliers, notamment sur quelques territoires situés le long des axes principaux de transport</a:t>
            </a:r>
          </a:p>
          <a:p>
            <a:pPr marL="1257300" lvl="2" indent="-342900">
              <a:spcBef>
                <a:spcPts val="600"/>
              </a:spcBef>
              <a:buClr>
                <a:srgbClr val="0070C0"/>
              </a:buClr>
              <a:buSzPct val="100000"/>
              <a:buFont typeface="Wingdings" panose="05000000000000000000" pitchFamily="2" charset="2"/>
              <a:buChar char="ü"/>
            </a:pPr>
            <a:r>
              <a:rPr lang="fr-FR" altLang="fr-FR" sz="2000" dirty="0">
                <a:solidFill>
                  <a:srgbClr val="0070C0"/>
                </a:solidFill>
                <a:latin typeface="+mn-lt"/>
              </a:rPr>
              <a:t>rôle du « transport » : axes et « accessibilité généralisée » à tous les espaces intra-urbains grâce à la VP</a:t>
            </a:r>
          </a:p>
          <a:p>
            <a:pPr marL="1257300" lvl="2" indent="-342900">
              <a:spcBef>
                <a:spcPts val="600"/>
              </a:spcBef>
              <a:buClr>
                <a:srgbClr val="0070C0"/>
              </a:buClr>
              <a:buSzPct val="100000"/>
              <a:buFont typeface="Wingdings" panose="05000000000000000000" pitchFamily="2" charset="2"/>
              <a:buChar char="ü"/>
            </a:pPr>
            <a:r>
              <a:rPr lang="fr-FR" altLang="fr-FR" sz="2000" dirty="0">
                <a:solidFill>
                  <a:srgbClr val="0070C0"/>
                </a:solidFill>
                <a:latin typeface="+mn-lt"/>
              </a:rPr>
              <a:t>la proximité de la main d’œuvre ne joue pas en intra-urbain</a:t>
            </a:r>
          </a:p>
          <a:p>
            <a:pPr algn="just">
              <a:spcBef>
                <a:spcPts val="1800"/>
              </a:spcBef>
              <a:buFont typeface="Wingdings" panose="05000000000000000000" pitchFamily="2" charset="2"/>
              <a:buChar char="Ø"/>
            </a:pPr>
            <a:r>
              <a:rPr lang="fr-FR" altLang="fr-FR" sz="2000" dirty="0">
                <a:solidFill>
                  <a:srgbClr val="0070C0"/>
                </a:solidFill>
                <a:latin typeface="+mn-lt"/>
              </a:rPr>
              <a:t>Une croissance « éclatée » des villes</a:t>
            </a:r>
          </a:p>
        </p:txBody>
      </p:sp>
      <p:sp>
        <p:nvSpPr>
          <p:cNvPr id="7" name="Titre 1">
            <a:extLst>
              <a:ext uri="{FF2B5EF4-FFF2-40B4-BE49-F238E27FC236}">
                <a16:creationId xmlns:a16="http://schemas.microsoft.com/office/drawing/2014/main" id="{729DD3B8-098D-44E7-AAC9-4D741C7280E6}"/>
              </a:ext>
            </a:extLst>
          </p:cNvPr>
          <p:cNvSpPr>
            <a:spLocks noGrp="1"/>
          </p:cNvSpPr>
          <p:nvPr>
            <p:ph type="title"/>
            <p:custDataLst>
              <p:tags r:id="rId1"/>
            </p:custDataLst>
          </p:nvPr>
        </p:nvSpPr>
        <p:spPr>
          <a:xfrm>
            <a:off x="779848" y="384280"/>
            <a:ext cx="8508016" cy="530120"/>
          </a:xfrm>
        </p:spPr>
        <p:txBody>
          <a:bodyPr/>
          <a:lstStyle/>
          <a:p>
            <a:r>
              <a:rPr lang="fr-FR" dirty="0"/>
              <a:t>3. La question de la ségrégation spatiale </a:t>
            </a:r>
          </a:p>
        </p:txBody>
      </p:sp>
    </p:spTree>
    <p:extLst>
      <p:ext uri="{BB962C8B-B14F-4D97-AF65-F5344CB8AC3E}">
        <p14:creationId xmlns:p14="http://schemas.microsoft.com/office/powerpoint/2010/main" val="17020319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a:xfrm>
            <a:off x="779848" y="384280"/>
            <a:ext cx="8508016" cy="530120"/>
          </a:xfrm>
        </p:spPr>
        <p:txBody>
          <a:bodyPr/>
          <a:lstStyle/>
          <a:p>
            <a:r>
              <a:rPr lang="fr-FR" dirty="0"/>
              <a:t>3. La question de la ségrégation spatiale </a:t>
            </a:r>
          </a:p>
        </p:txBody>
      </p:sp>
      <p:sp>
        <p:nvSpPr>
          <p:cNvPr id="3" name="Rectangle 2">
            <a:extLst>
              <a:ext uri="{FF2B5EF4-FFF2-40B4-BE49-F238E27FC236}">
                <a16:creationId xmlns:a16="http://schemas.microsoft.com/office/drawing/2014/main" id="{4CD81E17-A4E2-4D35-8187-3E84A545B4DE}"/>
              </a:ext>
            </a:extLst>
          </p:cNvPr>
          <p:cNvSpPr txBox="1">
            <a:spLocks noChangeArrowheads="1"/>
          </p:cNvSpPr>
          <p:nvPr/>
        </p:nvSpPr>
        <p:spPr>
          <a:xfrm>
            <a:off x="2209800" y="1298680"/>
            <a:ext cx="6172200" cy="530120"/>
          </a:xfrm>
          <a:prstGeom prst="rect">
            <a:avLst/>
          </a:prstGeom>
          <a:noFill/>
        </p:spPr>
        <p:txBody>
          <a:bodyPr/>
          <a:lstStyle>
            <a:lvl1pPr>
              <a:defRPr sz="2000" b="1" baseline="0">
                <a:solidFill>
                  <a:schemeClr val="tx1"/>
                </a:solidFill>
                <a:latin typeface="+mj-lt"/>
                <a:ea typeface="+mj-ea"/>
                <a:cs typeface="+mj-cs"/>
              </a:defRPr>
            </a:lvl1pPr>
          </a:lstStyle>
          <a:p>
            <a:r>
              <a:rPr lang="fr-FR" altLang="fr-FR" kern="0" dirty="0">
                <a:solidFill>
                  <a:srgbClr val="0070C0"/>
                </a:solidFill>
                <a:latin typeface="+mn-lt"/>
              </a:rPr>
              <a:t> Creusement de la dissociation habitat/emploi</a:t>
            </a:r>
          </a:p>
        </p:txBody>
      </p:sp>
      <p:sp>
        <p:nvSpPr>
          <p:cNvPr id="4" name="Rectangle 4">
            <a:extLst>
              <a:ext uri="{FF2B5EF4-FFF2-40B4-BE49-F238E27FC236}">
                <a16:creationId xmlns:a16="http://schemas.microsoft.com/office/drawing/2014/main" id="{77DE8751-67B9-4EAA-A745-FCD76241203B}"/>
              </a:ext>
            </a:extLst>
          </p:cNvPr>
          <p:cNvSpPr>
            <a:spLocks noChangeArrowheads="1"/>
          </p:cNvSpPr>
          <p:nvPr/>
        </p:nvSpPr>
        <p:spPr bwMode="auto">
          <a:xfrm>
            <a:off x="1676400" y="2133600"/>
            <a:ext cx="815340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spcBef>
                <a:spcPct val="50000"/>
              </a:spcBef>
              <a:buClr>
                <a:srgbClr val="0070C0"/>
              </a:buClr>
              <a:buFont typeface="Wingdings" panose="05000000000000000000" pitchFamily="2" charset="2"/>
              <a:buChar char="Ø"/>
            </a:pPr>
            <a:r>
              <a:rPr lang="fr-FR" altLang="fr-FR" sz="2000" dirty="0">
                <a:solidFill>
                  <a:srgbClr val="0070C0"/>
                </a:solidFill>
                <a:latin typeface="+mn-lt"/>
              </a:rPr>
              <a:t>Plus d’actifs migrants et dans tous les espaces</a:t>
            </a:r>
          </a:p>
          <a:p>
            <a:pPr>
              <a:spcBef>
                <a:spcPct val="50000"/>
              </a:spcBef>
              <a:buClr>
                <a:srgbClr val="0070C0"/>
              </a:buClr>
              <a:buFont typeface="Wingdings" panose="05000000000000000000" pitchFamily="2" charset="2"/>
              <a:buChar char="Ø"/>
            </a:pPr>
            <a:r>
              <a:rPr lang="fr-FR" altLang="fr-FR" sz="2000" dirty="0">
                <a:solidFill>
                  <a:srgbClr val="0070C0"/>
                </a:solidFill>
                <a:latin typeface="+mn-lt"/>
              </a:rPr>
              <a:t>Allongement progressif de la distance moyenne domicile/travail, croissance des déplacements périphérie - périphérie</a:t>
            </a:r>
          </a:p>
          <a:p>
            <a:pPr>
              <a:spcBef>
                <a:spcPct val="50000"/>
              </a:spcBef>
              <a:buClr>
                <a:srgbClr val="0070C0"/>
              </a:buClr>
              <a:buFont typeface="Wingdings" panose="05000000000000000000" pitchFamily="2" charset="2"/>
              <a:buChar char="Ø"/>
            </a:pPr>
            <a:r>
              <a:rPr lang="fr-FR" altLang="fr-FR" sz="2000" dirty="0">
                <a:solidFill>
                  <a:srgbClr val="0070C0"/>
                </a:solidFill>
                <a:latin typeface="+mn-lt"/>
              </a:rPr>
              <a:t>Les emplois demeurent plus concentrés que les actifs</a:t>
            </a:r>
          </a:p>
          <a:p>
            <a:pPr>
              <a:spcBef>
                <a:spcPct val="50000"/>
              </a:spcBef>
              <a:buClr>
                <a:srgbClr val="0070C0"/>
              </a:buClr>
              <a:buFont typeface="Wingdings" panose="05000000000000000000" pitchFamily="2" charset="2"/>
              <a:buChar char="Ø"/>
            </a:pPr>
            <a:r>
              <a:rPr lang="fr-FR" altLang="fr-FR" sz="2000" b="1" dirty="0">
                <a:solidFill>
                  <a:srgbClr val="0070C0"/>
                </a:solidFill>
                <a:latin typeface="+mn-lt"/>
              </a:rPr>
              <a:t>Mauvais appariement spatial  (spatial </a:t>
            </a:r>
            <a:r>
              <a:rPr lang="fr-FR" altLang="fr-FR" sz="2000" b="1" dirty="0" err="1">
                <a:solidFill>
                  <a:srgbClr val="0070C0"/>
                </a:solidFill>
                <a:latin typeface="+mn-lt"/>
              </a:rPr>
              <a:t>mismatch</a:t>
            </a:r>
            <a:r>
              <a:rPr lang="fr-FR" altLang="fr-FR" sz="2000" b="1" dirty="0">
                <a:solidFill>
                  <a:srgbClr val="0070C0"/>
                </a:solidFill>
                <a:latin typeface="+mn-lt"/>
              </a:rPr>
              <a:t>)</a:t>
            </a:r>
          </a:p>
          <a:p>
            <a:pPr algn="ctr">
              <a:spcBef>
                <a:spcPct val="50000"/>
              </a:spcBef>
              <a:buClr>
                <a:srgbClr val="0070C0"/>
              </a:buClr>
              <a:buFont typeface="Wingdings" panose="05000000000000000000" pitchFamily="2" charset="2"/>
              <a:buChar char="Ø"/>
            </a:pPr>
            <a:r>
              <a:rPr lang="fr-FR" altLang="fr-FR" sz="2000" dirty="0">
                <a:solidFill>
                  <a:srgbClr val="0070C0"/>
                </a:solidFill>
                <a:latin typeface="+mn-lt"/>
              </a:rPr>
              <a:t>…….</a:t>
            </a:r>
          </a:p>
          <a:p>
            <a:pPr>
              <a:spcBef>
                <a:spcPct val="50000"/>
              </a:spcBef>
              <a:buClr>
                <a:srgbClr val="0070C0"/>
              </a:buClr>
              <a:buFont typeface="Wingdings" panose="05000000000000000000" pitchFamily="2" charset="2"/>
              <a:buChar char="Ø"/>
            </a:pPr>
            <a:r>
              <a:rPr lang="fr-FR" altLang="fr-FR" sz="2000" dirty="0">
                <a:solidFill>
                  <a:srgbClr val="0070C0"/>
                </a:solidFill>
                <a:latin typeface="+mn-lt"/>
              </a:rPr>
              <a:t>Quel accès aux emplois périphériques pour les habitants des quartiers en difficulté ?</a:t>
            </a:r>
          </a:p>
          <a:p>
            <a:pPr>
              <a:spcBef>
                <a:spcPct val="50000"/>
              </a:spcBef>
              <a:buClr>
                <a:srgbClr val="0070C0"/>
              </a:buClr>
              <a:buFont typeface="Wingdings" panose="05000000000000000000" pitchFamily="2" charset="2"/>
              <a:buChar char="Ø"/>
            </a:pPr>
            <a:r>
              <a:rPr lang="fr-FR" altLang="fr-FR" sz="2000" dirty="0">
                <a:solidFill>
                  <a:srgbClr val="0070C0"/>
                </a:solidFill>
                <a:latin typeface="+mn-lt"/>
              </a:rPr>
              <a:t>Des TC essentiellement radiaux</a:t>
            </a:r>
          </a:p>
        </p:txBody>
      </p:sp>
    </p:spTree>
    <p:extLst>
      <p:ext uri="{BB962C8B-B14F-4D97-AF65-F5344CB8AC3E}">
        <p14:creationId xmlns:p14="http://schemas.microsoft.com/office/powerpoint/2010/main" val="4869316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DD3178CF-AE21-4055-B74E-CBBE2361B31E}"/>
              </a:ext>
            </a:extLst>
          </p:cNvPr>
          <p:cNvSpPr>
            <a:spLocks noChangeArrowheads="1"/>
          </p:cNvSpPr>
          <p:nvPr/>
        </p:nvSpPr>
        <p:spPr bwMode="auto">
          <a:xfrm>
            <a:off x="1257300" y="2286000"/>
            <a:ext cx="815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spcBef>
                <a:spcPct val="100000"/>
              </a:spcBef>
              <a:buClr>
                <a:srgbClr val="0070C0"/>
              </a:buClr>
              <a:buSzPct val="100000"/>
              <a:buFont typeface="Wingdings" panose="05000000000000000000" pitchFamily="2" charset="2"/>
              <a:buChar char="Ø"/>
            </a:pPr>
            <a:r>
              <a:rPr lang="fr-FR" altLang="fr-FR" sz="2000" dirty="0">
                <a:solidFill>
                  <a:srgbClr val="0070C0"/>
                </a:solidFill>
                <a:latin typeface="+mn-lt"/>
              </a:rPr>
              <a:t>Une approche par les revenus fiscaux moyens des ménages par commune </a:t>
            </a:r>
          </a:p>
          <a:p>
            <a:pPr lvl="1">
              <a:spcBef>
                <a:spcPct val="80000"/>
              </a:spcBef>
              <a:buClr>
                <a:srgbClr val="0070C0"/>
              </a:buClr>
              <a:buSzPct val="80000"/>
              <a:buFont typeface="Arial" panose="020B0604020202020204" pitchFamily="34" charset="0"/>
              <a:buChar char="•"/>
            </a:pPr>
            <a:r>
              <a:rPr lang="fr-FR" altLang="fr-FR" sz="2000" dirty="0">
                <a:solidFill>
                  <a:srgbClr val="0070C0"/>
                </a:solidFill>
                <a:latin typeface="+mn-lt"/>
              </a:rPr>
              <a:t>un renforcement des inégalités de répartition du revenu fiscal moyen par commune</a:t>
            </a:r>
          </a:p>
          <a:p>
            <a:pPr lvl="1" algn="just">
              <a:spcBef>
                <a:spcPct val="80000"/>
              </a:spcBef>
              <a:buClr>
                <a:srgbClr val="0070C0"/>
              </a:buClr>
              <a:buSzPct val="80000"/>
              <a:buFont typeface="Arial" panose="020B0604020202020204" pitchFamily="34" charset="0"/>
              <a:buChar char="•"/>
            </a:pPr>
            <a:r>
              <a:rPr lang="fr-FR" altLang="fr-FR" sz="2000" dirty="0">
                <a:solidFill>
                  <a:srgbClr val="0070C0"/>
                </a:solidFill>
                <a:latin typeface="+mn-lt"/>
              </a:rPr>
              <a:t>des inégalités …  à la ségrégation </a:t>
            </a:r>
          </a:p>
          <a:p>
            <a:pPr lvl="1">
              <a:spcBef>
                <a:spcPct val="80000"/>
              </a:spcBef>
              <a:buClr>
                <a:srgbClr val="0070C0"/>
              </a:buClr>
              <a:buSzPct val="80000"/>
              <a:buFont typeface="Arial" panose="020B0604020202020204" pitchFamily="34" charset="0"/>
              <a:buChar char="•"/>
            </a:pPr>
            <a:r>
              <a:rPr lang="fr-FR" altLang="fr-FR" sz="2000" dirty="0">
                <a:solidFill>
                  <a:srgbClr val="0070C0"/>
                </a:solidFill>
                <a:latin typeface="+mn-lt"/>
              </a:rPr>
              <a:t>un processus parallèle d’enrichissement et de paupérisation</a:t>
            </a:r>
          </a:p>
        </p:txBody>
      </p:sp>
      <p:sp>
        <p:nvSpPr>
          <p:cNvPr id="4" name="Rectangle 9">
            <a:extLst>
              <a:ext uri="{FF2B5EF4-FFF2-40B4-BE49-F238E27FC236}">
                <a16:creationId xmlns:a16="http://schemas.microsoft.com/office/drawing/2014/main" id="{5C291D2B-92C0-4CCD-AAEB-89885BA96C8A}"/>
              </a:ext>
            </a:extLst>
          </p:cNvPr>
          <p:cNvSpPr>
            <a:spLocks noChangeArrowheads="1"/>
          </p:cNvSpPr>
          <p:nvPr/>
        </p:nvSpPr>
        <p:spPr bwMode="auto">
          <a:xfrm>
            <a:off x="990600" y="12192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000" b="1" dirty="0">
                <a:solidFill>
                  <a:srgbClr val="0070C0"/>
                </a:solidFill>
                <a:latin typeface="+mn-lt"/>
              </a:rPr>
              <a:t>La pauvreté surtout sur certains espaces </a:t>
            </a:r>
          </a:p>
        </p:txBody>
      </p:sp>
      <p:sp>
        <p:nvSpPr>
          <p:cNvPr id="7" name="Titre 1">
            <a:extLst>
              <a:ext uri="{FF2B5EF4-FFF2-40B4-BE49-F238E27FC236}">
                <a16:creationId xmlns:a16="http://schemas.microsoft.com/office/drawing/2014/main" id="{416D3986-3FB4-4E99-8442-347F00F56428}"/>
              </a:ext>
            </a:extLst>
          </p:cNvPr>
          <p:cNvSpPr>
            <a:spLocks noGrp="1"/>
          </p:cNvSpPr>
          <p:nvPr>
            <p:ph type="title"/>
            <p:custDataLst>
              <p:tags r:id="rId1"/>
            </p:custDataLst>
          </p:nvPr>
        </p:nvSpPr>
        <p:spPr>
          <a:xfrm>
            <a:off x="779848" y="384280"/>
            <a:ext cx="8508016" cy="530120"/>
          </a:xfrm>
        </p:spPr>
        <p:txBody>
          <a:bodyPr/>
          <a:lstStyle/>
          <a:p>
            <a:r>
              <a:rPr lang="fr-FR" dirty="0"/>
              <a:t>3. La question de la ségrégation spatiale </a:t>
            </a:r>
          </a:p>
        </p:txBody>
      </p:sp>
    </p:spTree>
    <p:extLst>
      <p:ext uri="{BB962C8B-B14F-4D97-AF65-F5344CB8AC3E}">
        <p14:creationId xmlns:p14="http://schemas.microsoft.com/office/powerpoint/2010/main" val="40535570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71D2C-2A4E-4434-989A-B17D122071A8}"/>
              </a:ext>
            </a:extLst>
          </p:cNvPr>
          <p:cNvSpPr txBox="1">
            <a:spLocks noChangeArrowheads="1"/>
          </p:cNvSpPr>
          <p:nvPr/>
        </p:nvSpPr>
        <p:spPr>
          <a:xfrm>
            <a:off x="2904136" y="914400"/>
            <a:ext cx="8991600" cy="530120"/>
          </a:xfrm>
          <a:prstGeom prst="rect">
            <a:avLst/>
          </a:prstGeom>
          <a:noFill/>
        </p:spPr>
        <p:txBody>
          <a:bodyPr/>
          <a:lstStyle>
            <a:lvl1pPr>
              <a:defRPr sz="2000" b="1" baseline="0">
                <a:solidFill>
                  <a:schemeClr val="tx1"/>
                </a:solidFill>
                <a:latin typeface="+mj-lt"/>
                <a:ea typeface="+mj-ea"/>
                <a:cs typeface="+mj-cs"/>
              </a:defRPr>
            </a:lvl1pPr>
          </a:lstStyle>
          <a:p>
            <a:r>
              <a:rPr lang="fr-FR" altLang="fr-FR" kern="0" dirty="0">
                <a:solidFill>
                  <a:srgbClr val="0070C0"/>
                </a:solidFill>
              </a:rPr>
              <a:t>Croissance de la dispersion… et des inégalités</a:t>
            </a:r>
          </a:p>
        </p:txBody>
      </p:sp>
      <p:graphicFrame>
        <p:nvGraphicFramePr>
          <p:cNvPr id="4" name="Object 14">
            <a:extLst>
              <a:ext uri="{FF2B5EF4-FFF2-40B4-BE49-F238E27FC236}">
                <a16:creationId xmlns:a16="http://schemas.microsoft.com/office/drawing/2014/main" id="{BA7F4655-F1BF-4F45-9497-2CC3177D8D47}"/>
              </a:ext>
            </a:extLst>
          </p:cNvPr>
          <p:cNvGraphicFramePr>
            <a:graphicFrameLocks noChangeAspect="1"/>
          </p:cNvGraphicFramePr>
          <p:nvPr>
            <p:extLst>
              <p:ext uri="{D42A27DB-BD31-4B8C-83A1-F6EECF244321}">
                <p14:modId xmlns:p14="http://schemas.microsoft.com/office/powerpoint/2010/main" val="2024592310"/>
              </p:ext>
            </p:extLst>
          </p:nvPr>
        </p:nvGraphicFramePr>
        <p:xfrm>
          <a:off x="1062038" y="1366838"/>
          <a:ext cx="9024937" cy="5570537"/>
        </p:xfrm>
        <a:graphic>
          <a:graphicData uri="http://schemas.openxmlformats.org/presentationml/2006/ole">
            <mc:AlternateContent xmlns:mc="http://schemas.openxmlformats.org/markup-compatibility/2006">
              <mc:Choice xmlns:v="urn:schemas-microsoft-com:vml" Requires="v">
                <p:oleObj spid="_x0000_s3216" name="Graphique" r:id="rId4" imgW="5381640" imgH="3314880" progId="Excel.Chart.8">
                  <p:embed/>
                </p:oleObj>
              </mc:Choice>
              <mc:Fallback>
                <p:oleObj name="Graphique" r:id="rId4" imgW="5381640" imgH="3314880" progId="Excel.Chart.8">
                  <p:embed/>
                  <p:pic>
                    <p:nvPicPr>
                      <p:cNvPr id="26629" name="Object 14">
                        <a:extLst>
                          <a:ext uri="{FF2B5EF4-FFF2-40B4-BE49-F238E27FC236}">
                            <a16:creationId xmlns:a16="http://schemas.microsoft.com/office/drawing/2014/main" id="{270A3AAA-7A2A-40C8-90A1-36A1B0D21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1366838"/>
                        <a:ext cx="9024937" cy="5570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re 1">
            <a:extLst>
              <a:ext uri="{FF2B5EF4-FFF2-40B4-BE49-F238E27FC236}">
                <a16:creationId xmlns:a16="http://schemas.microsoft.com/office/drawing/2014/main" id="{4C23647D-E8F2-4C04-88AE-E678355791B5}"/>
              </a:ext>
            </a:extLst>
          </p:cNvPr>
          <p:cNvSpPr>
            <a:spLocks noGrp="1"/>
          </p:cNvSpPr>
          <p:nvPr>
            <p:ph type="title"/>
            <p:custDataLst>
              <p:tags r:id="rId2"/>
            </p:custDataLst>
          </p:nvPr>
        </p:nvSpPr>
        <p:spPr>
          <a:xfrm>
            <a:off x="779848" y="384280"/>
            <a:ext cx="8508016" cy="530120"/>
          </a:xfrm>
        </p:spPr>
        <p:txBody>
          <a:bodyPr/>
          <a:lstStyle/>
          <a:p>
            <a:r>
              <a:rPr lang="fr-FR" dirty="0"/>
              <a:t>3. La question de la ségrégation spatiale </a:t>
            </a:r>
          </a:p>
        </p:txBody>
      </p:sp>
    </p:spTree>
    <p:extLst>
      <p:ext uri="{BB962C8B-B14F-4D97-AF65-F5344CB8AC3E}">
        <p14:creationId xmlns:p14="http://schemas.microsoft.com/office/powerpoint/2010/main" val="13107361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5C291D2B-92C0-4CCD-AAEB-89885BA96C8A}"/>
              </a:ext>
            </a:extLst>
          </p:cNvPr>
          <p:cNvSpPr>
            <a:spLocks noChangeArrowheads="1"/>
          </p:cNvSpPr>
          <p:nvPr/>
        </p:nvSpPr>
        <p:spPr bwMode="auto">
          <a:xfrm>
            <a:off x="903816" y="12192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000" b="1" dirty="0">
                <a:solidFill>
                  <a:srgbClr val="0070C0"/>
                </a:solidFill>
                <a:latin typeface="+mn-lt"/>
              </a:rPr>
              <a:t>Peut-on parler de ségrégation spatiale ? </a:t>
            </a:r>
          </a:p>
        </p:txBody>
      </p:sp>
      <p:sp>
        <p:nvSpPr>
          <p:cNvPr id="5" name="Rectangle 4">
            <a:extLst>
              <a:ext uri="{FF2B5EF4-FFF2-40B4-BE49-F238E27FC236}">
                <a16:creationId xmlns:a16="http://schemas.microsoft.com/office/drawing/2014/main" id="{F148AEDC-4D03-47BD-B761-A83D5BBEA311}"/>
              </a:ext>
            </a:extLst>
          </p:cNvPr>
          <p:cNvSpPr>
            <a:spLocks noChangeArrowheads="1"/>
          </p:cNvSpPr>
          <p:nvPr/>
        </p:nvSpPr>
        <p:spPr bwMode="auto">
          <a:xfrm>
            <a:off x="2133600" y="2286000"/>
            <a:ext cx="7315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spcAft>
                <a:spcPct val="0"/>
              </a:spcAft>
              <a:defRPr sz="3200">
                <a:solidFill>
                  <a:schemeClr val="tx1"/>
                </a:solidFill>
                <a:latin typeface="Times New Roman" panose="02020603050405020304" pitchFamily="18" charset="0"/>
              </a:defRPr>
            </a:lvl1pPr>
            <a:lvl2pPr marL="742950" indent="-285750" algn="l">
              <a:spcBef>
                <a:spcPct val="20000"/>
              </a:spcBef>
              <a:spcAft>
                <a:spcPct val="0"/>
              </a:spcAft>
              <a:buClr>
                <a:schemeClr val="tx1"/>
              </a:buClr>
              <a:buSzPct val="100000"/>
              <a:buChar char="–"/>
              <a:defRPr sz="2800">
                <a:solidFill>
                  <a:schemeClr val="tx1"/>
                </a:solidFill>
                <a:latin typeface="Times New Roman" panose="02020603050405020304" pitchFamily="18" charset="0"/>
              </a:defRPr>
            </a:lvl2pPr>
            <a:lvl3pPr marL="1143000" indent="-228600" algn="l">
              <a:spcBef>
                <a:spcPct val="20000"/>
              </a:spcBef>
              <a:spcAft>
                <a:spcPct val="0"/>
              </a:spcAft>
              <a:buClr>
                <a:schemeClr val="tx2"/>
              </a:buClr>
              <a:buSzPct val="65000"/>
              <a:defRPr sz="2400">
                <a:solidFill>
                  <a:schemeClr val="tx1"/>
                </a:solidFill>
                <a:latin typeface="Times New Roman" panose="02020603050405020304" pitchFamily="18" charset="0"/>
              </a:defRPr>
            </a:lvl3pPr>
            <a:lvl4pPr marL="1600200" indent="-228600" algn="l">
              <a:spcBef>
                <a:spcPct val="20000"/>
              </a:spcBef>
              <a:spcAft>
                <a:spcPct val="0"/>
              </a:spcAft>
              <a:buClr>
                <a:schemeClr val="tx1"/>
              </a:buClr>
              <a:buSzPct val="100000"/>
              <a:buChar char="–"/>
              <a:defRPr sz="2000">
                <a:solidFill>
                  <a:schemeClr val="tx1"/>
                </a:solidFill>
                <a:latin typeface="Times New Roman" panose="02020603050405020304" pitchFamily="18" charset="0"/>
              </a:defRPr>
            </a:lvl4pPr>
            <a:lvl5pPr marL="2057400" indent="-228600" algn="l">
              <a:spcBef>
                <a:spcPct val="20000"/>
              </a:spcBef>
              <a:spcAft>
                <a:spcPct val="0"/>
              </a:spcAft>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ct val="100000"/>
              </a:spcBef>
              <a:buFont typeface="Wingdings" panose="05000000000000000000" pitchFamily="2" charset="2"/>
              <a:buChar char="Ø"/>
            </a:pPr>
            <a:r>
              <a:rPr lang="fr-FR" altLang="fr-FR" sz="2400" dirty="0">
                <a:solidFill>
                  <a:srgbClr val="0070C0"/>
                </a:solidFill>
              </a:rPr>
              <a:t>Différenciations (spatiales et/ou sociales)</a:t>
            </a:r>
            <a:endParaRPr lang="fr-FR" altLang="fr-FR" sz="2400" b="1" dirty="0">
              <a:solidFill>
                <a:srgbClr val="0070C0"/>
              </a:solidFill>
            </a:endParaRPr>
          </a:p>
          <a:p>
            <a:pPr algn="just">
              <a:spcBef>
                <a:spcPct val="100000"/>
              </a:spcBef>
              <a:buFont typeface="Wingdings" panose="05000000000000000000" pitchFamily="2" charset="2"/>
              <a:buChar char="Ø"/>
            </a:pPr>
            <a:r>
              <a:rPr lang="fr-FR" altLang="fr-FR" sz="2400" dirty="0">
                <a:solidFill>
                  <a:srgbClr val="0070C0"/>
                </a:solidFill>
              </a:rPr>
              <a:t>Inégalités (spatiales et/ou sociales) </a:t>
            </a:r>
          </a:p>
          <a:p>
            <a:pPr>
              <a:spcBef>
                <a:spcPct val="100000"/>
              </a:spcBef>
              <a:buFont typeface="Wingdings" panose="05000000000000000000" pitchFamily="2" charset="2"/>
              <a:buChar char="Ø"/>
            </a:pPr>
            <a:r>
              <a:rPr lang="fr-FR" altLang="fr-FR" sz="2400" dirty="0">
                <a:solidFill>
                  <a:srgbClr val="0070C0"/>
                </a:solidFill>
              </a:rPr>
              <a:t>Ségrégation comme processus de production</a:t>
            </a:r>
            <a:br>
              <a:rPr lang="fr-FR" altLang="fr-FR" sz="2400" dirty="0">
                <a:solidFill>
                  <a:srgbClr val="0070C0"/>
                </a:solidFill>
              </a:rPr>
            </a:br>
            <a:r>
              <a:rPr lang="fr-FR" altLang="fr-FR" sz="2400" dirty="0">
                <a:solidFill>
                  <a:srgbClr val="0070C0"/>
                </a:solidFill>
              </a:rPr>
              <a:t>ou de reproduction des inégalités spatialisées…</a:t>
            </a:r>
          </a:p>
          <a:p>
            <a:pPr marL="0" indent="0" algn="r">
              <a:spcBef>
                <a:spcPct val="100000"/>
              </a:spcBef>
            </a:pPr>
            <a:r>
              <a:rPr lang="fr-FR" altLang="fr-FR" sz="2400" dirty="0">
                <a:solidFill>
                  <a:srgbClr val="0070C0"/>
                </a:solidFill>
              </a:rPr>
              <a:t>…Même sans volonté délibérée et très affirmée</a:t>
            </a:r>
          </a:p>
        </p:txBody>
      </p:sp>
      <p:sp>
        <p:nvSpPr>
          <p:cNvPr id="8" name="Titre 1">
            <a:extLst>
              <a:ext uri="{FF2B5EF4-FFF2-40B4-BE49-F238E27FC236}">
                <a16:creationId xmlns:a16="http://schemas.microsoft.com/office/drawing/2014/main" id="{C63723E2-7AB3-4811-934A-62F2306EE210}"/>
              </a:ext>
            </a:extLst>
          </p:cNvPr>
          <p:cNvSpPr>
            <a:spLocks noGrp="1"/>
          </p:cNvSpPr>
          <p:nvPr>
            <p:ph type="title"/>
            <p:custDataLst>
              <p:tags r:id="rId1"/>
            </p:custDataLst>
          </p:nvPr>
        </p:nvSpPr>
        <p:spPr>
          <a:xfrm>
            <a:off x="779848" y="384280"/>
            <a:ext cx="8508016" cy="530120"/>
          </a:xfrm>
        </p:spPr>
        <p:txBody>
          <a:bodyPr/>
          <a:lstStyle/>
          <a:p>
            <a:r>
              <a:rPr lang="fr-FR" dirty="0"/>
              <a:t>3. La question de la ségrégation spatiale </a:t>
            </a:r>
          </a:p>
        </p:txBody>
      </p:sp>
    </p:spTree>
    <p:extLst>
      <p:ext uri="{BB962C8B-B14F-4D97-AF65-F5344CB8AC3E}">
        <p14:creationId xmlns:p14="http://schemas.microsoft.com/office/powerpoint/2010/main" val="36156988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1AB9E9A9-E490-412E-9FDA-6EE061679305}"/>
              </a:ext>
            </a:extLst>
          </p:cNvPr>
          <p:cNvSpPr>
            <a:spLocks noChangeArrowheads="1"/>
          </p:cNvSpPr>
          <p:nvPr/>
        </p:nvSpPr>
        <p:spPr bwMode="auto">
          <a:xfrm>
            <a:off x="533400" y="990600"/>
            <a:ext cx="10668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 typeface="Wingdings" panose="05000000000000000000" pitchFamily="2" charset="2"/>
              <a:buChar char="Ø"/>
            </a:pPr>
            <a:r>
              <a:rPr lang="fr-FR" altLang="fr-FR" sz="2000" dirty="0">
                <a:solidFill>
                  <a:srgbClr val="0070C0"/>
                </a:solidFill>
                <a:latin typeface="+mn-lt"/>
              </a:rPr>
              <a:t> Deux profils qui tirent la ségrégation</a:t>
            </a:r>
          </a:p>
          <a:p>
            <a:pPr marL="457200" lvl="1" indent="0">
              <a:spcBef>
                <a:spcPts val="600"/>
              </a:spcBef>
              <a:buNone/>
            </a:pPr>
            <a:r>
              <a:rPr lang="fr-FR" altLang="fr-FR" sz="2000" b="0" dirty="0">
                <a:solidFill>
                  <a:srgbClr val="0070C0"/>
                </a:solidFill>
                <a:latin typeface="+mn-lt"/>
              </a:rPr>
              <a:t>- Des communes pauvres qui « perdent »</a:t>
            </a:r>
          </a:p>
          <a:p>
            <a:pPr lvl="2">
              <a:spcBef>
                <a:spcPts val="600"/>
              </a:spcBef>
              <a:buFont typeface="Wingdings" panose="05000000000000000000" pitchFamily="2" charset="2"/>
              <a:buChar char="ü"/>
            </a:pPr>
            <a:r>
              <a:rPr lang="fr-FR" altLang="fr-FR" sz="2000" b="0" dirty="0">
                <a:solidFill>
                  <a:srgbClr val="0070C0"/>
                </a:solidFill>
                <a:latin typeface="+mn-lt"/>
              </a:rPr>
              <a:t> communes au revenu moyen par habitant le plus faible et qui ont une progression inférieure à la progression moyenne, voire des pertes effectives</a:t>
            </a:r>
          </a:p>
          <a:p>
            <a:pPr lvl="1">
              <a:spcBef>
                <a:spcPts val="600"/>
              </a:spcBef>
              <a:buClr>
                <a:schemeClr val="tx1"/>
              </a:buClr>
              <a:buFont typeface="Monotype Sorts" pitchFamily="2" charset="2"/>
              <a:buNone/>
            </a:pPr>
            <a:r>
              <a:rPr lang="fr-FR" altLang="fr-FR" sz="2000" b="0" dirty="0">
                <a:solidFill>
                  <a:srgbClr val="0070C0"/>
                </a:solidFill>
                <a:latin typeface="+mn-lt"/>
              </a:rPr>
              <a:t>- Des communes riches qui « gagnent »</a:t>
            </a:r>
          </a:p>
          <a:p>
            <a:pPr lvl="2">
              <a:spcBef>
                <a:spcPts val="600"/>
              </a:spcBef>
              <a:buFont typeface="Wingdings" panose="05000000000000000000" pitchFamily="2" charset="2"/>
              <a:buChar char="ü"/>
            </a:pPr>
            <a:r>
              <a:rPr lang="fr-FR" altLang="fr-FR" sz="2000" b="0" dirty="0">
                <a:solidFill>
                  <a:srgbClr val="0070C0"/>
                </a:solidFill>
                <a:latin typeface="+mn-lt"/>
              </a:rPr>
              <a:t> communes au revenu moyen par habitant le plus fort et qui ont une progression supérieure à la progression moyenne</a:t>
            </a:r>
          </a:p>
          <a:p>
            <a:pPr>
              <a:spcBef>
                <a:spcPts val="1800"/>
              </a:spcBef>
              <a:buFont typeface="Wingdings" panose="05000000000000000000" pitchFamily="2" charset="2"/>
              <a:buChar char="Ø"/>
            </a:pPr>
            <a:r>
              <a:rPr lang="fr-FR" altLang="fr-FR" sz="2000" dirty="0">
                <a:solidFill>
                  <a:srgbClr val="0070C0"/>
                </a:solidFill>
                <a:latin typeface="+mn-lt"/>
              </a:rPr>
              <a:t>Mais la croissance de la ségrégation est surtout tirée par les secondes en France et…</a:t>
            </a:r>
          </a:p>
          <a:p>
            <a:pPr marL="800100" lvl="2" indent="0">
              <a:spcBef>
                <a:spcPts val="600"/>
              </a:spcBef>
              <a:buNone/>
            </a:pPr>
            <a:r>
              <a:rPr lang="fr-FR" altLang="fr-FR" sz="2000" dirty="0">
                <a:solidFill>
                  <a:srgbClr val="0070C0"/>
                </a:solidFill>
                <a:latin typeface="+mn-lt"/>
              </a:rPr>
              <a:t>« </a:t>
            </a:r>
            <a:r>
              <a:rPr lang="fr-FR" altLang="fr-FR" sz="1800" i="1" dirty="0">
                <a:solidFill>
                  <a:srgbClr val="0070C0"/>
                </a:solidFill>
                <a:latin typeface="+mn-lt"/>
              </a:rPr>
              <a:t>Au sein de l’espace métropolitain de la ville de Mexico… la moyenne du coefficient de margination a augmenté de 1990 à 2000 … et l’augmentation des valeurs extrêmes de la distribution … révèle une augmentation de l’inégalité</a:t>
            </a:r>
            <a:r>
              <a:rPr lang="fr-FR" altLang="fr-FR" sz="1800" dirty="0">
                <a:solidFill>
                  <a:srgbClr val="0070C0"/>
                </a:solidFill>
                <a:latin typeface="+mn-lt"/>
              </a:rPr>
              <a:t> »</a:t>
            </a:r>
          </a:p>
          <a:p>
            <a:pPr marL="800100" lvl="2" indent="0" algn="r">
              <a:spcBef>
                <a:spcPts val="600"/>
              </a:spcBef>
              <a:buNone/>
            </a:pPr>
            <a:r>
              <a:rPr lang="fr-FR" altLang="fr-FR" sz="1400" dirty="0">
                <a:solidFill>
                  <a:srgbClr val="000000"/>
                </a:solidFill>
                <a:latin typeface="+mn-lt"/>
                <a:cs typeface="Times New Roman" panose="02020603050405020304" pitchFamily="18" charset="0"/>
              </a:rPr>
              <a:t>(</a:t>
            </a:r>
            <a:r>
              <a:rPr lang="fr-FR" altLang="fr-FR" sz="1400" dirty="0">
                <a:solidFill>
                  <a:srgbClr val="000000"/>
                </a:solidFill>
                <a:latin typeface="+mn-lt"/>
              </a:rPr>
              <a:t>Hilda Rosario </a:t>
            </a:r>
            <a:r>
              <a:rPr lang="fr-FR" altLang="fr-FR" sz="1400" dirty="0" err="1">
                <a:solidFill>
                  <a:srgbClr val="000000"/>
                </a:solidFill>
                <a:latin typeface="+mn-lt"/>
              </a:rPr>
              <a:t>Davila</a:t>
            </a:r>
            <a:r>
              <a:rPr lang="fr-FR" altLang="fr-FR" sz="1400" dirty="0">
                <a:solidFill>
                  <a:srgbClr val="000000"/>
                </a:solidFill>
                <a:latin typeface="+mn-lt"/>
              </a:rPr>
              <a:t> et al., 2003, p15)</a:t>
            </a:r>
          </a:p>
          <a:p>
            <a:pPr marL="800100" lvl="2" indent="0">
              <a:spcBef>
                <a:spcPct val="50000"/>
              </a:spcBef>
              <a:buNone/>
            </a:pPr>
            <a:r>
              <a:rPr lang="fr-FR" altLang="fr-FR" sz="1800" i="1" dirty="0">
                <a:solidFill>
                  <a:srgbClr val="0070C0"/>
                </a:solidFill>
                <a:latin typeface="+mn-lt"/>
              </a:rPr>
              <a:t>La croissance de la ségrégation, à différentes échelles spatiales est surtout tirée par les territoires les plus riches</a:t>
            </a:r>
          </a:p>
          <a:p>
            <a:pPr marL="800100" lvl="2" indent="0" algn="r">
              <a:spcBef>
                <a:spcPct val="50000"/>
              </a:spcBef>
              <a:buNone/>
            </a:pPr>
            <a:r>
              <a:rPr lang="fr-FR" altLang="fr-FR" sz="1800" dirty="0">
                <a:solidFill>
                  <a:srgbClr val="0070C0"/>
                </a:solidFill>
                <a:latin typeface="+mn-lt"/>
              </a:rPr>
              <a:t> </a:t>
            </a:r>
            <a:r>
              <a:rPr lang="fr-FR" altLang="fr-FR" sz="1400" dirty="0">
                <a:solidFill>
                  <a:srgbClr val="000000"/>
                </a:solidFill>
                <a:latin typeface="+mn-lt"/>
              </a:rPr>
              <a:t>(Maillat, 2003 ; Lung et </a:t>
            </a:r>
            <a:r>
              <a:rPr lang="fr-FR" altLang="fr-FR" sz="1400" dirty="0" err="1">
                <a:solidFill>
                  <a:srgbClr val="000000"/>
                </a:solidFill>
                <a:latin typeface="+mn-lt"/>
              </a:rPr>
              <a:t>Carrincazeaux</a:t>
            </a:r>
            <a:r>
              <a:rPr lang="fr-FR" altLang="fr-FR" sz="1400" dirty="0">
                <a:solidFill>
                  <a:srgbClr val="000000"/>
                </a:solidFill>
                <a:latin typeface="+mn-lt"/>
              </a:rPr>
              <a:t>, 2003…)</a:t>
            </a:r>
          </a:p>
          <a:p>
            <a:pPr marL="800100" lvl="2" indent="0">
              <a:spcBef>
                <a:spcPts val="600"/>
              </a:spcBef>
              <a:buNone/>
            </a:pPr>
            <a:endParaRPr lang="fr-FR" altLang="fr-FR" sz="1800" dirty="0">
              <a:solidFill>
                <a:srgbClr val="0070C0"/>
              </a:solidFill>
              <a:latin typeface="+mn-lt"/>
            </a:endParaRPr>
          </a:p>
          <a:p>
            <a:pPr lvl="1">
              <a:spcBef>
                <a:spcPts val="600"/>
              </a:spcBef>
              <a:buFont typeface="Monotype Sorts" pitchFamily="2" charset="2"/>
              <a:buChar char="."/>
            </a:pPr>
            <a:endParaRPr lang="fr-FR" altLang="fr-FR" sz="2000" dirty="0">
              <a:solidFill>
                <a:srgbClr val="0070C0"/>
              </a:solidFill>
              <a:latin typeface="+mn-lt"/>
            </a:endParaRPr>
          </a:p>
        </p:txBody>
      </p:sp>
      <p:sp>
        <p:nvSpPr>
          <p:cNvPr id="6" name="Titre 1">
            <a:extLst>
              <a:ext uri="{FF2B5EF4-FFF2-40B4-BE49-F238E27FC236}">
                <a16:creationId xmlns:a16="http://schemas.microsoft.com/office/drawing/2014/main" id="{10578E31-C1D2-42DD-872A-A8903C13673A}"/>
              </a:ext>
            </a:extLst>
          </p:cNvPr>
          <p:cNvSpPr>
            <a:spLocks noGrp="1"/>
          </p:cNvSpPr>
          <p:nvPr>
            <p:ph type="title"/>
            <p:custDataLst>
              <p:tags r:id="rId1"/>
            </p:custDataLst>
          </p:nvPr>
        </p:nvSpPr>
        <p:spPr>
          <a:xfrm>
            <a:off x="762000" y="457200"/>
            <a:ext cx="8508016" cy="530120"/>
          </a:xfrm>
        </p:spPr>
        <p:txBody>
          <a:bodyPr/>
          <a:lstStyle/>
          <a:p>
            <a:r>
              <a:rPr lang="fr-FR" dirty="0"/>
              <a:t>3. La question de la ségrégation spatiale </a:t>
            </a:r>
          </a:p>
        </p:txBody>
      </p:sp>
    </p:spTree>
    <p:extLst>
      <p:ext uri="{BB962C8B-B14F-4D97-AF65-F5344CB8AC3E}">
        <p14:creationId xmlns:p14="http://schemas.microsoft.com/office/powerpoint/2010/main" val="10650729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8">
            <a:extLst>
              <a:ext uri="{FF2B5EF4-FFF2-40B4-BE49-F238E27FC236}">
                <a16:creationId xmlns:a16="http://schemas.microsoft.com/office/drawing/2014/main" id="{802E6452-25F5-4734-B0F3-0C088516DF02}"/>
              </a:ext>
            </a:extLst>
          </p:cNvPr>
          <p:cNvSpPr>
            <a:spLocks noChangeArrowheads="1"/>
          </p:cNvSpPr>
          <p:nvPr/>
        </p:nvSpPr>
        <p:spPr bwMode="auto">
          <a:xfrm>
            <a:off x="7239001" y="4651190"/>
            <a:ext cx="396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ct val="50000"/>
              </a:spcBef>
              <a:buNone/>
            </a:pPr>
            <a:r>
              <a:rPr lang="fr-FR" altLang="fr-FR" sz="2000" dirty="0">
                <a:solidFill>
                  <a:srgbClr val="0070C0"/>
                </a:solidFill>
                <a:latin typeface="+mn-lt"/>
              </a:rPr>
              <a:t> Mexico :</a:t>
            </a:r>
            <a:br>
              <a:rPr lang="fr-FR" altLang="fr-FR" sz="2000" dirty="0">
                <a:solidFill>
                  <a:srgbClr val="0070C0"/>
                </a:solidFill>
                <a:latin typeface="+mn-lt"/>
              </a:rPr>
            </a:br>
            <a:r>
              <a:rPr lang="fr-FR" altLang="fr-FR" sz="2000" dirty="0">
                <a:solidFill>
                  <a:srgbClr val="0070C0"/>
                </a:solidFill>
                <a:latin typeface="+mn-lt"/>
              </a:rPr>
              <a:t> exemples de rues « fermées »</a:t>
            </a:r>
          </a:p>
        </p:txBody>
      </p:sp>
      <p:pic>
        <p:nvPicPr>
          <p:cNvPr id="4" name="Picture 1031" descr="C:\mignot\domiperso\photos-mexique-2005\Mexico-rue-fermée-1.jpg">
            <a:extLst>
              <a:ext uri="{FF2B5EF4-FFF2-40B4-BE49-F238E27FC236}">
                <a16:creationId xmlns:a16="http://schemas.microsoft.com/office/drawing/2014/main" id="{629D4C29-9A19-480F-BF6F-78935D08A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5376440" cy="4032330"/>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3335B023-D758-411E-BC12-1B1D55D398B7}"/>
              </a:ext>
            </a:extLst>
          </p:cNvPr>
          <p:cNvSpPr>
            <a:spLocks noGrp="1"/>
          </p:cNvSpPr>
          <p:nvPr>
            <p:ph type="title"/>
            <p:custDataLst>
              <p:tags r:id="rId1"/>
            </p:custDataLst>
          </p:nvPr>
        </p:nvSpPr>
        <p:spPr>
          <a:xfrm>
            <a:off x="762000" y="457200"/>
            <a:ext cx="8508016" cy="530120"/>
          </a:xfrm>
        </p:spPr>
        <p:txBody>
          <a:bodyPr/>
          <a:lstStyle/>
          <a:p>
            <a:r>
              <a:rPr lang="fr-FR" dirty="0"/>
              <a:t>3. La question de la ségrégation spatiale </a:t>
            </a:r>
          </a:p>
        </p:txBody>
      </p:sp>
      <p:pic>
        <p:nvPicPr>
          <p:cNvPr id="8" name="Picture 6" descr="C:\mignot\domiperso\photos-mexique-2005\Mexico-rue-fermée-2.jpg">
            <a:extLst>
              <a:ext uri="{FF2B5EF4-FFF2-40B4-BE49-F238E27FC236}">
                <a16:creationId xmlns:a16="http://schemas.microsoft.com/office/drawing/2014/main" id="{FC09645C-7789-40C6-8629-0A8553596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120" y="318400"/>
            <a:ext cx="5273040" cy="39547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28">
            <a:extLst>
              <a:ext uri="{FF2B5EF4-FFF2-40B4-BE49-F238E27FC236}">
                <a16:creationId xmlns:a16="http://schemas.microsoft.com/office/drawing/2014/main" id="{1B118F3B-4765-4648-B282-6310DDE7159D}"/>
              </a:ext>
            </a:extLst>
          </p:cNvPr>
          <p:cNvSpPr>
            <a:spLocks noChangeArrowheads="1"/>
          </p:cNvSpPr>
          <p:nvPr/>
        </p:nvSpPr>
        <p:spPr bwMode="auto">
          <a:xfrm>
            <a:off x="3276601" y="5930000"/>
            <a:ext cx="396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ct val="50000"/>
              </a:spcBef>
              <a:buNone/>
            </a:pPr>
            <a:r>
              <a:rPr lang="fr-FR" altLang="fr-FR" sz="2000" b="1" dirty="0">
                <a:solidFill>
                  <a:srgbClr val="0070C0"/>
                </a:solidFill>
                <a:latin typeface="+mn-lt"/>
              </a:rPr>
              <a:t> Et Marseille, Lyon… ?</a:t>
            </a:r>
          </a:p>
        </p:txBody>
      </p:sp>
    </p:spTree>
    <p:extLst>
      <p:ext uri="{BB962C8B-B14F-4D97-AF65-F5344CB8AC3E}">
        <p14:creationId xmlns:p14="http://schemas.microsoft.com/office/powerpoint/2010/main" val="24940484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p:txBody>
          <a:bodyPr/>
          <a:lstStyle/>
          <a:p>
            <a:pPr algn="l"/>
            <a:r>
              <a:rPr lang="fr-FR" dirty="0"/>
              <a:t>Inégalités et mobilités : état des lieux des enjeux, quelles solutions pour quels territoires ?</a:t>
            </a:r>
            <a:endParaRPr lang="fr-FR" sz="3200" b="0" i="1" dirty="0">
              <a:solidFill>
                <a:schemeClr val="bg1"/>
              </a:solidFill>
            </a:endParaRPr>
          </a:p>
        </p:txBody>
      </p:sp>
      <p:sp>
        <p:nvSpPr>
          <p:cNvPr id="25" name="Rectangle 3">
            <a:extLst>
              <a:ext uri="{FF2B5EF4-FFF2-40B4-BE49-F238E27FC236}">
                <a16:creationId xmlns:a16="http://schemas.microsoft.com/office/drawing/2014/main" id="{FAC2DD39-2F74-4A2B-9CCB-4BB9B45EB470}"/>
              </a:ext>
            </a:extLst>
          </p:cNvPr>
          <p:cNvSpPr>
            <a:spLocks noChangeArrowheads="1"/>
          </p:cNvSpPr>
          <p:nvPr/>
        </p:nvSpPr>
        <p:spPr bwMode="auto">
          <a:xfrm>
            <a:off x="813118" y="1600200"/>
            <a:ext cx="9507152"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FFFF00"/>
              </a:buClr>
              <a:buNone/>
            </a:pPr>
            <a:r>
              <a:rPr lang="fr-FR" altLang="fr-FR" sz="2000" dirty="0">
                <a:solidFill>
                  <a:srgbClr val="0070C0"/>
                </a:solidFill>
                <a:latin typeface="+mn-lt"/>
              </a:rPr>
              <a:t>1 - Déplacements et inégalités : une question ancienne et actuelle</a:t>
            </a:r>
          </a:p>
          <a:p>
            <a:pPr algn="just">
              <a:spcBef>
                <a:spcPts val="600"/>
              </a:spcBef>
              <a:buClr>
                <a:srgbClr val="FFFF00"/>
              </a:buClr>
              <a:buNone/>
            </a:pPr>
            <a:r>
              <a:rPr lang="fr-FR" altLang="fr-FR" sz="2000" dirty="0">
                <a:solidFill>
                  <a:srgbClr val="0070C0"/>
                </a:solidFill>
                <a:latin typeface="+mn-lt"/>
              </a:rPr>
              <a:t>2 - Quelles approches de la pauvreté ?</a:t>
            </a:r>
          </a:p>
          <a:p>
            <a:pPr algn="just">
              <a:spcBef>
                <a:spcPts val="600"/>
              </a:spcBef>
              <a:buClr>
                <a:srgbClr val="FFFF00"/>
              </a:buClr>
              <a:buNone/>
            </a:pPr>
            <a:r>
              <a:rPr lang="fr-FR" altLang="fr-FR" sz="2000" dirty="0">
                <a:solidFill>
                  <a:srgbClr val="0070C0"/>
                </a:solidFill>
                <a:latin typeface="+mn-lt"/>
              </a:rPr>
              <a:t>3 - La question de la ségrégation spatiale</a:t>
            </a:r>
          </a:p>
          <a:p>
            <a:pPr algn="just">
              <a:spcBef>
                <a:spcPts val="600"/>
              </a:spcBef>
              <a:buClr>
                <a:srgbClr val="FFFF00"/>
              </a:buClr>
              <a:buNone/>
            </a:pPr>
            <a:r>
              <a:rPr lang="fr-FR" altLang="fr-FR" sz="2000" b="1" dirty="0">
                <a:solidFill>
                  <a:srgbClr val="0070C0"/>
                </a:solidFill>
                <a:latin typeface="+mn-lt"/>
              </a:rPr>
              <a:t>4 - Déplacements et inégalités </a:t>
            </a:r>
          </a:p>
          <a:p>
            <a:pPr algn="just">
              <a:spcBef>
                <a:spcPts val="600"/>
              </a:spcBef>
              <a:buClr>
                <a:srgbClr val="FFFF00"/>
              </a:buClr>
              <a:buNone/>
            </a:pPr>
            <a:r>
              <a:rPr lang="fr-FR" altLang="fr-FR" sz="2000" dirty="0">
                <a:solidFill>
                  <a:srgbClr val="0070C0"/>
                </a:solidFill>
                <a:latin typeface="+mn-lt"/>
              </a:rPr>
              <a:t>5 - Le rôle des transports collectifs, des travaux anciens (Le rôle de la tarification sociale  et accessibilité)</a:t>
            </a:r>
          </a:p>
          <a:p>
            <a:pPr>
              <a:spcBef>
                <a:spcPts val="600"/>
              </a:spcBef>
              <a:buClr>
                <a:srgbClr val="FFFF00"/>
              </a:buClr>
              <a:buNone/>
            </a:pPr>
            <a:r>
              <a:rPr lang="fr-FR" altLang="fr-FR" sz="2000" dirty="0">
                <a:solidFill>
                  <a:srgbClr val="0070C0"/>
                </a:solidFill>
                <a:latin typeface="+mn-lt"/>
              </a:rPr>
              <a:t>6 - </a:t>
            </a:r>
            <a:r>
              <a:rPr lang="fr-FR" altLang="fr-FR" sz="2000" dirty="0">
                <a:solidFill>
                  <a:srgbClr val="0070C0"/>
                </a:solidFill>
              </a:rPr>
              <a:t>F</a:t>
            </a:r>
            <a:r>
              <a:rPr lang="fr-FR" sz="2000" dirty="0">
                <a:solidFill>
                  <a:srgbClr val="0070C0"/>
                </a:solidFill>
              </a:rPr>
              <a:t>reins à la mobilité pour les habitants des quartiers populaires et rôle des transports collectifs</a:t>
            </a:r>
          </a:p>
          <a:p>
            <a:pPr>
              <a:spcBef>
                <a:spcPts val="600"/>
              </a:spcBef>
              <a:buClr>
                <a:srgbClr val="FFFF00"/>
              </a:buClr>
              <a:buNone/>
            </a:pPr>
            <a:r>
              <a:rPr lang="fr-FR" altLang="fr-FR" sz="2000" dirty="0">
                <a:solidFill>
                  <a:srgbClr val="0070C0"/>
                </a:solidFill>
                <a:latin typeface="+mn-lt"/>
              </a:rPr>
              <a:t>7 - Quelles solutions ?</a:t>
            </a: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lvl="1" algn="just">
              <a:spcBef>
                <a:spcPts val="600"/>
              </a:spcBef>
              <a:buClr>
                <a:srgbClr val="FFFF00"/>
              </a:buClr>
              <a:buNone/>
            </a:pPr>
            <a:endParaRPr lang="fr-FR" altLang="fr-FR" sz="2000" dirty="0">
              <a:solidFill>
                <a:srgbClr val="0070C0"/>
              </a:solidFill>
              <a:latin typeface="+mn-lt"/>
            </a:endParaRPr>
          </a:p>
        </p:txBody>
      </p:sp>
    </p:spTree>
    <p:extLst>
      <p:ext uri="{BB962C8B-B14F-4D97-AF65-F5344CB8AC3E}">
        <p14:creationId xmlns:p14="http://schemas.microsoft.com/office/powerpoint/2010/main" val="1696905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a:xfrm>
            <a:off x="779848" y="384280"/>
            <a:ext cx="8508016" cy="453920"/>
          </a:xfrm>
        </p:spPr>
        <p:txBody>
          <a:bodyPr/>
          <a:lstStyle/>
          <a:p>
            <a:r>
              <a:rPr lang="fr-FR" dirty="0"/>
              <a:t>4. Déplacements et inégalités</a:t>
            </a:r>
          </a:p>
        </p:txBody>
      </p:sp>
      <p:sp>
        <p:nvSpPr>
          <p:cNvPr id="3" name="Rectangle 1027">
            <a:extLst>
              <a:ext uri="{FF2B5EF4-FFF2-40B4-BE49-F238E27FC236}">
                <a16:creationId xmlns:a16="http://schemas.microsoft.com/office/drawing/2014/main" id="{501CE116-ED45-4C9E-A18A-BDA046BDB5DE}"/>
              </a:ext>
            </a:extLst>
          </p:cNvPr>
          <p:cNvSpPr>
            <a:spLocks noChangeArrowheads="1"/>
          </p:cNvSpPr>
          <p:nvPr/>
        </p:nvSpPr>
        <p:spPr bwMode="auto">
          <a:xfrm>
            <a:off x="609600" y="1143000"/>
            <a:ext cx="1029553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spcBef>
                <a:spcPts val="6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Accessibilité au marché du travail en Ile de France (</a:t>
            </a:r>
            <a:r>
              <a:rPr lang="fr-FR" altLang="fr-FR" sz="2000" dirty="0" err="1">
                <a:solidFill>
                  <a:srgbClr val="0070C0"/>
                </a:solidFill>
                <a:latin typeface="Tahoma" panose="020B0604030504040204" pitchFamily="34" charset="0"/>
                <a:ea typeface="Tahoma" panose="020B0604030504040204" pitchFamily="34" charset="0"/>
                <a:cs typeface="Tahoma" panose="020B0604030504040204" pitchFamily="34" charset="0"/>
              </a:rPr>
              <a:t>Orfeuil</a:t>
            </a: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et al., 2001)</a:t>
            </a:r>
          </a:p>
          <a:p>
            <a:pPr lvl="1">
              <a:spcBef>
                <a:spcPct val="50000"/>
              </a:spcBef>
              <a:buClr>
                <a:schemeClr val="bg1"/>
              </a:buClr>
              <a:buSzPct val="80000"/>
              <a:buFont typeface="Monotype Sorts" pitchFamily="2" charset="2"/>
              <a:buChar char="l"/>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les durées moyennes de migration (36-38 mn) et les distances moyennes (14-15 km) ne révèlent pas d’inégalités selon l’échelle sociale, mais </a:t>
            </a:r>
            <a:r>
              <a:rPr lang="fr-FR" altLang="fr-FR" sz="2000" i="1" dirty="0">
                <a:solidFill>
                  <a:srgbClr val="0070C0"/>
                </a:solidFill>
                <a:latin typeface="Tahoma" panose="020B0604030504040204" pitchFamily="34" charset="0"/>
                <a:ea typeface="Tahoma" panose="020B0604030504040204" pitchFamily="34" charset="0"/>
                <a:cs typeface="Tahoma" panose="020B0604030504040204" pitchFamily="34" charset="0"/>
              </a:rPr>
              <a:t>« l’accessibilité au marché de l’emploi des ouvriers ... est nettement inférieure à celle des cadres »</a:t>
            </a:r>
          </a:p>
          <a:p>
            <a:pPr>
              <a:spcBef>
                <a:spcPts val="18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Inégalités géographiques, inégalités sociales : l’accessibilité aux ressources de la ville dans les franges péri-urbaines </a:t>
            </a:r>
            <a:r>
              <a:rPr lang="fr-FR" altLang="fr-FR" sz="2000" dirty="0" err="1">
                <a:solidFill>
                  <a:srgbClr val="0070C0"/>
                </a:solidFill>
                <a:latin typeface="Tahoma" panose="020B0604030504040204" pitchFamily="34" charset="0"/>
                <a:ea typeface="Tahoma" panose="020B0604030504040204" pitchFamily="34" charset="0"/>
                <a:cs typeface="Tahoma" panose="020B0604030504040204" pitchFamily="34" charset="0"/>
              </a:rPr>
              <a:t>d’IdF</a:t>
            </a: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fr-FR" altLang="fr-FR" sz="2000" dirty="0" err="1">
                <a:solidFill>
                  <a:srgbClr val="0070C0"/>
                </a:solidFill>
                <a:latin typeface="Tahoma" panose="020B0604030504040204" pitchFamily="34" charset="0"/>
                <a:ea typeface="Tahoma" panose="020B0604030504040204" pitchFamily="34" charset="0"/>
                <a:cs typeface="Tahoma" panose="020B0604030504040204" pitchFamily="34" charset="0"/>
              </a:rPr>
              <a:t>Beaucire</a:t>
            </a: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et al., 2001) </a:t>
            </a:r>
          </a:p>
          <a:p>
            <a:pPr lvl="1">
              <a:spcBef>
                <a:spcPct val="50000"/>
              </a:spcBef>
              <a:buClr>
                <a:schemeClr val="bg1"/>
              </a:buClr>
              <a:buSzPct val="80000"/>
              <a:buFont typeface="Monotype Sorts" pitchFamily="2" charset="2"/>
              <a:buChar char="l"/>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résultats très peu discriminants …  seule différence constatée : des temps de parcours domicile-travail sensiblement plus faibles pour les ouvriers (34 mn en moyenne) que pour les cadres (46 mn en moyenne)</a:t>
            </a:r>
          </a:p>
          <a:p>
            <a:pPr>
              <a:spcBef>
                <a:spcPts val="1800"/>
              </a:spcBef>
              <a:buClr>
                <a:srgbClr val="0070C0"/>
              </a:buClr>
              <a:buSzPct val="100000"/>
              <a:buFont typeface="Wingdings" panose="05000000000000000000" pitchFamily="2" charset="2"/>
              <a:buChar char="Ø"/>
              <a:defRPr/>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Politique de transports et accès à la ville pour tous ? Une méthode d’évaluation appliquée à l’agglomération lyonnaise (</a:t>
            </a:r>
            <a:r>
              <a:rPr lang="fr-FR" sz="2000" dirty="0" err="1">
                <a:solidFill>
                  <a:srgbClr val="0070C0"/>
                </a:solidFill>
                <a:latin typeface="Tahoma" panose="020B0604030504040204" pitchFamily="34" charset="0"/>
                <a:ea typeface="Tahoma" panose="020B0604030504040204" pitchFamily="34" charset="0"/>
                <a:cs typeface="Tahoma" panose="020B0604030504040204" pitchFamily="34" charset="0"/>
              </a:rPr>
              <a:t>Caubel</a:t>
            </a: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2006)</a:t>
            </a:r>
          </a:p>
          <a:p>
            <a:pPr lvl="1">
              <a:spcBef>
                <a:spcPct val="50000"/>
              </a:spcBef>
              <a:buClr>
                <a:schemeClr val="bg1"/>
              </a:buClr>
              <a:buSzPct val="80000"/>
              <a:buFont typeface="Monotype Sorts" pitchFamily="2" charset="2"/>
              <a:buChar char="l"/>
              <a:defRPr/>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Compte  tenu de l’agencement des localisations, le  développement récent des modes lourds de transports collectifs (à Lyon) a plutôt favorisé les quartiers les plus « riches »</a:t>
            </a:r>
          </a:p>
          <a:p>
            <a:pPr lvl="1">
              <a:spcBef>
                <a:spcPct val="50000"/>
              </a:spcBef>
              <a:buClr>
                <a:schemeClr val="bg1"/>
              </a:buClr>
              <a:buSzPct val="80000"/>
              <a:buFont typeface="Monotype Sorts" pitchFamily="2" charset="2"/>
              <a:buChar char="l"/>
            </a:pPr>
            <a:endPar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18976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p:txBody>
          <a:bodyPr/>
          <a:lstStyle/>
          <a:p>
            <a:pPr algn="l"/>
            <a:r>
              <a:rPr lang="fr-FR" dirty="0"/>
              <a:t>Inégalités et mobilités : état des lieux des enjeux, quelles solutions pour quels territoires ?</a:t>
            </a:r>
            <a:endParaRPr lang="fr-FR" sz="3200" b="0" i="1" dirty="0">
              <a:solidFill>
                <a:schemeClr val="bg1"/>
              </a:solidFill>
            </a:endParaRPr>
          </a:p>
        </p:txBody>
      </p:sp>
      <p:sp>
        <p:nvSpPr>
          <p:cNvPr id="25" name="Rectangle 3">
            <a:extLst>
              <a:ext uri="{FF2B5EF4-FFF2-40B4-BE49-F238E27FC236}">
                <a16:creationId xmlns:a16="http://schemas.microsoft.com/office/drawing/2014/main" id="{FAC2DD39-2F74-4A2B-9CCB-4BB9B45EB470}"/>
              </a:ext>
            </a:extLst>
          </p:cNvPr>
          <p:cNvSpPr>
            <a:spLocks noChangeArrowheads="1"/>
          </p:cNvSpPr>
          <p:nvPr/>
        </p:nvSpPr>
        <p:spPr bwMode="auto">
          <a:xfrm>
            <a:off x="813118" y="1600200"/>
            <a:ext cx="9507152"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FFFF00"/>
              </a:buClr>
              <a:buNone/>
            </a:pPr>
            <a:r>
              <a:rPr lang="fr-FR" altLang="fr-FR" sz="2000" dirty="0">
                <a:solidFill>
                  <a:srgbClr val="0070C0"/>
                </a:solidFill>
                <a:latin typeface="+mn-lt"/>
              </a:rPr>
              <a:t>1 - Déplacements et inégalités : une question ancienne et actuelle</a:t>
            </a:r>
          </a:p>
          <a:p>
            <a:pPr algn="just">
              <a:spcBef>
                <a:spcPts val="600"/>
              </a:spcBef>
              <a:buClr>
                <a:srgbClr val="FFFF00"/>
              </a:buClr>
              <a:buNone/>
            </a:pPr>
            <a:r>
              <a:rPr lang="fr-FR" altLang="fr-FR" sz="2000" dirty="0">
                <a:solidFill>
                  <a:srgbClr val="0070C0"/>
                </a:solidFill>
                <a:latin typeface="+mn-lt"/>
              </a:rPr>
              <a:t>2 - Quelles approches de la pauvreté ?</a:t>
            </a:r>
          </a:p>
          <a:p>
            <a:pPr algn="just">
              <a:spcBef>
                <a:spcPts val="600"/>
              </a:spcBef>
              <a:buClr>
                <a:srgbClr val="FFFF00"/>
              </a:buClr>
              <a:buNone/>
            </a:pPr>
            <a:r>
              <a:rPr lang="fr-FR" altLang="fr-FR" sz="2000" dirty="0">
                <a:solidFill>
                  <a:srgbClr val="0070C0"/>
                </a:solidFill>
                <a:latin typeface="+mn-lt"/>
              </a:rPr>
              <a:t>3 - La question de la ségrégation spatiale</a:t>
            </a:r>
          </a:p>
          <a:p>
            <a:pPr algn="just">
              <a:spcBef>
                <a:spcPts val="600"/>
              </a:spcBef>
              <a:buClr>
                <a:srgbClr val="FFFF00"/>
              </a:buClr>
              <a:buNone/>
            </a:pPr>
            <a:r>
              <a:rPr lang="fr-FR" altLang="fr-FR" sz="2000" dirty="0">
                <a:solidFill>
                  <a:srgbClr val="0070C0"/>
                </a:solidFill>
                <a:latin typeface="+mn-lt"/>
              </a:rPr>
              <a:t>4 - Déplacements et inégalités </a:t>
            </a:r>
          </a:p>
          <a:p>
            <a:pPr algn="just">
              <a:spcBef>
                <a:spcPts val="600"/>
              </a:spcBef>
              <a:buClr>
                <a:srgbClr val="FFFF00"/>
              </a:buClr>
              <a:buNone/>
            </a:pPr>
            <a:r>
              <a:rPr lang="fr-FR" altLang="fr-FR" sz="2000" dirty="0">
                <a:solidFill>
                  <a:srgbClr val="0070C0"/>
                </a:solidFill>
                <a:latin typeface="+mn-lt"/>
              </a:rPr>
              <a:t>5 - Le rôle des transports collectifs, des travaux anciens (Le rôle de la tarification sociale  et accessibilité)</a:t>
            </a:r>
          </a:p>
          <a:p>
            <a:pPr>
              <a:spcBef>
                <a:spcPts val="600"/>
              </a:spcBef>
              <a:buClr>
                <a:srgbClr val="FFFF00"/>
              </a:buClr>
              <a:buNone/>
            </a:pPr>
            <a:r>
              <a:rPr lang="fr-FR" altLang="fr-FR" sz="2000" dirty="0">
                <a:solidFill>
                  <a:srgbClr val="0070C0"/>
                </a:solidFill>
                <a:latin typeface="+mn-lt"/>
              </a:rPr>
              <a:t>6 – F</a:t>
            </a:r>
            <a:r>
              <a:rPr lang="fr-FR" sz="2000" dirty="0">
                <a:solidFill>
                  <a:srgbClr val="0070C0"/>
                </a:solidFill>
                <a:latin typeface="+mn-lt"/>
              </a:rPr>
              <a:t>reins à la mobilité pour les habitants des quartiers populaires et rôle des transports collectifs</a:t>
            </a:r>
          </a:p>
          <a:p>
            <a:pPr algn="just">
              <a:spcBef>
                <a:spcPts val="600"/>
              </a:spcBef>
              <a:buClr>
                <a:srgbClr val="FFFF00"/>
              </a:buClr>
              <a:buNone/>
            </a:pPr>
            <a:r>
              <a:rPr lang="fr-FR" altLang="fr-FR" sz="2000" dirty="0">
                <a:solidFill>
                  <a:srgbClr val="0070C0"/>
                </a:solidFill>
                <a:latin typeface="+mn-lt"/>
              </a:rPr>
              <a:t>7 - Quelles solutions ?</a:t>
            </a: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lvl="1" algn="just">
              <a:spcBef>
                <a:spcPts val="600"/>
              </a:spcBef>
              <a:buClr>
                <a:srgbClr val="FFFF00"/>
              </a:buClr>
              <a:buNone/>
            </a:pPr>
            <a:endParaRPr lang="fr-FR" altLang="fr-FR" sz="2000" dirty="0">
              <a:solidFill>
                <a:srgbClr val="0070C0"/>
              </a:solidFill>
              <a:latin typeface="+mn-lt"/>
            </a:endParaRPr>
          </a:p>
        </p:txBody>
      </p:sp>
    </p:spTree>
    <p:extLst>
      <p:ext uri="{BB962C8B-B14F-4D97-AF65-F5344CB8AC3E}">
        <p14:creationId xmlns:p14="http://schemas.microsoft.com/office/powerpoint/2010/main" val="216967492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D9DC520-1533-4931-880F-D8AADDF77BA1}"/>
              </a:ext>
            </a:extLst>
          </p:cNvPr>
          <p:cNvSpPr>
            <a:spLocks noChangeArrowheads="1"/>
          </p:cNvSpPr>
          <p:nvPr/>
        </p:nvSpPr>
        <p:spPr bwMode="auto">
          <a:xfrm>
            <a:off x="1143000" y="2324100"/>
            <a:ext cx="9372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spcBef>
                <a:spcPct val="50000"/>
              </a:spcBef>
              <a:buClr>
                <a:srgbClr val="0070C0"/>
              </a:buClr>
              <a:buSzPct val="100000"/>
              <a:buFont typeface="Wingdings" panose="05000000000000000000" pitchFamily="2" charset="2"/>
              <a:buChar char="Ø"/>
            </a:pPr>
            <a:r>
              <a:rPr lang="fr-FR" altLang="fr-FR" sz="2000" dirty="0">
                <a:solidFill>
                  <a:srgbClr val="0070C0"/>
                </a:solidFill>
                <a:latin typeface="+mn-lt"/>
              </a:rPr>
              <a:t>Essentiellement une inégalité dans l’accès à la VP</a:t>
            </a:r>
          </a:p>
          <a:p>
            <a:pPr lvl="1">
              <a:spcBef>
                <a:spcPts val="600"/>
              </a:spcBef>
              <a:buClr>
                <a:srgbClr val="0070C0"/>
              </a:buClr>
              <a:buFont typeface="Wingdings" panose="05000000000000000000" pitchFamily="2" charset="2"/>
              <a:buChar char="§"/>
            </a:pPr>
            <a:r>
              <a:rPr lang="fr-FR" altLang="fr-FR" sz="2000" dirty="0">
                <a:solidFill>
                  <a:srgbClr val="0070C0"/>
                </a:solidFill>
                <a:latin typeface="+mn-lt"/>
              </a:rPr>
              <a:t> non disponibilité d’une VP, facteur discriminant de la mobilité sur le territoire “ pauvre ” des boucles Nord de la Seine (</a:t>
            </a:r>
            <a:r>
              <a:rPr lang="fr-FR" altLang="fr-FR" sz="2000" dirty="0" err="1">
                <a:solidFill>
                  <a:srgbClr val="0070C0"/>
                </a:solidFill>
                <a:latin typeface="+mn-lt"/>
              </a:rPr>
              <a:t>Amaouche</a:t>
            </a:r>
            <a:r>
              <a:rPr lang="fr-FR" altLang="fr-FR" sz="2000" dirty="0">
                <a:solidFill>
                  <a:srgbClr val="0070C0"/>
                </a:solidFill>
                <a:latin typeface="+mn-lt"/>
              </a:rPr>
              <a:t> et al., 2001)</a:t>
            </a:r>
          </a:p>
          <a:p>
            <a:pPr>
              <a:spcBef>
                <a:spcPct val="50000"/>
              </a:spcBef>
              <a:buClr>
                <a:srgbClr val="FFFFFF"/>
              </a:buClr>
              <a:buSzPct val="65000"/>
            </a:pPr>
            <a:r>
              <a:rPr lang="fr-FR" altLang="fr-FR" sz="2000" b="1" dirty="0">
                <a:solidFill>
                  <a:srgbClr val="0070C0"/>
                </a:solidFill>
                <a:latin typeface="+mn-lt"/>
              </a:rPr>
              <a:t>+</a:t>
            </a:r>
            <a:r>
              <a:rPr lang="fr-FR" altLang="fr-FR" sz="2000" dirty="0">
                <a:solidFill>
                  <a:srgbClr val="0070C0"/>
                </a:solidFill>
                <a:latin typeface="+mn-lt"/>
              </a:rPr>
              <a:t> inégalités horizontales de genre et de génération</a:t>
            </a:r>
          </a:p>
          <a:p>
            <a:pPr>
              <a:spcBef>
                <a:spcPts val="2400"/>
              </a:spcBef>
              <a:buClr>
                <a:srgbClr val="0070C0"/>
              </a:buClr>
              <a:buSzPct val="100000"/>
              <a:buFont typeface="Wingdings" panose="05000000000000000000" pitchFamily="2" charset="2"/>
              <a:buChar char="Ø"/>
            </a:pPr>
            <a:r>
              <a:rPr lang="fr-FR" altLang="fr-FR" sz="2000" dirty="0">
                <a:solidFill>
                  <a:srgbClr val="0070C0"/>
                </a:solidFill>
                <a:latin typeface="+mn-lt"/>
              </a:rPr>
              <a:t>Si VP, les pratiques de mobilité sont semblables en fonction du revenu,  pour un ménage donné</a:t>
            </a:r>
          </a:p>
          <a:p>
            <a:pPr>
              <a:spcBef>
                <a:spcPts val="2400"/>
              </a:spcBef>
              <a:buClr>
                <a:srgbClr val="0070C0"/>
              </a:buClr>
              <a:buSzPct val="100000"/>
              <a:buFont typeface="Wingdings" panose="05000000000000000000" pitchFamily="2" charset="2"/>
              <a:buChar char="Ø"/>
            </a:pPr>
            <a:r>
              <a:rPr lang="fr-FR" altLang="fr-FR" sz="2000" dirty="0">
                <a:solidFill>
                  <a:srgbClr val="0070C0"/>
                </a:solidFill>
                <a:latin typeface="+mn-lt"/>
              </a:rPr>
              <a:t>Mais, le coût pour les ménages est en relatif significativement discriminant </a:t>
            </a:r>
          </a:p>
        </p:txBody>
      </p:sp>
      <p:sp>
        <p:nvSpPr>
          <p:cNvPr id="4" name="Rectangle 7">
            <a:extLst>
              <a:ext uri="{FF2B5EF4-FFF2-40B4-BE49-F238E27FC236}">
                <a16:creationId xmlns:a16="http://schemas.microsoft.com/office/drawing/2014/main" id="{6A914D86-F2E8-489F-B17C-A7A1A42F96A7}"/>
              </a:ext>
            </a:extLst>
          </p:cNvPr>
          <p:cNvSpPr>
            <a:spLocks noChangeArrowheads="1"/>
          </p:cNvSpPr>
          <p:nvPr/>
        </p:nvSpPr>
        <p:spPr bwMode="auto">
          <a:xfrm>
            <a:off x="1371600" y="130683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000" b="1" dirty="0">
                <a:solidFill>
                  <a:srgbClr val="0070C0"/>
                </a:solidFill>
                <a:latin typeface="+mn-lt"/>
              </a:rPr>
              <a:t>Mobilité quotidienne : peu d’inégalités</a:t>
            </a:r>
          </a:p>
        </p:txBody>
      </p:sp>
      <p:sp>
        <p:nvSpPr>
          <p:cNvPr id="7" name="Titre 1">
            <a:extLst>
              <a:ext uri="{FF2B5EF4-FFF2-40B4-BE49-F238E27FC236}">
                <a16:creationId xmlns:a16="http://schemas.microsoft.com/office/drawing/2014/main" id="{4EB6ADEE-DCA2-4BB1-A437-0A940364E102}"/>
              </a:ext>
            </a:extLst>
          </p:cNvPr>
          <p:cNvSpPr>
            <a:spLocks noGrp="1"/>
          </p:cNvSpPr>
          <p:nvPr>
            <p:ph type="title"/>
            <p:custDataLst>
              <p:tags r:id="rId1"/>
            </p:custDataLst>
          </p:nvPr>
        </p:nvSpPr>
        <p:spPr>
          <a:xfrm>
            <a:off x="779848" y="384280"/>
            <a:ext cx="8508016" cy="453920"/>
          </a:xfrm>
        </p:spPr>
        <p:txBody>
          <a:bodyPr/>
          <a:lstStyle/>
          <a:p>
            <a:r>
              <a:rPr lang="fr-FR" dirty="0"/>
              <a:t>4. Déplacements et inégalités</a:t>
            </a:r>
          </a:p>
        </p:txBody>
      </p:sp>
    </p:spTree>
    <p:extLst>
      <p:ext uri="{BB962C8B-B14F-4D97-AF65-F5344CB8AC3E}">
        <p14:creationId xmlns:p14="http://schemas.microsoft.com/office/powerpoint/2010/main" val="272281121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0">
            <a:extLst>
              <a:ext uri="{FF2B5EF4-FFF2-40B4-BE49-F238E27FC236}">
                <a16:creationId xmlns:a16="http://schemas.microsoft.com/office/drawing/2014/main" id="{F7824E17-97F7-44B8-878F-E67E269A537A}"/>
              </a:ext>
            </a:extLst>
          </p:cNvPr>
          <p:cNvGraphicFramePr>
            <a:graphicFrameLocks noChangeAspect="1"/>
          </p:cNvGraphicFramePr>
          <p:nvPr>
            <p:extLst>
              <p:ext uri="{D42A27DB-BD31-4B8C-83A1-F6EECF244321}">
                <p14:modId xmlns:p14="http://schemas.microsoft.com/office/powerpoint/2010/main" val="2101942630"/>
              </p:ext>
            </p:extLst>
          </p:nvPr>
        </p:nvGraphicFramePr>
        <p:xfrm>
          <a:off x="1524000" y="2420938"/>
          <a:ext cx="8048625" cy="4486275"/>
        </p:xfrm>
        <a:graphic>
          <a:graphicData uri="http://schemas.openxmlformats.org/presentationml/2006/ole">
            <mc:AlternateContent xmlns:mc="http://schemas.openxmlformats.org/markup-compatibility/2006">
              <mc:Choice xmlns:v="urn:schemas-microsoft-com:vml" Requires="v">
                <p:oleObj spid="_x0000_s8317" name="Document" r:id="rId4" imgW="7753059" imgH="4329414" progId="Word.Document.8">
                  <p:embed/>
                </p:oleObj>
              </mc:Choice>
              <mc:Fallback>
                <p:oleObj name="Document" r:id="rId4" imgW="7753059" imgH="4329414" progId="Word.Document.8">
                  <p:embed/>
                  <p:pic>
                    <p:nvPicPr>
                      <p:cNvPr id="17" name="Object 0">
                        <a:extLst>
                          <a:ext uri="{FF2B5EF4-FFF2-40B4-BE49-F238E27FC236}">
                            <a16:creationId xmlns:a16="http://schemas.microsoft.com/office/drawing/2014/main" id="{F7824E17-97F7-44B8-878F-E67E269A5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420938"/>
                        <a:ext cx="804862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Rectangle 4">
            <a:extLst>
              <a:ext uri="{FF2B5EF4-FFF2-40B4-BE49-F238E27FC236}">
                <a16:creationId xmlns:a16="http://schemas.microsoft.com/office/drawing/2014/main" id="{5C892627-3C9D-49AD-8CD7-D4C6B8D627E4}"/>
              </a:ext>
            </a:extLst>
          </p:cNvPr>
          <p:cNvSpPr>
            <a:spLocks noChangeArrowheads="1"/>
          </p:cNvSpPr>
          <p:nvPr/>
        </p:nvSpPr>
        <p:spPr bwMode="auto">
          <a:xfrm>
            <a:off x="4143375" y="6429375"/>
            <a:ext cx="5305425" cy="352425"/>
          </a:xfrm>
          <a:prstGeom prst="rect">
            <a:avLst/>
          </a:prstGeom>
          <a:noFill/>
          <a:ln w="9525">
            <a:noFill/>
            <a:miter lim="800000"/>
            <a:headEnd/>
            <a:tailEnd/>
          </a:ln>
          <a:effectLst/>
        </p:spPr>
        <p:txBody>
          <a:bodyPr lIns="92075" tIns="46038" rIns="92075" bIns="46038"/>
          <a:lstStyle/>
          <a:p>
            <a:pPr marL="342900" indent="-342900">
              <a:spcBef>
                <a:spcPct val="100000"/>
              </a:spcBef>
              <a:buClr>
                <a:schemeClr val="accent2"/>
              </a:buClr>
              <a:buSzPct val="75000"/>
              <a:buFont typeface="Monotype Sorts" pitchFamily="2" charset="2"/>
              <a:buNone/>
              <a:defRPr/>
            </a:pPr>
            <a:r>
              <a:rPr lang="fr-FR" sz="1400" dirty="0">
                <a:solidFill>
                  <a:srgbClr val="000000"/>
                </a:solidFill>
              </a:rPr>
              <a:t>Source : Christelle Paulo, LET, 2003. Données : EM Lyon 95</a:t>
            </a:r>
          </a:p>
        </p:txBody>
      </p:sp>
      <p:sp>
        <p:nvSpPr>
          <p:cNvPr id="26" name="Rectangle 6">
            <a:extLst>
              <a:ext uri="{FF2B5EF4-FFF2-40B4-BE49-F238E27FC236}">
                <a16:creationId xmlns:a16="http://schemas.microsoft.com/office/drawing/2014/main" id="{5FD3CAC1-2FB3-4D00-8E83-B4F231D6EF58}"/>
              </a:ext>
            </a:extLst>
          </p:cNvPr>
          <p:cNvSpPr>
            <a:spLocks noChangeArrowheads="1"/>
          </p:cNvSpPr>
          <p:nvPr/>
        </p:nvSpPr>
        <p:spPr bwMode="auto">
          <a:xfrm>
            <a:off x="9573577" y="3809840"/>
            <a:ext cx="1933575" cy="85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lnSpc>
                <a:spcPct val="150000"/>
              </a:lnSpc>
              <a:spcBef>
                <a:spcPct val="0"/>
              </a:spcBef>
              <a:buClrTx/>
              <a:buSzTx/>
              <a:buFontTx/>
              <a:buNone/>
            </a:pPr>
            <a:r>
              <a:rPr lang="fr-FR" altLang="fr-FR" sz="2400" b="1" dirty="0">
                <a:solidFill>
                  <a:srgbClr val="FF0000"/>
                </a:solidFill>
                <a:latin typeface="+mn-lt"/>
              </a:rPr>
              <a:t>Un effet revenu ?</a:t>
            </a:r>
          </a:p>
        </p:txBody>
      </p:sp>
      <p:sp>
        <p:nvSpPr>
          <p:cNvPr id="27" name="Rectangle 7">
            <a:extLst>
              <a:ext uri="{FF2B5EF4-FFF2-40B4-BE49-F238E27FC236}">
                <a16:creationId xmlns:a16="http://schemas.microsoft.com/office/drawing/2014/main" id="{BD387748-7EB5-442B-9395-52B2EF88F141}"/>
              </a:ext>
            </a:extLst>
          </p:cNvPr>
          <p:cNvSpPr>
            <a:spLocks noChangeArrowheads="1"/>
          </p:cNvSpPr>
          <p:nvPr/>
        </p:nvSpPr>
        <p:spPr bwMode="auto">
          <a:xfrm>
            <a:off x="556260" y="1919447"/>
            <a:ext cx="8610600" cy="576263"/>
          </a:xfrm>
          <a:prstGeom prst="rect">
            <a:avLst/>
          </a:prstGeom>
          <a:noFill/>
          <a:ln w="9525">
            <a:noFill/>
            <a:miter lim="800000"/>
            <a:headEnd/>
            <a:tailEnd/>
          </a:ln>
          <a:effectLst/>
        </p:spPr>
        <p:txBody>
          <a:bodyPr lIns="92075" tIns="46038" rIns="92075" bIns="46038"/>
          <a:lstStyle/>
          <a:p>
            <a:pPr algn="just">
              <a:spcBef>
                <a:spcPts val="600"/>
              </a:spcBef>
              <a:buClr>
                <a:schemeClr val="accent3"/>
              </a:buClr>
              <a:buSzPct val="75000"/>
              <a:defRPr/>
            </a:pPr>
            <a:r>
              <a:rPr lang="fr-FR" sz="2000" b="1" dirty="0">
                <a:solidFill>
                  <a:srgbClr val="0070C0"/>
                </a:solidFill>
              </a:rPr>
              <a:t>Niveaux de mobilité selon le quintile de revenus des ménages</a:t>
            </a:r>
          </a:p>
        </p:txBody>
      </p:sp>
      <p:sp>
        <p:nvSpPr>
          <p:cNvPr id="29" name="Rectangle 3">
            <a:extLst>
              <a:ext uri="{FF2B5EF4-FFF2-40B4-BE49-F238E27FC236}">
                <a16:creationId xmlns:a16="http://schemas.microsoft.com/office/drawing/2014/main" id="{5C9F5C4E-4334-4523-9475-9251B34F11FF}"/>
              </a:ext>
            </a:extLst>
          </p:cNvPr>
          <p:cNvSpPr>
            <a:spLocks noChangeArrowheads="1"/>
          </p:cNvSpPr>
          <p:nvPr/>
        </p:nvSpPr>
        <p:spPr bwMode="auto">
          <a:xfrm>
            <a:off x="2743200" y="1079659"/>
            <a:ext cx="7772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marL="0" indent="0" algn="just">
              <a:spcBef>
                <a:spcPts val="600"/>
              </a:spcBef>
              <a:buClr>
                <a:srgbClr val="FFFF00"/>
              </a:buClr>
              <a:buNone/>
            </a:pPr>
            <a:r>
              <a:rPr lang="fr-FR" altLang="fr-FR" sz="2000" b="1" dirty="0">
                <a:solidFill>
                  <a:srgbClr val="0070C0"/>
                </a:solidFill>
                <a:latin typeface="+mn-lt"/>
              </a:rPr>
              <a:t>Peu d’inégalités de mobilité quotidienne</a:t>
            </a:r>
          </a:p>
        </p:txBody>
      </p:sp>
      <p:sp>
        <p:nvSpPr>
          <p:cNvPr id="30" name="Oval 12">
            <a:extLst>
              <a:ext uri="{FF2B5EF4-FFF2-40B4-BE49-F238E27FC236}">
                <a16:creationId xmlns:a16="http://schemas.microsoft.com/office/drawing/2014/main" id="{D1A9BB41-144E-43BE-8732-06A5DDBA5D6C}"/>
              </a:ext>
            </a:extLst>
          </p:cNvPr>
          <p:cNvSpPr>
            <a:spLocks noChangeArrowheads="1"/>
          </p:cNvSpPr>
          <p:nvPr/>
        </p:nvSpPr>
        <p:spPr bwMode="auto">
          <a:xfrm>
            <a:off x="8810625" y="2819400"/>
            <a:ext cx="762000" cy="6858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31" name="Oval 12">
            <a:extLst>
              <a:ext uri="{FF2B5EF4-FFF2-40B4-BE49-F238E27FC236}">
                <a16:creationId xmlns:a16="http://schemas.microsoft.com/office/drawing/2014/main" id="{625D468C-43BB-451B-9D77-C5B35B4B8CCC}"/>
              </a:ext>
            </a:extLst>
          </p:cNvPr>
          <p:cNvSpPr>
            <a:spLocks noChangeArrowheads="1"/>
          </p:cNvSpPr>
          <p:nvPr/>
        </p:nvSpPr>
        <p:spPr bwMode="auto">
          <a:xfrm>
            <a:off x="5410200" y="2818606"/>
            <a:ext cx="762000" cy="6858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13" name="Titre 1">
            <a:extLst>
              <a:ext uri="{FF2B5EF4-FFF2-40B4-BE49-F238E27FC236}">
                <a16:creationId xmlns:a16="http://schemas.microsoft.com/office/drawing/2014/main" id="{ED883B87-39E1-4838-B359-5A3A463D02EE}"/>
              </a:ext>
            </a:extLst>
          </p:cNvPr>
          <p:cNvSpPr>
            <a:spLocks noGrp="1"/>
          </p:cNvSpPr>
          <p:nvPr>
            <p:ph type="title"/>
            <p:custDataLst>
              <p:tags r:id="rId2"/>
            </p:custDataLst>
          </p:nvPr>
        </p:nvSpPr>
        <p:spPr>
          <a:xfrm>
            <a:off x="779848" y="384280"/>
            <a:ext cx="8508016" cy="453920"/>
          </a:xfrm>
        </p:spPr>
        <p:txBody>
          <a:bodyPr/>
          <a:lstStyle/>
          <a:p>
            <a:r>
              <a:rPr lang="fr-FR" dirty="0"/>
              <a:t>4. Déplacements et inégalités</a:t>
            </a:r>
          </a:p>
        </p:txBody>
      </p:sp>
    </p:spTree>
    <p:extLst>
      <p:ext uri="{BB962C8B-B14F-4D97-AF65-F5344CB8AC3E}">
        <p14:creationId xmlns:p14="http://schemas.microsoft.com/office/powerpoint/2010/main" val="4744899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024">
            <a:extLst>
              <a:ext uri="{FF2B5EF4-FFF2-40B4-BE49-F238E27FC236}">
                <a16:creationId xmlns:a16="http://schemas.microsoft.com/office/drawing/2014/main" id="{E9633478-C8AC-4F51-89A8-2FD5F4B76C51}"/>
              </a:ext>
            </a:extLst>
          </p:cNvPr>
          <p:cNvGraphicFramePr>
            <a:graphicFrameLocks noChangeAspect="1"/>
          </p:cNvGraphicFramePr>
          <p:nvPr/>
        </p:nvGraphicFramePr>
        <p:xfrm>
          <a:off x="357188" y="2209800"/>
          <a:ext cx="8405812" cy="3595688"/>
        </p:xfrm>
        <a:graphic>
          <a:graphicData uri="http://schemas.openxmlformats.org/presentationml/2006/ole">
            <mc:AlternateContent xmlns:mc="http://schemas.openxmlformats.org/markup-compatibility/2006">
              <mc:Choice xmlns:v="urn:schemas-microsoft-com:vml" Requires="v">
                <p:oleObj spid="_x0000_s9340" name="Image" r:id="rId4" imgW="9040195" imgH="3875896" progId="Word.Picture.8">
                  <p:embed/>
                </p:oleObj>
              </mc:Choice>
              <mc:Fallback>
                <p:oleObj name="Image" r:id="rId4" imgW="9040195" imgH="3875896" progId="Word.Picture.8">
                  <p:embed/>
                  <p:pic>
                    <p:nvPicPr>
                      <p:cNvPr id="5" name="Object 1024">
                        <a:extLst>
                          <a:ext uri="{FF2B5EF4-FFF2-40B4-BE49-F238E27FC236}">
                            <a16:creationId xmlns:a16="http://schemas.microsoft.com/office/drawing/2014/main" id="{E9633478-C8AC-4F51-89A8-2FD5F4B76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2209800"/>
                        <a:ext cx="8405812"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7">
            <a:extLst>
              <a:ext uri="{FF2B5EF4-FFF2-40B4-BE49-F238E27FC236}">
                <a16:creationId xmlns:a16="http://schemas.microsoft.com/office/drawing/2014/main" id="{9EA2F706-51CF-4A08-8489-C190C984C09A}"/>
              </a:ext>
            </a:extLst>
          </p:cNvPr>
          <p:cNvSpPr>
            <a:spLocks noChangeArrowheads="1"/>
          </p:cNvSpPr>
          <p:nvPr/>
        </p:nvSpPr>
        <p:spPr bwMode="auto">
          <a:xfrm>
            <a:off x="9257384" y="3350420"/>
            <a:ext cx="1905000" cy="65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lnSpc>
                <a:spcPct val="150000"/>
              </a:lnSpc>
              <a:spcBef>
                <a:spcPct val="0"/>
              </a:spcBef>
              <a:buClrTx/>
              <a:buSzTx/>
              <a:buNone/>
            </a:pPr>
            <a:r>
              <a:rPr lang="fr-FR" altLang="fr-FR" sz="2400" b="1" dirty="0">
                <a:solidFill>
                  <a:srgbClr val="FF0000"/>
                </a:solidFill>
                <a:latin typeface="+mn-lt"/>
              </a:rPr>
              <a:t>Un effet accès à la  VP !</a:t>
            </a:r>
          </a:p>
        </p:txBody>
      </p:sp>
      <p:sp>
        <p:nvSpPr>
          <p:cNvPr id="7" name="Rectangle 8">
            <a:extLst>
              <a:ext uri="{FF2B5EF4-FFF2-40B4-BE49-F238E27FC236}">
                <a16:creationId xmlns:a16="http://schemas.microsoft.com/office/drawing/2014/main" id="{D3CF4E98-C666-4719-8D45-B2CA9594C830}"/>
              </a:ext>
            </a:extLst>
          </p:cNvPr>
          <p:cNvSpPr>
            <a:spLocks noChangeArrowheads="1"/>
          </p:cNvSpPr>
          <p:nvPr/>
        </p:nvSpPr>
        <p:spPr bwMode="auto">
          <a:xfrm>
            <a:off x="319088" y="1629106"/>
            <a:ext cx="9663112" cy="576263"/>
          </a:xfrm>
          <a:prstGeom prst="rect">
            <a:avLst/>
          </a:prstGeom>
          <a:noFill/>
          <a:ln w="9525">
            <a:noFill/>
            <a:miter lim="800000"/>
            <a:headEnd/>
            <a:tailEnd/>
          </a:ln>
          <a:effectLst/>
        </p:spPr>
        <p:txBody>
          <a:bodyPr lIns="92075" tIns="46038" rIns="92075" bIns="46038"/>
          <a:lstStyle/>
          <a:p>
            <a:pPr>
              <a:spcBef>
                <a:spcPts val="600"/>
              </a:spcBef>
              <a:buClr>
                <a:schemeClr val="accent3"/>
              </a:buClr>
              <a:buSzPct val="75000"/>
              <a:defRPr/>
            </a:pPr>
            <a:r>
              <a:rPr lang="fr-FR" sz="2000" b="1" dirty="0">
                <a:solidFill>
                  <a:srgbClr val="0070C0"/>
                </a:solidFill>
              </a:rPr>
              <a:t>Mobilité des accédants et non-accédants au volant par quintile extrême</a:t>
            </a:r>
          </a:p>
        </p:txBody>
      </p:sp>
      <p:sp>
        <p:nvSpPr>
          <p:cNvPr id="8" name="Rectangle 4">
            <a:extLst>
              <a:ext uri="{FF2B5EF4-FFF2-40B4-BE49-F238E27FC236}">
                <a16:creationId xmlns:a16="http://schemas.microsoft.com/office/drawing/2014/main" id="{F868C363-B577-485A-8F16-E419B18B4745}"/>
              </a:ext>
            </a:extLst>
          </p:cNvPr>
          <p:cNvSpPr>
            <a:spLocks noChangeArrowheads="1"/>
          </p:cNvSpPr>
          <p:nvPr/>
        </p:nvSpPr>
        <p:spPr bwMode="auto">
          <a:xfrm>
            <a:off x="3948111" y="5929313"/>
            <a:ext cx="5348289" cy="319087"/>
          </a:xfrm>
          <a:prstGeom prst="rect">
            <a:avLst/>
          </a:prstGeom>
          <a:noFill/>
          <a:ln w="9525">
            <a:noFill/>
            <a:miter lim="800000"/>
            <a:headEnd/>
            <a:tailEnd/>
          </a:ln>
          <a:effectLst/>
        </p:spPr>
        <p:txBody>
          <a:bodyPr lIns="92075" tIns="46038" rIns="92075" bIns="46038"/>
          <a:lstStyle/>
          <a:p>
            <a:pPr marL="342900" indent="-342900">
              <a:spcBef>
                <a:spcPct val="100000"/>
              </a:spcBef>
              <a:buClr>
                <a:schemeClr val="accent2"/>
              </a:buClr>
              <a:buSzPct val="75000"/>
              <a:buFont typeface="Monotype Sorts" pitchFamily="2" charset="2"/>
              <a:buNone/>
              <a:defRPr/>
            </a:pPr>
            <a:r>
              <a:rPr lang="fr-FR" sz="1400" dirty="0">
                <a:solidFill>
                  <a:srgbClr val="000000"/>
                </a:solidFill>
              </a:rPr>
              <a:t>Source : Christelle Paulo, LET, 2003. Données : EM Lyon 95</a:t>
            </a:r>
          </a:p>
        </p:txBody>
      </p:sp>
      <p:sp>
        <p:nvSpPr>
          <p:cNvPr id="9" name="Rectangle 13">
            <a:extLst>
              <a:ext uri="{FF2B5EF4-FFF2-40B4-BE49-F238E27FC236}">
                <a16:creationId xmlns:a16="http://schemas.microsoft.com/office/drawing/2014/main" id="{750F028D-BECE-4594-8EF0-9A4289266EE8}"/>
              </a:ext>
            </a:extLst>
          </p:cNvPr>
          <p:cNvSpPr>
            <a:spLocks noChangeArrowheads="1"/>
          </p:cNvSpPr>
          <p:nvPr/>
        </p:nvSpPr>
        <p:spPr bwMode="auto">
          <a:xfrm>
            <a:off x="3810000" y="4572000"/>
            <a:ext cx="1219200" cy="12954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10" name="Rectangle 14">
            <a:extLst>
              <a:ext uri="{FF2B5EF4-FFF2-40B4-BE49-F238E27FC236}">
                <a16:creationId xmlns:a16="http://schemas.microsoft.com/office/drawing/2014/main" id="{6590A3A5-613F-4F6D-9BDB-691B7280AE69}"/>
              </a:ext>
            </a:extLst>
          </p:cNvPr>
          <p:cNvSpPr>
            <a:spLocks noChangeArrowheads="1"/>
          </p:cNvSpPr>
          <p:nvPr/>
        </p:nvSpPr>
        <p:spPr bwMode="auto">
          <a:xfrm>
            <a:off x="6286500" y="4572001"/>
            <a:ext cx="1219200" cy="1295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11" name="Titre 1">
            <a:extLst>
              <a:ext uri="{FF2B5EF4-FFF2-40B4-BE49-F238E27FC236}">
                <a16:creationId xmlns:a16="http://schemas.microsoft.com/office/drawing/2014/main" id="{3DE3D2DA-BF72-44FD-A9C3-8B9A1802019D}"/>
              </a:ext>
            </a:extLst>
          </p:cNvPr>
          <p:cNvSpPr>
            <a:spLocks noGrp="1"/>
          </p:cNvSpPr>
          <p:nvPr>
            <p:ph type="title"/>
            <p:custDataLst>
              <p:tags r:id="rId2"/>
            </p:custDataLst>
          </p:nvPr>
        </p:nvSpPr>
        <p:spPr>
          <a:xfrm>
            <a:off x="779848" y="384280"/>
            <a:ext cx="8508016" cy="453920"/>
          </a:xfrm>
        </p:spPr>
        <p:txBody>
          <a:bodyPr/>
          <a:lstStyle/>
          <a:p>
            <a:r>
              <a:rPr lang="fr-FR" dirty="0"/>
              <a:t>4. Déplacements et inégalités</a:t>
            </a:r>
          </a:p>
        </p:txBody>
      </p:sp>
    </p:spTree>
    <p:extLst>
      <p:ext uri="{BB962C8B-B14F-4D97-AF65-F5344CB8AC3E}">
        <p14:creationId xmlns:p14="http://schemas.microsoft.com/office/powerpoint/2010/main" val="9316482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8AF7364-296A-4084-BA2C-649C304C1C18}"/>
              </a:ext>
            </a:extLst>
          </p:cNvPr>
          <p:cNvSpPr>
            <a:spLocks noChangeArrowheads="1"/>
          </p:cNvSpPr>
          <p:nvPr/>
        </p:nvSpPr>
        <p:spPr bwMode="auto">
          <a:xfrm>
            <a:off x="6019800" y="5791200"/>
            <a:ext cx="3048000" cy="304800"/>
          </a:xfrm>
          <a:prstGeom prst="rect">
            <a:avLst/>
          </a:prstGeom>
          <a:noFill/>
          <a:ln w="9525">
            <a:noFill/>
            <a:miter lim="800000"/>
            <a:headEnd/>
            <a:tailEnd/>
          </a:ln>
          <a:effectLst/>
        </p:spPr>
        <p:txBody>
          <a:bodyPr lIns="92075" tIns="46038" rIns="92075" bIns="46038"/>
          <a:lstStyle/>
          <a:p>
            <a:pPr marL="342900" indent="-342900">
              <a:spcBef>
                <a:spcPct val="100000"/>
              </a:spcBef>
              <a:buClr>
                <a:schemeClr val="accent2"/>
              </a:buClr>
              <a:buSzPct val="75000"/>
              <a:buFont typeface="Monotype Sorts" pitchFamily="2" charset="2"/>
              <a:buNone/>
              <a:defRPr/>
            </a:pPr>
            <a:r>
              <a:rPr lang="fr-FR" sz="1400">
                <a:solidFill>
                  <a:srgbClr val="000000"/>
                </a:solidFill>
              </a:rPr>
              <a:t>Source : Christelle Paulo, LET, 2003</a:t>
            </a:r>
          </a:p>
        </p:txBody>
      </p:sp>
      <p:graphicFrame>
        <p:nvGraphicFramePr>
          <p:cNvPr id="4" name="Object 1024">
            <a:extLst>
              <a:ext uri="{FF2B5EF4-FFF2-40B4-BE49-F238E27FC236}">
                <a16:creationId xmlns:a16="http://schemas.microsoft.com/office/drawing/2014/main" id="{F36ECB93-B976-4997-AA79-5C38B90EE45E}"/>
              </a:ext>
            </a:extLst>
          </p:cNvPr>
          <p:cNvGraphicFramePr>
            <a:graphicFrameLocks noChangeAspect="1"/>
          </p:cNvGraphicFramePr>
          <p:nvPr>
            <p:extLst>
              <p:ext uri="{D42A27DB-BD31-4B8C-83A1-F6EECF244321}">
                <p14:modId xmlns:p14="http://schemas.microsoft.com/office/powerpoint/2010/main" val="2900691866"/>
              </p:ext>
            </p:extLst>
          </p:nvPr>
        </p:nvGraphicFramePr>
        <p:xfrm>
          <a:off x="836612" y="1406526"/>
          <a:ext cx="8385175" cy="4545012"/>
        </p:xfrm>
        <a:graphic>
          <a:graphicData uri="http://schemas.openxmlformats.org/presentationml/2006/ole">
            <mc:AlternateContent xmlns:mc="http://schemas.openxmlformats.org/markup-compatibility/2006">
              <mc:Choice xmlns:v="urn:schemas-microsoft-com:vml" Requires="v">
                <p:oleObj spid="_x0000_s10364" name="Document" r:id="rId4" imgW="7196549" imgH="3914502" progId="Word.Document.8">
                  <p:embed/>
                </p:oleObj>
              </mc:Choice>
              <mc:Fallback>
                <p:oleObj name="Document" r:id="rId4" imgW="7196549" imgH="3914502" progId="Word.Document.8">
                  <p:embed/>
                  <p:pic>
                    <p:nvPicPr>
                      <p:cNvPr id="4" name="Object 1024">
                        <a:extLst>
                          <a:ext uri="{FF2B5EF4-FFF2-40B4-BE49-F238E27FC236}">
                            <a16:creationId xmlns:a16="http://schemas.microsoft.com/office/drawing/2014/main" id="{F36ECB93-B976-4997-AA79-5C38B90EE45E}"/>
                          </a:ext>
                        </a:extLst>
                      </p:cNvPr>
                      <p:cNvPicPr>
                        <a:picLocks noChangeAspect="1" noChangeArrowheads="1"/>
                      </p:cNvPicPr>
                      <p:nvPr/>
                    </p:nvPicPr>
                    <p:blipFill>
                      <a:blip r:embed="rId5"/>
                      <a:srcRect/>
                      <a:stretch>
                        <a:fillRect/>
                      </a:stretch>
                    </p:blipFill>
                    <p:spPr bwMode="auto">
                      <a:xfrm>
                        <a:off x="836612" y="1406526"/>
                        <a:ext cx="8385175"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9">
            <a:extLst>
              <a:ext uri="{FF2B5EF4-FFF2-40B4-BE49-F238E27FC236}">
                <a16:creationId xmlns:a16="http://schemas.microsoft.com/office/drawing/2014/main" id="{089DB668-8F11-4779-9FF5-03A055470660}"/>
              </a:ext>
            </a:extLst>
          </p:cNvPr>
          <p:cNvSpPr>
            <a:spLocks noChangeArrowheads="1"/>
          </p:cNvSpPr>
          <p:nvPr/>
        </p:nvSpPr>
        <p:spPr bwMode="auto">
          <a:xfrm>
            <a:off x="6781800" y="2466109"/>
            <a:ext cx="1219200" cy="277091"/>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7" name="Rectangle 20">
            <a:extLst>
              <a:ext uri="{FF2B5EF4-FFF2-40B4-BE49-F238E27FC236}">
                <a16:creationId xmlns:a16="http://schemas.microsoft.com/office/drawing/2014/main" id="{E20D95E5-032E-4851-AA3F-1F91F473600B}"/>
              </a:ext>
            </a:extLst>
          </p:cNvPr>
          <p:cNvSpPr>
            <a:spLocks noChangeArrowheads="1"/>
          </p:cNvSpPr>
          <p:nvPr/>
        </p:nvSpPr>
        <p:spPr bwMode="auto">
          <a:xfrm>
            <a:off x="6781800" y="2971800"/>
            <a:ext cx="1219200" cy="6096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8" name="Rectangle 21">
            <a:extLst>
              <a:ext uri="{FF2B5EF4-FFF2-40B4-BE49-F238E27FC236}">
                <a16:creationId xmlns:a16="http://schemas.microsoft.com/office/drawing/2014/main" id="{1744CDD5-C858-4D7E-B683-7732862DE67B}"/>
              </a:ext>
            </a:extLst>
          </p:cNvPr>
          <p:cNvSpPr>
            <a:spLocks noChangeArrowheads="1"/>
          </p:cNvSpPr>
          <p:nvPr/>
        </p:nvSpPr>
        <p:spPr bwMode="auto">
          <a:xfrm>
            <a:off x="6781800" y="4419600"/>
            <a:ext cx="4572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9" name="Rectangle 22">
            <a:extLst>
              <a:ext uri="{FF2B5EF4-FFF2-40B4-BE49-F238E27FC236}">
                <a16:creationId xmlns:a16="http://schemas.microsoft.com/office/drawing/2014/main" id="{FBFE0DC4-7EFB-4EAD-B5E5-0EB5AB1222B6}"/>
              </a:ext>
            </a:extLst>
          </p:cNvPr>
          <p:cNvSpPr>
            <a:spLocks noChangeArrowheads="1"/>
          </p:cNvSpPr>
          <p:nvPr/>
        </p:nvSpPr>
        <p:spPr bwMode="auto">
          <a:xfrm>
            <a:off x="4267200" y="4419600"/>
            <a:ext cx="457200" cy="60960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12" name="Rectangle 7">
            <a:extLst>
              <a:ext uri="{FF2B5EF4-FFF2-40B4-BE49-F238E27FC236}">
                <a16:creationId xmlns:a16="http://schemas.microsoft.com/office/drawing/2014/main" id="{21B6585E-6F24-4EDE-9BB6-6820D01B026D}"/>
              </a:ext>
            </a:extLst>
          </p:cNvPr>
          <p:cNvSpPr>
            <a:spLocks noChangeArrowheads="1"/>
          </p:cNvSpPr>
          <p:nvPr/>
        </p:nvSpPr>
        <p:spPr bwMode="auto">
          <a:xfrm>
            <a:off x="9257384" y="3350420"/>
            <a:ext cx="1905000" cy="65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None/>
            </a:pPr>
            <a:r>
              <a:rPr lang="fr-FR" altLang="fr-FR" sz="2000" b="1" dirty="0">
                <a:solidFill>
                  <a:srgbClr val="0070C0"/>
                </a:solidFill>
                <a:latin typeface="+mn-lt"/>
              </a:rPr>
              <a:t>Un effet VP ! (2)</a:t>
            </a:r>
          </a:p>
        </p:txBody>
      </p:sp>
      <p:sp>
        <p:nvSpPr>
          <p:cNvPr id="13" name="Titre 1">
            <a:extLst>
              <a:ext uri="{FF2B5EF4-FFF2-40B4-BE49-F238E27FC236}">
                <a16:creationId xmlns:a16="http://schemas.microsoft.com/office/drawing/2014/main" id="{DA4211AE-110B-4C7D-96A9-FDD84E7A80FC}"/>
              </a:ext>
            </a:extLst>
          </p:cNvPr>
          <p:cNvSpPr>
            <a:spLocks noGrp="1"/>
          </p:cNvSpPr>
          <p:nvPr>
            <p:ph type="title"/>
            <p:custDataLst>
              <p:tags r:id="rId2"/>
            </p:custDataLst>
          </p:nvPr>
        </p:nvSpPr>
        <p:spPr>
          <a:xfrm>
            <a:off x="806132" y="414124"/>
            <a:ext cx="8508016" cy="453920"/>
          </a:xfrm>
        </p:spPr>
        <p:txBody>
          <a:bodyPr/>
          <a:lstStyle/>
          <a:p>
            <a:r>
              <a:rPr lang="fr-FR" dirty="0"/>
              <a:t>4. Déplacements et inégalités</a:t>
            </a:r>
          </a:p>
        </p:txBody>
      </p:sp>
      <p:sp>
        <p:nvSpPr>
          <p:cNvPr id="10" name="Rectangle 22">
            <a:extLst>
              <a:ext uri="{FF2B5EF4-FFF2-40B4-BE49-F238E27FC236}">
                <a16:creationId xmlns:a16="http://schemas.microsoft.com/office/drawing/2014/main" id="{ED64B03D-6AA7-4DF2-8867-5A7DE5637ED2}"/>
              </a:ext>
            </a:extLst>
          </p:cNvPr>
          <p:cNvSpPr>
            <a:spLocks noChangeArrowheads="1"/>
          </p:cNvSpPr>
          <p:nvPr/>
        </p:nvSpPr>
        <p:spPr bwMode="auto">
          <a:xfrm>
            <a:off x="5029200" y="4419600"/>
            <a:ext cx="457200" cy="60960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
        <p:nvSpPr>
          <p:cNvPr id="11" name="Rectangle 21">
            <a:extLst>
              <a:ext uri="{FF2B5EF4-FFF2-40B4-BE49-F238E27FC236}">
                <a16:creationId xmlns:a16="http://schemas.microsoft.com/office/drawing/2014/main" id="{F3F63EA8-386C-416E-ACFA-7D8328DE0799}"/>
              </a:ext>
            </a:extLst>
          </p:cNvPr>
          <p:cNvSpPr>
            <a:spLocks noChangeArrowheads="1"/>
          </p:cNvSpPr>
          <p:nvPr/>
        </p:nvSpPr>
        <p:spPr bwMode="auto">
          <a:xfrm>
            <a:off x="7467600" y="4419600"/>
            <a:ext cx="4572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6pPr>
            <a:lvl7pPr marL="29718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7pPr>
            <a:lvl8pPr marL="34290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8pPr>
            <a:lvl9pPr marL="3886200" indent="-228600" algn="ctr" eaLnBrk="0" fontAlgn="base" hangingPunct="0">
              <a:spcBef>
                <a:spcPct val="50000"/>
              </a:spcBef>
              <a:spcAft>
                <a:spcPts val="300"/>
              </a:spcAft>
              <a:buClr>
                <a:schemeClr val="accent2"/>
              </a:buClr>
              <a:buSzPct val="75000"/>
              <a:buFont typeface="Monotype Sorts" pitchFamily="2" charset="2"/>
              <a:buChar char="l"/>
              <a:defRPr sz="2400">
                <a:solidFill>
                  <a:schemeClr val="tx1"/>
                </a:solidFill>
                <a:latin typeface="Times New Roman" panose="02020603050405020304" pitchFamily="18" charset="0"/>
              </a:defRPr>
            </a:lvl9pPr>
          </a:lstStyle>
          <a:p>
            <a:endParaRPr lang="fr-FR" altLang="fr-FR"/>
          </a:p>
        </p:txBody>
      </p:sp>
    </p:spTree>
    <p:extLst>
      <p:ext uri="{BB962C8B-B14F-4D97-AF65-F5344CB8AC3E}">
        <p14:creationId xmlns:p14="http://schemas.microsoft.com/office/powerpoint/2010/main" val="29943397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C9A40A8-3C30-4E5C-BA0E-D5D544C0DC4E}"/>
              </a:ext>
            </a:extLst>
          </p:cNvPr>
          <p:cNvSpPr>
            <a:spLocks noChangeArrowheads="1"/>
          </p:cNvSpPr>
          <p:nvPr/>
        </p:nvSpPr>
        <p:spPr bwMode="auto">
          <a:xfrm>
            <a:off x="1524000" y="2209800"/>
            <a:ext cx="8839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spcAft>
                <a:spcPct val="0"/>
              </a:spcAft>
              <a:defRPr sz="3200">
                <a:solidFill>
                  <a:schemeClr val="tx1"/>
                </a:solidFill>
                <a:latin typeface="Times New Roman" panose="02020603050405020304" pitchFamily="18" charset="0"/>
              </a:defRPr>
            </a:lvl1pPr>
            <a:lvl2pPr marL="742950" indent="-285750" algn="l">
              <a:spcBef>
                <a:spcPct val="20000"/>
              </a:spcBef>
              <a:spcAft>
                <a:spcPct val="0"/>
              </a:spcAft>
              <a:buClr>
                <a:schemeClr val="tx1"/>
              </a:buClr>
              <a:buSzPct val="100000"/>
              <a:buChar char="–"/>
              <a:defRPr sz="2800">
                <a:solidFill>
                  <a:schemeClr val="tx1"/>
                </a:solidFill>
                <a:latin typeface="Times New Roman" panose="02020603050405020304" pitchFamily="18" charset="0"/>
              </a:defRPr>
            </a:lvl2pPr>
            <a:lvl3pPr marL="1143000" indent="-228600" algn="l">
              <a:spcBef>
                <a:spcPct val="20000"/>
              </a:spcBef>
              <a:spcAft>
                <a:spcPct val="0"/>
              </a:spcAft>
              <a:buClr>
                <a:schemeClr val="tx2"/>
              </a:buClr>
              <a:buSzPct val="65000"/>
              <a:defRPr sz="2400">
                <a:solidFill>
                  <a:schemeClr val="tx1"/>
                </a:solidFill>
                <a:latin typeface="Times New Roman" panose="02020603050405020304" pitchFamily="18" charset="0"/>
              </a:defRPr>
            </a:lvl3pPr>
            <a:lvl4pPr marL="1600200" indent="-228600" algn="l">
              <a:spcBef>
                <a:spcPct val="20000"/>
              </a:spcBef>
              <a:spcAft>
                <a:spcPct val="0"/>
              </a:spcAft>
              <a:buClr>
                <a:schemeClr val="tx1"/>
              </a:buClr>
              <a:buSzPct val="100000"/>
              <a:buChar char="–"/>
              <a:defRPr sz="2000">
                <a:solidFill>
                  <a:schemeClr val="tx1"/>
                </a:solidFill>
                <a:latin typeface="Times New Roman" panose="02020603050405020304" pitchFamily="18" charset="0"/>
              </a:defRPr>
            </a:lvl4pPr>
            <a:lvl5pPr marL="2057400" indent="-228600" algn="l">
              <a:spcBef>
                <a:spcPct val="20000"/>
              </a:spcBef>
              <a:spcAft>
                <a:spcPct val="0"/>
              </a:spcAft>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spcBef>
                <a:spcPct val="50000"/>
              </a:spcBef>
              <a:buClr>
                <a:srgbClr val="0070C0"/>
              </a:buClr>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La moyenne reflète des situations fortement discriminées</a:t>
            </a:r>
          </a:p>
          <a:p>
            <a:pPr>
              <a:spcBef>
                <a:spcPts val="2400"/>
              </a:spcBef>
              <a:buClr>
                <a:srgbClr val="0070C0"/>
              </a:buClr>
              <a:buFont typeface="Wingdings" panose="05000000000000000000" pitchFamily="2" charset="2"/>
              <a:buChar char="Ø"/>
            </a:pPr>
            <a:r>
              <a:rPr lang="fr-FR" altLang="fr-FR" sz="2000" i="1" dirty="0">
                <a:solidFill>
                  <a:srgbClr val="0070C0"/>
                </a:solidFill>
                <a:latin typeface="Tahoma" panose="020B0604030504040204" pitchFamily="34" charset="0"/>
                <a:ea typeface="Tahoma" panose="020B0604030504040204" pitchFamily="34" charset="0"/>
                <a:cs typeface="Tahoma" panose="020B0604030504040204" pitchFamily="34" charset="0"/>
              </a:rPr>
              <a:t>A Paris, « l’accessibilité au marché de l’emploi des ouvriers ... est nettement inférieure à celle des cadres » </a:t>
            </a: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fr-FR" altLang="fr-FR" sz="2000" dirty="0" err="1">
                <a:solidFill>
                  <a:srgbClr val="0070C0"/>
                </a:solidFill>
                <a:latin typeface="Tahoma" panose="020B0604030504040204" pitchFamily="34" charset="0"/>
                <a:ea typeface="Tahoma" panose="020B0604030504040204" pitchFamily="34" charset="0"/>
                <a:cs typeface="Tahoma" panose="020B0604030504040204" pitchFamily="34" charset="0"/>
              </a:rPr>
              <a:t>Orfeuil</a:t>
            </a: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et al., 2001)</a:t>
            </a:r>
          </a:p>
          <a:p>
            <a:pPr>
              <a:spcBef>
                <a:spcPts val="2400"/>
              </a:spcBef>
              <a:buClr>
                <a:srgbClr val="0070C0"/>
              </a:buClr>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Mobilité choisie ou mobilité subie ?</a:t>
            </a:r>
          </a:p>
          <a:p>
            <a:pPr algn="just">
              <a:spcBef>
                <a:spcPts val="2400"/>
              </a:spcBef>
              <a:buClr>
                <a:srgbClr val="0070C0"/>
              </a:buClr>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Des situations de “ galère ”</a:t>
            </a:r>
          </a:p>
          <a:p>
            <a:pPr marL="0" indent="0" algn="ctr">
              <a:spcBef>
                <a:spcPts val="3600"/>
              </a:spcBef>
              <a:buClr>
                <a:srgbClr val="0070C0"/>
              </a:buClr>
            </a:pPr>
            <a:r>
              <a:rPr lang="fr-FR" altLang="fr-FR" sz="2000" b="1" i="1" dirty="0">
                <a:solidFill>
                  <a:srgbClr val="0070C0"/>
                </a:solidFill>
                <a:latin typeface="Tahoma" panose="020B0604030504040204" pitchFamily="34" charset="0"/>
                <a:ea typeface="Tahoma" panose="020B0604030504040204" pitchFamily="34" charset="0"/>
                <a:cs typeface="Tahoma" panose="020B0604030504040204" pitchFamily="34" charset="0"/>
              </a:rPr>
              <a:t>Question des indicateur pour révéler ou mesurer le phénomène</a:t>
            </a:r>
          </a:p>
        </p:txBody>
      </p:sp>
      <p:sp>
        <p:nvSpPr>
          <p:cNvPr id="4" name="Rectangle 5">
            <a:extLst>
              <a:ext uri="{FF2B5EF4-FFF2-40B4-BE49-F238E27FC236}">
                <a16:creationId xmlns:a16="http://schemas.microsoft.com/office/drawing/2014/main" id="{6AE0D9F1-1206-45C6-909B-42C35842AB7D}"/>
              </a:ext>
            </a:extLst>
          </p:cNvPr>
          <p:cNvSpPr>
            <a:spLocks noChangeArrowheads="1"/>
          </p:cNvSpPr>
          <p:nvPr/>
        </p:nvSpPr>
        <p:spPr bwMode="auto">
          <a:xfrm>
            <a:off x="2904136" y="1070776"/>
            <a:ext cx="547786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0"/>
              </a:spcBef>
              <a:spcAft>
                <a:spcPct val="0"/>
              </a:spcAft>
              <a:defRPr sz="4400">
                <a:solidFill>
                  <a:schemeClr val="tx2"/>
                </a:solidFill>
                <a:latin typeface="Arial" panose="020B0604020202020204" pitchFamily="34" charset="0"/>
              </a:defRPr>
            </a:lvl1pPr>
            <a:lvl2pPr>
              <a:spcBef>
                <a:spcPct val="0"/>
              </a:spcBef>
              <a:spcAft>
                <a:spcPct val="0"/>
              </a:spcAft>
              <a:defRPr sz="4400">
                <a:solidFill>
                  <a:schemeClr val="tx2"/>
                </a:solidFill>
                <a:latin typeface="Arial" panose="020B0604020202020204" pitchFamily="34" charset="0"/>
              </a:defRPr>
            </a:lvl2pPr>
            <a:lvl3pPr>
              <a:spcBef>
                <a:spcPct val="0"/>
              </a:spcBef>
              <a:spcAft>
                <a:spcPct val="0"/>
              </a:spcAft>
              <a:defRPr sz="4400">
                <a:solidFill>
                  <a:schemeClr val="tx2"/>
                </a:solidFill>
                <a:latin typeface="Arial" panose="020B0604020202020204" pitchFamily="34" charset="0"/>
              </a:defRPr>
            </a:lvl3pPr>
            <a:lvl4pPr>
              <a:spcBef>
                <a:spcPct val="0"/>
              </a:spcBef>
              <a:spcAft>
                <a:spcPct val="0"/>
              </a:spcAft>
              <a:defRPr sz="4400">
                <a:solidFill>
                  <a:schemeClr val="tx2"/>
                </a:solidFill>
                <a:latin typeface="Arial" panose="020B0604020202020204" pitchFamily="34" charset="0"/>
              </a:defRPr>
            </a:lvl4pPr>
            <a:lvl5pPr>
              <a:spcBef>
                <a:spcPct val="0"/>
              </a:spcBef>
              <a:spcAft>
                <a:spcPct val="0"/>
              </a:spcAft>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buClrTx/>
              <a:buSzTx/>
              <a:buFontTx/>
              <a:buNone/>
            </a:pPr>
            <a: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Mobilité quotidienne : pas d’inégalités ?</a:t>
            </a:r>
          </a:p>
        </p:txBody>
      </p:sp>
      <p:sp>
        <p:nvSpPr>
          <p:cNvPr id="7" name="Titre 1">
            <a:extLst>
              <a:ext uri="{FF2B5EF4-FFF2-40B4-BE49-F238E27FC236}">
                <a16:creationId xmlns:a16="http://schemas.microsoft.com/office/drawing/2014/main" id="{E50202B2-9CF6-4D4F-BB0F-4FC6F7533A53}"/>
              </a:ext>
            </a:extLst>
          </p:cNvPr>
          <p:cNvSpPr>
            <a:spLocks noGrp="1"/>
          </p:cNvSpPr>
          <p:nvPr>
            <p:ph type="title"/>
            <p:custDataLst>
              <p:tags r:id="rId1"/>
            </p:custDataLst>
          </p:nvPr>
        </p:nvSpPr>
        <p:spPr>
          <a:xfrm>
            <a:off x="779848" y="384280"/>
            <a:ext cx="8508016" cy="453920"/>
          </a:xfrm>
        </p:spPr>
        <p:txBody>
          <a:bodyPr/>
          <a:lstStyle/>
          <a:p>
            <a:r>
              <a:rPr lang="fr-FR" dirty="0"/>
              <a:t>4. Déplacements et inégalités</a:t>
            </a:r>
          </a:p>
        </p:txBody>
      </p:sp>
    </p:spTree>
    <p:extLst>
      <p:ext uri="{BB962C8B-B14F-4D97-AF65-F5344CB8AC3E}">
        <p14:creationId xmlns:p14="http://schemas.microsoft.com/office/powerpoint/2010/main" val="265848048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p:txBody>
          <a:bodyPr/>
          <a:lstStyle/>
          <a:p>
            <a:pPr algn="l"/>
            <a:r>
              <a:rPr lang="fr-FR" dirty="0"/>
              <a:t>Inégalités et mobilités : état des lieux des enjeux, quelles solutions pour quels territoires ?</a:t>
            </a:r>
            <a:endParaRPr lang="fr-FR" sz="3200" b="0" i="1" dirty="0">
              <a:solidFill>
                <a:schemeClr val="bg1"/>
              </a:solidFill>
            </a:endParaRPr>
          </a:p>
        </p:txBody>
      </p:sp>
      <p:sp>
        <p:nvSpPr>
          <p:cNvPr id="25" name="Rectangle 3">
            <a:extLst>
              <a:ext uri="{FF2B5EF4-FFF2-40B4-BE49-F238E27FC236}">
                <a16:creationId xmlns:a16="http://schemas.microsoft.com/office/drawing/2014/main" id="{FAC2DD39-2F74-4A2B-9CCB-4BB9B45EB470}"/>
              </a:ext>
            </a:extLst>
          </p:cNvPr>
          <p:cNvSpPr>
            <a:spLocks noChangeArrowheads="1"/>
          </p:cNvSpPr>
          <p:nvPr/>
        </p:nvSpPr>
        <p:spPr bwMode="auto">
          <a:xfrm>
            <a:off x="813118" y="1600200"/>
            <a:ext cx="9507152"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FFFF00"/>
              </a:buClr>
              <a:buNone/>
            </a:pPr>
            <a:r>
              <a:rPr lang="fr-FR" altLang="fr-FR" sz="2000" dirty="0">
                <a:solidFill>
                  <a:srgbClr val="0070C0"/>
                </a:solidFill>
                <a:latin typeface="+mn-lt"/>
              </a:rPr>
              <a:t>1 - Déplacements et inégalités : une question ancienne et actuelle</a:t>
            </a:r>
          </a:p>
          <a:p>
            <a:pPr algn="just">
              <a:spcBef>
                <a:spcPts val="600"/>
              </a:spcBef>
              <a:buClr>
                <a:srgbClr val="FFFF00"/>
              </a:buClr>
              <a:buNone/>
            </a:pPr>
            <a:r>
              <a:rPr lang="fr-FR" altLang="fr-FR" sz="2000" dirty="0">
                <a:solidFill>
                  <a:srgbClr val="0070C0"/>
                </a:solidFill>
                <a:latin typeface="+mn-lt"/>
              </a:rPr>
              <a:t>2 - Quelles approches de la pauvreté ?</a:t>
            </a:r>
          </a:p>
          <a:p>
            <a:pPr algn="just">
              <a:spcBef>
                <a:spcPts val="600"/>
              </a:spcBef>
              <a:buClr>
                <a:srgbClr val="FFFF00"/>
              </a:buClr>
              <a:buNone/>
            </a:pPr>
            <a:r>
              <a:rPr lang="fr-FR" altLang="fr-FR" sz="2000" dirty="0">
                <a:solidFill>
                  <a:srgbClr val="0070C0"/>
                </a:solidFill>
                <a:latin typeface="+mn-lt"/>
              </a:rPr>
              <a:t>3 - La question de la ségrégation spatiale</a:t>
            </a:r>
          </a:p>
          <a:p>
            <a:pPr algn="just">
              <a:spcBef>
                <a:spcPts val="600"/>
              </a:spcBef>
              <a:buClr>
                <a:srgbClr val="FFFF00"/>
              </a:buClr>
              <a:buNone/>
            </a:pPr>
            <a:r>
              <a:rPr lang="fr-FR" altLang="fr-FR" sz="2000" dirty="0">
                <a:solidFill>
                  <a:srgbClr val="0070C0"/>
                </a:solidFill>
                <a:latin typeface="+mn-lt"/>
              </a:rPr>
              <a:t>4 - Déplacements et inégalités </a:t>
            </a:r>
          </a:p>
          <a:p>
            <a:pPr algn="just">
              <a:spcBef>
                <a:spcPts val="600"/>
              </a:spcBef>
              <a:buClr>
                <a:srgbClr val="FFFF00"/>
              </a:buClr>
              <a:buNone/>
            </a:pPr>
            <a:r>
              <a:rPr lang="fr-FR" altLang="fr-FR" sz="2000" b="1" dirty="0">
                <a:solidFill>
                  <a:srgbClr val="0070C0"/>
                </a:solidFill>
                <a:latin typeface="+mn-lt"/>
              </a:rPr>
              <a:t>5 - Le rôle des transports collectifs, des travaux anciens (Le rôle de la tarification sociale  et accessibilité)</a:t>
            </a:r>
          </a:p>
          <a:p>
            <a:pPr>
              <a:spcBef>
                <a:spcPts val="600"/>
              </a:spcBef>
              <a:buClr>
                <a:srgbClr val="FFFF00"/>
              </a:buClr>
              <a:buNone/>
            </a:pPr>
            <a:r>
              <a:rPr lang="fr-FR" altLang="fr-FR" sz="2000" dirty="0">
                <a:solidFill>
                  <a:srgbClr val="0070C0"/>
                </a:solidFill>
                <a:latin typeface="+mn-lt"/>
              </a:rPr>
              <a:t>6 - F</a:t>
            </a:r>
            <a:r>
              <a:rPr lang="fr-FR" sz="2000" dirty="0">
                <a:solidFill>
                  <a:srgbClr val="0070C0"/>
                </a:solidFill>
                <a:latin typeface="+mn-lt"/>
              </a:rPr>
              <a:t>reins à la mobilité pour les habitants des quartiers populaires et rôle des transports collectifs</a:t>
            </a:r>
          </a:p>
          <a:p>
            <a:pPr algn="just">
              <a:spcBef>
                <a:spcPts val="600"/>
              </a:spcBef>
              <a:buClr>
                <a:srgbClr val="FFFF00"/>
              </a:buClr>
              <a:buNone/>
            </a:pPr>
            <a:r>
              <a:rPr lang="fr-FR" altLang="fr-FR" sz="2000" dirty="0">
                <a:solidFill>
                  <a:srgbClr val="0070C0"/>
                </a:solidFill>
                <a:latin typeface="+mn-lt"/>
              </a:rPr>
              <a:t>7 - Quelles solutions ?</a:t>
            </a: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lvl="1" algn="just">
              <a:spcBef>
                <a:spcPts val="600"/>
              </a:spcBef>
              <a:buClr>
                <a:srgbClr val="FFFF00"/>
              </a:buClr>
              <a:buNone/>
            </a:pPr>
            <a:endParaRPr lang="fr-FR" altLang="fr-FR" sz="2000" dirty="0">
              <a:solidFill>
                <a:srgbClr val="0070C0"/>
              </a:solidFill>
              <a:latin typeface="+mn-lt"/>
            </a:endParaRPr>
          </a:p>
        </p:txBody>
      </p:sp>
    </p:spTree>
    <p:extLst>
      <p:ext uri="{BB962C8B-B14F-4D97-AF65-F5344CB8AC3E}">
        <p14:creationId xmlns:p14="http://schemas.microsoft.com/office/powerpoint/2010/main" val="40870736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4A0419B-124D-4B02-B553-A2B866F8A4C0}"/>
              </a:ext>
            </a:extLst>
          </p:cNvPr>
          <p:cNvSpPr>
            <a:spLocks noChangeArrowheads="1"/>
          </p:cNvSpPr>
          <p:nvPr/>
        </p:nvSpPr>
        <p:spPr bwMode="auto">
          <a:xfrm>
            <a:off x="990600" y="8382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000" b="1" dirty="0">
                <a:solidFill>
                  <a:srgbClr val="0070C0"/>
                </a:solidFill>
                <a:latin typeface="+mn-lt"/>
              </a:rPr>
              <a:t>Quelle accessibilité ? </a:t>
            </a:r>
          </a:p>
        </p:txBody>
      </p:sp>
      <p:sp>
        <p:nvSpPr>
          <p:cNvPr id="6" name="Rectangle 3">
            <a:extLst>
              <a:ext uri="{FF2B5EF4-FFF2-40B4-BE49-F238E27FC236}">
                <a16:creationId xmlns:a16="http://schemas.microsoft.com/office/drawing/2014/main" id="{C6A9B2CE-A3DD-464E-B2C4-1881918FF606}"/>
              </a:ext>
            </a:extLst>
          </p:cNvPr>
          <p:cNvSpPr>
            <a:spLocks noChangeArrowheads="1"/>
          </p:cNvSpPr>
          <p:nvPr/>
        </p:nvSpPr>
        <p:spPr bwMode="auto">
          <a:xfrm>
            <a:off x="1295400" y="1905000"/>
            <a:ext cx="861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0070C0"/>
              </a:buClr>
              <a:buSzPct val="100000"/>
              <a:buFont typeface="Wingdings" panose="05000000000000000000" pitchFamily="2" charset="2"/>
              <a:buChar char="Ø"/>
            </a:pPr>
            <a:r>
              <a:rPr lang="fr-FR" altLang="fr-FR" sz="2000" dirty="0">
                <a:solidFill>
                  <a:srgbClr val="0070C0"/>
                </a:solidFill>
                <a:latin typeface="+mn-lt"/>
              </a:rPr>
              <a:t>Accessibilité des territoires périphériques</a:t>
            </a:r>
          </a:p>
          <a:p>
            <a:pPr lvl="1">
              <a:spcBef>
                <a:spcPts val="600"/>
              </a:spcBef>
              <a:buClr>
                <a:schemeClr val="bg1"/>
              </a:buClr>
              <a:buSzPct val="80000"/>
              <a:buFont typeface="Monotype Sorts" pitchFamily="2" charset="2"/>
              <a:buChar char="l"/>
            </a:pPr>
            <a:r>
              <a:rPr lang="fr-FR" altLang="fr-FR" sz="2000" dirty="0">
                <a:solidFill>
                  <a:srgbClr val="0070C0"/>
                </a:solidFill>
                <a:latin typeface="+mn-lt"/>
              </a:rPr>
              <a:t> des travaux sur le niveau de desserte TC</a:t>
            </a:r>
          </a:p>
          <a:p>
            <a:pPr lvl="1">
              <a:spcBef>
                <a:spcPts val="600"/>
              </a:spcBef>
              <a:buClr>
                <a:schemeClr val="bg1"/>
              </a:buClr>
              <a:buSzPct val="80000"/>
              <a:buFont typeface="Monotype Sorts" pitchFamily="2" charset="2"/>
              <a:buChar char="l"/>
            </a:pPr>
            <a:r>
              <a:rPr lang="fr-FR" altLang="fr-FR" sz="2000" dirty="0">
                <a:solidFill>
                  <a:srgbClr val="0070C0"/>
                </a:solidFill>
                <a:latin typeface="+mn-lt"/>
              </a:rPr>
              <a:t> des quartiers « biens desservis » ?</a:t>
            </a:r>
          </a:p>
          <a:p>
            <a:pPr>
              <a:spcBef>
                <a:spcPts val="1800"/>
              </a:spcBef>
              <a:buClr>
                <a:srgbClr val="0070C0"/>
              </a:buClr>
              <a:buSzPct val="100000"/>
              <a:buFont typeface="Wingdings" panose="05000000000000000000" pitchFamily="2" charset="2"/>
              <a:buChar char="Ø"/>
            </a:pPr>
            <a:r>
              <a:rPr lang="fr-FR" altLang="fr-FR" sz="2000" dirty="0">
                <a:solidFill>
                  <a:srgbClr val="0070C0"/>
                </a:solidFill>
                <a:latin typeface="+mn-lt"/>
              </a:rPr>
              <a:t>Accès à quoi ? </a:t>
            </a:r>
          </a:p>
          <a:p>
            <a:pPr lvl="1">
              <a:spcBef>
                <a:spcPts val="600"/>
              </a:spcBef>
              <a:buClr>
                <a:schemeClr val="bg1"/>
              </a:buClr>
              <a:buSzPct val="80000"/>
              <a:buFont typeface="Monotype Sorts" pitchFamily="2" charset="2"/>
              <a:buChar char="l"/>
            </a:pPr>
            <a:r>
              <a:rPr lang="fr-FR" altLang="fr-FR" sz="2000" dirty="0">
                <a:solidFill>
                  <a:srgbClr val="0070C0"/>
                </a:solidFill>
                <a:latin typeface="+mn-lt"/>
              </a:rPr>
              <a:t> accès au centre ?</a:t>
            </a:r>
          </a:p>
          <a:p>
            <a:pPr lvl="1">
              <a:spcBef>
                <a:spcPts val="600"/>
              </a:spcBef>
              <a:buClr>
                <a:schemeClr val="bg1"/>
              </a:buClr>
              <a:buSzPct val="80000"/>
              <a:buFont typeface="Monotype Sorts" pitchFamily="2" charset="2"/>
              <a:buChar char="l"/>
            </a:pPr>
            <a:r>
              <a:rPr lang="fr-FR" altLang="fr-FR" sz="2000" dirty="0">
                <a:solidFill>
                  <a:srgbClr val="0070C0"/>
                </a:solidFill>
                <a:latin typeface="+mn-lt"/>
              </a:rPr>
              <a:t> accès aux emplois ? (qui sont de + en + périphériques)</a:t>
            </a:r>
          </a:p>
          <a:p>
            <a:pPr>
              <a:spcBef>
                <a:spcPts val="1800"/>
              </a:spcBef>
              <a:buClr>
                <a:srgbClr val="0070C0"/>
              </a:buClr>
              <a:buSzPct val="100000"/>
              <a:buFont typeface="Wingdings" panose="05000000000000000000" pitchFamily="2" charset="2"/>
              <a:buChar char="Ø"/>
            </a:pPr>
            <a:r>
              <a:rPr lang="fr-FR" altLang="fr-FR" sz="2000" dirty="0">
                <a:solidFill>
                  <a:srgbClr val="0070C0"/>
                </a:solidFill>
                <a:latin typeface="+mn-lt"/>
              </a:rPr>
              <a:t>Accessibilité à la ville et à ses services ? </a:t>
            </a:r>
          </a:p>
          <a:p>
            <a:pPr lvl="1">
              <a:spcBef>
                <a:spcPts val="600"/>
              </a:spcBef>
              <a:buClr>
                <a:schemeClr val="bg1"/>
              </a:buClr>
              <a:buSzPct val="80000"/>
              <a:buFont typeface="Monotype Sorts" pitchFamily="2" charset="2"/>
              <a:buChar char="l"/>
            </a:pPr>
            <a:r>
              <a:rPr lang="fr-FR" altLang="fr-FR" sz="2000" dirty="0">
                <a:solidFill>
                  <a:srgbClr val="0070C0"/>
                </a:solidFill>
                <a:latin typeface="+mn-lt"/>
              </a:rPr>
              <a:t> fonctions d ’agglomération en périphérie</a:t>
            </a:r>
          </a:p>
          <a:p>
            <a:pPr lvl="1">
              <a:spcBef>
                <a:spcPts val="600"/>
              </a:spcBef>
              <a:buClr>
                <a:schemeClr val="bg1"/>
              </a:buClr>
              <a:buSzPct val="80000"/>
              <a:buFont typeface="Monotype Sorts" pitchFamily="2" charset="2"/>
              <a:buChar char="l"/>
            </a:pPr>
            <a:r>
              <a:rPr lang="fr-FR" altLang="fr-FR" sz="2000" dirty="0">
                <a:solidFill>
                  <a:srgbClr val="0070C0"/>
                </a:solidFill>
                <a:latin typeface="+mn-lt"/>
              </a:rPr>
              <a:t> nature et qualité des services accessibles</a:t>
            </a:r>
          </a:p>
        </p:txBody>
      </p:sp>
      <p:sp>
        <p:nvSpPr>
          <p:cNvPr id="7" name="Titre 1">
            <a:extLst>
              <a:ext uri="{FF2B5EF4-FFF2-40B4-BE49-F238E27FC236}">
                <a16:creationId xmlns:a16="http://schemas.microsoft.com/office/drawing/2014/main" id="{B4301552-C2C7-4AE0-A857-D42C2C49D1DB}"/>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17827619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a:extLst>
              <a:ext uri="{FF2B5EF4-FFF2-40B4-BE49-F238E27FC236}">
                <a16:creationId xmlns:a16="http://schemas.microsoft.com/office/drawing/2014/main" id="{E52855AC-0206-43CE-BC4F-5598919C79FC}"/>
              </a:ext>
            </a:extLst>
          </p:cNvPr>
          <p:cNvSpPr>
            <a:spLocks noChangeArrowheads="1"/>
          </p:cNvSpPr>
          <p:nvPr/>
        </p:nvSpPr>
        <p:spPr bwMode="auto">
          <a:xfrm>
            <a:off x="3429000" y="1752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fr-FR" altLang="ja-JP"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028">
            <a:extLst>
              <a:ext uri="{FF2B5EF4-FFF2-40B4-BE49-F238E27FC236}">
                <a16:creationId xmlns:a16="http://schemas.microsoft.com/office/drawing/2014/main" id="{0E5C9BD7-94E6-44FD-A6FA-700C7D8D6F28}"/>
              </a:ext>
            </a:extLst>
          </p:cNvPr>
          <p:cNvSpPr>
            <a:spLocks noChangeArrowheads="1"/>
          </p:cNvSpPr>
          <p:nvPr/>
        </p:nvSpPr>
        <p:spPr bwMode="auto">
          <a:xfrm>
            <a:off x="779848" y="1828800"/>
            <a:ext cx="973575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a:spcBef>
                <a:spcPct val="20000"/>
              </a:spcBef>
              <a:buClr>
                <a:schemeClr val="tx1"/>
              </a:buClr>
              <a:buSzPct val="100000"/>
              <a:buChar char="–"/>
              <a:defRPr sz="2800">
                <a:solidFill>
                  <a:schemeClr val="tx1"/>
                </a:solidFill>
                <a:latin typeface="Times New Roman" panose="02020603050405020304" pitchFamily="18" charset="0"/>
              </a:defRPr>
            </a:lvl2pPr>
            <a:lvl3pPr>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buClrTx/>
              <a:buSzTx/>
              <a:buFont typeface="Wingdings" panose="05000000000000000000" pitchFamily="2" charset="2"/>
              <a:buChar char="ü"/>
            </a:pPr>
            <a:r>
              <a:rPr lang="fr-FR" altLang="ja-JP" sz="2000" dirty="0">
                <a:solidFill>
                  <a:srgbClr val="0070C0"/>
                </a:solidFill>
                <a:latin typeface="+mn-lt"/>
                <a:ea typeface="ＭＳ Ｐゴシック" panose="020B0600070205080204" pitchFamily="34" charset="-128"/>
                <a:cs typeface="Times New Roman" panose="02020603050405020304" pitchFamily="18" charset="0"/>
              </a:rPr>
              <a:t> </a:t>
            </a:r>
            <a:r>
              <a:rPr lang="fr-FR" altLang="ja-JP" sz="2000" b="1" dirty="0">
                <a:solidFill>
                  <a:srgbClr val="0070C0"/>
                </a:solidFill>
                <a:latin typeface="+mn-lt"/>
                <a:ea typeface="Tahoma" panose="020B0604030504040204" pitchFamily="34" charset="0"/>
                <a:cs typeface="Tahoma" panose="020B0604030504040204" pitchFamily="34" charset="0"/>
              </a:rPr>
              <a:t>La tarification reflet d'au moins trois politiques</a:t>
            </a:r>
          </a:p>
          <a:p>
            <a:pPr lvl="1">
              <a:spcBef>
                <a:spcPts val="600"/>
              </a:spcBef>
              <a:buClrTx/>
              <a:buSzTx/>
              <a:buFont typeface="Wingdings" panose="05000000000000000000" pitchFamily="2" charset="2"/>
              <a:buChar char="ü"/>
            </a:pPr>
            <a:r>
              <a:rPr lang="fr-FR" altLang="ja-JP" sz="2000" dirty="0">
                <a:solidFill>
                  <a:srgbClr val="0070C0"/>
                </a:solidFill>
                <a:latin typeface="+mn-lt"/>
                <a:ea typeface="ＭＳ Ｐゴシック" panose="020B0600070205080204" pitchFamily="34" charset="-128"/>
                <a:cs typeface="Times New Roman" panose="02020603050405020304" pitchFamily="18" charset="0"/>
              </a:rPr>
              <a:t> politique financière et commerciale des entreprises</a:t>
            </a:r>
          </a:p>
          <a:p>
            <a:pPr lvl="1">
              <a:spcBef>
                <a:spcPts val="600"/>
              </a:spcBef>
              <a:buClrTx/>
              <a:buSzTx/>
              <a:buFont typeface="Wingdings" panose="05000000000000000000" pitchFamily="2" charset="2"/>
              <a:buChar char="ü"/>
            </a:pPr>
            <a:r>
              <a:rPr lang="fr-FR" altLang="ja-JP" sz="2000" dirty="0">
                <a:solidFill>
                  <a:srgbClr val="0070C0"/>
                </a:solidFill>
                <a:latin typeface="+mn-lt"/>
                <a:ea typeface="ＭＳ Ｐゴシック" panose="020B0600070205080204" pitchFamily="34" charset="-128"/>
                <a:cs typeface="Times New Roman" panose="02020603050405020304" pitchFamily="18" charset="0"/>
              </a:rPr>
              <a:t> politique de transport en vue de l'harmonisation</a:t>
            </a:r>
          </a:p>
          <a:p>
            <a:pPr lvl="1">
              <a:spcBef>
                <a:spcPts val="600"/>
              </a:spcBef>
              <a:buClrTx/>
              <a:buSzTx/>
              <a:buFont typeface="Wingdings" panose="05000000000000000000" pitchFamily="2" charset="2"/>
              <a:buChar char="ü"/>
            </a:pPr>
            <a:r>
              <a:rPr lang="fr-FR" altLang="ja-JP" sz="2000" dirty="0">
                <a:solidFill>
                  <a:srgbClr val="0070C0"/>
                </a:solidFill>
                <a:latin typeface="+mn-lt"/>
                <a:ea typeface="ＭＳ Ｐゴシック" panose="020B0600070205080204" pitchFamily="34" charset="-128"/>
                <a:cs typeface="Times New Roman" panose="02020603050405020304" pitchFamily="18" charset="0"/>
              </a:rPr>
              <a:t> politique économique et sociale de l'État</a:t>
            </a:r>
          </a:p>
          <a:p>
            <a:pPr>
              <a:spcBef>
                <a:spcPts val="1800"/>
              </a:spcBef>
              <a:buClrTx/>
              <a:buSzPct val="130000"/>
              <a:buFont typeface="Wingdings" panose="05000000000000000000" pitchFamily="2" charset="2"/>
              <a:buChar char="F"/>
            </a:pPr>
            <a:r>
              <a:rPr lang="fr-FR" altLang="ja-JP" sz="2000" b="1" dirty="0">
                <a:solidFill>
                  <a:srgbClr val="0070C0"/>
                </a:solidFill>
                <a:latin typeface="+mn-lt"/>
                <a:ea typeface="ＭＳ Ｐゴシック" panose="020B0600070205080204" pitchFamily="34" charset="-128"/>
                <a:cs typeface="Times New Roman" panose="02020603050405020304" pitchFamily="18" charset="0"/>
              </a:rPr>
              <a:t>Coût &lt; &gt; tarif</a:t>
            </a:r>
            <a:endParaRPr lang="fr-FR" altLang="ja-JP" sz="2000" dirty="0">
              <a:solidFill>
                <a:srgbClr val="0070C0"/>
              </a:solidFill>
              <a:latin typeface="+mn-lt"/>
              <a:ea typeface="ＭＳ Ｐゴシック" panose="020B0600070205080204" pitchFamily="34" charset="-128"/>
            </a:endParaRPr>
          </a:p>
          <a:p>
            <a:pPr lvl="2">
              <a:buClrTx/>
              <a:buSzTx/>
              <a:buFont typeface="Wingdings" panose="05000000000000000000" pitchFamily="2" charset="2"/>
              <a:buChar char="ü"/>
            </a:pPr>
            <a:r>
              <a:rPr lang="fr-FR" altLang="ja-JP" sz="2000" dirty="0">
                <a:solidFill>
                  <a:srgbClr val="0070C0"/>
                </a:solidFill>
                <a:latin typeface="+mn-lt"/>
                <a:ea typeface="ＭＳ Ｐゴシック" panose="020B0600070205080204" pitchFamily="34" charset="-128"/>
              </a:rPr>
              <a:t> raisons commerciales</a:t>
            </a:r>
          </a:p>
          <a:p>
            <a:pPr lvl="2">
              <a:buClrTx/>
              <a:buSzTx/>
              <a:buFont typeface="Wingdings" panose="05000000000000000000" pitchFamily="2" charset="2"/>
              <a:buChar char="ü"/>
            </a:pPr>
            <a:r>
              <a:rPr lang="fr-FR" altLang="ja-JP" sz="2000" dirty="0">
                <a:solidFill>
                  <a:srgbClr val="0070C0"/>
                </a:solidFill>
                <a:latin typeface="+mn-lt"/>
                <a:ea typeface="ＭＳ Ｐゴシック" panose="020B0600070205080204" pitchFamily="34" charset="-128"/>
              </a:rPr>
              <a:t> raisons économiques</a:t>
            </a:r>
          </a:p>
          <a:p>
            <a:pPr lvl="2">
              <a:buClrTx/>
              <a:buSzTx/>
              <a:buFont typeface="Wingdings" panose="05000000000000000000" pitchFamily="2" charset="2"/>
              <a:buChar char="ü"/>
            </a:pPr>
            <a:r>
              <a:rPr lang="fr-FR" altLang="ja-JP" sz="2000" dirty="0">
                <a:solidFill>
                  <a:srgbClr val="0070C0"/>
                </a:solidFill>
                <a:latin typeface="+mn-lt"/>
                <a:ea typeface="ＭＳ Ｐゴシック" panose="020B0600070205080204" pitchFamily="34" charset="-128"/>
              </a:rPr>
              <a:t> raisons sociales </a:t>
            </a:r>
          </a:p>
          <a:p>
            <a:pPr lvl="2">
              <a:buClrTx/>
              <a:buSzTx/>
              <a:buFont typeface="Wingdings" panose="05000000000000000000" pitchFamily="2" charset="2"/>
              <a:buChar char="ü"/>
            </a:pPr>
            <a:r>
              <a:rPr lang="fr-FR" altLang="ja-JP" sz="2000" dirty="0">
                <a:solidFill>
                  <a:srgbClr val="0070C0"/>
                </a:solidFill>
                <a:latin typeface="+mn-lt"/>
                <a:ea typeface="ＭＳ Ｐゴシック" panose="020B0600070205080204" pitchFamily="34" charset="-128"/>
              </a:rPr>
              <a:t> raisons spatiales </a:t>
            </a:r>
          </a:p>
          <a:p>
            <a:pPr lvl="1">
              <a:spcBef>
                <a:spcPts val="1800"/>
              </a:spcBef>
              <a:buClrTx/>
              <a:buSzPct val="130000"/>
              <a:buFont typeface="Wingdings" panose="05000000000000000000" pitchFamily="2" charset="2"/>
              <a:buChar char="Ø"/>
            </a:pPr>
            <a:r>
              <a:rPr lang="fr-FR" altLang="ja-JP" sz="2000" b="1" i="1" dirty="0">
                <a:solidFill>
                  <a:srgbClr val="0070C0"/>
                </a:solidFill>
                <a:latin typeface="+mn-lt"/>
                <a:ea typeface="ＭＳ Ｐゴシック" panose="020B0600070205080204" pitchFamily="34" charset="-128"/>
              </a:rPr>
              <a:t> La tarification est un instrument au service de la politique économique et sociale d'une collectivité </a:t>
            </a:r>
          </a:p>
        </p:txBody>
      </p:sp>
      <p:sp>
        <p:nvSpPr>
          <p:cNvPr id="5" name="Rectangle 3">
            <a:extLst>
              <a:ext uri="{FF2B5EF4-FFF2-40B4-BE49-F238E27FC236}">
                <a16:creationId xmlns:a16="http://schemas.microsoft.com/office/drawing/2014/main" id="{680A57DD-2B47-4A93-8E6D-9E42A36D2B77}"/>
              </a:ext>
            </a:extLst>
          </p:cNvPr>
          <p:cNvSpPr>
            <a:spLocks noChangeArrowheads="1"/>
          </p:cNvSpPr>
          <p:nvPr/>
        </p:nvSpPr>
        <p:spPr bwMode="auto">
          <a:xfrm>
            <a:off x="1533525" y="1005840"/>
            <a:ext cx="777240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ja-JP" sz="2000" b="1" dirty="0">
                <a:solidFill>
                  <a:srgbClr val="0070C0"/>
                </a:solidFill>
                <a:latin typeface="Tahoma" panose="020B0604030504040204" pitchFamily="34" charset="0"/>
                <a:ea typeface="Tahoma" panose="020B0604030504040204" pitchFamily="34" charset="0"/>
                <a:cs typeface="Tahoma" panose="020B0604030504040204" pitchFamily="34" charset="0"/>
              </a:rPr>
              <a:t>Tarification et tarification sociale</a:t>
            </a:r>
          </a:p>
        </p:txBody>
      </p:sp>
      <p:sp>
        <p:nvSpPr>
          <p:cNvPr id="8" name="Titre 1">
            <a:extLst>
              <a:ext uri="{FF2B5EF4-FFF2-40B4-BE49-F238E27FC236}">
                <a16:creationId xmlns:a16="http://schemas.microsoft.com/office/drawing/2014/main" id="{7EF5787A-58FC-4108-BD5F-D6B531B2C09B}"/>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40536613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a:extLst>
              <a:ext uri="{FF2B5EF4-FFF2-40B4-BE49-F238E27FC236}">
                <a16:creationId xmlns:a16="http://schemas.microsoft.com/office/drawing/2014/main" id="{C5A43C63-2F54-47BA-B118-A5737BD99C19}"/>
              </a:ext>
            </a:extLst>
          </p:cNvPr>
          <p:cNvSpPr>
            <a:spLocks noChangeArrowheads="1"/>
          </p:cNvSpPr>
          <p:nvPr/>
        </p:nvSpPr>
        <p:spPr bwMode="auto">
          <a:xfrm>
            <a:off x="1515464" y="756195"/>
            <a:ext cx="7772400" cy="69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ja-JP" sz="2000" b="1" dirty="0">
                <a:solidFill>
                  <a:srgbClr val="0070C0"/>
                </a:solidFill>
                <a:latin typeface="Tahoma" panose="020B0604030504040204" pitchFamily="34" charset="0"/>
                <a:ea typeface="Tahoma" panose="020B0604030504040204" pitchFamily="34" charset="0"/>
                <a:cs typeface="Tahoma" panose="020B0604030504040204" pitchFamily="34" charset="0"/>
              </a:rPr>
              <a:t>La tarification sociale</a:t>
            </a:r>
          </a:p>
        </p:txBody>
      </p:sp>
      <p:sp>
        <p:nvSpPr>
          <p:cNvPr id="4" name="Rectangle 1028">
            <a:extLst>
              <a:ext uri="{FF2B5EF4-FFF2-40B4-BE49-F238E27FC236}">
                <a16:creationId xmlns:a16="http://schemas.microsoft.com/office/drawing/2014/main" id="{E417E18B-371F-480A-AE2C-F25A2B24E2D3}"/>
              </a:ext>
            </a:extLst>
          </p:cNvPr>
          <p:cNvSpPr>
            <a:spLocks noChangeArrowheads="1"/>
          </p:cNvSpPr>
          <p:nvPr/>
        </p:nvSpPr>
        <p:spPr bwMode="auto">
          <a:xfrm>
            <a:off x="1329764" y="1718840"/>
            <a:ext cx="8858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a:spcBef>
                <a:spcPct val="20000"/>
              </a:spcBef>
              <a:buClr>
                <a:schemeClr val="tx1"/>
              </a:buClr>
              <a:buSzPct val="100000"/>
              <a:buChar char="–"/>
              <a:defRPr sz="2800">
                <a:solidFill>
                  <a:schemeClr val="tx1"/>
                </a:solidFill>
                <a:latin typeface="Times New Roman" panose="02020603050405020304" pitchFamily="18" charset="0"/>
              </a:defRPr>
            </a:lvl2pPr>
            <a:lvl3pPr>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marL="342900" indent="-342900">
              <a:buClrTx/>
              <a:buSzTx/>
              <a:buFont typeface="Wingdings" panose="05000000000000000000" pitchFamily="2" charset="2"/>
              <a:buChar char="Ø"/>
            </a:pPr>
            <a:r>
              <a:rPr lang="fr-FR" altLang="ja-JP" sz="2000" dirty="0">
                <a:solidFill>
                  <a:srgbClr val="0070C0"/>
                </a:solidFill>
                <a:latin typeface="Tahoma" panose="020B0604030504040204" pitchFamily="34" charset="0"/>
                <a:ea typeface="Tahoma" panose="020B0604030504040204" pitchFamily="34" charset="0"/>
                <a:cs typeface="Tahoma" panose="020B0604030504040204" pitchFamily="34" charset="0"/>
              </a:rPr>
              <a:t> Permettre l’accès au transport pour des personnes à faible revenu</a:t>
            </a:r>
          </a:p>
          <a:p>
            <a:pPr lvl="1">
              <a:spcBef>
                <a:spcPct val="50000"/>
              </a:spcBef>
              <a:buClrTx/>
              <a:buSzPct val="130000"/>
              <a:buFont typeface="Wingdings" panose="05000000000000000000" pitchFamily="2" charset="2"/>
              <a:buChar char="F"/>
            </a:pPr>
            <a:r>
              <a:rPr lang="fr-FR" altLang="ja-JP" sz="2000" dirty="0">
                <a:solidFill>
                  <a:srgbClr val="0070C0"/>
                </a:solidFill>
                <a:latin typeface="Tahoma" panose="020B0604030504040204" pitchFamily="34" charset="0"/>
                <a:ea typeface="Tahoma" panose="020B0604030504040204" pitchFamily="34" charset="0"/>
                <a:cs typeface="Tahoma" panose="020B0604030504040204" pitchFamily="34" charset="0"/>
              </a:rPr>
              <a:t> La tarification sociale pour être efficace doit être </a:t>
            </a:r>
            <a:r>
              <a:rPr lang="fr-FR" altLang="ja-JP" sz="2000" b="1" dirty="0">
                <a:solidFill>
                  <a:srgbClr val="0070C0"/>
                </a:solidFill>
                <a:latin typeface="Tahoma" panose="020B0604030504040204" pitchFamily="34" charset="0"/>
                <a:ea typeface="Tahoma" panose="020B0604030504040204" pitchFamily="34" charset="0"/>
                <a:cs typeface="Tahoma" panose="020B0604030504040204" pitchFamily="34" charset="0"/>
              </a:rPr>
              <a:t>redistributive</a:t>
            </a:r>
          </a:p>
          <a:p>
            <a:pPr lvl="1">
              <a:spcBef>
                <a:spcPct val="50000"/>
              </a:spcBef>
              <a:buClrTx/>
              <a:buSzPct val="130000"/>
              <a:buFont typeface="Wingdings" panose="05000000000000000000" pitchFamily="2" charset="2"/>
              <a:buChar char="v"/>
            </a:pPr>
            <a:r>
              <a:rPr lang="fr-FR" altLang="ja-JP" sz="2000" dirty="0">
                <a:solidFill>
                  <a:srgbClr val="0070C0"/>
                </a:solidFill>
                <a:latin typeface="Tahoma" panose="020B0604030504040204" pitchFamily="34" charset="0"/>
                <a:ea typeface="Tahoma" panose="020B0604030504040204" pitchFamily="34" charset="0"/>
                <a:cs typeface="Tahoma" panose="020B0604030504040204" pitchFamily="34" charset="0"/>
              </a:rPr>
              <a:t> une réduction pour tous n’a aucun effet redistributif !</a:t>
            </a:r>
          </a:p>
          <a:p>
            <a:pPr lvl="1">
              <a:spcBef>
                <a:spcPct val="50000"/>
              </a:spcBef>
              <a:buClrTx/>
              <a:buSzPct val="130000"/>
              <a:buFont typeface="Wingdings" panose="05000000000000000000" pitchFamily="2" charset="2"/>
              <a:buChar char="v"/>
            </a:pPr>
            <a:endParaRPr lang="fr-FR" altLang="ja-JP"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spcAft>
                <a:spcPts val="300"/>
              </a:spcAft>
              <a:buClr>
                <a:srgbClr val="0070C0"/>
              </a:buClr>
              <a:buSzPct val="100000"/>
              <a:buFont typeface="Wingdings" panose="05000000000000000000" pitchFamily="2" charset="2"/>
              <a:buChar char="Ø"/>
            </a:pPr>
            <a:r>
              <a:rPr lang="fr-FR" altLang="ja-JP" sz="2000" dirty="0">
                <a:solidFill>
                  <a:srgbClr val="0070C0"/>
                </a:solidFill>
                <a:latin typeface="Tahoma" panose="020B0604030504040204" pitchFamily="34" charset="0"/>
                <a:ea typeface="Tahoma" panose="020B0604030504040204" pitchFamily="34" charset="0"/>
                <a:cs typeface="Tahoma" panose="020B0604030504040204" pitchFamily="34" charset="0"/>
              </a:rPr>
              <a:t> Quels bénéficiaires ? </a:t>
            </a:r>
          </a:p>
          <a:p>
            <a:pPr lvl="2" algn="ctr">
              <a:spcBef>
                <a:spcPct val="50000"/>
              </a:spcBef>
              <a:spcAft>
                <a:spcPts val="300"/>
              </a:spcAft>
              <a:buClr>
                <a:schemeClr val="accent2"/>
              </a:buClr>
              <a:buSzPct val="75000"/>
              <a:buFont typeface="Monotype Sorts" pitchFamily="2" charset="2"/>
              <a:buNone/>
            </a:pPr>
            <a:r>
              <a:rPr lang="fr-FR" altLang="ja-JP" sz="2000" dirty="0">
                <a:solidFill>
                  <a:srgbClr val="0070C0"/>
                </a:solidFill>
                <a:latin typeface="Tahoma" panose="020B0604030504040204" pitchFamily="34" charset="0"/>
                <a:ea typeface="Tahoma" panose="020B0604030504040204" pitchFamily="34" charset="0"/>
                <a:cs typeface="Tahoma" panose="020B0604030504040204" pitchFamily="34" charset="0"/>
              </a:rPr>
              <a:t> Chômeurs ?  familles nombreuses ? Militaires ? Personnes âgées ?</a:t>
            </a:r>
          </a:p>
          <a:p>
            <a:pPr lvl="2" algn="ctr">
              <a:spcBef>
                <a:spcPct val="50000"/>
              </a:spcBef>
              <a:spcAft>
                <a:spcPts val="300"/>
              </a:spcAft>
              <a:buClr>
                <a:schemeClr val="accent2"/>
              </a:buClr>
              <a:buSzPct val="75000"/>
              <a:buFont typeface="Monotype Sorts" pitchFamily="2" charset="2"/>
              <a:buNone/>
            </a:pPr>
            <a:r>
              <a:rPr lang="fr-FR" altLang="ja-JP" sz="2000" dirty="0">
                <a:solidFill>
                  <a:srgbClr val="0070C0"/>
                </a:solidFill>
                <a:latin typeface="Tahoma" panose="020B0604030504040204" pitchFamily="34" charset="0"/>
                <a:ea typeface="Tahoma" panose="020B0604030504040204" pitchFamily="34" charset="0"/>
                <a:cs typeface="Tahoma" panose="020B0604030504040204" pitchFamily="34" charset="0"/>
              </a:rPr>
              <a:t>Quels critères ?</a:t>
            </a:r>
            <a:endParaRPr lang="fr-FR" altLang="ja-JP" sz="2000" b="1"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re 1">
            <a:extLst>
              <a:ext uri="{FF2B5EF4-FFF2-40B4-BE49-F238E27FC236}">
                <a16:creationId xmlns:a16="http://schemas.microsoft.com/office/drawing/2014/main" id="{98CCF95E-6E5B-4915-AE8B-33A1F9C08E6A}"/>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41792048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4AB1582-19C4-4AC0-80BE-849D6E16DB74}"/>
              </a:ext>
            </a:extLst>
          </p:cNvPr>
          <p:cNvSpPr>
            <a:spLocks noChangeArrowheads="1"/>
          </p:cNvSpPr>
          <p:nvPr/>
        </p:nvSpPr>
        <p:spPr bwMode="auto">
          <a:xfrm>
            <a:off x="990600" y="1143000"/>
            <a:ext cx="982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Recherche « Mobilité et grande pauvreté »</a:t>
            </a:r>
          </a:p>
          <a:p>
            <a:pPr lvl="1">
              <a:spcBef>
                <a:spcPts val="600"/>
              </a:spcBef>
              <a:buClr>
                <a:srgbClr val="0070C0"/>
              </a:buClr>
              <a:buFont typeface="Wingdings" panose="05000000000000000000" pitchFamily="2" charset="2"/>
              <a:buChar char="ü"/>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Identifier les besoins ou les freins en termes de déplacements des personnes les plus défavorisées, notamment pour l ’accès à l ’emploi</a:t>
            </a:r>
          </a:p>
          <a:p>
            <a:pPr algn="just">
              <a:spcBef>
                <a:spcPts val="18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Analyse de l’évolution des politiques tarifaires</a:t>
            </a:r>
          </a:p>
          <a:p>
            <a:pPr lvl="1">
              <a:spcBef>
                <a:spcPts val="600"/>
              </a:spcBef>
              <a:buClr>
                <a:srgbClr val="0070C0"/>
              </a:buClr>
              <a:buFont typeface="Wingdings" panose="05000000000000000000" pitchFamily="2" charset="2"/>
              <a:buChar char="ü"/>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120 réseaux de TCU français</a:t>
            </a:r>
          </a:p>
          <a:p>
            <a:pPr algn="just">
              <a:spcBef>
                <a:spcPts val="18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Trois enquêtes ciblées sur les plus pauvres (Lyon, Nantes et Nancy) :</a:t>
            </a:r>
          </a:p>
          <a:p>
            <a:pPr lvl="1">
              <a:spcBef>
                <a:spcPts val="600"/>
              </a:spcBef>
              <a:buClr>
                <a:srgbClr val="0070C0"/>
              </a:buClr>
              <a:buFont typeface="Wingdings" panose="05000000000000000000" pitchFamily="2" charset="2"/>
              <a:buChar char="ü"/>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une enquête portant sur les politiques d’aides à la mobilité (auprès de structures d ’accueil et d’insertion)</a:t>
            </a:r>
          </a:p>
          <a:p>
            <a:pPr lvl="1">
              <a:spcBef>
                <a:spcPts val="600"/>
              </a:spcBef>
              <a:buClr>
                <a:srgbClr val="0070C0"/>
              </a:buClr>
              <a:buFont typeface="Wingdings" panose="05000000000000000000" pitchFamily="2" charset="2"/>
              <a:buChar char="ü"/>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une enquête recensant les demandes d’aides à la mobilité des personnes à faible revenu</a:t>
            </a:r>
          </a:p>
          <a:p>
            <a:pPr lvl="1">
              <a:spcBef>
                <a:spcPts val="600"/>
              </a:spcBef>
              <a:buClr>
                <a:srgbClr val="0070C0"/>
              </a:buClr>
              <a:buFont typeface="Wingdings" panose="05000000000000000000" pitchFamily="2" charset="2"/>
              <a:buChar char="ü"/>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des entretiens auprès d’une vingtaine de personnes directement concernées</a:t>
            </a:r>
            <a:endPar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re 1">
            <a:extLst>
              <a:ext uri="{FF2B5EF4-FFF2-40B4-BE49-F238E27FC236}">
                <a16:creationId xmlns:a16="http://schemas.microsoft.com/office/drawing/2014/main" id="{4C66F391-1BBF-4A1A-B44B-3CE356601835}"/>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425324299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7AB98D4-E146-4975-8F1D-B1A3D12504CE}"/>
              </a:ext>
            </a:extLst>
          </p:cNvPr>
          <p:cNvSpPr>
            <a:spLocks noGrp="1"/>
          </p:cNvSpPr>
          <p:nvPr>
            <p:ph type="body" sz="quarter" idx="11"/>
            <p:custDataLst>
              <p:tags r:id="rId2"/>
            </p:custDataLst>
          </p:nvPr>
        </p:nvSpPr>
        <p:spPr>
          <a:xfrm>
            <a:off x="137021" y="1270507"/>
            <a:ext cx="9434329" cy="3300238"/>
          </a:xfrm>
        </p:spPr>
        <p:txBody>
          <a:bodyPr/>
          <a:lstStyle/>
          <a:p>
            <a:pPr marL="742950" marR="0" lvl="1" indent="-285750" algn="l" defTabSz="914400" rtl="0" eaLnBrk="1" fontAlgn="auto" latinLnBrk="0" hangingPunct="1">
              <a:lnSpc>
                <a:spcPct val="150000"/>
              </a:lnSpc>
              <a:spcBef>
                <a:spcPts val="1200"/>
              </a:spcBef>
              <a:spcAft>
                <a:spcPts val="0"/>
              </a:spcAft>
              <a:buClr>
                <a:srgbClr val="0070C0"/>
              </a:buClr>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0070C0"/>
                </a:solidFill>
                <a:effectLst/>
                <a:uLnTx/>
                <a:uFillTx/>
                <a:latin typeface="Tahoma"/>
                <a:ea typeface="+mn-ea"/>
                <a:cs typeface="+mn-cs"/>
              </a:rPr>
              <a:t>Des travaux sur le thème « Mobilités et inégalités » (PREDIT – PUCA, 2000)</a:t>
            </a:r>
          </a:p>
          <a:p>
            <a:pPr marL="742950" marR="0" lvl="1" indent="-285750" algn="l" defTabSz="914400" rtl="0" eaLnBrk="1" fontAlgn="auto" latinLnBrk="0" hangingPunct="1">
              <a:lnSpc>
                <a:spcPct val="150000"/>
              </a:lnSpc>
              <a:spcBef>
                <a:spcPts val="1200"/>
              </a:spcBef>
              <a:spcAft>
                <a:spcPts val="0"/>
              </a:spcAft>
              <a:buClr>
                <a:srgbClr val="0070C0"/>
              </a:buClr>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0070C0"/>
                </a:solidFill>
                <a:effectLst/>
                <a:uLnTx/>
                <a:uFillTx/>
                <a:latin typeface="Tahoma"/>
                <a:ea typeface="+mn-ea"/>
                <a:cs typeface="+mn-cs"/>
              </a:rPr>
              <a:t>Depuis, des travaux sur l’accessibilité (</a:t>
            </a:r>
            <a:r>
              <a:rPr kumimoji="0" lang="fr-FR" sz="2000" b="0" i="0" u="none" strike="noStrike" kern="1200" cap="none" spc="0" normalizeH="0" baseline="0" noProof="0" dirty="0" err="1">
                <a:ln>
                  <a:noFill/>
                </a:ln>
                <a:solidFill>
                  <a:srgbClr val="0070C0"/>
                </a:solidFill>
                <a:effectLst/>
                <a:uLnTx/>
                <a:uFillTx/>
                <a:latin typeface="Tahoma"/>
                <a:ea typeface="+mn-ea"/>
                <a:cs typeface="+mn-cs"/>
              </a:rPr>
              <a:t>Bouzouina</a:t>
            </a:r>
            <a:r>
              <a:rPr kumimoji="0" lang="fr-FR" sz="2000" b="0" i="0" u="none" strike="noStrike" kern="1200" cap="none" spc="0" normalizeH="0" baseline="0" noProof="0" dirty="0">
                <a:ln>
                  <a:noFill/>
                </a:ln>
                <a:solidFill>
                  <a:srgbClr val="0070C0"/>
                </a:solidFill>
                <a:effectLst/>
                <a:uLnTx/>
                <a:uFillTx/>
                <a:latin typeface="Tahoma"/>
                <a:ea typeface="+mn-ea"/>
                <a:cs typeface="+mn-cs"/>
              </a:rPr>
              <a:t> et al. 2014; 2016) </a:t>
            </a:r>
          </a:p>
          <a:p>
            <a:pPr marL="742950" marR="0" lvl="1" indent="-285750" algn="l" defTabSz="914400" rtl="0" eaLnBrk="1" fontAlgn="auto" latinLnBrk="0" hangingPunct="1">
              <a:spcBef>
                <a:spcPts val="1200"/>
              </a:spcBef>
              <a:spcAft>
                <a:spcPts val="0"/>
              </a:spcAft>
              <a:buClr>
                <a:srgbClr val="0070C0"/>
              </a:buClr>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0070C0"/>
                </a:solidFill>
                <a:effectLst/>
                <a:uLnTx/>
                <a:uFillTx/>
                <a:latin typeface="Tahoma"/>
                <a:ea typeface="+mn-ea"/>
                <a:cs typeface="+mn-cs"/>
              </a:rPr>
              <a:t>Très récemment, l’étude </a:t>
            </a:r>
            <a:r>
              <a:rPr kumimoji="0" lang="fr-FR" sz="2000" b="0" i="0" u="none" strike="noStrike" kern="1200" cap="none" spc="0" normalizeH="0" baseline="0" noProof="0" dirty="0" err="1">
                <a:ln>
                  <a:noFill/>
                </a:ln>
                <a:solidFill>
                  <a:srgbClr val="0070C0"/>
                </a:solidFill>
                <a:effectLst/>
                <a:uLnTx/>
                <a:uFillTx/>
                <a:latin typeface="Tahoma"/>
                <a:ea typeface="+mn-ea"/>
                <a:cs typeface="+mn-cs"/>
              </a:rPr>
              <a:t>AdCF</a:t>
            </a:r>
            <a:r>
              <a:rPr kumimoji="0" lang="fr-FR" sz="2000" b="0" i="0" u="none" strike="noStrike" kern="1200" cap="none" spc="0" normalizeH="0" baseline="0" noProof="0" dirty="0">
                <a:ln>
                  <a:noFill/>
                </a:ln>
                <a:solidFill>
                  <a:srgbClr val="0070C0"/>
                </a:solidFill>
                <a:effectLst/>
                <a:uLnTx/>
                <a:uFillTx/>
                <a:latin typeface="Tahoma"/>
                <a:ea typeface="+mn-ea"/>
                <a:cs typeface="+mn-cs"/>
              </a:rPr>
              <a:t>, France urbaine et Transdev « Quartiers populaires et politiques de mobilités : enjeux et retours d'expériences locales » (2021), a pointé quatre pistes de recherches : </a:t>
            </a:r>
          </a:p>
          <a:p>
            <a:pPr marL="1257300" marR="0" lvl="2" indent="-342900" algn="l" defTabSz="914400" rtl="0" eaLnBrk="1" fontAlgn="auto" latinLnBrk="0" hangingPunct="1">
              <a:lnSpc>
                <a:spcPct val="150000"/>
              </a:lnSpc>
              <a:spcBef>
                <a:spcPts val="300"/>
              </a:spcBef>
              <a:spcAft>
                <a:spcPts val="0"/>
              </a:spcAft>
              <a:buClrTx/>
              <a:buSzTx/>
              <a:buFont typeface="+mj-lt"/>
              <a:buAutoNum type="arabicPeriod"/>
              <a:tabLst/>
              <a:defRPr/>
            </a:pPr>
            <a:r>
              <a:rPr kumimoji="0" lang="fr-FR" sz="2000" b="0" i="0" u="none" strike="noStrike" kern="1200" cap="none" spc="0" normalizeH="0" baseline="0" noProof="0" dirty="0">
                <a:ln>
                  <a:noFill/>
                </a:ln>
                <a:solidFill>
                  <a:srgbClr val="0070C0"/>
                </a:solidFill>
                <a:effectLst/>
                <a:uLnTx/>
                <a:uFillTx/>
                <a:latin typeface="Tahoma"/>
                <a:ea typeface="+mn-ea"/>
                <a:cs typeface="+mn-cs"/>
              </a:rPr>
              <a:t>La poursuite du désenclavement des quartiers ;</a:t>
            </a:r>
          </a:p>
          <a:p>
            <a:pPr marL="1257300" marR="0" lvl="2" indent="-342900" algn="l" defTabSz="914400" rtl="0" eaLnBrk="1" fontAlgn="auto" latinLnBrk="0" hangingPunct="1">
              <a:lnSpc>
                <a:spcPct val="150000"/>
              </a:lnSpc>
              <a:spcBef>
                <a:spcPts val="300"/>
              </a:spcBef>
              <a:spcAft>
                <a:spcPts val="0"/>
              </a:spcAft>
              <a:buClrTx/>
              <a:buSzTx/>
              <a:buFont typeface="+mj-lt"/>
              <a:buAutoNum type="arabicPeriod"/>
              <a:tabLst/>
              <a:defRPr/>
            </a:pPr>
            <a:r>
              <a:rPr kumimoji="0" lang="fr-FR" sz="2000" b="0" i="0" u="none" strike="noStrike" kern="1200" cap="none" spc="0" normalizeH="0" baseline="0" noProof="0" dirty="0">
                <a:ln>
                  <a:noFill/>
                </a:ln>
                <a:solidFill>
                  <a:srgbClr val="0070C0"/>
                </a:solidFill>
                <a:effectLst/>
                <a:uLnTx/>
                <a:uFillTx/>
                <a:latin typeface="Tahoma"/>
                <a:ea typeface="+mn-ea"/>
                <a:cs typeface="+mn-cs"/>
              </a:rPr>
              <a:t>Les freins à la mobilité pour les habitants des quartiers populaires ;</a:t>
            </a:r>
          </a:p>
          <a:p>
            <a:pPr marL="1257300" marR="0" lvl="2" indent="-342900" algn="l" defTabSz="914400" rtl="0" eaLnBrk="1" fontAlgn="auto" latinLnBrk="0" hangingPunct="1">
              <a:spcBef>
                <a:spcPts val="300"/>
              </a:spcBef>
              <a:spcAft>
                <a:spcPts val="0"/>
              </a:spcAft>
              <a:buClrTx/>
              <a:buSzTx/>
              <a:buFont typeface="+mj-lt"/>
              <a:buAutoNum type="arabicPeriod"/>
              <a:tabLst/>
              <a:defRPr/>
            </a:pPr>
            <a:r>
              <a:rPr kumimoji="0" lang="fr-FR" sz="2000" b="0" i="0" u="none" strike="noStrike" kern="1200" cap="none" spc="0" normalizeH="0" baseline="0" noProof="0" dirty="0">
                <a:ln>
                  <a:noFill/>
                </a:ln>
                <a:solidFill>
                  <a:srgbClr val="0070C0"/>
                </a:solidFill>
                <a:effectLst/>
                <a:uLnTx/>
                <a:uFillTx/>
                <a:latin typeface="Tahoma"/>
                <a:ea typeface="+mn-ea"/>
                <a:cs typeface="+mn-cs"/>
              </a:rPr>
              <a:t>La mobilité, une dimension pleinement intégrée au parcours vers l’emploi ;</a:t>
            </a:r>
          </a:p>
          <a:p>
            <a:pPr marL="1257300" marR="0" lvl="2" indent="-342900" algn="l" defTabSz="914400" rtl="0" eaLnBrk="1" fontAlgn="auto" latinLnBrk="0" hangingPunct="1">
              <a:lnSpc>
                <a:spcPct val="150000"/>
              </a:lnSpc>
              <a:spcBef>
                <a:spcPts val="300"/>
              </a:spcBef>
              <a:spcAft>
                <a:spcPts val="0"/>
              </a:spcAft>
              <a:buClrTx/>
              <a:buSzTx/>
              <a:buFont typeface="+mj-lt"/>
              <a:buAutoNum type="arabicPeriod"/>
              <a:tabLst/>
              <a:defRPr/>
            </a:pPr>
            <a:r>
              <a:rPr kumimoji="0" lang="fr-FR" sz="2000" b="0" i="0" u="none" strike="noStrike" kern="1200" cap="none" spc="0" normalizeH="0" baseline="0" noProof="0" dirty="0">
                <a:ln>
                  <a:noFill/>
                </a:ln>
                <a:solidFill>
                  <a:srgbClr val="0070C0"/>
                </a:solidFill>
                <a:effectLst/>
                <a:uLnTx/>
                <a:uFillTx/>
                <a:latin typeface="Tahoma"/>
                <a:ea typeface="+mn-ea"/>
                <a:cs typeface="+mn-cs"/>
              </a:rPr>
              <a:t>La nécessité d’une meilleure coordination et mise en réseau de l’ensemble des acteurs.</a:t>
            </a:r>
          </a:p>
          <a:p>
            <a:endParaRPr lang="fr-FR" sz="2000" dirty="0">
              <a:solidFill>
                <a:srgbClr val="0070C0"/>
              </a:solidFill>
            </a:endParaRPr>
          </a:p>
        </p:txBody>
      </p:sp>
      <p:graphicFrame>
        <p:nvGraphicFramePr>
          <p:cNvPr id="5" name="Objet 4">
            <a:extLst>
              <a:ext uri="{FF2B5EF4-FFF2-40B4-BE49-F238E27FC236}">
                <a16:creationId xmlns:a16="http://schemas.microsoft.com/office/drawing/2014/main" id="{275C01E0-EA13-4B12-B5BF-B3566351E07B}"/>
              </a:ext>
            </a:extLst>
          </p:cNvPr>
          <p:cNvGraphicFramePr>
            <a:graphicFrameLocks noChangeAspect="1"/>
          </p:cNvGraphicFramePr>
          <p:nvPr>
            <p:custDataLst>
              <p:tags r:id="rId3"/>
            </p:custDataLst>
          </p:nvPr>
        </p:nvGraphicFramePr>
        <p:xfrm>
          <a:off x="9906000" y="3165362"/>
          <a:ext cx="2179459" cy="3083953"/>
        </p:xfrm>
        <a:graphic>
          <a:graphicData uri="http://schemas.openxmlformats.org/presentationml/2006/ole">
            <mc:AlternateContent xmlns:mc="http://schemas.openxmlformats.org/markup-compatibility/2006">
              <mc:Choice xmlns:v="urn:schemas-microsoft-com:vml" Requires="v">
                <p:oleObj spid="_x0000_s7307" name="Acrobat Document" r:id="rId7" imgW="5667219" imgH="8019814" progId="Acrobat.Document.2017">
                  <p:embed/>
                </p:oleObj>
              </mc:Choice>
              <mc:Fallback>
                <p:oleObj name="Acrobat Document" r:id="rId7" imgW="5667219" imgH="8019814" progId="Acrobat.Document.2017">
                  <p:embed/>
                  <p:pic>
                    <p:nvPicPr>
                      <p:cNvPr id="5" name="Objet 4">
                        <a:extLst>
                          <a:ext uri="{FF2B5EF4-FFF2-40B4-BE49-F238E27FC236}">
                            <a16:creationId xmlns:a16="http://schemas.microsoft.com/office/drawing/2014/main" id="{275C01E0-EA13-4B12-B5BF-B3566351E07B}"/>
                          </a:ext>
                        </a:extLst>
                      </p:cNvPr>
                      <p:cNvPicPr/>
                      <p:nvPr/>
                    </p:nvPicPr>
                    <p:blipFill>
                      <a:blip r:embed="rId8"/>
                      <a:stretch>
                        <a:fillRect/>
                      </a:stretch>
                    </p:blipFill>
                    <p:spPr>
                      <a:xfrm>
                        <a:off x="9906000" y="3165362"/>
                        <a:ext cx="2179459" cy="3083953"/>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1E0925F4-19EF-486B-9C8E-75F11270D701}"/>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0139678" y="458115"/>
            <a:ext cx="1828800" cy="2787480"/>
          </a:xfrm>
          <a:prstGeom prst="rect">
            <a:avLst/>
          </a:prstGeom>
        </p:spPr>
      </p:pic>
      <p:sp>
        <p:nvSpPr>
          <p:cNvPr id="21" name="Titre 1">
            <a:extLst>
              <a:ext uri="{FF2B5EF4-FFF2-40B4-BE49-F238E27FC236}">
                <a16:creationId xmlns:a16="http://schemas.microsoft.com/office/drawing/2014/main" id="{5029A9E1-5DC5-48C0-89E0-F82E545677F3}"/>
              </a:ext>
            </a:extLst>
          </p:cNvPr>
          <p:cNvSpPr txBox="1">
            <a:spLocks/>
          </p:cNvSpPr>
          <p:nvPr>
            <p:custDataLst>
              <p:tags r:id="rId5"/>
            </p:custDataLst>
          </p:nvPr>
        </p:nvSpPr>
        <p:spPr>
          <a:xfrm>
            <a:off x="381000" y="458115"/>
            <a:ext cx="9159870" cy="781912"/>
          </a:xfrm>
          <a:prstGeom prst="rect">
            <a:avLst/>
          </a:prstGeom>
        </p:spPr>
        <p:txBody>
          <a:bodyPr/>
          <a:lstStyle>
            <a:lvl1pPr>
              <a:defRPr sz="2000" b="1" baseline="0">
                <a:solidFill>
                  <a:schemeClr val="tx1"/>
                </a:solidFill>
                <a:latin typeface="+mj-lt"/>
                <a:ea typeface="+mj-ea"/>
                <a:cs typeface="+mj-cs"/>
              </a:defRPr>
            </a:lvl1pPr>
          </a:lstStyle>
          <a:p>
            <a:r>
              <a:rPr lang="fr-FR" kern="0" dirty="0"/>
              <a:t>1. Déplacements et inégalités : une question ancienne et actuelle</a:t>
            </a:r>
          </a:p>
        </p:txBody>
      </p:sp>
    </p:spTree>
    <p:extLst>
      <p:ext uri="{BB962C8B-B14F-4D97-AF65-F5344CB8AC3E}">
        <p14:creationId xmlns:p14="http://schemas.microsoft.com/office/powerpoint/2010/main" val="23163594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BE2C84-EFE6-457E-A204-EA39A2792A8B}"/>
              </a:ext>
            </a:extLst>
          </p:cNvPr>
          <p:cNvSpPr>
            <a:spLocks noChangeArrowheads="1"/>
          </p:cNvSpPr>
          <p:nvPr/>
        </p:nvSpPr>
        <p:spPr bwMode="auto">
          <a:xfrm>
            <a:off x="381000" y="401638"/>
            <a:ext cx="8382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fr-FR" altLang="fr-FR" dirty="0">
              <a:solidFill>
                <a:srgbClr val="0070C0"/>
              </a:solidFill>
              <a:latin typeface="Arial" panose="020B0604020202020204" pitchFamily="34" charset="0"/>
            </a:endParaRPr>
          </a:p>
        </p:txBody>
      </p:sp>
      <p:sp>
        <p:nvSpPr>
          <p:cNvPr id="4" name="Rectangle 9">
            <a:extLst>
              <a:ext uri="{FF2B5EF4-FFF2-40B4-BE49-F238E27FC236}">
                <a16:creationId xmlns:a16="http://schemas.microsoft.com/office/drawing/2014/main" id="{9BF2B920-4958-469A-9E75-BDF50FB8B483}"/>
              </a:ext>
            </a:extLst>
          </p:cNvPr>
          <p:cNvSpPr>
            <a:spLocks noChangeArrowheads="1"/>
          </p:cNvSpPr>
          <p:nvPr/>
        </p:nvSpPr>
        <p:spPr bwMode="auto">
          <a:xfrm>
            <a:off x="1143000" y="2133600"/>
            <a:ext cx="8382000" cy="3505200"/>
          </a:xfrm>
          <a:prstGeom prst="rect">
            <a:avLst/>
          </a:prstGeom>
          <a:noFill/>
          <a:ln w="9525">
            <a:noFill/>
            <a:miter lim="800000"/>
            <a:headEnd/>
            <a:tailEnd/>
          </a:ln>
          <a:effectLst/>
        </p:spPr>
        <p:txBody>
          <a:bodyPr lIns="92075" tIns="46038" rIns="92075" bIns="46038"/>
          <a:lstStyle/>
          <a:p>
            <a:pPr marL="342900" indent="-342900" algn="just">
              <a:spcBef>
                <a:spcPts val="600"/>
              </a:spcBef>
              <a:buClr>
                <a:srgbClr val="0070C0"/>
              </a:buClr>
              <a:buSzPct val="100000"/>
              <a:buFont typeface="Wingdings" panose="05000000000000000000" pitchFamily="2" charset="2"/>
              <a:buChar char="Ø"/>
              <a:defRPr/>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Des évolutions tarifaires certaines… </a:t>
            </a:r>
          </a:p>
          <a:p>
            <a:pPr lvl="6" algn="just">
              <a:spcBef>
                <a:spcPts val="1200"/>
              </a:spcBef>
              <a:buClr>
                <a:srgbClr val="0070C0"/>
              </a:buClr>
              <a:buSzPct val="100000"/>
              <a:defRPr/>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…mais avec des trous dans les mailles du filet</a:t>
            </a:r>
          </a:p>
          <a:p>
            <a:pPr marL="342900" indent="-342900">
              <a:spcBef>
                <a:spcPct val="80000"/>
              </a:spcBef>
              <a:buClr>
                <a:srgbClr val="0070C0"/>
              </a:buClr>
              <a:buSzPct val="100000"/>
              <a:buFont typeface="Wingdings" panose="05000000000000000000" pitchFamily="2" charset="2"/>
              <a:buChar char="Ø"/>
              <a:defRPr/>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Une nécessaire continuité des dispositifs,</a:t>
            </a:r>
            <a:b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selon les revenus…</a:t>
            </a:r>
          </a:p>
          <a:p>
            <a:pPr lvl="6">
              <a:spcBef>
                <a:spcPct val="80000"/>
              </a:spcBef>
              <a:buClr>
                <a:srgbClr val="0070C0"/>
              </a:buClr>
              <a:buSzPct val="100000"/>
              <a:defRPr/>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…et une approche individualisée</a:t>
            </a:r>
          </a:p>
          <a:p>
            <a:pPr marL="342900" indent="-342900" algn="ctr">
              <a:spcBef>
                <a:spcPts val="1200"/>
              </a:spcBef>
              <a:buClr>
                <a:schemeClr val="accent3"/>
              </a:buClr>
              <a:buSzPct val="75000"/>
              <a:buFont typeface="Monotype Sorts" pitchFamily="2" charset="2"/>
              <a:buNone/>
              <a:defRPr/>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marL="342900" indent="-342900">
              <a:spcBef>
                <a:spcPct val="80000"/>
              </a:spcBef>
              <a:buClr>
                <a:srgbClr val="0070C0"/>
              </a:buClr>
              <a:buSzPct val="100000"/>
              <a:buFont typeface="Wingdings" panose="05000000000000000000" pitchFamily="2" charset="2"/>
              <a:buChar char="Ø"/>
              <a:defRPr/>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 coût supporté par les AO, dans un contexte de politique générale de bas tarifs</a:t>
            </a:r>
          </a:p>
        </p:txBody>
      </p:sp>
      <p:sp>
        <p:nvSpPr>
          <p:cNvPr id="5" name="Rectangle 4">
            <a:extLst>
              <a:ext uri="{FF2B5EF4-FFF2-40B4-BE49-F238E27FC236}">
                <a16:creationId xmlns:a16="http://schemas.microsoft.com/office/drawing/2014/main" id="{90179324-01BB-4920-B60E-C6528D47FCDD}"/>
              </a:ext>
            </a:extLst>
          </p:cNvPr>
          <p:cNvSpPr/>
          <p:nvPr/>
        </p:nvSpPr>
        <p:spPr>
          <a:xfrm>
            <a:off x="1295400" y="1089479"/>
            <a:ext cx="8610600" cy="400110"/>
          </a:xfrm>
          <a:prstGeom prst="rect">
            <a:avLst/>
          </a:prstGeom>
        </p:spPr>
        <p:txBody>
          <a:bodyPr wrap="square">
            <a:spAutoFit/>
          </a:bodyPr>
          <a:lstStyle/>
          <a:p>
            <a:pPr algn="ctr">
              <a:spcBef>
                <a:spcPct val="0"/>
              </a:spcBef>
              <a:buClrTx/>
              <a:buSzTx/>
              <a:buFontTx/>
              <a:buNone/>
            </a:pPr>
            <a: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Des tarifs sociaux plus nombreux et plus discriminants</a:t>
            </a:r>
          </a:p>
        </p:txBody>
      </p:sp>
      <p:sp>
        <p:nvSpPr>
          <p:cNvPr id="8" name="Titre 1">
            <a:extLst>
              <a:ext uri="{FF2B5EF4-FFF2-40B4-BE49-F238E27FC236}">
                <a16:creationId xmlns:a16="http://schemas.microsoft.com/office/drawing/2014/main" id="{28465824-BF1A-4B72-9752-5C53B0A41E55}"/>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10747255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8CEEF8-7BBD-4F96-8829-28CD719AA9E5}"/>
              </a:ext>
            </a:extLst>
          </p:cNvPr>
          <p:cNvSpPr txBox="1">
            <a:spLocks noChangeArrowheads="1"/>
          </p:cNvSpPr>
          <p:nvPr/>
        </p:nvSpPr>
        <p:spPr>
          <a:xfrm>
            <a:off x="342900" y="950164"/>
            <a:ext cx="11506200" cy="421436"/>
          </a:xfrm>
          <a:prstGeom prst="rect">
            <a:avLst/>
          </a:prstGeom>
        </p:spPr>
        <p:txBody>
          <a:bodyPr/>
          <a:lstStyle>
            <a:lvl1pPr>
              <a:defRPr>
                <a:latin typeface="+mj-lt"/>
                <a:ea typeface="+mj-ea"/>
                <a:cs typeface="+mj-cs"/>
              </a:defRPr>
            </a:lvl1pPr>
          </a:lstStyle>
          <a:p>
            <a:pPr algn="l"/>
            <a:r>
              <a:rPr lang="fr-FR" altLang="fr-FR" sz="2000" b="1" kern="0" dirty="0">
                <a:solidFill>
                  <a:srgbClr val="0070C0"/>
                </a:solidFill>
              </a:rPr>
              <a:t> Types d’aides demandées selon les personnels des structures d’accueil et d’insertion </a:t>
            </a:r>
          </a:p>
        </p:txBody>
      </p:sp>
      <p:pic>
        <p:nvPicPr>
          <p:cNvPr id="4" name="Picture 4">
            <a:extLst>
              <a:ext uri="{FF2B5EF4-FFF2-40B4-BE49-F238E27FC236}">
                <a16:creationId xmlns:a16="http://schemas.microsoft.com/office/drawing/2014/main" id="{1E48D960-6AA1-4D14-A9F8-447364972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295400"/>
            <a:ext cx="950595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a:extLst>
              <a:ext uri="{FF2B5EF4-FFF2-40B4-BE49-F238E27FC236}">
                <a16:creationId xmlns:a16="http://schemas.microsoft.com/office/drawing/2014/main" id="{048B7D01-1006-4454-81A4-BE658808E29C}"/>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311335526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9BDED-9DA3-4170-AF39-9915DF3C0759}"/>
              </a:ext>
            </a:extLst>
          </p:cNvPr>
          <p:cNvSpPr txBox="1">
            <a:spLocks noChangeArrowheads="1"/>
          </p:cNvSpPr>
          <p:nvPr/>
        </p:nvSpPr>
        <p:spPr>
          <a:xfrm>
            <a:off x="2057400" y="1134201"/>
            <a:ext cx="7772400" cy="781912"/>
          </a:xfrm>
          <a:prstGeom prst="rect">
            <a:avLst/>
          </a:prstGeom>
        </p:spPr>
        <p:txBody>
          <a:bodyPr/>
          <a:lstStyle>
            <a:lvl1pPr>
              <a:defRPr>
                <a:latin typeface="+mj-lt"/>
                <a:ea typeface="+mj-ea"/>
                <a:cs typeface="+mj-cs"/>
              </a:defRPr>
            </a:lvl1pPr>
          </a:lstStyle>
          <a:p>
            <a:pPr algn="ctr"/>
            <a:r>
              <a:rPr lang="fr-FR" altLang="fr-FR" sz="2000" b="1" kern="0" dirty="0">
                <a:solidFill>
                  <a:srgbClr val="0070C0"/>
                </a:solidFill>
              </a:rPr>
              <a:t> Les motifs évoqués par les personnes « en difficulté » lors des demandes d’aide au transport, par ville </a:t>
            </a:r>
          </a:p>
        </p:txBody>
      </p:sp>
      <p:pic>
        <p:nvPicPr>
          <p:cNvPr id="4" name="Picture 4">
            <a:extLst>
              <a:ext uri="{FF2B5EF4-FFF2-40B4-BE49-F238E27FC236}">
                <a16:creationId xmlns:a16="http://schemas.microsoft.com/office/drawing/2014/main" id="{DD2A641D-FE9D-451E-B07A-E03A78724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15161"/>
            <a:ext cx="65532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a:extLst>
              <a:ext uri="{FF2B5EF4-FFF2-40B4-BE49-F238E27FC236}">
                <a16:creationId xmlns:a16="http://schemas.microsoft.com/office/drawing/2014/main" id="{B7DDA263-8C37-448E-953C-E68904C0BC16}"/>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2360119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3DE7F0-0EB7-4E88-B91C-58BFC94CB820}"/>
              </a:ext>
            </a:extLst>
          </p:cNvPr>
          <p:cNvSpPr>
            <a:spLocks noChangeArrowheads="1"/>
          </p:cNvSpPr>
          <p:nvPr/>
        </p:nvSpPr>
        <p:spPr bwMode="auto">
          <a:xfrm>
            <a:off x="1524000" y="1079818"/>
            <a:ext cx="8382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Les demandes d ’aides au transport</a:t>
            </a:r>
            <a:b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 des personnes à faibles revenus</a:t>
            </a:r>
          </a:p>
        </p:txBody>
      </p:sp>
      <p:sp>
        <p:nvSpPr>
          <p:cNvPr id="4" name="Rectangle 8">
            <a:extLst>
              <a:ext uri="{FF2B5EF4-FFF2-40B4-BE49-F238E27FC236}">
                <a16:creationId xmlns:a16="http://schemas.microsoft.com/office/drawing/2014/main" id="{DF829609-6540-4200-9358-1FBBB2333A79}"/>
              </a:ext>
            </a:extLst>
          </p:cNvPr>
          <p:cNvSpPr>
            <a:spLocks noChangeArrowheads="1"/>
          </p:cNvSpPr>
          <p:nvPr/>
        </p:nvSpPr>
        <p:spPr bwMode="auto">
          <a:xfrm>
            <a:off x="1600200" y="22860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spcBef>
                <a:spcPct val="500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Une demande effective qui relativise et confirme la réalité du frein</a:t>
            </a:r>
          </a:p>
          <a:p>
            <a:pPr lvl="1" algn="ctr">
              <a:spcBef>
                <a:spcPts val="600"/>
              </a:spcBef>
              <a:buClr>
                <a:schemeClr val="bg1"/>
              </a:buClr>
              <a:buFont typeface="Monotype Sorts" pitchFamily="2" charset="2"/>
              <a:buNone/>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15 % des demandes exprimées auprès de structures et de personnes dont le service transport n’est pas la fonction</a:t>
            </a:r>
          </a:p>
          <a:p>
            <a:pPr>
              <a:spcBef>
                <a:spcPts val="18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 frein financier dans un contexte d’offre globalement perçue comme satisfaisante</a:t>
            </a:r>
          </a:p>
          <a:p>
            <a:pPr>
              <a:spcBef>
                <a:spcPts val="18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 frein perçu comme surtout lié à l’emploi… </a:t>
            </a:r>
          </a:p>
          <a:p>
            <a:pPr algn="r">
              <a:spcBef>
                <a:spcPts val="1800"/>
              </a:spcBef>
              <a:buClr>
                <a:schemeClr val="bg1"/>
              </a:buClr>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une demande plus diversifiée</a:t>
            </a:r>
          </a:p>
        </p:txBody>
      </p:sp>
      <p:sp>
        <p:nvSpPr>
          <p:cNvPr id="7" name="Titre 1">
            <a:extLst>
              <a:ext uri="{FF2B5EF4-FFF2-40B4-BE49-F238E27FC236}">
                <a16:creationId xmlns:a16="http://schemas.microsoft.com/office/drawing/2014/main" id="{EB7EB2DE-8D44-46C0-A91F-3087085C7FE5}"/>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33504007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41EC71-626C-4272-9B9C-9AF99CD1F803}"/>
              </a:ext>
            </a:extLst>
          </p:cNvPr>
          <p:cNvSpPr>
            <a:spLocks noChangeArrowheads="1"/>
          </p:cNvSpPr>
          <p:nvPr/>
        </p:nvSpPr>
        <p:spPr bwMode="auto">
          <a:xfrm>
            <a:off x="1066800" y="11049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La mobilité : des discours et des pratiques</a:t>
            </a:r>
          </a:p>
        </p:txBody>
      </p:sp>
      <p:sp>
        <p:nvSpPr>
          <p:cNvPr id="4" name="Rectangle 8">
            <a:extLst>
              <a:ext uri="{FF2B5EF4-FFF2-40B4-BE49-F238E27FC236}">
                <a16:creationId xmlns:a16="http://schemas.microsoft.com/office/drawing/2014/main" id="{D430E991-F1DE-4B59-8DE2-50B75FF155AB}"/>
              </a:ext>
            </a:extLst>
          </p:cNvPr>
          <p:cNvSpPr>
            <a:spLocks noChangeArrowheads="1"/>
          </p:cNvSpPr>
          <p:nvPr/>
        </p:nvSpPr>
        <p:spPr bwMode="auto">
          <a:xfrm>
            <a:off x="1981200" y="2209800"/>
            <a:ext cx="8839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Intériorisation des contraintes</a:t>
            </a:r>
          </a:p>
          <a:p>
            <a:pPr lvl="1">
              <a:spcBef>
                <a:spcPts val="600"/>
              </a:spcBef>
              <a:buClr>
                <a:schemeClr val="bg1"/>
              </a:buClr>
              <a:buFont typeface="Wingdings" panose="05000000000000000000" pitchFamily="2" charset="2"/>
              <a:buChar char="v"/>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une description des pratiques à l’encontre du discours</a:t>
            </a:r>
            <a:endPar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Des déplacements limités</a:t>
            </a:r>
          </a:p>
          <a:p>
            <a:pPr lvl="1">
              <a:spcBef>
                <a:spcPts val="600"/>
              </a:spcBef>
              <a:buClr>
                <a:schemeClr val="bg1"/>
              </a:buClr>
              <a:buFont typeface="Wingdings" panose="05000000000000000000" pitchFamily="2" charset="2"/>
              <a:buChar char="v"/>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des pratiques circonscrites (lieux et motifs)</a:t>
            </a:r>
          </a:p>
          <a:p>
            <a:pPr>
              <a:spcBef>
                <a:spcPct val="500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 usage rationnel des modes</a:t>
            </a:r>
          </a:p>
          <a:p>
            <a:pPr lvl="1">
              <a:spcBef>
                <a:spcPts val="600"/>
              </a:spcBef>
              <a:buClr>
                <a:schemeClr val="bg1"/>
              </a:buClr>
              <a:buFont typeface="Wingdings" panose="05000000000000000000" pitchFamily="2" charset="2"/>
              <a:buChar char="v"/>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beaucoup de marche à pied, utilisation restreinte de la VP</a:t>
            </a:r>
          </a:p>
          <a:p>
            <a:pPr lvl="1">
              <a:spcBef>
                <a:spcPts val="600"/>
              </a:spcBef>
              <a:buClr>
                <a:schemeClr val="bg1"/>
              </a:buClr>
              <a:buFont typeface="Wingdings" panose="05000000000000000000" pitchFamily="2" charset="2"/>
              <a:buChar char="v"/>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 une solidarité limitée</a:t>
            </a:r>
          </a:p>
          <a:p>
            <a:pPr algn="just">
              <a:spcBef>
                <a:spcPct val="500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Une tarification sociale jugée opaque</a:t>
            </a:r>
            <a: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7" name="Titre 1">
            <a:extLst>
              <a:ext uri="{FF2B5EF4-FFF2-40B4-BE49-F238E27FC236}">
                <a16:creationId xmlns:a16="http://schemas.microsoft.com/office/drawing/2014/main" id="{DA254849-58A9-4699-8206-6BF02D76E5C7}"/>
              </a:ext>
            </a:extLst>
          </p:cNvPr>
          <p:cNvSpPr>
            <a:spLocks noGrp="1"/>
          </p:cNvSpPr>
          <p:nvPr>
            <p:ph type="title"/>
            <p:custDataLst>
              <p:tags r:id="rId1"/>
            </p:custDataLst>
          </p:nvPr>
        </p:nvSpPr>
        <p:spPr>
          <a:xfrm>
            <a:off x="779848" y="384280"/>
            <a:ext cx="8508016" cy="453920"/>
          </a:xfrm>
        </p:spPr>
        <p:txBody>
          <a:bodyPr/>
          <a:lstStyle/>
          <a:p>
            <a:r>
              <a:rPr lang="fr-FR" dirty="0"/>
              <a:t>5. Le rôle des TC</a:t>
            </a:r>
          </a:p>
        </p:txBody>
      </p:sp>
    </p:spTree>
    <p:extLst>
      <p:ext uri="{BB962C8B-B14F-4D97-AF65-F5344CB8AC3E}">
        <p14:creationId xmlns:p14="http://schemas.microsoft.com/office/powerpoint/2010/main" val="35166635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p:txBody>
          <a:bodyPr/>
          <a:lstStyle/>
          <a:p>
            <a:pPr algn="l"/>
            <a:r>
              <a:rPr lang="fr-FR" dirty="0"/>
              <a:t>Inégalités et mobilités : état des lieux des enjeux, quelles solutions pour quels territoires ?</a:t>
            </a:r>
            <a:endParaRPr lang="fr-FR" sz="3200" b="0" i="1" dirty="0">
              <a:solidFill>
                <a:schemeClr val="bg1"/>
              </a:solidFill>
            </a:endParaRPr>
          </a:p>
        </p:txBody>
      </p:sp>
      <p:sp>
        <p:nvSpPr>
          <p:cNvPr id="25" name="Rectangle 3">
            <a:extLst>
              <a:ext uri="{FF2B5EF4-FFF2-40B4-BE49-F238E27FC236}">
                <a16:creationId xmlns:a16="http://schemas.microsoft.com/office/drawing/2014/main" id="{FAC2DD39-2F74-4A2B-9CCB-4BB9B45EB470}"/>
              </a:ext>
            </a:extLst>
          </p:cNvPr>
          <p:cNvSpPr>
            <a:spLocks noChangeArrowheads="1"/>
          </p:cNvSpPr>
          <p:nvPr/>
        </p:nvSpPr>
        <p:spPr bwMode="auto">
          <a:xfrm>
            <a:off x="813118" y="1600200"/>
            <a:ext cx="9507152"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FFFF00"/>
              </a:buClr>
              <a:buNone/>
            </a:pPr>
            <a:r>
              <a:rPr lang="fr-FR" altLang="fr-FR" sz="2000" dirty="0">
                <a:solidFill>
                  <a:srgbClr val="0070C0"/>
                </a:solidFill>
                <a:latin typeface="+mn-lt"/>
              </a:rPr>
              <a:t>1 - Déplacements et inégalités : une question ancienne et actuelle</a:t>
            </a:r>
          </a:p>
          <a:p>
            <a:pPr algn="just">
              <a:spcBef>
                <a:spcPts val="600"/>
              </a:spcBef>
              <a:buClr>
                <a:srgbClr val="FFFF00"/>
              </a:buClr>
              <a:buNone/>
            </a:pPr>
            <a:r>
              <a:rPr lang="fr-FR" altLang="fr-FR" sz="2000" dirty="0">
                <a:solidFill>
                  <a:srgbClr val="0070C0"/>
                </a:solidFill>
                <a:latin typeface="+mn-lt"/>
              </a:rPr>
              <a:t>2 - Quelles approches de la pauvreté ?</a:t>
            </a:r>
          </a:p>
          <a:p>
            <a:pPr algn="just">
              <a:spcBef>
                <a:spcPts val="600"/>
              </a:spcBef>
              <a:buClr>
                <a:srgbClr val="FFFF00"/>
              </a:buClr>
              <a:buNone/>
            </a:pPr>
            <a:r>
              <a:rPr lang="fr-FR" altLang="fr-FR" sz="2000" dirty="0">
                <a:solidFill>
                  <a:srgbClr val="0070C0"/>
                </a:solidFill>
                <a:latin typeface="+mn-lt"/>
              </a:rPr>
              <a:t>3 - La question de la ségrégation spatiale</a:t>
            </a:r>
          </a:p>
          <a:p>
            <a:pPr algn="just">
              <a:spcBef>
                <a:spcPts val="600"/>
              </a:spcBef>
              <a:buClr>
                <a:srgbClr val="FFFF00"/>
              </a:buClr>
              <a:buNone/>
            </a:pPr>
            <a:r>
              <a:rPr lang="fr-FR" altLang="fr-FR" sz="2000" dirty="0">
                <a:solidFill>
                  <a:srgbClr val="0070C0"/>
                </a:solidFill>
                <a:latin typeface="+mn-lt"/>
              </a:rPr>
              <a:t>4 - Déplacements et inégalités </a:t>
            </a:r>
          </a:p>
          <a:p>
            <a:pPr algn="just">
              <a:spcBef>
                <a:spcPts val="600"/>
              </a:spcBef>
              <a:buClr>
                <a:srgbClr val="FFFF00"/>
              </a:buClr>
              <a:buNone/>
            </a:pPr>
            <a:r>
              <a:rPr lang="fr-FR" altLang="fr-FR" sz="2000" dirty="0">
                <a:solidFill>
                  <a:srgbClr val="0070C0"/>
                </a:solidFill>
                <a:latin typeface="+mn-lt"/>
              </a:rPr>
              <a:t>5 - Le rôle des transports collectifs, des travaux anciens (Le rôle de la tarification </a:t>
            </a: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sociale  et accessibilité)</a:t>
            </a:r>
          </a:p>
          <a:p>
            <a:pPr>
              <a:spcBef>
                <a:spcPts val="600"/>
              </a:spcBef>
              <a:buClr>
                <a:srgbClr val="FFFF00"/>
              </a:buClr>
              <a:buNone/>
            </a:pPr>
            <a: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6 - F</a:t>
            </a:r>
            <a:r>
              <a:rPr 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reins à la mobilité pour les habitants des quartiers populaires et rôle des transports collectifs</a:t>
            </a:r>
          </a:p>
          <a:p>
            <a:pPr algn="just">
              <a:spcBef>
                <a:spcPts val="600"/>
              </a:spcBef>
              <a:buClr>
                <a:srgbClr val="FFFF00"/>
              </a:buClr>
              <a:buNone/>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7 - Quelles </a:t>
            </a:r>
            <a:r>
              <a:rPr lang="fr-FR" altLang="fr-FR" sz="2000" dirty="0">
                <a:solidFill>
                  <a:srgbClr val="0070C0"/>
                </a:solidFill>
                <a:latin typeface="+mn-lt"/>
              </a:rPr>
              <a:t>solutions ?</a:t>
            </a: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lvl="1" algn="just">
              <a:spcBef>
                <a:spcPts val="600"/>
              </a:spcBef>
              <a:buClr>
                <a:srgbClr val="FFFF00"/>
              </a:buClr>
              <a:buNone/>
            </a:pPr>
            <a:endParaRPr lang="fr-FR" altLang="fr-FR" sz="2000" dirty="0">
              <a:solidFill>
                <a:srgbClr val="0070C0"/>
              </a:solidFill>
              <a:latin typeface="+mn-lt"/>
            </a:endParaRPr>
          </a:p>
        </p:txBody>
      </p:sp>
    </p:spTree>
    <p:extLst>
      <p:ext uri="{BB962C8B-B14F-4D97-AF65-F5344CB8AC3E}">
        <p14:creationId xmlns:p14="http://schemas.microsoft.com/office/powerpoint/2010/main" val="33310881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7AB98D4-E146-4975-8F1D-B1A3D12504CE}"/>
              </a:ext>
            </a:extLst>
          </p:cNvPr>
          <p:cNvSpPr>
            <a:spLocks noGrp="1"/>
          </p:cNvSpPr>
          <p:nvPr>
            <p:ph type="body" sz="quarter" idx="11"/>
            <p:custDataLst>
              <p:tags r:id="rId1"/>
            </p:custDataLst>
          </p:nvPr>
        </p:nvSpPr>
        <p:spPr>
          <a:xfrm>
            <a:off x="704496" y="1447800"/>
            <a:ext cx="10420704" cy="3300238"/>
          </a:xfrm>
        </p:spPr>
        <p:txBody>
          <a:bodyPr/>
          <a:lstStyle/>
          <a:p>
            <a:pPr algn="ctr" rtl="0">
              <a:lnSpc>
                <a:spcPct val="150000"/>
              </a:lnSpc>
              <a:defRPr/>
            </a:pPr>
            <a:r>
              <a:rPr lang="fr-FR" sz="2000" b="1" kern="1200" dirty="0">
                <a:solidFill>
                  <a:srgbClr val="0070C0"/>
                </a:solidFill>
                <a:latin typeface="Tahoma" panose="020B0604030504040204" pitchFamily="34" charset="0"/>
                <a:ea typeface="Tahoma" panose="020B0604030504040204" pitchFamily="34" charset="0"/>
                <a:cs typeface="Tahoma" panose="020B0604030504040204" pitchFamily="34" charset="0"/>
              </a:rPr>
              <a:t>« Les freins à la mobilité pour les habitants des quartiers populaires » </a:t>
            </a:r>
          </a:p>
          <a:p>
            <a:pPr algn="ctr" rtl="0">
              <a:lnSpc>
                <a:spcPct val="150000"/>
              </a:lnSpc>
              <a:defRPr/>
            </a:pPr>
            <a:endParaRPr kumimoji="0" lang="fr-FR"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gn="l" rtl="0">
              <a:lnSpc>
                <a:spcPct val="150000"/>
              </a:lnSpc>
              <a:buFont typeface="Wingdings" panose="05000000000000000000" pitchFamily="2" charset="2"/>
              <a:buChar char="Ø"/>
              <a:defRPr/>
            </a:pPr>
            <a:r>
              <a:rPr kumimoji="0" lang="fr-FR" sz="200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Peu explorée par la recherche, de nombreux éléments à approfondir</a:t>
            </a:r>
          </a:p>
          <a:p>
            <a:pPr marL="742950" lvl="1" indent="-285750" algn="l" rtl="0">
              <a:lnSpc>
                <a:spcPct val="150000"/>
              </a:lnSpc>
              <a:buFont typeface="Arial" panose="020B0604020202020204" pitchFamily="34" charset="0"/>
              <a:buChar char="•"/>
              <a:defRPr/>
            </a:pPr>
            <a:endParaRPr kumimoji="0" lang="fr-FR"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Mémoire de Thibault Isambourg (2021) : Une mobilité contrainte et contraignante : Un enjeu pour les quartiers défavorisés, ENTPE, Université Lyon 2, Transdev, Université Gustave Eiffel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fr-FR" sz="2000" b="0" i="1" kern="1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fr-FR" sz="2000" b="0" i="1"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e 10">
            <a:extLst>
              <a:ext uri="{FF2B5EF4-FFF2-40B4-BE49-F238E27FC236}">
                <a16:creationId xmlns:a16="http://schemas.microsoft.com/office/drawing/2014/main" id="{48E4DC71-5F26-479D-9B94-D1F659A3622C}"/>
              </a:ext>
            </a:extLst>
          </p:cNvPr>
          <p:cNvGrpSpPr/>
          <p:nvPr>
            <p:custDataLst>
              <p:tags r:id="rId2"/>
            </p:custDataLst>
          </p:nvPr>
        </p:nvGrpSpPr>
        <p:grpSpPr>
          <a:xfrm>
            <a:off x="3276600" y="6177180"/>
            <a:ext cx="7025627" cy="613331"/>
            <a:chOff x="3307615" y="5910118"/>
            <a:chExt cx="7025627" cy="613331"/>
          </a:xfrm>
        </p:grpSpPr>
        <p:grpSp>
          <p:nvGrpSpPr>
            <p:cNvPr id="12" name="Groupe 11">
              <a:extLst>
                <a:ext uri="{FF2B5EF4-FFF2-40B4-BE49-F238E27FC236}">
                  <a16:creationId xmlns:a16="http://schemas.microsoft.com/office/drawing/2014/main" id="{B1ED4318-371A-4A48-82FE-F91C5D4AA140}"/>
                </a:ext>
              </a:extLst>
            </p:cNvPr>
            <p:cNvGrpSpPr/>
            <p:nvPr>
              <p:custDataLst>
                <p:tags r:id="rId4"/>
              </p:custDataLst>
            </p:nvPr>
          </p:nvGrpSpPr>
          <p:grpSpPr>
            <a:xfrm>
              <a:off x="3307615" y="5992192"/>
              <a:ext cx="7025627" cy="472029"/>
              <a:chOff x="88890" y="5845105"/>
              <a:chExt cx="9663218" cy="649240"/>
            </a:xfrm>
          </p:grpSpPr>
          <p:pic>
            <p:nvPicPr>
              <p:cNvPr id="14" name="Image 13">
                <a:extLst>
                  <a:ext uri="{FF2B5EF4-FFF2-40B4-BE49-F238E27FC236}">
                    <a16:creationId xmlns:a16="http://schemas.microsoft.com/office/drawing/2014/main" id="{0E3CD7F7-ABB7-403D-A889-6391B8C271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1677" y="5918996"/>
                <a:ext cx="537611" cy="537612"/>
              </a:xfrm>
              <a:prstGeom prst="rect">
                <a:avLst/>
              </a:prstGeom>
            </p:spPr>
          </p:pic>
          <p:pic>
            <p:nvPicPr>
              <p:cNvPr id="15" name="Image 14">
                <a:extLst>
                  <a:ext uri="{FF2B5EF4-FFF2-40B4-BE49-F238E27FC236}">
                    <a16:creationId xmlns:a16="http://schemas.microsoft.com/office/drawing/2014/main" id="{8F651C08-6549-42B7-9603-68CC3C285490}"/>
                  </a:ext>
                </a:extLst>
              </p:cNvPr>
              <p:cNvPicPr>
                <a:picLocks noChangeAspect="1"/>
              </p:cNvPicPr>
              <p:nvPr/>
            </p:nvPicPr>
            <p:blipFill>
              <a:blip r:embed="rId8"/>
              <a:stretch>
                <a:fillRect/>
              </a:stretch>
            </p:blipFill>
            <p:spPr>
              <a:xfrm>
                <a:off x="8015928" y="5845105"/>
                <a:ext cx="1736180" cy="649240"/>
              </a:xfrm>
              <a:prstGeom prst="rect">
                <a:avLst/>
              </a:prstGeom>
            </p:spPr>
          </p:pic>
          <p:pic>
            <p:nvPicPr>
              <p:cNvPr id="16" name="Image 15">
                <a:extLst>
                  <a:ext uri="{FF2B5EF4-FFF2-40B4-BE49-F238E27FC236}">
                    <a16:creationId xmlns:a16="http://schemas.microsoft.com/office/drawing/2014/main" id="{BB4F0A1F-9D6E-4844-BB35-F22400E4985E}"/>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88890" y="5919000"/>
                <a:ext cx="1355809" cy="537611"/>
              </a:xfrm>
              <a:prstGeom prst="rect">
                <a:avLst/>
              </a:prstGeom>
            </p:spPr>
          </p:pic>
          <p:pic>
            <p:nvPicPr>
              <p:cNvPr id="17" name="Image 16">
                <a:extLst>
                  <a:ext uri="{FF2B5EF4-FFF2-40B4-BE49-F238E27FC236}">
                    <a16:creationId xmlns:a16="http://schemas.microsoft.com/office/drawing/2014/main" id="{DC076E9A-C804-4016-BB25-76E5254F3C12}"/>
                  </a:ext>
                </a:extLst>
              </p:cNvPr>
              <p:cNvPicPr>
                <a:picLocks noChangeAspect="1"/>
              </p:cNvPicPr>
              <p:nvPr/>
            </p:nvPicPr>
            <p:blipFill>
              <a:blip r:embed="rId10"/>
              <a:stretch>
                <a:fillRect/>
              </a:stretch>
            </p:blipFill>
            <p:spPr>
              <a:xfrm>
                <a:off x="5487584" y="5895645"/>
                <a:ext cx="1860045" cy="593425"/>
              </a:xfrm>
              <a:prstGeom prst="rect">
                <a:avLst/>
              </a:prstGeom>
            </p:spPr>
          </p:pic>
        </p:grpSp>
        <p:pic>
          <p:nvPicPr>
            <p:cNvPr id="13" name="Image 12" descr="Une image contenant texte&#10;&#10;Description générée automatiquement">
              <a:extLst>
                <a:ext uri="{FF2B5EF4-FFF2-40B4-BE49-F238E27FC236}">
                  <a16:creationId xmlns:a16="http://schemas.microsoft.com/office/drawing/2014/main" id="{DD5A4EFC-73A7-4EEC-AAD9-1862F66630E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79238" y="5910118"/>
              <a:ext cx="1090852" cy="613331"/>
            </a:xfrm>
            <a:prstGeom prst="rect">
              <a:avLst/>
            </a:prstGeom>
            <a:noFill/>
            <a:ln>
              <a:noFill/>
            </a:ln>
          </p:spPr>
        </p:pic>
      </p:grpSp>
      <p:sp>
        <p:nvSpPr>
          <p:cNvPr id="19" name="Titre 1">
            <a:extLst>
              <a:ext uri="{FF2B5EF4-FFF2-40B4-BE49-F238E27FC236}">
                <a16:creationId xmlns:a16="http://schemas.microsoft.com/office/drawing/2014/main" id="{7C8E9FB6-59C1-40B9-A74E-A46E6A7DBA10}"/>
              </a:ext>
            </a:extLst>
          </p:cNvPr>
          <p:cNvSpPr>
            <a:spLocks noGrp="1"/>
          </p:cNvSpPr>
          <p:nvPr>
            <p:ph type="title"/>
            <p:custDataLst>
              <p:tags r:id="rId3"/>
            </p:custDataLst>
          </p:nvPr>
        </p:nvSpPr>
        <p:spPr>
          <a:xfrm>
            <a:off x="762000" y="304800"/>
            <a:ext cx="8508016" cy="531648"/>
          </a:xfrm>
        </p:spPr>
        <p:txBody>
          <a:bodyPr/>
          <a:lstStyle/>
          <a:p>
            <a:r>
              <a:rPr lang="fr-FR" dirty="0"/>
              <a:t>6. Freins à la mobilité des habitants des QPV et rôle des TC </a:t>
            </a:r>
          </a:p>
        </p:txBody>
      </p:sp>
    </p:spTree>
    <p:extLst>
      <p:ext uri="{BB962C8B-B14F-4D97-AF65-F5344CB8AC3E}">
        <p14:creationId xmlns:p14="http://schemas.microsoft.com/office/powerpoint/2010/main" val="351542769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90AF4FA-B841-45E3-AA0B-680F90D79DB2}"/>
              </a:ext>
            </a:extLst>
          </p:cNvPr>
          <p:cNvSpPr>
            <a:spLocks noGrp="1"/>
          </p:cNvSpPr>
          <p:nvPr>
            <p:ph type="body" sz="quarter" idx="11"/>
            <p:custDataLst>
              <p:tags r:id="rId1"/>
            </p:custDataLst>
          </p:nvPr>
        </p:nvSpPr>
        <p:spPr>
          <a:xfrm>
            <a:off x="849209" y="1122929"/>
            <a:ext cx="4713391" cy="3982471"/>
          </a:xfrm>
        </p:spPr>
        <p:txBody>
          <a:bodyPr/>
          <a:lstStyle/>
          <a:p>
            <a:pPr marL="285750" indent="-285750">
              <a:buFont typeface="Wingdings" panose="05000000000000000000" pitchFamily="2" charset="2"/>
              <a:buChar char="Ø"/>
            </a:pPr>
            <a:r>
              <a:rPr lang="fr-FR" sz="2000" b="1" dirty="0">
                <a:solidFill>
                  <a:srgbClr val="0070C0"/>
                </a:solidFill>
              </a:rPr>
              <a:t>Très peu d’études directement relatives aux contraintes de mobilité en QPV</a:t>
            </a:r>
          </a:p>
          <a:p>
            <a:pPr marL="742950" lvl="1" indent="-285750">
              <a:spcBef>
                <a:spcPts val="1200"/>
              </a:spcBef>
              <a:buFont typeface="Arial" panose="020B0604020202020204" pitchFamily="34" charset="0"/>
              <a:buChar char="•"/>
            </a:pPr>
            <a:r>
              <a:rPr lang="fr-FR" sz="2000" b="0" dirty="0">
                <a:solidFill>
                  <a:srgbClr val="0070C0"/>
                </a:solidFill>
                <a:sym typeface="Wingdings" panose="05000000000000000000" pitchFamily="2" charset="2"/>
              </a:rPr>
              <a:t>Élargissement du point de vue </a:t>
            </a:r>
            <a:r>
              <a:rPr lang="fr-FR" sz="2000" b="0" dirty="0">
                <a:solidFill>
                  <a:srgbClr val="0070C0"/>
                </a:solidFill>
              </a:rPr>
              <a:t>: prélever des arguments d’études travaillant sur des sujets concomitants</a:t>
            </a:r>
          </a:p>
          <a:p>
            <a:pPr marL="285750" indent="-285750">
              <a:spcBef>
                <a:spcPts val="1800"/>
              </a:spcBef>
              <a:buFont typeface="Wingdings" panose="05000000000000000000" pitchFamily="2" charset="2"/>
              <a:buChar char="Ø"/>
            </a:pPr>
            <a:r>
              <a:rPr lang="fr-FR" sz="2000" b="0" dirty="0">
                <a:solidFill>
                  <a:srgbClr val="0070C0"/>
                </a:solidFill>
              </a:rPr>
              <a:t>Comptage du rendu intermédiaire (juillet) : 70 études analysées (∑ des sources = 231)</a:t>
            </a:r>
          </a:p>
        </p:txBody>
      </p:sp>
      <p:grpSp>
        <p:nvGrpSpPr>
          <p:cNvPr id="13" name="Groupe 12">
            <a:extLst>
              <a:ext uri="{FF2B5EF4-FFF2-40B4-BE49-F238E27FC236}">
                <a16:creationId xmlns:a16="http://schemas.microsoft.com/office/drawing/2014/main" id="{F505D1D0-D0D3-4CB1-AEDA-A38F890B6A75}"/>
              </a:ext>
            </a:extLst>
          </p:cNvPr>
          <p:cNvGrpSpPr/>
          <p:nvPr>
            <p:custDataLst>
              <p:tags r:id="rId2"/>
            </p:custDataLst>
          </p:nvPr>
        </p:nvGrpSpPr>
        <p:grpSpPr>
          <a:xfrm>
            <a:off x="3276600" y="6177180"/>
            <a:ext cx="7025627" cy="613331"/>
            <a:chOff x="3307615" y="5910118"/>
            <a:chExt cx="7025627" cy="613331"/>
          </a:xfrm>
        </p:grpSpPr>
        <p:grpSp>
          <p:nvGrpSpPr>
            <p:cNvPr id="19" name="Groupe 18">
              <a:extLst>
                <a:ext uri="{FF2B5EF4-FFF2-40B4-BE49-F238E27FC236}">
                  <a16:creationId xmlns:a16="http://schemas.microsoft.com/office/drawing/2014/main" id="{50ECFE36-761A-45E8-943B-54806413FEE2}"/>
                </a:ext>
              </a:extLst>
            </p:cNvPr>
            <p:cNvGrpSpPr/>
            <p:nvPr>
              <p:custDataLst>
                <p:tags r:id="rId5"/>
              </p:custDataLst>
            </p:nvPr>
          </p:nvGrpSpPr>
          <p:grpSpPr>
            <a:xfrm>
              <a:off x="3307615" y="5992192"/>
              <a:ext cx="7025627" cy="472029"/>
              <a:chOff x="88890" y="5845105"/>
              <a:chExt cx="9663218" cy="649240"/>
            </a:xfrm>
          </p:grpSpPr>
          <p:pic>
            <p:nvPicPr>
              <p:cNvPr id="21" name="Image 20">
                <a:extLst>
                  <a:ext uri="{FF2B5EF4-FFF2-40B4-BE49-F238E27FC236}">
                    <a16:creationId xmlns:a16="http://schemas.microsoft.com/office/drawing/2014/main" id="{004C949A-FAFC-4088-AD42-35D6A9A68D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1677" y="5918996"/>
                <a:ext cx="537611" cy="537612"/>
              </a:xfrm>
              <a:prstGeom prst="rect">
                <a:avLst/>
              </a:prstGeom>
            </p:spPr>
          </p:pic>
          <p:pic>
            <p:nvPicPr>
              <p:cNvPr id="22" name="Image 21">
                <a:extLst>
                  <a:ext uri="{FF2B5EF4-FFF2-40B4-BE49-F238E27FC236}">
                    <a16:creationId xmlns:a16="http://schemas.microsoft.com/office/drawing/2014/main" id="{D6A7E5A4-D78E-485F-8D48-21402E1E3C70}"/>
                  </a:ext>
                </a:extLst>
              </p:cNvPr>
              <p:cNvPicPr>
                <a:picLocks noChangeAspect="1"/>
              </p:cNvPicPr>
              <p:nvPr/>
            </p:nvPicPr>
            <p:blipFill>
              <a:blip r:embed="rId10"/>
              <a:stretch>
                <a:fillRect/>
              </a:stretch>
            </p:blipFill>
            <p:spPr>
              <a:xfrm>
                <a:off x="8015928" y="5845105"/>
                <a:ext cx="1736180" cy="649240"/>
              </a:xfrm>
              <a:prstGeom prst="rect">
                <a:avLst/>
              </a:prstGeom>
            </p:spPr>
          </p:pic>
          <p:pic>
            <p:nvPicPr>
              <p:cNvPr id="23" name="Image 22">
                <a:extLst>
                  <a:ext uri="{FF2B5EF4-FFF2-40B4-BE49-F238E27FC236}">
                    <a16:creationId xmlns:a16="http://schemas.microsoft.com/office/drawing/2014/main" id="{55F57190-434B-46A8-B50A-FA9AC1B0AFF3}"/>
                  </a:ext>
                </a:extLst>
              </p:cNvPr>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88890" y="5919000"/>
                <a:ext cx="1355809" cy="537611"/>
              </a:xfrm>
              <a:prstGeom prst="rect">
                <a:avLst/>
              </a:prstGeom>
            </p:spPr>
          </p:pic>
          <p:pic>
            <p:nvPicPr>
              <p:cNvPr id="24" name="Image 23">
                <a:extLst>
                  <a:ext uri="{FF2B5EF4-FFF2-40B4-BE49-F238E27FC236}">
                    <a16:creationId xmlns:a16="http://schemas.microsoft.com/office/drawing/2014/main" id="{A64A6DCA-C85E-4A53-BAB0-4E35F10965CF}"/>
                  </a:ext>
                </a:extLst>
              </p:cNvPr>
              <p:cNvPicPr>
                <a:picLocks noChangeAspect="1"/>
              </p:cNvPicPr>
              <p:nvPr/>
            </p:nvPicPr>
            <p:blipFill>
              <a:blip r:embed="rId12"/>
              <a:stretch>
                <a:fillRect/>
              </a:stretch>
            </p:blipFill>
            <p:spPr>
              <a:xfrm>
                <a:off x="5487584" y="5895645"/>
                <a:ext cx="1860045" cy="593425"/>
              </a:xfrm>
              <a:prstGeom prst="rect">
                <a:avLst/>
              </a:prstGeom>
            </p:spPr>
          </p:pic>
        </p:grpSp>
        <p:pic>
          <p:nvPicPr>
            <p:cNvPr id="20" name="Image 19" descr="Une image contenant texte&#10;&#10;Description générée automatiquement">
              <a:extLst>
                <a:ext uri="{FF2B5EF4-FFF2-40B4-BE49-F238E27FC236}">
                  <a16:creationId xmlns:a16="http://schemas.microsoft.com/office/drawing/2014/main" id="{6EC59F5E-1CEE-49CD-9661-ED5890D0415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79238" y="5910118"/>
              <a:ext cx="1090852" cy="613331"/>
            </a:xfrm>
            <a:prstGeom prst="rect">
              <a:avLst/>
            </a:prstGeom>
            <a:noFill/>
            <a:ln>
              <a:noFill/>
            </a:ln>
          </p:spPr>
        </p:pic>
      </p:grpSp>
      <p:graphicFrame>
        <p:nvGraphicFramePr>
          <p:cNvPr id="14" name="Graphique 13">
            <a:extLst>
              <a:ext uri="{FF2B5EF4-FFF2-40B4-BE49-F238E27FC236}">
                <a16:creationId xmlns:a16="http://schemas.microsoft.com/office/drawing/2014/main" id="{F19C46BB-1FF2-4283-B6B4-46EAB793D3F7}"/>
              </a:ext>
            </a:extLst>
          </p:cNvPr>
          <p:cNvGraphicFramePr/>
          <p:nvPr>
            <p:custDataLst>
              <p:tags r:id="rId3"/>
            </p:custDataLst>
            <p:extLst>
              <p:ext uri="{D42A27DB-BD31-4B8C-83A1-F6EECF244321}">
                <p14:modId xmlns:p14="http://schemas.microsoft.com/office/powerpoint/2010/main" val="2373132791"/>
              </p:ext>
            </p:extLst>
          </p:nvPr>
        </p:nvGraphicFramePr>
        <p:xfrm>
          <a:off x="5486401" y="794649"/>
          <a:ext cx="6705600" cy="4574487"/>
        </p:xfrm>
        <a:graphic>
          <a:graphicData uri="http://schemas.openxmlformats.org/drawingml/2006/chart">
            <c:chart xmlns:c="http://schemas.openxmlformats.org/drawingml/2006/chart" xmlns:r="http://schemas.openxmlformats.org/officeDocument/2006/relationships" r:id="rId14"/>
          </a:graphicData>
        </a:graphic>
      </p:graphicFrame>
      <p:sp>
        <p:nvSpPr>
          <p:cNvPr id="16" name="Titre 1">
            <a:extLst>
              <a:ext uri="{FF2B5EF4-FFF2-40B4-BE49-F238E27FC236}">
                <a16:creationId xmlns:a16="http://schemas.microsoft.com/office/drawing/2014/main" id="{42D568B6-D64A-4A42-8EFF-8E5E9CE287A0}"/>
              </a:ext>
            </a:extLst>
          </p:cNvPr>
          <p:cNvSpPr>
            <a:spLocks noGrp="1"/>
          </p:cNvSpPr>
          <p:nvPr>
            <p:ph type="title"/>
            <p:custDataLst>
              <p:tags r:id="rId4"/>
            </p:custDataLst>
          </p:nvPr>
        </p:nvSpPr>
        <p:spPr>
          <a:xfrm>
            <a:off x="762000" y="304800"/>
            <a:ext cx="8508016" cy="531648"/>
          </a:xfrm>
        </p:spPr>
        <p:txBody>
          <a:bodyPr/>
          <a:lstStyle/>
          <a:p>
            <a:r>
              <a:rPr lang="fr-FR" dirty="0"/>
              <a:t>6. Freins à la mobilité des habitants des QPV et rôle des TC </a:t>
            </a:r>
          </a:p>
        </p:txBody>
      </p:sp>
      <p:sp>
        <p:nvSpPr>
          <p:cNvPr id="12" name="Rectangle 2">
            <a:extLst>
              <a:ext uri="{FF2B5EF4-FFF2-40B4-BE49-F238E27FC236}">
                <a16:creationId xmlns:a16="http://schemas.microsoft.com/office/drawing/2014/main" id="{80E664CE-A94E-4F9E-9740-9E9239A75B8C}"/>
              </a:ext>
            </a:extLst>
          </p:cNvPr>
          <p:cNvSpPr>
            <a:spLocks noChangeArrowheads="1"/>
          </p:cNvSpPr>
          <p:nvPr/>
        </p:nvSpPr>
        <p:spPr bwMode="auto">
          <a:xfrm>
            <a:off x="640081" y="5551208"/>
            <a:ext cx="484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1000"/>
              </a:lnSpc>
              <a:spcBef>
                <a:spcPts val="800"/>
              </a:spcBef>
              <a:buClr>
                <a:srgbClr val="3333CC"/>
              </a:buClr>
              <a:buSzPct val="60000"/>
              <a:buFont typeface="Wingdings" panose="05000000000000000000" pitchFamily="2" charset="2"/>
              <a:buChar char=""/>
              <a:defRPr sz="3200">
                <a:solidFill>
                  <a:srgbClr val="000000"/>
                </a:solidFill>
                <a:latin typeface="Tahoma" panose="020B0604030504040204" pitchFamily="34" charset="0"/>
                <a:cs typeface="Lucida Sans Unicode" panose="020B0602030504020204" pitchFamily="34" charset="0"/>
              </a:defRPr>
            </a:lvl1pPr>
            <a:lvl2pPr marL="742950" indent="-285750">
              <a:lnSpc>
                <a:spcPct val="101000"/>
              </a:lnSpc>
              <a:spcBef>
                <a:spcPts val="700"/>
              </a:spcBef>
              <a:buClr>
                <a:srgbClr val="FF0000"/>
              </a:buClr>
              <a:buSzPct val="55000"/>
              <a:buFont typeface="Wingdings" panose="05000000000000000000" pitchFamily="2" charset="2"/>
              <a:buChar char=""/>
              <a:defRPr sz="2800">
                <a:solidFill>
                  <a:srgbClr val="000000"/>
                </a:solidFill>
                <a:latin typeface="Tahoma" panose="020B0604030504040204" pitchFamily="34" charset="0"/>
                <a:cs typeface="Lucida Sans Unicode" panose="020B0602030504020204" pitchFamily="34" charset="0"/>
              </a:defRPr>
            </a:lvl2pPr>
            <a:lvl3pPr marL="1143000" indent="-228600">
              <a:lnSpc>
                <a:spcPct val="101000"/>
              </a:lnSpc>
              <a:spcBef>
                <a:spcPts val="600"/>
              </a:spcBef>
              <a:buClr>
                <a:srgbClr val="3333CC"/>
              </a:buClr>
              <a:buSzPct val="50000"/>
              <a:buFont typeface="Wingdings" panose="05000000000000000000" pitchFamily="2" charset="2"/>
              <a:buChar char=""/>
              <a:defRPr sz="2400">
                <a:solidFill>
                  <a:srgbClr val="000000"/>
                </a:solidFill>
                <a:latin typeface="Tahoma" panose="020B0604030504040204" pitchFamily="34" charset="0"/>
                <a:cs typeface="Lucida Sans Unicode" panose="020B0602030504020204" pitchFamily="34" charset="0"/>
              </a:defRPr>
            </a:lvl3pPr>
            <a:lvl4pPr marL="1600200" indent="-228600">
              <a:lnSpc>
                <a:spcPct val="101000"/>
              </a:lnSpc>
              <a:spcBef>
                <a:spcPts val="500"/>
              </a:spcBef>
              <a:buClr>
                <a:srgbClr val="FFCF01"/>
              </a:buClr>
              <a:buSzPct val="55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4pPr>
            <a:lvl5pPr marL="2057400" indent="-228600">
              <a:lnSpc>
                <a:spcPct val="101000"/>
              </a:lnSpc>
              <a:spcBef>
                <a:spcPts val="500"/>
              </a:spcBef>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5pPr>
            <a:lvl6pPr marL="25146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6pPr>
            <a:lvl7pPr marL="29718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7pPr>
            <a:lvl8pPr marL="34290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8pPr>
            <a:lvl9pPr marL="38862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9pPr>
          </a:lstStyle>
          <a:p>
            <a:pPr>
              <a:lnSpc>
                <a:spcPct val="100000"/>
              </a:lnSpc>
              <a:spcBef>
                <a:spcPct val="0"/>
              </a:spcBef>
              <a:buClrTx/>
              <a:buSzTx/>
              <a:buNone/>
            </a:pPr>
            <a:r>
              <a:rPr lang="fr-FR" altLang="fr-FR" sz="1400" dirty="0">
                <a:ea typeface="Tahoma" panose="020B0604030504040204" pitchFamily="34" charset="0"/>
                <a:cs typeface="Tahoma" panose="020B0604030504040204" pitchFamily="34" charset="0"/>
              </a:rPr>
              <a:t>Source : Thibault ISAMBOURG, mémoire de Master, 2021</a:t>
            </a:r>
          </a:p>
        </p:txBody>
      </p:sp>
    </p:spTree>
    <p:extLst>
      <p:ext uri="{BB962C8B-B14F-4D97-AF65-F5344CB8AC3E}">
        <p14:creationId xmlns:p14="http://schemas.microsoft.com/office/powerpoint/2010/main" val="409974051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52EBC17-4015-493D-A0F4-23362336F141}"/>
              </a:ext>
            </a:extLst>
          </p:cNvPr>
          <p:cNvSpPr txBox="1">
            <a:spLocks/>
          </p:cNvSpPr>
          <p:nvPr>
            <p:custDataLst>
              <p:tags r:id="rId1"/>
            </p:custDataLst>
          </p:nvPr>
        </p:nvSpPr>
        <p:spPr>
          <a:xfrm>
            <a:off x="335275" y="90784"/>
            <a:ext cx="8508016" cy="531648"/>
          </a:xfrm>
          <a:prstGeom prst="rect">
            <a:avLst/>
          </a:prstGeom>
        </p:spPr>
        <p:txBody>
          <a:bodyPr/>
          <a:lstStyle>
            <a:lvl1pPr>
              <a:defRPr sz="2000" b="1" baseline="0">
                <a:solidFill>
                  <a:schemeClr val="tx1"/>
                </a:solidFill>
                <a:latin typeface="+mj-lt"/>
                <a:ea typeface="+mj-ea"/>
                <a:cs typeface="+mj-cs"/>
              </a:defRPr>
            </a:lvl1pPr>
          </a:lstStyle>
          <a:p>
            <a:r>
              <a:rPr lang="fr-FR" kern="0" dirty="0"/>
              <a:t>6. Freins à la mobilité des habitants des QPV et rôle des TC </a:t>
            </a:r>
          </a:p>
        </p:txBody>
      </p:sp>
      <p:grpSp>
        <p:nvGrpSpPr>
          <p:cNvPr id="3" name="Groupe 2">
            <a:extLst>
              <a:ext uri="{FF2B5EF4-FFF2-40B4-BE49-F238E27FC236}">
                <a16:creationId xmlns:a16="http://schemas.microsoft.com/office/drawing/2014/main" id="{97F7386D-DF09-495D-988D-2831BA3858F4}"/>
              </a:ext>
            </a:extLst>
          </p:cNvPr>
          <p:cNvGrpSpPr/>
          <p:nvPr/>
        </p:nvGrpSpPr>
        <p:grpSpPr>
          <a:xfrm>
            <a:off x="484044" y="582384"/>
            <a:ext cx="10526338" cy="6275616"/>
            <a:chOff x="-434022" y="90122"/>
            <a:chExt cx="6785892" cy="5554255"/>
          </a:xfrm>
        </p:grpSpPr>
        <p:grpSp>
          <p:nvGrpSpPr>
            <p:cNvPr id="4" name="Group 2">
              <a:extLst>
                <a:ext uri="{FF2B5EF4-FFF2-40B4-BE49-F238E27FC236}">
                  <a16:creationId xmlns:a16="http://schemas.microsoft.com/office/drawing/2014/main" id="{8323892D-FECE-404E-82DC-A8A90420379A}"/>
                </a:ext>
              </a:extLst>
            </p:cNvPr>
            <p:cNvGrpSpPr>
              <a:grpSpLocks/>
            </p:cNvGrpSpPr>
            <p:nvPr/>
          </p:nvGrpSpPr>
          <p:grpSpPr bwMode="auto">
            <a:xfrm>
              <a:off x="-184423" y="214475"/>
              <a:ext cx="6536293" cy="5429902"/>
              <a:chOff x="-327787" y="138100"/>
              <a:chExt cx="10366153" cy="7913849"/>
            </a:xfrm>
          </p:grpSpPr>
          <p:sp>
            <p:nvSpPr>
              <p:cNvPr id="7" name="Zone de texte 3">
                <a:extLst>
                  <a:ext uri="{FF2B5EF4-FFF2-40B4-BE49-F238E27FC236}">
                    <a16:creationId xmlns:a16="http://schemas.microsoft.com/office/drawing/2014/main" id="{C48D7A2F-5959-4D1F-96C9-E3AB05C5080C}"/>
                  </a:ext>
                </a:extLst>
              </p:cNvPr>
              <p:cNvSpPr txBox="1">
                <a:spLocks noChangeArrowheads="1"/>
              </p:cNvSpPr>
              <p:nvPr/>
            </p:nvSpPr>
            <p:spPr bwMode="auto">
              <a:xfrm>
                <a:off x="3477689" y="138100"/>
                <a:ext cx="2755199" cy="369839"/>
              </a:xfrm>
              <a:prstGeom prst="rect">
                <a:avLst/>
              </a:prstGeom>
              <a:solidFill>
                <a:srgbClr val="FFFFFF"/>
              </a:solidFill>
              <a:ln w="38100" algn="ctr">
                <a:no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1" rIns="91440" bIns="45721" numCol="1" anchor="t" anchorCtr="0" compatLnSpc="1">
                <a:prstTxWarp prst="textNoShape">
                  <a:avLst/>
                </a:prstTxWarp>
              </a:bodyPr>
              <a:lstStyle/>
              <a:p>
                <a:pPr algn="ctr"/>
                <a:r>
                  <a:rPr lang="fr-FR" sz="1600" b="1" dirty="0">
                    <a:solidFill>
                      <a:srgbClr val="C00000"/>
                    </a:solidFill>
                    <a:effectLst/>
                    <a:latin typeface="Times New Roman" panose="02020603050405020304" pitchFamily="18" charset="0"/>
                    <a:ea typeface="Times New Roman" panose="02020603050405020304" pitchFamily="18" charset="0"/>
                    <a:cs typeface="cmr12"/>
                  </a:rPr>
                  <a:t>Facteurs individuels</a:t>
                </a:r>
                <a:endParaRPr lang="fr-FR" sz="1200" dirty="0">
                  <a:effectLst/>
                  <a:latin typeface="Times New Roman" panose="02020603050405020304" pitchFamily="18" charset="0"/>
                  <a:ea typeface="Times New Roman" panose="02020603050405020304" pitchFamily="18" charset="0"/>
                  <a:cs typeface="cmr12"/>
                </a:endParaRPr>
              </a:p>
            </p:txBody>
          </p:sp>
          <p:sp>
            <p:nvSpPr>
              <p:cNvPr id="8" name="Zone de texte 3">
                <a:extLst>
                  <a:ext uri="{FF2B5EF4-FFF2-40B4-BE49-F238E27FC236}">
                    <a16:creationId xmlns:a16="http://schemas.microsoft.com/office/drawing/2014/main" id="{66C37559-C905-4C32-A14F-454A9E8D1CD8}"/>
                  </a:ext>
                </a:extLst>
              </p:cNvPr>
              <p:cNvSpPr txBox="1">
                <a:spLocks noChangeArrowheads="1"/>
              </p:cNvSpPr>
              <p:nvPr/>
            </p:nvSpPr>
            <p:spPr bwMode="auto">
              <a:xfrm>
                <a:off x="-327787" y="4857327"/>
                <a:ext cx="10366153" cy="3194622"/>
              </a:xfrm>
              <a:prstGeom prst="rect">
                <a:avLst/>
              </a:prstGeom>
              <a:solidFill>
                <a:srgbClr val="FFFFFF"/>
              </a:solidFill>
              <a:ln w="38100" algn="ctr">
                <a:no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1" rIns="91440" bIns="45721" numCol="1" anchor="t" anchorCtr="0" compatLnSpc="1">
                <a:prstTxWarp prst="textNoShape">
                  <a:avLst/>
                </a:prstTxWarp>
              </a:bodyPr>
              <a:lstStyle/>
              <a:p>
                <a:pPr algn="ctr"/>
                <a:r>
                  <a:rPr lang="fr-FR" sz="1600" b="1" dirty="0">
                    <a:solidFill>
                      <a:srgbClr val="C00000"/>
                    </a:solidFill>
                    <a:effectLst/>
                    <a:latin typeface="Times New Roman" panose="02020603050405020304" pitchFamily="18" charset="0"/>
                    <a:ea typeface="Times New Roman" panose="02020603050405020304" pitchFamily="18" charset="0"/>
                    <a:cs typeface="cmr12"/>
                  </a:rPr>
                  <a:t>Facteurs spatiaux</a:t>
                </a:r>
                <a:endParaRPr lang="fr-FR" sz="1200" dirty="0">
                  <a:effectLst/>
                  <a:latin typeface="Times New Roman" panose="02020603050405020304" pitchFamily="18" charset="0"/>
                  <a:ea typeface="Times New Roman" panose="02020603050405020304" pitchFamily="18" charset="0"/>
                  <a:cs typeface="cmr12"/>
                </a:endParaRPr>
              </a:p>
            </p:txBody>
          </p:sp>
          <p:sp>
            <p:nvSpPr>
              <p:cNvPr id="9" name="Zone de texte 5">
                <a:extLst>
                  <a:ext uri="{FF2B5EF4-FFF2-40B4-BE49-F238E27FC236}">
                    <a16:creationId xmlns:a16="http://schemas.microsoft.com/office/drawing/2014/main" id="{F732119D-4DA4-45F1-A886-E6E261DF158E}"/>
                  </a:ext>
                </a:extLst>
              </p:cNvPr>
              <p:cNvSpPr txBox="1">
                <a:spLocks noChangeArrowheads="1"/>
              </p:cNvSpPr>
              <p:nvPr/>
            </p:nvSpPr>
            <p:spPr bwMode="auto">
              <a:xfrm rot="16200000">
                <a:off x="443207" y="4621370"/>
                <a:ext cx="2639807" cy="4020956"/>
              </a:xfrm>
              <a:prstGeom prst="rect">
                <a:avLst/>
              </a:prstGeom>
              <a:solidFill>
                <a:srgbClr val="FFFFFF"/>
              </a:solidFill>
              <a:ln w="38100" algn="ctr">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1" rIns="91440" bIns="45721" numCol="1" anchor="t" anchorCtr="0" compatLnSpc="1">
                <a:prstTxWarp prst="textNoShape">
                  <a:avLst/>
                </a:prstTxWarp>
              </a:bodyPr>
              <a:lstStyle/>
              <a:p>
                <a:pPr algn="ctr"/>
                <a:r>
                  <a:rPr lang="fr-FR" sz="1600" b="1" dirty="0">
                    <a:effectLst/>
                    <a:latin typeface="Times New Roman" panose="02020603050405020304" pitchFamily="18" charset="0"/>
                    <a:ea typeface="Times New Roman" panose="02020603050405020304" pitchFamily="18" charset="0"/>
                    <a:cs typeface="cmr12"/>
                  </a:rPr>
                  <a:t>Caractéristiques </a:t>
                </a:r>
                <a:r>
                  <a:rPr lang="fr-FR" sz="1600" b="1" dirty="0" err="1">
                    <a:effectLst/>
                    <a:latin typeface="Times New Roman" panose="02020603050405020304" pitchFamily="18" charset="0"/>
                    <a:ea typeface="Times New Roman" panose="02020603050405020304" pitchFamily="18" charset="0"/>
                    <a:cs typeface="cmr12"/>
                  </a:rPr>
                  <a:t>urbano</a:t>
                </a:r>
                <a:r>
                  <a:rPr lang="fr-FR" sz="1600" b="1" dirty="0">
                    <a:effectLst/>
                    <a:latin typeface="Times New Roman" panose="02020603050405020304" pitchFamily="18" charset="0"/>
                    <a:ea typeface="Times New Roman" panose="02020603050405020304" pitchFamily="18" charset="0"/>
                    <a:cs typeface="cmr12"/>
                  </a:rPr>
                  <a:t>-morphologiques</a:t>
                </a:r>
                <a:endParaRPr lang="fr-FR" sz="1200" dirty="0">
                  <a:effectLst/>
                  <a:latin typeface="Times New Roman" panose="02020603050405020304" pitchFamily="18" charset="0"/>
                  <a:ea typeface="Times New Roman" panose="02020603050405020304" pitchFamily="18" charset="0"/>
                  <a:cs typeface="cmr12"/>
                </a:endParaRPr>
              </a:p>
            </p:txBody>
          </p:sp>
          <p:sp>
            <p:nvSpPr>
              <p:cNvPr id="10" name="Zone de texte 4">
                <a:extLst>
                  <a:ext uri="{FF2B5EF4-FFF2-40B4-BE49-F238E27FC236}">
                    <a16:creationId xmlns:a16="http://schemas.microsoft.com/office/drawing/2014/main" id="{1DBC6E43-2B49-45CF-B8D1-3BF1C3A3C6FA}"/>
                  </a:ext>
                </a:extLst>
              </p:cNvPr>
              <p:cNvSpPr txBox="1">
                <a:spLocks noChangeArrowheads="1"/>
              </p:cNvSpPr>
              <p:nvPr/>
            </p:nvSpPr>
            <p:spPr bwMode="auto">
              <a:xfrm rot="5400000">
                <a:off x="6104519" y="4167191"/>
                <a:ext cx="2639809" cy="4929316"/>
              </a:xfrm>
              <a:prstGeom prst="rect">
                <a:avLst/>
              </a:prstGeom>
              <a:solidFill>
                <a:srgbClr val="FFFFFF"/>
              </a:solidFill>
              <a:ln w="38100" algn="ctr">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1" rIns="91440" bIns="45721" numCol="1" anchor="t" anchorCtr="0" compatLnSpc="1">
                <a:prstTxWarp prst="textNoShape">
                  <a:avLst/>
                </a:prstTxWarp>
              </a:bodyPr>
              <a:lstStyle/>
              <a:p>
                <a:pPr algn="ctr"/>
                <a:r>
                  <a:rPr lang="fr-FR" sz="1600" b="1" dirty="0">
                    <a:effectLst/>
                    <a:latin typeface="Times New Roman" panose="02020603050405020304" pitchFamily="18" charset="0"/>
                    <a:ea typeface="Times New Roman" panose="02020603050405020304" pitchFamily="18" charset="0"/>
                    <a:cs typeface="cmr12"/>
                  </a:rPr>
                  <a:t>Organisation des réseaux et des objets dans l’espace</a:t>
                </a:r>
                <a:endParaRPr lang="fr-FR" sz="1200" dirty="0">
                  <a:effectLst/>
                  <a:latin typeface="Times New Roman" panose="02020603050405020304" pitchFamily="18" charset="0"/>
                  <a:ea typeface="Times New Roman" panose="02020603050405020304" pitchFamily="18" charset="0"/>
                  <a:cs typeface="cmr12"/>
                </a:endParaRPr>
              </a:p>
            </p:txBody>
          </p:sp>
          <p:sp>
            <p:nvSpPr>
              <p:cNvPr id="11" name="Zone de texte 4">
                <a:extLst>
                  <a:ext uri="{FF2B5EF4-FFF2-40B4-BE49-F238E27FC236}">
                    <a16:creationId xmlns:a16="http://schemas.microsoft.com/office/drawing/2014/main" id="{A62854CC-EB10-435D-A6D2-CFA95C159646}"/>
                  </a:ext>
                </a:extLst>
              </p:cNvPr>
              <p:cNvSpPr txBox="1">
                <a:spLocks noChangeArrowheads="1"/>
              </p:cNvSpPr>
              <p:nvPr/>
            </p:nvSpPr>
            <p:spPr bwMode="auto">
              <a:xfrm>
                <a:off x="1208434" y="6631849"/>
                <a:ext cx="2464399" cy="366560"/>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Coupures urbaines</a:t>
                </a:r>
                <a:endParaRPr lang="fr-FR" sz="1200" dirty="0">
                  <a:effectLst/>
                  <a:latin typeface="Times New Roman" panose="02020603050405020304" pitchFamily="18" charset="0"/>
                  <a:ea typeface="Times New Roman" panose="02020603050405020304" pitchFamily="18" charset="0"/>
                  <a:cs typeface="cmr12"/>
                </a:endParaRPr>
              </a:p>
            </p:txBody>
          </p:sp>
          <p:sp>
            <p:nvSpPr>
              <p:cNvPr id="12" name="Zone de texte 4">
                <a:extLst>
                  <a:ext uri="{FF2B5EF4-FFF2-40B4-BE49-F238E27FC236}">
                    <a16:creationId xmlns:a16="http://schemas.microsoft.com/office/drawing/2014/main" id="{09B37038-22A7-448A-9581-50E4C61D1F33}"/>
                  </a:ext>
                </a:extLst>
              </p:cNvPr>
              <p:cNvSpPr txBox="1">
                <a:spLocks noChangeArrowheads="1"/>
              </p:cNvSpPr>
              <p:nvPr/>
            </p:nvSpPr>
            <p:spPr bwMode="auto">
              <a:xfrm>
                <a:off x="1208434" y="7049748"/>
                <a:ext cx="2464399" cy="761303"/>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Mauvais aménagements pour modes doux</a:t>
                </a:r>
                <a:endParaRPr lang="fr-FR" sz="1200" dirty="0">
                  <a:effectLst/>
                  <a:latin typeface="Times New Roman" panose="02020603050405020304" pitchFamily="18" charset="0"/>
                  <a:ea typeface="Times New Roman" panose="02020603050405020304" pitchFamily="18" charset="0"/>
                  <a:cs typeface="cmr12"/>
                </a:endParaRPr>
              </a:p>
            </p:txBody>
          </p:sp>
          <p:sp>
            <p:nvSpPr>
              <p:cNvPr id="13" name="Zone de texte 4">
                <a:extLst>
                  <a:ext uri="{FF2B5EF4-FFF2-40B4-BE49-F238E27FC236}">
                    <a16:creationId xmlns:a16="http://schemas.microsoft.com/office/drawing/2014/main" id="{3918737B-4A84-4021-A673-FF970FB37369}"/>
                  </a:ext>
                </a:extLst>
              </p:cNvPr>
              <p:cNvSpPr txBox="1">
                <a:spLocks noChangeArrowheads="1"/>
              </p:cNvSpPr>
              <p:nvPr/>
            </p:nvSpPr>
            <p:spPr bwMode="auto">
              <a:xfrm>
                <a:off x="5173021" y="5496345"/>
                <a:ext cx="1681861" cy="1817611"/>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Des équipements plus nombreux dans les lieux fréquentés des plus aisés</a:t>
                </a:r>
                <a:endParaRPr lang="fr-FR" sz="1200" dirty="0">
                  <a:effectLst/>
                  <a:latin typeface="Times New Roman" panose="02020603050405020304" pitchFamily="18" charset="0"/>
                  <a:ea typeface="Times New Roman" panose="02020603050405020304" pitchFamily="18" charset="0"/>
                  <a:cs typeface="cmr12"/>
                </a:endParaRPr>
              </a:p>
            </p:txBody>
          </p:sp>
          <p:sp>
            <p:nvSpPr>
              <p:cNvPr id="14" name="Zone de texte 4">
                <a:extLst>
                  <a:ext uri="{FF2B5EF4-FFF2-40B4-BE49-F238E27FC236}">
                    <a16:creationId xmlns:a16="http://schemas.microsoft.com/office/drawing/2014/main" id="{F8742539-51B8-418C-A46F-15C1B68F1C8B}"/>
                  </a:ext>
                </a:extLst>
              </p:cNvPr>
              <p:cNvSpPr txBox="1">
                <a:spLocks noChangeArrowheads="1"/>
              </p:cNvSpPr>
              <p:nvPr/>
            </p:nvSpPr>
            <p:spPr bwMode="auto">
              <a:xfrm>
                <a:off x="1208434" y="5490360"/>
                <a:ext cx="2464399" cy="521787"/>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Topographie contraignante</a:t>
                </a:r>
                <a:endParaRPr lang="fr-FR" sz="1200" dirty="0">
                  <a:effectLst/>
                  <a:latin typeface="Times New Roman" panose="02020603050405020304" pitchFamily="18" charset="0"/>
                  <a:ea typeface="Times New Roman" panose="02020603050405020304" pitchFamily="18" charset="0"/>
                  <a:cs typeface="cmr12"/>
                </a:endParaRPr>
              </a:p>
            </p:txBody>
          </p:sp>
          <p:sp>
            <p:nvSpPr>
              <p:cNvPr id="15" name="Zone de texte 4">
                <a:extLst>
                  <a:ext uri="{FF2B5EF4-FFF2-40B4-BE49-F238E27FC236}">
                    <a16:creationId xmlns:a16="http://schemas.microsoft.com/office/drawing/2014/main" id="{66BE2CAC-F086-415B-AFED-4AF619CB5F0C}"/>
                  </a:ext>
                </a:extLst>
              </p:cNvPr>
              <p:cNvSpPr txBox="1">
                <a:spLocks noChangeArrowheads="1"/>
              </p:cNvSpPr>
              <p:nvPr/>
            </p:nvSpPr>
            <p:spPr bwMode="auto">
              <a:xfrm>
                <a:off x="6950033" y="5520279"/>
                <a:ext cx="2010352" cy="2236793"/>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Enclavement </a:t>
                </a:r>
              </a:p>
              <a:p>
                <a:pPr algn="ctr"/>
                <a:r>
                  <a:rPr lang="fr-FR" sz="1600" dirty="0">
                    <a:effectLst/>
                    <a:latin typeface="Times New Roman" panose="02020603050405020304" pitchFamily="18" charset="0"/>
                    <a:ea typeface="Times New Roman" panose="02020603050405020304" pitchFamily="18" charset="0"/>
                    <a:cs typeface="cmr12"/>
                  </a:rPr>
                  <a:t>« spatio-temporel » : mauvaise desserte périphérique et pour les horaires atypiques (conflit)</a:t>
                </a:r>
                <a:endParaRPr lang="fr-FR" sz="1200" dirty="0">
                  <a:effectLst/>
                  <a:latin typeface="Times New Roman" panose="02020603050405020304" pitchFamily="18" charset="0"/>
                  <a:ea typeface="Times New Roman" panose="02020603050405020304" pitchFamily="18" charset="0"/>
                  <a:cs typeface="cmr12"/>
                </a:endParaRPr>
              </a:p>
            </p:txBody>
          </p:sp>
          <p:sp>
            <p:nvSpPr>
              <p:cNvPr id="16" name="Zone de texte 4">
                <a:extLst>
                  <a:ext uri="{FF2B5EF4-FFF2-40B4-BE49-F238E27FC236}">
                    <a16:creationId xmlns:a16="http://schemas.microsoft.com/office/drawing/2014/main" id="{38056612-A7E5-4647-91AA-5DDCCDE0A1F2}"/>
                  </a:ext>
                </a:extLst>
              </p:cNvPr>
              <p:cNvSpPr txBox="1">
                <a:spLocks noChangeArrowheads="1"/>
              </p:cNvSpPr>
              <p:nvPr/>
            </p:nvSpPr>
            <p:spPr bwMode="auto">
              <a:xfrm>
                <a:off x="1208434" y="6063849"/>
                <a:ext cx="2464399" cy="516079"/>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Espace public dangereux</a:t>
                </a:r>
                <a:endParaRPr lang="fr-FR" sz="1200" dirty="0">
                  <a:effectLst/>
                  <a:latin typeface="Times New Roman" panose="02020603050405020304" pitchFamily="18" charset="0"/>
                  <a:ea typeface="Times New Roman" panose="02020603050405020304" pitchFamily="18" charset="0"/>
                  <a:cs typeface="cmr12"/>
                </a:endParaRPr>
              </a:p>
            </p:txBody>
          </p:sp>
          <p:sp>
            <p:nvSpPr>
              <p:cNvPr id="17" name="Zone de texte 4">
                <a:extLst>
                  <a:ext uri="{FF2B5EF4-FFF2-40B4-BE49-F238E27FC236}">
                    <a16:creationId xmlns:a16="http://schemas.microsoft.com/office/drawing/2014/main" id="{46E20651-F9E2-474A-8A4D-C5C6D583EA93}"/>
                  </a:ext>
                </a:extLst>
              </p:cNvPr>
              <p:cNvSpPr txBox="1">
                <a:spLocks noChangeArrowheads="1"/>
              </p:cNvSpPr>
              <p:nvPr/>
            </p:nvSpPr>
            <p:spPr bwMode="auto">
              <a:xfrm>
                <a:off x="5173021" y="7474262"/>
                <a:ext cx="1681861" cy="381103"/>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i="1" dirty="0">
                    <a:effectLst/>
                    <a:latin typeface="Times New Roman" panose="02020603050405020304" pitchFamily="18" charset="0"/>
                    <a:ea typeface="Times New Roman" panose="02020603050405020304" pitchFamily="18" charset="0"/>
                    <a:cs typeface="cmr12"/>
                  </a:rPr>
                  <a:t>Spatial </a:t>
                </a:r>
                <a:r>
                  <a:rPr lang="fr-FR" sz="1600" i="1" dirty="0" err="1">
                    <a:effectLst/>
                    <a:latin typeface="Times New Roman" panose="02020603050405020304" pitchFamily="18" charset="0"/>
                    <a:ea typeface="Times New Roman" panose="02020603050405020304" pitchFamily="18" charset="0"/>
                    <a:cs typeface="cmr12"/>
                  </a:rPr>
                  <a:t>mismatch</a:t>
                </a:r>
                <a:endParaRPr lang="fr-FR" sz="1200" dirty="0">
                  <a:effectLst/>
                  <a:latin typeface="Times New Roman" panose="02020603050405020304" pitchFamily="18" charset="0"/>
                  <a:ea typeface="Times New Roman" panose="02020603050405020304" pitchFamily="18" charset="0"/>
                  <a:cs typeface="cmr12"/>
                </a:endParaRPr>
              </a:p>
            </p:txBody>
          </p:sp>
          <p:sp>
            <p:nvSpPr>
              <p:cNvPr id="18" name="Rectangle 17">
                <a:extLst>
                  <a:ext uri="{FF2B5EF4-FFF2-40B4-BE49-F238E27FC236}">
                    <a16:creationId xmlns:a16="http://schemas.microsoft.com/office/drawing/2014/main" id="{AF24BD9A-996F-45AB-BFA9-60A467618789}"/>
                  </a:ext>
                </a:extLst>
              </p:cNvPr>
              <p:cNvSpPr>
                <a:spLocks noChangeArrowheads="1"/>
              </p:cNvSpPr>
              <p:nvPr/>
            </p:nvSpPr>
            <p:spPr bwMode="auto">
              <a:xfrm>
                <a:off x="5850009" y="724108"/>
                <a:ext cx="3983147" cy="36481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sz="2000"/>
              </a:p>
            </p:txBody>
          </p:sp>
          <p:sp>
            <p:nvSpPr>
              <p:cNvPr id="19" name="Zone de texte 8">
                <a:extLst>
                  <a:ext uri="{FF2B5EF4-FFF2-40B4-BE49-F238E27FC236}">
                    <a16:creationId xmlns:a16="http://schemas.microsoft.com/office/drawing/2014/main" id="{D27AAE5E-3F2D-48E2-9C65-69E1EF46244A}"/>
                  </a:ext>
                </a:extLst>
              </p:cNvPr>
              <p:cNvSpPr txBox="1">
                <a:spLocks noChangeArrowheads="1"/>
              </p:cNvSpPr>
              <p:nvPr/>
            </p:nvSpPr>
            <p:spPr bwMode="auto">
              <a:xfrm rot="5400000">
                <a:off x="6310999" y="1092036"/>
                <a:ext cx="4037638" cy="3118527"/>
              </a:xfrm>
              <a:prstGeom prst="rect">
                <a:avLst/>
              </a:prstGeom>
              <a:solidFill>
                <a:srgbClr val="FFFFFF"/>
              </a:solidFill>
              <a:ln w="38100" algn="ctr">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1" rIns="91440" bIns="45721" numCol="1" anchor="t" anchorCtr="0" compatLnSpc="1">
                <a:prstTxWarp prst="textNoShape">
                  <a:avLst/>
                </a:prstTxWarp>
                <a:scene3d>
                  <a:camera prst="orthographicFront">
                    <a:rot lat="0" lon="0" rev="0"/>
                  </a:camera>
                  <a:lightRig rig="threePt" dir="t"/>
                </a:scene3d>
              </a:bodyPr>
              <a:lstStyle/>
              <a:p>
                <a:pPr algn="ctr"/>
                <a:r>
                  <a:rPr lang="fr-FR" sz="1600" b="1" dirty="0">
                    <a:effectLst/>
                    <a:latin typeface="Times New Roman" panose="02020603050405020304" pitchFamily="18" charset="0"/>
                    <a:ea typeface="Times New Roman" panose="02020603050405020304" pitchFamily="18" charset="0"/>
                    <a:cs typeface="cmr12"/>
                  </a:rPr>
                  <a:t>Manque de moyens et </a:t>
                </a:r>
              </a:p>
              <a:p>
                <a:pPr algn="ctr"/>
                <a:r>
                  <a:rPr lang="fr-FR" sz="1600" b="1" dirty="0">
                    <a:effectLst/>
                    <a:latin typeface="Times New Roman" panose="02020603050405020304" pitchFamily="18" charset="0"/>
                    <a:ea typeface="Times New Roman" panose="02020603050405020304" pitchFamily="18" charset="0"/>
                    <a:cs typeface="cmr12"/>
                  </a:rPr>
                  <a:t>mobilité coûteuse</a:t>
                </a:r>
                <a:endParaRPr lang="fr-FR" sz="1200" dirty="0">
                  <a:effectLst/>
                  <a:latin typeface="Times New Roman" panose="02020603050405020304" pitchFamily="18" charset="0"/>
                  <a:ea typeface="Times New Roman" panose="02020603050405020304" pitchFamily="18" charset="0"/>
                  <a:cs typeface="cmr12"/>
                </a:endParaRPr>
              </a:p>
            </p:txBody>
          </p:sp>
          <p:sp>
            <p:nvSpPr>
              <p:cNvPr id="20" name="Zone de texte 4">
                <a:extLst>
                  <a:ext uri="{FF2B5EF4-FFF2-40B4-BE49-F238E27FC236}">
                    <a16:creationId xmlns:a16="http://schemas.microsoft.com/office/drawing/2014/main" id="{C02001DE-0906-4984-A830-1B90C0E3C370}"/>
                  </a:ext>
                </a:extLst>
              </p:cNvPr>
              <p:cNvSpPr txBox="1">
                <a:spLocks noChangeArrowheads="1"/>
              </p:cNvSpPr>
              <p:nvPr/>
            </p:nvSpPr>
            <p:spPr bwMode="auto">
              <a:xfrm>
                <a:off x="6836701" y="714795"/>
                <a:ext cx="2392480" cy="703240"/>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Tarification des TC : rigidité des tarifs sociaux</a:t>
                </a:r>
                <a:endParaRPr lang="fr-FR" sz="1200" dirty="0">
                  <a:effectLst/>
                  <a:latin typeface="Times New Roman" panose="02020603050405020304" pitchFamily="18" charset="0"/>
                  <a:ea typeface="Times New Roman" panose="02020603050405020304" pitchFamily="18" charset="0"/>
                  <a:cs typeface="cmr12"/>
                </a:endParaRPr>
              </a:p>
            </p:txBody>
          </p:sp>
          <p:sp>
            <p:nvSpPr>
              <p:cNvPr id="21" name="Zone de texte 4">
                <a:extLst>
                  <a:ext uri="{FF2B5EF4-FFF2-40B4-BE49-F238E27FC236}">
                    <a16:creationId xmlns:a16="http://schemas.microsoft.com/office/drawing/2014/main" id="{160C7BC3-81E2-43BC-8750-BFD7DD94381B}"/>
                  </a:ext>
                </a:extLst>
              </p:cNvPr>
              <p:cNvSpPr txBox="1">
                <a:spLocks noChangeArrowheads="1"/>
              </p:cNvSpPr>
              <p:nvPr/>
            </p:nvSpPr>
            <p:spPr bwMode="auto">
              <a:xfrm>
                <a:off x="6839218" y="1490900"/>
                <a:ext cx="2389962" cy="1062647"/>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Moindre accès au VP, notamment à la </a:t>
                </a:r>
                <a:r>
                  <a:rPr lang="fr-FR" sz="1600" dirty="0" err="1">
                    <a:effectLst/>
                    <a:latin typeface="Times New Roman" panose="02020603050405020304" pitchFamily="18" charset="0"/>
                    <a:ea typeface="Times New Roman" panose="02020603050405020304" pitchFamily="18" charset="0"/>
                    <a:cs typeface="cmr12"/>
                  </a:rPr>
                  <a:t>multimotorisation</a:t>
                </a:r>
                <a:endParaRPr lang="fr-FR" sz="1200" dirty="0">
                  <a:effectLst/>
                  <a:latin typeface="Times New Roman" panose="02020603050405020304" pitchFamily="18" charset="0"/>
                  <a:ea typeface="Times New Roman" panose="02020603050405020304" pitchFamily="18" charset="0"/>
                  <a:cs typeface="cmr12"/>
                </a:endParaRPr>
              </a:p>
            </p:txBody>
          </p:sp>
          <p:sp>
            <p:nvSpPr>
              <p:cNvPr id="22" name="Zone de texte 4">
                <a:extLst>
                  <a:ext uri="{FF2B5EF4-FFF2-40B4-BE49-F238E27FC236}">
                    <a16:creationId xmlns:a16="http://schemas.microsoft.com/office/drawing/2014/main" id="{590B1D29-E814-48D3-AEB4-3676A31AA8F9}"/>
                  </a:ext>
                </a:extLst>
              </p:cNvPr>
              <p:cNvSpPr txBox="1">
                <a:spLocks noChangeArrowheads="1"/>
              </p:cNvSpPr>
              <p:nvPr/>
            </p:nvSpPr>
            <p:spPr bwMode="auto">
              <a:xfrm>
                <a:off x="6832750" y="2646450"/>
                <a:ext cx="2392480" cy="1376762"/>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Des coûts généraux de la mobilité trop importants, notamment pour les jeunes précaires</a:t>
                </a:r>
                <a:endParaRPr lang="fr-FR" sz="1200" dirty="0">
                  <a:effectLst/>
                  <a:latin typeface="Times New Roman" panose="02020603050405020304" pitchFamily="18" charset="0"/>
                  <a:ea typeface="Times New Roman" panose="02020603050405020304" pitchFamily="18" charset="0"/>
                  <a:cs typeface="cmr12"/>
                </a:endParaRPr>
              </a:p>
            </p:txBody>
          </p:sp>
          <p:sp>
            <p:nvSpPr>
              <p:cNvPr id="23" name="Zone de texte 4">
                <a:extLst>
                  <a:ext uri="{FF2B5EF4-FFF2-40B4-BE49-F238E27FC236}">
                    <a16:creationId xmlns:a16="http://schemas.microsoft.com/office/drawing/2014/main" id="{23FAB40C-96C0-4092-AA6B-598180B8EDD5}"/>
                  </a:ext>
                </a:extLst>
              </p:cNvPr>
              <p:cNvSpPr txBox="1">
                <a:spLocks noChangeArrowheads="1"/>
              </p:cNvSpPr>
              <p:nvPr/>
            </p:nvSpPr>
            <p:spPr bwMode="auto">
              <a:xfrm>
                <a:off x="6842428" y="4096074"/>
                <a:ext cx="2392480" cy="508008"/>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ctr" anchorCtr="0" compatLnSpc="1">
                <a:prstTxWarp prst="textNoShape">
                  <a:avLst/>
                </a:prstTxWarp>
              </a:bodyPr>
              <a:lstStyle/>
              <a:p>
                <a:pPr algn="ctr"/>
                <a:r>
                  <a:rPr lang="fr-FR" sz="1600" i="1" dirty="0">
                    <a:effectLst/>
                    <a:latin typeface="Times New Roman" panose="02020603050405020304" pitchFamily="18" charset="0"/>
                    <a:ea typeface="Times New Roman" panose="02020603050405020304" pitchFamily="18" charset="0"/>
                    <a:cs typeface="cmr12"/>
                  </a:rPr>
                  <a:t>Modal </a:t>
                </a:r>
                <a:r>
                  <a:rPr lang="fr-FR" sz="1600" i="1" dirty="0" err="1">
                    <a:effectLst/>
                    <a:latin typeface="Times New Roman" panose="02020603050405020304" pitchFamily="18" charset="0"/>
                    <a:ea typeface="Times New Roman" panose="02020603050405020304" pitchFamily="18" charset="0"/>
                    <a:cs typeface="cmr12"/>
                  </a:rPr>
                  <a:t>mismatch</a:t>
                </a:r>
                <a:endParaRPr lang="fr-FR" sz="1200" dirty="0">
                  <a:effectLst/>
                  <a:latin typeface="Times New Roman" panose="02020603050405020304" pitchFamily="18" charset="0"/>
                  <a:ea typeface="Times New Roman" panose="02020603050405020304" pitchFamily="18" charset="0"/>
                  <a:cs typeface="cmr12"/>
                </a:endParaRPr>
              </a:p>
            </p:txBody>
          </p:sp>
          <p:sp>
            <p:nvSpPr>
              <p:cNvPr id="24" name="Rectangle 23">
                <a:extLst>
                  <a:ext uri="{FF2B5EF4-FFF2-40B4-BE49-F238E27FC236}">
                    <a16:creationId xmlns:a16="http://schemas.microsoft.com/office/drawing/2014/main" id="{1ED1A925-B375-4150-9F1B-C5803199BFEB}"/>
                  </a:ext>
                </a:extLst>
              </p:cNvPr>
              <p:cNvSpPr>
                <a:spLocks noChangeArrowheads="1"/>
              </p:cNvSpPr>
              <p:nvPr/>
            </p:nvSpPr>
            <p:spPr bwMode="auto">
              <a:xfrm>
                <a:off x="62536" y="724108"/>
                <a:ext cx="4145072" cy="36481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sz="2000"/>
              </a:p>
            </p:txBody>
          </p:sp>
          <p:sp>
            <p:nvSpPr>
              <p:cNvPr id="25" name="Zone de texte 5">
                <a:extLst>
                  <a:ext uri="{FF2B5EF4-FFF2-40B4-BE49-F238E27FC236}">
                    <a16:creationId xmlns:a16="http://schemas.microsoft.com/office/drawing/2014/main" id="{A9457025-A83B-458F-94C3-F725693C1F6B}"/>
                  </a:ext>
                </a:extLst>
              </p:cNvPr>
              <p:cNvSpPr txBox="1">
                <a:spLocks noChangeArrowheads="1"/>
              </p:cNvSpPr>
              <p:nvPr/>
            </p:nvSpPr>
            <p:spPr bwMode="auto">
              <a:xfrm rot="16200000">
                <a:off x="1056125" y="-671013"/>
                <a:ext cx="4037637" cy="6644624"/>
              </a:xfrm>
              <a:prstGeom prst="rect">
                <a:avLst/>
              </a:prstGeom>
              <a:solidFill>
                <a:srgbClr val="FFFFFF"/>
              </a:solidFill>
              <a:ln w="38100" algn="ctr">
                <a:solidFill>
                  <a:srgbClr val="0C0C0C"/>
                </a:solidFill>
                <a:miter lim="800000"/>
                <a:headEnd/>
                <a:tailEnd/>
              </a:ln>
              <a:effectLst>
                <a:outerShdw blurRad="50800" dist="38100" dir="2700000" algn="tl" rotWithShape="0">
                  <a:prstClr val="black">
                    <a:alpha val="40000"/>
                  </a:prstClr>
                </a:outerShdw>
              </a:effectLst>
            </p:spPr>
            <p:txBody>
              <a:bodyPr vert="horz" wrap="square" lIns="91440" tIns="45721" rIns="91440" bIns="45721" numCol="1" anchor="t" anchorCtr="0" compatLnSpc="1">
                <a:prstTxWarp prst="textNoShape">
                  <a:avLst/>
                </a:prstTxWarp>
              </a:bodyPr>
              <a:lstStyle/>
              <a:p>
                <a:pPr algn="ctr"/>
                <a:r>
                  <a:rPr lang="fr-FR" sz="1600" b="1" dirty="0">
                    <a:effectLst/>
                    <a:latin typeface="Times New Roman" panose="02020603050405020304" pitchFamily="18" charset="0"/>
                    <a:ea typeface="Times New Roman" panose="02020603050405020304" pitchFamily="18" charset="0"/>
                    <a:cs typeface="cmr12"/>
                  </a:rPr>
                  <a:t>Facteurs sociologiques, psychologiques et culturels</a:t>
                </a:r>
                <a:endParaRPr lang="fr-FR" sz="1200" dirty="0">
                  <a:effectLst/>
                  <a:latin typeface="Times New Roman" panose="02020603050405020304" pitchFamily="18" charset="0"/>
                  <a:ea typeface="Times New Roman" panose="02020603050405020304" pitchFamily="18" charset="0"/>
                  <a:cs typeface="cmr12"/>
                </a:endParaRPr>
              </a:p>
            </p:txBody>
          </p:sp>
          <p:sp>
            <p:nvSpPr>
              <p:cNvPr id="26" name="Zone de texte 4">
                <a:extLst>
                  <a:ext uri="{FF2B5EF4-FFF2-40B4-BE49-F238E27FC236}">
                    <a16:creationId xmlns:a16="http://schemas.microsoft.com/office/drawing/2014/main" id="{242B5D3E-7613-4867-9EC7-1E277CFA30D3}"/>
                  </a:ext>
                </a:extLst>
              </p:cNvPr>
              <p:cNvSpPr txBox="1">
                <a:spLocks noChangeArrowheads="1"/>
              </p:cNvSpPr>
              <p:nvPr/>
            </p:nvSpPr>
            <p:spPr bwMode="auto">
              <a:xfrm>
                <a:off x="561077" y="3927319"/>
                <a:ext cx="2290537" cy="682605"/>
              </a:xfrm>
              <a:prstGeom prst="rect">
                <a:avLst/>
              </a:prstGeom>
              <a:solidFill>
                <a:srgbClr val="FFFFFF"/>
              </a:solidFill>
              <a:ln w="3175" cap="rnd" algn="ctr">
                <a:solidFill>
                  <a:srgbClr val="0C0C0C"/>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Peur de l’insécurité dans les TC</a:t>
                </a:r>
                <a:endParaRPr lang="fr-FR" sz="1200" dirty="0">
                  <a:effectLst/>
                  <a:latin typeface="Times New Roman" panose="02020603050405020304" pitchFamily="18" charset="0"/>
                  <a:ea typeface="Times New Roman" panose="02020603050405020304" pitchFamily="18" charset="0"/>
                  <a:cs typeface="cmr12"/>
                </a:endParaRPr>
              </a:p>
            </p:txBody>
          </p:sp>
          <p:sp>
            <p:nvSpPr>
              <p:cNvPr id="27" name="Zone de texte 4">
                <a:extLst>
                  <a:ext uri="{FF2B5EF4-FFF2-40B4-BE49-F238E27FC236}">
                    <a16:creationId xmlns:a16="http://schemas.microsoft.com/office/drawing/2014/main" id="{7A0F2049-F811-42D5-B784-E6D6DDF04663}"/>
                  </a:ext>
                </a:extLst>
              </p:cNvPr>
              <p:cNvSpPr txBox="1">
                <a:spLocks noChangeArrowheads="1"/>
              </p:cNvSpPr>
              <p:nvPr/>
            </p:nvSpPr>
            <p:spPr bwMode="auto">
              <a:xfrm>
                <a:off x="561078" y="687168"/>
                <a:ext cx="2282268" cy="1386077"/>
              </a:xfrm>
              <a:prstGeom prst="rect">
                <a:avLst/>
              </a:prstGeom>
              <a:solidFill>
                <a:srgbClr val="FFFFFF"/>
              </a:solidFill>
              <a:ln w="3175" cap="rnd" algn="ctr">
                <a:solidFill>
                  <a:srgbClr val="0C0C0C"/>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Un ancrage au quartier, exposé tantôt comme un avantage, tantôt comme un inconvénient</a:t>
                </a:r>
                <a:endParaRPr lang="fr-FR" sz="1200" dirty="0">
                  <a:effectLst/>
                  <a:latin typeface="Times New Roman" panose="02020603050405020304" pitchFamily="18" charset="0"/>
                  <a:ea typeface="Times New Roman" panose="02020603050405020304" pitchFamily="18" charset="0"/>
                  <a:cs typeface="cmr12"/>
                </a:endParaRPr>
              </a:p>
            </p:txBody>
          </p:sp>
          <p:sp>
            <p:nvSpPr>
              <p:cNvPr id="28" name="Zone de texte 4">
                <a:extLst>
                  <a:ext uri="{FF2B5EF4-FFF2-40B4-BE49-F238E27FC236}">
                    <a16:creationId xmlns:a16="http://schemas.microsoft.com/office/drawing/2014/main" id="{11D89C59-9751-4900-A84A-73DCC318A027}"/>
                  </a:ext>
                </a:extLst>
              </p:cNvPr>
              <p:cNvSpPr txBox="1">
                <a:spLocks noChangeArrowheads="1"/>
              </p:cNvSpPr>
              <p:nvPr/>
            </p:nvSpPr>
            <p:spPr bwMode="auto">
              <a:xfrm>
                <a:off x="2907830" y="3504849"/>
                <a:ext cx="3433209" cy="1105075"/>
              </a:xfrm>
              <a:prstGeom prst="rect">
                <a:avLst/>
              </a:prstGeom>
              <a:solidFill>
                <a:srgbClr val="FFFFFF"/>
              </a:solidFill>
              <a:ln w="3175" cap="rnd" algn="ctr">
                <a:solidFill>
                  <a:srgbClr val="0C0C0C"/>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Enclavement « symbolique » : discriminations/domination de classe ou raciales en dehors du quartier</a:t>
                </a:r>
                <a:endParaRPr lang="fr-FR" sz="1200" dirty="0">
                  <a:effectLst/>
                  <a:latin typeface="Times New Roman" panose="02020603050405020304" pitchFamily="18" charset="0"/>
                  <a:ea typeface="Times New Roman" panose="02020603050405020304" pitchFamily="18" charset="0"/>
                  <a:cs typeface="cmr12"/>
                </a:endParaRPr>
              </a:p>
            </p:txBody>
          </p:sp>
          <p:sp>
            <p:nvSpPr>
              <p:cNvPr id="29" name="Zone de texte 4">
                <a:extLst>
                  <a:ext uri="{FF2B5EF4-FFF2-40B4-BE49-F238E27FC236}">
                    <a16:creationId xmlns:a16="http://schemas.microsoft.com/office/drawing/2014/main" id="{62BBC6E7-6B44-420B-A4B8-CD0C3A09C37F}"/>
                  </a:ext>
                </a:extLst>
              </p:cNvPr>
              <p:cNvSpPr txBox="1">
                <a:spLocks noChangeArrowheads="1"/>
              </p:cNvSpPr>
              <p:nvPr/>
            </p:nvSpPr>
            <p:spPr bwMode="auto">
              <a:xfrm>
                <a:off x="2907830" y="687170"/>
                <a:ext cx="3419059" cy="749815"/>
              </a:xfrm>
              <a:prstGeom prst="rect">
                <a:avLst/>
              </a:prstGeom>
              <a:solidFill>
                <a:srgbClr val="FFFFFF"/>
              </a:solidFill>
              <a:ln w="3175" cap="rnd" algn="ctr">
                <a:solidFill>
                  <a:srgbClr val="0C0C0C"/>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Difficulté à se mouvoir pour les femmes (jeunes ou adultes)</a:t>
                </a:r>
                <a:endParaRPr lang="fr-FR" sz="1200" dirty="0">
                  <a:effectLst/>
                  <a:latin typeface="Times New Roman" panose="02020603050405020304" pitchFamily="18" charset="0"/>
                  <a:ea typeface="Times New Roman" panose="02020603050405020304" pitchFamily="18" charset="0"/>
                  <a:cs typeface="cmr12"/>
                </a:endParaRPr>
              </a:p>
            </p:txBody>
          </p:sp>
          <p:sp>
            <p:nvSpPr>
              <p:cNvPr id="30" name="Zone de texte 4">
                <a:extLst>
                  <a:ext uri="{FF2B5EF4-FFF2-40B4-BE49-F238E27FC236}">
                    <a16:creationId xmlns:a16="http://schemas.microsoft.com/office/drawing/2014/main" id="{94244AB8-2B7A-424E-8D2D-7886A9E0EB5A}"/>
                  </a:ext>
                </a:extLst>
              </p:cNvPr>
              <p:cNvSpPr txBox="1">
                <a:spLocks noChangeArrowheads="1"/>
              </p:cNvSpPr>
              <p:nvPr/>
            </p:nvSpPr>
            <p:spPr bwMode="auto">
              <a:xfrm>
                <a:off x="2907830" y="2990603"/>
                <a:ext cx="3433209" cy="448595"/>
              </a:xfrm>
              <a:prstGeom prst="rect">
                <a:avLst/>
              </a:prstGeom>
              <a:solidFill>
                <a:srgbClr val="FFFFFF"/>
              </a:solidFill>
              <a:ln w="3175" cap="rnd" algn="ctr">
                <a:solidFill>
                  <a:srgbClr val="0C0C0C"/>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Mauvaise image du vélo</a:t>
                </a:r>
                <a:endParaRPr lang="fr-FR" sz="1200" dirty="0">
                  <a:effectLst/>
                  <a:latin typeface="Times New Roman" panose="02020603050405020304" pitchFamily="18" charset="0"/>
                  <a:ea typeface="Times New Roman" panose="02020603050405020304" pitchFamily="18" charset="0"/>
                  <a:cs typeface="cmr12"/>
                </a:endParaRPr>
              </a:p>
            </p:txBody>
          </p:sp>
          <p:sp>
            <p:nvSpPr>
              <p:cNvPr id="31" name="Zone de texte 4">
                <a:extLst>
                  <a:ext uri="{FF2B5EF4-FFF2-40B4-BE49-F238E27FC236}">
                    <a16:creationId xmlns:a16="http://schemas.microsoft.com/office/drawing/2014/main" id="{77509C67-F187-4EB4-85AC-75F19ADD142F}"/>
                  </a:ext>
                </a:extLst>
              </p:cNvPr>
              <p:cNvSpPr txBox="1">
                <a:spLocks noChangeArrowheads="1"/>
              </p:cNvSpPr>
              <p:nvPr/>
            </p:nvSpPr>
            <p:spPr bwMode="auto">
              <a:xfrm>
                <a:off x="561077" y="3206585"/>
                <a:ext cx="2290537" cy="682605"/>
              </a:xfrm>
              <a:prstGeom prst="rect">
                <a:avLst/>
              </a:prstGeom>
              <a:solidFill>
                <a:srgbClr val="FFFFFF"/>
              </a:solidFill>
              <a:ln w="3175" cap="rnd" algn="ctr">
                <a:solidFill>
                  <a:srgbClr val="0C0C0C"/>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La VP comme marqueur social</a:t>
                </a:r>
                <a:endParaRPr lang="fr-FR" sz="1200" dirty="0">
                  <a:effectLst/>
                  <a:latin typeface="Times New Roman" panose="02020603050405020304" pitchFamily="18" charset="0"/>
                  <a:ea typeface="Times New Roman" panose="02020603050405020304" pitchFamily="18" charset="0"/>
                  <a:cs typeface="cmr12"/>
                </a:endParaRPr>
              </a:p>
            </p:txBody>
          </p:sp>
          <p:sp>
            <p:nvSpPr>
              <p:cNvPr id="32" name="Zone de texte 4">
                <a:extLst>
                  <a:ext uri="{FF2B5EF4-FFF2-40B4-BE49-F238E27FC236}">
                    <a16:creationId xmlns:a16="http://schemas.microsoft.com/office/drawing/2014/main" id="{74347402-2DF1-4C89-B169-F8184CB424A0}"/>
                  </a:ext>
                </a:extLst>
              </p:cNvPr>
              <p:cNvSpPr txBox="1">
                <a:spLocks noChangeArrowheads="1"/>
              </p:cNvSpPr>
              <p:nvPr/>
            </p:nvSpPr>
            <p:spPr bwMode="auto">
              <a:xfrm>
                <a:off x="561077" y="2116420"/>
                <a:ext cx="2290536" cy="1038464"/>
              </a:xfrm>
              <a:prstGeom prst="rect">
                <a:avLst/>
              </a:prstGeom>
              <a:solidFill>
                <a:srgbClr val="FFFFFF"/>
              </a:solidFill>
              <a:ln w="3175" cap="rnd" algn="ctr">
                <a:solidFill>
                  <a:srgbClr val="0C0C0C"/>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Carence de socialisation et d’apprentissage à la mobilité</a:t>
                </a:r>
                <a:endParaRPr lang="fr-FR" sz="1200" dirty="0">
                  <a:effectLst/>
                  <a:latin typeface="Times New Roman" panose="02020603050405020304" pitchFamily="18" charset="0"/>
                  <a:ea typeface="Times New Roman" panose="02020603050405020304" pitchFamily="18" charset="0"/>
                  <a:cs typeface="cmr12"/>
                </a:endParaRPr>
              </a:p>
            </p:txBody>
          </p:sp>
          <p:sp>
            <p:nvSpPr>
              <p:cNvPr id="33" name="Zone de texte 4">
                <a:extLst>
                  <a:ext uri="{FF2B5EF4-FFF2-40B4-BE49-F238E27FC236}">
                    <a16:creationId xmlns:a16="http://schemas.microsoft.com/office/drawing/2014/main" id="{8AF88578-A380-4F61-BFF1-7C1EC9ACD8EB}"/>
                  </a:ext>
                </a:extLst>
              </p:cNvPr>
              <p:cNvSpPr txBox="1">
                <a:spLocks noChangeArrowheads="1"/>
              </p:cNvSpPr>
              <p:nvPr/>
            </p:nvSpPr>
            <p:spPr bwMode="auto">
              <a:xfrm>
                <a:off x="2907830" y="1516546"/>
                <a:ext cx="3419059" cy="1394495"/>
              </a:xfrm>
              <a:prstGeom prst="rect">
                <a:avLst/>
              </a:prstGeom>
              <a:solidFill>
                <a:srgbClr val="FFFFFF"/>
              </a:solidFill>
              <a:ln w="3175" cap="rnd" algn="ctr">
                <a:solidFill>
                  <a:srgbClr val="0C0C0C"/>
                </a:solidFill>
                <a:prstDash val="lgDash"/>
                <a:miter lim="800000"/>
                <a:headEnd/>
                <a:tailEnd/>
              </a:ln>
            </p:spPr>
            <p:txBody>
              <a:bodyPr vert="horz" wrap="square" lIns="91440" tIns="45721" rIns="91440" bIns="45721" numCol="1" anchor="t" anchorCtr="0" compatLnSpc="1">
                <a:prstTxWarp prst="textNoShape">
                  <a:avLst/>
                </a:prstTxWarp>
              </a:bodyPr>
              <a:lstStyle/>
              <a:p>
                <a:pPr algn="ctr"/>
                <a:r>
                  <a:rPr lang="fr-FR" sz="1600" dirty="0">
                    <a:effectLst/>
                    <a:latin typeface="Times New Roman" panose="02020603050405020304" pitchFamily="18" charset="0"/>
                    <a:ea typeface="Times New Roman" panose="02020603050405020304" pitchFamily="18" charset="0"/>
                    <a:cs typeface="cmr12"/>
                  </a:rPr>
                  <a:t>Freins cognitifs à l’utilisation des TC et au permis (complexification de l’environnement + fracture numérique + culture différente). </a:t>
                </a:r>
                <a:endParaRPr lang="fr-FR" sz="1200" dirty="0">
                  <a:effectLst/>
                  <a:latin typeface="Times New Roman" panose="02020603050405020304" pitchFamily="18" charset="0"/>
                  <a:ea typeface="Times New Roman" panose="02020603050405020304" pitchFamily="18" charset="0"/>
                  <a:cs typeface="cmr12"/>
                </a:endParaRPr>
              </a:p>
            </p:txBody>
          </p:sp>
        </p:grpSp>
        <p:sp>
          <p:nvSpPr>
            <p:cNvPr id="6" name="ZoneTexte 88">
              <a:extLst>
                <a:ext uri="{FF2B5EF4-FFF2-40B4-BE49-F238E27FC236}">
                  <a16:creationId xmlns:a16="http://schemas.microsoft.com/office/drawing/2014/main" id="{46DC0FC9-DFCB-4AEB-8DE0-725A71A2B0C2}"/>
                </a:ext>
              </a:extLst>
            </p:cNvPr>
            <p:cNvSpPr txBox="1"/>
            <p:nvPr/>
          </p:nvSpPr>
          <p:spPr>
            <a:xfrm>
              <a:off x="-434022" y="90122"/>
              <a:ext cx="2436502" cy="316949"/>
            </a:xfrm>
            <a:prstGeom prst="rect">
              <a:avLst/>
            </a:prstGeom>
            <a:noFill/>
            <a:ln>
              <a:solidFill>
                <a:schemeClr val="tx1"/>
              </a:solidFill>
            </a:ln>
          </p:spPr>
          <p:txBody>
            <a:bodyPr wrap="square" rtlCol="0" anchor="t">
              <a:noAutofit/>
            </a:bodyPr>
            <a:lstStyle/>
            <a:p>
              <a:pPr algn="ctr"/>
              <a:r>
                <a:rPr lang="fr-FR" b="1" dirty="0">
                  <a:effectLst/>
                  <a:latin typeface="Times New Roman" panose="02020603050405020304" pitchFamily="18" charset="0"/>
                  <a:ea typeface="Times New Roman" panose="02020603050405020304" pitchFamily="18" charset="0"/>
                  <a:cs typeface="cmr12"/>
                </a:rPr>
                <a:t>Contraintes générales à la mobilité</a:t>
              </a:r>
              <a:endParaRPr lang="fr-FR" sz="1400" dirty="0">
                <a:effectLst/>
                <a:latin typeface="Times New Roman" panose="02020603050405020304" pitchFamily="18" charset="0"/>
                <a:ea typeface="Times New Roman" panose="02020603050405020304" pitchFamily="18" charset="0"/>
                <a:cs typeface="cmr12"/>
              </a:endParaRPr>
            </a:p>
          </p:txBody>
        </p:sp>
      </p:grpSp>
      <p:sp>
        <p:nvSpPr>
          <p:cNvPr id="34" name="Rectangle 2">
            <a:extLst>
              <a:ext uri="{FF2B5EF4-FFF2-40B4-BE49-F238E27FC236}">
                <a16:creationId xmlns:a16="http://schemas.microsoft.com/office/drawing/2014/main" id="{5ECAF2CB-ABFA-4F2B-846E-151554F03B2A}"/>
              </a:ext>
            </a:extLst>
          </p:cNvPr>
          <p:cNvSpPr>
            <a:spLocks noChangeArrowheads="1"/>
          </p:cNvSpPr>
          <p:nvPr/>
        </p:nvSpPr>
        <p:spPr bwMode="auto">
          <a:xfrm>
            <a:off x="10957435" y="4800600"/>
            <a:ext cx="142529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1000"/>
              </a:lnSpc>
              <a:spcBef>
                <a:spcPts val="800"/>
              </a:spcBef>
              <a:buClr>
                <a:srgbClr val="3333CC"/>
              </a:buClr>
              <a:buSzPct val="60000"/>
              <a:buFont typeface="Wingdings" panose="05000000000000000000" pitchFamily="2" charset="2"/>
              <a:buChar char=""/>
              <a:defRPr sz="3200">
                <a:solidFill>
                  <a:srgbClr val="000000"/>
                </a:solidFill>
                <a:latin typeface="Tahoma" panose="020B0604030504040204" pitchFamily="34" charset="0"/>
                <a:cs typeface="Lucida Sans Unicode" panose="020B0602030504020204" pitchFamily="34" charset="0"/>
              </a:defRPr>
            </a:lvl1pPr>
            <a:lvl2pPr marL="742950" indent="-285750">
              <a:lnSpc>
                <a:spcPct val="101000"/>
              </a:lnSpc>
              <a:spcBef>
                <a:spcPts val="700"/>
              </a:spcBef>
              <a:buClr>
                <a:srgbClr val="FF0000"/>
              </a:buClr>
              <a:buSzPct val="55000"/>
              <a:buFont typeface="Wingdings" panose="05000000000000000000" pitchFamily="2" charset="2"/>
              <a:buChar char=""/>
              <a:defRPr sz="2800">
                <a:solidFill>
                  <a:srgbClr val="000000"/>
                </a:solidFill>
                <a:latin typeface="Tahoma" panose="020B0604030504040204" pitchFamily="34" charset="0"/>
                <a:cs typeface="Lucida Sans Unicode" panose="020B0602030504020204" pitchFamily="34" charset="0"/>
              </a:defRPr>
            </a:lvl2pPr>
            <a:lvl3pPr marL="1143000" indent="-228600">
              <a:lnSpc>
                <a:spcPct val="101000"/>
              </a:lnSpc>
              <a:spcBef>
                <a:spcPts val="600"/>
              </a:spcBef>
              <a:buClr>
                <a:srgbClr val="3333CC"/>
              </a:buClr>
              <a:buSzPct val="50000"/>
              <a:buFont typeface="Wingdings" panose="05000000000000000000" pitchFamily="2" charset="2"/>
              <a:buChar char=""/>
              <a:defRPr sz="2400">
                <a:solidFill>
                  <a:srgbClr val="000000"/>
                </a:solidFill>
                <a:latin typeface="Tahoma" panose="020B0604030504040204" pitchFamily="34" charset="0"/>
                <a:cs typeface="Lucida Sans Unicode" panose="020B0602030504020204" pitchFamily="34" charset="0"/>
              </a:defRPr>
            </a:lvl3pPr>
            <a:lvl4pPr marL="1600200" indent="-228600">
              <a:lnSpc>
                <a:spcPct val="101000"/>
              </a:lnSpc>
              <a:spcBef>
                <a:spcPts val="500"/>
              </a:spcBef>
              <a:buClr>
                <a:srgbClr val="FFCF01"/>
              </a:buClr>
              <a:buSzPct val="55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4pPr>
            <a:lvl5pPr marL="2057400" indent="-228600">
              <a:lnSpc>
                <a:spcPct val="101000"/>
              </a:lnSpc>
              <a:spcBef>
                <a:spcPts val="500"/>
              </a:spcBef>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5pPr>
            <a:lvl6pPr marL="25146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6pPr>
            <a:lvl7pPr marL="29718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7pPr>
            <a:lvl8pPr marL="34290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8pPr>
            <a:lvl9pPr marL="38862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9pPr>
          </a:lstStyle>
          <a:p>
            <a:pPr>
              <a:lnSpc>
                <a:spcPct val="100000"/>
              </a:lnSpc>
              <a:spcBef>
                <a:spcPct val="0"/>
              </a:spcBef>
              <a:buClrTx/>
              <a:buSzTx/>
              <a:buNone/>
            </a:pPr>
            <a:r>
              <a:rPr lang="fr-FR" altLang="fr-FR" sz="1400" dirty="0">
                <a:ea typeface="Tahoma" panose="020B0604030504040204" pitchFamily="34" charset="0"/>
                <a:cs typeface="Tahoma" panose="020B0604030504040204" pitchFamily="34" charset="0"/>
              </a:rPr>
              <a:t>Source : Thibault ISAMBOURG, mémoire de Master, 2021</a:t>
            </a:r>
          </a:p>
        </p:txBody>
      </p:sp>
    </p:spTree>
    <p:extLst>
      <p:ext uri="{BB962C8B-B14F-4D97-AF65-F5344CB8AC3E}">
        <p14:creationId xmlns:p14="http://schemas.microsoft.com/office/powerpoint/2010/main" val="269257234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52EBC17-4015-493D-A0F4-23362336F141}"/>
              </a:ext>
            </a:extLst>
          </p:cNvPr>
          <p:cNvSpPr txBox="1">
            <a:spLocks/>
          </p:cNvSpPr>
          <p:nvPr>
            <p:custDataLst>
              <p:tags r:id="rId1"/>
            </p:custDataLst>
          </p:nvPr>
        </p:nvSpPr>
        <p:spPr>
          <a:xfrm>
            <a:off x="335275" y="90784"/>
            <a:ext cx="8508016" cy="531648"/>
          </a:xfrm>
          <a:prstGeom prst="rect">
            <a:avLst/>
          </a:prstGeom>
        </p:spPr>
        <p:txBody>
          <a:bodyPr/>
          <a:lstStyle>
            <a:lvl1pPr>
              <a:defRPr sz="2000" b="1" baseline="0">
                <a:solidFill>
                  <a:schemeClr val="tx1"/>
                </a:solidFill>
                <a:latin typeface="+mj-lt"/>
                <a:ea typeface="+mj-ea"/>
                <a:cs typeface="+mj-cs"/>
              </a:defRPr>
            </a:lvl1pPr>
          </a:lstStyle>
          <a:p>
            <a:r>
              <a:rPr lang="fr-FR" kern="0" dirty="0"/>
              <a:t>6. Freins à la mobilité des habitants des QPV et rôle des TC </a:t>
            </a:r>
          </a:p>
        </p:txBody>
      </p:sp>
      <p:grpSp>
        <p:nvGrpSpPr>
          <p:cNvPr id="6" name="Group 34">
            <a:extLst>
              <a:ext uri="{FF2B5EF4-FFF2-40B4-BE49-F238E27FC236}">
                <a16:creationId xmlns:a16="http://schemas.microsoft.com/office/drawing/2014/main" id="{57E37660-EBF8-4EF2-87DC-F36431909017}"/>
              </a:ext>
            </a:extLst>
          </p:cNvPr>
          <p:cNvGrpSpPr>
            <a:grpSpLocks/>
          </p:cNvGrpSpPr>
          <p:nvPr/>
        </p:nvGrpSpPr>
        <p:grpSpPr bwMode="auto">
          <a:xfrm>
            <a:off x="914400" y="1434580"/>
            <a:ext cx="9559341" cy="3988839"/>
            <a:chOff x="5907105" y="1866354"/>
            <a:chExt cx="10477469" cy="4569219"/>
          </a:xfrm>
        </p:grpSpPr>
        <p:sp>
          <p:nvSpPr>
            <p:cNvPr id="7" name="Zone de texte 2">
              <a:extLst>
                <a:ext uri="{FF2B5EF4-FFF2-40B4-BE49-F238E27FC236}">
                  <a16:creationId xmlns:a16="http://schemas.microsoft.com/office/drawing/2014/main" id="{7A01A61C-D2DB-4CD4-B99D-0A9BE4B1AED9}"/>
                </a:ext>
              </a:extLst>
            </p:cNvPr>
            <p:cNvSpPr txBox="1">
              <a:spLocks noChangeArrowheads="1"/>
            </p:cNvSpPr>
            <p:nvPr/>
          </p:nvSpPr>
          <p:spPr bwMode="auto">
            <a:xfrm>
              <a:off x="13038888" y="2544094"/>
              <a:ext cx="3345686" cy="3891478"/>
            </a:xfrm>
            <a:prstGeom prst="rect">
              <a:avLst/>
            </a:prstGeom>
            <a:solidFill>
              <a:srgbClr val="FFFFFF"/>
            </a:solidFill>
            <a:ln w="381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1" rIns="91440" bIns="45721" numCol="1" anchor="t" anchorCtr="0" compatLnSpc="1">
              <a:prstTxWarp prst="textNoShape">
                <a:avLst/>
              </a:prstTxWarp>
            </a:bodyPr>
            <a:lstStyle/>
            <a:p>
              <a:pPr algn="ctr">
                <a:lnSpc>
                  <a:spcPct val="115000"/>
                </a:lnSpc>
              </a:pPr>
              <a:r>
                <a:rPr lang="fr-FR" sz="1600" b="1" dirty="0">
                  <a:effectLst/>
                  <a:latin typeface="Times New Roman" panose="02020603050405020304" pitchFamily="18" charset="0"/>
                  <a:ea typeface="PMingLiU" panose="02020500000000000000" pitchFamily="18" charset="-120"/>
                  <a:cs typeface="cmr12"/>
                </a:rPr>
                <a:t>Des parts modales spécifiques </a:t>
              </a:r>
              <a:endParaRPr lang="fr-FR" sz="1600" dirty="0">
                <a:effectLst/>
                <a:latin typeface="Times New Roman" panose="02020603050405020304" pitchFamily="18" charset="0"/>
                <a:ea typeface="PMingLiU" panose="02020500000000000000" pitchFamily="18" charset="-120"/>
                <a:cs typeface="cmr12"/>
              </a:endParaRPr>
            </a:p>
          </p:txBody>
        </p:sp>
        <p:sp>
          <p:nvSpPr>
            <p:cNvPr id="8" name="Zone de texte 2">
              <a:extLst>
                <a:ext uri="{FF2B5EF4-FFF2-40B4-BE49-F238E27FC236}">
                  <a16:creationId xmlns:a16="http://schemas.microsoft.com/office/drawing/2014/main" id="{04B78A62-6B26-43D2-AEAD-B3AA20BB7F43}"/>
                </a:ext>
              </a:extLst>
            </p:cNvPr>
            <p:cNvSpPr txBox="1">
              <a:spLocks noChangeArrowheads="1"/>
            </p:cNvSpPr>
            <p:nvPr/>
          </p:nvSpPr>
          <p:spPr bwMode="auto">
            <a:xfrm>
              <a:off x="9271595" y="1866354"/>
              <a:ext cx="3909442" cy="437455"/>
            </a:xfrm>
            <a:prstGeom prst="rect">
              <a:avLst/>
            </a:prstGeom>
            <a:noFill/>
            <a:ln>
              <a:solidFill>
                <a:schemeClr val="tx1"/>
              </a:solidFill>
            </a:ln>
          </p:spPr>
          <p:txBody>
            <a:bodyPr wrap="square" rtlCol="0" anchor="t">
              <a:noAutofit/>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sz="1800" dirty="0">
                  <a:solidFill>
                    <a:srgbClr val="C00000"/>
                  </a:solidFill>
                </a:rPr>
                <a:t>Une mobilité sous contraintes </a:t>
              </a:r>
            </a:p>
          </p:txBody>
        </p:sp>
        <p:sp>
          <p:nvSpPr>
            <p:cNvPr id="9" name="Zone de texte 2">
              <a:extLst>
                <a:ext uri="{FF2B5EF4-FFF2-40B4-BE49-F238E27FC236}">
                  <a16:creationId xmlns:a16="http://schemas.microsoft.com/office/drawing/2014/main" id="{E8E85A8C-871E-44D6-AA15-4EC005C0623C}"/>
                </a:ext>
              </a:extLst>
            </p:cNvPr>
            <p:cNvSpPr txBox="1">
              <a:spLocks noChangeArrowheads="1"/>
            </p:cNvSpPr>
            <p:nvPr/>
          </p:nvSpPr>
          <p:spPr bwMode="auto">
            <a:xfrm>
              <a:off x="13181038" y="3375965"/>
              <a:ext cx="3108011" cy="336974"/>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ctr"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Moins de VP</a:t>
              </a:r>
            </a:p>
          </p:txBody>
        </p:sp>
        <p:sp>
          <p:nvSpPr>
            <p:cNvPr id="10" name="Zone de texte 2">
              <a:extLst>
                <a:ext uri="{FF2B5EF4-FFF2-40B4-BE49-F238E27FC236}">
                  <a16:creationId xmlns:a16="http://schemas.microsoft.com/office/drawing/2014/main" id="{53A5D174-DA3A-41E4-90BE-DC92D9E84821}"/>
                </a:ext>
              </a:extLst>
            </p:cNvPr>
            <p:cNvSpPr txBox="1">
              <a:spLocks noChangeArrowheads="1"/>
            </p:cNvSpPr>
            <p:nvPr/>
          </p:nvSpPr>
          <p:spPr bwMode="auto">
            <a:xfrm>
              <a:off x="13168651" y="3834796"/>
              <a:ext cx="3120398" cy="710013"/>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Autant ou plus de TC (pas de consensus)</a:t>
              </a:r>
            </a:p>
          </p:txBody>
        </p:sp>
        <p:sp>
          <p:nvSpPr>
            <p:cNvPr id="11" name="Zone de texte 2">
              <a:extLst>
                <a:ext uri="{FF2B5EF4-FFF2-40B4-BE49-F238E27FC236}">
                  <a16:creationId xmlns:a16="http://schemas.microsoft.com/office/drawing/2014/main" id="{9F163685-E0ED-4D32-ACE4-E015DB8B25C9}"/>
                </a:ext>
              </a:extLst>
            </p:cNvPr>
            <p:cNvSpPr txBox="1">
              <a:spLocks noChangeArrowheads="1"/>
            </p:cNvSpPr>
            <p:nvPr/>
          </p:nvSpPr>
          <p:spPr bwMode="auto">
            <a:xfrm>
              <a:off x="9472997" y="2544095"/>
              <a:ext cx="3345685" cy="3891478"/>
            </a:xfrm>
            <a:prstGeom prst="rect">
              <a:avLst/>
            </a:prstGeom>
            <a:solidFill>
              <a:srgbClr val="FFFFFF"/>
            </a:solidFill>
            <a:ln w="381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1" rIns="91440" bIns="45721" numCol="1" anchor="t" anchorCtr="0" compatLnSpc="1">
              <a:prstTxWarp prst="textNoShape">
                <a:avLst/>
              </a:prstTxWarp>
            </a:bodyPr>
            <a:lstStyle/>
            <a:p>
              <a:pPr algn="ctr">
                <a:lnSpc>
                  <a:spcPct val="115000"/>
                </a:lnSpc>
              </a:pPr>
              <a:r>
                <a:rPr lang="fr-FR" sz="1600" b="1" dirty="0">
                  <a:effectLst/>
                  <a:latin typeface="Times New Roman" panose="02020603050405020304" pitchFamily="18" charset="0"/>
                  <a:ea typeface="PMingLiU" panose="02020500000000000000" pitchFamily="18" charset="-120"/>
                  <a:cs typeface="cmr12"/>
                </a:rPr>
                <a:t>Hypermobilité </a:t>
              </a:r>
              <a:endParaRPr lang="fr-FR" sz="1600" dirty="0">
                <a:effectLst/>
                <a:latin typeface="Times New Roman" panose="02020603050405020304" pitchFamily="18" charset="0"/>
                <a:ea typeface="PMingLiU" panose="02020500000000000000" pitchFamily="18" charset="-120"/>
                <a:cs typeface="cmr12"/>
              </a:endParaRPr>
            </a:p>
          </p:txBody>
        </p:sp>
        <p:sp>
          <p:nvSpPr>
            <p:cNvPr id="12" name="Zone de texte 2">
              <a:extLst>
                <a:ext uri="{FF2B5EF4-FFF2-40B4-BE49-F238E27FC236}">
                  <a16:creationId xmlns:a16="http://schemas.microsoft.com/office/drawing/2014/main" id="{14C84F12-EFBD-4338-8ED5-21B128842D26}"/>
                </a:ext>
              </a:extLst>
            </p:cNvPr>
            <p:cNvSpPr txBox="1">
              <a:spLocks noChangeArrowheads="1"/>
            </p:cNvSpPr>
            <p:nvPr/>
          </p:nvSpPr>
          <p:spPr bwMode="auto">
            <a:xfrm>
              <a:off x="13181037" y="4666668"/>
              <a:ext cx="3108011" cy="480660"/>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ctr"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Davantage de marche</a:t>
              </a:r>
            </a:p>
          </p:txBody>
        </p:sp>
        <p:sp>
          <p:nvSpPr>
            <p:cNvPr id="13" name="Zone de texte 2">
              <a:extLst>
                <a:ext uri="{FF2B5EF4-FFF2-40B4-BE49-F238E27FC236}">
                  <a16:creationId xmlns:a16="http://schemas.microsoft.com/office/drawing/2014/main" id="{ED9F4062-2218-423C-859F-DAE588E4E538}"/>
                </a:ext>
              </a:extLst>
            </p:cNvPr>
            <p:cNvSpPr txBox="1">
              <a:spLocks noChangeArrowheads="1"/>
            </p:cNvSpPr>
            <p:nvPr/>
          </p:nvSpPr>
          <p:spPr bwMode="auto">
            <a:xfrm>
              <a:off x="9585640" y="4232295"/>
              <a:ext cx="3108011" cy="1059882"/>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Flexibilité de destinations et d’horaires (conflit pour les horaires atypiques)</a:t>
              </a:r>
            </a:p>
          </p:txBody>
        </p:sp>
        <p:sp>
          <p:nvSpPr>
            <p:cNvPr id="14" name="Zone de texte 2">
              <a:extLst>
                <a:ext uri="{FF2B5EF4-FFF2-40B4-BE49-F238E27FC236}">
                  <a16:creationId xmlns:a16="http://schemas.microsoft.com/office/drawing/2014/main" id="{3E2D7412-068B-4853-A934-0F8D259D9CF8}"/>
                </a:ext>
              </a:extLst>
            </p:cNvPr>
            <p:cNvSpPr txBox="1">
              <a:spLocks noChangeArrowheads="1"/>
            </p:cNvSpPr>
            <p:nvPr/>
          </p:nvSpPr>
          <p:spPr bwMode="auto">
            <a:xfrm>
              <a:off x="5907105" y="2544096"/>
              <a:ext cx="3345685" cy="3514569"/>
            </a:xfrm>
            <a:prstGeom prst="rect">
              <a:avLst/>
            </a:prstGeom>
            <a:solidFill>
              <a:srgbClr val="FFFFFF"/>
            </a:solidFill>
            <a:ln w="381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1" rIns="91440" bIns="45721" numCol="1" anchor="t" anchorCtr="0" compatLnSpc="1">
              <a:prstTxWarp prst="textNoShape">
                <a:avLst/>
              </a:prstTxWarp>
            </a:bodyPr>
            <a:lstStyle/>
            <a:p>
              <a:pPr algn="ctr">
                <a:lnSpc>
                  <a:spcPct val="115000"/>
                </a:lnSpc>
              </a:pPr>
              <a:r>
                <a:rPr lang="fr-FR" sz="1600" b="1" dirty="0" err="1">
                  <a:effectLst/>
                  <a:latin typeface="Times New Roman" panose="02020603050405020304" pitchFamily="18" charset="0"/>
                  <a:ea typeface="PMingLiU" panose="02020500000000000000" pitchFamily="18" charset="-120"/>
                  <a:cs typeface="cmr12"/>
                </a:rPr>
                <a:t>Hypomobilité</a:t>
              </a:r>
              <a:endParaRPr lang="fr-FR" sz="1600" dirty="0">
                <a:effectLst/>
                <a:latin typeface="Times New Roman" panose="02020603050405020304" pitchFamily="18" charset="0"/>
                <a:ea typeface="PMingLiU" panose="02020500000000000000" pitchFamily="18" charset="-120"/>
                <a:cs typeface="cmr12"/>
              </a:endParaRPr>
            </a:p>
          </p:txBody>
        </p:sp>
        <p:sp>
          <p:nvSpPr>
            <p:cNvPr id="15" name="Zone de texte 2">
              <a:extLst>
                <a:ext uri="{FF2B5EF4-FFF2-40B4-BE49-F238E27FC236}">
                  <a16:creationId xmlns:a16="http://schemas.microsoft.com/office/drawing/2014/main" id="{FDF27B87-7DCB-4FBC-851B-22F586711F67}"/>
                </a:ext>
              </a:extLst>
            </p:cNvPr>
            <p:cNvSpPr txBox="1">
              <a:spLocks noChangeArrowheads="1"/>
            </p:cNvSpPr>
            <p:nvPr/>
          </p:nvSpPr>
          <p:spPr bwMode="auto">
            <a:xfrm>
              <a:off x="6002631" y="3021870"/>
              <a:ext cx="3108011" cy="419528"/>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Moins de déplacements</a:t>
              </a:r>
            </a:p>
          </p:txBody>
        </p:sp>
        <p:sp>
          <p:nvSpPr>
            <p:cNvPr id="16" name="Zone de texte 2">
              <a:extLst>
                <a:ext uri="{FF2B5EF4-FFF2-40B4-BE49-F238E27FC236}">
                  <a16:creationId xmlns:a16="http://schemas.microsoft.com/office/drawing/2014/main" id="{9EFEEAAF-04EE-4717-8A9D-42E49B51D23B}"/>
                </a:ext>
              </a:extLst>
            </p:cNvPr>
            <p:cNvSpPr txBox="1">
              <a:spLocks noChangeArrowheads="1"/>
            </p:cNvSpPr>
            <p:nvPr/>
          </p:nvSpPr>
          <p:spPr bwMode="auto">
            <a:xfrm>
              <a:off x="6002631" y="3557755"/>
              <a:ext cx="3108011" cy="983276"/>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Des distances et temps (conflit) plus courts pour les déplacements hors pendulaires</a:t>
              </a:r>
            </a:p>
          </p:txBody>
        </p:sp>
        <p:sp>
          <p:nvSpPr>
            <p:cNvPr id="17" name="Zone de texte 2">
              <a:extLst>
                <a:ext uri="{FF2B5EF4-FFF2-40B4-BE49-F238E27FC236}">
                  <a16:creationId xmlns:a16="http://schemas.microsoft.com/office/drawing/2014/main" id="{E9A9AE60-6554-41F0-82A8-8A96AE252031}"/>
                </a:ext>
              </a:extLst>
            </p:cNvPr>
            <p:cNvSpPr txBox="1">
              <a:spLocks noChangeArrowheads="1"/>
            </p:cNvSpPr>
            <p:nvPr/>
          </p:nvSpPr>
          <p:spPr bwMode="auto">
            <a:xfrm>
              <a:off x="6002631" y="4666668"/>
              <a:ext cx="3108011" cy="512027"/>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Moindre vitesse de déplacement</a:t>
              </a:r>
            </a:p>
          </p:txBody>
        </p:sp>
        <p:sp>
          <p:nvSpPr>
            <p:cNvPr id="18" name="Zone de texte 2">
              <a:extLst>
                <a:ext uri="{FF2B5EF4-FFF2-40B4-BE49-F238E27FC236}">
                  <a16:creationId xmlns:a16="http://schemas.microsoft.com/office/drawing/2014/main" id="{BBF33C37-83D5-4AE7-98B5-DA8AE6415513}"/>
                </a:ext>
              </a:extLst>
            </p:cNvPr>
            <p:cNvSpPr txBox="1">
              <a:spLocks noChangeArrowheads="1"/>
            </p:cNvSpPr>
            <p:nvPr/>
          </p:nvSpPr>
          <p:spPr bwMode="auto">
            <a:xfrm>
              <a:off x="9585640" y="3018679"/>
              <a:ext cx="3120398" cy="1101675"/>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Des déplacements plus longs (distance et temps) pour les pendulaires</a:t>
              </a:r>
            </a:p>
          </p:txBody>
        </p:sp>
        <p:sp>
          <p:nvSpPr>
            <p:cNvPr id="19" name="Zone de texte 2">
              <a:extLst>
                <a:ext uri="{FF2B5EF4-FFF2-40B4-BE49-F238E27FC236}">
                  <a16:creationId xmlns:a16="http://schemas.microsoft.com/office/drawing/2014/main" id="{9B6C90C5-3124-4A9B-BA22-18A288BD6D33}"/>
                </a:ext>
              </a:extLst>
            </p:cNvPr>
            <p:cNvSpPr txBox="1">
              <a:spLocks noChangeArrowheads="1"/>
            </p:cNvSpPr>
            <p:nvPr/>
          </p:nvSpPr>
          <p:spPr bwMode="auto">
            <a:xfrm>
              <a:off x="13183421" y="5269187"/>
              <a:ext cx="3108011" cy="1059882"/>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VP en diminution pour les loisirs, stable pour les déplacements pendulaires </a:t>
              </a:r>
            </a:p>
          </p:txBody>
        </p:sp>
      </p:grpSp>
      <p:sp>
        <p:nvSpPr>
          <p:cNvPr id="20" name="Zone de texte 2">
            <a:extLst>
              <a:ext uri="{FF2B5EF4-FFF2-40B4-BE49-F238E27FC236}">
                <a16:creationId xmlns:a16="http://schemas.microsoft.com/office/drawing/2014/main" id="{4DC8A66C-E223-4D0F-8679-5D0CA04A71D3}"/>
              </a:ext>
            </a:extLst>
          </p:cNvPr>
          <p:cNvSpPr txBox="1">
            <a:spLocks noChangeArrowheads="1"/>
          </p:cNvSpPr>
          <p:nvPr/>
        </p:nvSpPr>
        <p:spPr bwMode="auto">
          <a:xfrm>
            <a:off x="4281890" y="4577643"/>
            <a:ext cx="2835660" cy="636012"/>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Des retours au domicile plus fréquents</a:t>
            </a:r>
          </a:p>
        </p:txBody>
      </p:sp>
      <p:sp>
        <p:nvSpPr>
          <p:cNvPr id="21" name="Zone de texte 2">
            <a:extLst>
              <a:ext uri="{FF2B5EF4-FFF2-40B4-BE49-F238E27FC236}">
                <a16:creationId xmlns:a16="http://schemas.microsoft.com/office/drawing/2014/main" id="{C59B7413-839D-4A99-B89C-1F7CE8688A28}"/>
              </a:ext>
            </a:extLst>
          </p:cNvPr>
          <p:cNvSpPr txBox="1">
            <a:spLocks noChangeArrowheads="1"/>
          </p:cNvSpPr>
          <p:nvPr/>
        </p:nvSpPr>
        <p:spPr bwMode="auto">
          <a:xfrm>
            <a:off x="1022823" y="4425256"/>
            <a:ext cx="2835660" cy="446990"/>
          </a:xfrm>
          <a:prstGeom prst="rect">
            <a:avLst/>
          </a:prstGeom>
          <a:solidFill>
            <a:srgbClr val="FFFFFF"/>
          </a:solidFill>
          <a:ln w="3175" cap="rnd" algn="ctr">
            <a:solidFill>
              <a:srgbClr val="000000"/>
            </a:solidFill>
            <a:prstDash val="lgDash"/>
            <a:miter lim="800000"/>
            <a:headEnd/>
            <a:tailEnd/>
          </a:ln>
        </p:spPr>
        <p:txBody>
          <a:bodyPr vert="horz" wrap="square" lIns="91440" tIns="45721" rIns="91440" bIns="45721" numCol="1" anchor="t" anchorCtr="0" compatLnSpc="1">
            <a:prstTxWarp prst="textNoShape">
              <a:avLst/>
            </a:prstTxWarp>
          </a:bodyPr>
          <a:lstStyle/>
          <a:p>
            <a:pPr algn="ctr">
              <a:lnSpc>
                <a:spcPct val="115000"/>
              </a:lnSpc>
            </a:pPr>
            <a:r>
              <a:rPr lang="fr-FR" sz="1600" dirty="0">
                <a:effectLst/>
                <a:latin typeface="Times New Roman" panose="02020603050405020304" pitchFamily="18" charset="0"/>
                <a:ea typeface="PMingLiU" panose="02020500000000000000" pitchFamily="18" charset="-120"/>
                <a:cs typeface="cmr12"/>
              </a:rPr>
              <a:t>Déplacements non réalisés ?</a:t>
            </a:r>
          </a:p>
        </p:txBody>
      </p:sp>
      <p:sp>
        <p:nvSpPr>
          <p:cNvPr id="22" name="ZoneTexte 88">
            <a:extLst>
              <a:ext uri="{FF2B5EF4-FFF2-40B4-BE49-F238E27FC236}">
                <a16:creationId xmlns:a16="http://schemas.microsoft.com/office/drawing/2014/main" id="{61E4F7BC-5AD7-4C62-94E1-B805A48DA04D}"/>
              </a:ext>
            </a:extLst>
          </p:cNvPr>
          <p:cNvSpPr txBox="1"/>
          <p:nvPr/>
        </p:nvSpPr>
        <p:spPr>
          <a:xfrm>
            <a:off x="3584687" y="800062"/>
            <a:ext cx="4638450" cy="358113"/>
          </a:xfrm>
          <a:prstGeom prst="rect">
            <a:avLst/>
          </a:prstGeom>
          <a:noFill/>
          <a:ln>
            <a:solidFill>
              <a:schemeClr val="tx1"/>
            </a:solidFill>
          </a:ln>
        </p:spPr>
        <p:txBody>
          <a:bodyPr wrap="square" rtlCol="0" anchor="t">
            <a:noAutofit/>
          </a:bodyPr>
          <a:lstStyle/>
          <a:p>
            <a:pPr algn="ctr"/>
            <a:r>
              <a:rPr lang="fr-FR" b="1" dirty="0">
                <a:effectLst/>
                <a:latin typeface="Times New Roman" panose="02020603050405020304" pitchFamily="18" charset="0"/>
                <a:ea typeface="Times New Roman" panose="02020603050405020304" pitchFamily="18" charset="0"/>
                <a:cs typeface="cmr12"/>
              </a:rPr>
              <a:t>Conséquences des contraintes sur la mobilité</a:t>
            </a:r>
            <a:endParaRPr lang="fr-FR" sz="1400" dirty="0">
              <a:effectLst/>
              <a:latin typeface="Times New Roman" panose="02020603050405020304" pitchFamily="18" charset="0"/>
              <a:ea typeface="Times New Roman" panose="02020603050405020304" pitchFamily="18" charset="0"/>
              <a:cs typeface="cmr12"/>
            </a:endParaRPr>
          </a:p>
        </p:txBody>
      </p:sp>
      <p:sp>
        <p:nvSpPr>
          <p:cNvPr id="23" name="Rectangle 2">
            <a:extLst>
              <a:ext uri="{FF2B5EF4-FFF2-40B4-BE49-F238E27FC236}">
                <a16:creationId xmlns:a16="http://schemas.microsoft.com/office/drawing/2014/main" id="{4C021F9E-E55F-4EBF-A122-2E1A1BC16594}"/>
              </a:ext>
            </a:extLst>
          </p:cNvPr>
          <p:cNvSpPr>
            <a:spLocks noChangeArrowheads="1"/>
          </p:cNvSpPr>
          <p:nvPr/>
        </p:nvSpPr>
        <p:spPr bwMode="auto">
          <a:xfrm>
            <a:off x="6019800" y="5995736"/>
            <a:ext cx="484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1000"/>
              </a:lnSpc>
              <a:spcBef>
                <a:spcPts val="800"/>
              </a:spcBef>
              <a:buClr>
                <a:srgbClr val="3333CC"/>
              </a:buClr>
              <a:buSzPct val="60000"/>
              <a:buFont typeface="Wingdings" panose="05000000000000000000" pitchFamily="2" charset="2"/>
              <a:buChar char=""/>
              <a:defRPr sz="3200">
                <a:solidFill>
                  <a:srgbClr val="000000"/>
                </a:solidFill>
                <a:latin typeface="Tahoma" panose="020B0604030504040204" pitchFamily="34" charset="0"/>
                <a:cs typeface="Lucida Sans Unicode" panose="020B0602030504020204" pitchFamily="34" charset="0"/>
              </a:defRPr>
            </a:lvl1pPr>
            <a:lvl2pPr marL="742950" indent="-285750">
              <a:lnSpc>
                <a:spcPct val="101000"/>
              </a:lnSpc>
              <a:spcBef>
                <a:spcPts val="700"/>
              </a:spcBef>
              <a:buClr>
                <a:srgbClr val="FF0000"/>
              </a:buClr>
              <a:buSzPct val="55000"/>
              <a:buFont typeface="Wingdings" panose="05000000000000000000" pitchFamily="2" charset="2"/>
              <a:buChar char=""/>
              <a:defRPr sz="2800">
                <a:solidFill>
                  <a:srgbClr val="000000"/>
                </a:solidFill>
                <a:latin typeface="Tahoma" panose="020B0604030504040204" pitchFamily="34" charset="0"/>
                <a:cs typeface="Lucida Sans Unicode" panose="020B0602030504020204" pitchFamily="34" charset="0"/>
              </a:defRPr>
            </a:lvl2pPr>
            <a:lvl3pPr marL="1143000" indent="-228600">
              <a:lnSpc>
                <a:spcPct val="101000"/>
              </a:lnSpc>
              <a:spcBef>
                <a:spcPts val="600"/>
              </a:spcBef>
              <a:buClr>
                <a:srgbClr val="3333CC"/>
              </a:buClr>
              <a:buSzPct val="50000"/>
              <a:buFont typeface="Wingdings" panose="05000000000000000000" pitchFamily="2" charset="2"/>
              <a:buChar char=""/>
              <a:defRPr sz="2400">
                <a:solidFill>
                  <a:srgbClr val="000000"/>
                </a:solidFill>
                <a:latin typeface="Tahoma" panose="020B0604030504040204" pitchFamily="34" charset="0"/>
                <a:cs typeface="Lucida Sans Unicode" panose="020B0602030504020204" pitchFamily="34" charset="0"/>
              </a:defRPr>
            </a:lvl3pPr>
            <a:lvl4pPr marL="1600200" indent="-228600">
              <a:lnSpc>
                <a:spcPct val="101000"/>
              </a:lnSpc>
              <a:spcBef>
                <a:spcPts val="500"/>
              </a:spcBef>
              <a:buClr>
                <a:srgbClr val="FFCF01"/>
              </a:buClr>
              <a:buSzPct val="55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4pPr>
            <a:lvl5pPr marL="2057400" indent="-228600">
              <a:lnSpc>
                <a:spcPct val="101000"/>
              </a:lnSpc>
              <a:spcBef>
                <a:spcPts val="500"/>
              </a:spcBef>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5pPr>
            <a:lvl6pPr marL="25146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6pPr>
            <a:lvl7pPr marL="29718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7pPr>
            <a:lvl8pPr marL="34290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8pPr>
            <a:lvl9pPr marL="38862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9pPr>
          </a:lstStyle>
          <a:p>
            <a:pPr>
              <a:lnSpc>
                <a:spcPct val="100000"/>
              </a:lnSpc>
              <a:spcBef>
                <a:spcPct val="0"/>
              </a:spcBef>
              <a:buClrTx/>
              <a:buSzTx/>
              <a:buNone/>
            </a:pPr>
            <a:r>
              <a:rPr lang="fr-FR" altLang="fr-FR" sz="1400" dirty="0">
                <a:ea typeface="Tahoma" panose="020B0604030504040204" pitchFamily="34" charset="0"/>
                <a:cs typeface="Tahoma" panose="020B0604030504040204" pitchFamily="34" charset="0"/>
              </a:rPr>
              <a:t>Source : Thibault ISAMBOURG, mémoire de Master, 2021</a:t>
            </a:r>
          </a:p>
        </p:txBody>
      </p:sp>
    </p:spTree>
    <p:extLst>
      <p:ext uri="{BB962C8B-B14F-4D97-AF65-F5344CB8AC3E}">
        <p14:creationId xmlns:p14="http://schemas.microsoft.com/office/powerpoint/2010/main" val="37298331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594FECB-23A4-4AE9-BB8B-8808BE0DC337}"/>
              </a:ext>
            </a:extLst>
          </p:cNvPr>
          <p:cNvSpPr>
            <a:spLocks noChangeArrowheads="1"/>
          </p:cNvSpPr>
          <p:nvPr/>
        </p:nvSpPr>
        <p:spPr bwMode="auto">
          <a:xfrm>
            <a:off x="1189350" y="11430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000" b="1" dirty="0">
                <a:solidFill>
                  <a:srgbClr val="0070C0"/>
                </a:solidFill>
                <a:latin typeface="+mn-lt"/>
              </a:rPr>
              <a:t>Quelles inégalités de déplacement ?</a:t>
            </a:r>
          </a:p>
        </p:txBody>
      </p:sp>
      <p:sp>
        <p:nvSpPr>
          <p:cNvPr id="4" name="Rectangle 4">
            <a:extLst>
              <a:ext uri="{FF2B5EF4-FFF2-40B4-BE49-F238E27FC236}">
                <a16:creationId xmlns:a16="http://schemas.microsoft.com/office/drawing/2014/main" id="{5CF73EDD-91D5-43C2-854D-646F0CCE9188}"/>
              </a:ext>
            </a:extLst>
          </p:cNvPr>
          <p:cNvSpPr>
            <a:spLocks noChangeArrowheads="1"/>
          </p:cNvSpPr>
          <p:nvPr/>
        </p:nvSpPr>
        <p:spPr bwMode="auto">
          <a:xfrm>
            <a:off x="1752600" y="2133600"/>
            <a:ext cx="8077200" cy="368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0070C0"/>
              </a:buClr>
              <a:buSzPct val="100000"/>
              <a:buFont typeface="Wingdings" panose="05000000000000000000" pitchFamily="2" charset="2"/>
              <a:buChar char="Ø"/>
            </a:pPr>
            <a:r>
              <a:rPr lang="fr-FR" altLang="fr-FR" sz="2000" dirty="0">
                <a:solidFill>
                  <a:srgbClr val="0070C0"/>
                </a:solidFill>
                <a:latin typeface="+mn-lt"/>
              </a:rPr>
              <a:t>Différence &lt; &gt; inégalités</a:t>
            </a:r>
          </a:p>
          <a:p>
            <a:pPr lvl="1">
              <a:spcBef>
                <a:spcPts val="600"/>
              </a:spcBef>
              <a:buClr>
                <a:schemeClr val="bg1"/>
              </a:buClr>
              <a:buFont typeface="Wingdings" panose="05000000000000000000" pitchFamily="2" charset="2"/>
              <a:buChar char="v"/>
            </a:pPr>
            <a:r>
              <a:rPr lang="fr-FR" altLang="fr-FR" sz="2000" dirty="0">
                <a:solidFill>
                  <a:srgbClr val="0070C0"/>
                </a:solidFill>
                <a:latin typeface="+mn-lt"/>
              </a:rPr>
              <a:t> disparités</a:t>
            </a:r>
          </a:p>
          <a:p>
            <a:pPr lvl="1">
              <a:spcBef>
                <a:spcPts val="600"/>
              </a:spcBef>
              <a:buClr>
                <a:schemeClr val="bg1"/>
              </a:buClr>
              <a:buFont typeface="Wingdings" panose="05000000000000000000" pitchFamily="2" charset="2"/>
              <a:buChar char="v"/>
            </a:pPr>
            <a:r>
              <a:rPr lang="fr-FR" altLang="fr-FR" sz="2000" dirty="0">
                <a:solidFill>
                  <a:srgbClr val="0070C0"/>
                </a:solidFill>
                <a:latin typeface="+mn-lt"/>
              </a:rPr>
              <a:t> différenciations</a:t>
            </a:r>
          </a:p>
          <a:p>
            <a:pPr lvl="1">
              <a:spcBef>
                <a:spcPts val="600"/>
              </a:spcBef>
              <a:buClr>
                <a:schemeClr val="bg1"/>
              </a:buClr>
              <a:buFont typeface="Wingdings" panose="05000000000000000000" pitchFamily="2" charset="2"/>
              <a:buChar char="v"/>
            </a:pPr>
            <a:r>
              <a:rPr lang="fr-FR" altLang="fr-FR" sz="2000" dirty="0">
                <a:solidFill>
                  <a:srgbClr val="0070C0"/>
                </a:solidFill>
                <a:latin typeface="+mn-lt"/>
              </a:rPr>
              <a:t> inégalités</a:t>
            </a:r>
          </a:p>
          <a:p>
            <a:pPr>
              <a:spcBef>
                <a:spcPts val="600"/>
              </a:spcBef>
              <a:buClr>
                <a:srgbClr val="0070C0"/>
              </a:buClr>
              <a:buSzPct val="100000"/>
              <a:buFont typeface="Wingdings" panose="05000000000000000000" pitchFamily="2" charset="2"/>
              <a:buChar char="Ø"/>
            </a:pPr>
            <a:r>
              <a:rPr lang="fr-FR" altLang="fr-FR" sz="2000" dirty="0">
                <a:solidFill>
                  <a:srgbClr val="0070C0"/>
                </a:solidFill>
                <a:latin typeface="+mn-lt"/>
              </a:rPr>
              <a:t>Inégalités</a:t>
            </a:r>
          </a:p>
          <a:p>
            <a:pPr lvl="1">
              <a:spcBef>
                <a:spcPts val="600"/>
              </a:spcBef>
              <a:buClr>
                <a:schemeClr val="bg1"/>
              </a:buClr>
              <a:buFont typeface="Wingdings" panose="05000000000000000000" pitchFamily="2" charset="2"/>
              <a:buChar char="v"/>
            </a:pPr>
            <a:r>
              <a:rPr lang="fr-FR" altLang="fr-FR" sz="2000" dirty="0">
                <a:solidFill>
                  <a:srgbClr val="0070C0"/>
                </a:solidFill>
                <a:latin typeface="+mn-lt"/>
              </a:rPr>
              <a:t> horizontales</a:t>
            </a:r>
          </a:p>
          <a:p>
            <a:pPr lvl="1">
              <a:spcBef>
                <a:spcPts val="600"/>
              </a:spcBef>
              <a:buClr>
                <a:schemeClr val="bg1"/>
              </a:buClr>
              <a:buFont typeface="Wingdings" panose="05000000000000000000" pitchFamily="2" charset="2"/>
              <a:buChar char="v"/>
            </a:pPr>
            <a:r>
              <a:rPr lang="fr-FR" altLang="fr-FR" sz="2000" dirty="0">
                <a:solidFill>
                  <a:srgbClr val="0070C0"/>
                </a:solidFill>
                <a:latin typeface="+mn-lt"/>
              </a:rPr>
              <a:t> verticales</a:t>
            </a:r>
          </a:p>
          <a:p>
            <a:pPr>
              <a:spcBef>
                <a:spcPts val="600"/>
              </a:spcBef>
              <a:buClr>
                <a:srgbClr val="0070C0"/>
              </a:buClr>
              <a:buSzPct val="100000"/>
              <a:buFont typeface="Wingdings" panose="05000000000000000000" pitchFamily="2" charset="2"/>
              <a:buChar char="Ø"/>
            </a:pPr>
            <a:r>
              <a:rPr lang="fr-FR" altLang="fr-FR" sz="2000" dirty="0">
                <a:solidFill>
                  <a:srgbClr val="0070C0"/>
                </a:solidFill>
                <a:latin typeface="+mn-lt"/>
              </a:rPr>
              <a:t>Quels indicateurs ?</a:t>
            </a:r>
          </a:p>
          <a:p>
            <a:pPr lvl="1">
              <a:spcBef>
                <a:spcPts val="600"/>
              </a:spcBef>
              <a:buClr>
                <a:schemeClr val="bg1"/>
              </a:buClr>
              <a:buFont typeface="Wingdings" panose="05000000000000000000" pitchFamily="2" charset="2"/>
              <a:buChar char="v"/>
            </a:pPr>
            <a:r>
              <a:rPr lang="fr-FR" altLang="fr-FR" sz="2000" dirty="0">
                <a:solidFill>
                  <a:srgbClr val="0070C0"/>
                </a:solidFill>
                <a:latin typeface="+mn-lt"/>
              </a:rPr>
              <a:t> niveaux de mobilité (nb de déplacements, temps…)</a:t>
            </a:r>
          </a:p>
          <a:p>
            <a:pPr lvl="1">
              <a:spcBef>
                <a:spcPts val="600"/>
              </a:spcBef>
              <a:buClr>
                <a:schemeClr val="bg1"/>
              </a:buClr>
              <a:buFont typeface="Wingdings" panose="05000000000000000000" pitchFamily="2" charset="2"/>
              <a:buChar char="v"/>
            </a:pPr>
            <a:r>
              <a:rPr lang="fr-FR" altLang="fr-FR" sz="2000" dirty="0">
                <a:solidFill>
                  <a:srgbClr val="0070C0"/>
                </a:solidFill>
                <a:latin typeface="+mn-lt"/>
              </a:rPr>
              <a:t> comportements de mobilité (modes, motifs…)</a:t>
            </a:r>
          </a:p>
        </p:txBody>
      </p:sp>
      <p:sp>
        <p:nvSpPr>
          <p:cNvPr id="7" name="Titre 1">
            <a:extLst>
              <a:ext uri="{FF2B5EF4-FFF2-40B4-BE49-F238E27FC236}">
                <a16:creationId xmlns:a16="http://schemas.microsoft.com/office/drawing/2014/main" id="{62B35B2F-E63D-4FDB-8FE0-B5DAD4088993}"/>
              </a:ext>
            </a:extLst>
          </p:cNvPr>
          <p:cNvSpPr txBox="1">
            <a:spLocks/>
          </p:cNvSpPr>
          <p:nvPr>
            <p:custDataLst>
              <p:tags r:id="rId1"/>
            </p:custDataLst>
          </p:nvPr>
        </p:nvSpPr>
        <p:spPr>
          <a:xfrm>
            <a:off x="381000" y="458115"/>
            <a:ext cx="9159870" cy="781912"/>
          </a:xfrm>
          <a:prstGeom prst="rect">
            <a:avLst/>
          </a:prstGeom>
        </p:spPr>
        <p:txBody>
          <a:bodyPr/>
          <a:lstStyle>
            <a:lvl1pPr>
              <a:defRPr sz="2000" b="1" baseline="0">
                <a:solidFill>
                  <a:schemeClr val="tx1"/>
                </a:solidFill>
                <a:latin typeface="+mj-lt"/>
                <a:ea typeface="+mj-ea"/>
                <a:cs typeface="+mj-cs"/>
              </a:defRPr>
            </a:lvl1pPr>
          </a:lstStyle>
          <a:p>
            <a:r>
              <a:rPr lang="fr-FR" kern="0" dirty="0"/>
              <a:t>1. Déplacements et inégalités : une question ancienne et actuelle</a:t>
            </a:r>
          </a:p>
        </p:txBody>
      </p:sp>
    </p:spTree>
    <p:extLst>
      <p:ext uri="{BB962C8B-B14F-4D97-AF65-F5344CB8AC3E}">
        <p14:creationId xmlns:p14="http://schemas.microsoft.com/office/powerpoint/2010/main" val="6324041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52EBC17-4015-493D-A0F4-23362336F141}"/>
              </a:ext>
            </a:extLst>
          </p:cNvPr>
          <p:cNvSpPr txBox="1">
            <a:spLocks/>
          </p:cNvSpPr>
          <p:nvPr>
            <p:custDataLst>
              <p:tags r:id="rId1"/>
            </p:custDataLst>
          </p:nvPr>
        </p:nvSpPr>
        <p:spPr>
          <a:xfrm>
            <a:off x="335275" y="90784"/>
            <a:ext cx="8508016" cy="531648"/>
          </a:xfrm>
          <a:prstGeom prst="rect">
            <a:avLst/>
          </a:prstGeom>
        </p:spPr>
        <p:txBody>
          <a:bodyPr/>
          <a:lstStyle>
            <a:lvl1pPr>
              <a:defRPr sz="2000" b="1" baseline="0">
                <a:solidFill>
                  <a:schemeClr val="tx1"/>
                </a:solidFill>
                <a:latin typeface="+mj-lt"/>
                <a:ea typeface="+mj-ea"/>
                <a:cs typeface="+mj-cs"/>
              </a:defRPr>
            </a:lvl1pPr>
          </a:lstStyle>
          <a:p>
            <a:r>
              <a:rPr lang="fr-FR" kern="0" dirty="0"/>
              <a:t>6. Freins à la mobilité des habitants des QPV et rôle des TC </a:t>
            </a:r>
          </a:p>
        </p:txBody>
      </p:sp>
      <p:grpSp>
        <p:nvGrpSpPr>
          <p:cNvPr id="21" name="Group 38">
            <a:extLst>
              <a:ext uri="{FF2B5EF4-FFF2-40B4-BE49-F238E27FC236}">
                <a16:creationId xmlns:a16="http://schemas.microsoft.com/office/drawing/2014/main" id="{1BA88A20-9AE1-4672-B8F8-5BBD11092403}"/>
              </a:ext>
            </a:extLst>
          </p:cNvPr>
          <p:cNvGrpSpPr/>
          <p:nvPr/>
        </p:nvGrpSpPr>
        <p:grpSpPr bwMode="auto">
          <a:xfrm>
            <a:off x="685800" y="914400"/>
            <a:ext cx="10055314" cy="4786188"/>
            <a:chOff x="-297700" y="376418"/>
            <a:chExt cx="10055303" cy="4786626"/>
          </a:xfrm>
        </p:grpSpPr>
        <p:sp>
          <p:nvSpPr>
            <p:cNvPr id="22" name="Zone de texte 447">
              <a:extLst>
                <a:ext uri="{FF2B5EF4-FFF2-40B4-BE49-F238E27FC236}">
                  <a16:creationId xmlns:a16="http://schemas.microsoft.com/office/drawing/2014/main" id="{B4451743-8150-4999-A6AA-E2F0C1CA9694}"/>
                </a:ext>
              </a:extLst>
            </p:cNvPr>
            <p:cNvSpPr txBox="1">
              <a:spLocks noChangeArrowheads="1"/>
            </p:cNvSpPr>
            <p:nvPr/>
          </p:nvSpPr>
          <p:spPr bwMode="auto">
            <a:xfrm>
              <a:off x="2209412" y="376418"/>
              <a:ext cx="5036314" cy="349204"/>
            </a:xfrm>
            <a:prstGeom prst="rect">
              <a:avLst/>
            </a:prstGeom>
            <a:noFill/>
            <a:ln>
              <a:solidFill>
                <a:schemeClr val="tx1"/>
              </a:solidFill>
            </a:ln>
          </p:spPr>
          <p:txBody>
            <a:bodyPr wrap="square" rtlCol="0" anchor="t">
              <a:noAutofit/>
            </a:bodyPr>
            <a:lstStyle>
              <a:defPPr>
                <a:defRPr lang="fr-FR"/>
              </a:defPPr>
              <a:lvl1pPr algn="ctr">
                <a:defRPr b="1">
                  <a:solidFill>
                    <a:srgbClr val="C00000"/>
                  </a:solidFill>
                  <a:effectLst/>
                  <a:latin typeface="Times New Roman" panose="02020603050405020304" pitchFamily="18" charset="0"/>
                  <a:ea typeface="Times New Roman" panose="02020603050405020304" pitchFamily="18" charset="0"/>
                  <a:cs typeface="cmr12"/>
                </a:defRPr>
              </a:lvl1pPr>
            </a:lstStyle>
            <a:p>
              <a:r>
                <a:rPr lang="fr-FR" dirty="0"/>
                <a:t>Contraintes à la mobilité propres aux TC</a:t>
              </a:r>
            </a:p>
          </p:txBody>
        </p:sp>
        <p:sp>
          <p:nvSpPr>
            <p:cNvPr id="23" name="Text Box 40">
              <a:extLst>
                <a:ext uri="{FF2B5EF4-FFF2-40B4-BE49-F238E27FC236}">
                  <a16:creationId xmlns:a16="http://schemas.microsoft.com/office/drawing/2014/main" id="{D75A14EE-5702-41CB-99D6-28FA9EA7D0AE}"/>
                </a:ext>
              </a:extLst>
            </p:cNvPr>
            <p:cNvSpPr txBox="1">
              <a:spLocks noChangeArrowheads="1"/>
            </p:cNvSpPr>
            <p:nvPr/>
          </p:nvSpPr>
          <p:spPr bwMode="auto">
            <a:xfrm>
              <a:off x="-297700" y="920112"/>
              <a:ext cx="4830960" cy="4242932"/>
            </a:xfrm>
            <a:prstGeom prst="rect">
              <a:avLst/>
            </a:prstGeom>
            <a:solidFill>
              <a:srgbClr val="FFFFFF"/>
            </a:solidFill>
            <a:ln w="38100" algn="ctr">
              <a:solidFill>
                <a:srgbClr val="0C0C0C"/>
              </a:solidFill>
              <a:miter lim="800000"/>
              <a:headEnd/>
              <a:tailEnd/>
            </a:ln>
            <a:effectLst>
              <a:outerShdw blurRad="50800" dist="38100" dir="2700000" algn="tl" rotWithShape="0">
                <a:prstClr val="black">
                  <a:alpha val="40000"/>
                </a:prstClr>
              </a:outerShdw>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dirty="0"/>
                <a:t>Facteurs liés à l’offre, l’organisation</a:t>
              </a:r>
              <a:br>
                <a:rPr lang="fr-FR" dirty="0"/>
              </a:br>
              <a:r>
                <a:rPr lang="fr-FR" dirty="0"/>
                <a:t> de l’espace et des réseaux</a:t>
              </a:r>
            </a:p>
          </p:txBody>
        </p:sp>
        <p:sp>
          <p:nvSpPr>
            <p:cNvPr id="24" name="Text Box 41">
              <a:extLst>
                <a:ext uri="{FF2B5EF4-FFF2-40B4-BE49-F238E27FC236}">
                  <a16:creationId xmlns:a16="http://schemas.microsoft.com/office/drawing/2014/main" id="{B9160C58-6BA4-4D0E-8477-BC161C3F5805}"/>
                </a:ext>
              </a:extLst>
            </p:cNvPr>
            <p:cNvSpPr txBox="1">
              <a:spLocks noChangeArrowheads="1"/>
            </p:cNvSpPr>
            <p:nvPr/>
          </p:nvSpPr>
          <p:spPr bwMode="auto">
            <a:xfrm>
              <a:off x="4921880" y="3107553"/>
              <a:ext cx="4830959" cy="2055491"/>
            </a:xfrm>
            <a:prstGeom prst="rect">
              <a:avLst/>
            </a:prstGeom>
            <a:solidFill>
              <a:srgbClr val="FFFFFF"/>
            </a:solidFill>
            <a:ln w="38100" algn="ctr">
              <a:solidFill>
                <a:srgbClr val="0C0C0C"/>
              </a:solidFill>
              <a:miter lim="800000"/>
              <a:headEnd/>
              <a:tailEnd/>
            </a:ln>
            <a:effectLst>
              <a:outerShdw blurRad="50800" dist="38100" dir="2700000" algn="tl" rotWithShape="0">
                <a:prstClr val="black">
                  <a:alpha val="40000"/>
                </a:prstClr>
              </a:outerShdw>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dirty="0"/>
                <a:t>Facteurs liés à la tarification</a:t>
              </a:r>
            </a:p>
          </p:txBody>
        </p:sp>
        <p:sp>
          <p:nvSpPr>
            <p:cNvPr id="25" name="Text Box 42">
              <a:extLst>
                <a:ext uri="{FF2B5EF4-FFF2-40B4-BE49-F238E27FC236}">
                  <a16:creationId xmlns:a16="http://schemas.microsoft.com/office/drawing/2014/main" id="{7F2BBC86-A23D-4599-B846-2F8B86DA89BC}"/>
                </a:ext>
              </a:extLst>
            </p:cNvPr>
            <p:cNvSpPr txBox="1">
              <a:spLocks noChangeArrowheads="1"/>
            </p:cNvSpPr>
            <p:nvPr/>
          </p:nvSpPr>
          <p:spPr bwMode="auto">
            <a:xfrm>
              <a:off x="4921880" y="920112"/>
              <a:ext cx="4835723" cy="1963669"/>
            </a:xfrm>
            <a:prstGeom prst="rect">
              <a:avLst/>
            </a:prstGeom>
            <a:solidFill>
              <a:srgbClr val="FFFFFF"/>
            </a:solidFill>
            <a:ln w="38100" algn="ctr">
              <a:solidFill>
                <a:srgbClr val="0C0C0C"/>
              </a:solidFill>
              <a:miter lim="800000"/>
              <a:headEnd/>
              <a:tailEnd/>
            </a:ln>
            <a:effectLst>
              <a:outerShdw blurRad="50800" dist="38100" dir="2700000" algn="tl" rotWithShape="0">
                <a:prstClr val="black">
                  <a:alpha val="40000"/>
                </a:prstClr>
              </a:outerShdw>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dirty="0"/>
                <a:t>Facteurs sociologiques, psychologiques</a:t>
              </a:r>
              <a:br>
                <a:rPr lang="fr-FR" dirty="0"/>
              </a:br>
              <a:r>
                <a:rPr lang="fr-FR" dirty="0"/>
                <a:t>et culturels</a:t>
              </a:r>
            </a:p>
          </p:txBody>
        </p:sp>
        <p:sp>
          <p:nvSpPr>
            <p:cNvPr id="26" name="Text Box 46">
              <a:extLst>
                <a:ext uri="{FF2B5EF4-FFF2-40B4-BE49-F238E27FC236}">
                  <a16:creationId xmlns:a16="http://schemas.microsoft.com/office/drawing/2014/main" id="{A041CC01-7522-4ADB-880B-9A20EB57DD22}"/>
                </a:ext>
              </a:extLst>
            </p:cNvPr>
            <p:cNvSpPr txBox="1">
              <a:spLocks noChangeArrowheads="1"/>
            </p:cNvSpPr>
            <p:nvPr/>
          </p:nvSpPr>
          <p:spPr bwMode="auto">
            <a:xfrm>
              <a:off x="-191929" y="1652482"/>
              <a:ext cx="4619416" cy="422549"/>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Diversité des besoins des populations précaires</a:t>
              </a:r>
            </a:p>
          </p:txBody>
        </p:sp>
        <p:sp>
          <p:nvSpPr>
            <p:cNvPr id="27" name="Text Box 47">
              <a:extLst>
                <a:ext uri="{FF2B5EF4-FFF2-40B4-BE49-F238E27FC236}">
                  <a16:creationId xmlns:a16="http://schemas.microsoft.com/office/drawing/2014/main" id="{87AB5972-C1CD-4BDA-AE3D-11AA500E9763}"/>
                </a:ext>
              </a:extLst>
            </p:cNvPr>
            <p:cNvSpPr txBox="1">
              <a:spLocks noChangeArrowheads="1"/>
            </p:cNvSpPr>
            <p:nvPr/>
          </p:nvSpPr>
          <p:spPr bwMode="auto">
            <a:xfrm>
              <a:off x="-191929" y="2159366"/>
              <a:ext cx="4619416" cy="304246"/>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ctr"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Une bonne accessibilité générale en TC</a:t>
              </a:r>
            </a:p>
          </p:txBody>
        </p:sp>
        <p:sp>
          <p:nvSpPr>
            <p:cNvPr id="28" name="Text Box 48">
              <a:extLst>
                <a:ext uri="{FF2B5EF4-FFF2-40B4-BE49-F238E27FC236}">
                  <a16:creationId xmlns:a16="http://schemas.microsoft.com/office/drawing/2014/main" id="{BCE44527-91C9-439C-A640-45C148C67CD5}"/>
                </a:ext>
              </a:extLst>
            </p:cNvPr>
            <p:cNvSpPr txBox="1">
              <a:spLocks noChangeArrowheads="1"/>
            </p:cNvSpPr>
            <p:nvPr/>
          </p:nvSpPr>
          <p:spPr bwMode="auto">
            <a:xfrm>
              <a:off x="-191929" y="2574166"/>
              <a:ext cx="4619416" cy="887025"/>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Enclavement « spatio-temporel » : une mauvaise desserte périphérique et pour les horaires atypiques (conflit)</a:t>
              </a:r>
            </a:p>
          </p:txBody>
        </p:sp>
        <p:sp>
          <p:nvSpPr>
            <p:cNvPr id="29" name="Text Box 49">
              <a:extLst>
                <a:ext uri="{FF2B5EF4-FFF2-40B4-BE49-F238E27FC236}">
                  <a16:creationId xmlns:a16="http://schemas.microsoft.com/office/drawing/2014/main" id="{22FED9B3-9FD5-4469-9A9F-390A94B07DDB}"/>
                </a:ext>
              </a:extLst>
            </p:cNvPr>
            <p:cNvSpPr txBox="1">
              <a:spLocks noChangeArrowheads="1"/>
            </p:cNvSpPr>
            <p:nvPr/>
          </p:nvSpPr>
          <p:spPr bwMode="auto">
            <a:xfrm>
              <a:off x="-191929" y="3547205"/>
              <a:ext cx="4619416" cy="704272"/>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Embourgeoisement du foncier à proximité d’une infrastructure à la suite de son insertion </a:t>
              </a:r>
            </a:p>
          </p:txBody>
        </p:sp>
        <p:sp>
          <p:nvSpPr>
            <p:cNvPr id="30" name="Text Box 50">
              <a:extLst>
                <a:ext uri="{FF2B5EF4-FFF2-40B4-BE49-F238E27FC236}">
                  <a16:creationId xmlns:a16="http://schemas.microsoft.com/office/drawing/2014/main" id="{AE8AF6BC-DE58-420D-B0D4-322F0AE12029}"/>
                </a:ext>
              </a:extLst>
            </p:cNvPr>
            <p:cNvSpPr txBox="1">
              <a:spLocks noChangeArrowheads="1"/>
            </p:cNvSpPr>
            <p:nvPr/>
          </p:nvSpPr>
          <p:spPr bwMode="auto">
            <a:xfrm>
              <a:off x="-191929" y="4337491"/>
              <a:ext cx="4619416" cy="662374"/>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Des difficultés pour les politiques de TC à se saisir de l’aspect social de la mobilité</a:t>
              </a:r>
            </a:p>
          </p:txBody>
        </p:sp>
        <p:sp>
          <p:nvSpPr>
            <p:cNvPr id="31" name="Text Box 51">
              <a:extLst>
                <a:ext uri="{FF2B5EF4-FFF2-40B4-BE49-F238E27FC236}">
                  <a16:creationId xmlns:a16="http://schemas.microsoft.com/office/drawing/2014/main" id="{65AF51A0-1E49-4B8B-817D-9C18FC3C8E25}"/>
                </a:ext>
              </a:extLst>
            </p:cNvPr>
            <p:cNvSpPr txBox="1">
              <a:spLocks noChangeArrowheads="1"/>
            </p:cNvSpPr>
            <p:nvPr/>
          </p:nvSpPr>
          <p:spPr bwMode="auto">
            <a:xfrm>
              <a:off x="5008208" y="3626227"/>
              <a:ext cx="4663067" cy="704272"/>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ctr"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Importance de la tarification comme frein, chez les pauvres</a:t>
              </a:r>
            </a:p>
          </p:txBody>
        </p:sp>
        <p:sp>
          <p:nvSpPr>
            <p:cNvPr id="32" name="Text Box 52">
              <a:extLst>
                <a:ext uri="{FF2B5EF4-FFF2-40B4-BE49-F238E27FC236}">
                  <a16:creationId xmlns:a16="http://schemas.microsoft.com/office/drawing/2014/main" id="{862C47A2-7F7C-487F-82AA-CCBC02BE82BC}"/>
                </a:ext>
              </a:extLst>
            </p:cNvPr>
            <p:cNvSpPr txBox="1">
              <a:spLocks noChangeArrowheads="1"/>
            </p:cNvSpPr>
            <p:nvPr/>
          </p:nvSpPr>
          <p:spPr bwMode="auto">
            <a:xfrm>
              <a:off x="5008208" y="4434538"/>
              <a:ext cx="4663067" cy="565327"/>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Des dispositifs de réduction rigides pouvant se montrer inefficaces</a:t>
              </a:r>
            </a:p>
          </p:txBody>
        </p:sp>
        <p:sp>
          <p:nvSpPr>
            <p:cNvPr id="33" name="Text Box 53">
              <a:extLst>
                <a:ext uri="{FF2B5EF4-FFF2-40B4-BE49-F238E27FC236}">
                  <a16:creationId xmlns:a16="http://schemas.microsoft.com/office/drawing/2014/main" id="{A1555EEC-C8AE-4727-8D73-4CDCCDC9E607}"/>
                </a:ext>
              </a:extLst>
            </p:cNvPr>
            <p:cNvSpPr txBox="1">
              <a:spLocks noChangeArrowheads="1"/>
            </p:cNvSpPr>
            <p:nvPr/>
          </p:nvSpPr>
          <p:spPr bwMode="auto">
            <a:xfrm>
              <a:off x="5008208" y="1658296"/>
              <a:ext cx="4636649" cy="575007"/>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Carence de compétence et complexification de l’environnement</a:t>
              </a:r>
            </a:p>
          </p:txBody>
        </p:sp>
        <p:sp>
          <p:nvSpPr>
            <p:cNvPr id="34" name="Text Box 54">
              <a:extLst>
                <a:ext uri="{FF2B5EF4-FFF2-40B4-BE49-F238E27FC236}">
                  <a16:creationId xmlns:a16="http://schemas.microsoft.com/office/drawing/2014/main" id="{29DC3429-30A4-42B5-91FF-B6BE65C6CB41}"/>
                </a:ext>
              </a:extLst>
            </p:cNvPr>
            <p:cNvSpPr txBox="1">
              <a:spLocks noChangeArrowheads="1"/>
            </p:cNvSpPr>
            <p:nvPr/>
          </p:nvSpPr>
          <p:spPr bwMode="auto">
            <a:xfrm>
              <a:off x="5008208" y="2388737"/>
              <a:ext cx="4636649" cy="339609"/>
            </a:xfrm>
            <a:prstGeom prst="rect">
              <a:avLst/>
            </a:prstGeom>
            <a:solidFill>
              <a:srgbClr val="FFFFFF"/>
            </a:solidFill>
            <a:ln w="3175" algn="ctr">
              <a:solidFill>
                <a:srgbClr val="0C0C0C"/>
              </a:solidFill>
              <a:prstDash val="lgDash"/>
              <a:miter lim="800000"/>
              <a:headEnd/>
              <a:tailEnd/>
            </a:ln>
            <a:effectLst/>
          </p:spPr>
          <p:txBody>
            <a:bodyPr vert="horz" wrap="square" lIns="91440" tIns="45721" rIns="91440" bIns="45721" numCol="1" anchor="t" anchorCtr="0" compatLnSpc="1">
              <a:prstTxWarp prst="textNoShape">
                <a:avLst/>
              </a:prstTxWarp>
            </a:bodyPr>
            <a:lstStyle>
              <a:defPPr>
                <a:defRPr lang="fr-FR"/>
              </a:defPPr>
              <a:lvl1pPr algn="ctr">
                <a:defRPr sz="1600" b="1">
                  <a:effectLst/>
                  <a:latin typeface="Times New Roman" panose="02020603050405020304" pitchFamily="18" charset="0"/>
                  <a:ea typeface="Times New Roman" panose="02020603050405020304" pitchFamily="18" charset="0"/>
                  <a:cs typeface="cmr12"/>
                </a:defRPr>
              </a:lvl1pPr>
            </a:lstStyle>
            <a:p>
              <a:r>
                <a:rPr lang="fr-FR" b="0" dirty="0"/>
                <a:t>Sentiment d’insécurité plus important dans les QPV ? </a:t>
              </a:r>
            </a:p>
          </p:txBody>
        </p:sp>
      </p:grpSp>
      <p:sp>
        <p:nvSpPr>
          <p:cNvPr id="35" name="Rectangle 2">
            <a:extLst>
              <a:ext uri="{FF2B5EF4-FFF2-40B4-BE49-F238E27FC236}">
                <a16:creationId xmlns:a16="http://schemas.microsoft.com/office/drawing/2014/main" id="{18DAB446-8130-4D47-8E04-9691DE5CBAC4}"/>
              </a:ext>
            </a:extLst>
          </p:cNvPr>
          <p:cNvSpPr>
            <a:spLocks noChangeArrowheads="1"/>
          </p:cNvSpPr>
          <p:nvPr/>
        </p:nvSpPr>
        <p:spPr bwMode="auto">
          <a:xfrm>
            <a:off x="6122581" y="6096000"/>
            <a:ext cx="484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1000"/>
              </a:lnSpc>
              <a:spcBef>
                <a:spcPts val="800"/>
              </a:spcBef>
              <a:buClr>
                <a:srgbClr val="3333CC"/>
              </a:buClr>
              <a:buSzPct val="60000"/>
              <a:buFont typeface="Wingdings" panose="05000000000000000000" pitchFamily="2" charset="2"/>
              <a:buChar char=""/>
              <a:defRPr sz="3200">
                <a:solidFill>
                  <a:srgbClr val="000000"/>
                </a:solidFill>
                <a:latin typeface="Tahoma" panose="020B0604030504040204" pitchFamily="34" charset="0"/>
                <a:cs typeface="Lucida Sans Unicode" panose="020B0602030504020204" pitchFamily="34" charset="0"/>
              </a:defRPr>
            </a:lvl1pPr>
            <a:lvl2pPr marL="742950" indent="-285750">
              <a:lnSpc>
                <a:spcPct val="101000"/>
              </a:lnSpc>
              <a:spcBef>
                <a:spcPts val="700"/>
              </a:spcBef>
              <a:buClr>
                <a:srgbClr val="FF0000"/>
              </a:buClr>
              <a:buSzPct val="55000"/>
              <a:buFont typeface="Wingdings" panose="05000000000000000000" pitchFamily="2" charset="2"/>
              <a:buChar char=""/>
              <a:defRPr sz="2800">
                <a:solidFill>
                  <a:srgbClr val="000000"/>
                </a:solidFill>
                <a:latin typeface="Tahoma" panose="020B0604030504040204" pitchFamily="34" charset="0"/>
                <a:cs typeface="Lucida Sans Unicode" panose="020B0602030504020204" pitchFamily="34" charset="0"/>
              </a:defRPr>
            </a:lvl2pPr>
            <a:lvl3pPr marL="1143000" indent="-228600">
              <a:lnSpc>
                <a:spcPct val="101000"/>
              </a:lnSpc>
              <a:spcBef>
                <a:spcPts val="600"/>
              </a:spcBef>
              <a:buClr>
                <a:srgbClr val="3333CC"/>
              </a:buClr>
              <a:buSzPct val="50000"/>
              <a:buFont typeface="Wingdings" panose="05000000000000000000" pitchFamily="2" charset="2"/>
              <a:buChar char=""/>
              <a:defRPr sz="2400">
                <a:solidFill>
                  <a:srgbClr val="000000"/>
                </a:solidFill>
                <a:latin typeface="Tahoma" panose="020B0604030504040204" pitchFamily="34" charset="0"/>
                <a:cs typeface="Lucida Sans Unicode" panose="020B0602030504020204" pitchFamily="34" charset="0"/>
              </a:defRPr>
            </a:lvl3pPr>
            <a:lvl4pPr marL="1600200" indent="-228600">
              <a:lnSpc>
                <a:spcPct val="101000"/>
              </a:lnSpc>
              <a:spcBef>
                <a:spcPts val="500"/>
              </a:spcBef>
              <a:buClr>
                <a:srgbClr val="FFCF01"/>
              </a:buClr>
              <a:buSzPct val="55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4pPr>
            <a:lvl5pPr marL="2057400" indent="-228600">
              <a:lnSpc>
                <a:spcPct val="101000"/>
              </a:lnSpc>
              <a:spcBef>
                <a:spcPts val="500"/>
              </a:spcBef>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5pPr>
            <a:lvl6pPr marL="25146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6pPr>
            <a:lvl7pPr marL="29718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7pPr>
            <a:lvl8pPr marL="34290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8pPr>
            <a:lvl9pPr marL="38862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9pPr>
          </a:lstStyle>
          <a:p>
            <a:pPr>
              <a:lnSpc>
                <a:spcPct val="100000"/>
              </a:lnSpc>
              <a:spcBef>
                <a:spcPct val="0"/>
              </a:spcBef>
              <a:buClrTx/>
              <a:buSzTx/>
              <a:buNone/>
            </a:pPr>
            <a:r>
              <a:rPr lang="fr-FR" altLang="fr-FR" sz="1400" dirty="0">
                <a:ea typeface="Tahoma" panose="020B0604030504040204" pitchFamily="34" charset="0"/>
                <a:cs typeface="Tahoma" panose="020B0604030504040204" pitchFamily="34" charset="0"/>
              </a:rPr>
              <a:t>Source : Thibault ISAMBOURG, mémoire de Master, 2021</a:t>
            </a:r>
          </a:p>
        </p:txBody>
      </p:sp>
    </p:spTree>
    <p:extLst>
      <p:ext uri="{BB962C8B-B14F-4D97-AF65-F5344CB8AC3E}">
        <p14:creationId xmlns:p14="http://schemas.microsoft.com/office/powerpoint/2010/main" val="34491219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90AF4FA-B841-45E3-AA0B-680F90D79DB2}"/>
              </a:ext>
            </a:extLst>
          </p:cNvPr>
          <p:cNvSpPr>
            <a:spLocks noGrp="1"/>
          </p:cNvSpPr>
          <p:nvPr>
            <p:ph type="body" sz="quarter" idx="11"/>
            <p:custDataLst>
              <p:tags r:id="rId1"/>
            </p:custDataLst>
          </p:nvPr>
        </p:nvSpPr>
        <p:spPr>
          <a:xfrm>
            <a:off x="838200" y="1524000"/>
            <a:ext cx="10515600" cy="3300238"/>
          </a:xfrm>
        </p:spPr>
        <p:txBody>
          <a:bodyPr/>
          <a:lstStyle/>
          <a:p>
            <a:pPr>
              <a:lnSpc>
                <a:spcPct val="150000"/>
              </a:lnSpc>
            </a:pPr>
            <a:r>
              <a:rPr lang="fr-FR" sz="2000" dirty="0">
                <a:solidFill>
                  <a:srgbClr val="0070C0"/>
                </a:solidFill>
                <a:ea typeface="Tahoma" panose="020B0604030504040204" pitchFamily="34" charset="0"/>
                <a:cs typeface="Tahoma" panose="020B0604030504040204" pitchFamily="34" charset="0"/>
              </a:rPr>
              <a:t>Des constats :</a:t>
            </a:r>
          </a:p>
          <a:p>
            <a:pPr marL="285750" indent="-285750">
              <a:spcBef>
                <a:spcPts val="1800"/>
              </a:spcBef>
              <a:buFont typeface="Wingdings" panose="05000000000000000000" pitchFamily="2" charset="2"/>
              <a:buChar char="Ø"/>
            </a:pPr>
            <a:r>
              <a:rPr lang="fr-FR" sz="2000" dirty="0">
                <a:solidFill>
                  <a:srgbClr val="0070C0"/>
                </a:solidFill>
                <a:ea typeface="Tahoma" panose="020B0604030504040204" pitchFamily="34" charset="0"/>
                <a:cs typeface="Tahoma" panose="020B0604030504040204" pitchFamily="34" charset="0"/>
              </a:rPr>
              <a:t>D’un côté, une nécessité et une volonté d’agir ; de l’autre, une relativement faible connaissance du problème  </a:t>
            </a:r>
          </a:p>
          <a:p>
            <a:pPr marL="285750" indent="-285750">
              <a:spcBef>
                <a:spcPts val="1800"/>
              </a:spcBef>
              <a:buFont typeface="Wingdings" panose="05000000000000000000" pitchFamily="2" charset="2"/>
              <a:buChar char="Ø"/>
            </a:pPr>
            <a:r>
              <a:rPr lang="fr-FR" sz="2000" dirty="0">
                <a:solidFill>
                  <a:srgbClr val="0070C0"/>
                </a:solidFill>
                <a:ea typeface="Tahoma" panose="020B0604030504040204" pitchFamily="34" charset="0"/>
                <a:cs typeface="Tahoma" panose="020B0604030504040204" pitchFamily="34" charset="0"/>
              </a:rPr>
              <a:t>Peu d’études ciblant les contraintes de mobilité dans les QPV</a:t>
            </a:r>
          </a:p>
          <a:p>
            <a:pPr marL="285750" indent="-285750">
              <a:lnSpc>
                <a:spcPct val="150000"/>
              </a:lnSpc>
              <a:spcBef>
                <a:spcPts val="1800"/>
              </a:spcBef>
              <a:buFont typeface="Wingdings" panose="05000000000000000000" pitchFamily="2" charset="2"/>
              <a:buChar char="Ø"/>
            </a:pPr>
            <a:r>
              <a:rPr lang="fr-FR" sz="2000" dirty="0">
                <a:solidFill>
                  <a:srgbClr val="0070C0"/>
                </a:solidFill>
              </a:rPr>
              <a:t>Il faut « objectiver » les phénomènes à l’œuvre </a:t>
            </a:r>
          </a:p>
          <a:p>
            <a:pPr marL="285750" indent="-285750">
              <a:lnSpc>
                <a:spcPct val="150000"/>
              </a:lnSpc>
              <a:spcBef>
                <a:spcPts val="1800"/>
              </a:spcBef>
              <a:buFont typeface="Wingdings" panose="05000000000000000000" pitchFamily="2" charset="2"/>
              <a:buChar char="Ø"/>
            </a:pPr>
            <a:r>
              <a:rPr lang="fr-FR" sz="2000" dirty="0">
                <a:solidFill>
                  <a:srgbClr val="0070C0"/>
                </a:solidFill>
              </a:rPr>
              <a:t>Approches quantitatives et qualitatives</a:t>
            </a:r>
          </a:p>
          <a:p>
            <a:pPr marL="285750" indent="-285750">
              <a:lnSpc>
                <a:spcPct val="150000"/>
              </a:lnSpc>
              <a:buFont typeface="Wingdings" panose="05000000000000000000" pitchFamily="2" charset="2"/>
              <a:buChar char="Ø"/>
            </a:pPr>
            <a:endParaRPr lang="fr-FR" sz="2000" b="0" dirty="0">
              <a:solidFill>
                <a:srgbClr val="0070C0"/>
              </a:solidFill>
            </a:endParaRPr>
          </a:p>
          <a:p>
            <a:pPr marL="1200150" lvl="2" indent="-285750">
              <a:spcBef>
                <a:spcPts val="600"/>
              </a:spcBef>
              <a:buFont typeface="Tahoma" panose="020B0604030504040204" pitchFamily="34" charset="0"/>
              <a:buChar char="‣"/>
            </a:pPr>
            <a:endParaRPr lang="fr-FR" sz="2000" b="0" dirty="0">
              <a:solidFill>
                <a:srgbClr val="0070C0"/>
              </a:solidFill>
              <a:ea typeface="Tahoma" panose="020B0604030504040204" pitchFamily="34" charset="0"/>
              <a:cs typeface="Tahoma" panose="020B0604030504040204" pitchFamily="34" charset="0"/>
            </a:endParaRPr>
          </a:p>
        </p:txBody>
      </p:sp>
      <p:grpSp>
        <p:nvGrpSpPr>
          <p:cNvPr id="12" name="Groupe 11">
            <a:extLst>
              <a:ext uri="{FF2B5EF4-FFF2-40B4-BE49-F238E27FC236}">
                <a16:creationId xmlns:a16="http://schemas.microsoft.com/office/drawing/2014/main" id="{98ABFE7B-29A3-477B-8E2A-1A30D1F8818D}"/>
              </a:ext>
            </a:extLst>
          </p:cNvPr>
          <p:cNvGrpSpPr/>
          <p:nvPr>
            <p:custDataLst>
              <p:tags r:id="rId2"/>
            </p:custDataLst>
          </p:nvPr>
        </p:nvGrpSpPr>
        <p:grpSpPr>
          <a:xfrm>
            <a:off x="3276600" y="6177180"/>
            <a:ext cx="7025627" cy="613331"/>
            <a:chOff x="3307615" y="5910118"/>
            <a:chExt cx="7025627" cy="613331"/>
          </a:xfrm>
        </p:grpSpPr>
        <p:grpSp>
          <p:nvGrpSpPr>
            <p:cNvPr id="13" name="Groupe 12">
              <a:extLst>
                <a:ext uri="{FF2B5EF4-FFF2-40B4-BE49-F238E27FC236}">
                  <a16:creationId xmlns:a16="http://schemas.microsoft.com/office/drawing/2014/main" id="{F4CA7D07-8CF3-44A1-87F9-43D43F8FFC30}"/>
                </a:ext>
              </a:extLst>
            </p:cNvPr>
            <p:cNvGrpSpPr/>
            <p:nvPr>
              <p:custDataLst>
                <p:tags r:id="rId4"/>
              </p:custDataLst>
            </p:nvPr>
          </p:nvGrpSpPr>
          <p:grpSpPr>
            <a:xfrm>
              <a:off x="3307615" y="5992192"/>
              <a:ext cx="7025627" cy="472029"/>
              <a:chOff x="88890" y="5845105"/>
              <a:chExt cx="9663218" cy="649240"/>
            </a:xfrm>
          </p:grpSpPr>
          <p:pic>
            <p:nvPicPr>
              <p:cNvPr id="15" name="Image 14">
                <a:extLst>
                  <a:ext uri="{FF2B5EF4-FFF2-40B4-BE49-F238E27FC236}">
                    <a16:creationId xmlns:a16="http://schemas.microsoft.com/office/drawing/2014/main" id="{0F1815D1-460F-4513-9C7C-5D6C049180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1677" y="5918996"/>
                <a:ext cx="537611" cy="537612"/>
              </a:xfrm>
              <a:prstGeom prst="rect">
                <a:avLst/>
              </a:prstGeom>
            </p:spPr>
          </p:pic>
          <p:pic>
            <p:nvPicPr>
              <p:cNvPr id="16" name="Image 15">
                <a:extLst>
                  <a:ext uri="{FF2B5EF4-FFF2-40B4-BE49-F238E27FC236}">
                    <a16:creationId xmlns:a16="http://schemas.microsoft.com/office/drawing/2014/main" id="{B0C88618-E69B-4DC2-885D-7D6327B9A87A}"/>
                  </a:ext>
                </a:extLst>
              </p:cNvPr>
              <p:cNvPicPr>
                <a:picLocks noChangeAspect="1"/>
              </p:cNvPicPr>
              <p:nvPr/>
            </p:nvPicPr>
            <p:blipFill>
              <a:blip r:embed="rId9"/>
              <a:stretch>
                <a:fillRect/>
              </a:stretch>
            </p:blipFill>
            <p:spPr>
              <a:xfrm>
                <a:off x="8015928" y="5845105"/>
                <a:ext cx="1736180" cy="649240"/>
              </a:xfrm>
              <a:prstGeom prst="rect">
                <a:avLst/>
              </a:prstGeom>
            </p:spPr>
          </p:pic>
          <p:pic>
            <p:nvPicPr>
              <p:cNvPr id="17" name="Image 16">
                <a:extLst>
                  <a:ext uri="{FF2B5EF4-FFF2-40B4-BE49-F238E27FC236}">
                    <a16:creationId xmlns:a16="http://schemas.microsoft.com/office/drawing/2014/main" id="{6735292B-FA62-482F-A921-6B7B7FF8640F}"/>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88890" y="5919000"/>
                <a:ext cx="1355809" cy="537611"/>
              </a:xfrm>
              <a:prstGeom prst="rect">
                <a:avLst/>
              </a:prstGeom>
            </p:spPr>
          </p:pic>
          <p:pic>
            <p:nvPicPr>
              <p:cNvPr id="18" name="Image 17">
                <a:extLst>
                  <a:ext uri="{FF2B5EF4-FFF2-40B4-BE49-F238E27FC236}">
                    <a16:creationId xmlns:a16="http://schemas.microsoft.com/office/drawing/2014/main" id="{0A1EE9DA-935F-4344-B8D4-A3F9338B1DB3}"/>
                  </a:ext>
                </a:extLst>
              </p:cNvPr>
              <p:cNvPicPr>
                <a:picLocks noChangeAspect="1"/>
              </p:cNvPicPr>
              <p:nvPr/>
            </p:nvPicPr>
            <p:blipFill>
              <a:blip r:embed="rId11"/>
              <a:stretch>
                <a:fillRect/>
              </a:stretch>
            </p:blipFill>
            <p:spPr>
              <a:xfrm>
                <a:off x="5487584" y="5895645"/>
                <a:ext cx="1860045" cy="593425"/>
              </a:xfrm>
              <a:prstGeom prst="rect">
                <a:avLst/>
              </a:prstGeom>
            </p:spPr>
          </p:pic>
        </p:grpSp>
        <p:pic>
          <p:nvPicPr>
            <p:cNvPr id="14" name="Image 13" descr="Une image contenant texte&#10;&#10;Description générée automatiquement">
              <a:extLst>
                <a:ext uri="{FF2B5EF4-FFF2-40B4-BE49-F238E27FC236}">
                  <a16:creationId xmlns:a16="http://schemas.microsoft.com/office/drawing/2014/main" id="{48DEF26B-3739-4AD5-8996-09E8D742689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79238" y="5910118"/>
              <a:ext cx="1090852" cy="613331"/>
            </a:xfrm>
            <a:prstGeom prst="rect">
              <a:avLst/>
            </a:prstGeom>
            <a:noFill/>
            <a:ln>
              <a:noFill/>
            </a:ln>
          </p:spPr>
        </p:pic>
      </p:grpSp>
      <p:sp>
        <p:nvSpPr>
          <p:cNvPr id="20" name="Titre 1">
            <a:extLst>
              <a:ext uri="{FF2B5EF4-FFF2-40B4-BE49-F238E27FC236}">
                <a16:creationId xmlns:a16="http://schemas.microsoft.com/office/drawing/2014/main" id="{DADB93E4-868F-4CCF-A005-F899983BECD7}"/>
              </a:ext>
            </a:extLst>
          </p:cNvPr>
          <p:cNvSpPr>
            <a:spLocks noGrp="1"/>
          </p:cNvSpPr>
          <p:nvPr>
            <p:ph type="title"/>
            <p:custDataLst>
              <p:tags r:id="rId3"/>
            </p:custDataLst>
          </p:nvPr>
        </p:nvSpPr>
        <p:spPr>
          <a:xfrm>
            <a:off x="762000" y="304800"/>
            <a:ext cx="8508016" cy="531648"/>
          </a:xfrm>
        </p:spPr>
        <p:txBody>
          <a:bodyPr/>
          <a:lstStyle/>
          <a:p>
            <a:r>
              <a:rPr lang="fr-FR" dirty="0"/>
              <a:t>6. Freins à la mobilité des habitants des QPV et rôle des TC </a:t>
            </a:r>
          </a:p>
        </p:txBody>
      </p:sp>
    </p:spTree>
    <p:extLst>
      <p:ext uri="{BB962C8B-B14F-4D97-AF65-F5344CB8AC3E}">
        <p14:creationId xmlns:p14="http://schemas.microsoft.com/office/powerpoint/2010/main" val="562564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65B2DB2-8790-4878-8C6B-8864176E998C}"/>
              </a:ext>
            </a:extLst>
          </p:cNvPr>
          <p:cNvSpPr>
            <a:spLocks noGrp="1"/>
          </p:cNvSpPr>
          <p:nvPr>
            <p:ph type="body" sz="quarter" idx="10"/>
            <p:custDataLst>
              <p:tags r:id="rId1"/>
            </p:custDataLst>
          </p:nvPr>
        </p:nvSpPr>
        <p:spPr>
          <a:xfrm>
            <a:off x="779848" y="528249"/>
            <a:ext cx="11106504" cy="662364"/>
          </a:xfrm>
        </p:spPr>
        <p:txBody>
          <a:bodyPr/>
          <a:lstStyle/>
          <a:p>
            <a:pPr algn="r"/>
            <a:r>
              <a:rPr lang="fr-FR" dirty="0"/>
              <a:t>            Comparaison de parts modales : 					</a:t>
            </a:r>
          </a:p>
          <a:p>
            <a:r>
              <a:rPr lang="fr-FR" i="1" dirty="0"/>
              <a:t>Le cas de Lyon, en semaine				Le cas de Bordeaux, le samedi</a:t>
            </a:r>
          </a:p>
          <a:p>
            <a:endParaRPr lang="fr-FR" dirty="0"/>
          </a:p>
        </p:txBody>
      </p:sp>
      <p:grpSp>
        <p:nvGrpSpPr>
          <p:cNvPr id="16" name="Groupe 15">
            <a:extLst>
              <a:ext uri="{FF2B5EF4-FFF2-40B4-BE49-F238E27FC236}">
                <a16:creationId xmlns:a16="http://schemas.microsoft.com/office/drawing/2014/main" id="{40F634D4-8E2E-46B5-B071-93E90C328951}"/>
              </a:ext>
            </a:extLst>
          </p:cNvPr>
          <p:cNvGrpSpPr/>
          <p:nvPr>
            <p:custDataLst>
              <p:tags r:id="rId2"/>
            </p:custDataLst>
          </p:nvPr>
        </p:nvGrpSpPr>
        <p:grpSpPr>
          <a:xfrm>
            <a:off x="6969571" y="1092946"/>
            <a:ext cx="4800597" cy="2902732"/>
            <a:chOff x="4147752" y="1840499"/>
            <a:chExt cx="5560033" cy="3823003"/>
          </a:xfrm>
        </p:grpSpPr>
        <p:grpSp>
          <p:nvGrpSpPr>
            <p:cNvPr id="5" name="Groupe 4">
              <a:extLst>
                <a:ext uri="{FF2B5EF4-FFF2-40B4-BE49-F238E27FC236}">
                  <a16:creationId xmlns:a16="http://schemas.microsoft.com/office/drawing/2014/main" id="{F456B9A8-7CC4-40AA-A361-3345A55244B7}"/>
                </a:ext>
              </a:extLst>
            </p:cNvPr>
            <p:cNvGrpSpPr/>
            <p:nvPr/>
          </p:nvGrpSpPr>
          <p:grpSpPr>
            <a:xfrm>
              <a:off x="4147752" y="1840499"/>
              <a:ext cx="5105400" cy="3184926"/>
              <a:chOff x="4147752" y="1859549"/>
              <a:chExt cx="5105400" cy="3184926"/>
            </a:xfrm>
          </p:grpSpPr>
          <p:graphicFrame>
            <p:nvGraphicFramePr>
              <p:cNvPr id="6" name="Graphique 5">
                <a:extLst>
                  <a:ext uri="{FF2B5EF4-FFF2-40B4-BE49-F238E27FC236}">
                    <a16:creationId xmlns:a16="http://schemas.microsoft.com/office/drawing/2014/main" id="{DA776E86-5DAE-458B-AE8E-02A22B632A08}"/>
                  </a:ext>
                </a:extLst>
              </p:cNvPr>
              <p:cNvGraphicFramePr>
                <a:graphicFrameLocks/>
              </p:cNvGraphicFramePr>
              <p:nvPr>
                <p:custDataLst>
                  <p:tags r:id="rId13"/>
                </p:custDataLst>
                <p:extLst>
                  <p:ext uri="{D42A27DB-BD31-4B8C-83A1-F6EECF244321}">
                    <p14:modId xmlns:p14="http://schemas.microsoft.com/office/powerpoint/2010/main" val="3726321675"/>
                  </p:ext>
                </p:extLst>
              </p:nvPr>
            </p:nvGraphicFramePr>
            <p:xfrm>
              <a:off x="4147752" y="1859549"/>
              <a:ext cx="5105400" cy="3184926"/>
            </p:xfrm>
            <a:graphic>
              <a:graphicData uri="http://schemas.openxmlformats.org/drawingml/2006/chart">
                <c:chart xmlns:c="http://schemas.openxmlformats.org/drawingml/2006/chart" xmlns:r="http://schemas.openxmlformats.org/officeDocument/2006/relationships" r:id="rId18"/>
              </a:graphicData>
            </a:graphic>
          </p:graphicFrame>
          <p:cxnSp>
            <p:nvCxnSpPr>
              <p:cNvPr id="8" name="Connecteur droit avec flèche 7">
                <a:extLst>
                  <a:ext uri="{FF2B5EF4-FFF2-40B4-BE49-F238E27FC236}">
                    <a16:creationId xmlns:a16="http://schemas.microsoft.com/office/drawing/2014/main" id="{B3EF4E44-477C-42FC-889D-14B474318DE8}"/>
                  </a:ext>
                </a:extLst>
              </p:cNvPr>
              <p:cNvCxnSpPr>
                <a:cxnSpLocks/>
              </p:cNvCxnSpPr>
              <p:nvPr>
                <p:custDataLst>
                  <p:tags r:id="rId14"/>
                </p:custDataLst>
              </p:nvPr>
            </p:nvCxnSpPr>
            <p:spPr>
              <a:xfrm flipV="1">
                <a:off x="6179098" y="2947918"/>
                <a:ext cx="1370686" cy="669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1B030557-8E89-4516-9F9C-82317396CF4F}"/>
                  </a:ext>
                </a:extLst>
              </p:cNvPr>
              <p:cNvSpPr txBox="1"/>
              <p:nvPr>
                <p:custDataLst>
                  <p:tags r:id="rId15"/>
                </p:custDataLst>
              </p:nvPr>
            </p:nvSpPr>
            <p:spPr>
              <a:xfrm>
                <a:off x="6223206" y="3029406"/>
                <a:ext cx="913204" cy="382846"/>
              </a:xfrm>
              <a:prstGeom prst="rect">
                <a:avLst/>
              </a:prstGeom>
              <a:noFill/>
            </p:spPr>
            <p:txBody>
              <a:bodyPr wrap="square" rtlCol="0">
                <a:spAutoFit/>
              </a:bodyPr>
              <a:lstStyle/>
              <a:p>
                <a:r>
                  <a:rPr lang="fr-FR" sz="1200" dirty="0">
                    <a:solidFill>
                      <a:srgbClr val="000000"/>
                    </a:solidFill>
                    <a:latin typeface="+mj-lt"/>
                    <a:cs typeface="Calibri" panose="020F0502020204030204" pitchFamily="34" charset="0"/>
                  </a:rPr>
                  <a:t>× 2,5</a:t>
                </a:r>
              </a:p>
            </p:txBody>
          </p:sp>
        </p:grpSp>
        <p:sp>
          <p:nvSpPr>
            <p:cNvPr id="7" name="ZoneTexte 6">
              <a:extLst>
                <a:ext uri="{FF2B5EF4-FFF2-40B4-BE49-F238E27FC236}">
                  <a16:creationId xmlns:a16="http://schemas.microsoft.com/office/drawing/2014/main" id="{68C59C54-DC0B-4BBE-ADCB-C8D71AE03F3B}"/>
                </a:ext>
              </a:extLst>
            </p:cNvPr>
            <p:cNvSpPr txBox="1"/>
            <p:nvPr/>
          </p:nvSpPr>
          <p:spPr>
            <a:xfrm>
              <a:off x="4147752" y="5025425"/>
              <a:ext cx="5560033" cy="638077"/>
            </a:xfrm>
            <a:prstGeom prst="rect">
              <a:avLst/>
            </a:prstGeom>
            <a:noFill/>
          </p:spPr>
          <p:txBody>
            <a:bodyPr wrap="square" rtlCol="0">
              <a:spAutoFit/>
            </a:bodyPr>
            <a:lstStyle/>
            <a:p>
              <a:r>
                <a:rPr lang="fr-FR" sz="1200" i="1" dirty="0">
                  <a:solidFill>
                    <a:srgbClr val="000000"/>
                  </a:solidFill>
                  <a:latin typeface="Arial" panose="020B0604020202020204" pitchFamily="34" charset="0"/>
                  <a:cs typeface="Arial" panose="020B0604020202020204" pitchFamily="34" charset="0"/>
                </a:rPr>
                <a:t>Source : EMD Bordeaux 2009 – fichier « </a:t>
              </a:r>
              <a:r>
                <a:rPr lang="fr-FR" sz="1200" i="1" dirty="0" err="1">
                  <a:solidFill>
                    <a:srgbClr val="000000"/>
                  </a:solidFill>
                  <a:latin typeface="Arial" panose="020B0604020202020204" pitchFamily="34" charset="0"/>
                  <a:cs typeface="Arial" panose="020B0604020202020204" pitchFamily="34" charset="0"/>
                </a:rPr>
                <a:t>Depsa</a:t>
              </a:r>
              <a:r>
                <a:rPr lang="fr-FR" sz="1200" i="1" dirty="0">
                  <a:solidFill>
                    <a:srgbClr val="000000"/>
                  </a:solidFill>
                  <a:latin typeface="Arial" panose="020B0604020202020204" pitchFamily="34" charset="0"/>
                  <a:cs typeface="Arial" panose="020B0604020202020204" pitchFamily="34" charset="0"/>
                </a:rPr>
                <a:t> ».</a:t>
              </a:r>
            </a:p>
            <a:p>
              <a:r>
                <a:rPr lang="fr-FR" sz="1200" i="1" dirty="0">
                  <a:solidFill>
                    <a:srgbClr val="000000"/>
                  </a:solidFill>
                  <a:latin typeface="Arial" panose="020B0604020202020204" pitchFamily="34" charset="0"/>
                  <a:cs typeface="Arial" panose="020B0604020202020204" pitchFamily="34" charset="0"/>
                </a:rPr>
                <a:t>Calculs : Thibault Isambourg.</a:t>
              </a:r>
            </a:p>
          </p:txBody>
        </p:sp>
      </p:grpSp>
      <p:pic>
        <p:nvPicPr>
          <p:cNvPr id="17" name="Image 16">
            <a:extLst>
              <a:ext uri="{FF2B5EF4-FFF2-40B4-BE49-F238E27FC236}">
                <a16:creationId xmlns:a16="http://schemas.microsoft.com/office/drawing/2014/main" id="{D151BD1C-AA1B-457A-8240-0F14DC651A69}"/>
              </a:ext>
            </a:extLst>
          </p:cNvPr>
          <p:cNvPicPr/>
          <p:nvPr>
            <p:custDataLst>
              <p:tags r:id="rId3"/>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117717" y="1162038"/>
            <a:ext cx="4062512" cy="2753410"/>
          </a:xfrm>
          <a:prstGeom prst="rect">
            <a:avLst/>
          </a:prstGeom>
          <a:noFill/>
        </p:spPr>
      </p:pic>
      <p:sp>
        <p:nvSpPr>
          <p:cNvPr id="18" name="ZoneTexte 17">
            <a:extLst>
              <a:ext uri="{FF2B5EF4-FFF2-40B4-BE49-F238E27FC236}">
                <a16:creationId xmlns:a16="http://schemas.microsoft.com/office/drawing/2014/main" id="{155F5932-4A78-43C4-A0F8-B64CA8D4C1D4}"/>
              </a:ext>
            </a:extLst>
          </p:cNvPr>
          <p:cNvSpPr txBox="1"/>
          <p:nvPr>
            <p:custDataLst>
              <p:tags r:id="rId4"/>
            </p:custDataLst>
          </p:nvPr>
        </p:nvSpPr>
        <p:spPr>
          <a:xfrm>
            <a:off x="904523" y="3944696"/>
            <a:ext cx="2472472" cy="276999"/>
          </a:xfrm>
          <a:prstGeom prst="rect">
            <a:avLst/>
          </a:prstGeom>
          <a:noFill/>
        </p:spPr>
        <p:txBody>
          <a:bodyPr wrap="none" rtlCol="0">
            <a:spAutoFit/>
          </a:bodyPr>
          <a:lstStyle/>
          <a:p>
            <a:r>
              <a:rPr lang="fr-FR" sz="1200" i="1" dirty="0">
                <a:solidFill>
                  <a:srgbClr val="000000"/>
                </a:solidFill>
              </a:rPr>
              <a:t>Source : </a:t>
            </a:r>
            <a:r>
              <a:rPr lang="fr-FR" sz="1200" i="1" dirty="0" err="1">
                <a:solidFill>
                  <a:srgbClr val="000000"/>
                </a:solidFill>
              </a:rPr>
              <a:t>Bouzouina</a:t>
            </a:r>
            <a:r>
              <a:rPr lang="fr-FR" sz="1200" i="1" dirty="0">
                <a:solidFill>
                  <a:srgbClr val="000000"/>
                </a:solidFill>
              </a:rPr>
              <a:t> &amp; Boué, 2017</a:t>
            </a:r>
          </a:p>
        </p:txBody>
      </p:sp>
      <p:sp>
        <p:nvSpPr>
          <p:cNvPr id="20" name="ZoneTexte 19">
            <a:extLst>
              <a:ext uri="{FF2B5EF4-FFF2-40B4-BE49-F238E27FC236}">
                <a16:creationId xmlns:a16="http://schemas.microsoft.com/office/drawing/2014/main" id="{5DF8B485-ED2F-44F7-A16F-7A14333EEF53}"/>
              </a:ext>
            </a:extLst>
          </p:cNvPr>
          <p:cNvSpPr txBox="1"/>
          <p:nvPr>
            <p:custDataLst>
              <p:tags r:id="rId5"/>
            </p:custDataLst>
          </p:nvPr>
        </p:nvSpPr>
        <p:spPr>
          <a:xfrm>
            <a:off x="393427" y="4310896"/>
            <a:ext cx="5550174" cy="1785104"/>
          </a:xfrm>
          <a:prstGeom prst="rect">
            <a:avLst/>
          </a:prstGeom>
          <a:noFill/>
        </p:spPr>
        <p:txBody>
          <a:bodyPr wrap="square" rtlCol="0">
            <a:spAutoFit/>
          </a:bodyPr>
          <a:lstStyle/>
          <a:p>
            <a:pPr marL="285750" indent="-285750">
              <a:buFont typeface="Wingdings" panose="05000000000000000000" pitchFamily="2" charset="2"/>
              <a:buChar char="Ø"/>
            </a:pPr>
            <a:r>
              <a:rPr lang="fr-FR" dirty="0"/>
              <a:t>Un usage des TC supérieur en QPV </a:t>
            </a:r>
          </a:p>
          <a:p>
            <a:pPr marL="285750" indent="-285750">
              <a:spcBef>
                <a:spcPts val="1200"/>
              </a:spcBef>
              <a:buFont typeface="Wingdings" panose="05000000000000000000" pitchFamily="2" charset="2"/>
              <a:buChar char="Ø"/>
            </a:pPr>
            <a:r>
              <a:rPr lang="fr-FR" b="1" dirty="0"/>
              <a:t>Un</a:t>
            </a:r>
            <a:r>
              <a:rPr lang="fr-FR" dirty="0"/>
              <a:t> </a:t>
            </a:r>
            <a:r>
              <a:rPr lang="fr-FR" b="1" dirty="0"/>
              <a:t>écart qui se resserre </a:t>
            </a:r>
            <a:r>
              <a:rPr lang="fr-FR" dirty="0"/>
              <a:t>:</a:t>
            </a:r>
            <a:r>
              <a:rPr lang="fr-FR" b="1" dirty="0"/>
              <a:t> </a:t>
            </a:r>
            <a:r>
              <a:rPr lang="fr-FR" dirty="0"/>
              <a:t>effet ciseaux entre 1995 et 2006 </a:t>
            </a:r>
          </a:p>
          <a:p>
            <a:pPr marL="285750" indent="-285750">
              <a:spcBef>
                <a:spcPts val="1200"/>
              </a:spcBef>
              <a:buFont typeface="Wingdings" panose="05000000000000000000" pitchFamily="2" charset="2"/>
              <a:buChar char="Ø"/>
            </a:pPr>
            <a:r>
              <a:rPr lang="fr-FR" dirty="0"/>
              <a:t>Seul le biais de la distance au centre est neutralisé</a:t>
            </a:r>
          </a:p>
        </p:txBody>
      </p:sp>
      <p:sp>
        <p:nvSpPr>
          <p:cNvPr id="21" name="ZoneTexte 20">
            <a:extLst>
              <a:ext uri="{FF2B5EF4-FFF2-40B4-BE49-F238E27FC236}">
                <a16:creationId xmlns:a16="http://schemas.microsoft.com/office/drawing/2014/main" id="{84099647-714A-4397-AE60-2C724A3459FA}"/>
              </a:ext>
            </a:extLst>
          </p:cNvPr>
          <p:cNvSpPr txBox="1"/>
          <p:nvPr>
            <p:custDataLst>
              <p:tags r:id="rId6"/>
            </p:custDataLst>
          </p:nvPr>
        </p:nvSpPr>
        <p:spPr>
          <a:xfrm>
            <a:off x="6594782" y="4124385"/>
            <a:ext cx="5550174" cy="27238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dirty="0"/>
              <a:t>Un usage des TC aussi supérieur en QPV </a:t>
            </a:r>
          </a:p>
          <a:p>
            <a:pPr marL="285750" indent="-285750">
              <a:lnSpc>
                <a:spcPct val="150000"/>
              </a:lnSpc>
              <a:buFont typeface="Wingdings" panose="05000000000000000000" pitchFamily="2" charset="2"/>
              <a:buChar char="Ø"/>
            </a:pPr>
            <a:r>
              <a:rPr lang="fr-FR" dirty="0"/>
              <a:t>Un modèle pour contrôler les biais</a:t>
            </a:r>
            <a:endParaRPr lang="fr-FR" dirty="0">
              <a:sym typeface="Wingdings" panose="05000000000000000000" pitchFamily="2" charset="2"/>
            </a:endParaRPr>
          </a:p>
          <a:p>
            <a:pPr marL="285750" indent="-285750">
              <a:lnSpc>
                <a:spcPct val="150000"/>
              </a:lnSpc>
              <a:buFont typeface="Wingdings" panose="05000000000000000000" pitchFamily="2" charset="2"/>
              <a:buChar char="Ø"/>
            </a:pPr>
            <a:r>
              <a:rPr lang="fr-FR" b="1" dirty="0">
                <a:sym typeface="Wingdings" panose="05000000000000000000" pitchFamily="2" charset="2"/>
              </a:rPr>
              <a:t>L’ </a:t>
            </a:r>
            <a:r>
              <a:rPr lang="fr-FR" b="1" dirty="0"/>
              <a:t>« </a:t>
            </a:r>
            <a:r>
              <a:rPr lang="fr-FR" b="1" dirty="0">
                <a:sym typeface="Wingdings" panose="05000000000000000000" pitchFamily="2" charset="2"/>
              </a:rPr>
              <a:t>effet QPV » augmente les chances d’utiliser les TC de 25%</a:t>
            </a:r>
            <a:r>
              <a:rPr lang="fr-FR" dirty="0">
                <a:sym typeface="Wingdings" panose="05000000000000000000" pitchFamily="2" charset="2"/>
              </a:rPr>
              <a:t> (proche de l’écart observé à Lyon)</a:t>
            </a:r>
            <a:endParaRPr lang="fr-FR" b="1" dirty="0">
              <a:sym typeface="Wingdings" panose="05000000000000000000" pitchFamily="2" charset="2"/>
            </a:endParaRPr>
          </a:p>
          <a:p>
            <a:pPr marL="285750" indent="-285750">
              <a:buFont typeface="Arial" panose="020B0604020202020204" pitchFamily="34" charset="0"/>
              <a:buChar char="•"/>
            </a:pPr>
            <a:endParaRPr lang="fr-FR" dirty="0">
              <a:sym typeface="Wingdings" panose="05000000000000000000" pitchFamily="2" charset="2"/>
            </a:endParaRPr>
          </a:p>
          <a:p>
            <a:pPr marL="285750" indent="-285750">
              <a:buFont typeface="Arial" panose="020B0604020202020204" pitchFamily="34" charset="0"/>
              <a:buChar char="•"/>
            </a:pPr>
            <a:endParaRPr lang="fr-FR" dirty="0"/>
          </a:p>
        </p:txBody>
      </p:sp>
      <p:cxnSp>
        <p:nvCxnSpPr>
          <p:cNvPr id="25" name="Connecteur droit 24">
            <a:extLst>
              <a:ext uri="{FF2B5EF4-FFF2-40B4-BE49-F238E27FC236}">
                <a16:creationId xmlns:a16="http://schemas.microsoft.com/office/drawing/2014/main" id="{8A269538-877A-4E72-9A76-ADD94AEE0D72}"/>
              </a:ext>
            </a:extLst>
          </p:cNvPr>
          <p:cNvCxnSpPr>
            <a:cxnSpLocks/>
          </p:cNvCxnSpPr>
          <p:nvPr>
            <p:custDataLst>
              <p:tags r:id="rId7"/>
            </p:custDataLst>
          </p:nvPr>
        </p:nvCxnSpPr>
        <p:spPr>
          <a:xfrm>
            <a:off x="6248400" y="1190613"/>
            <a:ext cx="0" cy="49976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e 21">
            <a:extLst>
              <a:ext uri="{FF2B5EF4-FFF2-40B4-BE49-F238E27FC236}">
                <a16:creationId xmlns:a16="http://schemas.microsoft.com/office/drawing/2014/main" id="{D6764A2D-43D1-4100-A277-7CC5AA23E1AB}"/>
              </a:ext>
            </a:extLst>
          </p:cNvPr>
          <p:cNvGrpSpPr/>
          <p:nvPr>
            <p:custDataLst>
              <p:tags r:id="rId8"/>
            </p:custDataLst>
          </p:nvPr>
        </p:nvGrpSpPr>
        <p:grpSpPr>
          <a:xfrm>
            <a:off x="3276600" y="6177180"/>
            <a:ext cx="7025627" cy="613331"/>
            <a:chOff x="3307615" y="5910118"/>
            <a:chExt cx="7025627" cy="613331"/>
          </a:xfrm>
        </p:grpSpPr>
        <p:grpSp>
          <p:nvGrpSpPr>
            <p:cNvPr id="23" name="Groupe 22">
              <a:extLst>
                <a:ext uri="{FF2B5EF4-FFF2-40B4-BE49-F238E27FC236}">
                  <a16:creationId xmlns:a16="http://schemas.microsoft.com/office/drawing/2014/main" id="{1599DBED-1D6F-469B-8AC9-1135E3A5DFCA}"/>
                </a:ext>
              </a:extLst>
            </p:cNvPr>
            <p:cNvGrpSpPr/>
            <p:nvPr>
              <p:custDataLst>
                <p:tags r:id="rId11"/>
              </p:custDataLst>
            </p:nvPr>
          </p:nvGrpSpPr>
          <p:grpSpPr>
            <a:xfrm>
              <a:off x="3307615" y="5992192"/>
              <a:ext cx="7025627" cy="472029"/>
              <a:chOff x="88890" y="5845105"/>
              <a:chExt cx="9663218" cy="649240"/>
            </a:xfrm>
          </p:grpSpPr>
          <p:pic>
            <p:nvPicPr>
              <p:cNvPr id="26" name="Image 25">
                <a:extLst>
                  <a:ext uri="{FF2B5EF4-FFF2-40B4-BE49-F238E27FC236}">
                    <a16:creationId xmlns:a16="http://schemas.microsoft.com/office/drawing/2014/main" id="{82B5D841-F127-467D-996E-0D9AC2B7727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81677" y="5918996"/>
                <a:ext cx="537611" cy="537612"/>
              </a:xfrm>
              <a:prstGeom prst="rect">
                <a:avLst/>
              </a:prstGeom>
            </p:spPr>
          </p:pic>
          <p:pic>
            <p:nvPicPr>
              <p:cNvPr id="27" name="Image 26">
                <a:extLst>
                  <a:ext uri="{FF2B5EF4-FFF2-40B4-BE49-F238E27FC236}">
                    <a16:creationId xmlns:a16="http://schemas.microsoft.com/office/drawing/2014/main" id="{E00D1A8D-484A-4EA2-9ACC-CE0D9EA987D4}"/>
                  </a:ext>
                </a:extLst>
              </p:cNvPr>
              <p:cNvPicPr>
                <a:picLocks noChangeAspect="1"/>
              </p:cNvPicPr>
              <p:nvPr/>
            </p:nvPicPr>
            <p:blipFill>
              <a:blip r:embed="rId21"/>
              <a:stretch>
                <a:fillRect/>
              </a:stretch>
            </p:blipFill>
            <p:spPr>
              <a:xfrm>
                <a:off x="8015928" y="5845105"/>
                <a:ext cx="1736180" cy="649240"/>
              </a:xfrm>
              <a:prstGeom prst="rect">
                <a:avLst/>
              </a:prstGeom>
            </p:spPr>
          </p:pic>
          <p:pic>
            <p:nvPicPr>
              <p:cNvPr id="28" name="Image 27">
                <a:extLst>
                  <a:ext uri="{FF2B5EF4-FFF2-40B4-BE49-F238E27FC236}">
                    <a16:creationId xmlns:a16="http://schemas.microsoft.com/office/drawing/2014/main" id="{3279BEC2-2269-4636-B206-14FB8F032622}"/>
                  </a:ext>
                </a:extLst>
              </p:cNvPr>
              <p:cNvPicPr>
                <a:picLocks noChangeAspect="1"/>
              </p:cNvPicPr>
              <p:nvPr>
                <p:custDataLst>
                  <p:tags r:id="rId12"/>
                </p:custDataLst>
              </p:nvPr>
            </p:nvPicPr>
            <p:blipFill>
              <a:blip r:embed="rId22" cstate="print">
                <a:extLst>
                  <a:ext uri="{28A0092B-C50C-407E-A947-70E740481C1C}">
                    <a14:useLocalDpi xmlns:a14="http://schemas.microsoft.com/office/drawing/2010/main" val="0"/>
                  </a:ext>
                </a:extLst>
              </a:blip>
              <a:stretch>
                <a:fillRect/>
              </a:stretch>
            </p:blipFill>
            <p:spPr>
              <a:xfrm>
                <a:off x="88890" y="5919000"/>
                <a:ext cx="1355809" cy="537611"/>
              </a:xfrm>
              <a:prstGeom prst="rect">
                <a:avLst/>
              </a:prstGeom>
            </p:spPr>
          </p:pic>
          <p:pic>
            <p:nvPicPr>
              <p:cNvPr id="29" name="Image 28">
                <a:extLst>
                  <a:ext uri="{FF2B5EF4-FFF2-40B4-BE49-F238E27FC236}">
                    <a16:creationId xmlns:a16="http://schemas.microsoft.com/office/drawing/2014/main" id="{FE099257-864B-46F1-9A79-D2A307B3F043}"/>
                  </a:ext>
                </a:extLst>
              </p:cNvPr>
              <p:cNvPicPr>
                <a:picLocks noChangeAspect="1"/>
              </p:cNvPicPr>
              <p:nvPr/>
            </p:nvPicPr>
            <p:blipFill>
              <a:blip r:embed="rId23"/>
              <a:stretch>
                <a:fillRect/>
              </a:stretch>
            </p:blipFill>
            <p:spPr>
              <a:xfrm>
                <a:off x="5487584" y="5895645"/>
                <a:ext cx="1860045" cy="593425"/>
              </a:xfrm>
              <a:prstGeom prst="rect">
                <a:avLst/>
              </a:prstGeom>
            </p:spPr>
          </p:pic>
        </p:grpSp>
        <p:pic>
          <p:nvPicPr>
            <p:cNvPr id="24" name="Image 23" descr="Une image contenant texte&#10;&#10;Description générée automatiquement">
              <a:extLst>
                <a:ext uri="{FF2B5EF4-FFF2-40B4-BE49-F238E27FC236}">
                  <a16:creationId xmlns:a16="http://schemas.microsoft.com/office/drawing/2014/main" id="{950905A5-15B5-480B-B12C-3F5664F0D553}"/>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779238" y="5910118"/>
              <a:ext cx="1090852" cy="613331"/>
            </a:xfrm>
            <a:prstGeom prst="rect">
              <a:avLst/>
            </a:prstGeom>
            <a:noFill/>
            <a:ln>
              <a:noFill/>
            </a:ln>
          </p:spPr>
        </p:pic>
      </p:grpSp>
      <p:sp>
        <p:nvSpPr>
          <p:cNvPr id="30" name="ZoneTexte 29">
            <a:extLst>
              <a:ext uri="{FF2B5EF4-FFF2-40B4-BE49-F238E27FC236}">
                <a16:creationId xmlns:a16="http://schemas.microsoft.com/office/drawing/2014/main" id="{010B8F05-066B-4C38-9577-69D9A7745AE3}"/>
              </a:ext>
            </a:extLst>
          </p:cNvPr>
          <p:cNvSpPr txBox="1"/>
          <p:nvPr>
            <p:custDataLst>
              <p:tags r:id="rId9"/>
            </p:custDataLst>
          </p:nvPr>
        </p:nvSpPr>
        <p:spPr>
          <a:xfrm>
            <a:off x="9464027" y="253475"/>
            <a:ext cx="1676400" cy="261610"/>
          </a:xfrm>
          <a:prstGeom prst="rect">
            <a:avLst/>
          </a:prstGeom>
          <a:noFill/>
          <a:ln>
            <a:solidFill>
              <a:schemeClr val="tx1"/>
            </a:solidFill>
            <a:prstDash val="sysDot"/>
          </a:ln>
        </p:spPr>
        <p:txBody>
          <a:bodyPr wrap="square" rtlCol="0">
            <a:spAutoFit/>
          </a:bodyPr>
          <a:lstStyle/>
          <a:p>
            <a:pPr algn="ctr"/>
            <a:r>
              <a:rPr lang="fr-FR" sz="1100" dirty="0"/>
              <a:t>Diapositive 20/25</a:t>
            </a:r>
          </a:p>
        </p:txBody>
      </p:sp>
      <p:sp>
        <p:nvSpPr>
          <p:cNvPr id="31" name="Titre 1">
            <a:extLst>
              <a:ext uri="{FF2B5EF4-FFF2-40B4-BE49-F238E27FC236}">
                <a16:creationId xmlns:a16="http://schemas.microsoft.com/office/drawing/2014/main" id="{CADAACE2-B662-4D3F-99DC-6118BDB28DF1}"/>
              </a:ext>
            </a:extLst>
          </p:cNvPr>
          <p:cNvSpPr>
            <a:spLocks noGrp="1"/>
          </p:cNvSpPr>
          <p:nvPr>
            <p:ph type="title"/>
            <p:custDataLst>
              <p:tags r:id="rId10"/>
            </p:custDataLst>
          </p:nvPr>
        </p:nvSpPr>
        <p:spPr>
          <a:xfrm>
            <a:off x="253526" y="167503"/>
            <a:ext cx="8508016" cy="531648"/>
          </a:xfrm>
        </p:spPr>
        <p:txBody>
          <a:bodyPr/>
          <a:lstStyle/>
          <a:p>
            <a:r>
              <a:rPr lang="fr-FR" dirty="0"/>
              <a:t>6. Freins à la mobilité des habitants des QPV et rôle des TC </a:t>
            </a:r>
          </a:p>
        </p:txBody>
      </p:sp>
      <p:sp>
        <p:nvSpPr>
          <p:cNvPr id="32" name="Rectangle 2">
            <a:extLst>
              <a:ext uri="{FF2B5EF4-FFF2-40B4-BE49-F238E27FC236}">
                <a16:creationId xmlns:a16="http://schemas.microsoft.com/office/drawing/2014/main" id="{C40CB20D-77FB-4AEB-BA26-B41EFCB8A615}"/>
              </a:ext>
            </a:extLst>
          </p:cNvPr>
          <p:cNvSpPr>
            <a:spLocks noChangeArrowheads="1"/>
          </p:cNvSpPr>
          <p:nvPr/>
        </p:nvSpPr>
        <p:spPr bwMode="auto">
          <a:xfrm>
            <a:off x="329958" y="6222235"/>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1000"/>
              </a:lnSpc>
              <a:spcBef>
                <a:spcPts val="800"/>
              </a:spcBef>
              <a:buClr>
                <a:srgbClr val="3333CC"/>
              </a:buClr>
              <a:buSzPct val="60000"/>
              <a:buFont typeface="Wingdings" panose="05000000000000000000" pitchFamily="2" charset="2"/>
              <a:buChar char=""/>
              <a:defRPr sz="3200">
                <a:solidFill>
                  <a:srgbClr val="000000"/>
                </a:solidFill>
                <a:latin typeface="Tahoma" panose="020B0604030504040204" pitchFamily="34" charset="0"/>
                <a:cs typeface="Lucida Sans Unicode" panose="020B0602030504020204" pitchFamily="34" charset="0"/>
              </a:defRPr>
            </a:lvl1pPr>
            <a:lvl2pPr marL="742950" indent="-285750">
              <a:lnSpc>
                <a:spcPct val="101000"/>
              </a:lnSpc>
              <a:spcBef>
                <a:spcPts val="700"/>
              </a:spcBef>
              <a:buClr>
                <a:srgbClr val="FF0000"/>
              </a:buClr>
              <a:buSzPct val="55000"/>
              <a:buFont typeface="Wingdings" panose="05000000000000000000" pitchFamily="2" charset="2"/>
              <a:buChar char=""/>
              <a:defRPr sz="2800">
                <a:solidFill>
                  <a:srgbClr val="000000"/>
                </a:solidFill>
                <a:latin typeface="Tahoma" panose="020B0604030504040204" pitchFamily="34" charset="0"/>
                <a:cs typeface="Lucida Sans Unicode" panose="020B0602030504020204" pitchFamily="34" charset="0"/>
              </a:defRPr>
            </a:lvl2pPr>
            <a:lvl3pPr marL="1143000" indent="-228600">
              <a:lnSpc>
                <a:spcPct val="101000"/>
              </a:lnSpc>
              <a:spcBef>
                <a:spcPts val="600"/>
              </a:spcBef>
              <a:buClr>
                <a:srgbClr val="3333CC"/>
              </a:buClr>
              <a:buSzPct val="50000"/>
              <a:buFont typeface="Wingdings" panose="05000000000000000000" pitchFamily="2" charset="2"/>
              <a:buChar char=""/>
              <a:defRPr sz="2400">
                <a:solidFill>
                  <a:srgbClr val="000000"/>
                </a:solidFill>
                <a:latin typeface="Tahoma" panose="020B0604030504040204" pitchFamily="34" charset="0"/>
                <a:cs typeface="Lucida Sans Unicode" panose="020B0602030504020204" pitchFamily="34" charset="0"/>
              </a:defRPr>
            </a:lvl3pPr>
            <a:lvl4pPr marL="1600200" indent="-228600">
              <a:lnSpc>
                <a:spcPct val="101000"/>
              </a:lnSpc>
              <a:spcBef>
                <a:spcPts val="500"/>
              </a:spcBef>
              <a:buClr>
                <a:srgbClr val="FFCF01"/>
              </a:buClr>
              <a:buSzPct val="55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4pPr>
            <a:lvl5pPr marL="2057400" indent="-228600">
              <a:lnSpc>
                <a:spcPct val="101000"/>
              </a:lnSpc>
              <a:spcBef>
                <a:spcPts val="500"/>
              </a:spcBef>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5pPr>
            <a:lvl6pPr marL="25146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6pPr>
            <a:lvl7pPr marL="29718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7pPr>
            <a:lvl8pPr marL="34290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8pPr>
            <a:lvl9pPr marL="38862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9pPr>
          </a:lstStyle>
          <a:p>
            <a:pPr>
              <a:lnSpc>
                <a:spcPct val="100000"/>
              </a:lnSpc>
              <a:spcBef>
                <a:spcPct val="0"/>
              </a:spcBef>
              <a:buClrTx/>
              <a:buSzTx/>
              <a:buNone/>
            </a:pPr>
            <a:r>
              <a:rPr lang="fr-FR" altLang="fr-FR" sz="1400" dirty="0">
                <a:ea typeface="Tahoma" panose="020B0604030504040204" pitchFamily="34" charset="0"/>
                <a:cs typeface="Tahoma" panose="020B0604030504040204" pitchFamily="34" charset="0"/>
              </a:rPr>
              <a:t>Source : Thibault ISAMBOURG, mémoire de Master, 2021</a:t>
            </a:r>
          </a:p>
        </p:txBody>
      </p:sp>
    </p:spTree>
    <p:extLst>
      <p:ext uri="{BB962C8B-B14F-4D97-AF65-F5344CB8AC3E}">
        <p14:creationId xmlns:p14="http://schemas.microsoft.com/office/powerpoint/2010/main" val="39121352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90AF4FA-B841-45E3-AA0B-680F90D79DB2}"/>
              </a:ext>
            </a:extLst>
          </p:cNvPr>
          <p:cNvSpPr>
            <a:spLocks noGrp="1"/>
          </p:cNvSpPr>
          <p:nvPr>
            <p:ph type="body" sz="quarter" idx="11"/>
            <p:custDataLst>
              <p:tags r:id="rId1"/>
            </p:custDataLst>
          </p:nvPr>
        </p:nvSpPr>
        <p:spPr>
          <a:xfrm>
            <a:off x="1143000" y="1981200"/>
            <a:ext cx="8973752" cy="2286000"/>
          </a:xfrm>
        </p:spPr>
        <p:txBody>
          <a:bodyPr/>
          <a:lstStyle/>
          <a:p>
            <a:pPr marL="342900" indent="-342900">
              <a:lnSpc>
                <a:spcPct val="150000"/>
              </a:lnSpc>
              <a:buFont typeface="Wingdings" panose="05000000000000000000" pitchFamily="2" charset="2"/>
              <a:buChar char="Ø"/>
            </a:pPr>
            <a:r>
              <a:rPr lang="fr-FR" sz="2000" dirty="0">
                <a:solidFill>
                  <a:srgbClr val="0070C0"/>
                </a:solidFill>
              </a:rPr>
              <a:t>À quelles contraintes la mobilité des habitants des QPV est-elle soumise ? </a:t>
            </a:r>
          </a:p>
          <a:p>
            <a:pPr marL="342900" indent="-342900">
              <a:lnSpc>
                <a:spcPct val="150000"/>
              </a:lnSpc>
              <a:buFont typeface="Wingdings" panose="05000000000000000000" pitchFamily="2" charset="2"/>
              <a:buChar char="Ø"/>
            </a:pPr>
            <a:endParaRPr lang="fr-FR" sz="2000" dirty="0">
              <a:solidFill>
                <a:srgbClr val="0070C0"/>
              </a:solidFill>
            </a:endParaRPr>
          </a:p>
          <a:p>
            <a:pPr marL="342900" indent="-342900">
              <a:lnSpc>
                <a:spcPct val="150000"/>
              </a:lnSpc>
              <a:buFont typeface="Wingdings" panose="05000000000000000000" pitchFamily="2" charset="2"/>
              <a:buChar char="Ø"/>
            </a:pPr>
            <a:r>
              <a:rPr lang="fr-FR" sz="2000" dirty="0">
                <a:solidFill>
                  <a:srgbClr val="0070C0"/>
                </a:solidFill>
              </a:rPr>
              <a:t>Comment réduire ces contraintes ? Quels rôles les TC peuvent, ou ne peuvent pas jouer, et de quelle manière peuvent-ils le faire ?</a:t>
            </a:r>
          </a:p>
          <a:p>
            <a:pPr>
              <a:lnSpc>
                <a:spcPct val="150000"/>
              </a:lnSpc>
            </a:pPr>
            <a:endParaRPr lang="fr-FR" sz="2000" dirty="0">
              <a:solidFill>
                <a:srgbClr val="0070C0"/>
              </a:solidFill>
              <a:sym typeface="Wingdings" panose="05000000000000000000" pitchFamily="2" charset="2"/>
            </a:endParaRPr>
          </a:p>
        </p:txBody>
      </p:sp>
      <p:grpSp>
        <p:nvGrpSpPr>
          <p:cNvPr id="19" name="Groupe 18">
            <a:extLst>
              <a:ext uri="{FF2B5EF4-FFF2-40B4-BE49-F238E27FC236}">
                <a16:creationId xmlns:a16="http://schemas.microsoft.com/office/drawing/2014/main" id="{25BF30F0-979F-4665-A76A-E801627A2895}"/>
              </a:ext>
            </a:extLst>
          </p:cNvPr>
          <p:cNvGrpSpPr/>
          <p:nvPr>
            <p:custDataLst>
              <p:tags r:id="rId2"/>
            </p:custDataLst>
          </p:nvPr>
        </p:nvGrpSpPr>
        <p:grpSpPr>
          <a:xfrm>
            <a:off x="3276600" y="6177180"/>
            <a:ext cx="7025627" cy="613331"/>
            <a:chOff x="3307615" y="5910118"/>
            <a:chExt cx="7025627" cy="613331"/>
          </a:xfrm>
        </p:grpSpPr>
        <p:grpSp>
          <p:nvGrpSpPr>
            <p:cNvPr id="20" name="Groupe 19">
              <a:extLst>
                <a:ext uri="{FF2B5EF4-FFF2-40B4-BE49-F238E27FC236}">
                  <a16:creationId xmlns:a16="http://schemas.microsoft.com/office/drawing/2014/main" id="{1294A8EB-7707-4588-BE7E-4DB64101ADFE}"/>
                </a:ext>
              </a:extLst>
            </p:cNvPr>
            <p:cNvGrpSpPr/>
            <p:nvPr>
              <p:custDataLst>
                <p:tags r:id="rId4"/>
              </p:custDataLst>
            </p:nvPr>
          </p:nvGrpSpPr>
          <p:grpSpPr>
            <a:xfrm>
              <a:off x="3307615" y="5992192"/>
              <a:ext cx="7025627" cy="472029"/>
              <a:chOff x="88890" y="5845105"/>
              <a:chExt cx="9663218" cy="649240"/>
            </a:xfrm>
          </p:grpSpPr>
          <p:pic>
            <p:nvPicPr>
              <p:cNvPr id="22" name="Image 21">
                <a:extLst>
                  <a:ext uri="{FF2B5EF4-FFF2-40B4-BE49-F238E27FC236}">
                    <a16:creationId xmlns:a16="http://schemas.microsoft.com/office/drawing/2014/main" id="{65954B9A-8AB2-483C-829F-2D339C4C60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1677" y="5918996"/>
                <a:ext cx="537611" cy="537612"/>
              </a:xfrm>
              <a:prstGeom prst="rect">
                <a:avLst/>
              </a:prstGeom>
            </p:spPr>
          </p:pic>
          <p:pic>
            <p:nvPicPr>
              <p:cNvPr id="23" name="Image 22">
                <a:extLst>
                  <a:ext uri="{FF2B5EF4-FFF2-40B4-BE49-F238E27FC236}">
                    <a16:creationId xmlns:a16="http://schemas.microsoft.com/office/drawing/2014/main" id="{AB541094-520E-413F-9A91-F8C08187E742}"/>
                  </a:ext>
                </a:extLst>
              </p:cNvPr>
              <p:cNvPicPr>
                <a:picLocks noChangeAspect="1"/>
              </p:cNvPicPr>
              <p:nvPr/>
            </p:nvPicPr>
            <p:blipFill>
              <a:blip r:embed="rId9"/>
              <a:stretch>
                <a:fillRect/>
              </a:stretch>
            </p:blipFill>
            <p:spPr>
              <a:xfrm>
                <a:off x="8015928" y="5845105"/>
                <a:ext cx="1736180" cy="649240"/>
              </a:xfrm>
              <a:prstGeom prst="rect">
                <a:avLst/>
              </a:prstGeom>
            </p:spPr>
          </p:pic>
          <p:pic>
            <p:nvPicPr>
              <p:cNvPr id="24" name="Image 23">
                <a:extLst>
                  <a:ext uri="{FF2B5EF4-FFF2-40B4-BE49-F238E27FC236}">
                    <a16:creationId xmlns:a16="http://schemas.microsoft.com/office/drawing/2014/main" id="{A2187120-DC5C-49DF-95C5-E11144BB6DB5}"/>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88890" y="5919000"/>
                <a:ext cx="1355809" cy="537611"/>
              </a:xfrm>
              <a:prstGeom prst="rect">
                <a:avLst/>
              </a:prstGeom>
            </p:spPr>
          </p:pic>
          <p:pic>
            <p:nvPicPr>
              <p:cNvPr id="25" name="Image 24">
                <a:extLst>
                  <a:ext uri="{FF2B5EF4-FFF2-40B4-BE49-F238E27FC236}">
                    <a16:creationId xmlns:a16="http://schemas.microsoft.com/office/drawing/2014/main" id="{CB376481-F7A8-4D32-B39A-555948BDEB5B}"/>
                  </a:ext>
                </a:extLst>
              </p:cNvPr>
              <p:cNvPicPr>
                <a:picLocks noChangeAspect="1"/>
              </p:cNvPicPr>
              <p:nvPr/>
            </p:nvPicPr>
            <p:blipFill>
              <a:blip r:embed="rId11"/>
              <a:stretch>
                <a:fillRect/>
              </a:stretch>
            </p:blipFill>
            <p:spPr>
              <a:xfrm>
                <a:off x="5487584" y="5895645"/>
                <a:ext cx="1860045" cy="593425"/>
              </a:xfrm>
              <a:prstGeom prst="rect">
                <a:avLst/>
              </a:prstGeom>
            </p:spPr>
          </p:pic>
        </p:grpSp>
        <p:pic>
          <p:nvPicPr>
            <p:cNvPr id="21" name="Image 20" descr="Une image contenant texte&#10;&#10;Description générée automatiquement">
              <a:extLst>
                <a:ext uri="{FF2B5EF4-FFF2-40B4-BE49-F238E27FC236}">
                  <a16:creationId xmlns:a16="http://schemas.microsoft.com/office/drawing/2014/main" id="{50A68448-8637-4A83-9CE6-2781C35303A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79238" y="5910118"/>
              <a:ext cx="1090852" cy="613331"/>
            </a:xfrm>
            <a:prstGeom prst="rect">
              <a:avLst/>
            </a:prstGeom>
            <a:noFill/>
            <a:ln>
              <a:noFill/>
            </a:ln>
          </p:spPr>
        </p:pic>
      </p:grpSp>
      <p:sp>
        <p:nvSpPr>
          <p:cNvPr id="15" name="Titre 1">
            <a:extLst>
              <a:ext uri="{FF2B5EF4-FFF2-40B4-BE49-F238E27FC236}">
                <a16:creationId xmlns:a16="http://schemas.microsoft.com/office/drawing/2014/main" id="{61DD36FD-3034-43EC-B8A5-4439F94CD21B}"/>
              </a:ext>
            </a:extLst>
          </p:cNvPr>
          <p:cNvSpPr>
            <a:spLocks noGrp="1"/>
          </p:cNvSpPr>
          <p:nvPr>
            <p:ph type="title"/>
            <p:custDataLst>
              <p:tags r:id="rId3"/>
            </p:custDataLst>
          </p:nvPr>
        </p:nvSpPr>
        <p:spPr>
          <a:xfrm>
            <a:off x="494215" y="411279"/>
            <a:ext cx="8508016" cy="531648"/>
          </a:xfrm>
        </p:spPr>
        <p:txBody>
          <a:bodyPr/>
          <a:lstStyle/>
          <a:p>
            <a:r>
              <a:rPr lang="fr-FR" dirty="0"/>
              <a:t>6. Freins à la mobilité des habitants des QPV et rôle des TC </a:t>
            </a:r>
          </a:p>
        </p:txBody>
      </p:sp>
    </p:spTree>
    <p:extLst>
      <p:ext uri="{BB962C8B-B14F-4D97-AF65-F5344CB8AC3E}">
        <p14:creationId xmlns:p14="http://schemas.microsoft.com/office/powerpoint/2010/main" val="29796732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p:txBody>
          <a:bodyPr/>
          <a:lstStyle/>
          <a:p>
            <a:pPr algn="l"/>
            <a:r>
              <a:rPr lang="fr-FR" dirty="0"/>
              <a:t>Inégalités et mobilités : état des lieux des enjeux, quelles solutions pour quels territoires ?</a:t>
            </a:r>
            <a:endParaRPr lang="fr-FR" sz="3200" b="0" i="1" dirty="0">
              <a:solidFill>
                <a:schemeClr val="bg1"/>
              </a:solidFill>
            </a:endParaRPr>
          </a:p>
        </p:txBody>
      </p:sp>
      <p:sp>
        <p:nvSpPr>
          <p:cNvPr id="25" name="Rectangle 3">
            <a:extLst>
              <a:ext uri="{FF2B5EF4-FFF2-40B4-BE49-F238E27FC236}">
                <a16:creationId xmlns:a16="http://schemas.microsoft.com/office/drawing/2014/main" id="{FAC2DD39-2F74-4A2B-9CCB-4BB9B45EB470}"/>
              </a:ext>
            </a:extLst>
          </p:cNvPr>
          <p:cNvSpPr>
            <a:spLocks noChangeArrowheads="1"/>
          </p:cNvSpPr>
          <p:nvPr/>
        </p:nvSpPr>
        <p:spPr bwMode="auto">
          <a:xfrm>
            <a:off x="813118" y="1600200"/>
            <a:ext cx="9507152"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FFFF00"/>
              </a:buClr>
              <a:buNone/>
            </a:pPr>
            <a:r>
              <a:rPr lang="fr-FR" altLang="fr-FR" sz="2000" dirty="0">
                <a:solidFill>
                  <a:srgbClr val="0070C0"/>
                </a:solidFill>
                <a:latin typeface="+mn-lt"/>
              </a:rPr>
              <a:t>1 - Déplacements et inégalités : une question ancienne et actuelle</a:t>
            </a:r>
          </a:p>
          <a:p>
            <a:pPr algn="just">
              <a:spcBef>
                <a:spcPts val="600"/>
              </a:spcBef>
              <a:buClr>
                <a:srgbClr val="FFFF00"/>
              </a:buClr>
              <a:buNone/>
            </a:pPr>
            <a:r>
              <a:rPr lang="fr-FR" altLang="fr-FR" sz="2000" dirty="0">
                <a:solidFill>
                  <a:srgbClr val="0070C0"/>
                </a:solidFill>
                <a:latin typeface="+mn-lt"/>
              </a:rPr>
              <a:t>2 - Quelles approches de la pauvreté ?</a:t>
            </a:r>
          </a:p>
          <a:p>
            <a:pPr algn="just">
              <a:spcBef>
                <a:spcPts val="600"/>
              </a:spcBef>
              <a:buClr>
                <a:srgbClr val="FFFF00"/>
              </a:buClr>
              <a:buNone/>
            </a:pPr>
            <a:r>
              <a:rPr lang="fr-FR" altLang="fr-FR" sz="2000" dirty="0">
                <a:solidFill>
                  <a:srgbClr val="0070C0"/>
                </a:solidFill>
                <a:latin typeface="+mn-lt"/>
              </a:rPr>
              <a:t>3 - La question de la ségrégation spatiale</a:t>
            </a:r>
          </a:p>
          <a:p>
            <a:pPr algn="just">
              <a:spcBef>
                <a:spcPts val="600"/>
              </a:spcBef>
              <a:buClr>
                <a:srgbClr val="FFFF00"/>
              </a:buClr>
              <a:buNone/>
            </a:pPr>
            <a:r>
              <a:rPr lang="fr-FR" altLang="fr-FR" sz="2000" dirty="0">
                <a:solidFill>
                  <a:srgbClr val="0070C0"/>
                </a:solidFill>
                <a:latin typeface="+mn-lt"/>
              </a:rPr>
              <a:t>4 - Déplacements et inégalités </a:t>
            </a:r>
          </a:p>
          <a:p>
            <a:pPr algn="just">
              <a:spcBef>
                <a:spcPts val="600"/>
              </a:spcBef>
              <a:buClr>
                <a:srgbClr val="FFFF00"/>
              </a:buClr>
              <a:buNone/>
            </a:pPr>
            <a:r>
              <a:rPr lang="fr-FR" altLang="fr-FR" sz="2000" dirty="0">
                <a:solidFill>
                  <a:srgbClr val="0070C0"/>
                </a:solidFill>
                <a:latin typeface="+mn-lt"/>
              </a:rPr>
              <a:t>5 - Le rôle des transports collectifs, des travaux anciens (Le rôle de la tarification sociale  et accessibilité)</a:t>
            </a:r>
          </a:p>
          <a:p>
            <a:pPr>
              <a:spcBef>
                <a:spcPts val="600"/>
              </a:spcBef>
              <a:buClr>
                <a:srgbClr val="FFFF00"/>
              </a:buClr>
              <a:buNone/>
            </a:pPr>
            <a:r>
              <a:rPr lang="fr-FR" altLang="fr-FR" sz="2000" dirty="0">
                <a:solidFill>
                  <a:srgbClr val="0070C0"/>
                </a:solidFill>
                <a:latin typeface="+mn-lt"/>
              </a:rPr>
              <a:t>6 - F</a:t>
            </a:r>
            <a:r>
              <a:rPr lang="fr-FR" sz="2000" dirty="0">
                <a:solidFill>
                  <a:srgbClr val="0070C0"/>
                </a:solidFill>
                <a:latin typeface="+mn-lt"/>
              </a:rPr>
              <a:t>reins à la mobilité pour les habitants des quartiers populaires et rôle des transports collectifs</a:t>
            </a:r>
          </a:p>
          <a:p>
            <a:pPr algn="just">
              <a:spcBef>
                <a:spcPts val="600"/>
              </a:spcBef>
              <a:buClr>
                <a:srgbClr val="FFFF00"/>
              </a:buClr>
              <a:buNone/>
            </a:pPr>
            <a:r>
              <a:rPr lang="fr-FR" altLang="fr-FR" sz="2000" b="1" dirty="0">
                <a:solidFill>
                  <a:srgbClr val="0070C0"/>
                </a:solidFill>
                <a:latin typeface="+mn-lt"/>
              </a:rPr>
              <a:t>7 - Quelles solutions ?</a:t>
            </a: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lvl="1" algn="just">
              <a:spcBef>
                <a:spcPts val="600"/>
              </a:spcBef>
              <a:buClr>
                <a:srgbClr val="FFFF00"/>
              </a:buClr>
              <a:buNone/>
            </a:pPr>
            <a:endParaRPr lang="fr-FR" altLang="fr-FR" sz="2000" dirty="0">
              <a:solidFill>
                <a:srgbClr val="0070C0"/>
              </a:solidFill>
              <a:latin typeface="+mn-lt"/>
            </a:endParaRPr>
          </a:p>
        </p:txBody>
      </p:sp>
    </p:spTree>
    <p:extLst>
      <p:ext uri="{BB962C8B-B14F-4D97-AF65-F5344CB8AC3E}">
        <p14:creationId xmlns:p14="http://schemas.microsoft.com/office/powerpoint/2010/main" val="2561532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14FFDC-F88A-4050-8B5D-0B1799EDCDE3}"/>
              </a:ext>
            </a:extLst>
          </p:cNvPr>
          <p:cNvSpPr>
            <a:spLocks noChangeArrowheads="1"/>
          </p:cNvSpPr>
          <p:nvPr/>
        </p:nvSpPr>
        <p:spPr bwMode="auto">
          <a:xfrm>
            <a:off x="1295400" y="1143000"/>
            <a:ext cx="9067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marL="0" indent="0" algn="ctr">
              <a:spcBef>
                <a:spcPts val="600"/>
              </a:spcBef>
              <a:buClr>
                <a:srgbClr val="0070C0"/>
              </a:buClr>
              <a:buSzPct val="100000"/>
              <a:buNone/>
            </a:pPr>
            <a:r>
              <a:rPr lang="fr-FR" altLang="fr-FR" sz="2000" b="1" dirty="0">
                <a:solidFill>
                  <a:srgbClr val="0070C0"/>
                </a:solidFill>
                <a:latin typeface="Tahoma" panose="020B0604030504040204" pitchFamily="34" charset="0"/>
                <a:ea typeface="Tahoma" panose="020B0604030504040204" pitchFamily="34" charset="0"/>
                <a:cs typeface="Tahoma" panose="020B0604030504040204" pitchFamily="34" charset="0"/>
              </a:rPr>
              <a:t>Que sait-on ?</a:t>
            </a:r>
          </a:p>
          <a:p>
            <a:pPr>
              <a:spcBef>
                <a:spcPts val="600"/>
              </a:spcBef>
              <a:buClr>
                <a:srgbClr val="0070C0"/>
              </a:buClr>
              <a:buSzPct val="100000"/>
              <a:buFont typeface="Wingdings" panose="05000000000000000000" pitchFamily="2" charset="2"/>
              <a:buChar char="Ø"/>
            </a:pPr>
            <a:endPar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spcBef>
                <a:spcPts val="600"/>
              </a:spcBef>
              <a:buClr>
                <a:srgbClr val="0070C0"/>
              </a:buClr>
              <a:buSzPct val="100000"/>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Si la puissance publique souhaite réduire les inégalités en termes de déplacements quotidiens… </a:t>
            </a:r>
          </a:p>
          <a:p>
            <a:pPr lvl="1">
              <a:spcBef>
                <a:spcPct val="100000"/>
              </a:spcBef>
              <a:buClr>
                <a:srgbClr val="0070C0"/>
              </a:buClr>
              <a:buFont typeface="Wingdings" panose="05000000000000000000" pitchFamily="2" charset="2"/>
              <a:buChar char="ü"/>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Rendre les territoires accessibles en TC </a:t>
            </a:r>
          </a:p>
          <a:p>
            <a:pPr lvl="1">
              <a:spcBef>
                <a:spcPct val="100000"/>
              </a:spcBef>
              <a:buClr>
                <a:srgbClr val="0070C0"/>
              </a:buClr>
              <a:buFont typeface="Wingdings" panose="05000000000000000000" pitchFamily="2" charset="2"/>
              <a:buChar char="ü"/>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Développer les abonnements sociaux à tarif très réduit pour tous les motifs de déplacements …  ET …  simplifier la tarification sociale</a:t>
            </a:r>
          </a:p>
          <a:p>
            <a:pPr lvl="1">
              <a:spcBef>
                <a:spcPct val="100000"/>
              </a:spcBef>
              <a:buClr>
                <a:srgbClr val="0070C0"/>
              </a:buClr>
              <a:buFont typeface="Wingdings" panose="05000000000000000000" pitchFamily="2" charset="2"/>
              <a:buChar char="ü"/>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Aider les ménages les plus pauvres à accéder à l’automobile</a:t>
            </a:r>
          </a:p>
          <a:p>
            <a:pPr>
              <a:spcBef>
                <a:spcPct val="100000"/>
              </a:spcBef>
              <a:buClr>
                <a:srgbClr val="0070C0"/>
              </a:buClr>
              <a:buFont typeface="Wingdings" panose="05000000000000000000" pitchFamily="2" charset="2"/>
              <a:buChar char="Ø"/>
            </a:pPr>
            <a:r>
              <a:rPr lang="fr-FR" altLang="fr-FR" sz="2000" dirty="0">
                <a:solidFill>
                  <a:srgbClr val="0070C0"/>
                </a:solidFill>
                <a:latin typeface="Tahoma" panose="020B0604030504040204" pitchFamily="34" charset="0"/>
                <a:ea typeface="Tahoma" panose="020B0604030504040204" pitchFamily="34" charset="0"/>
                <a:cs typeface="Tahoma" panose="020B0604030504040204" pitchFamily="34" charset="0"/>
              </a:rPr>
              <a:t>Mieux connaitre les bénéficiaires potentiels (approches quantitatives et qualitatives) pour définir les « bonnes » politiques d’offre</a:t>
            </a:r>
          </a:p>
        </p:txBody>
      </p:sp>
      <p:sp>
        <p:nvSpPr>
          <p:cNvPr id="7" name="Titre 1">
            <a:extLst>
              <a:ext uri="{FF2B5EF4-FFF2-40B4-BE49-F238E27FC236}">
                <a16:creationId xmlns:a16="http://schemas.microsoft.com/office/drawing/2014/main" id="{CE669747-ED44-4296-85BC-D4B8C2B3FEBC}"/>
              </a:ext>
            </a:extLst>
          </p:cNvPr>
          <p:cNvSpPr>
            <a:spLocks noGrp="1"/>
          </p:cNvSpPr>
          <p:nvPr>
            <p:ph type="title"/>
            <p:custDataLst>
              <p:tags r:id="rId1"/>
            </p:custDataLst>
          </p:nvPr>
        </p:nvSpPr>
        <p:spPr>
          <a:xfrm>
            <a:off x="779848" y="384280"/>
            <a:ext cx="8508016" cy="606320"/>
          </a:xfrm>
        </p:spPr>
        <p:txBody>
          <a:bodyPr/>
          <a:lstStyle/>
          <a:p>
            <a:r>
              <a:rPr lang="fr-FR" dirty="0"/>
              <a:t>7. Quelles solutions ?</a:t>
            </a:r>
          </a:p>
        </p:txBody>
      </p:sp>
    </p:spTree>
    <p:extLst>
      <p:ext uri="{BB962C8B-B14F-4D97-AF65-F5344CB8AC3E}">
        <p14:creationId xmlns:p14="http://schemas.microsoft.com/office/powerpoint/2010/main" val="41772335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p:txBody>
          <a:bodyPr/>
          <a:lstStyle/>
          <a:p>
            <a:r>
              <a:rPr lang="fr-FR" dirty="0"/>
              <a:t>7. Quelles solutions ?</a:t>
            </a:r>
          </a:p>
        </p:txBody>
      </p:sp>
      <p:sp>
        <p:nvSpPr>
          <p:cNvPr id="4" name="Rectangle 3">
            <a:extLst>
              <a:ext uri="{FF2B5EF4-FFF2-40B4-BE49-F238E27FC236}">
                <a16:creationId xmlns:a16="http://schemas.microsoft.com/office/drawing/2014/main" id="{ECBDE5F8-ECA4-49DD-86B7-93900264D5F5}"/>
              </a:ext>
            </a:extLst>
          </p:cNvPr>
          <p:cNvSpPr>
            <a:spLocks noChangeArrowheads="1"/>
          </p:cNvSpPr>
          <p:nvPr/>
        </p:nvSpPr>
        <p:spPr bwMode="auto">
          <a:xfrm>
            <a:off x="810328" y="990600"/>
            <a:ext cx="9882187"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marL="0" indent="0" algn="ctr">
              <a:spcBef>
                <a:spcPts val="600"/>
              </a:spcBef>
              <a:buClr>
                <a:srgbClr val="FFFF00"/>
              </a:buClr>
              <a:buNone/>
            </a:pPr>
            <a:r>
              <a:rPr lang="fr-FR" altLang="fr-FR" sz="2000" b="1" dirty="0">
                <a:solidFill>
                  <a:srgbClr val="0070C0"/>
                </a:solidFill>
                <a:latin typeface="+mn-lt"/>
                <a:ea typeface="Tahoma" panose="020B0604030504040204" pitchFamily="34" charset="0"/>
                <a:cs typeface="Tahoma" panose="020B0604030504040204" pitchFamily="34" charset="0"/>
              </a:rPr>
              <a:t>Comment aller plus loin ?</a:t>
            </a:r>
            <a:endParaRPr lang="fr-FR" altLang="fr-FR" sz="2000" dirty="0">
              <a:solidFill>
                <a:srgbClr val="0070C0"/>
              </a:solidFill>
              <a:latin typeface="+mn-lt"/>
              <a:ea typeface="Tahoma" panose="020B0604030504040204" pitchFamily="34" charset="0"/>
              <a:cs typeface="Tahoma" panose="020B0604030504040204" pitchFamily="34" charset="0"/>
            </a:endParaRPr>
          </a:p>
          <a:p>
            <a:pPr>
              <a:spcBef>
                <a:spcPts val="2400"/>
              </a:spcBef>
              <a:buClr>
                <a:srgbClr val="0070C0"/>
              </a:buClr>
              <a:buSzPct val="100000"/>
              <a:buFont typeface="Wingdings" panose="05000000000000000000" pitchFamily="2" charset="2"/>
              <a:buChar char="Ø"/>
            </a:pPr>
            <a:r>
              <a:rPr lang="fr-FR" altLang="fr-FR" sz="2000" dirty="0">
                <a:solidFill>
                  <a:srgbClr val="0070C0"/>
                </a:solidFill>
                <a:latin typeface="+mn-lt"/>
              </a:rPr>
              <a:t>Objectiver (quantitativement et qualitativement) le phénomène de freins à la mobilité des habitants des Quartiers Politiques de la Ville</a:t>
            </a:r>
          </a:p>
          <a:p>
            <a:pPr>
              <a:spcBef>
                <a:spcPts val="1800"/>
              </a:spcBef>
              <a:buClr>
                <a:srgbClr val="0070C0"/>
              </a:buClr>
              <a:buSzPct val="100000"/>
              <a:buFont typeface="Wingdings" panose="05000000000000000000" pitchFamily="2" charset="2"/>
              <a:buChar char="Ø"/>
            </a:pPr>
            <a:r>
              <a:rPr lang="fr-FR" altLang="fr-FR" sz="2000" dirty="0">
                <a:solidFill>
                  <a:srgbClr val="0070C0"/>
                </a:solidFill>
                <a:latin typeface="+mn-lt"/>
              </a:rPr>
              <a:t>Viser autant que possible l’égalité et l’équité, le « droit à la mobilité pour tous »</a:t>
            </a:r>
          </a:p>
          <a:p>
            <a:pPr>
              <a:spcBef>
                <a:spcPts val="1800"/>
              </a:spcBef>
              <a:buClr>
                <a:srgbClr val="0070C0"/>
              </a:buClr>
              <a:buSzPct val="100000"/>
              <a:buFont typeface="Wingdings" panose="05000000000000000000" pitchFamily="2" charset="2"/>
              <a:buChar char="Ø"/>
            </a:pPr>
            <a:r>
              <a:rPr lang="fr-FR" altLang="fr-FR" sz="2000" dirty="0">
                <a:solidFill>
                  <a:srgbClr val="0070C0"/>
                </a:solidFill>
                <a:latin typeface="+mn-lt"/>
              </a:rPr>
              <a:t>Aller au-delà de l’égalité et de l’équité…</a:t>
            </a:r>
          </a:p>
          <a:p>
            <a:pPr marL="800100" lvl="2" indent="0">
              <a:spcBef>
                <a:spcPts val="1800"/>
              </a:spcBef>
              <a:buClr>
                <a:srgbClr val="0070C0"/>
              </a:buClr>
              <a:buNone/>
            </a:pPr>
            <a:r>
              <a:rPr lang="fr-FR" altLang="fr-FR" sz="2000" dirty="0">
                <a:solidFill>
                  <a:srgbClr val="0070C0"/>
                </a:solidFill>
                <a:latin typeface="+mn-lt"/>
              </a:rPr>
              <a:t>…. en s’inspirant des «  capabilités » de Amartya Sen pour les populations des quartiers défavorisés ou QPV</a:t>
            </a:r>
          </a:p>
          <a:p>
            <a:pPr lvl="2">
              <a:spcBef>
                <a:spcPts val="1200"/>
              </a:spcBef>
              <a:buClr>
                <a:srgbClr val="0070C0"/>
              </a:buClr>
              <a:buFont typeface="Wingdings" panose="05000000000000000000" pitchFamily="2" charset="2"/>
              <a:buChar char="ü"/>
            </a:pPr>
            <a:r>
              <a:rPr lang="fr-FR" sz="2000" dirty="0">
                <a:solidFill>
                  <a:srgbClr val="0070C0"/>
                </a:solidFill>
                <a:latin typeface="+mn-lt"/>
                <a:ea typeface="Lucida Sans Unicode" panose="020B0602030504020204" pitchFamily="34" charset="0"/>
              </a:rPr>
              <a:t>Prise en compte fine des différences (physiques, cognitives, etc.) et adaptations de l’accès à l’offre de transport et aux spécificités du territoire</a:t>
            </a:r>
            <a:endParaRPr lang="fr-FR" altLang="fr-FR" sz="2000" dirty="0">
              <a:solidFill>
                <a:srgbClr val="0070C0"/>
              </a:solidFill>
              <a:latin typeface="+mn-lt"/>
            </a:endParaRPr>
          </a:p>
          <a:p>
            <a:pPr lvl="2">
              <a:spcBef>
                <a:spcPts val="1200"/>
              </a:spcBef>
              <a:buClr>
                <a:srgbClr val="0070C0"/>
              </a:buClr>
              <a:buFont typeface="Wingdings" panose="05000000000000000000" pitchFamily="2" charset="2"/>
              <a:buChar char="ü"/>
            </a:pPr>
            <a:r>
              <a:rPr lang="fr-FR" sz="2000" dirty="0">
                <a:solidFill>
                  <a:srgbClr val="0070C0"/>
                </a:solidFill>
                <a:latin typeface="+mn-lt"/>
                <a:ea typeface="Lucida Sans Unicode" panose="020B0602030504020204" pitchFamily="34" charset="0"/>
              </a:rPr>
              <a:t>Accompagnement en amont sur les apprentissages (vélo, lecture d’une carte, auto-écoles et garages solidaires, etc.)</a:t>
            </a:r>
          </a:p>
          <a:p>
            <a:pPr lvl="2">
              <a:spcBef>
                <a:spcPts val="1200"/>
              </a:spcBef>
              <a:buClr>
                <a:srgbClr val="0070C0"/>
              </a:buClr>
              <a:buFont typeface="Wingdings" panose="05000000000000000000" pitchFamily="2" charset="2"/>
              <a:buChar char="ü"/>
            </a:pPr>
            <a:r>
              <a:rPr lang="fr-FR" sz="2000" dirty="0">
                <a:solidFill>
                  <a:srgbClr val="0070C0"/>
                </a:solidFill>
                <a:latin typeface="+mn-lt"/>
                <a:ea typeface="Lucida Sans Unicode" panose="020B0602030504020204" pitchFamily="34" charset="0"/>
              </a:rPr>
              <a:t>Travailler sur les projets individuels et accompagner la mobilité nécessaire</a:t>
            </a:r>
          </a:p>
          <a:p>
            <a:pPr lvl="1">
              <a:spcBef>
                <a:spcPts val="1800"/>
              </a:spcBef>
              <a:buClr>
                <a:schemeClr val="bg1"/>
              </a:buClr>
              <a:buSzPct val="80000"/>
              <a:buFont typeface="Monotype Sorts" pitchFamily="2" charset="2"/>
              <a:buNone/>
            </a:pPr>
            <a:endParaRPr lang="fr-FR" altLang="fr-FR" sz="2000" dirty="0">
              <a:solidFill>
                <a:srgbClr val="0070C0"/>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27257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1"/>
          </p:nvPr>
        </p:nvSpPr>
        <p:spPr>
          <a:xfrm>
            <a:off x="5671583" y="3276600"/>
            <a:ext cx="5668479" cy="383741"/>
          </a:xfrm>
        </p:spPr>
        <p:txBody>
          <a:bodyPr/>
          <a:lstStyle/>
          <a:p>
            <a:r>
              <a:rPr lang="fr-FR" dirty="0"/>
              <a:t>Dominique Mignot</a:t>
            </a:r>
          </a:p>
        </p:txBody>
      </p:sp>
      <p:sp>
        <p:nvSpPr>
          <p:cNvPr id="9" name="Espace réservé du texte 8"/>
          <p:cNvSpPr>
            <a:spLocks noGrp="1"/>
          </p:cNvSpPr>
          <p:nvPr>
            <p:ph type="body" sz="quarter" idx="12"/>
          </p:nvPr>
        </p:nvSpPr>
        <p:spPr>
          <a:xfrm>
            <a:off x="5665487" y="3733800"/>
            <a:ext cx="5668479" cy="383741"/>
          </a:xfrm>
        </p:spPr>
        <p:txBody>
          <a:bodyPr/>
          <a:lstStyle/>
          <a:p>
            <a:r>
              <a:rPr lang="fr-FR" dirty="0"/>
              <a:t>dominique.mignot@univ-eiffel.fr</a:t>
            </a:r>
          </a:p>
        </p:txBody>
      </p:sp>
      <p:sp>
        <p:nvSpPr>
          <p:cNvPr id="10" name="Espace réservé du texte 9"/>
          <p:cNvSpPr>
            <a:spLocks noGrp="1"/>
          </p:cNvSpPr>
          <p:nvPr>
            <p:ph type="body" sz="quarter" idx="13"/>
          </p:nvPr>
        </p:nvSpPr>
        <p:spPr>
          <a:xfrm>
            <a:off x="3048000" y="1905000"/>
            <a:ext cx="5668479" cy="383741"/>
          </a:xfrm>
        </p:spPr>
        <p:txBody>
          <a:bodyPr/>
          <a:lstStyle/>
          <a:p>
            <a:r>
              <a:rPr lang="fr-FR" sz="4000" dirty="0"/>
              <a:t>Merci de votre attention</a:t>
            </a:r>
          </a:p>
        </p:txBody>
      </p:sp>
    </p:spTree>
    <p:extLst>
      <p:ext uri="{BB962C8B-B14F-4D97-AF65-F5344CB8AC3E}">
        <p14:creationId xmlns:p14="http://schemas.microsoft.com/office/powerpoint/2010/main" val="288705464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65B2DB2-8790-4878-8C6B-8864176E998C}"/>
              </a:ext>
            </a:extLst>
          </p:cNvPr>
          <p:cNvSpPr>
            <a:spLocks noGrp="1"/>
          </p:cNvSpPr>
          <p:nvPr>
            <p:ph type="body" sz="quarter" idx="10"/>
            <p:custDataLst>
              <p:tags r:id="rId1"/>
            </p:custDataLst>
          </p:nvPr>
        </p:nvSpPr>
        <p:spPr>
          <a:xfrm>
            <a:off x="779848" y="685800"/>
            <a:ext cx="8525019" cy="1295400"/>
          </a:xfrm>
        </p:spPr>
        <p:txBody>
          <a:bodyPr/>
          <a:lstStyle/>
          <a:p>
            <a:r>
              <a:rPr lang="fr-FR" sz="2000" dirty="0">
                <a:solidFill>
                  <a:srgbClr val="0070C0"/>
                </a:solidFill>
              </a:rPr>
              <a:t>Deux exemples de comparaisons de parts modales</a:t>
            </a:r>
          </a:p>
        </p:txBody>
      </p:sp>
      <p:pic>
        <p:nvPicPr>
          <p:cNvPr id="13" name="Image 12">
            <a:extLst>
              <a:ext uri="{FF2B5EF4-FFF2-40B4-BE49-F238E27FC236}">
                <a16:creationId xmlns:a16="http://schemas.microsoft.com/office/drawing/2014/main" id="{A3461DCA-2035-43F8-9387-AF33EF70DFB8}"/>
              </a:ext>
            </a:extLst>
          </p:cNvPr>
          <p:cNvPicPr/>
          <p:nvPr>
            <p:custDataLst>
              <p:tags r:id="rId2"/>
            </p:custDataLst>
          </p:nvPr>
        </p:nvPicPr>
        <p:blipFill rotWithShape="1">
          <a:blip r:embed="rId14" cstate="print">
            <a:extLst>
              <a:ext uri="{28A0092B-C50C-407E-A947-70E740481C1C}">
                <a14:useLocalDpi xmlns:a14="http://schemas.microsoft.com/office/drawing/2010/main" val="0"/>
              </a:ext>
            </a:extLst>
          </a:blip>
          <a:srcRect r="11542"/>
          <a:stretch/>
        </p:blipFill>
        <p:spPr>
          <a:xfrm>
            <a:off x="265866" y="1593248"/>
            <a:ext cx="5577452" cy="4457536"/>
          </a:xfrm>
          <a:prstGeom prst="rect">
            <a:avLst/>
          </a:prstGeom>
          <a:ln>
            <a:solidFill>
              <a:schemeClr val="accent1"/>
            </a:solidFill>
          </a:ln>
        </p:spPr>
      </p:pic>
      <p:sp>
        <p:nvSpPr>
          <p:cNvPr id="14" name="ZoneTexte 13">
            <a:extLst>
              <a:ext uri="{FF2B5EF4-FFF2-40B4-BE49-F238E27FC236}">
                <a16:creationId xmlns:a16="http://schemas.microsoft.com/office/drawing/2014/main" id="{8AFE26D5-1950-410B-AF8F-D08704850838}"/>
              </a:ext>
            </a:extLst>
          </p:cNvPr>
          <p:cNvSpPr txBox="1"/>
          <p:nvPr>
            <p:custDataLst>
              <p:tags r:id="rId3"/>
            </p:custDataLst>
          </p:nvPr>
        </p:nvSpPr>
        <p:spPr>
          <a:xfrm>
            <a:off x="255029" y="1120802"/>
            <a:ext cx="5840971" cy="302134"/>
          </a:xfrm>
          <a:prstGeom prst="rect">
            <a:avLst/>
          </a:prstGeom>
          <a:noFill/>
        </p:spPr>
        <p:txBody>
          <a:bodyPr wrap="square" rtlCol="0">
            <a:spAutoFit/>
          </a:bodyPr>
          <a:lstStyle/>
          <a:p>
            <a:pPr algn="just">
              <a:lnSpc>
                <a:spcPct val="107000"/>
              </a:lnSpc>
              <a:spcAft>
                <a:spcPts val="600"/>
              </a:spcAft>
            </a:pPr>
            <a:r>
              <a:rPr lang="fr-FR" sz="1400" u="sng" dirty="0">
                <a:effectLst/>
                <a:latin typeface="+mj-lt"/>
                <a:ea typeface="Calibri" panose="020F0502020204030204" pitchFamily="34" charset="0"/>
                <a:cs typeface="Arial" panose="020B0604020202020204" pitchFamily="34" charset="0"/>
              </a:rPr>
              <a:t>QPV de l’agglomération de Lyon et desserte en TC entre 1985 et 2015</a:t>
            </a:r>
          </a:p>
        </p:txBody>
      </p:sp>
      <p:sp>
        <p:nvSpPr>
          <p:cNvPr id="15" name="ZoneTexte 14">
            <a:extLst>
              <a:ext uri="{FF2B5EF4-FFF2-40B4-BE49-F238E27FC236}">
                <a16:creationId xmlns:a16="http://schemas.microsoft.com/office/drawing/2014/main" id="{19578374-DF1B-42FE-A86B-C32BB3E6EE26}"/>
              </a:ext>
            </a:extLst>
          </p:cNvPr>
          <p:cNvSpPr txBox="1"/>
          <p:nvPr>
            <p:custDataLst>
              <p:tags r:id="rId4"/>
            </p:custDataLst>
          </p:nvPr>
        </p:nvSpPr>
        <p:spPr>
          <a:xfrm>
            <a:off x="6799935" y="1116955"/>
            <a:ext cx="5892171" cy="302134"/>
          </a:xfrm>
          <a:prstGeom prst="rect">
            <a:avLst/>
          </a:prstGeom>
          <a:noFill/>
        </p:spPr>
        <p:txBody>
          <a:bodyPr wrap="square" rtlCol="0">
            <a:spAutoFit/>
          </a:bodyPr>
          <a:lstStyle/>
          <a:p>
            <a:pPr algn="just">
              <a:lnSpc>
                <a:spcPct val="107000"/>
              </a:lnSpc>
              <a:spcAft>
                <a:spcPts val="600"/>
              </a:spcAft>
            </a:pPr>
            <a:r>
              <a:rPr lang="fr-FR" sz="1400" u="sng" dirty="0">
                <a:effectLst/>
                <a:latin typeface="+mj-lt"/>
                <a:ea typeface="Calibri" panose="020F0502020204030204" pitchFamily="34" charset="0"/>
                <a:cs typeface="Arial" panose="020B0604020202020204" pitchFamily="34" charset="0"/>
              </a:rPr>
              <a:t>QPV de Bordeaux Métropole</a:t>
            </a:r>
          </a:p>
        </p:txBody>
      </p:sp>
      <p:pic>
        <p:nvPicPr>
          <p:cNvPr id="17" name="Image 16">
            <a:extLst>
              <a:ext uri="{FF2B5EF4-FFF2-40B4-BE49-F238E27FC236}">
                <a16:creationId xmlns:a16="http://schemas.microsoft.com/office/drawing/2014/main" id="{DE23347B-BEF2-499D-906B-FFB1AC60DBC6}"/>
              </a:ext>
            </a:extLst>
          </p:cNvPr>
          <p:cNvPicPr>
            <a:picLocks noChangeAspect="1"/>
          </p:cNvPicPr>
          <p:nvPr>
            <p:custDataLst>
              <p:tags r:id="rId5"/>
            </p:custDataLst>
          </p:nvPr>
        </p:nvPicPr>
        <p:blipFill>
          <a:blip r:embed="rId15"/>
          <a:stretch>
            <a:fillRect/>
          </a:stretch>
        </p:blipFill>
        <p:spPr>
          <a:xfrm>
            <a:off x="6348682" y="1590650"/>
            <a:ext cx="5577452" cy="4492113"/>
          </a:xfrm>
          <a:prstGeom prst="rect">
            <a:avLst/>
          </a:prstGeom>
        </p:spPr>
      </p:pic>
      <p:sp>
        <p:nvSpPr>
          <p:cNvPr id="18" name="ZoneTexte 17">
            <a:extLst>
              <a:ext uri="{FF2B5EF4-FFF2-40B4-BE49-F238E27FC236}">
                <a16:creationId xmlns:a16="http://schemas.microsoft.com/office/drawing/2014/main" id="{3524BAC1-1A55-462D-8424-E4F3FD7B617C}"/>
              </a:ext>
            </a:extLst>
          </p:cNvPr>
          <p:cNvSpPr txBox="1"/>
          <p:nvPr>
            <p:custDataLst>
              <p:tags r:id="rId6"/>
            </p:custDataLst>
          </p:nvPr>
        </p:nvSpPr>
        <p:spPr>
          <a:xfrm>
            <a:off x="265866" y="6050295"/>
            <a:ext cx="2472472" cy="276999"/>
          </a:xfrm>
          <a:prstGeom prst="rect">
            <a:avLst/>
          </a:prstGeom>
          <a:noFill/>
        </p:spPr>
        <p:txBody>
          <a:bodyPr wrap="none" rtlCol="0">
            <a:spAutoFit/>
          </a:bodyPr>
          <a:lstStyle/>
          <a:p>
            <a:r>
              <a:rPr lang="fr-FR" sz="1200" i="1" dirty="0">
                <a:solidFill>
                  <a:srgbClr val="000000"/>
                </a:solidFill>
              </a:rPr>
              <a:t>Source : </a:t>
            </a:r>
            <a:r>
              <a:rPr lang="fr-FR" sz="1200" i="1" dirty="0" err="1">
                <a:solidFill>
                  <a:srgbClr val="000000"/>
                </a:solidFill>
              </a:rPr>
              <a:t>Bouzouina</a:t>
            </a:r>
            <a:r>
              <a:rPr lang="fr-FR" sz="1200" i="1" dirty="0">
                <a:solidFill>
                  <a:srgbClr val="000000"/>
                </a:solidFill>
              </a:rPr>
              <a:t> &amp; Boué, 2017</a:t>
            </a:r>
          </a:p>
        </p:txBody>
      </p:sp>
      <p:cxnSp>
        <p:nvCxnSpPr>
          <p:cNvPr id="19" name="Connecteur droit 18">
            <a:extLst>
              <a:ext uri="{FF2B5EF4-FFF2-40B4-BE49-F238E27FC236}">
                <a16:creationId xmlns:a16="http://schemas.microsoft.com/office/drawing/2014/main" id="{F4EC4025-6B31-481D-B5C1-8C50727737E7}"/>
              </a:ext>
            </a:extLst>
          </p:cNvPr>
          <p:cNvCxnSpPr>
            <a:cxnSpLocks/>
          </p:cNvCxnSpPr>
          <p:nvPr>
            <p:custDataLst>
              <p:tags r:id="rId7"/>
            </p:custDataLst>
          </p:nvPr>
        </p:nvCxnSpPr>
        <p:spPr>
          <a:xfrm>
            <a:off x="6105525" y="1590650"/>
            <a:ext cx="0" cy="4597616"/>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e 15">
            <a:extLst>
              <a:ext uri="{FF2B5EF4-FFF2-40B4-BE49-F238E27FC236}">
                <a16:creationId xmlns:a16="http://schemas.microsoft.com/office/drawing/2014/main" id="{C7FFBAFA-2F5D-4677-AB42-92CE066F8C94}"/>
              </a:ext>
            </a:extLst>
          </p:cNvPr>
          <p:cNvGrpSpPr/>
          <p:nvPr>
            <p:custDataLst>
              <p:tags r:id="rId8"/>
            </p:custDataLst>
          </p:nvPr>
        </p:nvGrpSpPr>
        <p:grpSpPr>
          <a:xfrm>
            <a:off x="3276600" y="6177180"/>
            <a:ext cx="7025627" cy="613331"/>
            <a:chOff x="3307615" y="5910118"/>
            <a:chExt cx="7025627" cy="613331"/>
          </a:xfrm>
        </p:grpSpPr>
        <p:grpSp>
          <p:nvGrpSpPr>
            <p:cNvPr id="20" name="Groupe 19">
              <a:extLst>
                <a:ext uri="{FF2B5EF4-FFF2-40B4-BE49-F238E27FC236}">
                  <a16:creationId xmlns:a16="http://schemas.microsoft.com/office/drawing/2014/main" id="{98A7007F-0699-4008-8D30-DBC540B85C81}"/>
                </a:ext>
              </a:extLst>
            </p:cNvPr>
            <p:cNvGrpSpPr/>
            <p:nvPr>
              <p:custDataLst>
                <p:tags r:id="rId10"/>
              </p:custDataLst>
            </p:nvPr>
          </p:nvGrpSpPr>
          <p:grpSpPr>
            <a:xfrm>
              <a:off x="3307615" y="5992192"/>
              <a:ext cx="7025627" cy="472029"/>
              <a:chOff x="88890" y="5845105"/>
              <a:chExt cx="9663218" cy="649240"/>
            </a:xfrm>
          </p:grpSpPr>
          <p:pic>
            <p:nvPicPr>
              <p:cNvPr id="22" name="Image 21">
                <a:extLst>
                  <a:ext uri="{FF2B5EF4-FFF2-40B4-BE49-F238E27FC236}">
                    <a16:creationId xmlns:a16="http://schemas.microsoft.com/office/drawing/2014/main" id="{97EC5BBD-E974-4207-BC2D-5364E3B53D6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81677" y="5918996"/>
                <a:ext cx="537611" cy="537612"/>
              </a:xfrm>
              <a:prstGeom prst="rect">
                <a:avLst/>
              </a:prstGeom>
            </p:spPr>
          </p:pic>
          <p:pic>
            <p:nvPicPr>
              <p:cNvPr id="23" name="Image 22">
                <a:extLst>
                  <a:ext uri="{FF2B5EF4-FFF2-40B4-BE49-F238E27FC236}">
                    <a16:creationId xmlns:a16="http://schemas.microsoft.com/office/drawing/2014/main" id="{E750759C-55CF-46AF-A5C6-407C259D3F84}"/>
                  </a:ext>
                </a:extLst>
              </p:cNvPr>
              <p:cNvPicPr>
                <a:picLocks noChangeAspect="1"/>
              </p:cNvPicPr>
              <p:nvPr/>
            </p:nvPicPr>
            <p:blipFill>
              <a:blip r:embed="rId17"/>
              <a:stretch>
                <a:fillRect/>
              </a:stretch>
            </p:blipFill>
            <p:spPr>
              <a:xfrm>
                <a:off x="8015928" y="5845105"/>
                <a:ext cx="1736180" cy="649240"/>
              </a:xfrm>
              <a:prstGeom prst="rect">
                <a:avLst/>
              </a:prstGeom>
            </p:spPr>
          </p:pic>
          <p:pic>
            <p:nvPicPr>
              <p:cNvPr id="24" name="Image 23">
                <a:extLst>
                  <a:ext uri="{FF2B5EF4-FFF2-40B4-BE49-F238E27FC236}">
                    <a16:creationId xmlns:a16="http://schemas.microsoft.com/office/drawing/2014/main" id="{1E9276F8-CBFE-47E1-B50F-DE26ACD41D83}"/>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88890" y="5919000"/>
                <a:ext cx="1355809" cy="537611"/>
              </a:xfrm>
              <a:prstGeom prst="rect">
                <a:avLst/>
              </a:prstGeom>
            </p:spPr>
          </p:pic>
          <p:pic>
            <p:nvPicPr>
              <p:cNvPr id="25" name="Image 24">
                <a:extLst>
                  <a:ext uri="{FF2B5EF4-FFF2-40B4-BE49-F238E27FC236}">
                    <a16:creationId xmlns:a16="http://schemas.microsoft.com/office/drawing/2014/main" id="{0674C21E-613B-4411-8FDC-9856EC805F56}"/>
                  </a:ext>
                </a:extLst>
              </p:cNvPr>
              <p:cNvPicPr>
                <a:picLocks noChangeAspect="1"/>
              </p:cNvPicPr>
              <p:nvPr/>
            </p:nvPicPr>
            <p:blipFill>
              <a:blip r:embed="rId19"/>
              <a:stretch>
                <a:fillRect/>
              </a:stretch>
            </p:blipFill>
            <p:spPr>
              <a:xfrm>
                <a:off x="5487584" y="5895645"/>
                <a:ext cx="1860045" cy="593425"/>
              </a:xfrm>
              <a:prstGeom prst="rect">
                <a:avLst/>
              </a:prstGeom>
            </p:spPr>
          </p:pic>
        </p:grpSp>
        <p:pic>
          <p:nvPicPr>
            <p:cNvPr id="21" name="Image 20" descr="Une image contenant texte&#10;&#10;Description générée automatiquement">
              <a:extLst>
                <a:ext uri="{FF2B5EF4-FFF2-40B4-BE49-F238E27FC236}">
                  <a16:creationId xmlns:a16="http://schemas.microsoft.com/office/drawing/2014/main" id="{B0949D91-5EB8-4803-85E5-47B1A3DEF37E}"/>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779238" y="5910118"/>
              <a:ext cx="1090852" cy="613331"/>
            </a:xfrm>
            <a:prstGeom prst="rect">
              <a:avLst/>
            </a:prstGeom>
            <a:noFill/>
            <a:ln>
              <a:noFill/>
            </a:ln>
          </p:spPr>
        </p:pic>
      </p:grpSp>
      <p:sp>
        <p:nvSpPr>
          <p:cNvPr id="27" name="Titre 1">
            <a:extLst>
              <a:ext uri="{FF2B5EF4-FFF2-40B4-BE49-F238E27FC236}">
                <a16:creationId xmlns:a16="http://schemas.microsoft.com/office/drawing/2014/main" id="{72CF181F-D625-4CEC-98AF-B29ABFE6D89A}"/>
              </a:ext>
            </a:extLst>
          </p:cNvPr>
          <p:cNvSpPr>
            <a:spLocks noGrp="1"/>
          </p:cNvSpPr>
          <p:nvPr>
            <p:ph type="title"/>
            <p:custDataLst>
              <p:tags r:id="rId9"/>
            </p:custDataLst>
          </p:nvPr>
        </p:nvSpPr>
        <p:spPr>
          <a:xfrm>
            <a:off x="762000" y="304800"/>
            <a:ext cx="8508016" cy="531648"/>
          </a:xfrm>
        </p:spPr>
        <p:txBody>
          <a:bodyPr/>
          <a:lstStyle/>
          <a:p>
            <a:r>
              <a:rPr lang="fr-FR" dirty="0"/>
              <a:t>6. Freins à la mobilité des habitants des QPV et rôle des TC </a:t>
            </a:r>
          </a:p>
        </p:txBody>
      </p:sp>
    </p:spTree>
    <p:extLst>
      <p:ext uri="{BB962C8B-B14F-4D97-AF65-F5344CB8AC3E}">
        <p14:creationId xmlns:p14="http://schemas.microsoft.com/office/powerpoint/2010/main" val="30449296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p:txBody>
          <a:bodyPr/>
          <a:lstStyle/>
          <a:p>
            <a:pPr algn="l"/>
            <a:r>
              <a:rPr lang="fr-FR" dirty="0"/>
              <a:t>Inégalités et mobilités : état des lieux des enjeux, quelles solutions pour quels territoires ?</a:t>
            </a:r>
            <a:endParaRPr lang="fr-FR" sz="3200" b="0" i="1" dirty="0">
              <a:solidFill>
                <a:schemeClr val="bg1"/>
              </a:solidFill>
            </a:endParaRPr>
          </a:p>
        </p:txBody>
      </p:sp>
      <p:sp>
        <p:nvSpPr>
          <p:cNvPr id="25" name="Rectangle 3">
            <a:extLst>
              <a:ext uri="{FF2B5EF4-FFF2-40B4-BE49-F238E27FC236}">
                <a16:creationId xmlns:a16="http://schemas.microsoft.com/office/drawing/2014/main" id="{FAC2DD39-2F74-4A2B-9CCB-4BB9B45EB470}"/>
              </a:ext>
            </a:extLst>
          </p:cNvPr>
          <p:cNvSpPr>
            <a:spLocks noChangeArrowheads="1"/>
          </p:cNvSpPr>
          <p:nvPr/>
        </p:nvSpPr>
        <p:spPr bwMode="auto">
          <a:xfrm>
            <a:off x="813118" y="1600200"/>
            <a:ext cx="9507152"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FFFF00"/>
              </a:buClr>
              <a:buNone/>
            </a:pPr>
            <a:r>
              <a:rPr lang="fr-FR" altLang="fr-FR" sz="2000" dirty="0">
                <a:solidFill>
                  <a:srgbClr val="0070C0"/>
                </a:solidFill>
                <a:latin typeface="+mn-lt"/>
              </a:rPr>
              <a:t>1 - Déplacements et inégalités : une question ancienne et actuelle</a:t>
            </a:r>
          </a:p>
          <a:p>
            <a:pPr algn="just">
              <a:spcBef>
                <a:spcPts val="600"/>
              </a:spcBef>
              <a:buClr>
                <a:srgbClr val="FFFF00"/>
              </a:buClr>
              <a:buNone/>
            </a:pPr>
            <a:r>
              <a:rPr lang="fr-FR" altLang="fr-FR" sz="2000" b="1" dirty="0">
                <a:solidFill>
                  <a:srgbClr val="0070C0"/>
                </a:solidFill>
                <a:latin typeface="+mn-lt"/>
              </a:rPr>
              <a:t>2 - Quelles approches de la pauvreté ?</a:t>
            </a:r>
          </a:p>
          <a:p>
            <a:pPr algn="just">
              <a:spcBef>
                <a:spcPts val="600"/>
              </a:spcBef>
              <a:buClr>
                <a:srgbClr val="FFFF00"/>
              </a:buClr>
              <a:buNone/>
            </a:pPr>
            <a:r>
              <a:rPr lang="fr-FR" altLang="fr-FR" sz="2000" dirty="0">
                <a:solidFill>
                  <a:srgbClr val="0070C0"/>
                </a:solidFill>
                <a:latin typeface="+mn-lt"/>
              </a:rPr>
              <a:t>3 - La question de la ségrégation spatiale</a:t>
            </a:r>
          </a:p>
          <a:p>
            <a:pPr algn="just">
              <a:spcBef>
                <a:spcPts val="600"/>
              </a:spcBef>
              <a:buClr>
                <a:srgbClr val="FFFF00"/>
              </a:buClr>
              <a:buNone/>
            </a:pPr>
            <a:r>
              <a:rPr lang="fr-FR" altLang="fr-FR" sz="2000" dirty="0">
                <a:solidFill>
                  <a:srgbClr val="0070C0"/>
                </a:solidFill>
                <a:latin typeface="+mn-lt"/>
              </a:rPr>
              <a:t>4 - Déplacements et inégalités </a:t>
            </a:r>
          </a:p>
          <a:p>
            <a:pPr algn="just">
              <a:spcBef>
                <a:spcPts val="600"/>
              </a:spcBef>
              <a:buClr>
                <a:srgbClr val="FFFF00"/>
              </a:buClr>
              <a:buNone/>
            </a:pPr>
            <a:r>
              <a:rPr lang="fr-FR" altLang="fr-FR" sz="2000" dirty="0">
                <a:solidFill>
                  <a:srgbClr val="0070C0"/>
                </a:solidFill>
                <a:latin typeface="+mn-lt"/>
              </a:rPr>
              <a:t>5 - Le rôle des transports collectifs, des travaux anciens (Le rôle de la tarification sociale  et accessibilité)</a:t>
            </a:r>
          </a:p>
          <a:p>
            <a:pPr>
              <a:spcBef>
                <a:spcPts val="600"/>
              </a:spcBef>
              <a:buClr>
                <a:srgbClr val="FFFF00"/>
              </a:buClr>
              <a:buNone/>
            </a:pPr>
            <a:r>
              <a:rPr lang="fr-FR" altLang="fr-FR" sz="2000" dirty="0">
                <a:solidFill>
                  <a:srgbClr val="0070C0"/>
                </a:solidFill>
                <a:latin typeface="+mn-lt"/>
              </a:rPr>
              <a:t>6 - F</a:t>
            </a:r>
            <a:r>
              <a:rPr lang="fr-FR" sz="2000" dirty="0">
                <a:solidFill>
                  <a:srgbClr val="0070C0"/>
                </a:solidFill>
                <a:latin typeface="+mn-lt"/>
              </a:rPr>
              <a:t>reins à la mobilité pour les habitants des quartiers populaires et rôle des transports collectifs</a:t>
            </a:r>
          </a:p>
          <a:p>
            <a:pPr algn="just">
              <a:spcBef>
                <a:spcPts val="600"/>
              </a:spcBef>
              <a:buClr>
                <a:srgbClr val="FFFF00"/>
              </a:buClr>
              <a:buNone/>
            </a:pPr>
            <a:r>
              <a:rPr lang="fr-FR" altLang="fr-FR" sz="2000" dirty="0">
                <a:solidFill>
                  <a:srgbClr val="0070C0"/>
                </a:solidFill>
                <a:latin typeface="+mn-lt"/>
              </a:rPr>
              <a:t>7 - Quelles solutions ?</a:t>
            </a: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algn="just">
              <a:spcBef>
                <a:spcPts val="600"/>
              </a:spcBef>
              <a:buClr>
                <a:srgbClr val="FFFF00"/>
              </a:buClr>
              <a:buNone/>
            </a:pPr>
            <a:endParaRPr lang="fr-FR" altLang="fr-FR" sz="2000" dirty="0">
              <a:solidFill>
                <a:srgbClr val="0070C0"/>
              </a:solidFill>
              <a:latin typeface="+mn-lt"/>
            </a:endParaRPr>
          </a:p>
          <a:p>
            <a:pPr lvl="1" algn="just">
              <a:spcBef>
                <a:spcPts val="600"/>
              </a:spcBef>
              <a:buClr>
                <a:srgbClr val="FFFF00"/>
              </a:buClr>
              <a:buNone/>
            </a:pPr>
            <a:endParaRPr lang="fr-FR" altLang="fr-FR" sz="2000" dirty="0">
              <a:solidFill>
                <a:srgbClr val="0070C0"/>
              </a:solidFill>
              <a:latin typeface="+mn-lt"/>
            </a:endParaRPr>
          </a:p>
        </p:txBody>
      </p:sp>
    </p:spTree>
    <p:extLst>
      <p:ext uri="{BB962C8B-B14F-4D97-AF65-F5344CB8AC3E}">
        <p14:creationId xmlns:p14="http://schemas.microsoft.com/office/powerpoint/2010/main" val="34967231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235E2-EEA4-43C0-B678-AC71C30FF5E7}"/>
              </a:ext>
            </a:extLst>
          </p:cNvPr>
          <p:cNvSpPr>
            <a:spLocks noGrp="1"/>
          </p:cNvSpPr>
          <p:nvPr>
            <p:ph type="title"/>
            <p:custDataLst>
              <p:tags r:id="rId1"/>
            </p:custDataLst>
          </p:nvPr>
        </p:nvSpPr>
        <p:spPr>
          <a:xfrm>
            <a:off x="779848" y="384280"/>
            <a:ext cx="8508016" cy="453920"/>
          </a:xfrm>
        </p:spPr>
        <p:txBody>
          <a:bodyPr/>
          <a:lstStyle/>
          <a:p>
            <a:r>
              <a:rPr lang="fr-FR" dirty="0"/>
              <a:t>2 - Quelles approches de la pauvreté ?</a:t>
            </a:r>
          </a:p>
        </p:txBody>
      </p:sp>
      <p:pic>
        <p:nvPicPr>
          <p:cNvPr id="3" name="Image 1">
            <a:extLst>
              <a:ext uri="{FF2B5EF4-FFF2-40B4-BE49-F238E27FC236}">
                <a16:creationId xmlns:a16="http://schemas.microsoft.com/office/drawing/2014/main" id="{1F5D1914-3283-4C1F-8A06-91AB5036D7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371600"/>
            <a:ext cx="63754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6098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0165335-80E9-4DA6-B594-F43AE44442A6}"/>
              </a:ext>
            </a:extLst>
          </p:cNvPr>
          <p:cNvSpPr>
            <a:spLocks noChangeArrowheads="1"/>
          </p:cNvSpPr>
          <p:nvPr/>
        </p:nvSpPr>
        <p:spPr bwMode="auto">
          <a:xfrm>
            <a:off x="304800" y="989590"/>
            <a:ext cx="11734800" cy="487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1000"/>
              </a:lnSpc>
              <a:spcBef>
                <a:spcPts val="800"/>
              </a:spcBef>
              <a:buClr>
                <a:srgbClr val="3333CC"/>
              </a:buClr>
              <a:buSzPct val="60000"/>
              <a:buFont typeface="Wingdings" panose="05000000000000000000" pitchFamily="2" charset="2"/>
              <a:buChar char=""/>
              <a:defRPr sz="32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1pPr>
            <a:lvl2pPr marL="742950" indent="-285750">
              <a:lnSpc>
                <a:spcPct val="101000"/>
              </a:lnSpc>
              <a:spcBef>
                <a:spcPts val="700"/>
              </a:spcBef>
              <a:buClr>
                <a:srgbClr val="FF0000"/>
              </a:buClr>
              <a:buSzPct val="55000"/>
              <a:buFont typeface="Wingdings" panose="05000000000000000000" pitchFamily="2" charset="2"/>
              <a:buChar char=""/>
              <a:defRPr sz="28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2pPr>
            <a:lvl3pPr marL="1143000" indent="-228600">
              <a:lnSpc>
                <a:spcPct val="101000"/>
              </a:lnSpc>
              <a:spcBef>
                <a:spcPts val="600"/>
              </a:spcBef>
              <a:buClr>
                <a:srgbClr val="3333CC"/>
              </a:buClr>
              <a:buSzPct val="50000"/>
              <a:buFont typeface="Wingdings" panose="05000000000000000000" pitchFamily="2" charset="2"/>
              <a:buChar char=""/>
              <a:defRPr sz="24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3pPr>
            <a:lvl4pPr marL="1600200" indent="-228600">
              <a:lnSpc>
                <a:spcPct val="101000"/>
              </a:lnSpc>
              <a:spcBef>
                <a:spcPts val="500"/>
              </a:spcBef>
              <a:buClr>
                <a:srgbClr val="FFCF01"/>
              </a:buClr>
              <a:buSzPct val="55000"/>
              <a:buFont typeface="Wingdings" panose="05000000000000000000" pitchFamily="2" charset="2"/>
              <a:buChar char=""/>
              <a:defRPr sz="20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4pPr>
            <a:lvl5pPr marL="2057400" indent="-228600">
              <a:lnSpc>
                <a:spcPct val="101000"/>
              </a:lnSpc>
              <a:spcBef>
                <a:spcPts val="500"/>
              </a:spcBef>
              <a:buClr>
                <a:srgbClr val="FFCF01"/>
              </a:buClr>
              <a:buSzPct val="50000"/>
              <a:buFont typeface="Wingdings" panose="05000000000000000000" pitchFamily="2" charset="2"/>
              <a:buChar char=""/>
              <a:defRPr sz="20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ea typeface="Lucida Sans Unicode" panose="020B0602030504020204" pitchFamily="34" charset="0"/>
                <a:cs typeface="Lucida Sans Unicode" panose="020B0602030504020204" pitchFamily="34" charset="0"/>
              </a:defRPr>
            </a:lvl9pPr>
          </a:lstStyle>
          <a:p>
            <a:pPr marL="285750" indent="-285750">
              <a:buSzPct val="100000"/>
              <a:buFont typeface="Wingdings" panose="05000000000000000000" pitchFamily="2" charset="2"/>
              <a:buChar char="Ø"/>
              <a:defRPr/>
            </a:pPr>
            <a:r>
              <a:rPr lang="fr-FR" sz="2000" dirty="0">
                <a:solidFill>
                  <a:srgbClr val="0070C0"/>
                </a:solidFill>
                <a:latin typeface="+mn-lt"/>
                <a:ea typeface="Tahoma" panose="020B0604030504040204" pitchFamily="34" charset="0"/>
                <a:cs typeface="Tahoma" panose="020B0604030504040204" pitchFamily="34" charset="0"/>
              </a:rPr>
              <a:t>Les ‘inégalités’ pourraient être considérées comme de simples différences entre les individus </a:t>
            </a:r>
          </a:p>
          <a:p>
            <a:pPr marL="285750" indent="-285750">
              <a:spcBef>
                <a:spcPts val="1200"/>
              </a:spcBef>
              <a:buSzPct val="100000"/>
              <a:buFont typeface="Wingdings" panose="05000000000000000000" pitchFamily="2" charset="2"/>
              <a:buChar char="Ø"/>
              <a:defRPr/>
            </a:pPr>
            <a:r>
              <a:rPr lang="fr-FR" sz="2000" dirty="0">
                <a:solidFill>
                  <a:srgbClr val="0070C0"/>
                </a:solidFill>
                <a:latin typeface="+mn-lt"/>
                <a:ea typeface="Tahoma" panose="020B0604030504040204" pitchFamily="34" charset="0"/>
                <a:cs typeface="Tahoma" panose="020B0604030504040204" pitchFamily="34" charset="0"/>
              </a:rPr>
              <a:t>Or, certaines inégalités sont parfois perçues comme moralement ‘injustes’ </a:t>
            </a:r>
            <a:r>
              <a:rPr lang="fr-FR" sz="2000" i="1" dirty="0">
                <a:solidFill>
                  <a:srgbClr val="0070C0"/>
                </a:solidFill>
                <a:latin typeface="+mn-lt"/>
                <a:ea typeface="Tahoma" panose="020B0604030504040204" pitchFamily="34" charset="0"/>
                <a:cs typeface="Tahoma" panose="020B0604030504040204" pitchFamily="34" charset="0"/>
              </a:rPr>
              <a:t>(</a:t>
            </a:r>
            <a:r>
              <a:rPr lang="fr-FR" sz="2000" i="1" dirty="0" err="1">
                <a:solidFill>
                  <a:srgbClr val="0070C0"/>
                </a:solidFill>
                <a:latin typeface="+mn-lt"/>
                <a:ea typeface="Tahoma" panose="020B0604030504040204" pitchFamily="34" charset="0"/>
                <a:cs typeface="Tahoma" panose="020B0604030504040204" pitchFamily="34" charset="0"/>
              </a:rPr>
              <a:t>Bihr</a:t>
            </a:r>
            <a:r>
              <a:rPr lang="fr-FR" sz="2000" i="1" dirty="0">
                <a:solidFill>
                  <a:srgbClr val="0070C0"/>
                </a:solidFill>
                <a:latin typeface="+mn-lt"/>
                <a:ea typeface="Tahoma" panose="020B0604030504040204" pitchFamily="34" charset="0"/>
                <a:cs typeface="Tahoma" panose="020B0604030504040204" pitchFamily="34" charset="0"/>
              </a:rPr>
              <a:t> et </a:t>
            </a:r>
            <a:r>
              <a:rPr lang="fr-FR" sz="2000" i="1" dirty="0" err="1">
                <a:solidFill>
                  <a:srgbClr val="0070C0"/>
                </a:solidFill>
                <a:latin typeface="+mn-lt"/>
                <a:ea typeface="Tahoma" panose="020B0604030504040204" pitchFamily="34" charset="0"/>
                <a:cs typeface="Tahoma" panose="020B0604030504040204" pitchFamily="34" charset="0"/>
              </a:rPr>
              <a:t>Pfefferkorn</a:t>
            </a:r>
            <a:r>
              <a:rPr lang="fr-FR" sz="2000" i="1" dirty="0">
                <a:solidFill>
                  <a:srgbClr val="0070C0"/>
                </a:solidFill>
                <a:latin typeface="+mn-lt"/>
                <a:ea typeface="Tahoma" panose="020B0604030504040204" pitchFamily="34" charset="0"/>
                <a:cs typeface="Tahoma" panose="020B0604030504040204" pitchFamily="34" charset="0"/>
              </a:rPr>
              <a:t>, 2008)</a:t>
            </a:r>
          </a:p>
          <a:p>
            <a:pPr marL="285750" indent="-285750">
              <a:spcBef>
                <a:spcPts val="1200"/>
              </a:spcBef>
              <a:buSzPct val="100000"/>
              <a:buFont typeface="Wingdings" panose="05000000000000000000" pitchFamily="2" charset="2"/>
              <a:buChar char="Ø"/>
              <a:defRPr/>
            </a:pPr>
            <a:r>
              <a:rPr lang="fr-FR" sz="2000" dirty="0">
                <a:solidFill>
                  <a:srgbClr val="0070C0"/>
                </a:solidFill>
                <a:latin typeface="+mn-lt"/>
                <a:ea typeface="Tahoma" panose="020B0604030504040204" pitchFamily="34" charset="0"/>
                <a:cs typeface="Tahoma" panose="020B0604030504040204" pitchFamily="34" charset="0"/>
              </a:rPr>
              <a:t>Interrogations sur la </a:t>
            </a:r>
            <a:r>
              <a:rPr lang="fr-FR" sz="2000" b="1" dirty="0">
                <a:solidFill>
                  <a:srgbClr val="0070C0"/>
                </a:solidFill>
                <a:latin typeface="+mn-lt"/>
                <a:ea typeface="Tahoma" panose="020B0604030504040204" pitchFamily="34" charset="0"/>
                <a:cs typeface="Tahoma" panose="020B0604030504040204" pitchFamily="34" charset="0"/>
              </a:rPr>
              <a:t>notion de justice</a:t>
            </a:r>
          </a:p>
          <a:p>
            <a:pPr marL="285750" indent="-285750">
              <a:spcBef>
                <a:spcPts val="1200"/>
              </a:spcBef>
              <a:buSzPct val="100000"/>
              <a:buFont typeface="Wingdings" panose="05000000000000000000" pitchFamily="2" charset="2"/>
              <a:buChar char="Ø"/>
              <a:defRPr/>
            </a:pPr>
            <a:r>
              <a:rPr lang="fr-FR" sz="2000" dirty="0">
                <a:solidFill>
                  <a:srgbClr val="0070C0"/>
                </a:solidFill>
                <a:latin typeface="+mn-lt"/>
                <a:ea typeface="Tahoma" panose="020B0604030504040204" pitchFamily="34" charset="0"/>
                <a:cs typeface="Tahoma" panose="020B0604030504040204" pitchFamily="34" charset="0"/>
              </a:rPr>
              <a:t>Différentes conceptions de la justice:</a:t>
            </a:r>
          </a:p>
          <a:p>
            <a:pPr marL="342900" indent="-342900">
              <a:buFontTx/>
              <a:buChar char="-"/>
              <a:defRPr/>
            </a:pPr>
            <a:r>
              <a:rPr lang="fr-FR" sz="2000" b="1" dirty="0">
                <a:solidFill>
                  <a:srgbClr val="0070C0"/>
                </a:solidFill>
                <a:latin typeface="+mn-lt"/>
                <a:ea typeface="Tahoma" panose="020B0604030504040204" pitchFamily="34" charset="0"/>
                <a:cs typeface="Tahoma" panose="020B0604030504040204" pitchFamily="34" charset="0"/>
              </a:rPr>
              <a:t>l’approche utilitariste</a:t>
            </a:r>
            <a:r>
              <a:rPr lang="fr-FR" sz="2000" dirty="0">
                <a:solidFill>
                  <a:srgbClr val="0070C0"/>
                </a:solidFill>
                <a:latin typeface="+mn-lt"/>
                <a:ea typeface="Tahoma" panose="020B0604030504040204" pitchFamily="34" charset="0"/>
                <a:cs typeface="Tahoma" panose="020B0604030504040204" pitchFamily="34" charset="0"/>
              </a:rPr>
              <a:t>, classiquement utilisée dans l’économie du bien-être : maximiser</a:t>
            </a:r>
            <a:br>
              <a:rPr lang="fr-FR" sz="2000" dirty="0">
                <a:solidFill>
                  <a:srgbClr val="0070C0"/>
                </a:solidFill>
                <a:latin typeface="+mn-lt"/>
                <a:ea typeface="Tahoma" panose="020B0604030504040204" pitchFamily="34" charset="0"/>
                <a:cs typeface="Tahoma" panose="020B0604030504040204" pitchFamily="34" charset="0"/>
              </a:rPr>
            </a:br>
            <a:r>
              <a:rPr lang="fr-FR" sz="2000" dirty="0">
                <a:solidFill>
                  <a:srgbClr val="0070C0"/>
                </a:solidFill>
                <a:latin typeface="+mn-lt"/>
                <a:ea typeface="Tahoma" panose="020B0604030504040204" pitchFamily="34" charset="0"/>
                <a:cs typeface="Tahoma" panose="020B0604030504040204" pitchFamily="34" charset="0"/>
              </a:rPr>
              <a:t> la somme des utilités et pas à résorber les écarts</a:t>
            </a:r>
          </a:p>
          <a:p>
            <a:pPr marL="342900" indent="-342900">
              <a:buFontTx/>
              <a:buChar char="-"/>
              <a:defRPr/>
            </a:pPr>
            <a:r>
              <a:rPr lang="fr-FR" sz="2000" b="1" dirty="0">
                <a:solidFill>
                  <a:srgbClr val="0070C0"/>
                </a:solidFill>
                <a:latin typeface="+mn-lt"/>
                <a:ea typeface="Tahoma" panose="020B0604030504040204" pitchFamily="34" charset="0"/>
                <a:cs typeface="Tahoma" panose="020B0604030504040204" pitchFamily="34" charset="0"/>
              </a:rPr>
              <a:t>l’approche de John Rawls</a:t>
            </a:r>
            <a:r>
              <a:rPr lang="fr-FR" sz="2000" dirty="0">
                <a:solidFill>
                  <a:srgbClr val="0070C0"/>
                </a:solidFill>
                <a:latin typeface="+mn-lt"/>
                <a:ea typeface="Tahoma" panose="020B0604030504040204" pitchFamily="34" charset="0"/>
                <a:cs typeface="Tahoma" panose="020B0604030504040204" pitchFamily="34" charset="0"/>
              </a:rPr>
              <a:t>, qui propose une théorie de la justice sociale et de l’égalité</a:t>
            </a:r>
            <a:br>
              <a:rPr lang="fr-FR" sz="2000" dirty="0">
                <a:solidFill>
                  <a:srgbClr val="0070C0"/>
                </a:solidFill>
                <a:latin typeface="+mn-lt"/>
                <a:ea typeface="Tahoma" panose="020B0604030504040204" pitchFamily="34" charset="0"/>
                <a:cs typeface="Tahoma" panose="020B0604030504040204" pitchFamily="34" charset="0"/>
              </a:rPr>
            </a:br>
            <a:r>
              <a:rPr lang="fr-FR" sz="2000" dirty="0">
                <a:solidFill>
                  <a:srgbClr val="0070C0"/>
                </a:solidFill>
                <a:latin typeface="+mn-lt"/>
                <a:ea typeface="Tahoma" panose="020B0604030504040204" pitchFamily="34" charset="0"/>
                <a:cs typeface="Tahoma" panose="020B0604030504040204" pitchFamily="34" charset="0"/>
              </a:rPr>
              <a:t> des chances (1971) pour dépasser les limites de la première : égalité des chances et</a:t>
            </a:r>
            <a:br>
              <a:rPr lang="fr-FR" sz="2000" dirty="0">
                <a:solidFill>
                  <a:srgbClr val="0070C0"/>
                </a:solidFill>
                <a:latin typeface="+mn-lt"/>
                <a:ea typeface="Tahoma" panose="020B0604030504040204" pitchFamily="34" charset="0"/>
                <a:cs typeface="Tahoma" panose="020B0604030504040204" pitchFamily="34" charset="0"/>
              </a:rPr>
            </a:br>
            <a:r>
              <a:rPr lang="fr-FR" sz="2000" dirty="0">
                <a:solidFill>
                  <a:srgbClr val="0070C0"/>
                </a:solidFill>
                <a:latin typeface="+mn-lt"/>
                <a:ea typeface="Tahoma" panose="020B0604030504040204" pitchFamily="34" charset="0"/>
                <a:cs typeface="Tahoma" panose="020B0604030504040204" pitchFamily="34" charset="0"/>
              </a:rPr>
              <a:t> justification de mesures spécifiques visant l’équité</a:t>
            </a:r>
          </a:p>
          <a:p>
            <a:pPr marL="342900" indent="-342900">
              <a:buFontTx/>
              <a:buChar char="-"/>
              <a:defRPr/>
            </a:pPr>
            <a:r>
              <a:rPr lang="fr-FR" sz="2000" b="1" dirty="0">
                <a:solidFill>
                  <a:srgbClr val="0070C0"/>
                </a:solidFill>
                <a:latin typeface="+mn-lt"/>
                <a:ea typeface="Tahoma" panose="020B0604030504040204" pitchFamily="34" charset="0"/>
                <a:cs typeface="Tahoma" panose="020B0604030504040204" pitchFamily="34" charset="0"/>
              </a:rPr>
              <a:t>l’approche d’</a:t>
            </a:r>
            <a:r>
              <a:rPr lang="fr-FR" sz="2000" b="1" dirty="0" err="1">
                <a:solidFill>
                  <a:srgbClr val="0070C0"/>
                </a:solidFill>
                <a:latin typeface="+mn-lt"/>
                <a:ea typeface="Tahoma" panose="020B0604030504040204" pitchFamily="34" charset="0"/>
                <a:cs typeface="Tahoma" panose="020B0604030504040204" pitchFamily="34" charset="0"/>
              </a:rPr>
              <a:t>Armatya</a:t>
            </a:r>
            <a:r>
              <a:rPr lang="fr-FR" sz="2000" b="1" dirty="0">
                <a:solidFill>
                  <a:srgbClr val="0070C0"/>
                </a:solidFill>
                <a:latin typeface="+mn-lt"/>
                <a:ea typeface="Tahoma" panose="020B0604030504040204" pitchFamily="34" charset="0"/>
                <a:cs typeface="Tahoma" panose="020B0604030504040204" pitchFamily="34" charset="0"/>
              </a:rPr>
              <a:t> Sen </a:t>
            </a:r>
            <a:r>
              <a:rPr lang="fr-FR" sz="2000" dirty="0">
                <a:solidFill>
                  <a:srgbClr val="0070C0"/>
                </a:solidFill>
                <a:latin typeface="+mn-lt"/>
                <a:ea typeface="Tahoma" panose="020B0604030504040204" pitchFamily="34" charset="0"/>
                <a:cs typeface="Tahoma" panose="020B0604030504040204" pitchFamily="34" charset="0"/>
              </a:rPr>
              <a:t>qui va plus loin en proposant une égalisation des capacités (</a:t>
            </a:r>
            <a:r>
              <a:rPr lang="fr-FR" sz="2000" dirty="0" err="1">
                <a:solidFill>
                  <a:srgbClr val="0070C0"/>
                </a:solidFill>
                <a:latin typeface="+mn-lt"/>
                <a:ea typeface="Tahoma" panose="020B0604030504040204" pitchFamily="34" charset="0"/>
                <a:cs typeface="Tahoma" panose="020B0604030504040204" pitchFamily="34" charset="0"/>
              </a:rPr>
              <a:t>capabilities</a:t>
            </a:r>
            <a:r>
              <a:rPr lang="fr-FR" sz="2000" dirty="0">
                <a:solidFill>
                  <a:srgbClr val="0070C0"/>
                </a:solidFill>
                <a:latin typeface="+mn-lt"/>
                <a:ea typeface="Tahoma" panose="020B0604030504040204" pitchFamily="34" charset="0"/>
                <a:cs typeface="Tahoma" panose="020B0604030504040204" pitchFamily="34" charset="0"/>
              </a:rPr>
              <a:t>) à pouvoir réaliser son projet de vie : </a:t>
            </a:r>
            <a:r>
              <a:rPr lang="fr-FR" sz="2000" dirty="0">
                <a:solidFill>
                  <a:srgbClr val="0070C0"/>
                </a:solidFill>
                <a:latin typeface="+mn-lt"/>
              </a:rPr>
              <a:t>considérer la pauvreté au-delà de son</a:t>
            </a:r>
            <a:br>
              <a:rPr lang="fr-FR" sz="2000" dirty="0">
                <a:solidFill>
                  <a:srgbClr val="0070C0"/>
                </a:solidFill>
                <a:latin typeface="+mn-lt"/>
              </a:rPr>
            </a:br>
            <a:r>
              <a:rPr lang="fr-FR" sz="2000" dirty="0">
                <a:solidFill>
                  <a:srgbClr val="0070C0"/>
                </a:solidFill>
                <a:latin typeface="+mn-lt"/>
              </a:rPr>
              <a:t> seul aspect monétaire et à la penser en termes de libertés d’action et de capacités à faire,</a:t>
            </a:r>
            <a:br>
              <a:rPr lang="fr-FR" sz="2000" dirty="0">
                <a:solidFill>
                  <a:srgbClr val="0070C0"/>
                </a:solidFill>
                <a:latin typeface="+mn-lt"/>
              </a:rPr>
            </a:br>
            <a:r>
              <a:rPr lang="fr-FR" sz="2000" dirty="0">
                <a:solidFill>
                  <a:srgbClr val="0070C0"/>
                </a:solidFill>
                <a:latin typeface="+mn-lt"/>
              </a:rPr>
              <a:t> peut conduire à refuser des tarifications sociales.</a:t>
            </a:r>
            <a:endParaRPr lang="fr-FR" sz="2000" dirty="0">
              <a:solidFill>
                <a:srgbClr val="0070C0"/>
              </a:solidFill>
              <a:latin typeface="+mn-lt"/>
              <a:ea typeface="Tahoma" panose="020B0604030504040204" pitchFamily="34" charset="0"/>
              <a:cs typeface="Tahoma" panose="020B0604030504040204" pitchFamily="34" charset="0"/>
            </a:endParaRPr>
          </a:p>
        </p:txBody>
      </p:sp>
      <p:sp>
        <p:nvSpPr>
          <p:cNvPr id="5" name="Rectangle 2">
            <a:extLst>
              <a:ext uri="{FF2B5EF4-FFF2-40B4-BE49-F238E27FC236}">
                <a16:creationId xmlns:a16="http://schemas.microsoft.com/office/drawing/2014/main" id="{9C3A294C-1BB3-48BD-9EF7-0FDD4A8C5605}"/>
              </a:ext>
            </a:extLst>
          </p:cNvPr>
          <p:cNvSpPr>
            <a:spLocks noChangeArrowheads="1"/>
          </p:cNvSpPr>
          <p:nvPr/>
        </p:nvSpPr>
        <p:spPr bwMode="auto">
          <a:xfrm>
            <a:off x="1097280" y="5867400"/>
            <a:ext cx="9906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1000"/>
              </a:lnSpc>
              <a:spcBef>
                <a:spcPts val="800"/>
              </a:spcBef>
              <a:buClr>
                <a:srgbClr val="3333CC"/>
              </a:buClr>
              <a:buSzPct val="60000"/>
              <a:buFont typeface="Wingdings" panose="05000000000000000000" pitchFamily="2" charset="2"/>
              <a:buChar char=""/>
              <a:defRPr sz="3200">
                <a:solidFill>
                  <a:srgbClr val="000000"/>
                </a:solidFill>
                <a:latin typeface="Tahoma" panose="020B0604030504040204" pitchFamily="34" charset="0"/>
                <a:cs typeface="Lucida Sans Unicode" panose="020B0602030504020204" pitchFamily="34" charset="0"/>
              </a:defRPr>
            </a:lvl1pPr>
            <a:lvl2pPr marL="742950" indent="-285750">
              <a:lnSpc>
                <a:spcPct val="101000"/>
              </a:lnSpc>
              <a:spcBef>
                <a:spcPts val="700"/>
              </a:spcBef>
              <a:buClr>
                <a:srgbClr val="FF0000"/>
              </a:buClr>
              <a:buSzPct val="55000"/>
              <a:buFont typeface="Wingdings" panose="05000000000000000000" pitchFamily="2" charset="2"/>
              <a:buChar char=""/>
              <a:defRPr sz="2800">
                <a:solidFill>
                  <a:srgbClr val="000000"/>
                </a:solidFill>
                <a:latin typeface="Tahoma" panose="020B0604030504040204" pitchFamily="34" charset="0"/>
                <a:cs typeface="Lucida Sans Unicode" panose="020B0602030504020204" pitchFamily="34" charset="0"/>
              </a:defRPr>
            </a:lvl2pPr>
            <a:lvl3pPr marL="1143000" indent="-228600">
              <a:lnSpc>
                <a:spcPct val="101000"/>
              </a:lnSpc>
              <a:spcBef>
                <a:spcPts val="600"/>
              </a:spcBef>
              <a:buClr>
                <a:srgbClr val="3333CC"/>
              </a:buClr>
              <a:buSzPct val="50000"/>
              <a:buFont typeface="Wingdings" panose="05000000000000000000" pitchFamily="2" charset="2"/>
              <a:buChar char=""/>
              <a:defRPr sz="2400">
                <a:solidFill>
                  <a:srgbClr val="000000"/>
                </a:solidFill>
                <a:latin typeface="Tahoma" panose="020B0604030504040204" pitchFamily="34" charset="0"/>
                <a:cs typeface="Lucida Sans Unicode" panose="020B0602030504020204" pitchFamily="34" charset="0"/>
              </a:defRPr>
            </a:lvl3pPr>
            <a:lvl4pPr marL="1600200" indent="-228600">
              <a:lnSpc>
                <a:spcPct val="101000"/>
              </a:lnSpc>
              <a:spcBef>
                <a:spcPts val="500"/>
              </a:spcBef>
              <a:buClr>
                <a:srgbClr val="FFCF01"/>
              </a:buClr>
              <a:buSzPct val="55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4pPr>
            <a:lvl5pPr marL="2057400" indent="-228600">
              <a:lnSpc>
                <a:spcPct val="101000"/>
              </a:lnSpc>
              <a:spcBef>
                <a:spcPts val="500"/>
              </a:spcBef>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5pPr>
            <a:lvl6pPr marL="25146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6pPr>
            <a:lvl7pPr marL="29718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7pPr>
            <a:lvl8pPr marL="34290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8pPr>
            <a:lvl9pPr marL="3886200" indent="-228600" defTabSz="449263" eaLnBrk="0" fontAlgn="base" hangingPunct="0">
              <a:lnSpc>
                <a:spcPct val="101000"/>
              </a:lnSpc>
              <a:spcBef>
                <a:spcPts val="500"/>
              </a:spcBef>
              <a:spcAft>
                <a:spcPct val="0"/>
              </a:spcAft>
              <a:buClr>
                <a:srgbClr val="FFCF01"/>
              </a:buClr>
              <a:buSzPct val="50000"/>
              <a:buFont typeface="Wingdings" panose="05000000000000000000" pitchFamily="2" charset="2"/>
              <a:buChar char=""/>
              <a:defRPr sz="2000">
                <a:solidFill>
                  <a:srgbClr val="000000"/>
                </a:solidFill>
                <a:latin typeface="Tahoma" panose="020B0604030504040204" pitchFamily="34" charset="0"/>
                <a:cs typeface="Lucida Sans Unicode" panose="020B0602030504020204" pitchFamily="34" charset="0"/>
              </a:defRPr>
            </a:lvl9pPr>
          </a:lstStyle>
          <a:p>
            <a:pPr>
              <a:lnSpc>
                <a:spcPct val="100000"/>
              </a:lnSpc>
              <a:spcBef>
                <a:spcPct val="0"/>
              </a:spcBef>
              <a:buClrTx/>
              <a:buSzTx/>
              <a:buNone/>
            </a:pPr>
            <a:r>
              <a:rPr lang="fr-FR" altLang="fr-FR" sz="1400" dirty="0" err="1">
                <a:ea typeface="Tahoma" panose="020B0604030504040204" pitchFamily="34" charset="0"/>
                <a:cs typeface="Tahoma" panose="020B0604030504040204" pitchFamily="34" charset="0"/>
              </a:rPr>
              <a:t>Bihr</a:t>
            </a:r>
            <a:r>
              <a:rPr lang="fr-FR" altLang="fr-FR" sz="1400" dirty="0">
                <a:ea typeface="Tahoma" panose="020B0604030504040204" pitchFamily="34" charset="0"/>
                <a:cs typeface="Tahoma" panose="020B0604030504040204" pitchFamily="34" charset="0"/>
              </a:rPr>
              <a:t> A., </a:t>
            </a:r>
            <a:r>
              <a:rPr lang="fr-FR" altLang="fr-FR" sz="1400" dirty="0" err="1">
                <a:ea typeface="Tahoma" panose="020B0604030504040204" pitchFamily="34" charset="0"/>
                <a:cs typeface="Tahoma" panose="020B0604030504040204" pitchFamily="34" charset="0"/>
              </a:rPr>
              <a:t>Pfefferkorn</a:t>
            </a:r>
            <a:r>
              <a:rPr lang="fr-FR" altLang="fr-FR" sz="1400" dirty="0">
                <a:ea typeface="Tahoma" panose="020B0604030504040204" pitchFamily="34" charset="0"/>
                <a:cs typeface="Tahoma" panose="020B0604030504040204" pitchFamily="34" charset="0"/>
              </a:rPr>
              <a:t> R., 2008, Le système des inégalités, Paris, La Découverte, « Repères ».</a:t>
            </a:r>
          </a:p>
          <a:p>
            <a:pPr>
              <a:lnSpc>
                <a:spcPct val="100000"/>
              </a:lnSpc>
              <a:spcBef>
                <a:spcPct val="0"/>
              </a:spcBef>
              <a:buClrTx/>
              <a:buSzTx/>
              <a:buFontTx/>
              <a:buNone/>
            </a:pPr>
            <a:r>
              <a:rPr lang="fr-FR" altLang="fr-FR" sz="1400" dirty="0">
                <a:ea typeface="Tahoma" panose="020B0604030504040204" pitchFamily="34" charset="0"/>
                <a:cs typeface="Tahoma" panose="020B0604030504040204" pitchFamily="34" charset="0"/>
              </a:rPr>
              <a:t>Rawls J., 1971, A Theory of Justice, Harvard </a:t>
            </a:r>
            <a:r>
              <a:rPr lang="fr-FR" altLang="fr-FR" sz="1400" dirty="0" err="1">
                <a:ea typeface="Tahoma" panose="020B0604030504040204" pitchFamily="34" charset="0"/>
                <a:cs typeface="Tahoma" panose="020B0604030504040204" pitchFamily="34" charset="0"/>
              </a:rPr>
              <a:t>University</a:t>
            </a:r>
            <a:r>
              <a:rPr lang="fr-FR" altLang="fr-FR" sz="1400" dirty="0">
                <a:ea typeface="Tahoma" panose="020B0604030504040204" pitchFamily="34" charset="0"/>
                <a:cs typeface="Tahoma" panose="020B0604030504040204" pitchFamily="34" charset="0"/>
              </a:rPr>
              <a:t> </a:t>
            </a:r>
            <a:r>
              <a:rPr lang="fr-FR" altLang="fr-FR" sz="1400" dirty="0" err="1">
                <a:ea typeface="Tahoma" panose="020B0604030504040204" pitchFamily="34" charset="0"/>
                <a:cs typeface="Tahoma" panose="020B0604030504040204" pitchFamily="34" charset="0"/>
              </a:rPr>
              <a:t>Press</a:t>
            </a:r>
            <a:r>
              <a:rPr lang="fr-FR" altLang="fr-FR" sz="1400" dirty="0">
                <a:ea typeface="Tahoma" panose="020B0604030504040204" pitchFamily="34" charset="0"/>
                <a:cs typeface="Tahoma" panose="020B0604030504040204" pitchFamily="34" charset="0"/>
              </a:rPr>
              <a:t>. </a:t>
            </a:r>
            <a:r>
              <a:rPr lang="fr-FR" altLang="fr-FR" sz="1400" dirty="0" err="1">
                <a:ea typeface="Tahoma" panose="020B0604030504040204" pitchFamily="34" charset="0"/>
                <a:cs typeface="Tahoma" panose="020B0604030504040204" pitchFamily="34" charset="0"/>
              </a:rPr>
              <a:t>Tr.aduction</a:t>
            </a:r>
            <a:r>
              <a:rPr lang="fr-FR" altLang="fr-FR" sz="1400" dirty="0">
                <a:ea typeface="Tahoma" panose="020B0604030504040204" pitchFamily="34" charset="0"/>
                <a:cs typeface="Tahoma" panose="020B0604030504040204" pitchFamily="34" charset="0"/>
              </a:rPr>
              <a:t> française, Théorie de la justice, Le Seuil, 1987.</a:t>
            </a:r>
          </a:p>
          <a:p>
            <a:pPr>
              <a:lnSpc>
                <a:spcPct val="100000"/>
              </a:lnSpc>
              <a:spcBef>
                <a:spcPct val="0"/>
              </a:spcBef>
              <a:buClrTx/>
              <a:buSzTx/>
              <a:buFontTx/>
              <a:buNone/>
            </a:pPr>
            <a:r>
              <a:rPr lang="fr-FR" altLang="fr-FR" sz="1400" dirty="0">
                <a:ea typeface="Tahoma" panose="020B0604030504040204" pitchFamily="34" charset="0"/>
                <a:cs typeface="Tahoma" panose="020B0604030504040204" pitchFamily="34" charset="0"/>
              </a:rPr>
              <a:t>Sen A., 1992, </a:t>
            </a:r>
            <a:r>
              <a:rPr lang="fr-FR" altLang="fr-FR" sz="1400" dirty="0" err="1">
                <a:ea typeface="Tahoma" panose="020B0604030504040204" pitchFamily="34" charset="0"/>
                <a:cs typeface="Tahoma" panose="020B0604030504040204" pitchFamily="34" charset="0"/>
              </a:rPr>
              <a:t>Inequality</a:t>
            </a:r>
            <a:r>
              <a:rPr lang="fr-FR" altLang="fr-FR" sz="1400" dirty="0">
                <a:ea typeface="Tahoma" panose="020B0604030504040204" pitchFamily="34" charset="0"/>
                <a:cs typeface="Tahoma" panose="020B0604030504040204" pitchFamily="34" charset="0"/>
              </a:rPr>
              <a:t> </a:t>
            </a:r>
            <a:r>
              <a:rPr lang="fr-FR" altLang="fr-FR" sz="1400" dirty="0" err="1">
                <a:ea typeface="Tahoma" panose="020B0604030504040204" pitchFamily="34" charset="0"/>
                <a:cs typeface="Tahoma" panose="020B0604030504040204" pitchFamily="34" charset="0"/>
              </a:rPr>
              <a:t>Reexamined</a:t>
            </a:r>
            <a:r>
              <a:rPr lang="fr-FR" altLang="fr-FR" sz="1400" dirty="0">
                <a:ea typeface="Tahoma" panose="020B0604030504040204" pitchFamily="34" charset="0"/>
                <a:cs typeface="Tahoma" panose="020B0604030504040204" pitchFamily="34" charset="0"/>
              </a:rPr>
              <a:t>, Oxford </a:t>
            </a:r>
            <a:r>
              <a:rPr lang="fr-FR" altLang="fr-FR" sz="1400" dirty="0" err="1">
                <a:ea typeface="Tahoma" panose="020B0604030504040204" pitchFamily="34" charset="0"/>
                <a:cs typeface="Tahoma" panose="020B0604030504040204" pitchFamily="34" charset="0"/>
              </a:rPr>
              <a:t>University</a:t>
            </a:r>
            <a:r>
              <a:rPr lang="fr-FR" altLang="fr-FR" sz="1400" dirty="0">
                <a:ea typeface="Tahoma" panose="020B0604030504040204" pitchFamily="34" charset="0"/>
                <a:cs typeface="Tahoma" panose="020B0604030504040204" pitchFamily="34" charset="0"/>
              </a:rPr>
              <a:t> </a:t>
            </a:r>
            <a:r>
              <a:rPr lang="fr-FR" altLang="fr-FR" sz="1400" dirty="0" err="1">
                <a:ea typeface="Tahoma" panose="020B0604030504040204" pitchFamily="34" charset="0"/>
                <a:cs typeface="Tahoma" panose="020B0604030504040204" pitchFamily="34" charset="0"/>
              </a:rPr>
              <a:t>Press</a:t>
            </a:r>
            <a:r>
              <a:rPr lang="fr-FR" altLang="fr-FR" sz="1400" dirty="0">
                <a:ea typeface="Tahoma" panose="020B0604030504040204" pitchFamily="34" charset="0"/>
                <a:cs typeface="Tahoma" panose="020B0604030504040204" pitchFamily="34" charset="0"/>
              </a:rPr>
              <a:t>. Traduction française Repenser l’inégalité, Le Seuil, 2000.</a:t>
            </a:r>
          </a:p>
        </p:txBody>
      </p:sp>
      <p:sp>
        <p:nvSpPr>
          <p:cNvPr id="9" name="Titre 1">
            <a:extLst>
              <a:ext uri="{FF2B5EF4-FFF2-40B4-BE49-F238E27FC236}">
                <a16:creationId xmlns:a16="http://schemas.microsoft.com/office/drawing/2014/main" id="{CD2657DA-6870-4602-A7F9-6D66E8487C70}"/>
              </a:ext>
            </a:extLst>
          </p:cNvPr>
          <p:cNvSpPr>
            <a:spLocks noGrp="1"/>
          </p:cNvSpPr>
          <p:nvPr>
            <p:ph type="title"/>
            <p:custDataLst>
              <p:tags r:id="rId1"/>
            </p:custDataLst>
          </p:nvPr>
        </p:nvSpPr>
        <p:spPr>
          <a:xfrm>
            <a:off x="609600" y="337393"/>
            <a:ext cx="8508016" cy="453920"/>
          </a:xfrm>
        </p:spPr>
        <p:txBody>
          <a:bodyPr/>
          <a:lstStyle/>
          <a:p>
            <a:r>
              <a:rPr lang="fr-FR" dirty="0"/>
              <a:t>2 - Quelles approches de la pauvreté ?</a:t>
            </a:r>
          </a:p>
        </p:txBody>
      </p:sp>
      <p:sp>
        <p:nvSpPr>
          <p:cNvPr id="2" name="Rectangle 1">
            <a:extLst>
              <a:ext uri="{FF2B5EF4-FFF2-40B4-BE49-F238E27FC236}">
                <a16:creationId xmlns:a16="http://schemas.microsoft.com/office/drawing/2014/main" id="{C89E7725-6EA0-432D-9CBC-8B26D25CA28E}"/>
              </a:ext>
            </a:extLst>
          </p:cNvPr>
          <p:cNvSpPr/>
          <p:nvPr/>
        </p:nvSpPr>
        <p:spPr>
          <a:xfrm>
            <a:off x="11003280" y="2286000"/>
            <a:ext cx="1188720" cy="3693319"/>
          </a:xfrm>
          <a:prstGeom prst="rect">
            <a:avLst/>
          </a:prstGeom>
        </p:spPr>
        <p:txBody>
          <a:bodyPr wrap="square">
            <a:spAutoFit/>
          </a:bodyPr>
          <a:lstStyle/>
          <a:p>
            <a:pPr algn="ctr">
              <a:spcBef>
                <a:spcPct val="0"/>
              </a:spcBef>
              <a:buClr>
                <a:srgbClr val="000000"/>
              </a:buClr>
              <a:buSzPct val="100000"/>
            </a:pPr>
            <a:r>
              <a:rPr lang="fr-FR" altLang="fr-FR" dirty="0">
                <a:solidFill>
                  <a:srgbClr val="000000"/>
                </a:solidFill>
                <a:latin typeface="Calibri" panose="020F0502020204030204" pitchFamily="34" charset="0"/>
                <a:cs typeface="Times New Roman" panose="02020603050405020304" pitchFamily="18" charset="0"/>
              </a:rPr>
              <a:t>Source : Jean-Pierre Nicolas, cours Politiques des Transports </a:t>
            </a:r>
            <a:br>
              <a:rPr lang="fr-FR" altLang="fr-FR" dirty="0">
                <a:solidFill>
                  <a:srgbClr val="000000"/>
                </a:solidFill>
                <a:latin typeface="Calibri" panose="020F0502020204030204" pitchFamily="34" charset="0"/>
                <a:cs typeface="Times New Roman" panose="02020603050405020304" pitchFamily="18" charset="0"/>
              </a:rPr>
            </a:br>
            <a:r>
              <a:rPr lang="fr-FR" altLang="fr-FR" dirty="0">
                <a:solidFill>
                  <a:srgbClr val="000000"/>
                </a:solidFill>
                <a:latin typeface="Calibri" panose="020F0502020204030204" pitchFamily="34" charset="0"/>
                <a:cs typeface="Times New Roman" panose="02020603050405020304" pitchFamily="18" charset="0"/>
              </a:rPr>
              <a:t>&amp; Ville Durable, </a:t>
            </a:r>
            <a:r>
              <a:rPr lang="fr-FR" altLang="fr-FR" dirty="0" err="1">
                <a:solidFill>
                  <a:srgbClr val="000000"/>
                </a:solidFill>
                <a:latin typeface="Calibri" panose="020F0502020204030204" pitchFamily="34" charset="0"/>
                <a:cs typeface="Times New Roman" panose="02020603050405020304" pitchFamily="18" charset="0"/>
              </a:rPr>
              <a:t>Laet</a:t>
            </a:r>
            <a:r>
              <a:rPr lang="fr-FR" altLang="fr-FR" dirty="0">
                <a:solidFill>
                  <a:srgbClr val="000000"/>
                </a:solidFill>
                <a:latin typeface="Calibri" panose="020F0502020204030204" pitchFamily="34" charset="0"/>
                <a:cs typeface="Times New Roman" panose="02020603050405020304" pitchFamily="18" charset="0"/>
              </a:rPr>
              <a:t>, ENTPE, 2021-2022</a:t>
            </a:r>
          </a:p>
        </p:txBody>
      </p:sp>
    </p:spTree>
    <p:extLst>
      <p:ext uri="{BB962C8B-B14F-4D97-AF65-F5344CB8AC3E}">
        <p14:creationId xmlns:p14="http://schemas.microsoft.com/office/powerpoint/2010/main" val="1260653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61CAB1-4D1C-4154-8ED2-EE8520434EA9}"/>
              </a:ext>
            </a:extLst>
          </p:cNvPr>
          <p:cNvSpPr/>
          <p:nvPr/>
        </p:nvSpPr>
        <p:spPr>
          <a:xfrm>
            <a:off x="76200" y="6120825"/>
            <a:ext cx="10683240" cy="584775"/>
          </a:xfrm>
          <a:prstGeom prst="rect">
            <a:avLst/>
          </a:prstGeom>
        </p:spPr>
        <p:txBody>
          <a:bodyPr wrap="square">
            <a:spAutoFit/>
          </a:bodyPr>
          <a:lstStyle/>
          <a:p>
            <a:r>
              <a:rPr lang="fr-FR" sz="1600" dirty="0">
                <a:solidFill>
                  <a:srgbClr val="000000"/>
                </a:solidFill>
              </a:rPr>
              <a:t>C. </a:t>
            </a:r>
            <a:r>
              <a:rPr lang="fr-FR" sz="1600" dirty="0" err="1">
                <a:solidFill>
                  <a:srgbClr val="000000"/>
                </a:solidFill>
              </a:rPr>
              <a:t>Fandio</a:t>
            </a:r>
            <a:r>
              <a:rPr lang="fr-FR" sz="1600" dirty="0">
                <a:solidFill>
                  <a:srgbClr val="000000"/>
                </a:solidFill>
              </a:rPr>
              <a:t>, M. Maheu, J.P. Nicolas, L. Bouzouina, C. </a:t>
            </a:r>
            <a:r>
              <a:rPr lang="fr-FR" sz="1600" dirty="0" err="1">
                <a:solidFill>
                  <a:srgbClr val="000000"/>
                </a:solidFill>
              </a:rPr>
              <a:t>Déprés</a:t>
            </a:r>
            <a:r>
              <a:rPr lang="fr-FR" sz="1600" dirty="0">
                <a:solidFill>
                  <a:srgbClr val="000000"/>
                </a:solidFill>
              </a:rPr>
              <a:t>, 2021, La prise en compte de l’équité dans les politiques de mobilité urbaine. Les cas Clermont-Ferrand et Lyon, Revue Canadienne de Sciences Régionales, Numéro 43, 2021</a:t>
            </a:r>
          </a:p>
        </p:txBody>
      </p:sp>
      <p:sp>
        <p:nvSpPr>
          <p:cNvPr id="8" name="Titre 1">
            <a:extLst>
              <a:ext uri="{FF2B5EF4-FFF2-40B4-BE49-F238E27FC236}">
                <a16:creationId xmlns:a16="http://schemas.microsoft.com/office/drawing/2014/main" id="{149172AE-8E29-46EB-B690-CD523FA4F163}"/>
              </a:ext>
            </a:extLst>
          </p:cNvPr>
          <p:cNvSpPr>
            <a:spLocks noGrp="1"/>
          </p:cNvSpPr>
          <p:nvPr>
            <p:ph type="title"/>
            <p:custDataLst>
              <p:tags r:id="rId1"/>
            </p:custDataLst>
          </p:nvPr>
        </p:nvSpPr>
        <p:spPr>
          <a:xfrm>
            <a:off x="304800" y="155680"/>
            <a:ext cx="8508016" cy="453920"/>
          </a:xfrm>
        </p:spPr>
        <p:txBody>
          <a:bodyPr/>
          <a:lstStyle/>
          <a:p>
            <a:r>
              <a:rPr lang="fr-FR" dirty="0"/>
              <a:t>2 - Quelles approches de la pauvreté ?</a:t>
            </a:r>
          </a:p>
        </p:txBody>
      </p:sp>
      <p:pic>
        <p:nvPicPr>
          <p:cNvPr id="10" name="Image 9">
            <a:extLst>
              <a:ext uri="{FF2B5EF4-FFF2-40B4-BE49-F238E27FC236}">
                <a16:creationId xmlns:a16="http://schemas.microsoft.com/office/drawing/2014/main" id="{5C85A376-8816-44F7-A2FB-E3B23DB7DA25}"/>
              </a:ext>
            </a:extLst>
          </p:cNvPr>
          <p:cNvPicPr>
            <a:picLocks noChangeAspect="1"/>
          </p:cNvPicPr>
          <p:nvPr/>
        </p:nvPicPr>
        <p:blipFill>
          <a:blip r:embed="rId3"/>
          <a:stretch>
            <a:fillRect/>
          </a:stretch>
        </p:blipFill>
        <p:spPr>
          <a:xfrm>
            <a:off x="609600" y="609601"/>
            <a:ext cx="10459166" cy="5562600"/>
          </a:xfrm>
          <a:prstGeom prst="rect">
            <a:avLst/>
          </a:prstGeom>
        </p:spPr>
      </p:pic>
    </p:spTree>
    <p:extLst>
      <p:ext uri="{BB962C8B-B14F-4D97-AF65-F5344CB8AC3E}">
        <p14:creationId xmlns:p14="http://schemas.microsoft.com/office/powerpoint/2010/main" val="14587270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62B3B138-2BCD-45B9-B703-0FFC2ADCE2BB}"/>
              </a:ext>
            </a:extLst>
          </p:cNvPr>
          <p:cNvSpPr>
            <a:spLocks noChangeArrowheads="1"/>
          </p:cNvSpPr>
          <p:nvPr/>
        </p:nvSpPr>
        <p:spPr bwMode="auto">
          <a:xfrm>
            <a:off x="609600" y="1066800"/>
            <a:ext cx="10287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Times New Roman" panose="02020603050405020304" pitchFamily="18" charset="0"/>
              </a:defRPr>
            </a:lvl9pPr>
          </a:lstStyle>
          <a:p>
            <a:pPr algn="just">
              <a:spcBef>
                <a:spcPts val="600"/>
              </a:spcBef>
              <a:buClr>
                <a:srgbClr val="0070C0"/>
              </a:buClr>
              <a:buSzTx/>
              <a:buFont typeface="Wingdings" panose="05000000000000000000" pitchFamily="2" charset="2"/>
              <a:buChar char="Ø"/>
            </a:pPr>
            <a:r>
              <a:rPr lang="fr-FR" altLang="fr-FR" sz="2000" dirty="0">
                <a:solidFill>
                  <a:srgbClr val="0070C0"/>
                </a:solidFill>
                <a:latin typeface="+mn-lt"/>
              </a:rPr>
              <a:t>Pauvreté absolue / pauvreté relative</a:t>
            </a:r>
          </a:p>
          <a:p>
            <a:pPr algn="just">
              <a:spcBef>
                <a:spcPts val="1200"/>
              </a:spcBef>
              <a:buClr>
                <a:srgbClr val="0070C0"/>
              </a:buClr>
              <a:buSzTx/>
              <a:buFont typeface="Wingdings" panose="05000000000000000000" pitchFamily="2" charset="2"/>
              <a:buChar char="Ø"/>
            </a:pPr>
            <a:r>
              <a:rPr lang="fr-FR" altLang="fr-FR" sz="2000" dirty="0">
                <a:solidFill>
                  <a:srgbClr val="0070C0"/>
                </a:solidFill>
                <a:latin typeface="+mn-lt"/>
              </a:rPr>
              <a:t>Revenu par unité de consommation</a:t>
            </a:r>
          </a:p>
          <a:p>
            <a:pPr>
              <a:spcBef>
                <a:spcPts val="1200"/>
              </a:spcBef>
              <a:buClr>
                <a:srgbClr val="0070C0"/>
              </a:buClr>
              <a:buSzTx/>
              <a:buFont typeface="Wingdings" panose="05000000000000000000" pitchFamily="2" charset="2"/>
              <a:buChar char="Ø"/>
            </a:pPr>
            <a:r>
              <a:rPr lang="fr-FR" altLang="fr-FR" sz="2000" dirty="0">
                <a:solidFill>
                  <a:srgbClr val="0070C0"/>
                </a:solidFill>
                <a:latin typeface="+mn-lt"/>
              </a:rPr>
              <a:t>La question des seuils (INSEE, 13 </a:t>
            </a:r>
            <a:r>
              <a:rPr lang="fr-FR" altLang="fr-FR" sz="2000" dirty="0" err="1">
                <a:solidFill>
                  <a:srgbClr val="0070C0"/>
                </a:solidFill>
                <a:latin typeface="+mn-lt"/>
              </a:rPr>
              <a:t>dec</a:t>
            </a:r>
            <a:r>
              <a:rPr lang="fr-FR" altLang="fr-FR" sz="2000" dirty="0">
                <a:solidFill>
                  <a:srgbClr val="0070C0"/>
                </a:solidFill>
                <a:latin typeface="+mn-lt"/>
              </a:rPr>
              <a:t> 2021)</a:t>
            </a:r>
          </a:p>
          <a:p>
            <a:pPr lvl="1">
              <a:buClr>
                <a:srgbClr val="0070C0"/>
              </a:buClr>
              <a:buFont typeface="Wingdings" panose="05000000000000000000" pitchFamily="2" charset="2"/>
              <a:buChar char="ü"/>
            </a:pPr>
            <a:r>
              <a:rPr lang="fr-FR" sz="2000" dirty="0">
                <a:solidFill>
                  <a:srgbClr val="0070C0"/>
                </a:solidFill>
                <a:latin typeface="+mn-lt"/>
              </a:rPr>
              <a:t>En 2019, en France métropolitaine, 9,2 millions de personnes vivent sous le seuil de </a:t>
            </a:r>
            <a:r>
              <a:rPr lang="fr-FR" sz="2000" dirty="0">
                <a:solidFill>
                  <a:srgbClr val="0070C0"/>
                </a:solidFill>
                <a:latin typeface="+mn-lt"/>
                <a:hlinkClick r:id="rId3">
                  <a:extLst>
                    <a:ext uri="{A12FA001-AC4F-418D-AE19-62706E023703}">
                      <ahyp:hlinkClr xmlns:ahyp="http://schemas.microsoft.com/office/drawing/2018/hyperlinkcolor" val="tx"/>
                    </a:ext>
                  </a:extLst>
                </a:hlinkClick>
              </a:rPr>
              <a:t>pauvreté monétaire</a:t>
            </a:r>
            <a:r>
              <a:rPr lang="fr-FR" sz="2000" dirty="0">
                <a:solidFill>
                  <a:srgbClr val="0070C0"/>
                </a:solidFill>
                <a:latin typeface="+mn-lt"/>
              </a:rPr>
              <a:t>. Le</a:t>
            </a:r>
            <a:r>
              <a:rPr lang="fr-FR" sz="2000" dirty="0">
                <a:solidFill>
                  <a:srgbClr val="0070C0"/>
                </a:solidFill>
                <a:latin typeface="+mn-lt"/>
                <a:hlinkClick r:id="rId3">
                  <a:extLst>
                    <a:ext uri="{A12FA001-AC4F-418D-AE19-62706E023703}">
                      <ahyp:hlinkClr xmlns:ahyp="http://schemas.microsoft.com/office/drawing/2018/hyperlinkcolor" val="tx"/>
                    </a:ext>
                  </a:extLst>
                </a:hlinkClick>
              </a:rPr>
              <a:t> taux de pauvreté</a:t>
            </a:r>
            <a:r>
              <a:rPr lang="fr-FR" sz="2000" dirty="0">
                <a:solidFill>
                  <a:srgbClr val="0070C0"/>
                </a:solidFill>
                <a:latin typeface="+mn-lt"/>
              </a:rPr>
              <a:t> est ainsi de 14,6 %. Cet indicateur n’inclut pas les personnes pauvres vivant en communauté ou dans les DOM, qui conduiraient à rehausser le nombre de personnes pauvres à 10,1 millions en 2018</a:t>
            </a:r>
          </a:p>
          <a:p>
            <a:pPr lvl="1">
              <a:buClr>
                <a:srgbClr val="0070C0"/>
              </a:buClr>
              <a:buFont typeface="Wingdings" panose="05000000000000000000" pitchFamily="2" charset="2"/>
              <a:buChar char="ü"/>
            </a:pPr>
            <a:r>
              <a:rPr lang="fr-FR" sz="2000" dirty="0">
                <a:solidFill>
                  <a:srgbClr val="0070C0"/>
                </a:solidFill>
                <a:latin typeface="+mn-lt"/>
              </a:rPr>
              <a:t>Le seuil de pauvreté est fixé par convention à 60 % du niveau de vie médian de la population. Il correspond à un revenu disponible de 1 102 euros par mois pour une personne vivant seule et de 2 314 euros pour un couple avec deux enfants âgés de moins de 14 ans. </a:t>
            </a:r>
          </a:p>
          <a:p>
            <a:pPr lvl="1">
              <a:buClr>
                <a:srgbClr val="0070C0"/>
              </a:buClr>
              <a:buFont typeface="Wingdings" panose="05000000000000000000" pitchFamily="2" charset="2"/>
              <a:buChar char="ü"/>
            </a:pPr>
            <a:r>
              <a:rPr lang="fr-FR" sz="2000" dirty="0">
                <a:solidFill>
                  <a:srgbClr val="0070C0"/>
                </a:solidFill>
                <a:latin typeface="+mn-lt"/>
              </a:rPr>
              <a:t>En 2020, selon des estimations provisoires, le taux de pauvreté serait stable.</a:t>
            </a:r>
          </a:p>
          <a:p>
            <a:pPr>
              <a:spcBef>
                <a:spcPts val="1200"/>
              </a:spcBef>
              <a:buClr>
                <a:srgbClr val="0070C0"/>
              </a:buClr>
              <a:buFont typeface="Wingdings" panose="05000000000000000000" pitchFamily="2" charset="2"/>
              <a:buChar char="Ø"/>
            </a:pPr>
            <a:r>
              <a:rPr lang="fr-FR" altLang="fr-FR" sz="2000" dirty="0">
                <a:solidFill>
                  <a:srgbClr val="0070C0"/>
                </a:solidFill>
                <a:latin typeface="+mn-lt"/>
              </a:rPr>
              <a:t>Une approche réductrice...</a:t>
            </a:r>
          </a:p>
          <a:p>
            <a:pPr>
              <a:spcBef>
                <a:spcPts val="1200"/>
              </a:spcBef>
              <a:buClr>
                <a:srgbClr val="0070C0"/>
              </a:buClr>
              <a:buFont typeface="Wingdings" panose="05000000000000000000" pitchFamily="2" charset="2"/>
              <a:buChar char="Ø"/>
            </a:pPr>
            <a:r>
              <a:rPr lang="fr-FR" altLang="fr-FR" sz="2000" dirty="0">
                <a:solidFill>
                  <a:srgbClr val="0070C0"/>
                </a:solidFill>
                <a:latin typeface="+mn-lt"/>
              </a:rPr>
              <a:t>Prise en compte de la composition du ménage et du statut du chef</a:t>
            </a:r>
          </a:p>
          <a:p>
            <a:pPr>
              <a:spcBef>
                <a:spcPts val="600"/>
              </a:spcBef>
              <a:buClr>
                <a:srgbClr val="0070C0"/>
              </a:buClr>
              <a:buSzTx/>
              <a:buFont typeface="Wingdings" panose="05000000000000000000" pitchFamily="2" charset="2"/>
              <a:buChar char="Ø"/>
            </a:pPr>
            <a:endParaRPr lang="fr-FR" altLang="fr-FR" sz="2000" dirty="0">
              <a:solidFill>
                <a:srgbClr val="0070C0"/>
              </a:solidFill>
              <a:latin typeface="+mn-lt"/>
            </a:endParaRPr>
          </a:p>
          <a:p>
            <a:pPr>
              <a:spcBef>
                <a:spcPts val="600"/>
              </a:spcBef>
              <a:buClr>
                <a:schemeClr val="bg1"/>
              </a:buClr>
              <a:buSzTx/>
              <a:buFont typeface="Wingdings" panose="05000000000000000000" pitchFamily="2" charset="2"/>
              <a:buChar char="Ø"/>
            </a:pPr>
            <a:endParaRPr lang="fr-FR" altLang="fr-FR" sz="2000" dirty="0">
              <a:solidFill>
                <a:srgbClr val="0070C0"/>
              </a:solidFill>
              <a:latin typeface="+mn-lt"/>
            </a:endParaRPr>
          </a:p>
        </p:txBody>
      </p:sp>
      <p:sp>
        <p:nvSpPr>
          <p:cNvPr id="7" name="Titre 1">
            <a:extLst>
              <a:ext uri="{FF2B5EF4-FFF2-40B4-BE49-F238E27FC236}">
                <a16:creationId xmlns:a16="http://schemas.microsoft.com/office/drawing/2014/main" id="{230CA0B7-AA30-44F3-BB24-5DA409A4541B}"/>
              </a:ext>
            </a:extLst>
          </p:cNvPr>
          <p:cNvSpPr>
            <a:spLocks noGrp="1"/>
          </p:cNvSpPr>
          <p:nvPr>
            <p:ph type="title"/>
            <p:custDataLst>
              <p:tags r:id="rId1"/>
            </p:custDataLst>
          </p:nvPr>
        </p:nvSpPr>
        <p:spPr>
          <a:xfrm>
            <a:off x="609600" y="337393"/>
            <a:ext cx="8508016" cy="453920"/>
          </a:xfrm>
        </p:spPr>
        <p:txBody>
          <a:bodyPr/>
          <a:lstStyle/>
          <a:p>
            <a:r>
              <a:rPr lang="fr-FR" dirty="0"/>
              <a:t>2 - Quelles approches de la pauvreté ?</a:t>
            </a:r>
          </a:p>
        </p:txBody>
      </p:sp>
    </p:spTree>
    <p:extLst>
      <p:ext uri="{BB962C8B-B14F-4D97-AF65-F5344CB8AC3E}">
        <p14:creationId xmlns:p14="http://schemas.microsoft.com/office/powerpoint/2010/main" val="118344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Université Gustave Eiffel">
      <a:dk1>
        <a:srgbClr val="2F2A85"/>
      </a:dk1>
      <a:lt1>
        <a:sysClr val="window" lastClr="FFFFFF"/>
      </a:lt1>
      <a:dk2>
        <a:srgbClr val="0F273B"/>
      </a:dk2>
      <a:lt2>
        <a:srgbClr val="FFFFFF"/>
      </a:lt2>
      <a:accent1>
        <a:srgbClr val="1EAFD0"/>
      </a:accent1>
      <a:accent2>
        <a:srgbClr val="D2213C"/>
      </a:accent2>
      <a:accent3>
        <a:srgbClr val="E83583"/>
      </a:accent3>
      <a:accent4>
        <a:srgbClr val="00936E"/>
      </a:accent4>
      <a:accent5>
        <a:srgbClr val="FBBA00"/>
      </a:accent5>
      <a:accent6>
        <a:srgbClr val="8B2F97"/>
      </a:accent6>
      <a:hlink>
        <a:srgbClr val="FFFFFF"/>
      </a:hlink>
      <a:folHlink>
        <a:srgbClr val="2F2A85"/>
      </a:folHlink>
    </a:clrScheme>
    <a:fontScheme name="Personnalisé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spPr>
      <a:bodyPr wrap="square" lIns="0" tIns="0" rIns="0" bIns="0" rtlCol="0"/>
      <a:lstStyle>
        <a:defPPr>
          <a:defRPr/>
        </a:defPPr>
      </a:lst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22AF5857735A48BF28234F03005CC7" ma:contentTypeVersion="2" ma:contentTypeDescription="Crée un document." ma:contentTypeScope="" ma:versionID="007ceed09c945087060c9675aac1b447">
  <xsd:schema xmlns:xsd="http://www.w3.org/2001/XMLSchema" xmlns:xs="http://www.w3.org/2001/XMLSchema" xmlns:p="http://schemas.microsoft.com/office/2006/metadata/properties" xmlns:ns3="c87c2bd2-b458-4e2a-8679-d9c10adb3b33" targetNamespace="http://schemas.microsoft.com/office/2006/metadata/properties" ma:root="true" ma:fieldsID="0ad570739218fde389eb922688ac55f9" ns3:_="">
    <xsd:import namespace="c87c2bd2-b458-4e2a-8679-d9c10adb3b3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c2bd2-b458-4e2a-8679-d9c10adb3b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E52E03-2FD4-4E3B-9029-2135662B4B10}">
  <ds:schemaRefs>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2006/metadata/properties"/>
    <ds:schemaRef ds:uri="http://schemas.microsoft.com/office/infopath/2007/PartnerControls"/>
    <ds:schemaRef ds:uri="c87c2bd2-b458-4e2a-8679-d9c10adb3b33"/>
    <ds:schemaRef ds:uri="http://purl.org/dc/terms/"/>
    <ds:schemaRef ds:uri="http://purl.org/dc/elements/1.1/"/>
  </ds:schemaRefs>
</ds:datastoreItem>
</file>

<file path=customXml/itemProps2.xml><?xml version="1.0" encoding="utf-8"?>
<ds:datastoreItem xmlns:ds="http://schemas.openxmlformats.org/officeDocument/2006/customXml" ds:itemID="{8C3FE9D6-E936-465F-BF09-CE36C2B4BD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c2bd2-b458-4e2a-8679-d9c10adb3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428EE3-72D5-4519-961E-CE2FD86DEE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10626</TotalTime>
  <Words>4129</Words>
  <Application>Microsoft Macintosh PowerPoint</Application>
  <PresentationFormat>Grand écran</PresentationFormat>
  <Paragraphs>420</Paragraphs>
  <Slides>48</Slides>
  <Notes>6</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4</vt:i4>
      </vt:variant>
      <vt:variant>
        <vt:lpstr>Titres des diapositives</vt:lpstr>
      </vt:variant>
      <vt:variant>
        <vt:i4>48</vt:i4>
      </vt:variant>
    </vt:vector>
  </HeadingPairs>
  <TitlesOfParts>
    <vt:vector size="59" baseType="lpstr">
      <vt:lpstr>Arial</vt:lpstr>
      <vt:lpstr>Calibri</vt:lpstr>
      <vt:lpstr>Monotype Sorts</vt:lpstr>
      <vt:lpstr>Tahoma</vt:lpstr>
      <vt:lpstr>Times New Roman</vt:lpstr>
      <vt:lpstr>Wingdings</vt:lpstr>
      <vt:lpstr>Office Theme</vt:lpstr>
      <vt:lpstr>Acrobat Document</vt:lpstr>
      <vt:lpstr>Graphique</vt:lpstr>
      <vt:lpstr>Document</vt:lpstr>
      <vt:lpstr>Image</vt:lpstr>
      <vt:lpstr>Présentation PowerPoint</vt:lpstr>
      <vt:lpstr>Inégalités et mobilités : état des lieux des enjeux, quelles solutions pour quels territoires ?</vt:lpstr>
      <vt:lpstr>Présentation PowerPoint</vt:lpstr>
      <vt:lpstr>Présentation PowerPoint</vt:lpstr>
      <vt:lpstr>Inégalités et mobilités : état des lieux des enjeux, quelles solutions pour quels territoires ?</vt:lpstr>
      <vt:lpstr>2 - Quelles approches de la pauvreté ?</vt:lpstr>
      <vt:lpstr>2 - Quelles approches de la pauvreté ?</vt:lpstr>
      <vt:lpstr>2 - Quelles approches de la pauvreté ?</vt:lpstr>
      <vt:lpstr>2 - Quelles approches de la pauvreté ?</vt:lpstr>
      <vt:lpstr>Inégalités et mobilités : état des lieux des enjeux, quelles solutions pour quels territoires ?</vt:lpstr>
      <vt:lpstr>3. La question de la ségrégation spatiale </vt:lpstr>
      <vt:lpstr>3. La question de la ségrégation spatiale </vt:lpstr>
      <vt:lpstr>3. La question de la ségrégation spatiale </vt:lpstr>
      <vt:lpstr>3. La question de la ségrégation spatiale </vt:lpstr>
      <vt:lpstr>3. La question de la ségrégation spatiale </vt:lpstr>
      <vt:lpstr>3. La question de la ségrégation spatiale </vt:lpstr>
      <vt:lpstr>3. La question de la ségrégation spatiale </vt:lpstr>
      <vt:lpstr>Inégalités et mobilités : état des lieux des enjeux, quelles solutions pour quels territoires ?</vt:lpstr>
      <vt:lpstr>4. Déplacements et inégalités</vt:lpstr>
      <vt:lpstr>4. Déplacements et inégalités</vt:lpstr>
      <vt:lpstr>4. Déplacements et inégalités</vt:lpstr>
      <vt:lpstr>4. Déplacements et inégalités</vt:lpstr>
      <vt:lpstr>4. Déplacements et inégalités</vt:lpstr>
      <vt:lpstr>4. Déplacements et inégalités</vt:lpstr>
      <vt:lpstr>Inégalités et mobilités : état des lieux des enjeux, quelles solutions pour quels territoires ?</vt:lpstr>
      <vt:lpstr>5. Le rôle des TC</vt:lpstr>
      <vt:lpstr>5. Le rôle des TC</vt:lpstr>
      <vt:lpstr>5. Le rôle des TC</vt:lpstr>
      <vt:lpstr>5. Le rôle des TC</vt:lpstr>
      <vt:lpstr>5. Le rôle des TC</vt:lpstr>
      <vt:lpstr>5. Le rôle des TC</vt:lpstr>
      <vt:lpstr>5. Le rôle des TC</vt:lpstr>
      <vt:lpstr>5. Le rôle des TC</vt:lpstr>
      <vt:lpstr>5. Le rôle des TC</vt:lpstr>
      <vt:lpstr>Inégalités et mobilités : état des lieux des enjeux, quelles solutions pour quels territoires ?</vt:lpstr>
      <vt:lpstr>6. Freins à la mobilité des habitants des QPV et rôle des TC </vt:lpstr>
      <vt:lpstr>6. Freins à la mobilité des habitants des QPV et rôle des TC </vt:lpstr>
      <vt:lpstr>Présentation PowerPoint</vt:lpstr>
      <vt:lpstr>Présentation PowerPoint</vt:lpstr>
      <vt:lpstr>Présentation PowerPoint</vt:lpstr>
      <vt:lpstr>6. Freins à la mobilité des habitants des QPV et rôle des TC </vt:lpstr>
      <vt:lpstr>6. Freins à la mobilité des habitants des QPV et rôle des TC </vt:lpstr>
      <vt:lpstr>6. Freins à la mobilité des habitants des QPV et rôle des TC </vt:lpstr>
      <vt:lpstr>Inégalités et mobilités : état des lieux des enjeux, quelles solutions pour quels territoires ?</vt:lpstr>
      <vt:lpstr>7. Quelles solutions ?</vt:lpstr>
      <vt:lpstr>7. Quelles solutions ?</vt:lpstr>
      <vt:lpstr>Présentation PowerPoint</vt:lpstr>
      <vt:lpstr>6. Freins à la mobilité des habitants des QPV et rôle des TC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powerpoint</dc:title>
  <dc:creator>Thibault.ISAMBOURG@entpe.fr</dc:creator>
  <cp:lastModifiedBy>Anne MATTIOLI</cp:lastModifiedBy>
  <cp:revision>562</cp:revision>
  <dcterms:created xsi:type="dcterms:W3CDTF">2019-12-10T09:51:24Z</dcterms:created>
  <dcterms:modified xsi:type="dcterms:W3CDTF">2022-01-17T15:41:41Z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0x0101007622AF5857735A48BF28234F03005CC7</vt:lpwstr>
  </property>
</Properties>
</file>