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entation.xml" ContentType="application/vnd.openxmlformats-officedocument.presentationml.presentation.mai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9.xml" ContentType="application/vnd.openxmlformats-officedocument.presentationml.notesSlide+xml"/>
  <Override PartName="/ppt/slideLayouts/slideLayout8.xml" ContentType="application/vnd.openxmlformats-officedocument.presentationml.slideLayout+xml"/>
  <Override PartName="/ppt/notesSlides/notesSlide10.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3.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Lst>
  <p:notesMasterIdLst>
    <p:notesMasterId r:id="rId39"/>
  </p:notesMasterIdLst>
  <p:handoutMasterIdLst>
    <p:handoutMasterId r:id="rId40"/>
  </p:handoutMasterIdLst>
  <p:sldIdLst>
    <p:sldId id="263" r:id="rId2"/>
    <p:sldId id="431" r:id="rId3"/>
    <p:sldId id="432" r:id="rId4"/>
    <p:sldId id="434" r:id="rId5"/>
    <p:sldId id="423" r:id="rId6"/>
    <p:sldId id="319" r:id="rId7"/>
    <p:sldId id="420" r:id="rId8"/>
    <p:sldId id="377" r:id="rId9"/>
    <p:sldId id="375" r:id="rId10"/>
    <p:sldId id="410" r:id="rId11"/>
    <p:sldId id="421" r:id="rId12"/>
    <p:sldId id="419" r:id="rId13"/>
    <p:sldId id="422" r:id="rId14"/>
    <p:sldId id="402" r:id="rId15"/>
    <p:sldId id="403" r:id="rId16"/>
    <p:sldId id="398" r:id="rId17"/>
    <p:sldId id="351" r:id="rId18"/>
    <p:sldId id="413" r:id="rId19"/>
    <p:sldId id="358" r:id="rId20"/>
    <p:sldId id="414" r:id="rId21"/>
    <p:sldId id="356" r:id="rId22"/>
    <p:sldId id="415" r:id="rId23"/>
    <p:sldId id="416" r:id="rId24"/>
    <p:sldId id="411" r:id="rId25"/>
    <p:sldId id="362" r:id="rId26"/>
    <p:sldId id="412" r:id="rId27"/>
    <p:sldId id="363" r:id="rId28"/>
    <p:sldId id="354" r:id="rId29"/>
    <p:sldId id="429" r:id="rId30"/>
    <p:sldId id="426" r:id="rId31"/>
    <p:sldId id="427" r:id="rId32"/>
    <p:sldId id="424" r:id="rId33"/>
    <p:sldId id="430" r:id="rId34"/>
    <p:sldId id="428" r:id="rId35"/>
    <p:sldId id="435" r:id="rId36"/>
    <p:sldId id="436" r:id="rId37"/>
    <p:sldId id="438" r:id="rId38"/>
  </p:sldIdLst>
  <p:sldSz cx="9144000" cy="6858000" type="screen4x3"/>
  <p:notesSz cx="6808788" cy="99409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3">
          <p15:clr>
            <a:srgbClr val="A4A3A4"/>
          </p15:clr>
        </p15:guide>
        <p15:guide id="2" orient="horz" pos="3871">
          <p15:clr>
            <a:srgbClr val="A4A3A4"/>
          </p15:clr>
        </p15:guide>
        <p15:guide id="3" pos="2880">
          <p15:clr>
            <a:srgbClr val="A4A3A4"/>
          </p15:clr>
        </p15:guide>
        <p15:guide id="4" pos="310">
          <p15:clr>
            <a:srgbClr val="A4A3A4"/>
          </p15:clr>
        </p15:guide>
        <p15:guide id="5" pos="5498">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gnum, Kees" initials="DK" lastIdx="1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05" autoAdjust="0"/>
    <p:restoredTop sz="77932" autoAdjust="0"/>
  </p:normalViewPr>
  <p:slideViewPr>
    <p:cSldViewPr>
      <p:cViewPr varScale="1">
        <p:scale>
          <a:sx n="86" d="100"/>
          <a:sy n="86" d="100"/>
        </p:scale>
        <p:origin x="2408" y="184"/>
      </p:cViewPr>
      <p:guideLst>
        <p:guide orient="horz" pos="1013"/>
        <p:guide orient="horz" pos="3871"/>
        <p:guide pos="2880"/>
        <p:guide pos="310"/>
        <p:guide pos="5498"/>
      </p:guideLst>
    </p:cSldViewPr>
  </p:slideViewPr>
  <p:notesTextViewPr>
    <p:cViewPr>
      <p:scale>
        <a:sx n="100" d="100"/>
        <a:sy n="100" d="100"/>
      </p:scale>
      <p:origin x="0" y="0"/>
    </p:cViewPr>
  </p:notesTextViewPr>
  <p:notesViewPr>
    <p:cSldViewPr>
      <p:cViewPr varScale="1">
        <p:scale>
          <a:sx n="62" d="100"/>
          <a:sy n="62" d="100"/>
        </p:scale>
        <p:origin x="-2626" y="-77"/>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50475" cy="497046"/>
          </a:xfrm>
          <a:prstGeom prst="rect">
            <a:avLst/>
          </a:prstGeom>
        </p:spPr>
        <p:txBody>
          <a:bodyPr vert="horz" lIns="91577" tIns="45789" rIns="91577" bIns="45789" rtlCol="0"/>
          <a:lstStyle>
            <a:lvl1pPr algn="l">
              <a:defRPr sz="1200"/>
            </a:lvl1pPr>
          </a:lstStyle>
          <a:p>
            <a:endParaRPr lang="nl-NL"/>
          </a:p>
        </p:txBody>
      </p:sp>
      <p:sp>
        <p:nvSpPr>
          <p:cNvPr id="3" name="Tijdelijke aanduiding voor datum 2"/>
          <p:cNvSpPr>
            <a:spLocks noGrp="1"/>
          </p:cNvSpPr>
          <p:nvPr>
            <p:ph type="dt" sz="quarter" idx="1"/>
          </p:nvPr>
        </p:nvSpPr>
        <p:spPr>
          <a:xfrm>
            <a:off x="3856738" y="0"/>
            <a:ext cx="2950475" cy="497046"/>
          </a:xfrm>
          <a:prstGeom prst="rect">
            <a:avLst/>
          </a:prstGeom>
        </p:spPr>
        <p:txBody>
          <a:bodyPr vert="horz" lIns="91577" tIns="45789" rIns="91577" bIns="45789" rtlCol="0"/>
          <a:lstStyle>
            <a:lvl1pPr algn="r">
              <a:defRPr sz="1200"/>
            </a:lvl1pPr>
          </a:lstStyle>
          <a:p>
            <a:fld id="{DE7F393C-6EC8-45EA-8A7B-CAE425F76153}" type="datetimeFigureOut">
              <a:rPr lang="nl-NL" smtClean="0"/>
              <a:pPr/>
              <a:t>15-03-2023</a:t>
            </a:fld>
            <a:endParaRPr lang="nl-NL"/>
          </a:p>
        </p:txBody>
      </p:sp>
      <p:sp>
        <p:nvSpPr>
          <p:cNvPr id="4" name="Tijdelijke aanduiding voor voettekst 3"/>
          <p:cNvSpPr>
            <a:spLocks noGrp="1"/>
          </p:cNvSpPr>
          <p:nvPr>
            <p:ph type="ftr" sz="quarter" idx="2"/>
          </p:nvPr>
        </p:nvSpPr>
        <p:spPr>
          <a:xfrm>
            <a:off x="0" y="9442153"/>
            <a:ext cx="2950475" cy="497046"/>
          </a:xfrm>
          <a:prstGeom prst="rect">
            <a:avLst/>
          </a:prstGeom>
        </p:spPr>
        <p:txBody>
          <a:bodyPr vert="horz" lIns="91577" tIns="45789" rIns="91577" bIns="45789"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6738" y="9442153"/>
            <a:ext cx="2950475" cy="497046"/>
          </a:xfrm>
          <a:prstGeom prst="rect">
            <a:avLst/>
          </a:prstGeom>
        </p:spPr>
        <p:txBody>
          <a:bodyPr vert="horz" lIns="91577" tIns="45789" rIns="91577" bIns="45789" rtlCol="0" anchor="b"/>
          <a:lstStyle>
            <a:lvl1pPr algn="r">
              <a:defRPr sz="1200"/>
            </a:lvl1pPr>
          </a:lstStyle>
          <a:p>
            <a:fld id="{6F57E2F9-E7B3-403F-BF57-C22921875C4F}" type="slidenum">
              <a:rPr lang="nl-NL" smtClean="0"/>
              <a:pPr/>
              <a:t>‹N°›</a:t>
            </a:fld>
            <a:endParaRPr lang="nl-NL"/>
          </a:p>
        </p:txBody>
      </p:sp>
    </p:spTree>
    <p:extLst>
      <p:ext uri="{BB962C8B-B14F-4D97-AF65-F5344CB8AC3E}">
        <p14:creationId xmlns:p14="http://schemas.microsoft.com/office/powerpoint/2010/main" val="169986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50475" cy="497046"/>
          </a:xfrm>
          <a:prstGeom prst="rect">
            <a:avLst/>
          </a:prstGeom>
        </p:spPr>
        <p:txBody>
          <a:bodyPr vert="horz" lIns="91577" tIns="45789" rIns="91577" bIns="45789" rtlCol="0"/>
          <a:lstStyle>
            <a:lvl1pPr algn="l">
              <a:defRPr sz="1200"/>
            </a:lvl1pPr>
          </a:lstStyle>
          <a:p>
            <a:endParaRPr lang="nl-NL" dirty="0"/>
          </a:p>
        </p:txBody>
      </p:sp>
      <p:sp>
        <p:nvSpPr>
          <p:cNvPr id="3" name="Tijdelijke aanduiding voor datum 2"/>
          <p:cNvSpPr>
            <a:spLocks noGrp="1"/>
          </p:cNvSpPr>
          <p:nvPr>
            <p:ph type="dt" idx="1"/>
          </p:nvPr>
        </p:nvSpPr>
        <p:spPr>
          <a:xfrm>
            <a:off x="3856738" y="0"/>
            <a:ext cx="2950475" cy="497046"/>
          </a:xfrm>
          <a:prstGeom prst="rect">
            <a:avLst/>
          </a:prstGeom>
        </p:spPr>
        <p:txBody>
          <a:bodyPr vert="horz" lIns="91577" tIns="45789" rIns="91577" bIns="45789" rtlCol="0"/>
          <a:lstStyle>
            <a:lvl1pPr algn="r">
              <a:defRPr sz="1200"/>
            </a:lvl1pPr>
          </a:lstStyle>
          <a:p>
            <a:fld id="{7CAC0B33-3943-42F1-973C-9CDD51C76BBD}" type="datetimeFigureOut">
              <a:rPr lang="nl-NL" smtClean="0"/>
              <a:pPr/>
              <a:t>15-03-2023</a:t>
            </a:fld>
            <a:endParaRPr lang="nl-NL" dirty="0"/>
          </a:p>
        </p:txBody>
      </p:sp>
      <p:sp>
        <p:nvSpPr>
          <p:cNvPr id="4" name="Tijdelijke aanduiding voor dia-afbeelding 3"/>
          <p:cNvSpPr>
            <a:spLocks noGrp="1" noRot="1" noChangeAspect="1"/>
          </p:cNvSpPr>
          <p:nvPr>
            <p:ph type="sldImg" idx="2"/>
          </p:nvPr>
        </p:nvSpPr>
        <p:spPr>
          <a:xfrm>
            <a:off x="919163" y="746125"/>
            <a:ext cx="4970462" cy="3727450"/>
          </a:xfrm>
          <a:prstGeom prst="rect">
            <a:avLst/>
          </a:prstGeom>
          <a:noFill/>
          <a:ln w="12700">
            <a:solidFill>
              <a:prstClr val="black"/>
            </a:solidFill>
          </a:ln>
        </p:spPr>
        <p:txBody>
          <a:bodyPr vert="horz" lIns="91577" tIns="45789" rIns="91577" bIns="45789" rtlCol="0" anchor="ctr"/>
          <a:lstStyle/>
          <a:p>
            <a:endParaRPr lang="nl-NL" dirty="0"/>
          </a:p>
        </p:txBody>
      </p:sp>
      <p:sp>
        <p:nvSpPr>
          <p:cNvPr id="5" name="Tijdelijke aanduiding voor notities 4"/>
          <p:cNvSpPr>
            <a:spLocks noGrp="1"/>
          </p:cNvSpPr>
          <p:nvPr>
            <p:ph type="body" sz="quarter" idx="3"/>
          </p:nvPr>
        </p:nvSpPr>
        <p:spPr>
          <a:xfrm>
            <a:off x="680880" y="4721940"/>
            <a:ext cx="5447030" cy="4473416"/>
          </a:xfrm>
          <a:prstGeom prst="rect">
            <a:avLst/>
          </a:prstGeom>
        </p:spPr>
        <p:txBody>
          <a:bodyPr vert="horz" lIns="91577" tIns="45789" rIns="91577" bIns="45789"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9442153"/>
            <a:ext cx="2950475" cy="497046"/>
          </a:xfrm>
          <a:prstGeom prst="rect">
            <a:avLst/>
          </a:prstGeom>
        </p:spPr>
        <p:txBody>
          <a:bodyPr vert="horz" lIns="91577" tIns="45789" rIns="91577" bIns="45789"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56738" y="9442153"/>
            <a:ext cx="2950475" cy="497046"/>
          </a:xfrm>
          <a:prstGeom prst="rect">
            <a:avLst/>
          </a:prstGeom>
        </p:spPr>
        <p:txBody>
          <a:bodyPr vert="horz" lIns="91577" tIns="45789" rIns="91577" bIns="45789" rtlCol="0" anchor="b"/>
          <a:lstStyle>
            <a:lvl1pPr algn="r">
              <a:defRPr sz="1200"/>
            </a:lvl1pPr>
          </a:lstStyle>
          <a:p>
            <a:fld id="{697381A9-0C9E-4D3A-A28B-AC4E168A57BC}" type="slidenum">
              <a:rPr lang="nl-NL" smtClean="0"/>
              <a:pPr/>
              <a:t>‹N°›</a:t>
            </a:fld>
            <a:endParaRPr lang="nl-NL" dirty="0"/>
          </a:p>
        </p:txBody>
      </p:sp>
    </p:spTree>
    <p:extLst>
      <p:ext uri="{BB962C8B-B14F-4D97-AF65-F5344CB8AC3E}">
        <p14:creationId xmlns:p14="http://schemas.microsoft.com/office/powerpoint/2010/main" val="180576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a:t>
            </a:fld>
            <a:endParaRPr lang="nl-NL" dirty="0"/>
          </a:p>
        </p:txBody>
      </p:sp>
    </p:spTree>
    <p:extLst>
      <p:ext uri="{BB962C8B-B14F-4D97-AF65-F5344CB8AC3E}">
        <p14:creationId xmlns:p14="http://schemas.microsoft.com/office/powerpoint/2010/main" val="2559026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 kassaldo</a:t>
            </a:r>
            <a:r>
              <a:rPr lang="nl-NL" baseline="0" dirty="0"/>
              <a:t> en reserves </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37</a:t>
            </a:fld>
            <a:endParaRPr lang="nl-NL" dirty="0"/>
          </a:p>
        </p:txBody>
      </p:sp>
      <p:sp>
        <p:nvSpPr>
          <p:cNvPr id="5" name="Tijdelijke aanduiding voor datum 4"/>
          <p:cNvSpPr>
            <a:spLocks noGrp="1"/>
          </p:cNvSpPr>
          <p:nvPr>
            <p:ph type="dt" idx="11"/>
          </p:nvPr>
        </p:nvSpPr>
        <p:spPr/>
        <p:txBody>
          <a:bodyPr/>
          <a:lstStyle/>
          <a:p>
            <a:endParaRPr lang="nl-NL" dirty="0"/>
          </a:p>
        </p:txBody>
      </p:sp>
      <p:sp>
        <p:nvSpPr>
          <p:cNvPr id="6" name="Tijdelijke aanduiding voor voettekst 5"/>
          <p:cNvSpPr>
            <a:spLocks noGrp="1"/>
          </p:cNvSpPr>
          <p:nvPr>
            <p:ph type="ftr" sz="quarter" idx="12"/>
          </p:nvPr>
        </p:nvSpPr>
        <p:spPr/>
        <p:txBody>
          <a:bodyPr/>
          <a:lstStyle/>
          <a:p>
            <a:r>
              <a:rPr lang="nl-NL"/>
              <a:t>Cursus grondexploitatie gemeente Amsterdam 29 januari en 13 februari 2020</a:t>
            </a:r>
            <a:endParaRPr lang="nl-NL" dirty="0"/>
          </a:p>
        </p:txBody>
      </p:sp>
      <p:sp>
        <p:nvSpPr>
          <p:cNvPr id="8" name="Tijdelijke aanduiding voor koptekst 7"/>
          <p:cNvSpPr>
            <a:spLocks noGrp="1"/>
          </p:cNvSpPr>
          <p:nvPr>
            <p:ph type="hdr" sz="quarter" idx="13"/>
          </p:nvPr>
        </p:nvSpPr>
        <p:spPr/>
        <p:txBody>
          <a:bodyPr/>
          <a:lstStyle/>
          <a:p>
            <a:endParaRPr lang="nl-NL" dirty="0"/>
          </a:p>
        </p:txBody>
      </p:sp>
    </p:spTree>
    <p:extLst>
      <p:ext uri="{BB962C8B-B14F-4D97-AF65-F5344CB8AC3E}">
        <p14:creationId xmlns:p14="http://schemas.microsoft.com/office/powerpoint/2010/main" val="57299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p:txBody>
          <a:bodyPr/>
          <a:lstStyle/>
          <a:p>
            <a:pPr>
              <a:defRPr/>
            </a:pPr>
            <a:r>
              <a:rPr lang="nl-NL"/>
              <a:t>Hier komt de presentatietitel</a:t>
            </a:r>
            <a:endParaRPr lang="nl-NL" sz="1200">
              <a:latin typeface="Times New Roman" charset="0"/>
            </a:endParaRPr>
          </a:p>
        </p:txBody>
      </p:sp>
      <p:sp>
        <p:nvSpPr>
          <p:cNvPr id="6" name="Rectangle 3"/>
          <p:cNvSpPr>
            <a:spLocks noGrp="1" noChangeArrowheads="1"/>
          </p:cNvSpPr>
          <p:nvPr>
            <p:ph type="dt" sz="quarter" idx="1"/>
          </p:nvPr>
        </p:nvSpPr>
        <p:spPr/>
        <p:txBody>
          <a:bodyPr/>
          <a:lstStyle/>
          <a:p>
            <a:pPr>
              <a:defRPr/>
            </a:pPr>
            <a:fld id="{DDD39FD9-084C-6E46-81EF-0435C5FA5DE1}" type="datetime4">
              <a:rPr lang="nl-NL"/>
              <a:pPr>
                <a:defRPr/>
              </a:pPr>
              <a:t>15 maart 2023</a:t>
            </a:fld>
            <a:endParaRPr lang="nl-NL" sz="1200">
              <a:latin typeface="Times New Roman" charset="0"/>
            </a:endParaRPr>
          </a:p>
        </p:txBody>
      </p:sp>
      <p:sp>
        <p:nvSpPr>
          <p:cNvPr id="7" name="Rectangle 6"/>
          <p:cNvSpPr>
            <a:spLocks noGrp="1" noChangeArrowheads="1"/>
          </p:cNvSpPr>
          <p:nvPr>
            <p:ph type="ftr" sz="quarter" idx="4"/>
          </p:nvPr>
        </p:nvSpPr>
        <p:spPr/>
        <p:txBody>
          <a:bodyPr/>
          <a:lstStyle/>
          <a:p>
            <a:pPr>
              <a:defRPr/>
            </a:pPr>
            <a:r>
              <a:rPr lang="nl-NL"/>
              <a:t>Gemeente Amsterdam | Ontwikkelingsbedrijf</a:t>
            </a:r>
            <a:endParaRPr lang="nl-NL" sz="1200">
              <a:latin typeface="Times New Roman" charset="0"/>
            </a:endParaRPr>
          </a:p>
        </p:txBody>
      </p:sp>
      <p:sp>
        <p:nvSpPr>
          <p:cNvPr id="8" name="Rectangle 7"/>
          <p:cNvSpPr>
            <a:spLocks noGrp="1" noChangeArrowheads="1"/>
          </p:cNvSpPr>
          <p:nvPr>
            <p:ph type="sldNum" sz="quarter" idx="5"/>
          </p:nvPr>
        </p:nvSpPr>
        <p:spPr/>
        <p:txBody>
          <a:bodyPr/>
          <a:lstStyle/>
          <a:p>
            <a:pPr>
              <a:defRPr/>
            </a:pPr>
            <a:fld id="{FABB25D6-F60C-A640-9031-E00234BEAF19}" type="slidenum">
              <a:rPr lang="nl-NL"/>
              <a:pPr>
                <a:defRPr/>
              </a:pPr>
              <a:t>4</a:t>
            </a:fld>
            <a:endParaRPr lang="nl-NL"/>
          </a:p>
        </p:txBody>
      </p:sp>
      <p:sp>
        <p:nvSpPr>
          <p:cNvPr id="971778" name="Tijdelijke aanduiding voor dia-afbeelding 1"/>
          <p:cNvSpPr>
            <a:spLocks noGrp="1" noRot="1" noChangeAspect="1" noTextEdit="1"/>
          </p:cNvSpPr>
          <p:nvPr>
            <p:ph type="sldImg"/>
          </p:nvPr>
        </p:nvSpPr>
        <p:spPr>
          <a:xfrm>
            <a:off x="1143000" y="685800"/>
            <a:ext cx="4572000" cy="3429000"/>
          </a:xfrm>
          <a:ln/>
          <a:extLst>
            <a:ext uri="{909E8E84-426E-40DD-AFC4-6F175D3DCCD1}">
              <a14:hiddenFill xmlns:a14="http://schemas.microsoft.com/office/drawing/2010/main">
                <a:noFill/>
              </a14:hiddenFill>
            </a:ext>
            <a:ext uri="{FAA26D3D-D897-4be2-8F04-BA451C77F1D7}">
              <ma14:placeholderFlag xmlns:ma14="http://schemas.microsoft.com/office/mac/drawingml/2011/main" xmlns="" val="1"/>
            </a:ext>
          </a:extLst>
        </p:spPr>
      </p:sp>
      <p:sp>
        <p:nvSpPr>
          <p:cNvPr id="971779" name="Tijdelijke aanduiding voor notities 2"/>
          <p:cNvSpPr>
            <a:spLocks noGrp="1"/>
          </p:cNvSpPr>
          <p:nvPr>
            <p:ph type="body" idx="1"/>
          </p:nvPr>
        </p:nvSpPr>
        <p:spPr>
          <a:xfrm>
            <a:off x="685480" y="4343144"/>
            <a:ext cx="5487041" cy="4115019"/>
          </a:xfrm>
        </p:spPr>
        <p:txBody>
          <a:bodyPr lIns="91440" tIns="45720" rIns="91440" bIns="45720"/>
          <a:lstStyle/>
          <a:p>
            <a:pPr>
              <a:spcBef>
                <a:spcPct val="0"/>
              </a:spcBef>
              <a:defRPr/>
            </a:pPr>
            <a:endParaRPr lang="nl-NL">
              <a:cs typeface="+mn-cs"/>
            </a:endParaRPr>
          </a:p>
        </p:txBody>
      </p:sp>
      <p:sp>
        <p:nvSpPr>
          <p:cNvPr id="58375" name="Tijdelijke aanduiding voor dianummer 3"/>
          <p:cNvSpPr txBox="1">
            <a:spLocks noGrp="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AE06639-F908-674D-B64B-F34A9E39D9BD}" type="slidenum">
              <a:rPr lang="nl-NL" sz="1200">
                <a:latin typeface="Calibri" charset="0"/>
              </a:rPr>
              <a:pPr algn="r" eaLnBrk="1" hangingPunct="1"/>
              <a:t>4</a:t>
            </a:fld>
            <a:endParaRPr lang="nl-NL" sz="1200">
              <a:latin typeface="Calibri" charset="0"/>
            </a:endParaRPr>
          </a:p>
        </p:txBody>
      </p:sp>
    </p:spTree>
    <p:extLst>
      <p:ext uri="{BB962C8B-B14F-4D97-AF65-F5344CB8AC3E}">
        <p14:creationId xmlns:p14="http://schemas.microsoft.com/office/powerpoint/2010/main" val="4168183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7</a:t>
            </a:fld>
            <a:endParaRPr lang="nl-NL" dirty="0"/>
          </a:p>
        </p:txBody>
      </p:sp>
    </p:spTree>
    <p:extLst>
      <p:ext uri="{BB962C8B-B14F-4D97-AF65-F5344CB8AC3E}">
        <p14:creationId xmlns:p14="http://schemas.microsoft.com/office/powerpoint/2010/main" val="1696243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8</a:t>
            </a:fld>
            <a:endParaRPr lang="nl-NL" dirty="0"/>
          </a:p>
        </p:txBody>
      </p:sp>
    </p:spTree>
    <p:extLst>
      <p:ext uri="{BB962C8B-B14F-4D97-AF65-F5344CB8AC3E}">
        <p14:creationId xmlns:p14="http://schemas.microsoft.com/office/powerpoint/2010/main" val="3576140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10</a:t>
            </a:fld>
            <a:endParaRPr lang="nl-NL" dirty="0"/>
          </a:p>
        </p:txBody>
      </p:sp>
    </p:spTree>
    <p:extLst>
      <p:ext uri="{BB962C8B-B14F-4D97-AF65-F5344CB8AC3E}">
        <p14:creationId xmlns:p14="http://schemas.microsoft.com/office/powerpoint/2010/main" val="1555293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14</a:t>
            </a:fld>
            <a:endParaRPr lang="nl-NL" dirty="0"/>
          </a:p>
        </p:txBody>
      </p:sp>
    </p:spTree>
    <p:extLst>
      <p:ext uri="{BB962C8B-B14F-4D97-AF65-F5344CB8AC3E}">
        <p14:creationId xmlns:p14="http://schemas.microsoft.com/office/powerpoint/2010/main" val="1701478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15</a:t>
            </a:fld>
            <a:endParaRPr lang="nl-NL" dirty="0"/>
          </a:p>
        </p:txBody>
      </p:sp>
    </p:spTree>
    <p:extLst>
      <p:ext uri="{BB962C8B-B14F-4D97-AF65-F5344CB8AC3E}">
        <p14:creationId xmlns:p14="http://schemas.microsoft.com/office/powerpoint/2010/main" val="1701478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26</a:t>
            </a:fld>
            <a:endParaRPr lang="nl-NL" dirty="0"/>
          </a:p>
        </p:txBody>
      </p:sp>
    </p:spTree>
    <p:extLst>
      <p:ext uri="{BB962C8B-B14F-4D97-AF65-F5344CB8AC3E}">
        <p14:creationId xmlns:p14="http://schemas.microsoft.com/office/powerpoint/2010/main" val="1105389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9163" y="827088"/>
            <a:ext cx="4960937" cy="3722687"/>
          </a:xfrm>
        </p:spPr>
      </p:sp>
      <p:sp>
        <p:nvSpPr>
          <p:cNvPr id="3" name="Tijdelijke aanduiding voor notities 2"/>
          <p:cNvSpPr>
            <a:spLocks noGrp="1"/>
          </p:cNvSpPr>
          <p:nvPr>
            <p:ph type="body" idx="1"/>
          </p:nvPr>
        </p:nvSpPr>
        <p:spPr/>
        <p:txBody>
          <a:bodyPr/>
          <a:lstStyle/>
          <a:p>
            <a:r>
              <a:rPr lang="en-GB" noProof="0" dirty="0"/>
              <a:t>As much</a:t>
            </a:r>
            <a:r>
              <a:rPr lang="en-GB" baseline="0" noProof="0" dirty="0"/>
              <a:t> of the growth of Amsterdam took place since 1900, and almost all land development after 1900 was with ground lease, the current owner map of Amsterdam looks like this. 80% of the land within the borders of the city is owned by the city. Over 50% of that land is leased. About 60% of all residential property is build on ground lease.</a:t>
            </a:r>
            <a:endParaRPr lang="en-GB" noProof="0"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35</a:t>
            </a:fld>
            <a:endParaRPr lang="nl-NL" dirty="0"/>
          </a:p>
        </p:txBody>
      </p:sp>
    </p:spTree>
    <p:extLst>
      <p:ext uri="{BB962C8B-B14F-4D97-AF65-F5344CB8AC3E}">
        <p14:creationId xmlns:p14="http://schemas.microsoft.com/office/powerpoint/2010/main" val="4078079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a:grpSpLocks noSelect="1"/>
          </p:cNvGrpSpPr>
          <p:nvPr userDrawn="1"/>
        </p:nvGrpSpPr>
        <p:grpSpPr>
          <a:xfrm>
            <a:off x="0" y="0"/>
            <a:ext cx="2746375" cy="6858000"/>
            <a:chOff x="0" y="0"/>
            <a:chExt cx="2746375" cy="6858000"/>
          </a:xfrm>
        </p:grpSpPr>
        <p:sp>
          <p:nvSpPr>
            <p:cNvPr id="30" name="Rechthoek 29"/>
            <p:cNvSpPr>
              <a:spLocks noSelect="1"/>
            </p:cNvSpPr>
            <p:nvPr userDrawn="1"/>
          </p:nvSpPr>
          <p:spPr>
            <a:xfrm>
              <a:off x="0" y="0"/>
              <a:ext cx="78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 name="Groep 8"/>
            <p:cNvGrpSpPr>
              <a:grpSpLocks noSelect="1"/>
            </p:cNvGrpSpPr>
            <p:nvPr userDrawn="1"/>
          </p:nvGrpSpPr>
          <p:grpSpPr>
            <a:xfrm>
              <a:off x="182563" y="163513"/>
              <a:ext cx="2563812" cy="1447800"/>
              <a:chOff x="182563" y="163513"/>
              <a:chExt cx="2563812" cy="1447800"/>
            </a:xfrm>
          </p:grpSpPr>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3" name="Freeform 10"/>
              <p:cNvSpPr>
                <a:spLocks noSelect="1"/>
              </p:cNvSpPr>
              <p:nvPr/>
            </p:nvSpPr>
            <p:spPr bwMode="auto">
              <a:xfrm>
                <a:off x="1031875" y="184151"/>
                <a:ext cx="214313" cy="241300"/>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4" name="Freeform 11"/>
              <p:cNvSpPr>
                <a:spLocks noSelect="1"/>
              </p:cNvSpPr>
              <p:nvPr/>
            </p:nvSpPr>
            <p:spPr bwMode="auto">
              <a:xfrm>
                <a:off x="1284288" y="260351"/>
                <a:ext cx="157163" cy="16351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5" name="Freeform 12"/>
              <p:cNvSpPr>
                <a:spLocks noSelect="1"/>
              </p:cNvSpPr>
              <p:nvPr/>
            </p:nvSpPr>
            <p:spPr bwMode="auto">
              <a:xfrm>
                <a:off x="1476375" y="260351"/>
                <a:ext cx="239713" cy="15875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6" name="Freeform 13"/>
              <p:cNvSpPr>
                <a:spLocks noSelect="1"/>
              </p:cNvSpPr>
              <p:nvPr/>
            </p:nvSpPr>
            <p:spPr bwMode="auto">
              <a:xfrm>
                <a:off x="1751013" y="260351"/>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7" name="Freeform 14"/>
              <p:cNvSpPr>
                <a:spLocks noSelect="1"/>
              </p:cNvSpPr>
              <p:nvPr/>
            </p:nvSpPr>
            <p:spPr bwMode="auto">
              <a:xfrm>
                <a:off x="1936750" y="260351"/>
                <a:ext cx="157163" cy="16351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8" name="Freeform 15"/>
              <p:cNvSpPr>
                <a:spLocks noSelect="1"/>
              </p:cNvSpPr>
              <p:nvPr/>
            </p:nvSpPr>
            <p:spPr bwMode="auto">
              <a:xfrm>
                <a:off x="2128838" y="260351"/>
                <a:ext cx="142875" cy="15875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9" name="Freeform 16"/>
              <p:cNvSpPr>
                <a:spLocks noSelect="1"/>
              </p:cNvSpPr>
              <p:nvPr/>
            </p:nvSpPr>
            <p:spPr bwMode="auto">
              <a:xfrm>
                <a:off x="2297113" y="219076"/>
                <a:ext cx="112713" cy="204788"/>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0" name="Freeform 17"/>
              <p:cNvSpPr>
                <a:spLocks noSelect="1"/>
              </p:cNvSpPr>
              <p:nvPr/>
            </p:nvSpPr>
            <p:spPr bwMode="auto">
              <a:xfrm>
                <a:off x="2433638" y="260351"/>
                <a:ext cx="157163" cy="16351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1" name="Freeform 18"/>
              <p:cNvSpPr>
                <a:spLocks noSelect="1"/>
              </p:cNvSpPr>
              <p:nvPr/>
            </p:nvSpPr>
            <p:spPr bwMode="auto">
              <a:xfrm>
                <a:off x="1017588" y="530226"/>
                <a:ext cx="233363" cy="230188"/>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2" name="Freeform 19"/>
              <p:cNvSpPr>
                <a:spLocks noSelect="1"/>
              </p:cNvSpPr>
              <p:nvPr/>
            </p:nvSpPr>
            <p:spPr bwMode="auto">
              <a:xfrm>
                <a:off x="1271588" y="600076"/>
                <a:ext cx="241300" cy="160338"/>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3" name="Freeform 20"/>
              <p:cNvSpPr>
                <a:spLocks noSelect="1"/>
              </p:cNvSpPr>
              <p:nvPr/>
            </p:nvSpPr>
            <p:spPr bwMode="auto">
              <a:xfrm>
                <a:off x="1541463" y="600076"/>
                <a:ext cx="127000" cy="16351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4" name="Freeform 21"/>
              <p:cNvSpPr>
                <a:spLocks noSelect="1"/>
              </p:cNvSpPr>
              <p:nvPr/>
            </p:nvSpPr>
            <p:spPr bwMode="auto">
              <a:xfrm>
                <a:off x="1679575" y="560388"/>
                <a:ext cx="114300" cy="203200"/>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5" name="Freeform 22"/>
              <p:cNvSpPr>
                <a:spLocks noSelect="1"/>
              </p:cNvSpPr>
              <p:nvPr/>
            </p:nvSpPr>
            <p:spPr bwMode="auto">
              <a:xfrm>
                <a:off x="1816100" y="600076"/>
                <a:ext cx="157163" cy="16351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6" name="Freeform 23"/>
              <p:cNvSpPr>
                <a:spLocks noSelect="1"/>
              </p:cNvSpPr>
              <p:nvPr/>
            </p:nvSpPr>
            <p:spPr bwMode="auto">
              <a:xfrm>
                <a:off x="2009775" y="600076"/>
                <a:ext cx="98425" cy="160338"/>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7" name="Freeform 24"/>
              <p:cNvSpPr>
                <a:spLocks noSelect="1"/>
              </p:cNvSpPr>
              <p:nvPr/>
            </p:nvSpPr>
            <p:spPr bwMode="auto">
              <a:xfrm>
                <a:off x="2122488" y="515938"/>
                <a:ext cx="166688" cy="247650"/>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8" name="Freeform 25"/>
              <p:cNvSpPr>
                <a:spLocks noSelect="1"/>
              </p:cNvSpPr>
              <p:nvPr/>
            </p:nvSpPr>
            <p:spPr bwMode="auto">
              <a:xfrm>
                <a:off x="2322513" y="600076"/>
                <a:ext cx="142875" cy="16351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9" name="Freeform 26"/>
              <p:cNvSpPr>
                <a:spLocks noSelect="1"/>
              </p:cNvSpPr>
              <p:nvPr/>
            </p:nvSpPr>
            <p:spPr bwMode="auto">
              <a:xfrm>
                <a:off x="2505075" y="600076"/>
                <a:ext cx="241300" cy="160338"/>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grpSp>
      <p:sp>
        <p:nvSpPr>
          <p:cNvPr id="2" name="Titel 1"/>
          <p:cNvSpPr>
            <a:spLocks noGrp="1" noSelect="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a:t>Titel</a:t>
            </a:r>
          </a:p>
        </p:txBody>
      </p:sp>
      <p:sp>
        <p:nvSpPr>
          <p:cNvPr id="3" name="Ondertitel 2"/>
          <p:cNvSpPr>
            <a:spLocks noGrp="1" noSelect="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jaar / subtitel</a:t>
            </a:r>
          </a:p>
        </p:txBody>
      </p:sp>
      <p:sp>
        <p:nvSpPr>
          <p:cNvPr id="4" name="Tijdelijke aanduiding voor datum 3"/>
          <p:cNvSpPr>
            <a:spLocks noGrp="1" noSelect="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fld id="{4226310B-CD62-4476-A0F7-9F762B93C351}" type="datetime4">
              <a:rPr lang="nl-NL" noProof="1" smtClean="0"/>
              <a:pPr/>
              <a:t>15 maart 2023</a:t>
            </a:fld>
            <a:endParaRPr lang="nl-NL" noProof="1"/>
          </a:p>
        </p:txBody>
      </p:sp>
      <p:sp>
        <p:nvSpPr>
          <p:cNvPr id="33" name="Afgeronde rechthoek 32"/>
          <p:cNvSpPr>
            <a:spLocks noSelect="1"/>
          </p:cNvSpPr>
          <p:nvPr userDrawn="1"/>
        </p:nvSpPr>
        <p:spPr>
          <a:xfrm>
            <a:off x="-1731443" y="98556"/>
            <a:ext cx="1609522" cy="4770636"/>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1000" noProof="1">
                <a:solidFill>
                  <a:schemeClr val="tx1"/>
                </a:solidFill>
              </a:rPr>
              <a:t>Deze dia  is zo gemaakt dat je zelf een afbeelding kan invoegen. </a:t>
            </a:r>
          </a:p>
          <a:p>
            <a:pPr algn="l"/>
            <a:endParaRPr lang="nl-NL" sz="1000" noProof="1">
              <a:solidFill>
                <a:schemeClr val="tx1"/>
              </a:solidFill>
            </a:endParaRPr>
          </a:p>
          <a:p>
            <a:pPr algn="l"/>
            <a:r>
              <a:rPr lang="nl-NL" sz="1000" noProof="1">
                <a:solidFill>
                  <a:schemeClr val="tx1"/>
                </a:solidFill>
              </a:rPr>
              <a:t>Klik met de rechtermuisknop in de achtergrond en kies Achtergrond opmaken. Klik op Opvulling met figuur of bitmappatroon en dan op Invoegen uit bestand. Kies de afbeelding en klik op Invoegen en Sluiten.</a:t>
            </a:r>
          </a:p>
          <a:p>
            <a:pPr algn="l"/>
            <a:endParaRPr lang="nl-NL" sz="1000" noProof="1">
              <a:solidFill>
                <a:schemeClr val="tx1"/>
              </a:solidFill>
            </a:endParaRPr>
          </a:p>
          <a:p>
            <a:pPr algn="l"/>
            <a:r>
              <a:rPr lang="nl-NL" sz="1000" noProof="1">
                <a:solidFill>
                  <a:schemeClr val="tx1"/>
                </a:solidFill>
              </a:rPr>
              <a:t>Klik niet op Overal toepassen omdat de afbeelding dan op alle dia’s komt. Met ctrl + z kan je dit ongedaan maken.</a:t>
            </a:r>
          </a:p>
          <a:p>
            <a:pPr algn="l"/>
            <a:endParaRPr lang="nl-NL" sz="1000" noProof="1">
              <a:solidFill>
                <a:schemeClr val="tx1"/>
              </a:solidFill>
            </a:endParaRPr>
          </a:p>
          <a:p>
            <a:pPr algn="l"/>
            <a:r>
              <a:rPr lang="nl-NL" sz="1000" noProof="1">
                <a:solidFill>
                  <a:schemeClr val="tx1"/>
                </a:solidFill>
              </a:rPr>
              <a:t>Voor het mooiste resultaat is de beeldverhouding 1024 x 768 pixels. Het beeld blijft dan scherp en vervormt niet.</a:t>
            </a:r>
          </a:p>
          <a:p>
            <a:pPr algn="l"/>
            <a:endParaRPr lang="nl-NL" sz="1000" noProof="1">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noSelect="1"/>
          </p:cNvSpPr>
          <p:nvPr>
            <p:ph type="title"/>
          </p:nvPr>
        </p:nvSpPr>
        <p:spPr/>
        <p:txBody>
          <a:bodyPr/>
          <a:lstStyle/>
          <a:p>
            <a:r>
              <a:rPr lang="nl-NL" noProof="1"/>
              <a:t>Klik om de stijl te bewerken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ox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05C19D-9FA8-417C-BC01-419A1558288C}"/>
              </a:ext>
            </a:extLst>
          </p:cNvPr>
          <p:cNvGraphicFramePr>
            <a:graphicFrameLocks noChangeAspect="1"/>
          </p:cNvGraphicFramePr>
          <p:nvPr userDrawn="1">
            <p:custDataLst>
              <p:tags r:id="rId1"/>
            </p:custData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4B05C19D-9FA8-417C-BC01-419A1558288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903DEE6-CC52-4B98-B0B8-87C849517256}"/>
              </a:ext>
            </a:extLst>
          </p:cNvPr>
          <p:cNvSpPr/>
          <p:nvPr userDrawn="1">
            <p:custDataLst>
              <p:tags r:id="rId2"/>
            </p:custDataLst>
          </p:nvPr>
        </p:nvSpPr>
        <p:spPr>
          <a:xfrm>
            <a:off x="0" y="0"/>
            <a:ext cx="119063"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514350" rtl="0" eaLnBrk="1" fontAlgn="auto" latinLnBrk="0" hangingPunct="1">
              <a:lnSpc>
                <a:spcPct val="90000"/>
              </a:lnSpc>
              <a:spcBef>
                <a:spcPts val="563"/>
              </a:spcBef>
              <a:spcAft>
                <a:spcPts val="0"/>
              </a:spcAft>
              <a:buClr>
                <a:srgbClr val="FF0000"/>
              </a:buClr>
              <a:buSzTx/>
              <a:buFontTx/>
              <a:buNone/>
              <a:tabLst/>
            </a:pPr>
            <a:endParaRPr kumimoji="0" lang="nl-NL" sz="21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1">
            <a:extLst>
              <a:ext uri="{FF2B5EF4-FFF2-40B4-BE49-F238E27FC236}">
                <a16:creationId xmlns:a16="http://schemas.microsoft.com/office/drawing/2014/main" id="{A9B8D8B1-AC72-4ABF-966D-390C0DCB4387}"/>
              </a:ext>
            </a:extLst>
          </p:cNvPr>
          <p:cNvSpPr>
            <a:spLocks noGrp="1"/>
          </p:cNvSpPr>
          <p:nvPr>
            <p:ph sz="quarter" idx="31" hasCustomPrompt="1"/>
          </p:nvPr>
        </p:nvSpPr>
        <p:spPr>
          <a:xfrm>
            <a:off x="497085" y="1699963"/>
            <a:ext cx="8151300" cy="4644000"/>
          </a:xfrm>
          <a:noFill/>
          <a:ln w="19050">
            <a:noFill/>
          </a:ln>
        </p:spPr>
        <p:txBody>
          <a:bodyPr vert="horz" lIns="72000" tIns="72000" rIns="72000" bIns="72000" rtlCol="0">
            <a:normAutofit/>
          </a:bodyPr>
          <a:lstStyle>
            <a:lvl1pPr>
              <a:defRPr lang="nl-NL" dirty="0" smtClean="0"/>
            </a:lvl1pPr>
            <a:lvl2pPr>
              <a:defRPr lang="nl-NL" dirty="0">
                <a:solidFill>
                  <a:schemeClr val="tx1"/>
                </a:solidFill>
              </a:defRPr>
            </a:lvl2pPr>
            <a:lvl3pPr>
              <a:defRPr lang="nl-NL" dirty="0">
                <a:solidFill>
                  <a:schemeClr val="tx1"/>
                </a:solidFill>
              </a:defRPr>
            </a:lvl3pPr>
            <a:lvl4pPr>
              <a:defRPr lang="nl-NL" dirty="0">
                <a:solidFill>
                  <a:schemeClr val="tx1"/>
                </a:solidFill>
              </a:defRPr>
            </a:lvl4pPr>
            <a:lvl5pPr>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Footnote">
            <a:extLst>
              <a:ext uri="{FF2B5EF4-FFF2-40B4-BE49-F238E27FC236}">
                <a16:creationId xmlns:a16="http://schemas.microsoft.com/office/drawing/2014/main" id="{07A94163-21D0-4458-B9FD-8D3C6B355EF2}"/>
              </a:ext>
            </a:extLst>
          </p:cNvPr>
          <p:cNvSpPr>
            <a:spLocks noGrp="1"/>
          </p:cNvSpPr>
          <p:nvPr>
            <p:ph type="body" sz="quarter" idx="20" hasCustomPrompt="1"/>
          </p:nvPr>
        </p:nvSpPr>
        <p:spPr>
          <a:xfrm>
            <a:off x="497085" y="6487298"/>
            <a:ext cx="8151300" cy="122400"/>
          </a:xfrm>
        </p:spPr>
        <p:txBody>
          <a:bodyPr lIns="36000" tIns="0" rIns="36000" bIns="0" anchor="b"/>
          <a:lstStyle>
            <a:lvl1pPr marL="67500" indent="-67500">
              <a:spcBef>
                <a:spcPts val="0"/>
              </a:spcBef>
              <a:buClrTx/>
              <a:buFont typeface="+mj-lt"/>
              <a:buAutoNum type="arabicPeriod"/>
              <a:defRPr sz="600"/>
            </a:lvl1pPr>
          </a:lstStyle>
          <a:p>
            <a:pPr lvl="0"/>
            <a:r>
              <a:rPr lang="nl-NL" noProof="0" dirty="0"/>
              <a:t>Klik om voetnoot toe te voegen</a:t>
            </a:r>
          </a:p>
        </p:txBody>
      </p:sp>
      <p:sp>
        <p:nvSpPr>
          <p:cNvPr id="18" name="Footer Placeholder">
            <a:extLst>
              <a:ext uri="{FF2B5EF4-FFF2-40B4-BE49-F238E27FC236}">
                <a16:creationId xmlns:a16="http://schemas.microsoft.com/office/drawing/2014/main" id="{AC8893C2-A014-4378-9645-F7B68FA9745D}"/>
              </a:ext>
            </a:extLst>
          </p:cNvPr>
          <p:cNvSpPr>
            <a:spLocks noGrp="1"/>
          </p:cNvSpPr>
          <p:nvPr>
            <p:ph type="ftr" sz="quarter" idx="3"/>
          </p:nvPr>
        </p:nvSpPr>
        <p:spPr>
          <a:xfrm>
            <a:off x="496350" y="6624637"/>
            <a:ext cx="8151300" cy="122400"/>
          </a:xfrm>
          <a:prstGeom prst="rect">
            <a:avLst/>
          </a:prstGeom>
        </p:spPr>
        <p:txBody>
          <a:bodyPr vert="horz" lIns="36000" tIns="0" rIns="36000" bIns="0" rtlCol="0" anchor="b"/>
          <a:lstStyle>
            <a:lvl1pPr algn="l">
              <a:lnSpc>
                <a:spcPct val="90000"/>
              </a:lnSpc>
              <a:defRPr sz="600">
                <a:solidFill>
                  <a:srgbClr val="000000"/>
                </a:solidFill>
                <a:latin typeface="+mn-lt"/>
              </a:defRPr>
            </a:lvl1pPr>
          </a:lstStyle>
          <a:p>
            <a:r>
              <a:rPr lang="nl-NL" noProof="0"/>
              <a:t>Bron: </a:t>
            </a:r>
          </a:p>
        </p:txBody>
      </p:sp>
      <p:sp>
        <p:nvSpPr>
          <p:cNvPr id="19" name="Slide Number Placeholder">
            <a:extLst>
              <a:ext uri="{FF2B5EF4-FFF2-40B4-BE49-F238E27FC236}">
                <a16:creationId xmlns:a16="http://schemas.microsoft.com/office/drawing/2014/main" id="{E8383733-60DE-4B34-8FFA-0F3897AE5635}"/>
              </a:ext>
            </a:extLst>
          </p:cNvPr>
          <p:cNvSpPr>
            <a:spLocks noGrp="1"/>
          </p:cNvSpPr>
          <p:nvPr>
            <p:ph type="sldNum" sz="quarter" idx="12"/>
          </p:nvPr>
        </p:nvSpPr>
        <p:spPr>
          <a:xfrm>
            <a:off x="7882536" y="6583525"/>
            <a:ext cx="767355" cy="163513"/>
          </a:xfrm>
          <a:prstGeom prst="rect">
            <a:avLst/>
          </a:prstGeom>
        </p:spPr>
        <p:txBody>
          <a:bodyPr/>
          <a:lstStyle/>
          <a:p>
            <a:fld id="{992CD0B2-8AB2-4C6C-8876-E15753662C9B}" type="slidenum">
              <a:rPr lang="nl-NL" noProof="0" smtClean="0"/>
              <a:pPr/>
              <a:t>‹N°›</a:t>
            </a:fld>
            <a:endParaRPr lang="nl-NL" noProof="0"/>
          </a:p>
        </p:txBody>
      </p:sp>
      <p:sp>
        <p:nvSpPr>
          <p:cNvPr id="20" name="Subtitle placeholder">
            <a:extLst>
              <a:ext uri="{FF2B5EF4-FFF2-40B4-BE49-F238E27FC236}">
                <a16:creationId xmlns:a16="http://schemas.microsoft.com/office/drawing/2014/main" id="{5E6698A3-30F2-45B7-BC6F-FA5C28887DA7}"/>
              </a:ext>
            </a:extLst>
          </p:cNvPr>
          <p:cNvSpPr>
            <a:spLocks noGrp="1"/>
          </p:cNvSpPr>
          <p:nvPr>
            <p:ph type="body" sz="quarter" idx="14" hasCustomPrompt="1"/>
          </p:nvPr>
        </p:nvSpPr>
        <p:spPr>
          <a:xfrm>
            <a:off x="497085" y="1203211"/>
            <a:ext cx="8149830" cy="388800"/>
          </a:xfrm>
        </p:spPr>
        <p:txBody>
          <a:bodyPr lIns="7200" tIns="0" rIns="0" bIns="0"/>
          <a:lstStyle>
            <a:lvl1pPr marL="0" indent="0">
              <a:spcBef>
                <a:spcPts val="0"/>
              </a:spcBef>
              <a:buNone/>
              <a:defRPr b="1"/>
            </a:lvl1pPr>
          </a:lstStyle>
          <a:p>
            <a:pPr lvl="0"/>
            <a:r>
              <a:rPr lang="nl-NL" noProof="0" dirty="0"/>
              <a:t>Klik om subtitel toe te voegen</a:t>
            </a:r>
          </a:p>
        </p:txBody>
      </p:sp>
      <p:sp>
        <p:nvSpPr>
          <p:cNvPr id="21" name="Title Placeholder">
            <a:extLst>
              <a:ext uri="{FF2B5EF4-FFF2-40B4-BE49-F238E27FC236}">
                <a16:creationId xmlns:a16="http://schemas.microsoft.com/office/drawing/2014/main" id="{BBE6E568-EB6E-41D9-BD54-31E33E9B3E38}"/>
              </a:ext>
            </a:extLst>
          </p:cNvPr>
          <p:cNvSpPr>
            <a:spLocks noGrp="1"/>
          </p:cNvSpPr>
          <p:nvPr>
            <p:ph type="title" hasCustomPrompt="1"/>
          </p:nvPr>
        </p:nvSpPr>
        <p:spPr>
          <a:xfrm>
            <a:off x="497085" y="384876"/>
            <a:ext cx="8149831" cy="774000"/>
          </a:xfrm>
          <a:prstGeom prst="rect">
            <a:avLst/>
          </a:prstGeom>
        </p:spPr>
        <p:txBody>
          <a:bodyPr vert="horz" lIns="0" tIns="0" rIns="0" bIns="0" rtlCol="0" anchor="b">
            <a:noAutofit/>
          </a:bodyPr>
          <a:lstStyle/>
          <a:p>
            <a:pPr lvl="0"/>
            <a:r>
              <a:rPr lang="nl-NL" noProof="0" dirty="0"/>
              <a:t>Klik om titel toe te voegen</a:t>
            </a:r>
          </a:p>
        </p:txBody>
      </p:sp>
    </p:spTree>
    <p:extLst>
      <p:ext uri="{BB962C8B-B14F-4D97-AF65-F5344CB8AC3E}">
        <p14:creationId xmlns:p14="http://schemas.microsoft.com/office/powerpoint/2010/main" val="402923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2" name="Titel 1"/>
          <p:cNvSpPr>
            <a:spLocks noGrp="1" noSelect="1"/>
          </p:cNvSpPr>
          <p:nvPr>
            <p:ph type="title"/>
          </p:nvPr>
        </p:nvSpPr>
        <p:spPr/>
        <p:txBody>
          <a:bodyPr/>
          <a:lstStyle/>
          <a:p>
            <a:r>
              <a:rPr lang="nl-NL" noProof="1"/>
              <a:t>Klik om de stijl te bewerken</a:t>
            </a:r>
          </a:p>
        </p:txBody>
      </p:sp>
      <p:sp>
        <p:nvSpPr>
          <p:cNvPr id="3" name="Tijdelijke aanduiding voor inhoud 2"/>
          <p:cNvSpPr>
            <a:spLocks noGrp="1" noSelect="1"/>
          </p:cNvSpPr>
          <p:nvPr>
            <p:ph idx="1"/>
          </p:nvPr>
        </p:nvSpPr>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 rood">
    <p:spTree>
      <p:nvGrpSpPr>
        <p:cNvPr id="1" name=""/>
        <p:cNvGrpSpPr/>
        <p:nvPr/>
      </p:nvGrpSpPr>
      <p:grpSpPr>
        <a:xfrm>
          <a:off x="0" y="0"/>
          <a:ext cx="0" cy="0"/>
          <a:chOff x="0" y="0"/>
          <a:chExt cx="0" cy="0"/>
        </a:xfrm>
      </p:grpSpPr>
      <p:grpSp>
        <p:nvGrpSpPr>
          <p:cNvPr id="8" name="Group 4"/>
          <p:cNvGrpSpPr>
            <a:grpSpLocks noSelect="1"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4" name="Freeform 10"/>
            <p:cNvSpPr>
              <a:spLocks noSelect="1"/>
            </p:cNvSpPr>
            <p:nvPr/>
          </p:nvSpPr>
          <p:spPr bwMode="auto">
            <a:xfrm>
              <a:off x="650" y="116"/>
              <a:ext cx="135" cy="152"/>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5" name="Freeform 11"/>
            <p:cNvSpPr>
              <a:spLocks noSelect="1"/>
            </p:cNvSpPr>
            <p:nvPr/>
          </p:nvSpPr>
          <p:spPr bwMode="auto">
            <a:xfrm>
              <a:off x="809" y="164"/>
              <a:ext cx="99" cy="10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6" name="Freeform 12"/>
            <p:cNvSpPr>
              <a:spLocks noSelect="1"/>
            </p:cNvSpPr>
            <p:nvPr/>
          </p:nvSpPr>
          <p:spPr bwMode="auto">
            <a:xfrm>
              <a:off x="930" y="164"/>
              <a:ext cx="151" cy="10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7" name="Freeform 13"/>
            <p:cNvSpPr>
              <a:spLocks noSelect="1"/>
            </p:cNvSpPr>
            <p:nvPr/>
          </p:nvSpPr>
          <p:spPr bwMode="auto">
            <a:xfrm>
              <a:off x="1103" y="164"/>
              <a:ext cx="99" cy="10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8" name="Freeform 14"/>
            <p:cNvSpPr>
              <a:spLocks noSelect="1"/>
            </p:cNvSpPr>
            <p:nvPr/>
          </p:nvSpPr>
          <p:spPr bwMode="auto">
            <a:xfrm>
              <a:off x="1220" y="164"/>
              <a:ext cx="99" cy="10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9" name="Freeform 15"/>
            <p:cNvSpPr>
              <a:spLocks noSelect="1"/>
            </p:cNvSpPr>
            <p:nvPr/>
          </p:nvSpPr>
          <p:spPr bwMode="auto">
            <a:xfrm>
              <a:off x="1341" y="164"/>
              <a:ext cx="90" cy="10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0" name="Freeform 16"/>
            <p:cNvSpPr>
              <a:spLocks noSelect="1"/>
            </p:cNvSpPr>
            <p:nvPr/>
          </p:nvSpPr>
          <p:spPr bwMode="auto">
            <a:xfrm>
              <a:off x="1447" y="138"/>
              <a:ext cx="71" cy="129"/>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1" name="Freeform 17"/>
            <p:cNvSpPr>
              <a:spLocks noSelect="1"/>
            </p:cNvSpPr>
            <p:nvPr/>
          </p:nvSpPr>
          <p:spPr bwMode="auto">
            <a:xfrm>
              <a:off x="1533" y="164"/>
              <a:ext cx="99" cy="10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2" name="Freeform 18"/>
            <p:cNvSpPr>
              <a:spLocks noSelect="1"/>
            </p:cNvSpPr>
            <p:nvPr/>
          </p:nvSpPr>
          <p:spPr bwMode="auto">
            <a:xfrm>
              <a:off x="641" y="334"/>
              <a:ext cx="147" cy="145"/>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3" name="Freeform 19"/>
            <p:cNvSpPr>
              <a:spLocks noSelect="1"/>
            </p:cNvSpPr>
            <p:nvPr/>
          </p:nvSpPr>
          <p:spPr bwMode="auto">
            <a:xfrm>
              <a:off x="801" y="378"/>
              <a:ext cx="152" cy="101"/>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4" name="Freeform 20"/>
            <p:cNvSpPr>
              <a:spLocks noSelect="1"/>
            </p:cNvSpPr>
            <p:nvPr/>
          </p:nvSpPr>
          <p:spPr bwMode="auto">
            <a:xfrm>
              <a:off x="971" y="378"/>
              <a:ext cx="80" cy="10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5" name="Freeform 21"/>
            <p:cNvSpPr>
              <a:spLocks noSelect="1"/>
            </p:cNvSpPr>
            <p:nvPr/>
          </p:nvSpPr>
          <p:spPr bwMode="auto">
            <a:xfrm>
              <a:off x="1058" y="353"/>
              <a:ext cx="72" cy="128"/>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6" name="Freeform 22"/>
            <p:cNvSpPr>
              <a:spLocks noSelect="1"/>
            </p:cNvSpPr>
            <p:nvPr/>
          </p:nvSpPr>
          <p:spPr bwMode="auto">
            <a:xfrm>
              <a:off x="1144" y="378"/>
              <a:ext cx="99" cy="10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7" name="Freeform 23"/>
            <p:cNvSpPr>
              <a:spLocks noSelect="1"/>
            </p:cNvSpPr>
            <p:nvPr/>
          </p:nvSpPr>
          <p:spPr bwMode="auto">
            <a:xfrm>
              <a:off x="1266" y="378"/>
              <a:ext cx="62" cy="101"/>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8" name="Freeform 24"/>
            <p:cNvSpPr>
              <a:spLocks noSelect="1"/>
            </p:cNvSpPr>
            <p:nvPr/>
          </p:nvSpPr>
          <p:spPr bwMode="auto">
            <a:xfrm>
              <a:off x="1337" y="325"/>
              <a:ext cx="105" cy="156"/>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9" name="Freeform 25"/>
            <p:cNvSpPr>
              <a:spLocks noSelect="1"/>
            </p:cNvSpPr>
            <p:nvPr/>
          </p:nvSpPr>
          <p:spPr bwMode="auto">
            <a:xfrm>
              <a:off x="1463" y="378"/>
              <a:ext cx="90" cy="10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0" name="Freeform 26"/>
            <p:cNvSpPr>
              <a:spLocks noSelect="1"/>
            </p:cNvSpPr>
            <p:nvPr/>
          </p:nvSpPr>
          <p:spPr bwMode="auto">
            <a:xfrm>
              <a:off x="1578" y="378"/>
              <a:ext cx="152" cy="101"/>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 name="Titel 1"/>
          <p:cNvSpPr>
            <a:spLocks noGrp="1" noSelect="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a:t>Titel</a:t>
            </a:r>
          </a:p>
        </p:txBody>
      </p:sp>
      <p:sp>
        <p:nvSpPr>
          <p:cNvPr id="3" name="Ondertitel 2"/>
          <p:cNvSpPr>
            <a:spLocks noGrp="1" noSelect="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jaar / subtitel</a:t>
            </a:r>
          </a:p>
        </p:txBody>
      </p:sp>
      <p:sp>
        <p:nvSpPr>
          <p:cNvPr id="4" name="Tijdelijke aanduiding voor datum 3"/>
          <p:cNvSpPr>
            <a:spLocks noGrp="1" noSelect="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fld id="{AE55C517-0BEC-46AF-A009-46288DC1401A}" type="datetime4">
              <a:rPr lang="nl-NL" noProof="1" smtClean="0"/>
              <a:pPr/>
              <a:t>15 maart 2023</a:t>
            </a:fld>
            <a:endParaRPr lang="nl-NL"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ussendia">
    <p:spTree>
      <p:nvGrpSpPr>
        <p:cNvPr id="1" name=""/>
        <p:cNvGrpSpPr/>
        <p:nvPr/>
      </p:nvGrpSpPr>
      <p:grpSpPr>
        <a:xfrm>
          <a:off x="0" y="0"/>
          <a:ext cx="0" cy="0"/>
          <a:chOff x="0" y="0"/>
          <a:chExt cx="0" cy="0"/>
        </a:xfrm>
      </p:grpSpPr>
      <p:grpSp>
        <p:nvGrpSpPr>
          <p:cNvPr id="5" name="Group 4"/>
          <p:cNvGrpSpPr>
            <a:grpSpLocks noSelect="1"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4" name="Freeform 10"/>
            <p:cNvSpPr>
              <a:spLocks noSelect="1"/>
            </p:cNvSpPr>
            <p:nvPr/>
          </p:nvSpPr>
          <p:spPr bwMode="auto">
            <a:xfrm>
              <a:off x="650" y="116"/>
              <a:ext cx="135" cy="152"/>
            </a:xfrm>
            <a:custGeom>
              <a:avLst/>
              <a:gdLst/>
              <a:ahLst/>
              <a:cxnLst>
                <a:cxn ang="0">
                  <a:pos x="966" y="976"/>
                </a:cxn>
                <a:cxn ang="0">
                  <a:pos x="542" y="1077"/>
                </a:cxn>
                <a:cxn ang="0">
                  <a:pos x="0" y="543"/>
                </a:cxn>
                <a:cxn ang="0">
                  <a:pos x="542" y="0"/>
                </a:cxn>
                <a:cxn ang="0">
                  <a:pos x="946" y="129"/>
                </a:cxn>
                <a:cxn ang="0">
                  <a:pos x="811" y="265"/>
                </a:cxn>
                <a:cxn ang="0">
                  <a:pos x="543" y="165"/>
                </a:cxn>
                <a:cxn ang="0">
                  <a:pos x="191" y="531"/>
                </a:cxn>
                <a:cxn ang="0">
                  <a:pos x="543" y="912"/>
                </a:cxn>
                <a:cxn ang="0">
                  <a:pos x="784" y="859"/>
                </a:cxn>
                <a:cxn ang="0">
                  <a:pos x="784" y="617"/>
                </a:cxn>
                <a:cxn ang="0">
                  <a:pos x="574" y="617"/>
                </a:cxn>
                <a:cxn ang="0">
                  <a:pos x="574" y="452"/>
                </a:cxn>
                <a:cxn ang="0">
                  <a:pos x="966" y="452"/>
                </a:cxn>
                <a:cxn ang="0">
                  <a:pos x="966" y="976"/>
                </a:cxn>
              </a:cxnLst>
              <a:rect l="0" t="0" r="r" b="b"/>
              <a:pathLst>
                <a:path w="966" h="1077">
                  <a:moveTo>
                    <a:pt x="966" y="976"/>
                  </a:moveTo>
                  <a:cubicBezTo>
                    <a:pt x="842" y="1043"/>
                    <a:pt x="700" y="1077"/>
                    <a:pt x="542" y="1077"/>
                  </a:cubicBezTo>
                  <a:cubicBezTo>
                    <a:pt x="226" y="1077"/>
                    <a:pt x="0" y="863"/>
                    <a:pt x="0" y="543"/>
                  </a:cubicBezTo>
                  <a:cubicBezTo>
                    <a:pt x="0" y="214"/>
                    <a:pt x="226" y="0"/>
                    <a:pt x="542" y="0"/>
                  </a:cubicBezTo>
                  <a:cubicBezTo>
                    <a:pt x="698" y="0"/>
                    <a:pt x="839" y="33"/>
                    <a:pt x="946" y="129"/>
                  </a:cubicBezTo>
                  <a:cubicBezTo>
                    <a:pt x="811" y="265"/>
                    <a:pt x="811" y="265"/>
                    <a:pt x="811" y="265"/>
                  </a:cubicBezTo>
                  <a:cubicBezTo>
                    <a:pt x="746" y="201"/>
                    <a:pt x="646" y="165"/>
                    <a:pt x="543" y="165"/>
                  </a:cubicBezTo>
                  <a:cubicBezTo>
                    <a:pt x="332" y="165"/>
                    <a:pt x="191" y="327"/>
                    <a:pt x="191" y="531"/>
                  </a:cubicBezTo>
                  <a:cubicBezTo>
                    <a:pt x="191" y="750"/>
                    <a:pt x="332" y="912"/>
                    <a:pt x="543" y="912"/>
                  </a:cubicBezTo>
                  <a:cubicBezTo>
                    <a:pt x="636" y="912"/>
                    <a:pt x="720" y="895"/>
                    <a:pt x="784" y="859"/>
                  </a:cubicBezTo>
                  <a:cubicBezTo>
                    <a:pt x="784" y="617"/>
                    <a:pt x="784" y="617"/>
                    <a:pt x="784" y="617"/>
                  </a:cubicBezTo>
                  <a:cubicBezTo>
                    <a:pt x="574" y="617"/>
                    <a:pt x="574" y="617"/>
                    <a:pt x="574" y="617"/>
                  </a:cubicBezTo>
                  <a:cubicBezTo>
                    <a:pt x="574" y="452"/>
                    <a:pt x="574" y="452"/>
                    <a:pt x="574" y="452"/>
                  </a:cubicBezTo>
                  <a:cubicBezTo>
                    <a:pt x="966" y="452"/>
                    <a:pt x="966" y="452"/>
                    <a:pt x="966" y="452"/>
                  </a:cubicBezTo>
                  <a:lnTo>
                    <a:pt x="966" y="9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5" name="Freeform 11"/>
            <p:cNvSpPr>
              <a:spLocks noSelect="1"/>
            </p:cNvSpPr>
            <p:nvPr/>
          </p:nvSpPr>
          <p:spPr bwMode="auto">
            <a:xfrm>
              <a:off x="809" y="164"/>
              <a:ext cx="99" cy="103"/>
            </a:xfrm>
            <a:custGeom>
              <a:avLst/>
              <a:gdLst/>
              <a:ahLst/>
              <a:cxnLst>
                <a:cxn ang="0">
                  <a:pos x="174" y="426"/>
                </a:cxn>
                <a:cxn ang="0">
                  <a:pos x="361"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1"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6" name="Freeform 12"/>
            <p:cNvSpPr>
              <a:spLocks noSelect="1"/>
            </p:cNvSpPr>
            <p:nvPr/>
          </p:nvSpPr>
          <p:spPr bwMode="auto">
            <a:xfrm>
              <a:off x="930" y="164"/>
              <a:ext cx="151" cy="100"/>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2"/>
                </a:cxn>
                <a:cxn ang="0">
                  <a:pos x="904" y="712"/>
                </a:cxn>
                <a:cxn ang="0">
                  <a:pos x="904" y="318"/>
                </a:cxn>
                <a:cxn ang="0">
                  <a:pos x="775" y="156"/>
                </a:cxn>
                <a:cxn ang="0">
                  <a:pos x="626" y="336"/>
                </a:cxn>
                <a:cxn ang="0">
                  <a:pos x="626" y="712"/>
                </a:cxn>
                <a:cxn ang="0">
                  <a:pos x="452" y="712"/>
                </a:cxn>
                <a:cxn ang="0">
                  <a:pos x="452" y="298"/>
                </a:cxn>
                <a:cxn ang="0">
                  <a:pos x="333" y="156"/>
                </a:cxn>
                <a:cxn ang="0">
                  <a:pos x="174" y="333"/>
                </a:cxn>
                <a:cxn ang="0">
                  <a:pos x="174" y="712"/>
                </a:cxn>
                <a:cxn ang="0">
                  <a:pos x="0" y="712"/>
                </a:cxn>
                <a:cxn ang="0">
                  <a:pos x="0" y="17"/>
                </a:cxn>
              </a:cxnLst>
              <a:rect l="0" t="0" r="r" b="b"/>
              <a:pathLst>
                <a:path w="1078" h="712">
                  <a:moveTo>
                    <a:pt x="0" y="17"/>
                  </a:moveTo>
                  <a:cubicBezTo>
                    <a:pt x="165" y="17"/>
                    <a:pt x="165" y="17"/>
                    <a:pt x="165" y="17"/>
                  </a:cubicBezTo>
                  <a:cubicBezTo>
                    <a:pt x="165" y="126"/>
                    <a:pt x="165" y="126"/>
                    <a:pt x="165" y="126"/>
                  </a:cubicBezTo>
                  <a:cubicBezTo>
                    <a:pt x="168" y="126"/>
                    <a:pt x="168" y="126"/>
                    <a:pt x="168" y="126"/>
                  </a:cubicBezTo>
                  <a:cubicBezTo>
                    <a:pt x="198" y="61"/>
                    <a:pt x="265" y="0"/>
                    <a:pt x="381" y="0"/>
                  </a:cubicBezTo>
                  <a:cubicBezTo>
                    <a:pt x="488" y="0"/>
                    <a:pt x="562" y="42"/>
                    <a:pt x="598" y="129"/>
                  </a:cubicBezTo>
                  <a:cubicBezTo>
                    <a:pt x="649" y="40"/>
                    <a:pt x="723" y="0"/>
                    <a:pt x="827" y="0"/>
                  </a:cubicBezTo>
                  <a:cubicBezTo>
                    <a:pt x="1013" y="0"/>
                    <a:pt x="1078" y="132"/>
                    <a:pt x="1078" y="298"/>
                  </a:cubicBezTo>
                  <a:cubicBezTo>
                    <a:pt x="1078" y="712"/>
                    <a:pt x="1078" y="712"/>
                    <a:pt x="1078" y="712"/>
                  </a:cubicBezTo>
                  <a:cubicBezTo>
                    <a:pt x="904" y="712"/>
                    <a:pt x="904" y="712"/>
                    <a:pt x="904" y="712"/>
                  </a:cubicBezTo>
                  <a:cubicBezTo>
                    <a:pt x="904" y="318"/>
                    <a:pt x="904" y="318"/>
                    <a:pt x="904" y="318"/>
                  </a:cubicBezTo>
                  <a:cubicBezTo>
                    <a:pt x="904" y="231"/>
                    <a:pt x="878" y="156"/>
                    <a:pt x="775" y="156"/>
                  </a:cubicBezTo>
                  <a:cubicBezTo>
                    <a:pt x="666" y="156"/>
                    <a:pt x="626" y="246"/>
                    <a:pt x="626" y="336"/>
                  </a:cubicBezTo>
                  <a:cubicBezTo>
                    <a:pt x="626" y="712"/>
                    <a:pt x="626" y="712"/>
                    <a:pt x="626" y="712"/>
                  </a:cubicBezTo>
                  <a:cubicBezTo>
                    <a:pt x="452" y="712"/>
                    <a:pt x="452" y="712"/>
                    <a:pt x="452" y="712"/>
                  </a:cubicBezTo>
                  <a:cubicBezTo>
                    <a:pt x="452" y="298"/>
                    <a:pt x="452" y="298"/>
                    <a:pt x="452" y="298"/>
                  </a:cubicBezTo>
                  <a:cubicBezTo>
                    <a:pt x="452" y="213"/>
                    <a:pt x="417"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7" name="Freeform 13"/>
            <p:cNvSpPr>
              <a:spLocks noSelect="1"/>
            </p:cNvSpPr>
            <p:nvPr/>
          </p:nvSpPr>
          <p:spPr bwMode="auto">
            <a:xfrm>
              <a:off x="1103" y="164"/>
              <a:ext cx="99" cy="10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5" y="528"/>
                    <a:pt x="264" y="591"/>
                    <a:pt x="361" y="591"/>
                  </a:cubicBezTo>
                  <a:cubicBezTo>
                    <a:pt x="448" y="591"/>
                    <a:pt x="504" y="550"/>
                    <a:pt x="548"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8" name="Freeform 14"/>
            <p:cNvSpPr>
              <a:spLocks noSelect="1"/>
            </p:cNvSpPr>
            <p:nvPr/>
          </p:nvSpPr>
          <p:spPr bwMode="auto">
            <a:xfrm>
              <a:off x="1220" y="164"/>
              <a:ext cx="99" cy="103"/>
            </a:xfrm>
            <a:custGeom>
              <a:avLst/>
              <a:gdLst/>
              <a:ahLst/>
              <a:cxnLst>
                <a:cxn ang="0">
                  <a:pos x="174" y="426"/>
                </a:cxn>
                <a:cxn ang="0">
                  <a:pos x="360" y="591"/>
                </a:cxn>
                <a:cxn ang="0">
                  <a:pos x="547" y="497"/>
                </a:cxn>
                <a:cxn ang="0">
                  <a:pos x="672" y="591"/>
                </a:cxn>
                <a:cxn ang="0">
                  <a:pos x="378" y="730"/>
                </a:cxn>
                <a:cxn ang="0">
                  <a:pos x="0" y="365"/>
                </a:cxn>
                <a:cxn ang="0">
                  <a:pos x="378" y="0"/>
                </a:cxn>
                <a:cxn ang="0">
                  <a:pos x="704" y="378"/>
                </a:cxn>
                <a:cxn ang="0">
                  <a:pos x="704" y="426"/>
                </a:cxn>
                <a:cxn ang="0">
                  <a:pos x="174" y="426"/>
                </a:cxn>
                <a:cxn ang="0">
                  <a:pos x="530" y="295"/>
                </a:cxn>
                <a:cxn ang="0">
                  <a:pos x="353" y="130"/>
                </a:cxn>
                <a:cxn ang="0">
                  <a:pos x="174" y="295"/>
                </a:cxn>
                <a:cxn ang="0">
                  <a:pos x="530" y="295"/>
                </a:cxn>
              </a:cxnLst>
              <a:rect l="0" t="0" r="r" b="b"/>
              <a:pathLst>
                <a:path w="704" h="730">
                  <a:moveTo>
                    <a:pt x="174"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8" y="194"/>
                    <a:pt x="462" y="130"/>
                    <a:pt x="353" y="130"/>
                  </a:cubicBezTo>
                  <a:cubicBezTo>
                    <a:pt x="250"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9" name="Freeform 15"/>
            <p:cNvSpPr>
              <a:spLocks noSelect="1"/>
            </p:cNvSpPr>
            <p:nvPr/>
          </p:nvSpPr>
          <p:spPr bwMode="auto">
            <a:xfrm>
              <a:off x="1341" y="164"/>
              <a:ext cx="90" cy="100"/>
            </a:xfrm>
            <a:custGeom>
              <a:avLst/>
              <a:gdLst/>
              <a:ahLst/>
              <a:cxnLst>
                <a:cxn ang="0">
                  <a:pos x="0" y="17"/>
                </a:cxn>
                <a:cxn ang="0">
                  <a:pos x="165" y="17"/>
                </a:cxn>
                <a:cxn ang="0">
                  <a:pos x="165" y="129"/>
                </a:cxn>
                <a:cxn ang="0">
                  <a:pos x="168" y="129"/>
                </a:cxn>
                <a:cxn ang="0">
                  <a:pos x="381" y="0"/>
                </a:cxn>
                <a:cxn ang="0">
                  <a:pos x="635" y="273"/>
                </a:cxn>
                <a:cxn ang="0">
                  <a:pos x="635" y="712"/>
                </a:cxn>
                <a:cxn ang="0">
                  <a:pos x="461" y="712"/>
                </a:cxn>
                <a:cxn ang="0">
                  <a:pos x="461" y="360"/>
                </a:cxn>
                <a:cxn ang="0">
                  <a:pos x="333" y="156"/>
                </a:cxn>
                <a:cxn ang="0">
                  <a:pos x="174" y="333"/>
                </a:cxn>
                <a:cxn ang="0">
                  <a:pos x="174" y="712"/>
                </a:cxn>
                <a:cxn ang="0">
                  <a:pos x="0" y="712"/>
                </a:cxn>
                <a:cxn ang="0">
                  <a:pos x="0" y="17"/>
                </a:cxn>
              </a:cxnLst>
              <a:rect l="0" t="0" r="r" b="b"/>
              <a:pathLst>
                <a:path w="635" h="712">
                  <a:moveTo>
                    <a:pt x="0" y="17"/>
                  </a:moveTo>
                  <a:cubicBezTo>
                    <a:pt x="165" y="17"/>
                    <a:pt x="165" y="17"/>
                    <a:pt x="165" y="17"/>
                  </a:cubicBezTo>
                  <a:cubicBezTo>
                    <a:pt x="165" y="129"/>
                    <a:pt x="165" y="129"/>
                    <a:pt x="165" y="129"/>
                  </a:cubicBezTo>
                  <a:cubicBezTo>
                    <a:pt x="168" y="129"/>
                    <a:pt x="168" y="129"/>
                    <a:pt x="168" y="129"/>
                  </a:cubicBezTo>
                  <a:cubicBezTo>
                    <a:pt x="200" y="59"/>
                    <a:pt x="265" y="0"/>
                    <a:pt x="381" y="0"/>
                  </a:cubicBezTo>
                  <a:cubicBezTo>
                    <a:pt x="568" y="0"/>
                    <a:pt x="635" y="132"/>
                    <a:pt x="635" y="273"/>
                  </a:cubicBezTo>
                  <a:cubicBezTo>
                    <a:pt x="635" y="712"/>
                    <a:pt x="635" y="712"/>
                    <a:pt x="635" y="712"/>
                  </a:cubicBezTo>
                  <a:cubicBezTo>
                    <a:pt x="461" y="712"/>
                    <a:pt x="461" y="712"/>
                    <a:pt x="461" y="712"/>
                  </a:cubicBezTo>
                  <a:cubicBezTo>
                    <a:pt x="461" y="360"/>
                    <a:pt x="461" y="360"/>
                    <a:pt x="461" y="360"/>
                  </a:cubicBezTo>
                  <a:cubicBezTo>
                    <a:pt x="461" y="284"/>
                    <a:pt x="455" y="156"/>
                    <a:pt x="333" y="156"/>
                  </a:cubicBezTo>
                  <a:cubicBezTo>
                    <a:pt x="219" y="156"/>
                    <a:pt x="174" y="240"/>
                    <a:pt x="174" y="333"/>
                  </a:cubicBezTo>
                  <a:cubicBezTo>
                    <a:pt x="174" y="712"/>
                    <a:pt x="174" y="712"/>
                    <a:pt x="174" y="712"/>
                  </a:cubicBezTo>
                  <a:cubicBezTo>
                    <a:pt x="0" y="712"/>
                    <a:pt x="0" y="712"/>
                    <a:pt x="0" y="712"/>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0" name="Freeform 16"/>
            <p:cNvSpPr>
              <a:spLocks noSelect="1"/>
            </p:cNvSpPr>
            <p:nvPr/>
          </p:nvSpPr>
          <p:spPr bwMode="auto">
            <a:xfrm>
              <a:off x="1447" y="138"/>
              <a:ext cx="71" cy="129"/>
            </a:xfrm>
            <a:custGeom>
              <a:avLst/>
              <a:gdLst/>
              <a:ahLst/>
              <a:cxnLst>
                <a:cxn ang="0">
                  <a:pos x="0" y="349"/>
                </a:cxn>
                <a:cxn ang="0">
                  <a:pos x="0" y="201"/>
                </a:cxn>
                <a:cxn ang="0">
                  <a:pos x="143" y="201"/>
                </a:cxn>
                <a:cxn ang="0">
                  <a:pos x="143" y="0"/>
                </a:cxn>
                <a:cxn ang="0">
                  <a:pos x="317" y="0"/>
                </a:cxn>
                <a:cxn ang="0">
                  <a:pos x="317" y="201"/>
                </a:cxn>
                <a:cxn ang="0">
                  <a:pos x="508" y="201"/>
                </a:cxn>
                <a:cxn ang="0">
                  <a:pos x="508" y="349"/>
                </a:cxn>
                <a:cxn ang="0">
                  <a:pos x="317" y="349"/>
                </a:cxn>
                <a:cxn ang="0">
                  <a:pos x="317" y="653"/>
                </a:cxn>
                <a:cxn ang="0">
                  <a:pos x="414" y="766"/>
                </a:cxn>
                <a:cxn ang="0">
                  <a:pos x="508" y="744"/>
                </a:cxn>
                <a:cxn ang="0">
                  <a:pos x="508" y="891"/>
                </a:cxn>
                <a:cxn ang="0">
                  <a:pos x="371" y="914"/>
                </a:cxn>
                <a:cxn ang="0">
                  <a:pos x="143" y="668"/>
                </a:cxn>
                <a:cxn ang="0">
                  <a:pos x="143" y="349"/>
                </a:cxn>
                <a:cxn ang="0">
                  <a:pos x="0" y="349"/>
                </a:cxn>
              </a:cxnLst>
              <a:rect l="0" t="0" r="r" b="b"/>
              <a:pathLst>
                <a:path w="508"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8" y="201"/>
                    <a:pt x="508" y="201"/>
                    <a:pt x="508" y="201"/>
                  </a:cubicBezTo>
                  <a:cubicBezTo>
                    <a:pt x="508" y="349"/>
                    <a:pt x="508" y="349"/>
                    <a:pt x="508" y="349"/>
                  </a:cubicBezTo>
                  <a:cubicBezTo>
                    <a:pt x="317" y="349"/>
                    <a:pt x="317" y="349"/>
                    <a:pt x="317" y="349"/>
                  </a:cubicBezTo>
                  <a:cubicBezTo>
                    <a:pt x="317" y="653"/>
                    <a:pt x="317" y="653"/>
                    <a:pt x="317" y="653"/>
                  </a:cubicBezTo>
                  <a:cubicBezTo>
                    <a:pt x="317" y="723"/>
                    <a:pt x="337" y="766"/>
                    <a:pt x="414" y="766"/>
                  </a:cubicBezTo>
                  <a:cubicBezTo>
                    <a:pt x="444" y="766"/>
                    <a:pt x="486" y="760"/>
                    <a:pt x="508" y="744"/>
                  </a:cubicBezTo>
                  <a:cubicBezTo>
                    <a:pt x="508" y="891"/>
                    <a:pt x="508" y="891"/>
                    <a:pt x="508" y="891"/>
                  </a:cubicBezTo>
                  <a:cubicBezTo>
                    <a:pt x="472" y="908"/>
                    <a:pt x="411" y="914"/>
                    <a:pt x="371" y="914"/>
                  </a:cubicBezTo>
                  <a:cubicBezTo>
                    <a:pt x="186"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1" name="Freeform 17"/>
            <p:cNvSpPr>
              <a:spLocks noSelect="1"/>
            </p:cNvSpPr>
            <p:nvPr/>
          </p:nvSpPr>
          <p:spPr bwMode="auto">
            <a:xfrm>
              <a:off x="1533" y="164"/>
              <a:ext cx="99" cy="103"/>
            </a:xfrm>
            <a:custGeom>
              <a:avLst/>
              <a:gdLst/>
              <a:ahLst/>
              <a:cxnLst>
                <a:cxn ang="0">
                  <a:pos x="173" y="426"/>
                </a:cxn>
                <a:cxn ang="0">
                  <a:pos x="360" y="591"/>
                </a:cxn>
                <a:cxn ang="0">
                  <a:pos x="547" y="497"/>
                </a:cxn>
                <a:cxn ang="0">
                  <a:pos x="672" y="591"/>
                </a:cxn>
                <a:cxn ang="0">
                  <a:pos x="378" y="730"/>
                </a:cxn>
                <a:cxn ang="0">
                  <a:pos x="0" y="365"/>
                </a:cxn>
                <a:cxn ang="0">
                  <a:pos x="378" y="0"/>
                </a:cxn>
                <a:cxn ang="0">
                  <a:pos x="704" y="378"/>
                </a:cxn>
                <a:cxn ang="0">
                  <a:pos x="704" y="426"/>
                </a:cxn>
                <a:cxn ang="0">
                  <a:pos x="173" y="426"/>
                </a:cxn>
                <a:cxn ang="0">
                  <a:pos x="530" y="295"/>
                </a:cxn>
                <a:cxn ang="0">
                  <a:pos x="353" y="130"/>
                </a:cxn>
                <a:cxn ang="0">
                  <a:pos x="173" y="295"/>
                </a:cxn>
                <a:cxn ang="0">
                  <a:pos x="530" y="295"/>
                </a:cxn>
              </a:cxnLst>
              <a:rect l="0" t="0" r="r" b="b"/>
              <a:pathLst>
                <a:path w="704" h="730">
                  <a:moveTo>
                    <a:pt x="173" y="426"/>
                  </a:moveTo>
                  <a:cubicBezTo>
                    <a:pt x="185" y="528"/>
                    <a:pt x="263" y="591"/>
                    <a:pt x="360" y="591"/>
                  </a:cubicBezTo>
                  <a:cubicBezTo>
                    <a:pt x="447" y="591"/>
                    <a:pt x="504" y="550"/>
                    <a:pt x="547" y="497"/>
                  </a:cubicBezTo>
                  <a:cubicBezTo>
                    <a:pt x="672" y="591"/>
                    <a:pt x="672" y="591"/>
                    <a:pt x="672" y="591"/>
                  </a:cubicBezTo>
                  <a:cubicBezTo>
                    <a:pt x="591" y="691"/>
                    <a:pt x="488" y="730"/>
                    <a:pt x="378" y="730"/>
                  </a:cubicBezTo>
                  <a:cubicBezTo>
                    <a:pt x="168" y="730"/>
                    <a:pt x="0" y="583"/>
                    <a:pt x="0" y="365"/>
                  </a:cubicBezTo>
                  <a:cubicBezTo>
                    <a:pt x="0" y="146"/>
                    <a:pt x="168" y="0"/>
                    <a:pt x="378" y="0"/>
                  </a:cubicBezTo>
                  <a:cubicBezTo>
                    <a:pt x="572" y="0"/>
                    <a:pt x="704" y="136"/>
                    <a:pt x="704" y="378"/>
                  </a:cubicBezTo>
                  <a:cubicBezTo>
                    <a:pt x="704" y="426"/>
                    <a:pt x="704" y="426"/>
                    <a:pt x="704" y="426"/>
                  </a:cubicBezTo>
                  <a:lnTo>
                    <a:pt x="173" y="426"/>
                  </a:lnTo>
                  <a:close/>
                  <a:moveTo>
                    <a:pt x="530" y="295"/>
                  </a:moveTo>
                  <a:cubicBezTo>
                    <a:pt x="528" y="194"/>
                    <a:pt x="462" y="130"/>
                    <a:pt x="353" y="130"/>
                  </a:cubicBezTo>
                  <a:cubicBezTo>
                    <a:pt x="250" y="130"/>
                    <a:pt x="186" y="195"/>
                    <a:pt x="173"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2" name="Freeform 18"/>
            <p:cNvSpPr>
              <a:spLocks noSelect="1"/>
            </p:cNvSpPr>
            <p:nvPr/>
          </p:nvSpPr>
          <p:spPr bwMode="auto">
            <a:xfrm>
              <a:off x="641" y="334"/>
              <a:ext cx="147" cy="145"/>
            </a:xfrm>
            <a:custGeom>
              <a:avLst/>
              <a:gdLst/>
              <a:ahLst/>
              <a:cxnLst>
                <a:cxn ang="0">
                  <a:pos x="63" y="0"/>
                </a:cxn>
                <a:cxn ang="0">
                  <a:pos x="85" y="0"/>
                </a:cxn>
                <a:cxn ang="0">
                  <a:pos x="147" y="145"/>
                </a:cxn>
                <a:cxn ang="0">
                  <a:pos x="118" y="145"/>
                </a:cxn>
                <a:cxn ang="0">
                  <a:pos x="105" y="112"/>
                </a:cxn>
                <a:cxn ang="0">
                  <a:pos x="42" y="112"/>
                </a:cxn>
                <a:cxn ang="0">
                  <a:pos x="29" y="145"/>
                </a:cxn>
                <a:cxn ang="0">
                  <a:pos x="0" y="145"/>
                </a:cxn>
                <a:cxn ang="0">
                  <a:pos x="63" y="0"/>
                </a:cxn>
                <a:cxn ang="0">
                  <a:pos x="96" y="90"/>
                </a:cxn>
                <a:cxn ang="0">
                  <a:pos x="74" y="31"/>
                </a:cxn>
                <a:cxn ang="0">
                  <a:pos x="51" y="90"/>
                </a:cxn>
                <a:cxn ang="0">
                  <a:pos x="96" y="90"/>
                </a:cxn>
              </a:cxnLst>
              <a:rect l="0" t="0" r="r" b="b"/>
              <a:pathLst>
                <a:path w="147" h="145">
                  <a:moveTo>
                    <a:pt x="63" y="0"/>
                  </a:moveTo>
                  <a:lnTo>
                    <a:pt x="85" y="0"/>
                  </a:lnTo>
                  <a:lnTo>
                    <a:pt x="147" y="145"/>
                  </a:lnTo>
                  <a:lnTo>
                    <a:pt x="118" y="145"/>
                  </a:lnTo>
                  <a:lnTo>
                    <a:pt x="105" y="112"/>
                  </a:lnTo>
                  <a:lnTo>
                    <a:pt x="42" y="112"/>
                  </a:lnTo>
                  <a:lnTo>
                    <a:pt x="29" y="145"/>
                  </a:lnTo>
                  <a:lnTo>
                    <a:pt x="0" y="145"/>
                  </a:lnTo>
                  <a:lnTo>
                    <a:pt x="63" y="0"/>
                  </a:lnTo>
                  <a:close/>
                  <a:moveTo>
                    <a:pt x="96" y="90"/>
                  </a:moveTo>
                  <a:lnTo>
                    <a:pt x="74" y="31"/>
                  </a:lnTo>
                  <a:lnTo>
                    <a:pt x="51" y="90"/>
                  </a:lnTo>
                  <a:lnTo>
                    <a:pt x="96" y="9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3" name="Freeform 19"/>
            <p:cNvSpPr>
              <a:spLocks noSelect="1"/>
            </p:cNvSpPr>
            <p:nvPr/>
          </p:nvSpPr>
          <p:spPr bwMode="auto">
            <a:xfrm>
              <a:off x="801" y="378"/>
              <a:ext cx="152" cy="101"/>
            </a:xfrm>
            <a:custGeom>
              <a:avLst/>
              <a:gdLst/>
              <a:ahLst/>
              <a:cxnLst>
                <a:cxn ang="0">
                  <a:pos x="0" y="17"/>
                </a:cxn>
                <a:cxn ang="0">
                  <a:pos x="165" y="17"/>
                </a:cxn>
                <a:cxn ang="0">
                  <a:pos x="165" y="126"/>
                </a:cxn>
                <a:cxn ang="0">
                  <a:pos x="168" y="126"/>
                </a:cxn>
                <a:cxn ang="0">
                  <a:pos x="381" y="0"/>
                </a:cxn>
                <a:cxn ang="0">
                  <a:pos x="599"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9"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7"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4" name="Freeform 20"/>
            <p:cNvSpPr>
              <a:spLocks noSelect="1"/>
            </p:cNvSpPr>
            <p:nvPr/>
          </p:nvSpPr>
          <p:spPr bwMode="auto">
            <a:xfrm>
              <a:off x="971" y="378"/>
              <a:ext cx="80" cy="103"/>
            </a:xfrm>
            <a:custGeom>
              <a:avLst/>
              <a:gdLst/>
              <a:ahLst/>
              <a:cxnLst>
                <a:cxn ang="0">
                  <a:pos x="433" y="210"/>
                </a:cxn>
                <a:cxn ang="0">
                  <a:pos x="297" y="139"/>
                </a:cxn>
                <a:cxn ang="0">
                  <a:pos x="195" y="213"/>
                </a:cxn>
                <a:cxn ang="0">
                  <a:pos x="570" y="507"/>
                </a:cxn>
                <a:cxn ang="0">
                  <a:pos x="271" y="730"/>
                </a:cxn>
                <a:cxn ang="0">
                  <a:pos x="0" y="623"/>
                </a:cxn>
                <a:cxn ang="0">
                  <a:pos x="116" y="514"/>
                </a:cxn>
                <a:cxn ang="0">
                  <a:pos x="281" y="600"/>
                </a:cxn>
                <a:cxn ang="0">
                  <a:pos x="397" y="520"/>
                </a:cxn>
                <a:cxn ang="0">
                  <a:pos x="21" y="224"/>
                </a:cxn>
                <a:cxn ang="0">
                  <a:pos x="301" y="0"/>
                </a:cxn>
                <a:cxn ang="0">
                  <a:pos x="549" y="106"/>
                </a:cxn>
                <a:cxn ang="0">
                  <a:pos x="433" y="210"/>
                </a:cxn>
              </a:cxnLst>
              <a:rect l="0" t="0" r="r" b="b"/>
              <a:pathLst>
                <a:path w="570" h="730">
                  <a:moveTo>
                    <a:pt x="433" y="210"/>
                  </a:moveTo>
                  <a:cubicBezTo>
                    <a:pt x="399" y="164"/>
                    <a:pt x="356" y="139"/>
                    <a:pt x="297" y="139"/>
                  </a:cubicBezTo>
                  <a:cubicBezTo>
                    <a:pt x="250" y="139"/>
                    <a:pt x="195" y="161"/>
                    <a:pt x="195" y="213"/>
                  </a:cubicBezTo>
                  <a:cubicBezTo>
                    <a:pt x="195" y="337"/>
                    <a:pt x="570" y="236"/>
                    <a:pt x="570" y="507"/>
                  </a:cubicBezTo>
                  <a:cubicBezTo>
                    <a:pt x="570" y="672"/>
                    <a:pt x="413" y="730"/>
                    <a:pt x="271" y="730"/>
                  </a:cubicBezTo>
                  <a:cubicBezTo>
                    <a:pt x="163" y="730"/>
                    <a:pt x="71" y="702"/>
                    <a:pt x="0" y="623"/>
                  </a:cubicBezTo>
                  <a:cubicBezTo>
                    <a:pt x="116" y="514"/>
                    <a:pt x="116" y="514"/>
                    <a:pt x="116" y="514"/>
                  </a:cubicBezTo>
                  <a:cubicBezTo>
                    <a:pt x="161" y="563"/>
                    <a:pt x="207" y="600"/>
                    <a:pt x="281" y="600"/>
                  </a:cubicBezTo>
                  <a:cubicBezTo>
                    <a:pt x="331" y="600"/>
                    <a:pt x="397" y="575"/>
                    <a:pt x="397" y="520"/>
                  </a:cubicBezTo>
                  <a:cubicBezTo>
                    <a:pt x="397" y="376"/>
                    <a:pt x="21" y="489"/>
                    <a:pt x="21" y="224"/>
                  </a:cubicBezTo>
                  <a:cubicBezTo>
                    <a:pt x="21" y="69"/>
                    <a:pt x="161" y="0"/>
                    <a:pt x="301" y="0"/>
                  </a:cubicBezTo>
                  <a:cubicBezTo>
                    <a:pt x="394" y="0"/>
                    <a:pt x="492" y="29"/>
                    <a:pt x="549" y="106"/>
                  </a:cubicBezTo>
                  <a:lnTo>
                    <a:pt x="433"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5" name="Freeform 21"/>
            <p:cNvSpPr>
              <a:spLocks noSelect="1"/>
            </p:cNvSpPr>
            <p:nvPr/>
          </p:nvSpPr>
          <p:spPr bwMode="auto">
            <a:xfrm>
              <a:off x="1058" y="353"/>
              <a:ext cx="72" cy="128"/>
            </a:xfrm>
            <a:custGeom>
              <a:avLst/>
              <a:gdLst/>
              <a:ahLst/>
              <a:cxnLst>
                <a:cxn ang="0">
                  <a:pos x="0" y="349"/>
                </a:cxn>
                <a:cxn ang="0">
                  <a:pos x="0" y="201"/>
                </a:cxn>
                <a:cxn ang="0">
                  <a:pos x="143" y="201"/>
                </a:cxn>
                <a:cxn ang="0">
                  <a:pos x="143" y="0"/>
                </a:cxn>
                <a:cxn ang="0">
                  <a:pos x="317" y="0"/>
                </a:cxn>
                <a:cxn ang="0">
                  <a:pos x="317" y="201"/>
                </a:cxn>
                <a:cxn ang="0">
                  <a:pos x="509" y="201"/>
                </a:cxn>
                <a:cxn ang="0">
                  <a:pos x="509" y="349"/>
                </a:cxn>
                <a:cxn ang="0">
                  <a:pos x="317" y="349"/>
                </a:cxn>
                <a:cxn ang="0">
                  <a:pos x="317" y="653"/>
                </a:cxn>
                <a:cxn ang="0">
                  <a:pos x="414" y="766"/>
                </a:cxn>
                <a:cxn ang="0">
                  <a:pos x="509" y="744"/>
                </a:cxn>
                <a:cxn ang="0">
                  <a:pos x="509" y="891"/>
                </a:cxn>
                <a:cxn ang="0">
                  <a:pos x="371" y="914"/>
                </a:cxn>
                <a:cxn ang="0">
                  <a:pos x="143" y="668"/>
                </a:cxn>
                <a:cxn ang="0">
                  <a:pos x="143" y="349"/>
                </a:cxn>
                <a:cxn ang="0">
                  <a:pos x="0" y="349"/>
                </a:cxn>
              </a:cxnLst>
              <a:rect l="0" t="0" r="r" b="b"/>
              <a:pathLst>
                <a:path w="509" h="914">
                  <a:moveTo>
                    <a:pt x="0" y="349"/>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9" y="201"/>
                    <a:pt x="509" y="201"/>
                    <a:pt x="509" y="201"/>
                  </a:cubicBezTo>
                  <a:cubicBezTo>
                    <a:pt x="509" y="349"/>
                    <a:pt x="509" y="349"/>
                    <a:pt x="509" y="349"/>
                  </a:cubicBezTo>
                  <a:cubicBezTo>
                    <a:pt x="317" y="349"/>
                    <a:pt x="317" y="349"/>
                    <a:pt x="317" y="349"/>
                  </a:cubicBezTo>
                  <a:cubicBezTo>
                    <a:pt x="317" y="653"/>
                    <a:pt x="317" y="653"/>
                    <a:pt x="317" y="653"/>
                  </a:cubicBezTo>
                  <a:cubicBezTo>
                    <a:pt x="317" y="723"/>
                    <a:pt x="338" y="766"/>
                    <a:pt x="414" y="766"/>
                  </a:cubicBezTo>
                  <a:cubicBezTo>
                    <a:pt x="445" y="766"/>
                    <a:pt x="487" y="760"/>
                    <a:pt x="509" y="744"/>
                  </a:cubicBezTo>
                  <a:cubicBezTo>
                    <a:pt x="509" y="891"/>
                    <a:pt x="509" y="891"/>
                    <a:pt x="509" y="891"/>
                  </a:cubicBezTo>
                  <a:cubicBezTo>
                    <a:pt x="472" y="908"/>
                    <a:pt x="412" y="914"/>
                    <a:pt x="371" y="914"/>
                  </a:cubicBezTo>
                  <a:cubicBezTo>
                    <a:pt x="187" y="914"/>
                    <a:pt x="143" y="831"/>
                    <a:pt x="143" y="668"/>
                  </a:cubicBezTo>
                  <a:cubicBezTo>
                    <a:pt x="143" y="349"/>
                    <a:pt x="143" y="349"/>
                    <a:pt x="143" y="349"/>
                  </a:cubicBezTo>
                  <a:lnTo>
                    <a:pt x="0" y="34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6" name="Freeform 22"/>
            <p:cNvSpPr>
              <a:spLocks noSelect="1"/>
            </p:cNvSpPr>
            <p:nvPr/>
          </p:nvSpPr>
          <p:spPr bwMode="auto">
            <a:xfrm>
              <a:off x="1144" y="378"/>
              <a:ext cx="99" cy="103"/>
            </a:xfrm>
            <a:custGeom>
              <a:avLst/>
              <a:gdLst/>
              <a:ahLst/>
              <a:cxnLst>
                <a:cxn ang="0">
                  <a:pos x="174" y="426"/>
                </a:cxn>
                <a:cxn ang="0">
                  <a:pos x="361" y="591"/>
                </a:cxn>
                <a:cxn ang="0">
                  <a:pos x="548" y="497"/>
                </a:cxn>
                <a:cxn ang="0">
                  <a:pos x="672" y="591"/>
                </a:cxn>
                <a:cxn ang="0">
                  <a:pos x="378" y="730"/>
                </a:cxn>
                <a:cxn ang="0">
                  <a:pos x="0" y="365"/>
                </a:cxn>
                <a:cxn ang="0">
                  <a:pos x="378" y="0"/>
                </a:cxn>
                <a:cxn ang="0">
                  <a:pos x="704" y="378"/>
                </a:cxn>
                <a:cxn ang="0">
                  <a:pos x="704" y="426"/>
                </a:cxn>
                <a:cxn ang="0">
                  <a:pos x="174" y="426"/>
                </a:cxn>
                <a:cxn ang="0">
                  <a:pos x="530" y="295"/>
                </a:cxn>
                <a:cxn ang="0">
                  <a:pos x="354" y="130"/>
                </a:cxn>
                <a:cxn ang="0">
                  <a:pos x="174" y="295"/>
                </a:cxn>
                <a:cxn ang="0">
                  <a:pos x="530" y="295"/>
                </a:cxn>
              </a:cxnLst>
              <a:rect l="0" t="0" r="r" b="b"/>
              <a:pathLst>
                <a:path w="704" h="730">
                  <a:moveTo>
                    <a:pt x="174" y="426"/>
                  </a:moveTo>
                  <a:cubicBezTo>
                    <a:pt x="186" y="529"/>
                    <a:pt x="264" y="591"/>
                    <a:pt x="361" y="591"/>
                  </a:cubicBezTo>
                  <a:cubicBezTo>
                    <a:pt x="448" y="591"/>
                    <a:pt x="504" y="550"/>
                    <a:pt x="548" y="497"/>
                  </a:cubicBezTo>
                  <a:cubicBezTo>
                    <a:pt x="672" y="591"/>
                    <a:pt x="672" y="591"/>
                    <a:pt x="672" y="591"/>
                  </a:cubicBezTo>
                  <a:cubicBezTo>
                    <a:pt x="591" y="691"/>
                    <a:pt x="488" y="730"/>
                    <a:pt x="378" y="730"/>
                  </a:cubicBezTo>
                  <a:cubicBezTo>
                    <a:pt x="168" y="730"/>
                    <a:pt x="0" y="584"/>
                    <a:pt x="0" y="365"/>
                  </a:cubicBezTo>
                  <a:cubicBezTo>
                    <a:pt x="0" y="146"/>
                    <a:pt x="168" y="0"/>
                    <a:pt x="378" y="0"/>
                  </a:cubicBezTo>
                  <a:cubicBezTo>
                    <a:pt x="572" y="0"/>
                    <a:pt x="704" y="136"/>
                    <a:pt x="704" y="378"/>
                  </a:cubicBezTo>
                  <a:cubicBezTo>
                    <a:pt x="704" y="426"/>
                    <a:pt x="704" y="426"/>
                    <a:pt x="704" y="426"/>
                  </a:cubicBezTo>
                  <a:lnTo>
                    <a:pt x="174" y="426"/>
                  </a:lnTo>
                  <a:close/>
                  <a:moveTo>
                    <a:pt x="530" y="295"/>
                  </a:moveTo>
                  <a:cubicBezTo>
                    <a:pt x="529" y="194"/>
                    <a:pt x="462" y="130"/>
                    <a:pt x="354" y="130"/>
                  </a:cubicBezTo>
                  <a:cubicBezTo>
                    <a:pt x="251" y="130"/>
                    <a:pt x="187" y="195"/>
                    <a:pt x="174" y="295"/>
                  </a:cubicBezTo>
                  <a:lnTo>
                    <a:pt x="530" y="29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7" name="Freeform 23"/>
            <p:cNvSpPr>
              <a:spLocks noSelect="1"/>
            </p:cNvSpPr>
            <p:nvPr/>
          </p:nvSpPr>
          <p:spPr bwMode="auto">
            <a:xfrm>
              <a:off x="1266" y="378"/>
              <a:ext cx="62" cy="101"/>
            </a:xfrm>
            <a:custGeom>
              <a:avLst/>
              <a:gdLst/>
              <a:ahLst/>
              <a:cxnLst>
                <a:cxn ang="0">
                  <a:pos x="0" y="17"/>
                </a:cxn>
                <a:cxn ang="0">
                  <a:pos x="174" y="17"/>
                </a:cxn>
                <a:cxn ang="0">
                  <a:pos x="174" y="127"/>
                </a:cxn>
                <a:cxn ang="0">
                  <a:pos x="177" y="127"/>
                </a:cxn>
                <a:cxn ang="0">
                  <a:pos x="383" y="0"/>
                </a:cxn>
                <a:cxn ang="0">
                  <a:pos x="445" y="10"/>
                </a:cxn>
                <a:cxn ang="0">
                  <a:pos x="445" y="178"/>
                </a:cxn>
                <a:cxn ang="0">
                  <a:pos x="361" y="165"/>
                </a:cxn>
                <a:cxn ang="0">
                  <a:pos x="174" y="340"/>
                </a:cxn>
                <a:cxn ang="0">
                  <a:pos x="174" y="713"/>
                </a:cxn>
                <a:cxn ang="0">
                  <a:pos x="0" y="713"/>
                </a:cxn>
                <a:cxn ang="0">
                  <a:pos x="0" y="17"/>
                </a:cxn>
              </a:cxnLst>
              <a:rect l="0" t="0" r="r" b="b"/>
              <a:pathLst>
                <a:path w="445" h="713">
                  <a:moveTo>
                    <a:pt x="0" y="17"/>
                  </a:moveTo>
                  <a:cubicBezTo>
                    <a:pt x="174" y="17"/>
                    <a:pt x="174" y="17"/>
                    <a:pt x="174" y="17"/>
                  </a:cubicBezTo>
                  <a:cubicBezTo>
                    <a:pt x="174" y="127"/>
                    <a:pt x="174" y="127"/>
                    <a:pt x="174" y="127"/>
                  </a:cubicBezTo>
                  <a:cubicBezTo>
                    <a:pt x="177" y="127"/>
                    <a:pt x="177" y="127"/>
                    <a:pt x="177" y="127"/>
                  </a:cubicBezTo>
                  <a:cubicBezTo>
                    <a:pt x="215" y="48"/>
                    <a:pt x="292" y="0"/>
                    <a:pt x="383" y="0"/>
                  </a:cubicBezTo>
                  <a:cubicBezTo>
                    <a:pt x="405" y="0"/>
                    <a:pt x="425" y="4"/>
                    <a:pt x="445" y="10"/>
                  </a:cubicBezTo>
                  <a:cubicBezTo>
                    <a:pt x="445" y="178"/>
                    <a:pt x="445" y="178"/>
                    <a:pt x="445" y="178"/>
                  </a:cubicBezTo>
                  <a:cubicBezTo>
                    <a:pt x="416" y="171"/>
                    <a:pt x="389" y="165"/>
                    <a:pt x="361" y="165"/>
                  </a:cubicBezTo>
                  <a:cubicBezTo>
                    <a:pt x="198" y="165"/>
                    <a:pt x="174" y="303"/>
                    <a:pt x="174" y="340"/>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8" name="Freeform 24"/>
            <p:cNvSpPr>
              <a:spLocks noSelect="1"/>
            </p:cNvSpPr>
            <p:nvPr/>
          </p:nvSpPr>
          <p:spPr bwMode="auto">
            <a:xfrm>
              <a:off x="1337" y="325"/>
              <a:ext cx="105" cy="156"/>
            </a:xfrm>
            <a:custGeom>
              <a:avLst/>
              <a:gdLst/>
              <a:ahLst/>
              <a:cxnLst>
                <a:cxn ang="0">
                  <a:pos x="585" y="991"/>
                </a:cxn>
                <a:cxn ang="0">
                  <a:pos x="582" y="991"/>
                </a:cxn>
                <a:cxn ang="0">
                  <a:pos x="343" y="1113"/>
                </a:cxn>
                <a:cxn ang="0">
                  <a:pos x="0" y="748"/>
                </a:cxn>
                <a:cxn ang="0">
                  <a:pos x="336" y="383"/>
                </a:cxn>
                <a:cxn ang="0">
                  <a:pos x="572" y="489"/>
                </a:cxn>
                <a:cxn ang="0">
                  <a:pos x="576" y="489"/>
                </a:cxn>
                <a:cxn ang="0">
                  <a:pos x="576" y="0"/>
                </a:cxn>
                <a:cxn ang="0">
                  <a:pos x="750" y="0"/>
                </a:cxn>
                <a:cxn ang="0">
                  <a:pos x="750" y="1096"/>
                </a:cxn>
                <a:cxn ang="0">
                  <a:pos x="585" y="1096"/>
                </a:cxn>
                <a:cxn ang="0">
                  <a:pos x="585" y="991"/>
                </a:cxn>
                <a:cxn ang="0">
                  <a:pos x="378" y="956"/>
                </a:cxn>
                <a:cxn ang="0">
                  <a:pos x="582" y="748"/>
                </a:cxn>
                <a:cxn ang="0">
                  <a:pos x="378" y="539"/>
                </a:cxn>
                <a:cxn ang="0">
                  <a:pos x="174" y="748"/>
                </a:cxn>
                <a:cxn ang="0">
                  <a:pos x="378" y="956"/>
                </a:cxn>
              </a:cxnLst>
              <a:rect l="0" t="0" r="r" b="b"/>
              <a:pathLst>
                <a:path w="750" h="1113">
                  <a:moveTo>
                    <a:pt x="585" y="991"/>
                  </a:moveTo>
                  <a:cubicBezTo>
                    <a:pt x="582" y="991"/>
                    <a:pt x="582" y="991"/>
                    <a:pt x="582" y="991"/>
                  </a:cubicBezTo>
                  <a:cubicBezTo>
                    <a:pt x="531" y="1075"/>
                    <a:pt x="440" y="1113"/>
                    <a:pt x="343" y="1113"/>
                  </a:cubicBezTo>
                  <a:cubicBezTo>
                    <a:pt x="129" y="1113"/>
                    <a:pt x="0" y="954"/>
                    <a:pt x="0" y="748"/>
                  </a:cubicBezTo>
                  <a:cubicBezTo>
                    <a:pt x="0" y="542"/>
                    <a:pt x="137" y="383"/>
                    <a:pt x="336" y="383"/>
                  </a:cubicBezTo>
                  <a:cubicBezTo>
                    <a:pt x="466" y="383"/>
                    <a:pt x="536" y="444"/>
                    <a:pt x="572" y="489"/>
                  </a:cubicBezTo>
                  <a:cubicBezTo>
                    <a:pt x="576" y="489"/>
                    <a:pt x="576" y="489"/>
                    <a:pt x="576" y="489"/>
                  </a:cubicBezTo>
                  <a:cubicBezTo>
                    <a:pt x="576" y="0"/>
                    <a:pt x="576" y="0"/>
                    <a:pt x="576" y="0"/>
                  </a:cubicBezTo>
                  <a:cubicBezTo>
                    <a:pt x="750" y="0"/>
                    <a:pt x="750" y="0"/>
                    <a:pt x="750" y="0"/>
                  </a:cubicBezTo>
                  <a:cubicBezTo>
                    <a:pt x="750" y="1096"/>
                    <a:pt x="750" y="1096"/>
                    <a:pt x="750" y="1096"/>
                  </a:cubicBezTo>
                  <a:cubicBezTo>
                    <a:pt x="585" y="1096"/>
                    <a:pt x="585" y="1096"/>
                    <a:pt x="585" y="1096"/>
                  </a:cubicBezTo>
                  <a:lnTo>
                    <a:pt x="585" y="991"/>
                  </a:lnTo>
                  <a:close/>
                  <a:moveTo>
                    <a:pt x="378" y="956"/>
                  </a:moveTo>
                  <a:cubicBezTo>
                    <a:pt x="505" y="956"/>
                    <a:pt x="582" y="857"/>
                    <a:pt x="582" y="748"/>
                  </a:cubicBezTo>
                  <a:cubicBezTo>
                    <a:pt x="582" y="639"/>
                    <a:pt x="505" y="539"/>
                    <a:pt x="378" y="539"/>
                  </a:cubicBezTo>
                  <a:cubicBezTo>
                    <a:pt x="250" y="539"/>
                    <a:pt x="174" y="639"/>
                    <a:pt x="174" y="748"/>
                  </a:cubicBezTo>
                  <a:cubicBezTo>
                    <a:pt x="174" y="857"/>
                    <a:pt x="250" y="956"/>
                    <a:pt x="378" y="9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9" name="Freeform 25"/>
            <p:cNvSpPr>
              <a:spLocks noSelect="1"/>
            </p:cNvSpPr>
            <p:nvPr/>
          </p:nvSpPr>
          <p:spPr bwMode="auto">
            <a:xfrm>
              <a:off x="1463" y="378"/>
              <a:ext cx="90" cy="103"/>
            </a:xfrm>
            <a:custGeom>
              <a:avLst/>
              <a:gdLst/>
              <a:ahLst/>
              <a:cxnLst>
                <a:cxn ang="0">
                  <a:pos x="481" y="617"/>
                </a:cxn>
                <a:cxn ang="0">
                  <a:pos x="477" y="617"/>
                </a:cxn>
                <a:cxn ang="0">
                  <a:pos x="254" y="730"/>
                </a:cxn>
                <a:cxn ang="0">
                  <a:pos x="0" y="521"/>
                </a:cxn>
                <a:cxn ang="0">
                  <a:pos x="437" y="279"/>
                </a:cxn>
                <a:cxn ang="0">
                  <a:pos x="481" y="279"/>
                </a:cxn>
                <a:cxn ang="0">
                  <a:pos x="481" y="261"/>
                </a:cxn>
                <a:cxn ang="0">
                  <a:pos x="322" y="130"/>
                </a:cxn>
                <a:cxn ang="0">
                  <a:pos x="136" y="203"/>
                </a:cxn>
                <a:cxn ang="0">
                  <a:pos x="45" y="111"/>
                </a:cxn>
                <a:cxn ang="0">
                  <a:pos x="340" y="0"/>
                </a:cxn>
                <a:cxn ang="0">
                  <a:pos x="637" y="313"/>
                </a:cxn>
                <a:cxn ang="0">
                  <a:pos x="637" y="713"/>
                </a:cxn>
                <a:cxn ang="0">
                  <a:pos x="481" y="713"/>
                </a:cxn>
                <a:cxn ang="0">
                  <a:pos x="481" y="617"/>
                </a:cxn>
                <a:cxn ang="0">
                  <a:pos x="471" y="401"/>
                </a:cxn>
                <a:cxn ang="0">
                  <a:pos x="435" y="401"/>
                </a:cxn>
                <a:cxn ang="0">
                  <a:pos x="174" y="508"/>
                </a:cxn>
                <a:cxn ang="0">
                  <a:pos x="295" y="600"/>
                </a:cxn>
                <a:cxn ang="0">
                  <a:pos x="471" y="440"/>
                </a:cxn>
                <a:cxn ang="0">
                  <a:pos x="471" y="401"/>
                </a:cxn>
              </a:cxnLst>
              <a:rect l="0" t="0" r="r" b="b"/>
              <a:pathLst>
                <a:path w="637" h="730">
                  <a:moveTo>
                    <a:pt x="481" y="617"/>
                  </a:moveTo>
                  <a:cubicBezTo>
                    <a:pt x="477" y="617"/>
                    <a:pt x="477" y="617"/>
                    <a:pt x="477" y="617"/>
                  </a:cubicBezTo>
                  <a:cubicBezTo>
                    <a:pt x="427" y="695"/>
                    <a:pt x="346" y="730"/>
                    <a:pt x="254" y="730"/>
                  </a:cubicBezTo>
                  <a:cubicBezTo>
                    <a:pt x="125" y="730"/>
                    <a:pt x="0" y="659"/>
                    <a:pt x="0" y="521"/>
                  </a:cubicBezTo>
                  <a:cubicBezTo>
                    <a:pt x="0" y="295"/>
                    <a:pt x="264" y="279"/>
                    <a:pt x="437" y="279"/>
                  </a:cubicBezTo>
                  <a:cubicBezTo>
                    <a:pt x="481" y="279"/>
                    <a:pt x="481" y="279"/>
                    <a:pt x="481" y="279"/>
                  </a:cubicBezTo>
                  <a:cubicBezTo>
                    <a:pt x="481" y="261"/>
                    <a:pt x="481" y="261"/>
                    <a:pt x="481" y="261"/>
                  </a:cubicBezTo>
                  <a:cubicBezTo>
                    <a:pt x="481" y="175"/>
                    <a:pt x="414" y="130"/>
                    <a:pt x="322" y="130"/>
                  </a:cubicBezTo>
                  <a:cubicBezTo>
                    <a:pt x="249" y="130"/>
                    <a:pt x="182" y="159"/>
                    <a:pt x="136" y="203"/>
                  </a:cubicBezTo>
                  <a:cubicBezTo>
                    <a:pt x="45" y="111"/>
                    <a:pt x="45" y="111"/>
                    <a:pt x="45" y="111"/>
                  </a:cubicBezTo>
                  <a:cubicBezTo>
                    <a:pt x="122" y="33"/>
                    <a:pt x="230" y="0"/>
                    <a:pt x="340" y="0"/>
                  </a:cubicBezTo>
                  <a:cubicBezTo>
                    <a:pt x="637" y="0"/>
                    <a:pt x="637" y="214"/>
                    <a:pt x="637" y="313"/>
                  </a:cubicBezTo>
                  <a:cubicBezTo>
                    <a:pt x="637" y="713"/>
                    <a:pt x="637" y="713"/>
                    <a:pt x="637" y="713"/>
                  </a:cubicBezTo>
                  <a:cubicBezTo>
                    <a:pt x="481" y="713"/>
                    <a:pt x="481" y="713"/>
                    <a:pt x="481" y="713"/>
                  </a:cubicBezTo>
                  <a:lnTo>
                    <a:pt x="481" y="617"/>
                  </a:lnTo>
                  <a:close/>
                  <a:moveTo>
                    <a:pt x="471" y="401"/>
                  </a:moveTo>
                  <a:cubicBezTo>
                    <a:pt x="435" y="401"/>
                    <a:pt x="435" y="401"/>
                    <a:pt x="435" y="401"/>
                  </a:cubicBezTo>
                  <a:cubicBezTo>
                    <a:pt x="339" y="401"/>
                    <a:pt x="174" y="408"/>
                    <a:pt x="174" y="508"/>
                  </a:cubicBezTo>
                  <a:cubicBezTo>
                    <a:pt x="174" y="572"/>
                    <a:pt x="239" y="600"/>
                    <a:pt x="295" y="600"/>
                  </a:cubicBezTo>
                  <a:cubicBezTo>
                    <a:pt x="414" y="600"/>
                    <a:pt x="471" y="537"/>
                    <a:pt x="471" y="440"/>
                  </a:cubicBezTo>
                  <a:lnTo>
                    <a:pt x="471" y="40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0" name="Freeform 26"/>
            <p:cNvSpPr>
              <a:spLocks noSelect="1"/>
            </p:cNvSpPr>
            <p:nvPr/>
          </p:nvSpPr>
          <p:spPr bwMode="auto">
            <a:xfrm>
              <a:off x="1578" y="378"/>
              <a:ext cx="152" cy="101"/>
            </a:xfrm>
            <a:custGeom>
              <a:avLst/>
              <a:gdLst/>
              <a:ahLst/>
              <a:cxnLst>
                <a:cxn ang="0">
                  <a:pos x="0" y="17"/>
                </a:cxn>
                <a:cxn ang="0">
                  <a:pos x="165" y="17"/>
                </a:cxn>
                <a:cxn ang="0">
                  <a:pos x="165" y="126"/>
                </a:cxn>
                <a:cxn ang="0">
                  <a:pos x="168" y="126"/>
                </a:cxn>
                <a:cxn ang="0">
                  <a:pos x="381" y="0"/>
                </a:cxn>
                <a:cxn ang="0">
                  <a:pos x="598" y="129"/>
                </a:cxn>
                <a:cxn ang="0">
                  <a:pos x="827" y="0"/>
                </a:cxn>
                <a:cxn ang="0">
                  <a:pos x="1078" y="298"/>
                </a:cxn>
                <a:cxn ang="0">
                  <a:pos x="1078" y="713"/>
                </a:cxn>
                <a:cxn ang="0">
                  <a:pos x="904" y="713"/>
                </a:cxn>
                <a:cxn ang="0">
                  <a:pos x="904" y="319"/>
                </a:cxn>
                <a:cxn ang="0">
                  <a:pos x="775" y="156"/>
                </a:cxn>
                <a:cxn ang="0">
                  <a:pos x="626" y="336"/>
                </a:cxn>
                <a:cxn ang="0">
                  <a:pos x="626" y="713"/>
                </a:cxn>
                <a:cxn ang="0">
                  <a:pos x="452" y="713"/>
                </a:cxn>
                <a:cxn ang="0">
                  <a:pos x="452" y="298"/>
                </a:cxn>
                <a:cxn ang="0">
                  <a:pos x="333" y="156"/>
                </a:cxn>
                <a:cxn ang="0">
                  <a:pos x="174" y="333"/>
                </a:cxn>
                <a:cxn ang="0">
                  <a:pos x="174" y="713"/>
                </a:cxn>
                <a:cxn ang="0">
                  <a:pos x="0" y="713"/>
                </a:cxn>
                <a:cxn ang="0">
                  <a:pos x="0" y="17"/>
                </a:cxn>
              </a:cxnLst>
              <a:rect l="0" t="0" r="r" b="b"/>
              <a:pathLst>
                <a:path w="1078" h="713">
                  <a:moveTo>
                    <a:pt x="0" y="17"/>
                  </a:moveTo>
                  <a:cubicBezTo>
                    <a:pt x="165" y="17"/>
                    <a:pt x="165" y="17"/>
                    <a:pt x="165" y="17"/>
                  </a:cubicBezTo>
                  <a:cubicBezTo>
                    <a:pt x="165" y="126"/>
                    <a:pt x="165" y="126"/>
                    <a:pt x="165" y="126"/>
                  </a:cubicBezTo>
                  <a:cubicBezTo>
                    <a:pt x="168" y="126"/>
                    <a:pt x="168" y="126"/>
                    <a:pt x="168" y="126"/>
                  </a:cubicBezTo>
                  <a:cubicBezTo>
                    <a:pt x="199" y="61"/>
                    <a:pt x="265" y="0"/>
                    <a:pt x="381" y="0"/>
                  </a:cubicBezTo>
                  <a:cubicBezTo>
                    <a:pt x="488" y="0"/>
                    <a:pt x="562" y="42"/>
                    <a:pt x="598" y="129"/>
                  </a:cubicBezTo>
                  <a:cubicBezTo>
                    <a:pt x="649" y="40"/>
                    <a:pt x="723" y="0"/>
                    <a:pt x="827" y="0"/>
                  </a:cubicBezTo>
                  <a:cubicBezTo>
                    <a:pt x="1013" y="0"/>
                    <a:pt x="1078" y="132"/>
                    <a:pt x="1078" y="298"/>
                  </a:cubicBezTo>
                  <a:cubicBezTo>
                    <a:pt x="1078" y="713"/>
                    <a:pt x="1078" y="713"/>
                    <a:pt x="1078" y="713"/>
                  </a:cubicBezTo>
                  <a:cubicBezTo>
                    <a:pt x="904" y="713"/>
                    <a:pt x="904" y="713"/>
                    <a:pt x="904" y="713"/>
                  </a:cubicBezTo>
                  <a:cubicBezTo>
                    <a:pt x="904" y="319"/>
                    <a:pt x="904" y="319"/>
                    <a:pt x="904" y="319"/>
                  </a:cubicBezTo>
                  <a:cubicBezTo>
                    <a:pt x="904" y="232"/>
                    <a:pt x="878" y="156"/>
                    <a:pt x="775" y="156"/>
                  </a:cubicBezTo>
                  <a:cubicBezTo>
                    <a:pt x="666" y="156"/>
                    <a:pt x="626" y="246"/>
                    <a:pt x="626" y="336"/>
                  </a:cubicBezTo>
                  <a:cubicBezTo>
                    <a:pt x="626" y="713"/>
                    <a:pt x="626" y="713"/>
                    <a:pt x="626" y="713"/>
                  </a:cubicBezTo>
                  <a:cubicBezTo>
                    <a:pt x="452" y="713"/>
                    <a:pt x="452" y="713"/>
                    <a:pt x="452" y="713"/>
                  </a:cubicBezTo>
                  <a:cubicBezTo>
                    <a:pt x="452" y="298"/>
                    <a:pt x="452" y="298"/>
                    <a:pt x="452" y="298"/>
                  </a:cubicBezTo>
                  <a:cubicBezTo>
                    <a:pt x="452" y="213"/>
                    <a:pt x="417" y="156"/>
                    <a:pt x="333" y="156"/>
                  </a:cubicBezTo>
                  <a:cubicBezTo>
                    <a:pt x="219" y="156"/>
                    <a:pt x="174" y="240"/>
                    <a:pt x="174" y="333"/>
                  </a:cubicBezTo>
                  <a:cubicBezTo>
                    <a:pt x="174" y="713"/>
                    <a:pt x="174" y="713"/>
                    <a:pt x="174" y="713"/>
                  </a:cubicBezTo>
                  <a:cubicBezTo>
                    <a:pt x="0" y="713"/>
                    <a:pt x="0" y="713"/>
                    <a:pt x="0" y="713"/>
                  </a:cubicBezTo>
                  <a:lnTo>
                    <a:pt x="0"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 name="Titel 1"/>
          <p:cNvSpPr>
            <a:spLocks noGrp="1" noSelect="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a:t>Titel</a:t>
            </a:r>
          </a:p>
        </p:txBody>
      </p:sp>
      <p:sp>
        <p:nvSpPr>
          <p:cNvPr id="3" name="Ondertitel 2"/>
          <p:cNvSpPr>
            <a:spLocks noGrp="1" noSelect="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Subtitel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a:xfrm>
            <a:off x="4337934" y="2053441"/>
            <a:ext cx="4428000" cy="4608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6" name="Tijdelijke aanduiding voor afbeelding 5"/>
          <p:cNvSpPr>
            <a:spLocks noGrp="1" noSelect="1"/>
          </p:cNvSpPr>
          <p:nvPr>
            <p:ph type="pic" sz="quarter" idx="10" hasCustomPrompt="1"/>
          </p:nvPr>
        </p:nvSpPr>
        <p:spPr>
          <a:xfrm>
            <a:off x="820800" y="2124000"/>
            <a:ext cx="3268800" cy="4248000"/>
          </a:xfrm>
        </p:spPr>
        <p:txBody>
          <a:bodyPr/>
          <a:lstStyle>
            <a:lvl1pPr marL="0" indent="0">
              <a:buNone/>
              <a:defRPr b="0" baseline="0"/>
            </a:lvl1pPr>
          </a:lstStyle>
          <a:p>
            <a:r>
              <a:rPr lang="nl-NL" dirty="0"/>
              <a:t>Afbeelding formaat: 367 x 476 pixels.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a:xfrm>
            <a:off x="6689901" y="2053441"/>
            <a:ext cx="2052000" cy="4176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6" name="Tijdelijke aanduiding voor afbeelding 5"/>
          <p:cNvSpPr>
            <a:spLocks noGrp="1" noSelect="1"/>
          </p:cNvSpPr>
          <p:nvPr>
            <p:ph type="pic" sz="quarter" idx="10" hasCustomPrompt="1"/>
          </p:nvPr>
        </p:nvSpPr>
        <p:spPr>
          <a:xfrm>
            <a:off x="766800" y="2124000"/>
            <a:ext cx="5720400" cy="3812400"/>
          </a:xfrm>
        </p:spPr>
        <p:txBody>
          <a:bodyPr/>
          <a:lstStyle>
            <a:lvl1pPr marL="0" indent="0">
              <a:buNone/>
              <a:defRPr b="0" baseline="0"/>
            </a:lvl1pPr>
          </a:lstStyle>
          <a:p>
            <a:r>
              <a:rPr lang="nl-NL" dirty="0"/>
              <a:t>Afbeelding formaat: 641 x 427 pixels.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a:xfrm>
            <a:off x="6040767" y="2053441"/>
            <a:ext cx="2753742" cy="4608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6" name="Tijdelijke aanduiding voor afbeelding 5"/>
          <p:cNvSpPr>
            <a:spLocks noGrp="1" noSelect="1"/>
          </p:cNvSpPr>
          <p:nvPr>
            <p:ph type="pic" sz="quarter" idx="10" hasCustomPrompt="1"/>
          </p:nvPr>
        </p:nvSpPr>
        <p:spPr>
          <a:xfrm>
            <a:off x="792000" y="0"/>
            <a:ext cx="4950000" cy="6858000"/>
          </a:xfrm>
        </p:spPr>
        <p:txBody>
          <a:bodyPr/>
          <a:lstStyle>
            <a:lvl1pPr marL="0" indent="0">
              <a:buNone/>
              <a:defRPr b="0" baseline="0"/>
            </a:lvl1pPr>
          </a:lstStyle>
          <a:p>
            <a:r>
              <a:rPr lang="nl-NL" dirty="0"/>
              <a:t>Afbeelding formaat: 367 x 476 pixels.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noSelect="1"/>
          </p:cNvSpPr>
          <p:nvPr>
            <p:ph sz="quarter" idx="13"/>
          </p:nvPr>
        </p:nvSpPr>
        <p:spPr>
          <a:xfrm>
            <a:off x="4705971" y="3366000"/>
            <a:ext cx="3672000" cy="27864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11" name="Tijdelijke aanduiding voor inhoud 10"/>
          <p:cNvSpPr>
            <a:spLocks noGrp="1" noSelect="1"/>
          </p:cNvSpPr>
          <p:nvPr>
            <p:ph sz="quarter" idx="14"/>
          </p:nvPr>
        </p:nvSpPr>
        <p:spPr>
          <a:xfrm>
            <a:off x="781971" y="3366000"/>
            <a:ext cx="3672000" cy="27864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8" name="Titel 7"/>
          <p:cNvSpPr>
            <a:spLocks noGrp="1" noSelect="1"/>
          </p:cNvSpPr>
          <p:nvPr>
            <p:ph type="title"/>
          </p:nvPr>
        </p:nvSpPr>
        <p:spPr>
          <a:xfrm>
            <a:off x="781971" y="1998333"/>
            <a:ext cx="7596000" cy="1143000"/>
          </a:xfrm>
        </p:spPr>
        <p:txBody>
          <a:bodyPr/>
          <a:lstStyle/>
          <a:p>
            <a:r>
              <a:rPr lang="nl-NL"/>
              <a:t>Klik om de stijl te bewerken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770636"/>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1000" noProof="1">
                <a:solidFill>
                  <a:schemeClr val="tx1"/>
                </a:solidFill>
              </a:rPr>
              <a:t>Deze dia  is zo gemaakt dat je zelf een afbeelding kan invoegen. </a:t>
            </a:r>
          </a:p>
          <a:p>
            <a:pPr algn="l"/>
            <a:endParaRPr lang="nl-NL" sz="1000" noProof="1">
              <a:solidFill>
                <a:schemeClr val="tx1"/>
              </a:solidFill>
            </a:endParaRPr>
          </a:p>
          <a:p>
            <a:pPr algn="l"/>
            <a:r>
              <a:rPr lang="nl-NL" sz="1000" noProof="1">
                <a:solidFill>
                  <a:schemeClr val="tx1"/>
                </a:solidFill>
              </a:rPr>
              <a:t>Klik met de rechtermuisknop in de achtergrond en kies Achtergrond opmaken. Klik op Opvulling met figuur of bitmappatroon en dan op Invoegen uit bestand. Kies de afbeelding en klik op Invoegen en Sluiten.</a:t>
            </a:r>
          </a:p>
          <a:p>
            <a:pPr algn="l"/>
            <a:endParaRPr lang="nl-NL" sz="1000" noProof="1">
              <a:solidFill>
                <a:schemeClr val="tx1"/>
              </a:solidFill>
            </a:endParaRPr>
          </a:p>
          <a:p>
            <a:pPr algn="l"/>
            <a:r>
              <a:rPr lang="nl-NL" sz="1000" noProof="1">
                <a:solidFill>
                  <a:schemeClr val="tx1"/>
                </a:solidFill>
              </a:rPr>
              <a:t>Klik niet op Overal toepassen omdat de afbeelding dan op alle dia’s komt. Met ctrl + z kan je dit ongedaan maken.</a:t>
            </a:r>
          </a:p>
          <a:p>
            <a:pPr algn="l"/>
            <a:endParaRPr lang="nl-NL" sz="1000" noProof="1">
              <a:solidFill>
                <a:schemeClr val="tx1"/>
              </a:solidFill>
            </a:endParaRPr>
          </a:p>
          <a:p>
            <a:pPr algn="l"/>
            <a:r>
              <a:rPr lang="nl-NL" sz="1000" noProof="1">
                <a:solidFill>
                  <a:schemeClr val="tx1"/>
                </a:solidFill>
              </a:rPr>
              <a:t>Voor het mooiste resultaat is de beeldverhouding 1024 x 768 pixels. Het beeld blijft dan scherp en vervormt niet.</a:t>
            </a:r>
          </a:p>
          <a:p>
            <a:pPr algn="l"/>
            <a:endParaRPr lang="nl-NL" sz="1000" noProof="1">
              <a:solidFill>
                <a:schemeClr val="tx1"/>
              </a:solidFill>
            </a:endParaRPr>
          </a:p>
        </p:txBody>
      </p:sp>
      <p:grpSp>
        <p:nvGrpSpPr>
          <p:cNvPr id="2" name="Groep 35"/>
          <p:cNvGrpSpPr>
            <a:grpSpLocks noSelect="1"/>
          </p:cNvGrpSpPr>
          <p:nvPr userDrawn="1"/>
        </p:nvGrpSpPr>
        <p:grpSpPr>
          <a:xfrm>
            <a:off x="0" y="0"/>
            <a:ext cx="788400" cy="6858000"/>
            <a:chOff x="0" y="0"/>
            <a:chExt cx="788400" cy="6858000"/>
          </a:xfrm>
        </p:grpSpPr>
        <p:sp>
          <p:nvSpPr>
            <p:cNvPr id="30" name="Rechthoek 29"/>
            <p:cNvSpPr>
              <a:spLocks noSelect="1"/>
            </p:cNvSpPr>
            <p:nvPr userDrawn="1"/>
          </p:nvSpPr>
          <p:spPr>
            <a:xfrm>
              <a:off x="0" y="0"/>
              <a:ext cx="78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 name="Groep 30"/>
            <p:cNvGrpSpPr>
              <a:grpSpLocks noSelect="1"/>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12" name="Groep 11"/>
          <p:cNvGrpSpPr>
            <a:grpSpLocks noSelect="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 name="Tijdelijke aanduiding voor titel 1"/>
          <p:cNvSpPr>
            <a:spLocks noGrp="1" noSelect="1"/>
          </p:cNvSpPr>
          <p:nvPr>
            <p:ph type="title"/>
          </p:nvPr>
        </p:nvSpPr>
        <p:spPr>
          <a:xfrm>
            <a:off x="781971" y="1998333"/>
            <a:ext cx="7596000" cy="1143000"/>
          </a:xfrm>
          <a:prstGeom prst="rect">
            <a:avLst/>
          </a:prstGeom>
        </p:spPr>
        <p:txBody>
          <a:bodyPr vert="horz" lIns="0" tIns="0" rIns="0" bIns="0" rtlCol="0" anchor="t">
            <a:noAutofit/>
          </a:bodyPr>
          <a:lstStyle/>
          <a:p>
            <a:r>
              <a:rPr lang="nl-NL" noProof="1"/>
              <a:t>Klik om de stijl te bewerken</a:t>
            </a:r>
          </a:p>
        </p:txBody>
      </p:sp>
      <p:sp>
        <p:nvSpPr>
          <p:cNvPr id="3" name="Tijdelijke aanduiding voor tekst 2"/>
          <p:cNvSpPr>
            <a:spLocks noGrp="1" noSelect="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a:p>
            <a:pPr lvl="5"/>
            <a:r>
              <a:rPr lang="nl-NL" noProof="1"/>
              <a:t>Zesde niveau</a:t>
            </a:r>
          </a:p>
          <a:p>
            <a:pPr lvl="6"/>
            <a:r>
              <a:rPr lang="nl-NL" noProof="1"/>
              <a:t>Zevende niveau</a:t>
            </a:r>
          </a:p>
          <a:p>
            <a:pPr lvl="7"/>
            <a:r>
              <a:rPr lang="nl-NL" noProof="1"/>
              <a:t>Achtste niveau</a:t>
            </a:r>
          </a:p>
          <a:p>
            <a:pPr lvl="8"/>
            <a:r>
              <a:rPr lang="nl-NL" noProof="1"/>
              <a:t>Negende niveau</a:t>
            </a:r>
          </a:p>
        </p:txBody>
      </p:sp>
      <p:grpSp>
        <p:nvGrpSpPr>
          <p:cNvPr id="20" name="Groep 19"/>
          <p:cNvGrpSpPr>
            <a:grpSpLocks noSelect="1"/>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900" noProof="1">
                  <a:solidFill>
                    <a:schemeClr val="tx1"/>
                  </a:solidFill>
                </a:rPr>
                <a:t>Klik op het pijltje naast Nieuwe dia om een nieuwe dia aan te maken. Kies een van de indelingen.</a:t>
              </a:r>
            </a:p>
            <a:p>
              <a:pPr algn="l"/>
              <a:endParaRPr lang="nl-NL" sz="900" noProof="1">
                <a:solidFill>
                  <a:schemeClr val="tx1"/>
                </a:solidFill>
              </a:endParaRPr>
            </a:p>
            <a:p>
              <a:pPr algn="l"/>
              <a:r>
                <a:rPr lang="nl-NL" sz="900" noProof="1">
                  <a:solidFill>
                    <a:schemeClr val="tx1"/>
                  </a:solidFill>
                </a:rPr>
                <a:t>Klik op Indeling als de dia opnieuw moet worden aangepast aan de huidige indeling, of om een andere indeling toe te passen.</a:t>
              </a:r>
            </a:p>
            <a:p>
              <a:pPr algn="l"/>
              <a:endParaRPr lang="nl-NL" sz="900" noProof="1">
                <a:solidFill>
                  <a:schemeClr val="tx1"/>
                </a:solidFill>
              </a:endParaRPr>
            </a:p>
            <a:p>
              <a:pPr algn="l"/>
              <a:r>
                <a:rPr lang="nl-NL" sz="900" noProof="1">
                  <a:solidFill>
                    <a:schemeClr val="tx1"/>
                  </a:solidFill>
                </a:rPr>
                <a:t>De tekstvakken van de dia’s hebben allen 9 niveaus.</a:t>
              </a:r>
            </a:p>
            <a:p>
              <a:pPr algn="l"/>
              <a:r>
                <a:rPr lang="nl-NL" sz="900" noProof="1">
                  <a:solidFill>
                    <a:schemeClr val="tx1"/>
                  </a:solidFill>
                </a:rPr>
                <a:t>Eerste, tweede en derde niveau hebben</a:t>
              </a:r>
              <a:r>
                <a:rPr lang="nl-NL" sz="900" baseline="0" noProof="1">
                  <a:solidFill>
                    <a:schemeClr val="tx1"/>
                  </a:solidFill>
                </a:rPr>
                <a:t> een opsomming. Het vierde niveau is bold en geschikt voor een kopje.</a:t>
              </a:r>
            </a:p>
            <a:p>
              <a:pPr algn="l"/>
              <a:r>
                <a:rPr lang="nl-NL" sz="900" baseline="0" noProof="1">
                  <a:solidFill>
                    <a:schemeClr val="tx1"/>
                  </a:solidFill>
                </a:rPr>
                <a:t>Het vijfde niveau is voor de basistekst. Zowel niveau  vier als vijf lijnen automatisch uit aan de linkerkantlijn.</a:t>
              </a:r>
            </a:p>
            <a:p>
              <a:pPr algn="l"/>
              <a:r>
                <a:rPr lang="nl-NL" sz="900" baseline="0" noProof="1">
                  <a:solidFill>
                    <a:schemeClr val="tx1"/>
                  </a:solidFill>
                </a:rPr>
                <a:t>Het zesde, zevende en achtste niveau lijnen uit onder resp. eerste, tweede en derde opsomming.</a:t>
              </a:r>
            </a:p>
            <a:p>
              <a:pPr algn="l"/>
              <a:r>
                <a:rPr lang="nl-NL" sz="900" baseline="0" noProof="1">
                  <a:solidFill>
                    <a:schemeClr val="tx1"/>
                  </a:solidFill>
                </a:rPr>
                <a:t>Het negende niveau is een kleiner lettertype dat uitlijnt aan de linkermarge. Deze is geschikt voor bijvoorbeeld een bijschrift.</a:t>
              </a:r>
            </a:p>
            <a:p>
              <a:pPr algn="l"/>
              <a:endParaRPr lang="nl-NL" sz="900" baseline="0" noProof="1">
                <a:solidFill>
                  <a:schemeClr val="tx1"/>
                </a:solidFill>
              </a:endParaRPr>
            </a:p>
            <a:p>
              <a:pPr algn="l"/>
              <a:r>
                <a:rPr lang="nl-NL" sz="900" b="1" baseline="0" noProof="1">
                  <a:solidFill>
                    <a:schemeClr val="tx1"/>
                  </a:solidFill>
                </a:rPr>
                <a:t>Let op:</a:t>
              </a:r>
              <a:r>
                <a:rPr lang="nl-NL" sz="900" b="0" baseline="0" noProof="1">
                  <a:solidFill>
                    <a:schemeClr val="tx1"/>
                  </a:solidFill>
                </a:rPr>
                <a:t>  Let op: wissel van stijl met de knoppen              voor lijstniveau verhogen of verlagen, of in MS Office met verkorte toetscombinatie Alt+Shift+← of Alt+Shift+→</a:t>
              </a:r>
            </a:p>
            <a:p>
              <a:pPr algn="l"/>
              <a:endParaRPr lang="nl-NL" sz="900" b="0" baseline="0" noProof="1">
                <a:solidFill>
                  <a:schemeClr val="tx1"/>
                </a:solidFill>
              </a:endParaRPr>
            </a:p>
            <a:p>
              <a:pPr algn="l"/>
              <a:endParaRPr lang="nl-NL" sz="900" b="0" baseline="0" noProof="1">
                <a:solidFill>
                  <a:schemeClr val="tx1"/>
                </a:solidFill>
              </a:endParaRPr>
            </a:p>
            <a:p>
              <a:pPr algn="l"/>
              <a:r>
                <a:rPr lang="nl-NL" sz="900" b="0" baseline="0" noProof="1">
                  <a:solidFill>
                    <a:schemeClr val="tx1"/>
                  </a:solidFill>
                </a:rPr>
                <a:t>Gebruik dus niet de standaard opsomming- knoppen van MS Office om de stijl te veranderen!</a:t>
              </a:r>
              <a:endParaRPr lang="nl-NL" sz="900" b="1" noProof="1">
                <a:solidFill>
                  <a:schemeClr val="tx1"/>
                </a:solidFill>
              </a:endParaRPr>
            </a:p>
          </p:txBody>
        </p:sp>
        <p:pic>
          <p:nvPicPr>
            <p:cNvPr id="17" name="Afbeelding 16" descr="knoppen inspringen.png"/>
            <p:cNvPicPr>
              <a:picLocks noSelect="1" noChangeAspect="1"/>
            </p:cNvPicPr>
            <p:nvPr userDrawn="1"/>
          </p:nvPicPr>
          <p:blipFill>
            <a:blip r:embed="rId15"/>
            <a:stretch>
              <a:fillRect/>
            </a:stretch>
          </p:blipFill>
          <p:spPr>
            <a:xfrm>
              <a:off x="9664584" y="5669775"/>
              <a:ext cx="419100" cy="228600"/>
            </a:xfrm>
            <a:prstGeom prst="rect">
              <a:avLst/>
            </a:prstGeom>
          </p:spPr>
        </p:pic>
        <p:grpSp>
          <p:nvGrpSpPr>
            <p:cNvPr id="19" name="Groep 18"/>
            <p:cNvGrpSpPr>
              <a:grpSpLocks noSelect="1"/>
            </p:cNvGrpSpPr>
            <p:nvPr userDrawn="1"/>
          </p:nvGrpSpPr>
          <p:grpSpPr>
            <a:xfrm>
              <a:off x="9632100" y="6521279"/>
              <a:ext cx="752580" cy="285790"/>
              <a:chOff x="9670200" y="6559379"/>
              <a:chExt cx="752580" cy="285790"/>
            </a:xfrm>
          </p:grpSpPr>
          <p:pic>
            <p:nvPicPr>
              <p:cNvPr id="18" name="Afbeelding 17" descr="knoppen ms office niet gebruiken.png"/>
              <p:cNvPicPr>
                <a:picLocks noSelect="1" noChangeAspect="1"/>
              </p:cNvPicPr>
              <p:nvPr userDrawn="1"/>
            </p:nvPicPr>
            <p:blipFill>
              <a:blip r:embed="rId16"/>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 bg1="lt1" tx1="dk1" bg2="lt2" tx2="dk2" accent1="accent1" accent2="accent2" accent3="accent3" accent4="accent4" accent5="accent5" accent6="accent6" hlink="hlink" folHlink="folHlink"/>
  <p:sldLayoutIdLst>
    <p:sldLayoutId id="2147483727" r:id="rId1"/>
    <p:sldLayoutId id="2147483719" r:id="rId2"/>
    <p:sldLayoutId id="2147483718" r:id="rId3"/>
    <p:sldLayoutId id="2147483728" r:id="rId4"/>
    <p:sldLayoutId id="2147483725" r:id="rId5"/>
    <p:sldLayoutId id="2147483730" r:id="rId6"/>
    <p:sldLayoutId id="2147483732" r:id="rId7"/>
    <p:sldLayoutId id="2147483720" r:id="rId8"/>
    <p:sldLayoutId id="2147483735" r:id="rId9"/>
    <p:sldLayoutId id="2147483722" r:id="rId10"/>
    <p:sldLayoutId id="2147483723" r:id="rId11"/>
    <p:sldLayoutId id="2147483736" r:id="rId12"/>
    <p:sldLayoutId id="2147483737" r:id="rId13"/>
  </p:sldLayoutIdLst>
  <p:hf hdr="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81044" y="1758949"/>
            <a:ext cx="7623403" cy="1836000"/>
          </a:xfrm>
        </p:spPr>
        <p:txBody>
          <a:bodyPr/>
          <a:lstStyle/>
          <a:p>
            <a:r>
              <a:rPr lang="nl-NL" sz="4000" dirty="0" err="1"/>
              <a:t>Housing</a:t>
            </a:r>
            <a:r>
              <a:rPr lang="nl-NL" sz="4000" dirty="0"/>
              <a:t> market trends</a:t>
            </a:r>
            <a:br>
              <a:rPr lang="nl-NL" sz="4000" dirty="0"/>
            </a:br>
            <a:r>
              <a:rPr lang="nl-NL" sz="4000" dirty="0"/>
              <a:t>Amsterdam</a:t>
            </a:r>
          </a:p>
        </p:txBody>
      </p:sp>
      <p:sp>
        <p:nvSpPr>
          <p:cNvPr id="3" name="Ondertitel 2"/>
          <p:cNvSpPr>
            <a:spLocks noGrp="1"/>
          </p:cNvSpPr>
          <p:nvPr>
            <p:ph type="subTitle" idx="1"/>
          </p:nvPr>
        </p:nvSpPr>
        <p:spPr>
          <a:xfrm>
            <a:off x="971600" y="5229200"/>
            <a:ext cx="7344000" cy="936104"/>
          </a:xfrm>
        </p:spPr>
        <p:txBody>
          <a:bodyPr/>
          <a:lstStyle/>
          <a:p>
            <a:r>
              <a:rPr lang="nl-NL" sz="2000" dirty="0" err="1"/>
              <a:t>Housing</a:t>
            </a:r>
            <a:r>
              <a:rPr lang="nl-NL" sz="2000" dirty="0"/>
              <a:t> </a:t>
            </a:r>
            <a:r>
              <a:rPr lang="nl-NL" sz="2000" dirty="0" err="1"/>
              <a:t>Department</a:t>
            </a:r>
            <a:endParaRPr lang="nl-NL" sz="2000" dirty="0"/>
          </a:p>
          <a:p>
            <a:r>
              <a:rPr lang="nl-NL" sz="2000" dirty="0"/>
              <a:t>Dr. Kees Dignum</a:t>
            </a:r>
          </a:p>
        </p:txBody>
      </p:sp>
      <p:sp>
        <p:nvSpPr>
          <p:cNvPr id="4" name="Tijdelijke aanduiding voor datum 3"/>
          <p:cNvSpPr>
            <a:spLocks noGrp="1"/>
          </p:cNvSpPr>
          <p:nvPr>
            <p:ph type="dt" sz="half" idx="10"/>
          </p:nvPr>
        </p:nvSpPr>
        <p:spPr/>
        <p:txBody>
          <a:bodyPr/>
          <a:lstStyle/>
          <a:p>
            <a:r>
              <a:rPr lang="nl-NL" noProof="1"/>
              <a:t>16 maart 2023</a:t>
            </a:r>
          </a:p>
        </p:txBody>
      </p:sp>
      <p:sp>
        <p:nvSpPr>
          <p:cNvPr id="5" name="Tekstvak 4"/>
          <p:cNvSpPr txBox="1"/>
          <p:nvPr/>
        </p:nvSpPr>
        <p:spPr>
          <a:xfrm>
            <a:off x="899592" y="3140968"/>
            <a:ext cx="1202432" cy="914400"/>
          </a:xfrm>
          <a:prstGeom prst="rect">
            <a:avLst/>
          </a:prstGeom>
        </p:spPr>
        <p:txBody>
          <a:bodyPr vert="horz" wrap="none" lIns="0" tIns="0" rIns="0" bIns="0" rtlCol="0" anchor="t">
            <a:noAutofit/>
          </a:bodyPr>
          <a:lstStyle/>
          <a:p>
            <a:endParaRPr lang="nl-NL" sz="2800" dirty="0">
              <a:solidFill>
                <a:schemeClr val="bg1"/>
              </a:solidFill>
            </a:endParaRPr>
          </a:p>
        </p:txBody>
      </p:sp>
    </p:spTree>
    <p:extLst>
      <p:ext uri="{BB962C8B-B14F-4D97-AF65-F5344CB8AC3E}">
        <p14:creationId xmlns:p14="http://schemas.microsoft.com/office/powerpoint/2010/main" val="1522881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827584" y="764704"/>
            <a:ext cx="7596000" cy="1143000"/>
          </a:xfrm>
        </p:spPr>
        <p:txBody>
          <a:bodyPr/>
          <a:lstStyle/>
          <a:p>
            <a:r>
              <a:rPr lang="nl-NL" dirty="0" err="1"/>
              <a:t>Repairing</a:t>
            </a:r>
            <a:r>
              <a:rPr lang="nl-NL" dirty="0"/>
              <a:t> </a:t>
            </a:r>
            <a:r>
              <a:rPr lang="nl-NL" dirty="0" err="1"/>
              <a:t>the</a:t>
            </a:r>
            <a:r>
              <a:rPr lang="nl-NL" dirty="0"/>
              <a:t> </a:t>
            </a:r>
            <a:r>
              <a:rPr lang="nl-NL" dirty="0" err="1"/>
              <a:t>income</a:t>
            </a:r>
            <a:r>
              <a:rPr lang="nl-NL" dirty="0"/>
              <a:t> gap</a:t>
            </a:r>
          </a:p>
        </p:txBody>
      </p:sp>
      <p:pic>
        <p:nvPicPr>
          <p:cNvPr id="2" name="Afbeelding 1"/>
          <p:cNvPicPr>
            <a:picLocks noChangeAspect="1"/>
          </p:cNvPicPr>
          <p:nvPr/>
        </p:nvPicPr>
        <p:blipFill>
          <a:blip r:embed="rId3"/>
          <a:stretch>
            <a:fillRect/>
          </a:stretch>
        </p:blipFill>
        <p:spPr>
          <a:xfrm>
            <a:off x="825588" y="1447627"/>
            <a:ext cx="7418820" cy="5275965"/>
          </a:xfrm>
          <a:prstGeom prst="rect">
            <a:avLst/>
          </a:prstGeom>
        </p:spPr>
      </p:pic>
    </p:spTree>
    <p:extLst>
      <p:ext uri="{BB962C8B-B14F-4D97-AF65-F5344CB8AC3E}">
        <p14:creationId xmlns:p14="http://schemas.microsoft.com/office/powerpoint/2010/main" val="3675680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1"/>
            <a:ext cx="7596000" cy="620688"/>
          </a:xfrm>
        </p:spPr>
        <p:txBody>
          <a:bodyPr/>
          <a:lstStyle/>
          <a:p>
            <a:r>
              <a:rPr lang="nl-NL" dirty="0"/>
              <a:t>Stages of </a:t>
            </a:r>
            <a:r>
              <a:rPr lang="nl-NL" dirty="0" err="1"/>
              <a:t>urban</a:t>
            </a:r>
            <a:r>
              <a:rPr lang="nl-NL" dirty="0"/>
              <a:t> development</a:t>
            </a:r>
            <a:br>
              <a:rPr lang="nl-NL" dirty="0"/>
            </a:br>
            <a:endParaRPr lang="nl-NL" dirty="0"/>
          </a:p>
        </p:txBody>
      </p:sp>
      <p:sp>
        <p:nvSpPr>
          <p:cNvPr id="4" name="Tijdelijke aanduiding voor inhoud 2"/>
          <p:cNvSpPr>
            <a:spLocks noGrp="1"/>
          </p:cNvSpPr>
          <p:nvPr>
            <p:ph idx="1"/>
          </p:nvPr>
        </p:nvSpPr>
        <p:spPr>
          <a:xfrm>
            <a:off x="179512" y="1628800"/>
            <a:ext cx="8784976" cy="3600400"/>
          </a:xfrm>
        </p:spPr>
        <p:txBody>
          <a:bodyPr/>
          <a:lstStyle/>
          <a:p>
            <a:pPr marL="285750" indent="-285750">
              <a:buFont typeface="Arial" panose="020B0604020202020204" pitchFamily="34" charset="0"/>
              <a:buChar char="•"/>
            </a:pPr>
            <a:r>
              <a:rPr lang="nl-NL" dirty="0"/>
              <a:t>1900-1920: </a:t>
            </a:r>
            <a:r>
              <a:rPr lang="nl-NL" dirty="0" err="1"/>
              <a:t>Responsibility</a:t>
            </a:r>
            <a:r>
              <a:rPr lang="nl-NL" dirty="0"/>
              <a:t>: new </a:t>
            </a:r>
            <a:r>
              <a:rPr lang="nl-NL" dirty="0" err="1"/>
              <a:t>housing</a:t>
            </a:r>
            <a:r>
              <a:rPr lang="nl-NL" dirty="0"/>
              <a:t> </a:t>
            </a:r>
            <a:r>
              <a:rPr lang="nl-NL" dirty="0" err="1"/>
              <a:t>organizations</a:t>
            </a:r>
            <a:r>
              <a:rPr lang="nl-NL" dirty="0"/>
              <a:t>, building </a:t>
            </a:r>
            <a:r>
              <a:rPr lang="nl-NL" dirty="0" err="1"/>
              <a:t>for</a:t>
            </a:r>
            <a:r>
              <a:rPr lang="nl-NL" dirty="0"/>
              <a:t> </a:t>
            </a:r>
            <a:r>
              <a:rPr lang="nl-NL" dirty="0" err="1"/>
              <a:t>poor</a:t>
            </a:r>
            <a:endParaRPr lang="nl-NL" dirty="0"/>
          </a:p>
          <a:p>
            <a:pPr marL="285750" indent="-285750">
              <a:buFont typeface="Arial" panose="020B0604020202020204" pitchFamily="34" charset="0"/>
              <a:buChar char="•"/>
            </a:pPr>
            <a:r>
              <a:rPr lang="nl-NL" dirty="0"/>
              <a:t>1920-1940: </a:t>
            </a:r>
            <a:r>
              <a:rPr lang="nl-NL" dirty="0" err="1"/>
              <a:t>Ambitious</a:t>
            </a:r>
            <a:r>
              <a:rPr lang="nl-NL" dirty="0"/>
              <a:t> new </a:t>
            </a:r>
            <a:r>
              <a:rPr lang="nl-NL" dirty="0" err="1"/>
              <a:t>concepts</a:t>
            </a:r>
            <a:r>
              <a:rPr lang="nl-NL" dirty="0"/>
              <a:t>, </a:t>
            </a:r>
            <a:r>
              <a:rPr lang="nl-NL" dirty="0" err="1"/>
              <a:t>huge</a:t>
            </a:r>
            <a:r>
              <a:rPr lang="nl-NL" dirty="0"/>
              <a:t> </a:t>
            </a:r>
            <a:r>
              <a:rPr lang="nl-NL" dirty="0" err="1"/>
              <a:t>production</a:t>
            </a:r>
            <a:endParaRPr lang="nl-NL" dirty="0"/>
          </a:p>
          <a:p>
            <a:pPr marL="285750" indent="-285750">
              <a:buFont typeface="Arial" panose="020B0604020202020204" pitchFamily="34" charset="0"/>
              <a:buChar char="•"/>
            </a:pPr>
            <a:r>
              <a:rPr lang="nl-NL" dirty="0"/>
              <a:t>1940-1950: War </a:t>
            </a:r>
            <a:r>
              <a:rPr lang="nl-NL" dirty="0" err="1"/>
              <a:t>and</a:t>
            </a:r>
            <a:r>
              <a:rPr lang="nl-NL" dirty="0"/>
              <a:t> recovery</a:t>
            </a:r>
          </a:p>
          <a:p>
            <a:pPr marL="285750" indent="-285750">
              <a:buFont typeface="Arial" panose="020B0604020202020204" pitchFamily="34" charset="0"/>
              <a:buChar char="•"/>
            </a:pPr>
            <a:r>
              <a:rPr lang="nl-NL" dirty="0"/>
              <a:t>1950-1965: </a:t>
            </a:r>
            <a:r>
              <a:rPr lang="nl-NL" dirty="0" err="1"/>
              <a:t>Creating</a:t>
            </a:r>
            <a:r>
              <a:rPr lang="nl-NL" dirty="0"/>
              <a:t> </a:t>
            </a:r>
            <a:r>
              <a:rPr lang="nl-NL" dirty="0" err="1"/>
              <a:t>space</a:t>
            </a:r>
            <a:r>
              <a:rPr lang="nl-NL" dirty="0"/>
              <a:t> </a:t>
            </a:r>
            <a:r>
              <a:rPr lang="nl-NL" dirty="0" err="1"/>
              <a:t>for</a:t>
            </a:r>
            <a:r>
              <a:rPr lang="nl-NL" dirty="0"/>
              <a:t> </a:t>
            </a:r>
            <a:r>
              <a:rPr lang="nl-NL" dirty="0" err="1"/>
              <a:t>overpopulated</a:t>
            </a:r>
            <a:r>
              <a:rPr lang="nl-NL" dirty="0"/>
              <a:t> city</a:t>
            </a:r>
          </a:p>
          <a:p>
            <a:pPr marL="285750" indent="-285750">
              <a:buFont typeface="Arial" panose="020B0604020202020204" pitchFamily="34" charset="0"/>
              <a:buChar char="•"/>
            </a:pPr>
            <a:r>
              <a:rPr lang="nl-NL" dirty="0"/>
              <a:t>1965-1980: </a:t>
            </a:r>
            <a:r>
              <a:rPr lang="nl-NL" dirty="0" err="1"/>
              <a:t>Income</a:t>
            </a:r>
            <a:r>
              <a:rPr lang="nl-NL" dirty="0"/>
              <a:t> </a:t>
            </a:r>
            <a:r>
              <a:rPr lang="nl-NL" dirty="0" err="1"/>
              <a:t>growth</a:t>
            </a:r>
            <a:r>
              <a:rPr lang="nl-NL" dirty="0"/>
              <a:t>, </a:t>
            </a:r>
            <a:r>
              <a:rPr lang="nl-NL" dirty="0" err="1"/>
              <a:t>car-ownership</a:t>
            </a:r>
            <a:r>
              <a:rPr lang="nl-NL" dirty="0"/>
              <a:t>, </a:t>
            </a:r>
            <a:r>
              <a:rPr lang="nl-NL" dirty="0" err="1"/>
              <a:t>suburbanization</a:t>
            </a:r>
            <a:r>
              <a:rPr lang="nl-NL" dirty="0"/>
              <a:t>: </a:t>
            </a:r>
            <a:r>
              <a:rPr lang="nl-NL" dirty="0" err="1"/>
              <a:t>declining</a:t>
            </a:r>
            <a:r>
              <a:rPr lang="nl-NL" dirty="0"/>
              <a:t> </a:t>
            </a:r>
            <a:r>
              <a:rPr lang="nl-NL" dirty="0" err="1"/>
              <a:t>city</a:t>
            </a:r>
            <a:endParaRPr lang="nl-NL" dirty="0"/>
          </a:p>
          <a:p>
            <a:pPr marL="285750" indent="-285750">
              <a:buFont typeface="Arial" panose="020B0604020202020204" pitchFamily="34" charset="0"/>
              <a:buChar char="•"/>
            </a:pPr>
            <a:r>
              <a:rPr lang="nl-NL" dirty="0"/>
              <a:t>1980-1990: Urban </a:t>
            </a:r>
            <a:r>
              <a:rPr lang="nl-NL" dirty="0" err="1"/>
              <a:t>renewal</a:t>
            </a:r>
            <a:r>
              <a:rPr lang="nl-NL" dirty="0"/>
              <a:t>: </a:t>
            </a:r>
            <a:r>
              <a:rPr lang="nl-NL" dirty="0" err="1"/>
              <a:t>fighting</a:t>
            </a:r>
            <a:r>
              <a:rPr lang="nl-NL" dirty="0"/>
              <a:t> the </a:t>
            </a:r>
            <a:r>
              <a:rPr lang="nl-NL" dirty="0" err="1"/>
              <a:t>decline</a:t>
            </a:r>
            <a:r>
              <a:rPr lang="nl-NL" dirty="0"/>
              <a:t> of </a:t>
            </a:r>
            <a:r>
              <a:rPr lang="nl-NL" dirty="0" err="1"/>
              <a:t>prewar</a:t>
            </a:r>
            <a:r>
              <a:rPr lang="nl-NL" dirty="0"/>
              <a:t> Amsterdam</a:t>
            </a:r>
          </a:p>
          <a:p>
            <a:pPr marL="285750" indent="-285750">
              <a:buFont typeface="Arial" panose="020B0604020202020204" pitchFamily="34" charset="0"/>
              <a:buChar char="•"/>
            </a:pPr>
            <a:r>
              <a:rPr lang="nl-NL" dirty="0"/>
              <a:t>1990-2000: </a:t>
            </a:r>
            <a:r>
              <a:rPr lang="nl-NL" dirty="0" err="1"/>
              <a:t>Competing</a:t>
            </a:r>
            <a:r>
              <a:rPr lang="nl-NL" dirty="0"/>
              <a:t> the </a:t>
            </a:r>
            <a:r>
              <a:rPr lang="nl-NL" dirty="0" err="1"/>
              <a:t>suburban</a:t>
            </a:r>
            <a:r>
              <a:rPr lang="nl-NL" dirty="0"/>
              <a:t> </a:t>
            </a:r>
            <a:r>
              <a:rPr lang="nl-NL" dirty="0" err="1"/>
              <a:t>attraction</a:t>
            </a:r>
            <a:endParaRPr lang="nl-NL" dirty="0"/>
          </a:p>
          <a:p>
            <a:pPr marL="285750" indent="-285750">
              <a:buFont typeface="Arial" panose="020B0604020202020204" pitchFamily="34" charset="0"/>
              <a:buChar char="•"/>
            </a:pPr>
            <a:r>
              <a:rPr lang="nl-NL" dirty="0"/>
              <a:t>2000-2023: </a:t>
            </a:r>
            <a:r>
              <a:rPr lang="nl-NL" dirty="0" err="1"/>
              <a:t>Finding</a:t>
            </a:r>
            <a:r>
              <a:rPr lang="nl-NL" dirty="0"/>
              <a:t> new/</a:t>
            </a:r>
            <a:r>
              <a:rPr lang="nl-NL" dirty="0" err="1"/>
              <a:t>old</a:t>
            </a:r>
            <a:r>
              <a:rPr lang="nl-NL" dirty="0"/>
              <a:t> </a:t>
            </a:r>
            <a:r>
              <a:rPr lang="nl-NL" dirty="0" err="1"/>
              <a:t>space</a:t>
            </a:r>
            <a:r>
              <a:rPr lang="nl-NL" dirty="0"/>
              <a:t> </a:t>
            </a:r>
            <a:r>
              <a:rPr lang="nl-NL" dirty="0" err="1"/>
              <a:t>for</a:t>
            </a:r>
            <a:r>
              <a:rPr lang="nl-NL" dirty="0"/>
              <a:t> </a:t>
            </a:r>
            <a:r>
              <a:rPr lang="nl-NL" dirty="0" err="1"/>
              <a:t>urbanization</a:t>
            </a:r>
            <a:r>
              <a:rPr lang="nl-NL" dirty="0"/>
              <a:t>, </a:t>
            </a:r>
            <a:r>
              <a:rPr lang="nl-NL" dirty="0" err="1"/>
              <a:t>neo-liberal</a:t>
            </a:r>
            <a:r>
              <a:rPr lang="nl-NL" dirty="0"/>
              <a:t> wave</a:t>
            </a:r>
          </a:p>
          <a:p>
            <a:pPr marL="285750" indent="-285750">
              <a:buFont typeface="Arial" panose="020B0604020202020204" pitchFamily="34" charset="0"/>
              <a:buChar char="•"/>
            </a:pPr>
            <a:r>
              <a:rPr lang="nl-NL" dirty="0"/>
              <a:t>2023-2030: </a:t>
            </a:r>
            <a:r>
              <a:rPr lang="nl-NL" dirty="0" err="1"/>
              <a:t>Densification</a:t>
            </a:r>
            <a:r>
              <a:rPr lang="nl-NL" dirty="0"/>
              <a:t>, </a:t>
            </a:r>
            <a:r>
              <a:rPr lang="nl-NL" dirty="0" err="1"/>
              <a:t>gentrification</a:t>
            </a:r>
            <a:r>
              <a:rPr lang="nl-NL" dirty="0"/>
              <a:t> </a:t>
            </a:r>
            <a:r>
              <a:rPr lang="nl-NL" dirty="0" err="1"/>
              <a:t>and</a:t>
            </a:r>
            <a:r>
              <a:rPr lang="nl-NL" dirty="0"/>
              <a:t> </a:t>
            </a:r>
            <a:r>
              <a:rPr lang="nl-NL" dirty="0" err="1"/>
              <a:t>responsibility</a:t>
            </a:r>
            <a:r>
              <a:rPr lang="nl-NL" dirty="0"/>
              <a:t> </a:t>
            </a:r>
            <a:r>
              <a:rPr lang="nl-NL" dirty="0" err="1"/>
              <a:t>for</a:t>
            </a:r>
            <a:r>
              <a:rPr lang="nl-NL" dirty="0"/>
              <a:t> </a:t>
            </a:r>
            <a:r>
              <a:rPr lang="nl-NL" dirty="0" err="1"/>
              <a:t>lower</a:t>
            </a:r>
            <a:r>
              <a:rPr lang="nl-NL" dirty="0"/>
              <a:t> </a:t>
            </a:r>
            <a:r>
              <a:rPr lang="nl-NL" dirty="0" err="1"/>
              <a:t>and</a:t>
            </a:r>
            <a:r>
              <a:rPr lang="nl-NL" dirty="0"/>
              <a:t> 		</a:t>
            </a:r>
            <a:r>
              <a:rPr lang="nl-NL" dirty="0" err="1"/>
              <a:t>middle</a:t>
            </a:r>
            <a:r>
              <a:rPr lang="nl-NL" dirty="0"/>
              <a:t> </a:t>
            </a:r>
            <a:r>
              <a:rPr lang="nl-NL" dirty="0" err="1"/>
              <a:t>incomes</a:t>
            </a:r>
            <a:endParaRPr lang="nl-NL" dirty="0"/>
          </a:p>
          <a:p>
            <a:pPr marL="69750" lvl="3" indent="-285750">
              <a:buFont typeface="Arial" panose="020B0604020202020204" pitchFamily="34" charset="0"/>
              <a:buChar char="•"/>
            </a:pPr>
            <a:endParaRPr lang="nl-NL" dirty="0"/>
          </a:p>
          <a:p>
            <a:pPr marL="69750" lvl="3"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3425872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1"/>
            <a:ext cx="7596000" cy="908720"/>
          </a:xfrm>
        </p:spPr>
        <p:txBody>
          <a:bodyPr/>
          <a:lstStyle/>
          <a:p>
            <a:br>
              <a:rPr lang="nl-NL" dirty="0"/>
            </a:br>
            <a:br>
              <a:rPr lang="nl-NL" dirty="0"/>
            </a:br>
            <a:endParaRPr lang="nl-NL" dirty="0"/>
          </a:p>
        </p:txBody>
      </p:sp>
      <p:sp>
        <p:nvSpPr>
          <p:cNvPr id="5" name="Titel 1"/>
          <p:cNvSpPr txBox="1">
            <a:spLocks/>
          </p:cNvSpPr>
          <p:nvPr/>
        </p:nvSpPr>
        <p:spPr>
          <a:xfrm>
            <a:off x="781970" y="1"/>
            <a:ext cx="7894485" cy="1196752"/>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a:t>Long </a:t>
            </a:r>
            <a:r>
              <a:rPr lang="nl-NL" dirty="0" err="1"/>
              <a:t>tradition</a:t>
            </a:r>
            <a:r>
              <a:rPr lang="nl-NL" dirty="0"/>
              <a:t> of building </a:t>
            </a:r>
            <a:r>
              <a:rPr lang="nl-NL" dirty="0" err="1"/>
              <a:t>social</a:t>
            </a:r>
            <a:r>
              <a:rPr lang="nl-NL" dirty="0"/>
              <a:t> </a:t>
            </a:r>
            <a:r>
              <a:rPr lang="nl-NL" dirty="0" err="1"/>
              <a:t>housing</a:t>
            </a:r>
            <a:endParaRPr lang="nl-NL" dirty="0"/>
          </a:p>
          <a:p>
            <a:br>
              <a:rPr lang="nl-NL" dirty="0"/>
            </a:br>
            <a:endParaRPr lang="nl-NL" dirty="0"/>
          </a:p>
        </p:txBody>
      </p:sp>
      <p:pic>
        <p:nvPicPr>
          <p:cNvPr id="7" name="Afbeelding 6"/>
          <p:cNvPicPr>
            <a:picLocks noChangeAspect="1"/>
          </p:cNvPicPr>
          <p:nvPr/>
        </p:nvPicPr>
        <p:blipFill>
          <a:blip r:embed="rId2"/>
          <a:stretch>
            <a:fillRect/>
          </a:stretch>
        </p:blipFill>
        <p:spPr>
          <a:xfrm>
            <a:off x="63420" y="1731116"/>
            <a:ext cx="9101384" cy="4506196"/>
          </a:xfrm>
          <a:prstGeom prst="rect">
            <a:avLst/>
          </a:prstGeom>
        </p:spPr>
      </p:pic>
    </p:spTree>
    <p:extLst>
      <p:ext uri="{BB962C8B-B14F-4D97-AF65-F5344CB8AC3E}">
        <p14:creationId xmlns:p14="http://schemas.microsoft.com/office/powerpoint/2010/main" val="69532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1"/>
            <a:ext cx="7596000" cy="620688"/>
          </a:xfrm>
        </p:spPr>
        <p:txBody>
          <a:bodyPr/>
          <a:lstStyle/>
          <a:p>
            <a:r>
              <a:rPr lang="nl-NL" dirty="0" err="1"/>
              <a:t>Quality</a:t>
            </a:r>
            <a:r>
              <a:rPr lang="nl-NL" dirty="0"/>
              <a:t> is at </a:t>
            </a:r>
            <a:r>
              <a:rPr lang="nl-NL" dirty="0" err="1"/>
              <a:t>stake</a:t>
            </a:r>
            <a:r>
              <a:rPr lang="nl-NL" dirty="0"/>
              <a:t> in </a:t>
            </a:r>
            <a:r>
              <a:rPr lang="nl-NL" dirty="0" err="1"/>
              <a:t>every</a:t>
            </a:r>
            <a:r>
              <a:rPr lang="nl-NL" dirty="0"/>
              <a:t> stage</a:t>
            </a:r>
            <a:br>
              <a:rPr lang="nl-NL" dirty="0"/>
            </a:br>
            <a:endParaRPr lang="nl-NL" dirty="0"/>
          </a:p>
        </p:txBody>
      </p:sp>
      <p:sp>
        <p:nvSpPr>
          <p:cNvPr id="5" name="Gelijkbenige driehoek 4"/>
          <p:cNvSpPr/>
          <p:nvPr/>
        </p:nvSpPr>
        <p:spPr>
          <a:xfrm>
            <a:off x="2915816" y="2132856"/>
            <a:ext cx="3168352" cy="30026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1547664" y="1556792"/>
            <a:ext cx="8403046" cy="430887"/>
          </a:xfrm>
          <a:prstGeom prst="rect">
            <a:avLst/>
          </a:prstGeom>
          <a:noFill/>
        </p:spPr>
        <p:txBody>
          <a:bodyPr wrap="square" lIns="0" tIns="0" rIns="0" bIns="0" rtlCol="0">
            <a:spAutoFit/>
          </a:bodyPr>
          <a:lstStyle/>
          <a:p>
            <a:r>
              <a:rPr lang="nl-NL" sz="2800"/>
              <a:t>Quality of dwellings and neigbourhood</a:t>
            </a:r>
          </a:p>
        </p:txBody>
      </p:sp>
      <p:sp>
        <p:nvSpPr>
          <p:cNvPr id="7" name="Tekstvak 6"/>
          <p:cNvSpPr txBox="1"/>
          <p:nvPr/>
        </p:nvSpPr>
        <p:spPr>
          <a:xfrm>
            <a:off x="5940152" y="5229200"/>
            <a:ext cx="3637675" cy="430887"/>
          </a:xfrm>
          <a:prstGeom prst="rect">
            <a:avLst/>
          </a:prstGeom>
          <a:noFill/>
        </p:spPr>
        <p:txBody>
          <a:bodyPr wrap="square" lIns="0" tIns="0" rIns="0" bIns="0" rtlCol="0">
            <a:spAutoFit/>
          </a:bodyPr>
          <a:lstStyle/>
          <a:p>
            <a:r>
              <a:rPr lang="nl-NL" sz="2800"/>
              <a:t>Price</a:t>
            </a:r>
          </a:p>
        </p:txBody>
      </p:sp>
      <p:sp>
        <p:nvSpPr>
          <p:cNvPr id="8" name="Tekstvak 7"/>
          <p:cNvSpPr txBox="1"/>
          <p:nvPr/>
        </p:nvSpPr>
        <p:spPr>
          <a:xfrm>
            <a:off x="539552" y="5229200"/>
            <a:ext cx="4104456" cy="430887"/>
          </a:xfrm>
          <a:prstGeom prst="rect">
            <a:avLst/>
          </a:prstGeom>
          <a:noFill/>
        </p:spPr>
        <p:txBody>
          <a:bodyPr wrap="square" lIns="0" tIns="0" rIns="0" bIns="0" rtlCol="0">
            <a:spAutoFit/>
          </a:bodyPr>
          <a:lstStyle/>
          <a:p>
            <a:r>
              <a:rPr lang="nl-NL" sz="2800"/>
              <a:t>Availability / Accessibility</a:t>
            </a:r>
          </a:p>
        </p:txBody>
      </p:sp>
    </p:spTree>
    <p:extLst>
      <p:ext uri="{BB962C8B-B14F-4D97-AF65-F5344CB8AC3E}">
        <p14:creationId xmlns:p14="http://schemas.microsoft.com/office/powerpoint/2010/main" val="652503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827584" y="764704"/>
            <a:ext cx="7596000" cy="504056"/>
          </a:xfrm>
        </p:spPr>
        <p:txBody>
          <a:bodyPr/>
          <a:lstStyle/>
          <a:p>
            <a:r>
              <a:rPr lang="nl-NL" sz="3000" dirty="0" err="1"/>
              <a:t>Creating</a:t>
            </a:r>
            <a:r>
              <a:rPr lang="nl-NL" sz="3000" dirty="0"/>
              <a:t> a diverse </a:t>
            </a:r>
            <a:r>
              <a:rPr lang="nl-NL" sz="3000" dirty="0" err="1"/>
              <a:t>housing</a:t>
            </a:r>
            <a:r>
              <a:rPr lang="nl-NL" sz="3000" dirty="0"/>
              <a:t> </a:t>
            </a:r>
            <a:r>
              <a:rPr lang="nl-NL" sz="3000" dirty="0" err="1"/>
              <a:t>supply</a:t>
            </a:r>
            <a:endParaRPr lang="nl-NL" sz="3000" dirty="0"/>
          </a:p>
        </p:txBody>
      </p:sp>
      <p:pic>
        <p:nvPicPr>
          <p:cNvPr id="2" name="Afbeelding 1"/>
          <p:cNvPicPr>
            <a:picLocks noChangeAspect="1"/>
          </p:cNvPicPr>
          <p:nvPr/>
        </p:nvPicPr>
        <p:blipFill>
          <a:blip r:embed="rId3"/>
          <a:stretch>
            <a:fillRect/>
          </a:stretch>
        </p:blipFill>
        <p:spPr>
          <a:xfrm>
            <a:off x="323528" y="1834758"/>
            <a:ext cx="8606678" cy="4834900"/>
          </a:xfrm>
          <a:prstGeom prst="rect">
            <a:avLst/>
          </a:prstGeom>
        </p:spPr>
      </p:pic>
    </p:spTree>
    <p:extLst>
      <p:ext uri="{BB962C8B-B14F-4D97-AF65-F5344CB8AC3E}">
        <p14:creationId xmlns:p14="http://schemas.microsoft.com/office/powerpoint/2010/main" val="4087938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827584" y="764704"/>
            <a:ext cx="7596000" cy="504056"/>
          </a:xfrm>
        </p:spPr>
        <p:txBody>
          <a:bodyPr/>
          <a:lstStyle/>
          <a:p>
            <a:r>
              <a:rPr lang="nl-NL" sz="3000" dirty="0"/>
              <a:t>Three sectors, </a:t>
            </a:r>
            <a:r>
              <a:rPr lang="nl-NL" sz="3000" dirty="0" err="1"/>
              <a:t>three</a:t>
            </a:r>
            <a:r>
              <a:rPr lang="nl-NL" sz="3000" dirty="0"/>
              <a:t> </a:t>
            </a:r>
            <a:r>
              <a:rPr lang="nl-NL" sz="3000" dirty="0" err="1"/>
              <a:t>income</a:t>
            </a:r>
            <a:r>
              <a:rPr lang="nl-NL" sz="3000" dirty="0"/>
              <a:t> </a:t>
            </a:r>
            <a:r>
              <a:rPr lang="nl-NL" sz="3000" dirty="0" err="1"/>
              <a:t>groups</a:t>
            </a:r>
            <a:endParaRPr lang="nl-NL" sz="3000" dirty="0"/>
          </a:p>
        </p:txBody>
      </p:sp>
      <p:pic>
        <p:nvPicPr>
          <p:cNvPr id="2" name="Afbeelding 1"/>
          <p:cNvPicPr>
            <a:picLocks noChangeAspect="1"/>
          </p:cNvPicPr>
          <p:nvPr/>
        </p:nvPicPr>
        <p:blipFill>
          <a:blip r:embed="rId3"/>
          <a:stretch>
            <a:fillRect/>
          </a:stretch>
        </p:blipFill>
        <p:spPr>
          <a:xfrm>
            <a:off x="827584" y="1412776"/>
            <a:ext cx="7446856" cy="5258714"/>
          </a:xfrm>
          <a:prstGeom prst="rect">
            <a:avLst/>
          </a:prstGeom>
        </p:spPr>
      </p:pic>
    </p:spTree>
    <p:extLst>
      <p:ext uri="{BB962C8B-B14F-4D97-AF65-F5344CB8AC3E}">
        <p14:creationId xmlns:p14="http://schemas.microsoft.com/office/powerpoint/2010/main" val="3158872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1"/>
            <a:ext cx="7596000" cy="908720"/>
          </a:xfrm>
        </p:spPr>
        <p:txBody>
          <a:bodyPr/>
          <a:lstStyle/>
          <a:p>
            <a:br>
              <a:rPr lang="nl-NL" dirty="0"/>
            </a:br>
            <a:br>
              <a:rPr lang="nl-NL" dirty="0"/>
            </a:br>
            <a:endParaRPr lang="nl-NL" dirty="0"/>
          </a:p>
        </p:txBody>
      </p:sp>
      <p:sp>
        <p:nvSpPr>
          <p:cNvPr id="5" name="Titel 1"/>
          <p:cNvSpPr txBox="1">
            <a:spLocks/>
          </p:cNvSpPr>
          <p:nvPr/>
        </p:nvSpPr>
        <p:spPr>
          <a:xfrm>
            <a:off x="781970" y="1"/>
            <a:ext cx="7894485" cy="1196752"/>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err="1"/>
              <a:t>Densification</a:t>
            </a:r>
            <a:r>
              <a:rPr lang="nl-NL" dirty="0"/>
              <a:t>, building </a:t>
            </a:r>
            <a:r>
              <a:rPr lang="nl-NL" dirty="0" err="1"/>
              <a:t>for</a:t>
            </a:r>
            <a:r>
              <a:rPr lang="nl-NL" dirty="0"/>
              <a:t> </a:t>
            </a:r>
            <a:r>
              <a:rPr lang="nl-NL" dirty="0" err="1"/>
              <a:t>gentrifiers</a:t>
            </a:r>
            <a:r>
              <a:rPr lang="nl-NL" dirty="0"/>
              <a:t> </a:t>
            </a:r>
            <a:r>
              <a:rPr lang="nl-NL" dirty="0" err="1"/>
              <a:t>and</a:t>
            </a:r>
            <a:r>
              <a:rPr lang="nl-NL" dirty="0"/>
              <a:t> ‘</a:t>
            </a:r>
            <a:r>
              <a:rPr lang="nl-NL" dirty="0" err="1"/>
              <a:t>normal</a:t>
            </a:r>
            <a:r>
              <a:rPr lang="nl-NL" dirty="0"/>
              <a:t> </a:t>
            </a:r>
            <a:r>
              <a:rPr lang="nl-NL" dirty="0" err="1"/>
              <a:t>people</a:t>
            </a:r>
            <a:r>
              <a:rPr lang="nl-NL" dirty="0"/>
              <a:t>’</a:t>
            </a:r>
          </a:p>
          <a:p>
            <a:endParaRPr lang="nl-NL" dirty="0"/>
          </a:p>
          <a:p>
            <a:endParaRPr lang="nl-NL" dirty="0"/>
          </a:p>
          <a:p>
            <a:br>
              <a:rPr lang="nl-NL" dirty="0"/>
            </a:br>
            <a:endParaRPr lang="nl-NL"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092649"/>
            <a:ext cx="6685062" cy="5765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rot="10800000" flipV="1">
            <a:off x="7308303" y="568425"/>
            <a:ext cx="1368151" cy="307777"/>
          </a:xfrm>
          <a:prstGeom prst="rect">
            <a:avLst/>
          </a:prstGeom>
          <a:noFill/>
        </p:spPr>
        <p:txBody>
          <a:bodyPr wrap="square" lIns="0" tIns="0" rIns="0" bIns="0" rtlCol="0">
            <a:spAutoFit/>
          </a:bodyPr>
          <a:lstStyle/>
          <a:p>
            <a:r>
              <a:rPr lang="nl-NL" sz="2000" b="1" dirty="0">
                <a:solidFill>
                  <a:srgbClr val="FF0000"/>
                </a:solidFill>
              </a:rPr>
              <a:t>2017-2025</a:t>
            </a:r>
          </a:p>
        </p:txBody>
      </p:sp>
    </p:spTree>
    <p:extLst>
      <p:ext uri="{BB962C8B-B14F-4D97-AF65-F5344CB8AC3E}">
        <p14:creationId xmlns:p14="http://schemas.microsoft.com/office/powerpoint/2010/main" val="240743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4"/>
          <p:cNvSpPr txBox="1">
            <a:spLocks/>
          </p:cNvSpPr>
          <p:nvPr/>
        </p:nvSpPr>
        <p:spPr>
          <a:xfrm>
            <a:off x="1187624" y="476672"/>
            <a:ext cx="7262355" cy="56657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br>
              <a:rPr lang="nl-NL" dirty="0"/>
            </a:br>
            <a:endParaRPr lang="nl-NL" dirty="0"/>
          </a:p>
        </p:txBody>
      </p:sp>
      <p:sp>
        <p:nvSpPr>
          <p:cNvPr id="7" name="Titel 4"/>
          <p:cNvSpPr txBox="1">
            <a:spLocks/>
          </p:cNvSpPr>
          <p:nvPr/>
        </p:nvSpPr>
        <p:spPr>
          <a:xfrm>
            <a:off x="1484040" y="629072"/>
            <a:ext cx="7262355" cy="56657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err="1"/>
              <a:t>Housing</a:t>
            </a:r>
            <a:r>
              <a:rPr lang="nl-NL" dirty="0"/>
              <a:t> </a:t>
            </a:r>
            <a:r>
              <a:rPr lang="nl-NL" dirty="0" err="1"/>
              <a:t>supply</a:t>
            </a:r>
            <a:r>
              <a:rPr lang="nl-NL" dirty="0"/>
              <a:t> deficit: </a:t>
            </a:r>
            <a:r>
              <a:rPr lang="nl-NL" dirty="0" err="1"/>
              <a:t>scarcity</a:t>
            </a:r>
            <a:br>
              <a:rPr lang="nl-NL" dirty="0"/>
            </a:br>
            <a:endParaRPr lang="nl-NL" dirty="0"/>
          </a:p>
        </p:txBody>
      </p:sp>
      <p:sp>
        <p:nvSpPr>
          <p:cNvPr id="3" name="Tekstvak 2"/>
          <p:cNvSpPr txBox="1"/>
          <p:nvPr/>
        </p:nvSpPr>
        <p:spPr>
          <a:xfrm>
            <a:off x="4067944" y="4509120"/>
            <a:ext cx="4968552" cy="2016224"/>
          </a:xfrm>
          <a:prstGeom prst="rect">
            <a:avLst/>
          </a:prstGeom>
        </p:spPr>
        <p:txBody>
          <a:bodyPr vert="horz" wrap="none" lIns="0" tIns="0" rIns="0" bIns="0" rtlCol="0" anchor="t">
            <a:noAutofit/>
          </a:bodyPr>
          <a:lstStyle/>
          <a:p>
            <a:pPr marL="285750" indent="-285750">
              <a:buFont typeface="Arial" panose="020B0604020202020204" pitchFamily="34" charset="0"/>
              <a:buChar char="•"/>
            </a:pPr>
            <a:r>
              <a:rPr lang="nl-NL" dirty="0" err="1"/>
              <a:t>Tension</a:t>
            </a:r>
            <a:r>
              <a:rPr lang="nl-NL" dirty="0"/>
              <a:t> </a:t>
            </a:r>
            <a:r>
              <a:rPr lang="nl-NL" dirty="0" err="1"/>
              <a:t>regions</a:t>
            </a:r>
            <a:endParaRPr lang="nl-NL" dirty="0"/>
          </a:p>
          <a:p>
            <a:pPr marL="285750" indent="-285750">
              <a:buFont typeface="Arial" panose="020B0604020202020204" pitchFamily="34" charset="0"/>
              <a:buChar char="•"/>
            </a:pPr>
            <a:r>
              <a:rPr lang="nl-NL" dirty="0" err="1"/>
              <a:t>Some</a:t>
            </a:r>
            <a:r>
              <a:rPr lang="nl-NL" dirty="0"/>
              <a:t> deficit is </a:t>
            </a:r>
            <a:r>
              <a:rPr lang="nl-NL" dirty="0" err="1"/>
              <a:t>good</a:t>
            </a:r>
            <a:r>
              <a:rPr lang="nl-NL" dirty="0"/>
              <a:t> </a:t>
            </a:r>
            <a:r>
              <a:rPr lang="nl-NL" dirty="0" err="1"/>
              <a:t>for</a:t>
            </a:r>
            <a:r>
              <a:rPr lang="nl-NL" dirty="0"/>
              <a:t> </a:t>
            </a:r>
            <a:r>
              <a:rPr lang="nl-NL" dirty="0" err="1"/>
              <a:t>vitality</a:t>
            </a:r>
            <a:r>
              <a:rPr lang="nl-NL" dirty="0"/>
              <a:t> </a:t>
            </a:r>
          </a:p>
          <a:p>
            <a:pPr marL="285750" indent="-285750">
              <a:buFont typeface="Arial" panose="020B0604020202020204" pitchFamily="34" charset="0"/>
              <a:buChar char="•"/>
            </a:pPr>
            <a:r>
              <a:rPr lang="nl-NL" dirty="0"/>
              <a:t>3,5% deficit is a </a:t>
            </a:r>
            <a:r>
              <a:rPr lang="nl-NL" dirty="0" err="1"/>
              <a:t>national</a:t>
            </a:r>
            <a:r>
              <a:rPr lang="nl-NL" dirty="0"/>
              <a:t> </a:t>
            </a:r>
            <a:r>
              <a:rPr lang="nl-NL" dirty="0" err="1"/>
              <a:t>problem</a:t>
            </a:r>
            <a:endParaRPr lang="nl-NL" dirty="0"/>
          </a:p>
          <a:p>
            <a:pPr marL="285750" indent="-285750">
              <a:buFont typeface="Arial" panose="020B0604020202020204" pitchFamily="34" charset="0"/>
              <a:buChar char="•"/>
            </a:pPr>
            <a:r>
              <a:rPr lang="nl-NL" dirty="0"/>
              <a:t>5,4% in MRA </a:t>
            </a:r>
            <a:r>
              <a:rPr lang="nl-NL" dirty="0" err="1"/>
              <a:t>will</a:t>
            </a:r>
            <a:r>
              <a:rPr lang="nl-NL" dirty="0"/>
              <a:t> </a:t>
            </a:r>
            <a:r>
              <a:rPr lang="nl-NL" dirty="0" err="1"/>
              <a:t>shrink</a:t>
            </a:r>
            <a:r>
              <a:rPr lang="nl-NL" dirty="0"/>
              <a:t> </a:t>
            </a:r>
            <a:r>
              <a:rPr lang="nl-NL" dirty="0" err="1"/>
              <a:t>to</a:t>
            </a:r>
            <a:r>
              <a:rPr lang="nl-NL" dirty="0"/>
              <a:t>  3,4% in 2030.</a:t>
            </a:r>
          </a:p>
          <a:p>
            <a:pPr marL="285750" indent="-285750">
              <a:buFont typeface="Arial" panose="020B0604020202020204" pitchFamily="34" charset="0"/>
              <a:buChar char="•"/>
            </a:pPr>
            <a:r>
              <a:rPr lang="nl-NL" dirty="0" err="1"/>
              <a:t>Ambituous</a:t>
            </a:r>
            <a:r>
              <a:rPr lang="nl-NL" dirty="0"/>
              <a:t> </a:t>
            </a:r>
            <a:r>
              <a:rPr lang="nl-NL" dirty="0" err="1"/>
              <a:t>bulding</a:t>
            </a:r>
            <a:r>
              <a:rPr lang="nl-NL" dirty="0"/>
              <a:t> program </a:t>
            </a:r>
          </a:p>
          <a:p>
            <a:pPr marL="742950" lvl="1" indent="-285750">
              <a:buFont typeface="Arial" panose="020B0604020202020204" pitchFamily="34" charset="0"/>
              <a:buChar char="•"/>
            </a:pPr>
            <a:r>
              <a:rPr lang="nl-NL" dirty="0" err="1"/>
              <a:t>Yearly</a:t>
            </a:r>
            <a:r>
              <a:rPr lang="nl-NL" dirty="0"/>
              <a:t> 17.500 Amsterdam </a:t>
            </a:r>
            <a:r>
              <a:rPr lang="nl-NL" dirty="0" err="1"/>
              <a:t>Metropolitan</a:t>
            </a:r>
            <a:r>
              <a:rPr lang="nl-NL" dirty="0"/>
              <a:t> Area</a:t>
            </a:r>
          </a:p>
        </p:txBody>
      </p:sp>
      <p:sp>
        <p:nvSpPr>
          <p:cNvPr id="5" name="Tekstvak 4"/>
          <p:cNvSpPr txBox="1"/>
          <p:nvPr/>
        </p:nvSpPr>
        <p:spPr>
          <a:xfrm>
            <a:off x="971600" y="6234256"/>
            <a:ext cx="1368152" cy="1205488"/>
          </a:xfrm>
          <a:prstGeom prst="rect">
            <a:avLst/>
          </a:prstGeom>
        </p:spPr>
        <p:txBody>
          <a:bodyPr vert="horz" wrap="none" lIns="0" tIns="0" rIns="0" bIns="0" rtlCol="0" anchor="t">
            <a:noAutofit/>
          </a:bodyPr>
          <a:lstStyle/>
          <a:p>
            <a:r>
              <a:rPr lang="nl-NL" dirty="0"/>
              <a:t>Source: Staat van de woningmarkt 2021</a:t>
            </a:r>
          </a:p>
        </p:txBody>
      </p:sp>
      <p:pic>
        <p:nvPicPr>
          <p:cNvPr id="6" name="Afbeelding 5"/>
          <p:cNvPicPr>
            <a:picLocks noChangeAspect="1"/>
          </p:cNvPicPr>
          <p:nvPr/>
        </p:nvPicPr>
        <p:blipFill>
          <a:blip r:embed="rId2"/>
          <a:stretch>
            <a:fillRect/>
          </a:stretch>
        </p:blipFill>
        <p:spPr>
          <a:xfrm>
            <a:off x="0" y="1700808"/>
            <a:ext cx="4211959" cy="4533448"/>
          </a:xfrm>
          <a:prstGeom prst="rect">
            <a:avLst/>
          </a:prstGeom>
        </p:spPr>
      </p:pic>
    </p:spTree>
    <p:extLst>
      <p:ext uri="{BB962C8B-B14F-4D97-AF65-F5344CB8AC3E}">
        <p14:creationId xmlns:p14="http://schemas.microsoft.com/office/powerpoint/2010/main" val="650576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4"/>
          <p:cNvSpPr txBox="1">
            <a:spLocks/>
          </p:cNvSpPr>
          <p:nvPr/>
        </p:nvSpPr>
        <p:spPr>
          <a:xfrm>
            <a:off x="1187624" y="476672"/>
            <a:ext cx="7262355" cy="56657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br>
              <a:rPr lang="nl-NL" dirty="0"/>
            </a:br>
            <a:endParaRPr lang="nl-NL" dirty="0"/>
          </a:p>
        </p:txBody>
      </p:sp>
      <p:sp>
        <p:nvSpPr>
          <p:cNvPr id="7" name="Titel 4"/>
          <p:cNvSpPr txBox="1">
            <a:spLocks/>
          </p:cNvSpPr>
          <p:nvPr/>
        </p:nvSpPr>
        <p:spPr>
          <a:xfrm>
            <a:off x="1484040" y="629072"/>
            <a:ext cx="7262355" cy="56657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err="1"/>
              <a:t>Housing</a:t>
            </a:r>
            <a:r>
              <a:rPr lang="nl-NL" dirty="0"/>
              <a:t> </a:t>
            </a:r>
            <a:r>
              <a:rPr lang="nl-NL" dirty="0" err="1"/>
              <a:t>supply</a:t>
            </a:r>
            <a:r>
              <a:rPr lang="nl-NL" dirty="0"/>
              <a:t> deficit: </a:t>
            </a:r>
            <a:r>
              <a:rPr lang="nl-NL" dirty="0" err="1"/>
              <a:t>scarcity</a:t>
            </a:r>
            <a:br>
              <a:rPr lang="nl-NL" dirty="0"/>
            </a:br>
            <a:endParaRPr lang="nl-NL" dirty="0"/>
          </a:p>
        </p:txBody>
      </p:sp>
      <p:sp>
        <p:nvSpPr>
          <p:cNvPr id="5" name="Tekstvak 4"/>
          <p:cNvSpPr txBox="1"/>
          <p:nvPr/>
        </p:nvSpPr>
        <p:spPr>
          <a:xfrm>
            <a:off x="971600" y="6113154"/>
            <a:ext cx="1426840" cy="1326590"/>
          </a:xfrm>
          <a:prstGeom prst="rect">
            <a:avLst/>
          </a:prstGeom>
        </p:spPr>
        <p:txBody>
          <a:bodyPr vert="horz" wrap="none" lIns="0" tIns="0" rIns="0" bIns="0" rtlCol="0" anchor="t">
            <a:noAutofit/>
          </a:bodyPr>
          <a:lstStyle/>
          <a:p>
            <a:endParaRPr lang="nl-NL" dirty="0"/>
          </a:p>
        </p:txBody>
      </p:sp>
      <p:pic>
        <p:nvPicPr>
          <p:cNvPr id="2" name="Afbeelding 1"/>
          <p:cNvPicPr>
            <a:picLocks noChangeAspect="1"/>
          </p:cNvPicPr>
          <p:nvPr/>
        </p:nvPicPr>
        <p:blipFill>
          <a:blip r:embed="rId2"/>
          <a:stretch>
            <a:fillRect/>
          </a:stretch>
        </p:blipFill>
        <p:spPr>
          <a:xfrm>
            <a:off x="299754" y="1700808"/>
            <a:ext cx="8500575" cy="5075641"/>
          </a:xfrm>
          <a:prstGeom prst="rect">
            <a:avLst/>
          </a:prstGeom>
        </p:spPr>
      </p:pic>
      <p:pic>
        <p:nvPicPr>
          <p:cNvPr id="3" name="Afbeelding 2"/>
          <p:cNvPicPr>
            <a:picLocks noChangeAspect="1"/>
          </p:cNvPicPr>
          <p:nvPr/>
        </p:nvPicPr>
        <p:blipFill>
          <a:blip r:embed="rId3"/>
          <a:stretch>
            <a:fillRect/>
          </a:stretch>
        </p:blipFill>
        <p:spPr>
          <a:xfrm>
            <a:off x="5669704" y="4725144"/>
            <a:ext cx="3096345" cy="1742853"/>
          </a:xfrm>
          <a:prstGeom prst="rect">
            <a:avLst/>
          </a:prstGeom>
        </p:spPr>
      </p:pic>
    </p:spTree>
    <p:extLst>
      <p:ext uri="{BB962C8B-B14F-4D97-AF65-F5344CB8AC3E}">
        <p14:creationId xmlns:p14="http://schemas.microsoft.com/office/powerpoint/2010/main" val="3134271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 name="Tekstvak 3"/>
          <p:cNvSpPr txBox="1"/>
          <p:nvPr/>
        </p:nvSpPr>
        <p:spPr>
          <a:xfrm>
            <a:off x="1475656" y="764705"/>
            <a:ext cx="2251244" cy="2808311"/>
          </a:xfrm>
          <a:prstGeom prst="rect">
            <a:avLst/>
          </a:prstGeom>
        </p:spPr>
        <p:txBody>
          <a:bodyPr vert="horz" wrap="none" lIns="0" tIns="0" rIns="0" bIns="0" rtlCol="0" anchor="t">
            <a:noAutofit/>
          </a:bodyPr>
          <a:lstStyle/>
          <a:p>
            <a:r>
              <a:rPr lang="nl-NL" dirty="0" err="1"/>
              <a:t>Average</a:t>
            </a:r>
            <a:r>
              <a:rPr lang="nl-NL" dirty="0"/>
              <a:t> </a:t>
            </a:r>
            <a:r>
              <a:rPr lang="nl-NL" dirty="0" err="1"/>
              <a:t>prices</a:t>
            </a:r>
            <a:r>
              <a:rPr lang="nl-NL" dirty="0"/>
              <a:t> (€) in </a:t>
            </a:r>
            <a:r>
              <a:rPr lang="nl-NL" dirty="0" err="1"/>
              <a:t>owner</a:t>
            </a:r>
            <a:r>
              <a:rPr lang="nl-NL" dirty="0"/>
              <a:t> </a:t>
            </a:r>
            <a:r>
              <a:rPr lang="nl-NL" dirty="0" err="1"/>
              <a:t>occupied</a:t>
            </a:r>
            <a:r>
              <a:rPr lang="nl-NL" dirty="0"/>
              <a:t> sector </a:t>
            </a:r>
          </a:p>
        </p:txBody>
      </p:sp>
      <p:pic>
        <p:nvPicPr>
          <p:cNvPr id="7" name="Afbeelding 6"/>
          <p:cNvPicPr>
            <a:picLocks noChangeAspect="1"/>
          </p:cNvPicPr>
          <p:nvPr/>
        </p:nvPicPr>
        <p:blipFill>
          <a:blip r:embed="rId2"/>
          <a:stretch>
            <a:fillRect/>
          </a:stretch>
        </p:blipFill>
        <p:spPr>
          <a:xfrm>
            <a:off x="830776" y="1177809"/>
            <a:ext cx="7915619" cy="5680191"/>
          </a:xfrm>
          <a:prstGeom prst="rect">
            <a:avLst/>
          </a:prstGeom>
        </p:spPr>
      </p:pic>
      <p:sp>
        <p:nvSpPr>
          <p:cNvPr id="8" name="Tekstvak 7"/>
          <p:cNvSpPr txBox="1"/>
          <p:nvPr/>
        </p:nvSpPr>
        <p:spPr>
          <a:xfrm>
            <a:off x="1043606" y="6453336"/>
            <a:ext cx="1008114" cy="387596"/>
          </a:xfrm>
          <a:prstGeom prst="rect">
            <a:avLst/>
          </a:prstGeom>
        </p:spPr>
        <p:txBody>
          <a:bodyPr vert="horz" wrap="none" lIns="0" tIns="0" rIns="0" bIns="0" rtlCol="0" anchor="t">
            <a:noAutofit/>
          </a:bodyPr>
          <a:lstStyle/>
          <a:p>
            <a:r>
              <a:rPr lang="nl-NL" dirty="0"/>
              <a:t>Source: CBS</a:t>
            </a:r>
          </a:p>
        </p:txBody>
      </p:sp>
      <p:sp>
        <p:nvSpPr>
          <p:cNvPr id="9" name="Titel 4"/>
          <p:cNvSpPr txBox="1">
            <a:spLocks/>
          </p:cNvSpPr>
          <p:nvPr/>
        </p:nvSpPr>
        <p:spPr>
          <a:xfrm>
            <a:off x="1475656" y="116633"/>
            <a:ext cx="7270739" cy="648072"/>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a:t>Extreme </a:t>
            </a:r>
            <a:r>
              <a:rPr lang="nl-NL" dirty="0" err="1"/>
              <a:t>price</a:t>
            </a:r>
            <a:r>
              <a:rPr lang="nl-NL" dirty="0"/>
              <a:t> trend in Amsterdam</a:t>
            </a:r>
            <a:br>
              <a:rPr lang="nl-NL" dirty="0"/>
            </a:br>
            <a:endParaRPr lang="nl-NL" dirty="0"/>
          </a:p>
        </p:txBody>
      </p:sp>
    </p:spTree>
    <p:extLst>
      <p:ext uri="{BB962C8B-B14F-4D97-AF65-F5344CB8AC3E}">
        <p14:creationId xmlns:p14="http://schemas.microsoft.com/office/powerpoint/2010/main" val="604034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_951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55862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txBox="1">
            <a:spLocks/>
          </p:cNvSpPr>
          <p:nvPr/>
        </p:nvSpPr>
        <p:spPr>
          <a:xfrm>
            <a:off x="1475656" y="116633"/>
            <a:ext cx="7270739" cy="648072"/>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a:t>Extreme </a:t>
            </a:r>
            <a:r>
              <a:rPr lang="nl-NL" dirty="0" err="1"/>
              <a:t>price</a:t>
            </a:r>
            <a:r>
              <a:rPr lang="nl-NL" dirty="0"/>
              <a:t> trend in Amsterdam</a:t>
            </a:r>
            <a:br>
              <a:rPr lang="nl-NL" dirty="0"/>
            </a:br>
            <a:endParaRPr lang="nl-NL"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 name="Tekstvak 3"/>
          <p:cNvSpPr txBox="1"/>
          <p:nvPr/>
        </p:nvSpPr>
        <p:spPr>
          <a:xfrm>
            <a:off x="1475656" y="764705"/>
            <a:ext cx="2251244" cy="2808311"/>
          </a:xfrm>
          <a:prstGeom prst="rect">
            <a:avLst/>
          </a:prstGeom>
        </p:spPr>
        <p:txBody>
          <a:bodyPr vert="horz" wrap="none" lIns="0" tIns="0" rIns="0" bIns="0" rtlCol="0" anchor="t">
            <a:noAutofit/>
          </a:bodyPr>
          <a:lstStyle/>
          <a:p>
            <a:r>
              <a:rPr lang="nl-NL" dirty="0" err="1"/>
              <a:t>Average</a:t>
            </a:r>
            <a:r>
              <a:rPr lang="nl-NL" dirty="0"/>
              <a:t> square meter </a:t>
            </a:r>
            <a:r>
              <a:rPr lang="nl-NL" dirty="0" err="1"/>
              <a:t>prices</a:t>
            </a:r>
            <a:r>
              <a:rPr lang="nl-NL" dirty="0"/>
              <a:t> (€) in </a:t>
            </a:r>
            <a:r>
              <a:rPr lang="nl-NL" dirty="0" err="1"/>
              <a:t>owner</a:t>
            </a:r>
            <a:r>
              <a:rPr lang="nl-NL" dirty="0"/>
              <a:t> </a:t>
            </a:r>
            <a:r>
              <a:rPr lang="nl-NL" dirty="0" err="1"/>
              <a:t>occupied</a:t>
            </a:r>
            <a:r>
              <a:rPr lang="nl-NL" dirty="0"/>
              <a:t> sector 2015 </a:t>
            </a:r>
            <a:r>
              <a:rPr lang="nl-NL" dirty="0" err="1"/>
              <a:t>and</a:t>
            </a:r>
            <a:r>
              <a:rPr lang="nl-NL" dirty="0"/>
              <a:t> 2022</a:t>
            </a:r>
          </a:p>
        </p:txBody>
      </p:sp>
      <p:sp>
        <p:nvSpPr>
          <p:cNvPr id="8" name="Tekstvak 7"/>
          <p:cNvSpPr txBox="1"/>
          <p:nvPr/>
        </p:nvSpPr>
        <p:spPr>
          <a:xfrm>
            <a:off x="98710" y="6597352"/>
            <a:ext cx="8361722" cy="144016"/>
          </a:xfrm>
          <a:prstGeom prst="rect">
            <a:avLst/>
          </a:prstGeom>
        </p:spPr>
        <p:txBody>
          <a:bodyPr vert="horz" wrap="none" lIns="0" tIns="0" rIns="0" bIns="0" rtlCol="0" anchor="t">
            <a:noAutofit/>
          </a:bodyPr>
          <a:lstStyle/>
          <a:p>
            <a:r>
              <a:rPr lang="nl-NL" dirty="0"/>
              <a:t>Source: Maps.amsterdam.nl</a:t>
            </a:r>
          </a:p>
        </p:txBody>
      </p:sp>
      <p:pic>
        <p:nvPicPr>
          <p:cNvPr id="6" name="Afbeelding 5"/>
          <p:cNvPicPr>
            <a:picLocks noChangeAspect="1"/>
          </p:cNvPicPr>
          <p:nvPr/>
        </p:nvPicPr>
        <p:blipFill>
          <a:blip r:embed="rId2"/>
          <a:stretch>
            <a:fillRect/>
          </a:stretch>
        </p:blipFill>
        <p:spPr>
          <a:xfrm>
            <a:off x="98710" y="1698591"/>
            <a:ext cx="4761322" cy="3655818"/>
          </a:xfrm>
          <a:prstGeom prst="rect">
            <a:avLst/>
          </a:prstGeom>
        </p:spPr>
      </p:pic>
      <p:pic>
        <p:nvPicPr>
          <p:cNvPr id="11" name="Afbeelding 10"/>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698591"/>
            <a:ext cx="4283967" cy="3622824"/>
          </a:xfrm>
          <a:prstGeom prst="rect">
            <a:avLst/>
          </a:prstGeom>
          <a:noFill/>
        </p:spPr>
      </p:pic>
      <p:pic>
        <p:nvPicPr>
          <p:cNvPr id="7" name="Afbeelding 6"/>
          <p:cNvPicPr>
            <a:picLocks noChangeAspect="1"/>
          </p:cNvPicPr>
          <p:nvPr/>
        </p:nvPicPr>
        <p:blipFill>
          <a:blip r:embed="rId4"/>
          <a:stretch>
            <a:fillRect/>
          </a:stretch>
        </p:blipFill>
        <p:spPr>
          <a:xfrm>
            <a:off x="113950" y="4815959"/>
            <a:ext cx="1609483" cy="1713124"/>
          </a:xfrm>
          <a:prstGeom prst="rect">
            <a:avLst/>
          </a:prstGeom>
        </p:spPr>
      </p:pic>
    </p:spTree>
    <p:extLst>
      <p:ext uri="{BB962C8B-B14F-4D97-AF65-F5344CB8AC3E}">
        <p14:creationId xmlns:p14="http://schemas.microsoft.com/office/powerpoint/2010/main" val="783108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txBox="1">
            <a:spLocks/>
          </p:cNvSpPr>
          <p:nvPr/>
        </p:nvSpPr>
        <p:spPr>
          <a:xfrm>
            <a:off x="1187624" y="116632"/>
            <a:ext cx="7558771" cy="107901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a:t>Extreme </a:t>
            </a:r>
            <a:r>
              <a:rPr lang="nl-NL" dirty="0" err="1"/>
              <a:t>demographic</a:t>
            </a:r>
            <a:r>
              <a:rPr lang="nl-NL" dirty="0"/>
              <a:t> trends</a:t>
            </a:r>
          </a:p>
          <a:p>
            <a:r>
              <a:rPr lang="nl-NL" dirty="0" err="1"/>
              <a:t>Foreign</a:t>
            </a:r>
            <a:r>
              <a:rPr lang="nl-NL" dirty="0"/>
              <a:t> </a:t>
            </a:r>
            <a:r>
              <a:rPr lang="nl-NL" dirty="0" err="1"/>
              <a:t>migration</a:t>
            </a:r>
            <a:endParaRPr lang="nl-NL" dirty="0"/>
          </a:p>
          <a:p>
            <a:br>
              <a:rPr lang="nl-NL" dirty="0"/>
            </a:br>
            <a:endParaRPr lang="nl-NL" dirty="0"/>
          </a:p>
        </p:txBody>
      </p:sp>
      <p:sp>
        <p:nvSpPr>
          <p:cNvPr id="6" name="Tekstvak 5"/>
          <p:cNvSpPr txBox="1"/>
          <p:nvPr/>
        </p:nvSpPr>
        <p:spPr>
          <a:xfrm rot="10800000" flipH="1" flipV="1">
            <a:off x="7380312" y="908719"/>
            <a:ext cx="1656184" cy="597553"/>
          </a:xfrm>
          <a:prstGeom prst="rect">
            <a:avLst/>
          </a:prstGeom>
        </p:spPr>
        <p:txBody>
          <a:bodyPr vert="horz" wrap="none" lIns="0" tIns="0" rIns="0" bIns="0" rtlCol="0" anchor="t">
            <a:noAutofit/>
          </a:bodyPr>
          <a:lstStyle/>
          <a:p>
            <a:r>
              <a:rPr lang="nl-NL" dirty="0"/>
              <a:t>Source: O&amp;S / CBS</a:t>
            </a:r>
          </a:p>
        </p:txBody>
      </p:sp>
      <p:pic>
        <p:nvPicPr>
          <p:cNvPr id="3" name="Afbeelding 2"/>
          <p:cNvPicPr>
            <a:picLocks noChangeAspect="1"/>
          </p:cNvPicPr>
          <p:nvPr/>
        </p:nvPicPr>
        <p:blipFill>
          <a:blip r:embed="rId2"/>
          <a:stretch>
            <a:fillRect/>
          </a:stretch>
        </p:blipFill>
        <p:spPr>
          <a:xfrm>
            <a:off x="480552" y="1707512"/>
            <a:ext cx="8568952" cy="5150488"/>
          </a:xfrm>
          <a:prstGeom prst="rect">
            <a:avLst/>
          </a:prstGeom>
        </p:spPr>
      </p:pic>
    </p:spTree>
    <p:extLst>
      <p:ext uri="{BB962C8B-B14F-4D97-AF65-F5344CB8AC3E}">
        <p14:creationId xmlns:p14="http://schemas.microsoft.com/office/powerpoint/2010/main" val="2427236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txBox="1">
            <a:spLocks/>
          </p:cNvSpPr>
          <p:nvPr/>
        </p:nvSpPr>
        <p:spPr>
          <a:xfrm>
            <a:off x="1187624" y="116632"/>
            <a:ext cx="7558771" cy="107901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a:t>Extreme </a:t>
            </a:r>
            <a:r>
              <a:rPr lang="nl-NL" dirty="0" err="1"/>
              <a:t>demographic</a:t>
            </a:r>
            <a:r>
              <a:rPr lang="nl-NL" dirty="0"/>
              <a:t> trends</a:t>
            </a:r>
          </a:p>
          <a:p>
            <a:r>
              <a:rPr lang="nl-NL" dirty="0"/>
              <a:t>National </a:t>
            </a:r>
            <a:r>
              <a:rPr lang="nl-NL" dirty="0" err="1"/>
              <a:t>migration</a:t>
            </a:r>
            <a:endParaRPr lang="nl-NL" dirty="0"/>
          </a:p>
          <a:p>
            <a:br>
              <a:rPr lang="nl-NL" dirty="0"/>
            </a:br>
            <a:endParaRPr lang="nl-NL" dirty="0"/>
          </a:p>
        </p:txBody>
      </p:sp>
      <p:sp>
        <p:nvSpPr>
          <p:cNvPr id="6" name="Tekstvak 5"/>
          <p:cNvSpPr txBox="1"/>
          <p:nvPr/>
        </p:nvSpPr>
        <p:spPr>
          <a:xfrm rot="10800000" flipH="1" flipV="1">
            <a:off x="7380312" y="908719"/>
            <a:ext cx="1656184" cy="597553"/>
          </a:xfrm>
          <a:prstGeom prst="rect">
            <a:avLst/>
          </a:prstGeom>
        </p:spPr>
        <p:txBody>
          <a:bodyPr vert="horz" wrap="none" lIns="0" tIns="0" rIns="0" bIns="0" rtlCol="0" anchor="t">
            <a:noAutofit/>
          </a:bodyPr>
          <a:lstStyle/>
          <a:p>
            <a:r>
              <a:rPr lang="nl-NL" dirty="0"/>
              <a:t>Source: O&amp;S/CBS</a:t>
            </a:r>
          </a:p>
        </p:txBody>
      </p:sp>
      <p:pic>
        <p:nvPicPr>
          <p:cNvPr id="2" name="Afbeelding 1"/>
          <p:cNvPicPr>
            <a:picLocks noChangeAspect="1"/>
          </p:cNvPicPr>
          <p:nvPr/>
        </p:nvPicPr>
        <p:blipFill>
          <a:blip r:embed="rId2"/>
          <a:stretch>
            <a:fillRect/>
          </a:stretch>
        </p:blipFill>
        <p:spPr>
          <a:xfrm>
            <a:off x="444093" y="1626880"/>
            <a:ext cx="8699907" cy="5229200"/>
          </a:xfrm>
          <a:prstGeom prst="rect">
            <a:avLst/>
          </a:prstGeom>
        </p:spPr>
      </p:pic>
    </p:spTree>
    <p:extLst>
      <p:ext uri="{BB962C8B-B14F-4D97-AF65-F5344CB8AC3E}">
        <p14:creationId xmlns:p14="http://schemas.microsoft.com/office/powerpoint/2010/main" val="2261882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txBox="1">
            <a:spLocks/>
          </p:cNvSpPr>
          <p:nvPr/>
        </p:nvSpPr>
        <p:spPr>
          <a:xfrm>
            <a:off x="1187624" y="116632"/>
            <a:ext cx="7558771" cy="107901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endParaRPr lang="nl-NL" dirty="0"/>
          </a:p>
          <a:p>
            <a:br>
              <a:rPr lang="nl-NL" dirty="0"/>
            </a:br>
            <a:endParaRPr lang="nl-NL" dirty="0"/>
          </a:p>
        </p:txBody>
      </p:sp>
      <p:sp>
        <p:nvSpPr>
          <p:cNvPr id="6" name="Tekstvak 5"/>
          <p:cNvSpPr txBox="1"/>
          <p:nvPr/>
        </p:nvSpPr>
        <p:spPr>
          <a:xfrm rot="10800000" flipH="1" flipV="1">
            <a:off x="7380312" y="908719"/>
            <a:ext cx="1656184" cy="597553"/>
          </a:xfrm>
          <a:prstGeom prst="rect">
            <a:avLst/>
          </a:prstGeom>
        </p:spPr>
        <p:txBody>
          <a:bodyPr vert="horz" wrap="none" lIns="0" tIns="0" rIns="0" bIns="0" rtlCol="0" anchor="t">
            <a:noAutofit/>
          </a:bodyPr>
          <a:lstStyle/>
          <a:p>
            <a:r>
              <a:rPr lang="nl-NL" dirty="0"/>
              <a:t>Source: O&amp;S</a:t>
            </a:r>
          </a:p>
        </p:txBody>
      </p:sp>
      <p:sp>
        <p:nvSpPr>
          <p:cNvPr id="7" name="Titel 4"/>
          <p:cNvSpPr txBox="1">
            <a:spLocks/>
          </p:cNvSpPr>
          <p:nvPr/>
        </p:nvSpPr>
        <p:spPr>
          <a:xfrm>
            <a:off x="1340024" y="269032"/>
            <a:ext cx="7558771" cy="107901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a:t>Rapid </a:t>
            </a:r>
            <a:r>
              <a:rPr lang="nl-NL" dirty="0" err="1"/>
              <a:t>decrease</a:t>
            </a:r>
            <a:r>
              <a:rPr lang="nl-NL" dirty="0"/>
              <a:t> of family </a:t>
            </a:r>
            <a:r>
              <a:rPr lang="nl-NL" dirty="0" err="1"/>
              <a:t>households</a:t>
            </a:r>
            <a:endParaRPr lang="nl-NL" dirty="0"/>
          </a:p>
          <a:p>
            <a:br>
              <a:rPr lang="nl-NL" dirty="0"/>
            </a:br>
            <a:endParaRPr lang="nl-NL" dirty="0"/>
          </a:p>
        </p:txBody>
      </p:sp>
      <p:pic>
        <p:nvPicPr>
          <p:cNvPr id="2" name="Afbeelding 1"/>
          <p:cNvPicPr>
            <a:picLocks noChangeAspect="1"/>
          </p:cNvPicPr>
          <p:nvPr/>
        </p:nvPicPr>
        <p:blipFill>
          <a:blip r:embed="rId2"/>
          <a:stretch>
            <a:fillRect/>
          </a:stretch>
        </p:blipFill>
        <p:spPr>
          <a:xfrm>
            <a:off x="1" y="1743685"/>
            <a:ext cx="9068462" cy="5124227"/>
          </a:xfrm>
          <a:prstGeom prst="rect">
            <a:avLst/>
          </a:prstGeom>
        </p:spPr>
      </p:pic>
    </p:spTree>
    <p:extLst>
      <p:ext uri="{BB962C8B-B14F-4D97-AF65-F5344CB8AC3E}">
        <p14:creationId xmlns:p14="http://schemas.microsoft.com/office/powerpoint/2010/main" val="1090364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txBox="1">
            <a:spLocks/>
          </p:cNvSpPr>
          <p:nvPr/>
        </p:nvSpPr>
        <p:spPr>
          <a:xfrm>
            <a:off x="890336" y="188640"/>
            <a:ext cx="8253664" cy="1070627"/>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a:t>2/3 private </a:t>
            </a:r>
            <a:r>
              <a:rPr lang="nl-NL" dirty="0" err="1"/>
              <a:t>rental</a:t>
            </a:r>
            <a:r>
              <a:rPr lang="nl-NL" dirty="0"/>
              <a:t> sector = free market rent</a:t>
            </a:r>
          </a:p>
          <a:p>
            <a:r>
              <a:rPr lang="nl-NL" dirty="0"/>
              <a:t>9/10 corporation sector = </a:t>
            </a:r>
            <a:r>
              <a:rPr lang="nl-NL" dirty="0" err="1"/>
              <a:t>regulated</a:t>
            </a:r>
            <a:r>
              <a:rPr lang="nl-NL" dirty="0"/>
              <a:t> rent</a:t>
            </a:r>
            <a:br>
              <a:rPr lang="nl-NL" dirty="0"/>
            </a:br>
            <a:endParaRPr lang="nl-NL"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6" name="Afbeelding 5"/>
          <p:cNvPicPr>
            <a:picLocks noChangeAspect="1"/>
          </p:cNvPicPr>
          <p:nvPr/>
        </p:nvPicPr>
        <p:blipFill>
          <a:blip r:embed="rId2"/>
          <a:stretch>
            <a:fillRect/>
          </a:stretch>
        </p:blipFill>
        <p:spPr>
          <a:xfrm>
            <a:off x="539552" y="1673450"/>
            <a:ext cx="8433534" cy="5184550"/>
          </a:xfrm>
          <a:prstGeom prst="rect">
            <a:avLst/>
          </a:prstGeom>
        </p:spPr>
      </p:pic>
    </p:spTree>
    <p:extLst>
      <p:ext uri="{BB962C8B-B14F-4D97-AF65-F5344CB8AC3E}">
        <p14:creationId xmlns:p14="http://schemas.microsoft.com/office/powerpoint/2010/main" val="1022778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txBox="1">
            <a:spLocks/>
          </p:cNvSpPr>
          <p:nvPr/>
        </p:nvSpPr>
        <p:spPr>
          <a:xfrm>
            <a:off x="1484040" y="629072"/>
            <a:ext cx="7262355" cy="56657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a:t>Price </a:t>
            </a:r>
            <a:r>
              <a:rPr lang="nl-NL" dirty="0" err="1"/>
              <a:t>rise</a:t>
            </a:r>
            <a:r>
              <a:rPr lang="nl-NL" dirty="0"/>
              <a:t> in free market rent</a:t>
            </a:r>
            <a:br>
              <a:rPr lang="nl-NL" dirty="0"/>
            </a:br>
            <a:endParaRPr lang="nl-NL"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6" name="Afbeelding 5"/>
          <p:cNvPicPr>
            <a:picLocks noChangeAspect="1"/>
          </p:cNvPicPr>
          <p:nvPr/>
        </p:nvPicPr>
        <p:blipFill>
          <a:blip r:embed="rId2"/>
          <a:stretch>
            <a:fillRect/>
          </a:stretch>
        </p:blipFill>
        <p:spPr>
          <a:xfrm>
            <a:off x="467544" y="1657492"/>
            <a:ext cx="8535022" cy="5130094"/>
          </a:xfrm>
          <a:prstGeom prst="rect">
            <a:avLst/>
          </a:prstGeom>
        </p:spPr>
      </p:pic>
    </p:spTree>
    <p:extLst>
      <p:ext uri="{BB962C8B-B14F-4D97-AF65-F5344CB8AC3E}">
        <p14:creationId xmlns:p14="http://schemas.microsoft.com/office/powerpoint/2010/main" val="3303045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827584" y="188640"/>
            <a:ext cx="7596000" cy="1080120"/>
          </a:xfrm>
        </p:spPr>
        <p:txBody>
          <a:bodyPr/>
          <a:lstStyle/>
          <a:p>
            <a:r>
              <a:rPr lang="nl-NL" sz="3000" dirty="0"/>
              <a:t>Three sectors, </a:t>
            </a:r>
            <a:r>
              <a:rPr lang="nl-NL" sz="3000" dirty="0" err="1"/>
              <a:t>three</a:t>
            </a:r>
            <a:r>
              <a:rPr lang="nl-NL" sz="3000" dirty="0"/>
              <a:t> </a:t>
            </a:r>
            <a:r>
              <a:rPr lang="nl-NL" sz="3000" dirty="0" err="1"/>
              <a:t>income</a:t>
            </a:r>
            <a:r>
              <a:rPr lang="nl-NL" sz="3000" dirty="0"/>
              <a:t> </a:t>
            </a:r>
            <a:r>
              <a:rPr lang="nl-NL" sz="3000" dirty="0" err="1"/>
              <a:t>groups</a:t>
            </a:r>
            <a:r>
              <a:rPr lang="nl-NL" sz="3000" dirty="0"/>
              <a:t>?</a:t>
            </a:r>
            <a:br>
              <a:rPr lang="nl-NL" sz="3000" dirty="0"/>
            </a:br>
            <a:r>
              <a:rPr lang="nl-NL" sz="3000" dirty="0" err="1"/>
              <a:t>Two</a:t>
            </a:r>
            <a:r>
              <a:rPr lang="nl-NL" sz="3000" dirty="0"/>
              <a:t> </a:t>
            </a:r>
            <a:r>
              <a:rPr lang="nl-NL" sz="3000" dirty="0" err="1"/>
              <a:t>price</a:t>
            </a:r>
            <a:r>
              <a:rPr lang="nl-NL" sz="3000" dirty="0"/>
              <a:t> </a:t>
            </a:r>
            <a:r>
              <a:rPr lang="nl-NL" sz="3000" dirty="0" err="1"/>
              <a:t>segments</a:t>
            </a:r>
            <a:r>
              <a:rPr lang="nl-NL" sz="3000" dirty="0"/>
              <a:t>, </a:t>
            </a:r>
            <a:r>
              <a:rPr lang="nl-NL" sz="3000" dirty="0" err="1"/>
              <a:t>two</a:t>
            </a:r>
            <a:r>
              <a:rPr lang="nl-NL" sz="3000" dirty="0"/>
              <a:t> </a:t>
            </a:r>
            <a:r>
              <a:rPr lang="nl-NL" sz="3000" dirty="0" err="1"/>
              <a:t>income</a:t>
            </a:r>
            <a:r>
              <a:rPr lang="nl-NL" sz="3000" dirty="0"/>
              <a:t> </a:t>
            </a:r>
            <a:r>
              <a:rPr lang="nl-NL" sz="3000" dirty="0" err="1"/>
              <a:t>groups</a:t>
            </a:r>
            <a:r>
              <a:rPr lang="nl-NL" sz="3000" dirty="0"/>
              <a:t>!</a:t>
            </a:r>
          </a:p>
        </p:txBody>
      </p:sp>
      <p:pic>
        <p:nvPicPr>
          <p:cNvPr id="2" name="Afbeelding 1"/>
          <p:cNvPicPr>
            <a:picLocks noChangeAspect="1"/>
          </p:cNvPicPr>
          <p:nvPr/>
        </p:nvPicPr>
        <p:blipFill>
          <a:blip r:embed="rId3"/>
          <a:stretch>
            <a:fillRect/>
          </a:stretch>
        </p:blipFill>
        <p:spPr>
          <a:xfrm>
            <a:off x="827584" y="1412776"/>
            <a:ext cx="7446856" cy="5258714"/>
          </a:xfrm>
          <a:prstGeom prst="rect">
            <a:avLst/>
          </a:prstGeom>
        </p:spPr>
      </p:pic>
    </p:spTree>
    <p:extLst>
      <p:ext uri="{BB962C8B-B14F-4D97-AF65-F5344CB8AC3E}">
        <p14:creationId xmlns:p14="http://schemas.microsoft.com/office/powerpoint/2010/main" val="3916717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txBox="1">
            <a:spLocks/>
          </p:cNvSpPr>
          <p:nvPr/>
        </p:nvSpPr>
        <p:spPr>
          <a:xfrm>
            <a:off x="1484040" y="629072"/>
            <a:ext cx="7262355" cy="56657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a:t>Long ‘</a:t>
            </a:r>
            <a:r>
              <a:rPr lang="nl-NL" dirty="0" err="1"/>
              <a:t>waiting</a:t>
            </a:r>
            <a:r>
              <a:rPr lang="nl-NL" dirty="0"/>
              <a:t>’ time in </a:t>
            </a:r>
            <a:r>
              <a:rPr lang="nl-NL" dirty="0" err="1"/>
              <a:t>social</a:t>
            </a:r>
            <a:r>
              <a:rPr lang="nl-NL" dirty="0"/>
              <a:t> </a:t>
            </a:r>
            <a:r>
              <a:rPr lang="nl-NL" dirty="0" err="1"/>
              <a:t>rental</a:t>
            </a:r>
            <a:endParaRPr lang="nl-NL"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6" name="Tekstvak 5"/>
          <p:cNvSpPr txBox="1"/>
          <p:nvPr/>
        </p:nvSpPr>
        <p:spPr>
          <a:xfrm>
            <a:off x="899592" y="1195643"/>
            <a:ext cx="986408" cy="1131533"/>
          </a:xfrm>
          <a:prstGeom prst="rect">
            <a:avLst/>
          </a:prstGeom>
        </p:spPr>
        <p:txBody>
          <a:bodyPr vert="horz" wrap="none" lIns="0" tIns="0" rIns="0" bIns="0" rtlCol="0" anchor="t">
            <a:noAutofit/>
          </a:bodyPr>
          <a:lstStyle/>
          <a:p>
            <a:r>
              <a:rPr lang="nl-NL" dirty="0" err="1"/>
              <a:t>Average</a:t>
            </a:r>
            <a:r>
              <a:rPr lang="nl-NL" dirty="0"/>
              <a:t> </a:t>
            </a:r>
            <a:r>
              <a:rPr lang="nl-NL" dirty="0" err="1"/>
              <a:t>years</a:t>
            </a:r>
            <a:r>
              <a:rPr lang="nl-NL" dirty="0"/>
              <a:t> of </a:t>
            </a:r>
            <a:r>
              <a:rPr lang="nl-NL" dirty="0" err="1"/>
              <a:t>subscription</a:t>
            </a:r>
            <a:r>
              <a:rPr lang="nl-NL" dirty="0"/>
              <a:t> on </a:t>
            </a:r>
            <a:r>
              <a:rPr lang="nl-NL" dirty="0" err="1"/>
              <a:t>the</a:t>
            </a:r>
            <a:r>
              <a:rPr lang="nl-NL" dirty="0"/>
              <a:t> </a:t>
            </a:r>
            <a:r>
              <a:rPr lang="nl-NL" dirty="0" err="1"/>
              <a:t>supply</a:t>
            </a:r>
            <a:r>
              <a:rPr lang="nl-NL" dirty="0"/>
              <a:t>-website of </a:t>
            </a:r>
            <a:r>
              <a:rPr lang="nl-NL" dirty="0" err="1"/>
              <a:t>social</a:t>
            </a:r>
            <a:r>
              <a:rPr lang="nl-NL" dirty="0"/>
              <a:t> </a:t>
            </a:r>
            <a:r>
              <a:rPr lang="nl-NL" dirty="0" err="1"/>
              <a:t>housing</a:t>
            </a:r>
            <a:r>
              <a:rPr lang="nl-NL" dirty="0"/>
              <a:t> </a:t>
            </a:r>
          </a:p>
          <a:p>
            <a:r>
              <a:rPr lang="nl-NL" dirty="0"/>
              <a:t>at </a:t>
            </a:r>
            <a:r>
              <a:rPr lang="nl-NL" dirty="0" err="1"/>
              <a:t>the</a:t>
            </a:r>
            <a:r>
              <a:rPr lang="nl-NL" dirty="0"/>
              <a:t> moment of </a:t>
            </a:r>
            <a:r>
              <a:rPr lang="nl-NL" dirty="0" err="1"/>
              <a:t>accepting</a:t>
            </a:r>
            <a:r>
              <a:rPr lang="nl-NL" dirty="0"/>
              <a:t> a </a:t>
            </a:r>
            <a:r>
              <a:rPr lang="nl-NL" dirty="0" err="1"/>
              <a:t>dwelling</a:t>
            </a:r>
            <a:endParaRPr lang="nl-NL" dirty="0"/>
          </a:p>
        </p:txBody>
      </p:sp>
      <p:pic>
        <p:nvPicPr>
          <p:cNvPr id="7" name="Afbeelding 6"/>
          <p:cNvPicPr>
            <a:picLocks noChangeAspect="1"/>
          </p:cNvPicPr>
          <p:nvPr/>
        </p:nvPicPr>
        <p:blipFill>
          <a:blip r:embed="rId2"/>
          <a:stretch>
            <a:fillRect/>
          </a:stretch>
        </p:blipFill>
        <p:spPr>
          <a:xfrm>
            <a:off x="-21405" y="2295912"/>
            <a:ext cx="9072441" cy="4085416"/>
          </a:xfrm>
          <a:prstGeom prst="rect">
            <a:avLst/>
          </a:prstGeom>
        </p:spPr>
      </p:pic>
    </p:spTree>
    <p:extLst>
      <p:ext uri="{BB962C8B-B14F-4D97-AF65-F5344CB8AC3E}">
        <p14:creationId xmlns:p14="http://schemas.microsoft.com/office/powerpoint/2010/main" val="3965383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3"/>
          <p:cNvSpPr>
            <a:spLocks noGrp="1" noChangeArrowheads="1"/>
          </p:cNvSpPr>
          <p:nvPr>
            <p:ph type="body" idx="1"/>
          </p:nvPr>
        </p:nvSpPr>
        <p:spPr>
          <a:xfrm>
            <a:off x="179512" y="1844823"/>
            <a:ext cx="8712968" cy="4752529"/>
          </a:xfrm>
        </p:spPr>
        <p:txBody>
          <a:bodyPr/>
          <a:lstStyle/>
          <a:p>
            <a:pPr lvl="1"/>
            <a:r>
              <a:rPr lang="nl-NL" altLang="nl-NL" dirty="0" err="1"/>
              <a:t>Housing</a:t>
            </a:r>
            <a:r>
              <a:rPr lang="nl-NL" altLang="nl-NL" dirty="0"/>
              <a:t> deficit is </a:t>
            </a:r>
            <a:r>
              <a:rPr lang="nl-NL" altLang="nl-NL" dirty="0" err="1"/>
              <a:t>huge</a:t>
            </a:r>
            <a:r>
              <a:rPr lang="nl-NL" altLang="nl-NL" dirty="0"/>
              <a:t> </a:t>
            </a:r>
            <a:r>
              <a:rPr lang="nl-NL" altLang="nl-NL" dirty="0" err="1"/>
              <a:t>and</a:t>
            </a:r>
            <a:r>
              <a:rPr lang="nl-NL" altLang="nl-NL" dirty="0"/>
              <a:t> </a:t>
            </a:r>
            <a:r>
              <a:rPr lang="nl-NL" altLang="nl-NL" dirty="0" err="1"/>
              <a:t>will</a:t>
            </a:r>
            <a:r>
              <a:rPr lang="nl-NL" altLang="nl-NL" dirty="0"/>
              <a:t> </a:t>
            </a:r>
            <a:r>
              <a:rPr lang="nl-NL" altLang="nl-NL" dirty="0" err="1"/>
              <a:t>not</a:t>
            </a:r>
            <a:r>
              <a:rPr lang="nl-NL" altLang="nl-NL" dirty="0"/>
              <a:t> </a:t>
            </a:r>
            <a:r>
              <a:rPr lang="nl-NL" altLang="nl-NL" dirty="0" err="1"/>
              <a:t>diminish</a:t>
            </a:r>
            <a:endParaRPr lang="nl-NL" altLang="nl-NL" dirty="0"/>
          </a:p>
          <a:p>
            <a:pPr lvl="1"/>
            <a:r>
              <a:rPr lang="nl-NL" altLang="nl-NL" dirty="0"/>
              <a:t>Strong </a:t>
            </a:r>
            <a:r>
              <a:rPr lang="nl-NL" altLang="nl-NL" dirty="0" err="1"/>
              <a:t>urban</a:t>
            </a:r>
            <a:r>
              <a:rPr lang="nl-NL" altLang="nl-NL" dirty="0"/>
              <a:t> </a:t>
            </a:r>
            <a:r>
              <a:rPr lang="nl-NL" altLang="nl-NL" dirty="0" err="1"/>
              <a:t>economy</a:t>
            </a:r>
            <a:r>
              <a:rPr lang="nl-NL" altLang="nl-NL" dirty="0"/>
              <a:t>: </a:t>
            </a:r>
            <a:r>
              <a:rPr lang="nl-NL" altLang="nl-NL" dirty="0" err="1"/>
              <a:t>Cultural</a:t>
            </a:r>
            <a:r>
              <a:rPr lang="nl-NL" altLang="nl-NL" dirty="0"/>
              <a:t>, </a:t>
            </a:r>
            <a:r>
              <a:rPr lang="nl-NL" altLang="nl-NL" dirty="0" err="1"/>
              <a:t>Consumption</a:t>
            </a:r>
            <a:r>
              <a:rPr lang="nl-NL" altLang="nl-NL" dirty="0"/>
              <a:t>/</a:t>
            </a:r>
            <a:r>
              <a:rPr lang="nl-NL" altLang="nl-NL" dirty="0" err="1"/>
              <a:t>Recreation</a:t>
            </a:r>
            <a:r>
              <a:rPr lang="nl-NL" altLang="nl-NL" dirty="0"/>
              <a:t> </a:t>
            </a:r>
            <a:r>
              <a:rPr lang="nl-NL" altLang="nl-NL" dirty="0" err="1"/>
              <a:t>international</a:t>
            </a:r>
            <a:r>
              <a:rPr lang="nl-NL" altLang="nl-NL" dirty="0"/>
              <a:t> </a:t>
            </a:r>
            <a:r>
              <a:rPr lang="nl-NL" altLang="nl-NL" dirty="0" err="1"/>
              <a:t>workers</a:t>
            </a:r>
            <a:endParaRPr lang="nl-NL" altLang="nl-NL" dirty="0"/>
          </a:p>
          <a:p>
            <a:pPr lvl="1"/>
            <a:r>
              <a:rPr lang="nl-NL" altLang="nl-NL" dirty="0"/>
              <a:t>Huge </a:t>
            </a:r>
            <a:r>
              <a:rPr lang="nl-NL" altLang="nl-NL" dirty="0" err="1"/>
              <a:t>foreign</a:t>
            </a:r>
            <a:r>
              <a:rPr lang="nl-NL" altLang="nl-NL" dirty="0"/>
              <a:t> in-</a:t>
            </a:r>
            <a:r>
              <a:rPr lang="nl-NL" altLang="nl-NL" dirty="0" err="1"/>
              <a:t>migration</a:t>
            </a:r>
            <a:r>
              <a:rPr lang="nl-NL" altLang="nl-NL" dirty="0"/>
              <a:t> </a:t>
            </a:r>
            <a:r>
              <a:rPr lang="nl-NL" altLang="nl-NL" dirty="0" err="1"/>
              <a:t>and</a:t>
            </a:r>
            <a:r>
              <a:rPr lang="nl-NL" altLang="nl-NL" dirty="0"/>
              <a:t> strong trend in non-</a:t>
            </a:r>
            <a:r>
              <a:rPr lang="nl-NL" altLang="nl-NL" dirty="0" err="1"/>
              <a:t>residential</a:t>
            </a:r>
            <a:r>
              <a:rPr lang="nl-NL" altLang="nl-NL" dirty="0"/>
              <a:t> </a:t>
            </a:r>
            <a:r>
              <a:rPr lang="nl-NL" altLang="nl-NL" dirty="0" err="1"/>
              <a:t>use</a:t>
            </a:r>
            <a:r>
              <a:rPr lang="nl-NL" altLang="nl-NL" dirty="0"/>
              <a:t> of </a:t>
            </a:r>
            <a:r>
              <a:rPr lang="nl-NL" altLang="nl-NL" dirty="0" err="1"/>
              <a:t>dwellings</a:t>
            </a:r>
            <a:r>
              <a:rPr lang="nl-NL" altLang="nl-NL" dirty="0"/>
              <a:t> like </a:t>
            </a:r>
            <a:r>
              <a:rPr lang="nl-NL" altLang="nl-NL" dirty="0" err="1"/>
              <a:t>holiday</a:t>
            </a:r>
            <a:r>
              <a:rPr lang="nl-NL" altLang="nl-NL" dirty="0"/>
              <a:t> </a:t>
            </a:r>
            <a:r>
              <a:rPr lang="nl-NL" altLang="nl-NL" dirty="0" err="1"/>
              <a:t>rental</a:t>
            </a:r>
            <a:endParaRPr lang="nl-NL" altLang="nl-NL" dirty="0"/>
          </a:p>
          <a:p>
            <a:pPr lvl="1"/>
            <a:r>
              <a:rPr lang="nl-NL" altLang="nl-NL" dirty="0" err="1"/>
              <a:t>Intensifying</a:t>
            </a:r>
            <a:r>
              <a:rPr lang="nl-NL" altLang="nl-NL" dirty="0"/>
              <a:t> </a:t>
            </a:r>
            <a:r>
              <a:rPr lang="nl-NL" altLang="nl-NL" dirty="0" err="1"/>
              <a:t>functional</a:t>
            </a:r>
            <a:r>
              <a:rPr lang="nl-NL" altLang="nl-NL" dirty="0"/>
              <a:t> mix (</a:t>
            </a:r>
            <a:r>
              <a:rPr lang="nl-NL" altLang="nl-NL" dirty="0" err="1"/>
              <a:t>residential</a:t>
            </a:r>
            <a:r>
              <a:rPr lang="nl-NL" altLang="nl-NL" dirty="0"/>
              <a:t> </a:t>
            </a:r>
            <a:r>
              <a:rPr lang="nl-NL" altLang="nl-NL" dirty="0" err="1"/>
              <a:t>and</a:t>
            </a:r>
            <a:r>
              <a:rPr lang="nl-NL" altLang="nl-NL" dirty="0"/>
              <a:t> </a:t>
            </a:r>
            <a:r>
              <a:rPr lang="nl-NL" altLang="nl-NL" dirty="0" err="1"/>
              <a:t>economical</a:t>
            </a:r>
            <a:r>
              <a:rPr lang="nl-NL" altLang="nl-NL" dirty="0"/>
              <a:t>) </a:t>
            </a:r>
            <a:r>
              <a:rPr lang="nl-NL" altLang="nl-NL" dirty="0" err="1"/>
              <a:t>central</a:t>
            </a:r>
            <a:r>
              <a:rPr lang="nl-NL" altLang="nl-NL" dirty="0"/>
              <a:t> AMS</a:t>
            </a:r>
          </a:p>
          <a:p>
            <a:pPr lvl="1"/>
            <a:r>
              <a:rPr lang="nl-NL" altLang="nl-NL" dirty="0" err="1"/>
              <a:t>Housing</a:t>
            </a:r>
            <a:r>
              <a:rPr lang="nl-NL" altLang="nl-NL" dirty="0"/>
              <a:t> market </a:t>
            </a:r>
            <a:r>
              <a:rPr lang="nl-NL" altLang="nl-NL" dirty="0" err="1"/>
              <a:t>pressure</a:t>
            </a:r>
            <a:r>
              <a:rPr lang="nl-NL" altLang="nl-NL" dirty="0"/>
              <a:t> </a:t>
            </a:r>
            <a:r>
              <a:rPr lang="nl-NL" altLang="nl-NL" dirty="0" err="1"/>
              <a:t>after</a:t>
            </a:r>
            <a:r>
              <a:rPr lang="nl-NL" altLang="nl-NL" dirty="0"/>
              <a:t> </a:t>
            </a:r>
            <a:r>
              <a:rPr lang="nl-NL" altLang="nl-NL" dirty="0" err="1"/>
              <a:t>the</a:t>
            </a:r>
            <a:r>
              <a:rPr lang="nl-NL" altLang="nl-NL" dirty="0"/>
              <a:t> crisis </a:t>
            </a:r>
            <a:r>
              <a:rPr lang="nl-NL" altLang="nl-NL" dirty="0" err="1"/>
              <a:t>spreading</a:t>
            </a:r>
            <a:r>
              <a:rPr lang="nl-NL" altLang="nl-NL" dirty="0"/>
              <a:t> </a:t>
            </a:r>
            <a:r>
              <a:rPr lang="nl-NL" altLang="nl-NL" dirty="0" err="1"/>
              <a:t>from</a:t>
            </a:r>
            <a:r>
              <a:rPr lang="nl-NL" altLang="nl-NL" dirty="0"/>
              <a:t> Amsterdam </a:t>
            </a:r>
            <a:r>
              <a:rPr lang="nl-NL" altLang="nl-NL" dirty="0" err="1"/>
              <a:t>to</a:t>
            </a:r>
            <a:r>
              <a:rPr lang="nl-NL" altLang="nl-NL" dirty="0"/>
              <a:t> </a:t>
            </a:r>
            <a:r>
              <a:rPr lang="nl-NL" altLang="nl-NL" dirty="0" err="1"/>
              <a:t>surrounding</a:t>
            </a:r>
            <a:r>
              <a:rPr lang="nl-NL" altLang="nl-NL" dirty="0"/>
              <a:t> </a:t>
            </a:r>
            <a:r>
              <a:rPr lang="nl-NL" altLang="nl-NL" dirty="0" err="1"/>
              <a:t>region</a:t>
            </a:r>
            <a:r>
              <a:rPr lang="nl-NL" altLang="nl-NL" dirty="0"/>
              <a:t> (MRA); families in search </a:t>
            </a:r>
            <a:r>
              <a:rPr lang="nl-NL" altLang="nl-NL" dirty="0" err="1"/>
              <a:t>for</a:t>
            </a:r>
            <a:r>
              <a:rPr lang="nl-NL" altLang="nl-NL" dirty="0"/>
              <a:t> </a:t>
            </a:r>
            <a:r>
              <a:rPr lang="nl-NL" altLang="nl-NL" dirty="0" err="1"/>
              <a:t>affordable</a:t>
            </a:r>
            <a:r>
              <a:rPr lang="nl-NL" altLang="nl-NL" dirty="0"/>
              <a:t> </a:t>
            </a:r>
            <a:r>
              <a:rPr lang="nl-NL" altLang="nl-NL" dirty="0" err="1"/>
              <a:t>space</a:t>
            </a:r>
            <a:r>
              <a:rPr lang="nl-NL" altLang="nl-NL" dirty="0"/>
              <a:t>, chain </a:t>
            </a:r>
            <a:r>
              <a:rPr lang="nl-NL" altLang="nl-NL" dirty="0" err="1"/>
              <a:t>migration</a:t>
            </a:r>
            <a:r>
              <a:rPr lang="nl-NL" altLang="nl-NL" dirty="0"/>
              <a:t>.</a:t>
            </a:r>
          </a:p>
          <a:p>
            <a:pPr lvl="1"/>
            <a:r>
              <a:rPr lang="nl-NL" altLang="nl-NL" dirty="0" err="1"/>
              <a:t>Also</a:t>
            </a:r>
            <a:r>
              <a:rPr lang="nl-NL" altLang="nl-NL" dirty="0"/>
              <a:t> </a:t>
            </a:r>
            <a:r>
              <a:rPr lang="nl-NL" altLang="nl-NL" dirty="0" err="1"/>
              <a:t>inside</a:t>
            </a:r>
            <a:r>
              <a:rPr lang="nl-NL" altLang="nl-NL" dirty="0"/>
              <a:t> Amsterdam  </a:t>
            </a:r>
            <a:r>
              <a:rPr lang="nl-NL" altLang="nl-NL" dirty="0" err="1"/>
              <a:t>dispersion</a:t>
            </a:r>
            <a:r>
              <a:rPr lang="nl-NL" altLang="nl-NL" dirty="0"/>
              <a:t> of extreme square meter </a:t>
            </a:r>
            <a:r>
              <a:rPr lang="nl-NL" altLang="nl-NL" dirty="0" err="1"/>
              <a:t>prices</a:t>
            </a:r>
            <a:r>
              <a:rPr lang="nl-NL" altLang="nl-NL" dirty="0"/>
              <a:t>.</a:t>
            </a:r>
          </a:p>
          <a:p>
            <a:pPr lvl="1"/>
            <a:r>
              <a:rPr lang="nl-NL" altLang="nl-NL" dirty="0" err="1"/>
              <a:t>Housing</a:t>
            </a:r>
            <a:r>
              <a:rPr lang="nl-NL" altLang="nl-NL" dirty="0"/>
              <a:t> </a:t>
            </a:r>
            <a:r>
              <a:rPr lang="nl-NL" altLang="nl-NL" dirty="0" err="1"/>
              <a:t>and</a:t>
            </a:r>
            <a:r>
              <a:rPr lang="nl-NL" altLang="nl-NL" dirty="0"/>
              <a:t> </a:t>
            </a:r>
            <a:r>
              <a:rPr lang="nl-NL" altLang="nl-NL" dirty="0" err="1"/>
              <a:t>economy</a:t>
            </a:r>
            <a:r>
              <a:rPr lang="nl-NL" altLang="nl-NL" dirty="0"/>
              <a:t> in a </a:t>
            </a:r>
            <a:r>
              <a:rPr lang="nl-NL" altLang="nl-NL" dirty="0" err="1"/>
              <a:t>virtuous</a:t>
            </a:r>
            <a:r>
              <a:rPr lang="nl-NL" altLang="nl-NL" dirty="0"/>
              <a:t>/</a:t>
            </a:r>
            <a:r>
              <a:rPr lang="nl-NL" altLang="nl-NL" dirty="0" err="1"/>
              <a:t>vicious</a:t>
            </a:r>
            <a:r>
              <a:rPr lang="nl-NL" altLang="nl-NL" dirty="0"/>
              <a:t> </a:t>
            </a:r>
            <a:r>
              <a:rPr lang="nl-NL" altLang="nl-NL" dirty="0" err="1"/>
              <a:t>relationship</a:t>
            </a:r>
            <a:endParaRPr lang="nl-NL" altLang="nl-NL" dirty="0"/>
          </a:p>
          <a:p>
            <a:pPr lvl="1"/>
            <a:r>
              <a:rPr lang="nl-NL" altLang="nl-NL" dirty="0" err="1"/>
              <a:t>Counterbalancing</a:t>
            </a:r>
            <a:r>
              <a:rPr lang="nl-NL" altLang="nl-NL" dirty="0"/>
              <a:t> market </a:t>
            </a:r>
            <a:r>
              <a:rPr lang="nl-NL" altLang="nl-NL" dirty="0" err="1"/>
              <a:t>forces</a:t>
            </a:r>
            <a:endParaRPr lang="nl-NL" altLang="nl-NL" dirty="0"/>
          </a:p>
          <a:p>
            <a:pPr lvl="1"/>
            <a:r>
              <a:rPr lang="nl-NL" altLang="nl-NL" dirty="0"/>
              <a:t>For </a:t>
            </a:r>
            <a:r>
              <a:rPr lang="nl-NL" altLang="nl-NL" dirty="0" err="1"/>
              <a:t>regulation</a:t>
            </a:r>
            <a:r>
              <a:rPr lang="nl-NL" altLang="nl-NL" dirty="0"/>
              <a:t> </a:t>
            </a:r>
            <a:r>
              <a:rPr lang="nl-NL" altLang="nl-NL" dirty="0" err="1"/>
              <a:t>national</a:t>
            </a:r>
            <a:r>
              <a:rPr lang="nl-NL" altLang="nl-NL" dirty="0"/>
              <a:t> </a:t>
            </a:r>
            <a:r>
              <a:rPr lang="nl-NL" altLang="nl-NL" dirty="0" err="1"/>
              <a:t>government</a:t>
            </a:r>
            <a:r>
              <a:rPr lang="nl-NL" altLang="nl-NL" dirty="0"/>
              <a:t> has </a:t>
            </a:r>
            <a:r>
              <a:rPr lang="nl-NL" altLang="nl-NL" dirty="0" err="1"/>
              <a:t>the</a:t>
            </a:r>
            <a:r>
              <a:rPr lang="nl-NL" altLang="nl-NL" dirty="0"/>
              <a:t> </a:t>
            </a:r>
            <a:r>
              <a:rPr lang="nl-NL" altLang="nl-NL" dirty="0" err="1"/>
              <a:t>key</a:t>
            </a:r>
            <a:r>
              <a:rPr lang="nl-NL" altLang="nl-NL" dirty="0"/>
              <a:t>: rent control, </a:t>
            </a:r>
            <a:r>
              <a:rPr lang="nl-NL" altLang="nl-NL" dirty="0" err="1"/>
              <a:t>tourism</a:t>
            </a:r>
            <a:endParaRPr lang="nl-NL" altLang="nl-NL" dirty="0"/>
          </a:p>
          <a:p>
            <a:endParaRPr lang="nl-NL" altLang="nl-NL" dirty="0"/>
          </a:p>
          <a:p>
            <a:endParaRPr lang="nl-NL" altLang="nl-NL" dirty="0"/>
          </a:p>
          <a:p>
            <a:endParaRPr lang="nl-NL" altLang="nl-NL" dirty="0"/>
          </a:p>
          <a:p>
            <a:endParaRPr lang="en-US" altLang="nl-NL" dirty="0"/>
          </a:p>
        </p:txBody>
      </p:sp>
      <p:sp>
        <p:nvSpPr>
          <p:cNvPr id="4" name="Titel 4"/>
          <p:cNvSpPr txBox="1">
            <a:spLocks/>
          </p:cNvSpPr>
          <p:nvPr/>
        </p:nvSpPr>
        <p:spPr>
          <a:xfrm>
            <a:off x="1331640" y="476672"/>
            <a:ext cx="7262355" cy="56657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err="1"/>
              <a:t>Conclusions</a:t>
            </a:r>
            <a:r>
              <a:rPr lang="nl-NL" dirty="0"/>
              <a:t> </a:t>
            </a:r>
            <a:r>
              <a:rPr lang="nl-NL" dirty="0" err="1"/>
              <a:t>about</a:t>
            </a:r>
            <a:r>
              <a:rPr lang="nl-NL" dirty="0"/>
              <a:t> </a:t>
            </a:r>
            <a:r>
              <a:rPr lang="nl-NL" dirty="0" err="1"/>
              <a:t>scarcity</a:t>
            </a:r>
            <a:br>
              <a:rPr lang="nl-NL" dirty="0"/>
            </a:br>
            <a:endParaRPr lang="nl-NL" dirty="0"/>
          </a:p>
        </p:txBody>
      </p:sp>
    </p:spTree>
    <p:extLst>
      <p:ext uri="{BB962C8B-B14F-4D97-AF65-F5344CB8AC3E}">
        <p14:creationId xmlns:p14="http://schemas.microsoft.com/office/powerpoint/2010/main" val="197958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3"/>
          <p:cNvSpPr>
            <a:spLocks noGrp="1" noChangeArrowheads="1"/>
          </p:cNvSpPr>
          <p:nvPr>
            <p:ph type="body" idx="1"/>
          </p:nvPr>
        </p:nvSpPr>
        <p:spPr>
          <a:xfrm>
            <a:off x="1115616" y="1043243"/>
            <a:ext cx="7704856" cy="1017605"/>
          </a:xfrm>
        </p:spPr>
        <p:txBody>
          <a:bodyPr/>
          <a:lstStyle/>
          <a:p>
            <a:pPr lvl="1"/>
            <a:r>
              <a:rPr lang="nl-NL" altLang="nl-NL" dirty="0" err="1"/>
              <a:t>Who</a:t>
            </a:r>
            <a:r>
              <a:rPr lang="nl-NL" altLang="nl-NL" dirty="0"/>
              <a:t> </a:t>
            </a:r>
            <a:r>
              <a:rPr lang="nl-NL" altLang="nl-NL" dirty="0" err="1"/>
              <a:t>can</a:t>
            </a:r>
            <a:r>
              <a:rPr lang="nl-NL" altLang="nl-NL" dirty="0"/>
              <a:t> enter </a:t>
            </a:r>
            <a:r>
              <a:rPr lang="nl-NL" altLang="nl-NL" dirty="0" err="1"/>
              <a:t>to</a:t>
            </a:r>
            <a:r>
              <a:rPr lang="nl-NL" altLang="nl-NL" dirty="0"/>
              <a:t> </a:t>
            </a:r>
            <a:r>
              <a:rPr lang="nl-NL" altLang="nl-NL" dirty="0" err="1"/>
              <a:t>social</a:t>
            </a:r>
            <a:r>
              <a:rPr lang="nl-NL" altLang="nl-NL" dirty="0"/>
              <a:t> rent?</a:t>
            </a:r>
          </a:p>
          <a:p>
            <a:pPr lvl="1"/>
            <a:r>
              <a:rPr lang="nl-NL" altLang="nl-NL" dirty="0"/>
              <a:t> Maximum </a:t>
            </a:r>
            <a:r>
              <a:rPr lang="nl-NL" altLang="nl-NL" dirty="0" err="1"/>
              <a:t>income</a:t>
            </a:r>
            <a:r>
              <a:rPr lang="nl-NL" altLang="nl-NL" dirty="0"/>
              <a:t> € 44.035 </a:t>
            </a:r>
            <a:r>
              <a:rPr lang="nl-NL" altLang="nl-NL" dirty="0" err="1"/>
              <a:t>and</a:t>
            </a:r>
            <a:r>
              <a:rPr lang="nl-NL" altLang="nl-NL" dirty="0"/>
              <a:t> maximum rent € 808,06 (2023)</a:t>
            </a:r>
          </a:p>
          <a:p>
            <a:pPr lvl="1"/>
            <a:endParaRPr lang="nl-NL" altLang="nl-NL" dirty="0"/>
          </a:p>
          <a:p>
            <a:pPr lvl="1"/>
            <a:endParaRPr lang="nl-NL" altLang="nl-NL" dirty="0"/>
          </a:p>
          <a:p>
            <a:pPr lvl="1"/>
            <a:endParaRPr lang="nl-NL" altLang="nl-NL" dirty="0"/>
          </a:p>
          <a:p>
            <a:pPr lvl="1"/>
            <a:endParaRPr lang="nl-NL" altLang="nl-NL" dirty="0"/>
          </a:p>
          <a:p>
            <a:pPr lvl="3"/>
            <a:endParaRPr lang="nl-NL" altLang="nl-NL" dirty="0"/>
          </a:p>
          <a:p>
            <a:pPr lvl="3"/>
            <a:endParaRPr lang="nl-NL" altLang="nl-NL" dirty="0"/>
          </a:p>
          <a:p>
            <a:endParaRPr lang="nl-NL" altLang="nl-NL" dirty="0"/>
          </a:p>
          <a:p>
            <a:endParaRPr lang="nl-NL" altLang="nl-NL" dirty="0"/>
          </a:p>
          <a:p>
            <a:endParaRPr lang="nl-NL" altLang="nl-NL" dirty="0"/>
          </a:p>
          <a:p>
            <a:endParaRPr lang="en-US" altLang="nl-NL" dirty="0"/>
          </a:p>
        </p:txBody>
      </p:sp>
      <p:sp>
        <p:nvSpPr>
          <p:cNvPr id="4" name="Titel 4"/>
          <p:cNvSpPr txBox="1">
            <a:spLocks/>
          </p:cNvSpPr>
          <p:nvPr/>
        </p:nvSpPr>
        <p:spPr>
          <a:xfrm>
            <a:off x="1331640" y="476672"/>
            <a:ext cx="7262355" cy="56657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err="1"/>
              <a:t>Governance</a:t>
            </a:r>
            <a:r>
              <a:rPr lang="nl-NL" dirty="0"/>
              <a:t>: </a:t>
            </a:r>
            <a:r>
              <a:rPr lang="nl-NL" dirty="0" err="1"/>
              <a:t>eligibility</a:t>
            </a:r>
            <a:br>
              <a:rPr lang="nl-NL" dirty="0"/>
            </a:br>
            <a:endParaRPr lang="nl-NL" dirty="0"/>
          </a:p>
        </p:txBody>
      </p:sp>
      <p:pic>
        <p:nvPicPr>
          <p:cNvPr id="2" name="Afbeelding 1"/>
          <p:cNvPicPr>
            <a:picLocks noChangeAspect="1"/>
          </p:cNvPicPr>
          <p:nvPr/>
        </p:nvPicPr>
        <p:blipFill>
          <a:blip r:embed="rId2"/>
          <a:stretch>
            <a:fillRect/>
          </a:stretch>
        </p:blipFill>
        <p:spPr>
          <a:xfrm>
            <a:off x="395537" y="1916833"/>
            <a:ext cx="8198458" cy="4927796"/>
          </a:xfrm>
          <a:prstGeom prst="rect">
            <a:avLst/>
          </a:prstGeom>
        </p:spPr>
      </p:pic>
    </p:spTree>
    <p:extLst>
      <p:ext uri="{BB962C8B-B14F-4D97-AF65-F5344CB8AC3E}">
        <p14:creationId xmlns:p14="http://schemas.microsoft.com/office/powerpoint/2010/main" val="3220360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5559" y="0"/>
            <a:ext cx="10242975" cy="6862793"/>
          </a:xfrm>
          <a:prstGeom prst="rect">
            <a:avLst/>
          </a:prstGeom>
        </p:spPr>
      </p:pic>
      <p:sp>
        <p:nvSpPr>
          <p:cNvPr id="3" name="Titel 1"/>
          <p:cNvSpPr txBox="1">
            <a:spLocks/>
          </p:cNvSpPr>
          <p:nvPr/>
        </p:nvSpPr>
        <p:spPr>
          <a:xfrm>
            <a:off x="611560" y="404664"/>
            <a:ext cx="9468544" cy="1143000"/>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b="0" dirty="0">
                <a:solidFill>
                  <a:schemeClr val="bg1"/>
                </a:solidFill>
                <a:latin typeface="Arial Rounded MT Bold" panose="020F0704030504030204" pitchFamily="34" charset="0"/>
              </a:rPr>
              <a:t>Big Urban </a:t>
            </a:r>
            <a:r>
              <a:rPr lang="nl-NL" b="0" dirty="0" err="1">
                <a:solidFill>
                  <a:schemeClr val="bg1"/>
                </a:solidFill>
                <a:latin typeface="Arial Rounded MT Bold" panose="020F0704030504030204" pitchFamily="34" charset="0"/>
              </a:rPr>
              <a:t>Developments</a:t>
            </a:r>
            <a:r>
              <a:rPr lang="nl-NL" b="0" dirty="0">
                <a:solidFill>
                  <a:schemeClr val="bg1"/>
                </a:solidFill>
                <a:latin typeface="Arial Rounded MT Bold" panose="020F0704030504030204" pitchFamily="34" charset="0"/>
              </a:rPr>
              <a:t>, </a:t>
            </a:r>
            <a:r>
              <a:rPr lang="nl-NL" b="0" dirty="0" err="1">
                <a:solidFill>
                  <a:schemeClr val="bg1"/>
                </a:solidFill>
                <a:latin typeface="Arial Rounded MT Bold" panose="020F0704030504030204" pitchFamily="34" charset="0"/>
              </a:rPr>
              <a:t>reclaming</a:t>
            </a:r>
            <a:r>
              <a:rPr lang="nl-NL" b="0" dirty="0">
                <a:solidFill>
                  <a:schemeClr val="bg1"/>
                </a:solidFill>
                <a:latin typeface="Arial Rounded MT Bold" panose="020F0704030504030204" pitchFamily="34" charset="0"/>
              </a:rPr>
              <a:t> </a:t>
            </a:r>
            <a:r>
              <a:rPr lang="nl-NL" b="0" dirty="0" err="1">
                <a:solidFill>
                  <a:schemeClr val="bg1"/>
                </a:solidFill>
                <a:latin typeface="Arial Rounded MT Bold" panose="020F0704030504030204" pitchFamily="34" charset="0"/>
              </a:rPr>
              <a:t>the</a:t>
            </a:r>
            <a:r>
              <a:rPr lang="nl-NL" b="0" dirty="0">
                <a:solidFill>
                  <a:schemeClr val="bg1"/>
                </a:solidFill>
                <a:latin typeface="Arial Rounded MT Bold" panose="020F0704030504030204" pitchFamily="34" charset="0"/>
              </a:rPr>
              <a:t> </a:t>
            </a:r>
            <a:r>
              <a:rPr lang="nl-NL" b="0" dirty="0" err="1">
                <a:solidFill>
                  <a:schemeClr val="bg1"/>
                </a:solidFill>
                <a:latin typeface="Arial Rounded MT Bold" panose="020F0704030504030204" pitchFamily="34" charset="0"/>
              </a:rPr>
              <a:t>harbour</a:t>
            </a:r>
            <a:r>
              <a:rPr lang="nl-NL" b="0" dirty="0">
                <a:solidFill>
                  <a:schemeClr val="bg1"/>
                </a:solidFill>
                <a:latin typeface="Arial Rounded MT Bold" panose="020F0704030504030204" pitchFamily="34" charset="0"/>
              </a:rPr>
              <a:t> area, mixed </a:t>
            </a:r>
            <a:r>
              <a:rPr lang="nl-NL" b="0" dirty="0" err="1">
                <a:solidFill>
                  <a:schemeClr val="bg1"/>
                </a:solidFill>
                <a:latin typeface="Arial Rounded MT Bold" panose="020F0704030504030204" pitchFamily="34" charset="0"/>
              </a:rPr>
              <a:t>use</a:t>
            </a:r>
            <a:endParaRPr lang="nl-NL" b="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1296221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182688"/>
            <a:ext cx="3527425"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141413"/>
            <a:ext cx="42513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kstvak 4"/>
          <p:cNvSpPr txBox="1">
            <a:spLocks noChangeArrowheads="1"/>
          </p:cNvSpPr>
          <p:nvPr/>
        </p:nvSpPr>
        <p:spPr bwMode="auto">
          <a:xfrm>
            <a:off x="971550" y="620713"/>
            <a:ext cx="46561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r>
              <a:rPr lang="nl-NL" altLang="nl-NL" sz="3200" b="1" dirty="0" err="1">
                <a:solidFill>
                  <a:srgbClr val="FF0000"/>
                </a:solidFill>
              </a:rPr>
              <a:t>Leaving</a:t>
            </a:r>
            <a:r>
              <a:rPr lang="nl-NL" altLang="nl-NL" sz="3200" b="1" dirty="0">
                <a:solidFill>
                  <a:srgbClr val="FF0000"/>
                </a:solidFill>
              </a:rPr>
              <a:t> </a:t>
            </a:r>
            <a:r>
              <a:rPr lang="nl-NL" altLang="nl-NL" sz="3200" b="1" dirty="0" err="1">
                <a:solidFill>
                  <a:srgbClr val="FF0000"/>
                </a:solidFill>
              </a:rPr>
              <a:t>the</a:t>
            </a:r>
            <a:r>
              <a:rPr lang="nl-NL" altLang="nl-NL" sz="3200" b="1" dirty="0">
                <a:solidFill>
                  <a:srgbClr val="FF0000"/>
                </a:solidFill>
              </a:rPr>
              <a:t> Vienna </a:t>
            </a:r>
            <a:r>
              <a:rPr lang="nl-NL" altLang="nl-NL" sz="3200" b="1" dirty="0" err="1">
                <a:solidFill>
                  <a:srgbClr val="FF0000"/>
                </a:solidFill>
              </a:rPr>
              <a:t>path</a:t>
            </a:r>
            <a:endParaRPr lang="nl-NL" altLang="nl-NL" sz="3200" b="1" dirty="0">
              <a:solidFill>
                <a:srgbClr val="FF0000"/>
              </a:solidFill>
            </a:endParaRPr>
          </a:p>
        </p:txBody>
      </p:sp>
      <p:sp>
        <p:nvSpPr>
          <p:cNvPr id="46085" name="Titel 6"/>
          <p:cNvSpPr>
            <a:spLocks noGrp="1"/>
          </p:cNvSpPr>
          <p:nvPr>
            <p:ph type="title"/>
          </p:nvPr>
        </p:nvSpPr>
        <p:spPr>
          <a:xfrm>
            <a:off x="5508625" y="620713"/>
            <a:ext cx="3024188" cy="492125"/>
          </a:xfrm>
        </p:spPr>
        <p:txBody>
          <a:bodyPr>
            <a:spAutoFit/>
          </a:bodyPr>
          <a:lstStyle/>
          <a:p>
            <a:r>
              <a:rPr lang="nl-NL" altLang="nl-NL" sz="3200" dirty="0" err="1"/>
              <a:t>Toward</a:t>
            </a:r>
            <a:r>
              <a:rPr lang="nl-NL" altLang="nl-NL" sz="3200" dirty="0"/>
              <a:t> London?</a:t>
            </a:r>
          </a:p>
        </p:txBody>
      </p:sp>
      <p:sp>
        <p:nvSpPr>
          <p:cNvPr id="46086" name="Tekstvak 5"/>
          <p:cNvSpPr txBox="1">
            <a:spLocks noChangeArrowheads="1"/>
          </p:cNvSpPr>
          <p:nvPr/>
        </p:nvSpPr>
        <p:spPr bwMode="auto">
          <a:xfrm>
            <a:off x="755650" y="5997575"/>
            <a:ext cx="46085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r>
              <a:rPr lang="nl-NL" altLang="nl-NL" dirty="0"/>
              <a:t>State </a:t>
            </a:r>
            <a:r>
              <a:rPr lang="nl-NL" altLang="nl-NL" dirty="0" err="1"/>
              <a:t>aid</a:t>
            </a:r>
            <a:r>
              <a:rPr lang="nl-NL" altLang="nl-NL" dirty="0"/>
              <a:t> </a:t>
            </a:r>
            <a:r>
              <a:rPr lang="nl-NL" altLang="nl-NL" dirty="0" err="1"/>
              <a:t>rule</a:t>
            </a:r>
            <a:r>
              <a:rPr lang="nl-NL" altLang="nl-NL" dirty="0"/>
              <a:t> (SGEI): rent </a:t>
            </a:r>
            <a:r>
              <a:rPr lang="nl-NL" altLang="nl-NL" dirty="0" err="1"/>
              <a:t>and</a:t>
            </a:r>
            <a:r>
              <a:rPr lang="nl-NL" altLang="nl-NL" dirty="0"/>
              <a:t> </a:t>
            </a:r>
            <a:r>
              <a:rPr lang="nl-NL" altLang="nl-NL" dirty="0" err="1"/>
              <a:t>income</a:t>
            </a:r>
            <a:r>
              <a:rPr lang="nl-NL" altLang="nl-NL" dirty="0"/>
              <a:t> </a:t>
            </a:r>
            <a:r>
              <a:rPr lang="nl-NL" altLang="nl-NL" dirty="0" err="1"/>
              <a:t>threshold</a:t>
            </a:r>
            <a:r>
              <a:rPr lang="nl-NL" altLang="nl-NL" dirty="0"/>
              <a:t> </a:t>
            </a:r>
            <a:r>
              <a:rPr lang="nl-NL" altLang="nl-NL" dirty="0" err="1"/>
              <a:t>from</a:t>
            </a:r>
            <a:r>
              <a:rPr lang="nl-NL" altLang="nl-NL" dirty="0"/>
              <a:t> 2011 </a:t>
            </a:r>
            <a:r>
              <a:rPr lang="nl-NL" altLang="nl-NL" dirty="0" err="1"/>
              <a:t>onwards</a:t>
            </a:r>
            <a:endParaRPr lang="nl-NL" altLang="nl-NL" dirty="0"/>
          </a:p>
        </p:txBody>
      </p:sp>
      <p:sp>
        <p:nvSpPr>
          <p:cNvPr id="46087" name="Tekstvak 7"/>
          <p:cNvSpPr txBox="1">
            <a:spLocks noChangeArrowheads="1"/>
          </p:cNvSpPr>
          <p:nvPr/>
        </p:nvSpPr>
        <p:spPr bwMode="auto">
          <a:xfrm>
            <a:off x="5627688" y="6057900"/>
            <a:ext cx="3408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r>
              <a:rPr lang="nl-NL" altLang="nl-NL" dirty="0"/>
              <a:t>Landlord </a:t>
            </a:r>
            <a:r>
              <a:rPr lang="nl-NL" altLang="nl-NL" dirty="0" err="1"/>
              <a:t>Levy</a:t>
            </a:r>
            <a:r>
              <a:rPr lang="nl-NL" altLang="nl-NL" dirty="0"/>
              <a:t> </a:t>
            </a:r>
            <a:r>
              <a:rPr lang="nl-NL" altLang="nl-NL" dirty="0" err="1"/>
              <a:t>for</a:t>
            </a:r>
            <a:r>
              <a:rPr lang="nl-NL" altLang="nl-NL" dirty="0"/>
              <a:t> </a:t>
            </a:r>
            <a:r>
              <a:rPr lang="nl-NL" altLang="nl-NL" dirty="0" err="1"/>
              <a:t>corporations</a:t>
            </a:r>
            <a:r>
              <a:rPr lang="nl-NL" altLang="nl-NL" dirty="0"/>
              <a:t> </a:t>
            </a:r>
            <a:r>
              <a:rPr lang="nl-NL" altLang="nl-NL" dirty="0" err="1"/>
              <a:t>and</a:t>
            </a:r>
            <a:r>
              <a:rPr lang="nl-NL" altLang="nl-NL" dirty="0"/>
              <a:t> </a:t>
            </a:r>
            <a:r>
              <a:rPr lang="nl-NL" altLang="nl-NL" dirty="0" err="1"/>
              <a:t>invitation</a:t>
            </a:r>
            <a:r>
              <a:rPr lang="nl-NL" altLang="nl-NL" dirty="0"/>
              <a:t> </a:t>
            </a:r>
            <a:r>
              <a:rPr lang="nl-NL" altLang="nl-NL" dirty="0" err="1"/>
              <a:t>to</a:t>
            </a:r>
            <a:r>
              <a:rPr lang="nl-NL" altLang="nl-NL" dirty="0"/>
              <a:t> </a:t>
            </a:r>
            <a:r>
              <a:rPr lang="nl-NL" altLang="nl-NL" dirty="0" err="1"/>
              <a:t>buy</a:t>
            </a:r>
            <a:r>
              <a:rPr lang="nl-NL" altLang="nl-NL" dirty="0"/>
              <a:t> </a:t>
            </a:r>
            <a:r>
              <a:rPr lang="nl-NL" altLang="nl-NL" dirty="0" err="1"/>
              <a:t>the</a:t>
            </a:r>
            <a:r>
              <a:rPr lang="nl-NL" altLang="nl-NL" dirty="0"/>
              <a:t> </a:t>
            </a:r>
            <a:r>
              <a:rPr lang="nl-NL" altLang="nl-NL" dirty="0" err="1"/>
              <a:t>social</a:t>
            </a:r>
            <a:r>
              <a:rPr lang="nl-NL" altLang="nl-NL" dirty="0"/>
              <a:t> </a:t>
            </a:r>
            <a:r>
              <a:rPr lang="nl-NL" altLang="nl-NL" dirty="0" err="1"/>
              <a:t>housing</a:t>
            </a:r>
            <a:r>
              <a:rPr lang="nl-NL" altLang="nl-NL" dirty="0"/>
              <a:t> stock</a:t>
            </a:r>
          </a:p>
        </p:txBody>
      </p:sp>
      <p:sp>
        <p:nvSpPr>
          <p:cNvPr id="46088" name="Tekstvak 8"/>
          <p:cNvSpPr txBox="1">
            <a:spLocks noChangeArrowheads="1"/>
          </p:cNvSpPr>
          <p:nvPr/>
        </p:nvSpPr>
        <p:spPr bwMode="auto">
          <a:xfrm>
            <a:off x="5627688" y="1412875"/>
            <a:ext cx="8159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r>
              <a:rPr lang="nl-NL" altLang="nl-NL" sz="2400" b="1" dirty="0">
                <a:solidFill>
                  <a:srgbClr val="FF0000"/>
                </a:solidFill>
              </a:rPr>
              <a:t>2012-2017</a:t>
            </a:r>
          </a:p>
        </p:txBody>
      </p:sp>
      <p:sp>
        <p:nvSpPr>
          <p:cNvPr id="46089" name="Tekstvak 9"/>
          <p:cNvSpPr txBox="1">
            <a:spLocks noChangeArrowheads="1"/>
          </p:cNvSpPr>
          <p:nvPr/>
        </p:nvSpPr>
        <p:spPr bwMode="auto">
          <a:xfrm>
            <a:off x="755650" y="1484313"/>
            <a:ext cx="1655763"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r>
              <a:rPr lang="nl-NL" altLang="nl-NL" sz="2800" b="1">
                <a:solidFill>
                  <a:srgbClr val="FF0000"/>
                </a:solidFill>
              </a:rPr>
              <a:t>2008-</a:t>
            </a:r>
          </a:p>
          <a:p>
            <a:r>
              <a:rPr lang="nl-NL" altLang="nl-NL" sz="2800" b="1">
                <a:solidFill>
                  <a:srgbClr val="FF0000"/>
                </a:solidFill>
              </a:rPr>
              <a:t>2010</a:t>
            </a:r>
          </a:p>
          <a:p>
            <a:endParaRPr lang="nl-NL" altLang="nl-NL" sz="2800">
              <a:solidFill>
                <a:srgbClr val="FF0000"/>
              </a:solidFill>
            </a:endParaRPr>
          </a:p>
        </p:txBody>
      </p:sp>
    </p:spTree>
    <p:extLst>
      <p:ext uri="{BB962C8B-B14F-4D97-AF65-F5344CB8AC3E}">
        <p14:creationId xmlns:p14="http://schemas.microsoft.com/office/powerpoint/2010/main" val="1732523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Afbeelding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3175" y="1157288"/>
            <a:ext cx="38735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kstvak 4"/>
          <p:cNvSpPr txBox="1">
            <a:spLocks noChangeArrowheads="1"/>
          </p:cNvSpPr>
          <p:nvPr/>
        </p:nvSpPr>
        <p:spPr bwMode="auto">
          <a:xfrm>
            <a:off x="900113" y="309563"/>
            <a:ext cx="38073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r>
              <a:rPr lang="nl-NL" altLang="nl-NL" sz="2800" b="1" dirty="0" err="1">
                <a:solidFill>
                  <a:srgbClr val="FF0000"/>
                </a:solidFill>
              </a:rPr>
              <a:t>Continuing</a:t>
            </a:r>
            <a:r>
              <a:rPr lang="nl-NL" altLang="nl-NL" sz="2800" b="1" dirty="0">
                <a:solidFill>
                  <a:srgbClr val="FF0000"/>
                </a:solidFill>
              </a:rPr>
              <a:t> </a:t>
            </a:r>
            <a:r>
              <a:rPr lang="nl-NL" altLang="nl-NL" sz="2800" b="1" dirty="0" err="1">
                <a:solidFill>
                  <a:srgbClr val="FF0000"/>
                </a:solidFill>
              </a:rPr>
              <a:t>liberal</a:t>
            </a:r>
            <a:r>
              <a:rPr lang="nl-NL" altLang="nl-NL" sz="2800" b="1" dirty="0">
                <a:solidFill>
                  <a:srgbClr val="FF0000"/>
                </a:solidFill>
              </a:rPr>
              <a:t> wave</a:t>
            </a:r>
          </a:p>
        </p:txBody>
      </p:sp>
      <p:sp>
        <p:nvSpPr>
          <p:cNvPr id="47109" name="Titel 6"/>
          <p:cNvSpPr>
            <a:spLocks noGrp="1"/>
          </p:cNvSpPr>
          <p:nvPr>
            <p:ph type="title"/>
          </p:nvPr>
        </p:nvSpPr>
        <p:spPr>
          <a:xfrm>
            <a:off x="5003800" y="260350"/>
            <a:ext cx="4140200" cy="492443"/>
          </a:xfrm>
        </p:spPr>
        <p:txBody>
          <a:bodyPr>
            <a:spAutoFit/>
          </a:bodyPr>
          <a:lstStyle/>
          <a:p>
            <a:r>
              <a:rPr lang="nl-NL" altLang="nl-NL" sz="3200" dirty="0"/>
              <a:t>Crisis -&gt; Public </a:t>
            </a:r>
            <a:r>
              <a:rPr lang="nl-NL" altLang="nl-NL" sz="3200" dirty="0" err="1"/>
              <a:t>Housing</a:t>
            </a:r>
            <a:endParaRPr lang="nl-NL" altLang="nl-NL" sz="3200" dirty="0"/>
          </a:p>
        </p:txBody>
      </p:sp>
      <p:sp>
        <p:nvSpPr>
          <p:cNvPr id="47110" name="Tekstvak 5"/>
          <p:cNvSpPr txBox="1">
            <a:spLocks noChangeArrowheads="1"/>
          </p:cNvSpPr>
          <p:nvPr/>
        </p:nvSpPr>
        <p:spPr bwMode="auto">
          <a:xfrm>
            <a:off x="755650" y="5997575"/>
            <a:ext cx="38877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r>
              <a:rPr lang="nl-NL" altLang="nl-NL" dirty="0"/>
              <a:t>No real changes of </a:t>
            </a:r>
            <a:r>
              <a:rPr lang="nl-NL" altLang="nl-NL" dirty="0" err="1"/>
              <a:t>the</a:t>
            </a:r>
            <a:r>
              <a:rPr lang="nl-NL" altLang="nl-NL" dirty="0"/>
              <a:t> </a:t>
            </a:r>
            <a:r>
              <a:rPr lang="nl-NL" altLang="nl-NL" dirty="0" err="1"/>
              <a:t>liberal</a:t>
            </a:r>
            <a:r>
              <a:rPr lang="nl-NL" altLang="nl-NL" dirty="0"/>
              <a:t> line</a:t>
            </a:r>
          </a:p>
        </p:txBody>
      </p:sp>
      <p:sp>
        <p:nvSpPr>
          <p:cNvPr id="47111" name="Tekstvak 8"/>
          <p:cNvSpPr txBox="1">
            <a:spLocks noChangeArrowheads="1"/>
          </p:cNvSpPr>
          <p:nvPr/>
        </p:nvSpPr>
        <p:spPr bwMode="auto">
          <a:xfrm>
            <a:off x="5292725" y="1379538"/>
            <a:ext cx="8159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r>
              <a:rPr lang="nl-NL" altLang="nl-NL" sz="2400" b="1">
                <a:solidFill>
                  <a:srgbClr val="FF0000"/>
                </a:solidFill>
              </a:rPr>
              <a:t>2022-</a:t>
            </a:r>
          </a:p>
          <a:p>
            <a:r>
              <a:rPr lang="nl-NL" altLang="nl-NL" sz="2400" b="1">
                <a:solidFill>
                  <a:srgbClr val="FF0000"/>
                </a:solidFill>
              </a:rPr>
              <a:t>?</a:t>
            </a:r>
          </a:p>
        </p:txBody>
      </p:sp>
      <p:sp>
        <p:nvSpPr>
          <p:cNvPr id="9" name="Tekstvak 5"/>
          <p:cNvSpPr txBox="1">
            <a:spLocks noChangeArrowheads="1"/>
          </p:cNvSpPr>
          <p:nvPr/>
        </p:nvSpPr>
        <p:spPr bwMode="auto">
          <a:xfrm>
            <a:off x="5003800" y="6149977"/>
            <a:ext cx="4140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r>
              <a:rPr lang="nl-NL" altLang="nl-NL" dirty="0"/>
              <a:t>Back </a:t>
            </a:r>
            <a:r>
              <a:rPr lang="nl-NL" altLang="nl-NL" dirty="0" err="1"/>
              <a:t>to</a:t>
            </a:r>
            <a:r>
              <a:rPr lang="nl-NL" altLang="nl-NL" dirty="0"/>
              <a:t> State </a:t>
            </a:r>
            <a:r>
              <a:rPr lang="nl-NL" altLang="nl-NL" dirty="0" err="1"/>
              <a:t>regulation</a:t>
            </a:r>
            <a:r>
              <a:rPr lang="nl-NL" altLang="nl-NL" dirty="0"/>
              <a:t>, of </a:t>
            </a:r>
            <a:r>
              <a:rPr lang="nl-NL" altLang="nl-NL" dirty="0" err="1"/>
              <a:t>social</a:t>
            </a:r>
            <a:r>
              <a:rPr lang="nl-NL" altLang="nl-NL" dirty="0"/>
              <a:t> rent </a:t>
            </a:r>
            <a:r>
              <a:rPr lang="nl-NL" altLang="nl-NL" dirty="0" err="1"/>
              <a:t>and</a:t>
            </a:r>
            <a:r>
              <a:rPr lang="nl-NL" altLang="nl-NL" dirty="0"/>
              <a:t> </a:t>
            </a:r>
            <a:r>
              <a:rPr lang="nl-NL" altLang="nl-NL" dirty="0" err="1"/>
              <a:t>extending</a:t>
            </a:r>
            <a:r>
              <a:rPr lang="nl-NL" altLang="nl-NL" dirty="0"/>
              <a:t> </a:t>
            </a:r>
            <a:r>
              <a:rPr lang="nl-NL" altLang="nl-NL" dirty="0" err="1"/>
              <a:t>regulation</a:t>
            </a:r>
            <a:r>
              <a:rPr lang="nl-NL" altLang="nl-NL" dirty="0"/>
              <a:t> </a:t>
            </a:r>
            <a:r>
              <a:rPr lang="nl-NL" altLang="nl-NL" dirty="0" err="1"/>
              <a:t>to</a:t>
            </a:r>
            <a:r>
              <a:rPr lang="nl-NL" altLang="nl-NL" dirty="0"/>
              <a:t> </a:t>
            </a:r>
            <a:r>
              <a:rPr lang="nl-NL" altLang="nl-NL" dirty="0" err="1"/>
              <a:t>mid</a:t>
            </a:r>
            <a:r>
              <a:rPr lang="nl-NL" altLang="nl-NL" dirty="0"/>
              <a:t>-level </a:t>
            </a:r>
            <a:r>
              <a:rPr lang="nl-NL" altLang="nl-NL" dirty="0" err="1"/>
              <a:t>rents</a:t>
            </a:r>
            <a:endParaRPr lang="nl-NL" altLang="nl-NL" dirty="0"/>
          </a:p>
        </p:txBody>
      </p:sp>
      <p:pic>
        <p:nvPicPr>
          <p:cNvPr id="2" name="Afbeelding 1"/>
          <p:cNvPicPr>
            <a:picLocks noChangeAspect="1"/>
          </p:cNvPicPr>
          <p:nvPr/>
        </p:nvPicPr>
        <p:blipFill>
          <a:blip r:embed="rId3"/>
          <a:stretch>
            <a:fillRect/>
          </a:stretch>
        </p:blipFill>
        <p:spPr>
          <a:xfrm>
            <a:off x="836127" y="1044512"/>
            <a:ext cx="3871296" cy="4974767"/>
          </a:xfrm>
          <a:prstGeom prst="rect">
            <a:avLst/>
          </a:prstGeom>
        </p:spPr>
      </p:pic>
      <p:sp>
        <p:nvSpPr>
          <p:cNvPr id="47112" name="Tekstvak 9"/>
          <p:cNvSpPr txBox="1">
            <a:spLocks noChangeArrowheads="1"/>
          </p:cNvSpPr>
          <p:nvPr/>
        </p:nvSpPr>
        <p:spPr bwMode="auto">
          <a:xfrm>
            <a:off x="971550" y="1379538"/>
            <a:ext cx="18002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orbel" panose="020B0503020204020204" pitchFamily="34" charset="0"/>
                <a:cs typeface="Arial" panose="020B0604020202020204" pitchFamily="34" charset="0"/>
              </a:defRPr>
            </a:lvl1pPr>
            <a:lvl2pPr marL="742950" indent="-285750">
              <a:defRPr>
                <a:solidFill>
                  <a:schemeClr val="tx1"/>
                </a:solidFill>
                <a:latin typeface="Corbel" panose="020B0503020204020204" pitchFamily="34" charset="0"/>
                <a:cs typeface="Arial" panose="020B0604020202020204" pitchFamily="34" charset="0"/>
              </a:defRPr>
            </a:lvl2pPr>
            <a:lvl3pPr marL="1143000" indent="-228600">
              <a:defRPr>
                <a:solidFill>
                  <a:schemeClr val="tx1"/>
                </a:solidFill>
                <a:latin typeface="Corbel" panose="020B0503020204020204" pitchFamily="34" charset="0"/>
                <a:cs typeface="Arial" panose="020B0604020202020204" pitchFamily="34" charset="0"/>
              </a:defRPr>
            </a:lvl3pPr>
            <a:lvl4pPr marL="1600200" indent="-228600">
              <a:defRPr>
                <a:solidFill>
                  <a:schemeClr val="tx1"/>
                </a:solidFill>
                <a:latin typeface="Corbel" panose="020B0503020204020204" pitchFamily="34" charset="0"/>
                <a:cs typeface="Arial" panose="020B0604020202020204" pitchFamily="34" charset="0"/>
              </a:defRPr>
            </a:lvl4pPr>
            <a:lvl5pPr marL="2057400" indent="-228600">
              <a:defRPr>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cs typeface="Arial" panose="020B0604020202020204" pitchFamily="34" charset="0"/>
              </a:defRPr>
            </a:lvl9pPr>
          </a:lstStyle>
          <a:p>
            <a:r>
              <a:rPr lang="nl-NL" altLang="nl-NL" sz="2800" b="1" dirty="0">
                <a:solidFill>
                  <a:srgbClr val="FF0000"/>
                </a:solidFill>
              </a:rPr>
              <a:t>2017-</a:t>
            </a:r>
          </a:p>
          <a:p>
            <a:r>
              <a:rPr lang="nl-NL" altLang="nl-NL" sz="2800" b="1" dirty="0">
                <a:solidFill>
                  <a:srgbClr val="FF0000"/>
                </a:solidFill>
              </a:rPr>
              <a:t>2021</a:t>
            </a:r>
          </a:p>
          <a:p>
            <a:endParaRPr lang="nl-NL" altLang="nl-NL" sz="2800" dirty="0">
              <a:solidFill>
                <a:srgbClr val="FF0000"/>
              </a:solidFill>
            </a:endParaRPr>
          </a:p>
        </p:txBody>
      </p:sp>
    </p:spTree>
    <p:extLst>
      <p:ext uri="{BB962C8B-B14F-4D97-AF65-F5344CB8AC3E}">
        <p14:creationId xmlns:p14="http://schemas.microsoft.com/office/powerpoint/2010/main" val="2908384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971" y="332657"/>
            <a:ext cx="7596000" cy="720080"/>
          </a:xfrm>
        </p:spPr>
        <p:txBody>
          <a:bodyPr/>
          <a:lstStyle/>
          <a:p>
            <a:r>
              <a:rPr lang="nl-NL" dirty="0" err="1"/>
              <a:t>Governance</a:t>
            </a:r>
            <a:r>
              <a:rPr lang="nl-NL" dirty="0"/>
              <a:t>: Rent </a:t>
            </a:r>
            <a:r>
              <a:rPr lang="nl-NL" dirty="0" err="1"/>
              <a:t>regulations</a:t>
            </a:r>
            <a:br>
              <a:rPr lang="nl-NL" dirty="0"/>
            </a:br>
            <a:br>
              <a:rPr lang="nl-NL" dirty="0"/>
            </a:br>
            <a:br>
              <a:rPr lang="nl-NL" dirty="0"/>
            </a:br>
            <a:endParaRPr lang="nl-NL" dirty="0"/>
          </a:p>
        </p:txBody>
      </p:sp>
      <p:sp>
        <p:nvSpPr>
          <p:cNvPr id="3" name="Tijdelijke aanduiding voor inhoud 2"/>
          <p:cNvSpPr>
            <a:spLocks noGrp="1"/>
          </p:cNvSpPr>
          <p:nvPr>
            <p:ph idx="1"/>
          </p:nvPr>
        </p:nvSpPr>
        <p:spPr>
          <a:xfrm>
            <a:off x="0" y="1628800"/>
            <a:ext cx="9036496" cy="4824536"/>
          </a:xfrm>
        </p:spPr>
        <p:txBody>
          <a:bodyPr/>
          <a:lstStyle/>
          <a:p>
            <a:pPr marL="216000" lvl="1" indent="0">
              <a:buNone/>
            </a:pPr>
            <a:endParaRPr lang="nl-NL" sz="2000" dirty="0"/>
          </a:p>
          <a:p>
            <a:pPr marL="285750" indent="-285750">
              <a:buFont typeface="Arial" panose="020B0604020202020204" pitchFamily="34" charset="0"/>
              <a:buChar char="•"/>
            </a:pPr>
            <a:endParaRPr lang="nl-NL" sz="1600" dirty="0"/>
          </a:p>
          <a:p>
            <a:pPr marL="0" indent="0">
              <a:buNone/>
            </a:pPr>
            <a:endParaRPr lang="nl-NL" dirty="0"/>
          </a:p>
        </p:txBody>
      </p:sp>
      <p:pic>
        <p:nvPicPr>
          <p:cNvPr id="5" name="Afbeelding 4"/>
          <p:cNvPicPr>
            <a:picLocks noChangeAspect="1"/>
          </p:cNvPicPr>
          <p:nvPr/>
        </p:nvPicPr>
        <p:blipFill>
          <a:blip r:embed="rId2"/>
          <a:stretch>
            <a:fillRect/>
          </a:stretch>
        </p:blipFill>
        <p:spPr>
          <a:xfrm>
            <a:off x="66626" y="2179102"/>
            <a:ext cx="8969870" cy="4274234"/>
          </a:xfrm>
          <a:prstGeom prst="rect">
            <a:avLst/>
          </a:prstGeom>
        </p:spPr>
      </p:pic>
    </p:spTree>
    <p:extLst>
      <p:ext uri="{BB962C8B-B14F-4D97-AF65-F5344CB8AC3E}">
        <p14:creationId xmlns:p14="http://schemas.microsoft.com/office/powerpoint/2010/main" val="2977886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755649" y="404813"/>
            <a:ext cx="7776789" cy="1152525"/>
          </a:xfrm>
        </p:spPr>
        <p:txBody>
          <a:bodyPr/>
          <a:lstStyle/>
          <a:p>
            <a:pPr eaLnBrk="1" hangingPunct="1"/>
            <a:r>
              <a:rPr lang="nl-NL" altLang="nl-NL" dirty="0"/>
              <a:t>New built: small </a:t>
            </a:r>
            <a:r>
              <a:rPr lang="nl-NL" altLang="nl-NL" dirty="0" err="1"/>
              <a:t>dwellings</a:t>
            </a:r>
            <a:endParaRPr lang="nl-NL" altLang="nl-NL" dirty="0"/>
          </a:p>
        </p:txBody>
      </p:sp>
      <p:sp>
        <p:nvSpPr>
          <p:cNvPr id="3" name="Tekstvak 2"/>
          <p:cNvSpPr txBox="1"/>
          <p:nvPr/>
        </p:nvSpPr>
        <p:spPr>
          <a:xfrm>
            <a:off x="755649" y="1082609"/>
            <a:ext cx="7920807" cy="553998"/>
          </a:xfrm>
          <a:prstGeom prst="rect">
            <a:avLst/>
          </a:prstGeom>
          <a:noFill/>
        </p:spPr>
        <p:txBody>
          <a:bodyPr wrap="square" lIns="0" tIns="0" rIns="0" bIns="0" rtlCol="0">
            <a:spAutoFit/>
          </a:bodyPr>
          <a:lstStyle/>
          <a:p>
            <a:r>
              <a:rPr lang="nl-NL" dirty="0" err="1"/>
              <a:t>Average</a:t>
            </a:r>
            <a:r>
              <a:rPr lang="nl-NL" dirty="0"/>
              <a:t> building 7,500 per </a:t>
            </a:r>
            <a:r>
              <a:rPr lang="nl-NL" dirty="0" err="1"/>
              <a:t>year</a:t>
            </a:r>
            <a:r>
              <a:rPr lang="nl-NL" dirty="0"/>
              <a:t> (2022-2030)</a:t>
            </a:r>
          </a:p>
          <a:p>
            <a:r>
              <a:rPr lang="nl-NL" dirty="0" err="1"/>
              <a:t>Since</a:t>
            </a:r>
            <a:r>
              <a:rPr lang="nl-NL" dirty="0"/>
              <a:t> 2015 Amsterdam </a:t>
            </a:r>
            <a:r>
              <a:rPr lang="nl-NL" dirty="0" err="1"/>
              <a:t>builds</a:t>
            </a:r>
            <a:r>
              <a:rPr lang="nl-NL" dirty="0"/>
              <a:t> 40-50% 1 en 2-room </a:t>
            </a:r>
            <a:r>
              <a:rPr lang="nl-NL" dirty="0" err="1"/>
              <a:t>dwellings</a:t>
            </a:r>
            <a:endParaRPr lang="nl-NL" dirty="0"/>
          </a:p>
        </p:txBody>
      </p:sp>
      <p:pic>
        <p:nvPicPr>
          <p:cNvPr id="2" name="Afbeelding 1"/>
          <p:cNvPicPr>
            <a:picLocks noChangeAspect="1"/>
          </p:cNvPicPr>
          <p:nvPr/>
        </p:nvPicPr>
        <p:blipFill>
          <a:blip r:embed="rId2"/>
          <a:stretch>
            <a:fillRect/>
          </a:stretch>
        </p:blipFill>
        <p:spPr>
          <a:xfrm>
            <a:off x="19564" y="2051184"/>
            <a:ext cx="7803137" cy="4690184"/>
          </a:xfrm>
          <a:prstGeom prst="rect">
            <a:avLst/>
          </a:prstGeom>
        </p:spPr>
      </p:pic>
      <p:sp>
        <p:nvSpPr>
          <p:cNvPr id="6" name="Tekstvak 5"/>
          <p:cNvSpPr txBox="1"/>
          <p:nvPr/>
        </p:nvSpPr>
        <p:spPr>
          <a:xfrm>
            <a:off x="7452320" y="6309320"/>
            <a:ext cx="1080118" cy="276999"/>
          </a:xfrm>
          <a:prstGeom prst="rect">
            <a:avLst/>
          </a:prstGeom>
          <a:noFill/>
        </p:spPr>
        <p:txBody>
          <a:bodyPr wrap="square" lIns="0" tIns="0" rIns="0" bIns="0" rtlCol="0">
            <a:spAutoFit/>
          </a:bodyPr>
          <a:lstStyle/>
          <a:p>
            <a:r>
              <a:rPr lang="nl-NL" dirty="0"/>
              <a:t>Bron: O&amp;S</a:t>
            </a:r>
          </a:p>
        </p:txBody>
      </p:sp>
    </p:spTree>
    <p:extLst>
      <p:ext uri="{BB962C8B-B14F-4D97-AF65-F5344CB8AC3E}">
        <p14:creationId xmlns:p14="http://schemas.microsoft.com/office/powerpoint/2010/main" val="1171462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3"/>
          <p:cNvSpPr>
            <a:spLocks noGrp="1" noChangeArrowheads="1"/>
          </p:cNvSpPr>
          <p:nvPr>
            <p:ph type="body" idx="1"/>
          </p:nvPr>
        </p:nvSpPr>
        <p:spPr>
          <a:xfrm>
            <a:off x="251520" y="1556793"/>
            <a:ext cx="8712968" cy="4968552"/>
          </a:xfrm>
        </p:spPr>
        <p:txBody>
          <a:bodyPr/>
          <a:lstStyle/>
          <a:p>
            <a:pPr lvl="1"/>
            <a:r>
              <a:rPr lang="nl-NL" altLang="nl-NL" sz="2800" dirty="0" err="1"/>
              <a:t>Dependancy</a:t>
            </a:r>
            <a:r>
              <a:rPr lang="nl-NL" altLang="nl-NL" sz="2800" dirty="0"/>
              <a:t> of </a:t>
            </a:r>
            <a:r>
              <a:rPr lang="nl-NL" altLang="nl-NL" sz="2800" dirty="0" err="1"/>
              <a:t>national</a:t>
            </a:r>
            <a:r>
              <a:rPr lang="nl-NL" altLang="nl-NL" sz="2800" dirty="0"/>
              <a:t> </a:t>
            </a:r>
            <a:r>
              <a:rPr lang="nl-NL" altLang="nl-NL" sz="2800" dirty="0" err="1"/>
              <a:t>political</a:t>
            </a:r>
            <a:r>
              <a:rPr lang="nl-NL" altLang="nl-NL" sz="2800" dirty="0"/>
              <a:t> waves</a:t>
            </a:r>
          </a:p>
          <a:p>
            <a:pPr lvl="1"/>
            <a:r>
              <a:rPr lang="nl-NL" altLang="nl-NL" sz="2800" dirty="0"/>
              <a:t>Using </a:t>
            </a:r>
            <a:r>
              <a:rPr lang="nl-NL" altLang="nl-NL" sz="2800" dirty="0" err="1"/>
              <a:t>the</a:t>
            </a:r>
            <a:r>
              <a:rPr lang="nl-NL" altLang="nl-NL" sz="2800" dirty="0"/>
              <a:t> </a:t>
            </a:r>
            <a:r>
              <a:rPr lang="nl-NL" altLang="nl-NL" sz="2800" dirty="0" err="1"/>
              <a:t>fact</a:t>
            </a:r>
            <a:r>
              <a:rPr lang="nl-NL" altLang="nl-NL" sz="2800" dirty="0"/>
              <a:t> </a:t>
            </a:r>
            <a:r>
              <a:rPr lang="nl-NL" altLang="nl-NL" sz="2800" dirty="0" err="1"/>
              <a:t>that</a:t>
            </a:r>
            <a:r>
              <a:rPr lang="nl-NL" altLang="nl-NL" sz="2800" dirty="0"/>
              <a:t> Amsterdam </a:t>
            </a:r>
            <a:r>
              <a:rPr lang="nl-NL" altLang="nl-NL" sz="2800" dirty="0" err="1"/>
              <a:t>owns</a:t>
            </a:r>
            <a:r>
              <a:rPr lang="nl-NL" altLang="nl-NL" sz="2800" dirty="0"/>
              <a:t> 80% of </a:t>
            </a:r>
            <a:r>
              <a:rPr lang="nl-NL" altLang="nl-NL" sz="2800" dirty="0" err="1"/>
              <a:t>the</a:t>
            </a:r>
            <a:r>
              <a:rPr lang="nl-NL" altLang="nl-NL" sz="2800" dirty="0"/>
              <a:t> land</a:t>
            </a:r>
          </a:p>
          <a:p>
            <a:pPr lvl="1"/>
            <a:r>
              <a:rPr lang="nl-NL" altLang="nl-NL" sz="2800" dirty="0"/>
              <a:t>Using </a:t>
            </a:r>
            <a:r>
              <a:rPr lang="nl-NL" altLang="nl-NL" sz="2800" dirty="0" err="1"/>
              <a:t>the</a:t>
            </a:r>
            <a:r>
              <a:rPr lang="nl-NL" altLang="nl-NL" sz="2800" dirty="0"/>
              <a:t> </a:t>
            </a:r>
            <a:r>
              <a:rPr lang="nl-NL" altLang="nl-NL" sz="2800" dirty="0" err="1"/>
              <a:t>fact</a:t>
            </a:r>
            <a:r>
              <a:rPr lang="nl-NL" altLang="nl-NL" sz="2800" dirty="0"/>
              <a:t> </a:t>
            </a:r>
            <a:r>
              <a:rPr lang="nl-NL" altLang="nl-NL" sz="2800" dirty="0" err="1"/>
              <a:t>that</a:t>
            </a:r>
            <a:r>
              <a:rPr lang="nl-NL" altLang="nl-NL" sz="2800" dirty="0"/>
              <a:t> </a:t>
            </a:r>
            <a:r>
              <a:rPr lang="nl-NL" altLang="nl-NL" sz="2800" dirty="0" err="1"/>
              <a:t>housing</a:t>
            </a:r>
            <a:r>
              <a:rPr lang="nl-NL" altLang="nl-NL" sz="2800" dirty="0"/>
              <a:t> </a:t>
            </a:r>
            <a:r>
              <a:rPr lang="nl-NL" altLang="nl-NL" sz="2800" dirty="0" err="1"/>
              <a:t>corporations</a:t>
            </a:r>
            <a:r>
              <a:rPr lang="nl-NL" altLang="nl-NL" sz="2800" dirty="0"/>
              <a:t> are strong partners </a:t>
            </a:r>
            <a:r>
              <a:rPr lang="nl-NL" altLang="nl-NL" sz="2800" dirty="0" err="1"/>
              <a:t>to</a:t>
            </a:r>
            <a:r>
              <a:rPr lang="nl-NL" altLang="nl-NL" sz="2800" dirty="0"/>
              <a:t> </a:t>
            </a:r>
            <a:r>
              <a:rPr lang="nl-NL" altLang="nl-NL" sz="2800" dirty="0" err="1"/>
              <a:t>municipality</a:t>
            </a:r>
            <a:endParaRPr lang="nl-NL" altLang="nl-NL" sz="2800" dirty="0"/>
          </a:p>
          <a:p>
            <a:pPr lvl="2"/>
            <a:r>
              <a:rPr lang="nl-NL" altLang="nl-NL" dirty="0"/>
              <a:t>Limited sale</a:t>
            </a:r>
          </a:p>
          <a:p>
            <a:pPr lvl="2"/>
            <a:r>
              <a:rPr lang="nl-NL" altLang="nl-NL" dirty="0"/>
              <a:t>Limited rent </a:t>
            </a:r>
            <a:r>
              <a:rPr lang="nl-NL" altLang="nl-NL" dirty="0" err="1"/>
              <a:t>conversion</a:t>
            </a:r>
            <a:endParaRPr lang="nl-NL" altLang="nl-NL" dirty="0"/>
          </a:p>
          <a:p>
            <a:pPr lvl="2"/>
            <a:r>
              <a:rPr lang="nl-NL" altLang="nl-NL" dirty="0" err="1"/>
              <a:t>Builing</a:t>
            </a:r>
            <a:r>
              <a:rPr lang="nl-NL" altLang="nl-NL" dirty="0"/>
              <a:t> new </a:t>
            </a:r>
            <a:r>
              <a:rPr lang="nl-NL" altLang="nl-NL" dirty="0" err="1"/>
              <a:t>social</a:t>
            </a:r>
            <a:r>
              <a:rPr lang="nl-NL" altLang="nl-NL" dirty="0"/>
              <a:t> </a:t>
            </a:r>
            <a:r>
              <a:rPr lang="nl-NL" altLang="nl-NL" dirty="0" err="1"/>
              <a:t>housing</a:t>
            </a:r>
            <a:endParaRPr lang="nl-NL" altLang="nl-NL" dirty="0"/>
          </a:p>
          <a:p>
            <a:pPr lvl="2"/>
            <a:r>
              <a:rPr lang="nl-NL" altLang="nl-NL" dirty="0" err="1"/>
              <a:t>Sustainability</a:t>
            </a:r>
            <a:r>
              <a:rPr lang="nl-NL" altLang="nl-NL" dirty="0"/>
              <a:t> program</a:t>
            </a:r>
          </a:p>
          <a:p>
            <a:pPr lvl="2"/>
            <a:r>
              <a:rPr lang="nl-NL" altLang="nl-NL" dirty="0"/>
              <a:t>Program </a:t>
            </a:r>
            <a:r>
              <a:rPr lang="nl-NL" altLang="nl-NL" dirty="0" err="1"/>
              <a:t>for</a:t>
            </a:r>
            <a:r>
              <a:rPr lang="nl-NL" altLang="nl-NL" dirty="0"/>
              <a:t> </a:t>
            </a:r>
            <a:r>
              <a:rPr lang="nl-NL" altLang="nl-NL" dirty="0" err="1"/>
              <a:t>housing</a:t>
            </a:r>
            <a:r>
              <a:rPr lang="nl-NL" altLang="nl-NL" dirty="0"/>
              <a:t> </a:t>
            </a:r>
            <a:r>
              <a:rPr lang="nl-NL" altLang="nl-NL" dirty="0" err="1"/>
              <a:t>vulnerable</a:t>
            </a:r>
            <a:r>
              <a:rPr lang="nl-NL" altLang="nl-NL" dirty="0"/>
              <a:t> </a:t>
            </a:r>
            <a:r>
              <a:rPr lang="nl-NL" altLang="nl-NL" dirty="0" err="1"/>
              <a:t>groups</a:t>
            </a:r>
            <a:endParaRPr lang="nl-NL" altLang="nl-NL" dirty="0"/>
          </a:p>
          <a:p>
            <a:pPr lvl="2"/>
            <a:r>
              <a:rPr lang="nl-NL" altLang="nl-NL" dirty="0" err="1"/>
              <a:t>Fighting</a:t>
            </a:r>
            <a:r>
              <a:rPr lang="nl-NL" altLang="nl-NL" dirty="0"/>
              <a:t> </a:t>
            </a:r>
            <a:r>
              <a:rPr lang="nl-NL" altLang="nl-NL" dirty="0" err="1"/>
              <a:t>segregation</a:t>
            </a:r>
            <a:r>
              <a:rPr lang="nl-NL" altLang="nl-NL" dirty="0"/>
              <a:t> trend</a:t>
            </a:r>
            <a:endParaRPr lang="nl-NL" altLang="nl-NL" sz="2800" dirty="0"/>
          </a:p>
          <a:p>
            <a:pPr lvl="1"/>
            <a:r>
              <a:rPr lang="nl-NL" altLang="nl-NL" sz="2800" dirty="0" err="1"/>
              <a:t>Creating</a:t>
            </a:r>
            <a:r>
              <a:rPr lang="nl-NL" altLang="nl-NL" sz="2800" dirty="0"/>
              <a:t> </a:t>
            </a:r>
            <a:r>
              <a:rPr lang="nl-NL" altLang="nl-NL" sz="2800" dirty="0" err="1"/>
              <a:t>local</a:t>
            </a:r>
            <a:r>
              <a:rPr lang="nl-NL" altLang="nl-NL" sz="2800" dirty="0"/>
              <a:t> </a:t>
            </a:r>
            <a:r>
              <a:rPr lang="nl-NL" altLang="nl-NL" sz="2800" dirty="0" err="1"/>
              <a:t>legislations</a:t>
            </a:r>
            <a:endParaRPr lang="nl-NL" altLang="nl-NL" dirty="0"/>
          </a:p>
          <a:p>
            <a:pPr lvl="1"/>
            <a:r>
              <a:rPr lang="nl-NL" altLang="nl-NL" dirty="0" err="1"/>
              <a:t>Limitations</a:t>
            </a:r>
            <a:r>
              <a:rPr lang="nl-NL" altLang="nl-NL" dirty="0"/>
              <a:t> </a:t>
            </a:r>
            <a:r>
              <a:rPr lang="nl-NL" altLang="nl-NL" dirty="0" err="1"/>
              <a:t>to</a:t>
            </a:r>
            <a:r>
              <a:rPr lang="nl-NL" altLang="nl-NL" dirty="0"/>
              <a:t> </a:t>
            </a:r>
            <a:r>
              <a:rPr lang="nl-NL" altLang="nl-NL" dirty="0" err="1"/>
              <a:t>holiday</a:t>
            </a:r>
            <a:r>
              <a:rPr lang="nl-NL" altLang="nl-NL" dirty="0"/>
              <a:t> </a:t>
            </a:r>
            <a:r>
              <a:rPr lang="nl-NL" altLang="nl-NL" dirty="0" err="1"/>
              <a:t>rental</a:t>
            </a:r>
            <a:endParaRPr lang="nl-NL" altLang="nl-NL" dirty="0"/>
          </a:p>
          <a:p>
            <a:pPr lvl="1"/>
            <a:r>
              <a:rPr lang="nl-NL" altLang="nl-NL" dirty="0" err="1"/>
              <a:t>Protection</a:t>
            </a:r>
            <a:r>
              <a:rPr lang="nl-NL" altLang="nl-NL" dirty="0"/>
              <a:t> </a:t>
            </a:r>
            <a:r>
              <a:rPr lang="nl-NL" altLang="nl-NL" dirty="0" err="1"/>
              <a:t>against</a:t>
            </a:r>
            <a:r>
              <a:rPr lang="nl-NL" altLang="nl-NL" dirty="0"/>
              <a:t> </a:t>
            </a:r>
            <a:r>
              <a:rPr lang="nl-NL" altLang="nl-NL" dirty="0" err="1"/>
              <a:t>buy</a:t>
            </a:r>
            <a:r>
              <a:rPr lang="nl-NL" altLang="nl-NL" dirty="0"/>
              <a:t> </a:t>
            </a:r>
            <a:r>
              <a:rPr lang="nl-NL" altLang="nl-NL" dirty="0" err="1"/>
              <a:t>to</a:t>
            </a:r>
            <a:r>
              <a:rPr lang="nl-NL" altLang="nl-NL" dirty="0"/>
              <a:t> let</a:t>
            </a:r>
          </a:p>
          <a:p>
            <a:endParaRPr lang="nl-NL" altLang="nl-NL" dirty="0"/>
          </a:p>
          <a:p>
            <a:endParaRPr lang="en-US" altLang="nl-NL" dirty="0"/>
          </a:p>
        </p:txBody>
      </p:sp>
      <p:sp>
        <p:nvSpPr>
          <p:cNvPr id="4" name="Titel 4"/>
          <p:cNvSpPr txBox="1">
            <a:spLocks/>
          </p:cNvSpPr>
          <p:nvPr/>
        </p:nvSpPr>
        <p:spPr>
          <a:xfrm>
            <a:off x="1475656" y="332657"/>
            <a:ext cx="7118339" cy="504056"/>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err="1"/>
              <a:t>Governance</a:t>
            </a:r>
            <a:br>
              <a:rPr lang="nl-NL" dirty="0"/>
            </a:br>
            <a:endParaRPr lang="nl-NL" dirty="0"/>
          </a:p>
        </p:txBody>
      </p:sp>
    </p:spTree>
    <p:extLst>
      <p:ext uri="{BB962C8B-B14F-4D97-AF65-F5344CB8AC3E}">
        <p14:creationId xmlns:p14="http://schemas.microsoft.com/office/powerpoint/2010/main" val="2810288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53679"/>
            <a:ext cx="8323226" cy="6828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hoek 5"/>
          <p:cNvSpPr/>
          <p:nvPr/>
        </p:nvSpPr>
        <p:spPr>
          <a:xfrm>
            <a:off x="107504" y="4509120"/>
            <a:ext cx="3312368" cy="5743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107504" y="5083435"/>
            <a:ext cx="3312368" cy="1666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107504" y="4509120"/>
            <a:ext cx="3312368" cy="2240953"/>
          </a:xfrm>
          <a:prstGeom prst="rect">
            <a:avLst/>
          </a:prstGeom>
          <a:noFill/>
          <a:ln w="25400">
            <a:solidFill>
              <a:schemeClr val="tx1"/>
            </a:solidFill>
          </a:ln>
        </p:spPr>
        <p:txBody>
          <a:bodyPr wrap="square" lIns="180000" tIns="180000" rIns="180000" bIns="180000" rtlCol="0">
            <a:spAutoFit/>
          </a:bodyPr>
          <a:lstStyle/>
          <a:p>
            <a:r>
              <a:rPr lang="nl-NL" sz="1600" b="1" dirty="0">
                <a:solidFill>
                  <a:schemeClr val="bg1"/>
                </a:solidFill>
              </a:rPr>
              <a:t>Legenda</a:t>
            </a:r>
          </a:p>
          <a:p>
            <a:endParaRPr lang="nl-NL" sz="1600" b="1" dirty="0"/>
          </a:p>
          <a:p>
            <a:r>
              <a:rPr lang="nl-NL" sz="1600" b="1" dirty="0"/>
              <a:t>        </a:t>
            </a:r>
            <a:r>
              <a:rPr lang="en-GB" sz="1600" b="1" dirty="0"/>
              <a:t>Freehold</a:t>
            </a:r>
          </a:p>
          <a:p>
            <a:r>
              <a:rPr lang="en-GB" sz="1600" b="1" dirty="0"/>
              <a:t>	</a:t>
            </a:r>
          </a:p>
          <a:p>
            <a:r>
              <a:rPr lang="en-GB" sz="1600" b="1" dirty="0"/>
              <a:t>        Land owned by Amsterdam:</a:t>
            </a:r>
            <a:endParaRPr lang="en-GB" sz="500" b="1" dirty="0"/>
          </a:p>
          <a:p>
            <a:endParaRPr lang="en-GB" sz="500" b="1" dirty="0"/>
          </a:p>
          <a:p>
            <a:r>
              <a:rPr lang="en-GB" sz="500" b="1" dirty="0"/>
              <a:t>    </a:t>
            </a:r>
            <a:r>
              <a:rPr lang="en-GB" sz="1600" b="1" dirty="0"/>
              <a:t>       Public space</a:t>
            </a:r>
            <a:endParaRPr lang="en-GB" sz="500" b="1" dirty="0"/>
          </a:p>
          <a:p>
            <a:r>
              <a:rPr lang="en-GB" sz="500" b="1" dirty="0"/>
              <a:t>        </a:t>
            </a:r>
          </a:p>
          <a:p>
            <a:r>
              <a:rPr lang="en-GB" sz="1600" b="1" dirty="0"/>
              <a:t>        Ground lease</a:t>
            </a:r>
          </a:p>
        </p:txBody>
      </p:sp>
      <p:sp>
        <p:nvSpPr>
          <p:cNvPr id="8" name="Rechthoek 7"/>
          <p:cNvSpPr/>
          <p:nvPr/>
        </p:nvSpPr>
        <p:spPr>
          <a:xfrm>
            <a:off x="251520" y="5155444"/>
            <a:ext cx="288032" cy="325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251520" y="5906302"/>
            <a:ext cx="288032" cy="325200"/>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a:off x="251520" y="6231502"/>
            <a:ext cx="288032" cy="3252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p:cNvSpPr/>
          <p:nvPr/>
        </p:nvSpPr>
        <p:spPr>
          <a:xfrm>
            <a:off x="3491880" y="5311217"/>
            <a:ext cx="5652120" cy="1438855"/>
          </a:xfrm>
          <a:prstGeom prst="rect">
            <a:avLst/>
          </a:prstGeom>
        </p:spPr>
        <p:txBody>
          <a:bodyPr wrap="square">
            <a:spAutoFit/>
          </a:bodyPr>
          <a:lstStyle/>
          <a:p>
            <a:pPr>
              <a:lnSpc>
                <a:spcPts val="3500"/>
              </a:lnSpc>
            </a:pPr>
            <a:r>
              <a:rPr lang="nl-NL" sz="2400" b="1" dirty="0">
                <a:latin typeface="Arial Rounded MT Bold" panose="020F0704030504030204" pitchFamily="34" charset="0"/>
                <a:cs typeface="Arial" panose="020B0604020202020204" pitchFamily="34" charset="0"/>
              </a:rPr>
              <a:t>Public land lease system </a:t>
            </a:r>
            <a:r>
              <a:rPr lang="nl-NL" sz="2400" b="1" dirty="0" err="1">
                <a:latin typeface="Arial Rounded MT Bold" panose="020F0704030504030204" pitchFamily="34" charset="0"/>
                <a:cs typeface="Arial" panose="020B0604020202020204" pitchFamily="34" charset="0"/>
              </a:rPr>
              <a:t>since</a:t>
            </a:r>
            <a:r>
              <a:rPr lang="nl-NL" sz="2400" b="1" dirty="0">
                <a:latin typeface="Arial Rounded MT Bold" panose="020F0704030504030204" pitchFamily="34" charset="0"/>
                <a:cs typeface="Arial" panose="020B0604020202020204" pitchFamily="34" charset="0"/>
              </a:rPr>
              <a:t> 1896</a:t>
            </a:r>
            <a:endParaRPr lang="nl-NL" sz="2400" dirty="0">
              <a:latin typeface="Arial Rounded MT Bold" panose="020F0704030504030204" pitchFamily="34" charset="0"/>
              <a:cs typeface="Arial" panose="020B0604020202020204" pitchFamily="34" charset="0"/>
            </a:endParaRPr>
          </a:p>
          <a:p>
            <a:pPr>
              <a:lnSpc>
                <a:spcPts val="3500"/>
              </a:lnSpc>
            </a:pPr>
            <a:r>
              <a:rPr lang="nl-NL" sz="2400" b="1" dirty="0">
                <a:latin typeface="Arial Rounded MT Bold" panose="020F0704030504030204" pitchFamily="34" charset="0"/>
                <a:cs typeface="Arial" panose="020B0604020202020204" pitchFamily="34" charset="0"/>
              </a:rPr>
              <a:t>230.000 </a:t>
            </a:r>
            <a:r>
              <a:rPr lang="nl-NL" sz="2400" b="1" dirty="0" err="1">
                <a:latin typeface="Arial Rounded MT Bold" panose="020F0704030504030204" pitchFamily="34" charset="0"/>
                <a:cs typeface="Arial" panose="020B0604020202020204" pitchFamily="34" charset="0"/>
              </a:rPr>
              <a:t>contracts</a:t>
            </a:r>
            <a:r>
              <a:rPr lang="nl-NL" sz="2400" b="1" dirty="0">
                <a:latin typeface="Arial Rounded MT Bold" panose="020F0704030504030204" pitchFamily="34" charset="0"/>
                <a:cs typeface="Arial" panose="020B0604020202020204" pitchFamily="34" charset="0"/>
              </a:rPr>
              <a:t>, € 4,5 </a:t>
            </a:r>
            <a:r>
              <a:rPr lang="nl-NL" sz="2400" b="1" dirty="0" err="1">
                <a:latin typeface="Arial Rounded MT Bold" panose="020F0704030504030204" pitchFamily="34" charset="0"/>
                <a:cs typeface="Arial" panose="020B0604020202020204" pitchFamily="34" charset="0"/>
              </a:rPr>
              <a:t>billion</a:t>
            </a:r>
            <a:r>
              <a:rPr lang="nl-NL" sz="2400" b="1" dirty="0">
                <a:latin typeface="Arial Rounded MT Bold" panose="020F0704030504030204" pitchFamily="34" charset="0"/>
                <a:cs typeface="Arial" panose="020B0604020202020204" pitchFamily="34" charset="0"/>
              </a:rPr>
              <a:t> </a:t>
            </a:r>
            <a:r>
              <a:rPr lang="nl-NL" sz="2400" b="1" dirty="0" err="1">
                <a:latin typeface="Arial Rounded MT Bold" panose="020F0704030504030204" pitchFamily="34" charset="0"/>
                <a:cs typeface="Arial" panose="020B0604020202020204" pitchFamily="34" charset="0"/>
              </a:rPr>
              <a:t>value</a:t>
            </a:r>
            <a:r>
              <a:rPr lang="nl-NL" sz="2400" b="1" dirty="0">
                <a:latin typeface="Arial Rounded MT Bold" panose="020F0704030504030204" pitchFamily="34" charset="0"/>
                <a:cs typeface="Arial" panose="020B0604020202020204" pitchFamily="34" charset="0"/>
              </a:rPr>
              <a:t>, + € 200 </a:t>
            </a:r>
            <a:r>
              <a:rPr lang="nl-NL" sz="2400" b="1" dirty="0" err="1">
                <a:latin typeface="Arial Rounded MT Bold" panose="020F0704030504030204" pitchFamily="34" charset="0"/>
                <a:cs typeface="Arial" panose="020B0604020202020204" pitchFamily="34" charset="0"/>
              </a:rPr>
              <a:t>mln</a:t>
            </a:r>
            <a:r>
              <a:rPr lang="nl-NL" sz="2400" b="1" dirty="0">
                <a:latin typeface="Arial Rounded MT Bold" panose="020F0704030504030204" pitchFamily="34" charset="0"/>
                <a:cs typeface="Arial" panose="020B0604020202020204" pitchFamily="34" charset="0"/>
              </a:rPr>
              <a:t> </a:t>
            </a:r>
            <a:r>
              <a:rPr lang="nl-NL" sz="2400" b="1" dirty="0" err="1">
                <a:latin typeface="Arial Rounded MT Bold" panose="020F0704030504030204" pitchFamily="34" charset="0"/>
                <a:cs typeface="Arial" panose="020B0604020202020204" pitchFamily="34" charset="0"/>
              </a:rPr>
              <a:t>each</a:t>
            </a:r>
            <a:r>
              <a:rPr lang="nl-NL" sz="2400" b="1" dirty="0">
                <a:latin typeface="Arial Rounded MT Bold" panose="020F0704030504030204" pitchFamily="34" charset="0"/>
                <a:cs typeface="Arial" panose="020B0604020202020204" pitchFamily="34" charset="0"/>
              </a:rPr>
              <a:t> </a:t>
            </a:r>
            <a:r>
              <a:rPr lang="nl-NL" sz="2400" b="1" dirty="0" err="1">
                <a:latin typeface="Arial Rounded MT Bold" panose="020F0704030504030204" pitchFamily="34" charset="0"/>
                <a:cs typeface="Arial" panose="020B0604020202020204" pitchFamily="34" charset="0"/>
              </a:rPr>
              <a:t>year</a:t>
            </a:r>
            <a:r>
              <a:rPr lang="nl-NL" sz="2400" b="1" dirty="0">
                <a:latin typeface="Arial Rounded MT Bold" panose="020F0704030504030204" pitchFamily="34" charset="0"/>
                <a:cs typeface="Arial" panose="020B0604020202020204" pitchFamily="34" charset="0"/>
              </a:rPr>
              <a:t>  </a:t>
            </a:r>
          </a:p>
        </p:txBody>
      </p:sp>
    </p:spTree>
    <p:extLst>
      <p:ext uri="{BB962C8B-B14F-4D97-AF65-F5344CB8AC3E}">
        <p14:creationId xmlns:p14="http://schemas.microsoft.com/office/powerpoint/2010/main" val="4242975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BFC01A4-71EA-47F1-8C11-C72B67E5F883}"/>
              </a:ext>
            </a:extLst>
          </p:cNvPr>
          <p:cNvSpPr>
            <a:spLocks noGrp="1"/>
          </p:cNvSpPr>
          <p:nvPr>
            <p:ph sz="quarter" idx="31"/>
          </p:nvPr>
        </p:nvSpPr>
        <p:spPr>
          <a:xfrm>
            <a:off x="107504" y="1844825"/>
            <a:ext cx="9036496" cy="4738700"/>
          </a:xfrm>
        </p:spPr>
        <p:txBody>
          <a:bodyPr>
            <a:normAutofit/>
          </a:bodyPr>
          <a:lstStyle/>
          <a:p>
            <a:pPr marL="369900" indent="-342900" defTabSz="685800">
              <a:lnSpc>
                <a:spcPct val="100000"/>
              </a:lnSpc>
              <a:spcBef>
                <a:spcPts val="0"/>
              </a:spcBef>
              <a:buClr>
                <a:srgbClr val="FF0000"/>
              </a:buClr>
              <a:buSzPct val="100000"/>
              <a:defRPr/>
            </a:pPr>
            <a:r>
              <a:rPr lang="en-US" sz="1400" dirty="0">
                <a:latin typeface="Corbel"/>
              </a:rPr>
              <a:t>80% of land ownership belongs to City of Amsterdam. The majority is leased out.</a:t>
            </a:r>
          </a:p>
          <a:p>
            <a:pPr marL="369900" indent="-342900" defTabSz="685800">
              <a:lnSpc>
                <a:spcPct val="100000"/>
              </a:lnSpc>
              <a:spcBef>
                <a:spcPts val="0"/>
              </a:spcBef>
              <a:buClr>
                <a:srgbClr val="FF0000"/>
              </a:buClr>
              <a:buSzPct val="100000"/>
              <a:defRPr/>
            </a:pPr>
            <a:r>
              <a:rPr lang="en-US" sz="1400" dirty="0">
                <a:latin typeface="Corbel"/>
              </a:rPr>
              <a:t>Ground lease means dwelling or working on city-owned land, in accordance with zoning/development plan (</a:t>
            </a:r>
            <a:r>
              <a:rPr lang="en-US" sz="1400" i="1" dirty="0" err="1">
                <a:latin typeface="Corbel"/>
              </a:rPr>
              <a:t>bestemmingsplan</a:t>
            </a:r>
            <a:r>
              <a:rPr lang="en-US" sz="1400" dirty="0">
                <a:latin typeface="Corbel"/>
              </a:rPr>
              <a:t>).</a:t>
            </a:r>
          </a:p>
          <a:p>
            <a:pPr marL="369900" indent="-342900" defTabSz="685800">
              <a:lnSpc>
                <a:spcPct val="100000"/>
              </a:lnSpc>
              <a:spcBef>
                <a:spcPts val="0"/>
              </a:spcBef>
              <a:buClr>
                <a:srgbClr val="FF0000"/>
              </a:buClr>
              <a:buSzPct val="100000"/>
              <a:defRPr/>
            </a:pPr>
            <a:r>
              <a:rPr lang="en-US" sz="1400" dirty="0">
                <a:latin typeface="Corbel"/>
              </a:rPr>
              <a:t>Payment of lease is called </a:t>
            </a:r>
            <a:r>
              <a:rPr lang="en-US" sz="1400" b="1" i="1" dirty="0">
                <a:latin typeface="Corbel"/>
              </a:rPr>
              <a:t>canon</a:t>
            </a:r>
            <a:r>
              <a:rPr lang="en-US" sz="1400" dirty="0">
                <a:latin typeface="Corbel"/>
              </a:rPr>
              <a:t>, which account for a yearly income of roughly 100 million euros total. Designed for the (re)development of the city.</a:t>
            </a:r>
          </a:p>
          <a:p>
            <a:pPr marL="27000" indent="0" defTabSz="685800">
              <a:lnSpc>
                <a:spcPct val="100000"/>
              </a:lnSpc>
              <a:spcBef>
                <a:spcPts val="0"/>
              </a:spcBef>
              <a:buClr>
                <a:srgbClr val="FF0000"/>
              </a:buClr>
              <a:buSzPct val="100000"/>
              <a:buNone/>
              <a:defRPr/>
            </a:pPr>
            <a:endParaRPr lang="en-US" sz="1400" dirty="0">
              <a:latin typeface="Corbel"/>
            </a:endParaRPr>
          </a:p>
          <a:p>
            <a:pPr marL="27000" indent="0" defTabSz="685800">
              <a:lnSpc>
                <a:spcPct val="100000"/>
              </a:lnSpc>
              <a:spcBef>
                <a:spcPts val="0"/>
              </a:spcBef>
              <a:buClr>
                <a:srgbClr val="FF0000"/>
              </a:buClr>
              <a:buSzPct val="100000"/>
              <a:buNone/>
              <a:defRPr/>
            </a:pPr>
            <a:r>
              <a:rPr lang="en-US" sz="1400" b="1" dirty="0">
                <a:latin typeface="Corbel"/>
              </a:rPr>
              <a:t>Why have a ground lease system:</a:t>
            </a:r>
          </a:p>
          <a:p>
            <a:pPr marL="639900" lvl="2" indent="-342900" defTabSz="685800">
              <a:lnSpc>
                <a:spcPct val="100000"/>
              </a:lnSpc>
              <a:spcBef>
                <a:spcPts val="0"/>
              </a:spcBef>
              <a:buClr>
                <a:srgbClr val="FF0000"/>
              </a:buClr>
              <a:buSzPct val="65000"/>
              <a:buFont typeface="+mj-lt"/>
              <a:buAutoNum type="arabicPeriod"/>
              <a:defRPr/>
            </a:pPr>
            <a:r>
              <a:rPr lang="en-US" sz="1400" dirty="0">
                <a:solidFill>
                  <a:srgbClr val="000000"/>
                </a:solidFill>
                <a:latin typeface="Corbel"/>
              </a:rPr>
              <a:t>Increased value of land benefits the community</a:t>
            </a:r>
          </a:p>
          <a:p>
            <a:pPr marL="639900" lvl="2" indent="-342900" defTabSz="685800">
              <a:lnSpc>
                <a:spcPct val="100000"/>
              </a:lnSpc>
              <a:spcBef>
                <a:spcPts val="0"/>
              </a:spcBef>
              <a:buClr>
                <a:srgbClr val="FF0000"/>
              </a:buClr>
              <a:buSzPct val="65000"/>
              <a:buFont typeface="+mj-lt"/>
              <a:buAutoNum type="arabicPeriod"/>
              <a:defRPr/>
            </a:pPr>
            <a:r>
              <a:rPr lang="en-US" sz="1400" dirty="0">
                <a:solidFill>
                  <a:srgbClr val="000000"/>
                </a:solidFill>
                <a:latin typeface="Corbel"/>
              </a:rPr>
              <a:t>Prevention of land speculation</a:t>
            </a:r>
          </a:p>
          <a:p>
            <a:pPr marL="639900" lvl="2" indent="-342900" defTabSz="685800">
              <a:lnSpc>
                <a:spcPct val="100000"/>
              </a:lnSpc>
              <a:spcBef>
                <a:spcPts val="0"/>
              </a:spcBef>
              <a:buClr>
                <a:srgbClr val="FF0000"/>
              </a:buClr>
              <a:buSzPct val="65000"/>
              <a:buFont typeface="+mj-lt"/>
              <a:buAutoNum type="arabicPeriod"/>
              <a:defRPr/>
            </a:pPr>
            <a:r>
              <a:rPr lang="en-US" sz="1400" dirty="0">
                <a:solidFill>
                  <a:srgbClr val="000000"/>
                </a:solidFill>
                <a:latin typeface="Corbel"/>
              </a:rPr>
              <a:t>Important tool in regulation of development in public interest and controlling development of the city as a whole</a:t>
            </a:r>
          </a:p>
          <a:p>
            <a:pPr marL="0" indent="0">
              <a:buNone/>
            </a:pPr>
            <a:endParaRPr lang="en-US" sz="1400" dirty="0"/>
          </a:p>
          <a:p>
            <a:pPr marL="0" indent="0">
              <a:buNone/>
            </a:pPr>
            <a:r>
              <a:rPr lang="en-US" sz="1400" b="1" dirty="0"/>
              <a:t>Estimated 290.000 ground lease contracts </a:t>
            </a:r>
          </a:p>
          <a:p>
            <a:pPr marL="0" indent="0">
              <a:buNone/>
            </a:pPr>
            <a:r>
              <a:rPr lang="en-US" sz="1400" dirty="0">
                <a:solidFill>
                  <a:srgbClr val="FF0000"/>
                </a:solidFill>
              </a:rPr>
              <a:t>-</a:t>
            </a:r>
            <a:r>
              <a:rPr lang="en-US" sz="1400" dirty="0"/>
              <a:t> 66% dwelling; </a:t>
            </a:r>
          </a:p>
          <a:p>
            <a:pPr marL="0" indent="0">
              <a:buNone/>
            </a:pPr>
            <a:r>
              <a:rPr lang="en-US" sz="1400" dirty="0">
                <a:solidFill>
                  <a:srgbClr val="FF0000"/>
                </a:solidFill>
              </a:rPr>
              <a:t>-</a:t>
            </a:r>
            <a:r>
              <a:rPr lang="en-US" sz="1400" dirty="0"/>
              <a:t> 22% housing associations; </a:t>
            </a:r>
          </a:p>
          <a:p>
            <a:pPr marL="0" indent="0">
              <a:buNone/>
            </a:pPr>
            <a:r>
              <a:rPr lang="en-US" sz="1400" dirty="0">
                <a:solidFill>
                  <a:srgbClr val="FF0000"/>
                </a:solidFill>
              </a:rPr>
              <a:t>-</a:t>
            </a:r>
            <a:r>
              <a:rPr lang="en-US" sz="1400" dirty="0"/>
              <a:t> 12% remaining (commercial, social/civil, mixed) </a:t>
            </a:r>
          </a:p>
          <a:p>
            <a:pPr marL="369900" indent="-342900" defTabSz="685800">
              <a:lnSpc>
                <a:spcPct val="100000"/>
              </a:lnSpc>
              <a:spcBef>
                <a:spcPts val="0"/>
              </a:spcBef>
              <a:buClr>
                <a:srgbClr val="FF0000"/>
              </a:buClr>
              <a:buSzPct val="65000"/>
              <a:buFont typeface="Wingdings" panose="05000000000000000000" pitchFamily="2" charset="2"/>
              <a:buChar char="q"/>
              <a:defRPr/>
            </a:pPr>
            <a:endParaRPr lang="nl-NL" dirty="0">
              <a:latin typeface="Corbel"/>
            </a:endParaRPr>
          </a:p>
          <a:p>
            <a:endParaRPr lang="nl-NL" dirty="0"/>
          </a:p>
        </p:txBody>
      </p:sp>
      <p:sp>
        <p:nvSpPr>
          <p:cNvPr id="5" name="Tijdelijke aanduiding voor dianummer 4">
            <a:extLst>
              <a:ext uri="{FF2B5EF4-FFF2-40B4-BE49-F238E27FC236}">
                <a16:creationId xmlns:a16="http://schemas.microsoft.com/office/drawing/2014/main" id="{A837365A-434A-49CE-AF07-2075318852C2}"/>
              </a:ext>
            </a:extLst>
          </p:cNvPr>
          <p:cNvSpPr>
            <a:spLocks noGrp="1"/>
          </p:cNvSpPr>
          <p:nvPr>
            <p:ph type="sldNum" sz="quarter" idx="12"/>
          </p:nvPr>
        </p:nvSpPr>
        <p:spPr/>
        <p:txBody>
          <a:bodyPr/>
          <a:lstStyle/>
          <a:p>
            <a:pPr defTabSz="514350">
              <a:lnSpc>
                <a:spcPct val="90000"/>
              </a:lnSpc>
              <a:spcBef>
                <a:spcPts val="281"/>
              </a:spcBef>
              <a:buClr>
                <a:srgbClr val="FF0000"/>
              </a:buClr>
            </a:pPr>
            <a:fld id="{992CD0B2-8AB2-4C6C-8876-E15753662C9B}" type="slidenum">
              <a:rPr lang="nl-NL">
                <a:solidFill>
                  <a:srgbClr val="000000"/>
                </a:solidFill>
                <a:latin typeface="Corbel"/>
              </a:rPr>
              <a:pPr defTabSz="514350">
                <a:lnSpc>
                  <a:spcPct val="90000"/>
                </a:lnSpc>
                <a:spcBef>
                  <a:spcPts val="281"/>
                </a:spcBef>
                <a:buClr>
                  <a:srgbClr val="FF0000"/>
                </a:buClr>
              </a:pPr>
              <a:t>36</a:t>
            </a:fld>
            <a:endParaRPr lang="nl-NL">
              <a:solidFill>
                <a:srgbClr val="000000"/>
              </a:solidFill>
              <a:latin typeface="Corbel"/>
            </a:endParaRPr>
          </a:p>
        </p:txBody>
      </p:sp>
      <p:sp>
        <p:nvSpPr>
          <p:cNvPr id="7" name="Titel 6">
            <a:extLst>
              <a:ext uri="{FF2B5EF4-FFF2-40B4-BE49-F238E27FC236}">
                <a16:creationId xmlns:a16="http://schemas.microsoft.com/office/drawing/2014/main" id="{3B2AC467-B81A-4E88-AC5A-024B2FF5E809}"/>
              </a:ext>
            </a:extLst>
          </p:cNvPr>
          <p:cNvSpPr>
            <a:spLocks noGrp="1"/>
          </p:cNvSpPr>
          <p:nvPr>
            <p:ph type="title"/>
          </p:nvPr>
        </p:nvSpPr>
        <p:spPr>
          <a:xfrm>
            <a:off x="1547664" y="384876"/>
            <a:ext cx="7596336" cy="595852"/>
          </a:xfrm>
        </p:spPr>
        <p:txBody>
          <a:bodyPr/>
          <a:lstStyle/>
          <a:p>
            <a:r>
              <a:rPr lang="nl-NL" sz="2800" dirty="0" err="1"/>
              <a:t>Ground</a:t>
            </a:r>
            <a:r>
              <a:rPr lang="nl-NL" sz="2800" dirty="0"/>
              <a:t> lease </a:t>
            </a:r>
            <a:r>
              <a:rPr lang="nl-NL" sz="2800" dirty="0" err="1"/>
              <a:t>and</a:t>
            </a:r>
            <a:r>
              <a:rPr lang="nl-NL" sz="2800" dirty="0"/>
              <a:t> </a:t>
            </a:r>
            <a:r>
              <a:rPr lang="nl-NL" sz="2800" dirty="0" err="1"/>
              <a:t>equalization</a:t>
            </a:r>
            <a:r>
              <a:rPr lang="nl-NL" sz="2800" dirty="0"/>
              <a:t> </a:t>
            </a:r>
          </a:p>
        </p:txBody>
      </p:sp>
    </p:spTree>
    <p:extLst>
      <p:ext uri="{BB962C8B-B14F-4D97-AF65-F5344CB8AC3E}">
        <p14:creationId xmlns:p14="http://schemas.microsoft.com/office/powerpoint/2010/main" val="3387522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hoek 28"/>
          <p:cNvSpPr/>
          <p:nvPr/>
        </p:nvSpPr>
        <p:spPr>
          <a:xfrm>
            <a:off x="-119459" y="79752"/>
            <a:ext cx="9382917" cy="6672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39"/>
          </a:p>
        </p:txBody>
      </p:sp>
      <p:sp>
        <p:nvSpPr>
          <p:cNvPr id="4" name="Ovaal 3"/>
          <p:cNvSpPr/>
          <p:nvPr/>
        </p:nvSpPr>
        <p:spPr>
          <a:xfrm>
            <a:off x="1562492" y="2404488"/>
            <a:ext cx="5762887" cy="288144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NL" sz="1600" dirty="0"/>
          </a:p>
        </p:txBody>
      </p:sp>
      <p:sp>
        <p:nvSpPr>
          <p:cNvPr id="5" name="Ovaal 4"/>
          <p:cNvSpPr/>
          <p:nvPr/>
        </p:nvSpPr>
        <p:spPr>
          <a:xfrm>
            <a:off x="1889049" y="2838375"/>
            <a:ext cx="2487963" cy="198499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1710" dirty="0"/>
              <a:t>Grondexploitaties</a:t>
            </a:r>
            <a:endParaRPr lang="nl-NL" sz="1600" dirty="0"/>
          </a:p>
        </p:txBody>
      </p:sp>
      <p:sp>
        <p:nvSpPr>
          <p:cNvPr id="7" name="Ovaal 6"/>
          <p:cNvSpPr/>
          <p:nvPr/>
        </p:nvSpPr>
        <p:spPr>
          <a:xfrm>
            <a:off x="4636034" y="4099237"/>
            <a:ext cx="2021059" cy="90390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1710" dirty="0"/>
              <a:t>Voorzieningen</a:t>
            </a:r>
          </a:p>
          <a:p>
            <a:pPr algn="ctr"/>
            <a:r>
              <a:rPr lang="nl-NL" sz="941" dirty="0"/>
              <a:t>(plannen met een tekort)</a:t>
            </a:r>
            <a:endParaRPr lang="nl-NL" sz="1600" dirty="0"/>
          </a:p>
        </p:txBody>
      </p:sp>
      <p:cxnSp>
        <p:nvCxnSpPr>
          <p:cNvPr id="9" name="Rechte verbindingslijn met pijl 8"/>
          <p:cNvCxnSpPr/>
          <p:nvPr/>
        </p:nvCxnSpPr>
        <p:spPr>
          <a:xfrm>
            <a:off x="1818621" y="2630229"/>
            <a:ext cx="768385" cy="70435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858141" y="2376311"/>
            <a:ext cx="1673535" cy="246221"/>
          </a:xfrm>
          <a:prstGeom prst="rect">
            <a:avLst/>
          </a:prstGeom>
          <a:noFill/>
          <a:ln>
            <a:solidFill>
              <a:srgbClr val="00B050"/>
            </a:solidFill>
          </a:ln>
        </p:spPr>
        <p:txBody>
          <a:bodyPr wrap="none" lIns="0" tIns="0" rIns="0" bIns="0" rtlCol="0">
            <a:spAutoFit/>
          </a:bodyPr>
          <a:lstStyle/>
          <a:p>
            <a:r>
              <a:rPr lang="nl-NL" sz="1600" dirty="0">
                <a:solidFill>
                  <a:srgbClr val="00B050"/>
                </a:solidFill>
              </a:rPr>
              <a:t> grondopbrengsten </a:t>
            </a:r>
          </a:p>
        </p:txBody>
      </p:sp>
      <p:cxnSp>
        <p:nvCxnSpPr>
          <p:cNvPr id="11" name="Rechte verbindingslijn met pijl 10"/>
          <p:cNvCxnSpPr/>
          <p:nvPr/>
        </p:nvCxnSpPr>
        <p:spPr>
          <a:xfrm flipH="1">
            <a:off x="1562493" y="4325449"/>
            <a:ext cx="832417" cy="83241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769944" y="5221899"/>
            <a:ext cx="1159741" cy="246221"/>
          </a:xfrm>
          <a:prstGeom prst="rect">
            <a:avLst/>
          </a:prstGeom>
          <a:noFill/>
          <a:ln>
            <a:solidFill>
              <a:schemeClr val="accent1"/>
            </a:solidFill>
          </a:ln>
        </p:spPr>
        <p:txBody>
          <a:bodyPr wrap="none" lIns="0" tIns="0" rIns="0" bIns="0" rtlCol="0">
            <a:spAutoFit/>
          </a:bodyPr>
          <a:lstStyle/>
          <a:p>
            <a:r>
              <a:rPr lang="nl-NL" sz="1600" dirty="0">
                <a:solidFill>
                  <a:srgbClr val="FF0000"/>
                </a:solidFill>
              </a:rPr>
              <a:t> grondkosten </a:t>
            </a:r>
          </a:p>
        </p:txBody>
      </p:sp>
      <p:cxnSp>
        <p:nvCxnSpPr>
          <p:cNvPr id="18" name="Rechte verbindingslijn met pijl 17"/>
          <p:cNvCxnSpPr/>
          <p:nvPr/>
        </p:nvCxnSpPr>
        <p:spPr>
          <a:xfrm flipV="1">
            <a:off x="5940342" y="1948929"/>
            <a:ext cx="232459" cy="76332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9" name="Tekstvak 18"/>
          <p:cNvSpPr txBox="1"/>
          <p:nvPr/>
        </p:nvSpPr>
        <p:spPr>
          <a:xfrm>
            <a:off x="5280751" y="1671877"/>
            <a:ext cx="2603277" cy="246221"/>
          </a:xfrm>
          <a:prstGeom prst="rect">
            <a:avLst/>
          </a:prstGeom>
          <a:noFill/>
          <a:ln>
            <a:solidFill>
              <a:schemeClr val="accent1"/>
            </a:solidFill>
          </a:ln>
        </p:spPr>
        <p:txBody>
          <a:bodyPr wrap="none" lIns="0" tIns="0" rIns="0" bIns="0" rtlCol="0">
            <a:spAutoFit/>
          </a:bodyPr>
          <a:lstStyle/>
          <a:p>
            <a:r>
              <a:rPr lang="nl-NL" sz="1600" dirty="0">
                <a:solidFill>
                  <a:srgbClr val="FF0000"/>
                </a:solidFill>
              </a:rPr>
              <a:t> </a:t>
            </a:r>
            <a:r>
              <a:rPr lang="nl-NL" sz="1600" dirty="0" err="1">
                <a:solidFill>
                  <a:srgbClr val="FF0000"/>
                </a:solidFill>
              </a:rPr>
              <a:t>uitnames</a:t>
            </a:r>
            <a:r>
              <a:rPr lang="nl-NL" sz="1600" dirty="0">
                <a:solidFill>
                  <a:srgbClr val="FF0000"/>
                </a:solidFill>
              </a:rPr>
              <a:t> algemene middelen </a:t>
            </a:r>
          </a:p>
        </p:txBody>
      </p:sp>
      <p:sp>
        <p:nvSpPr>
          <p:cNvPr id="23" name="Tekstvak 22"/>
          <p:cNvSpPr txBox="1"/>
          <p:nvPr/>
        </p:nvSpPr>
        <p:spPr>
          <a:xfrm>
            <a:off x="3422765" y="3107191"/>
            <a:ext cx="1057982" cy="246221"/>
          </a:xfrm>
          <a:prstGeom prst="rect">
            <a:avLst/>
          </a:prstGeom>
          <a:solidFill>
            <a:schemeClr val="bg1"/>
          </a:solidFill>
          <a:ln>
            <a:noFill/>
          </a:ln>
        </p:spPr>
        <p:txBody>
          <a:bodyPr wrap="none" lIns="0" tIns="0" rIns="0" bIns="0" rtlCol="0">
            <a:spAutoFit/>
          </a:bodyPr>
          <a:lstStyle/>
          <a:p>
            <a:r>
              <a:rPr lang="nl-NL" sz="1600" i="1" dirty="0">
                <a:solidFill>
                  <a:srgbClr val="7030A0"/>
                </a:solidFill>
              </a:rPr>
              <a:t>winstneming</a:t>
            </a:r>
          </a:p>
        </p:txBody>
      </p:sp>
      <p:cxnSp>
        <p:nvCxnSpPr>
          <p:cNvPr id="20" name="Rechte verbindingslijn met pijl 19"/>
          <p:cNvCxnSpPr/>
          <p:nvPr/>
        </p:nvCxnSpPr>
        <p:spPr>
          <a:xfrm>
            <a:off x="4187809" y="4325449"/>
            <a:ext cx="448224" cy="128064"/>
          </a:xfrm>
          <a:prstGeom prst="straightConnector1">
            <a:avLst/>
          </a:prstGeom>
          <a:ln>
            <a:solidFill>
              <a:schemeClr val="tx1">
                <a:lumMod val="95000"/>
                <a:lumOff val="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a:off x="4843612" y="3727323"/>
            <a:ext cx="0" cy="516514"/>
          </a:xfrm>
          <a:prstGeom prst="straightConnector1">
            <a:avLst/>
          </a:prstGeom>
          <a:ln w="19050">
            <a:solidFill>
              <a:schemeClr val="tx1">
                <a:lumMod val="65000"/>
                <a:lumOff val="35000"/>
              </a:schemeClr>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0" name="Picture 2" descr="School with bus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1739" y="398648"/>
            <a:ext cx="1296056" cy="12960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www.ruimtexmilieu.nl/uploads/images/1.2inf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2776" y="446467"/>
            <a:ext cx="1128052" cy="1128052"/>
          </a:xfrm>
          <a:prstGeom prst="rect">
            <a:avLst/>
          </a:prstGeom>
          <a:noFill/>
          <a:extLst>
            <a:ext uri="{909E8E84-426E-40DD-AFC4-6F175D3DCCD1}">
              <a14:hiddenFill xmlns:a14="http://schemas.microsoft.com/office/drawing/2010/main">
                <a:solidFill>
                  <a:srgbClr val="FFFFFF"/>
                </a:solidFill>
              </a14:hiddenFill>
            </a:ext>
          </a:extLst>
        </p:spPr>
      </p:pic>
      <p:sp>
        <p:nvSpPr>
          <p:cNvPr id="27" name="Titel 1"/>
          <p:cNvSpPr>
            <a:spLocks noGrp="1"/>
          </p:cNvSpPr>
          <p:nvPr>
            <p:ph type="title"/>
          </p:nvPr>
        </p:nvSpPr>
        <p:spPr>
          <a:xfrm>
            <a:off x="683471" y="714931"/>
            <a:ext cx="7162974" cy="736909"/>
          </a:xfrm>
        </p:spPr>
        <p:txBody>
          <a:bodyPr/>
          <a:lstStyle/>
          <a:p>
            <a:r>
              <a:rPr lang="nl-NL" sz="2800" dirty="0" err="1">
                <a:solidFill>
                  <a:schemeClr val="tx1">
                    <a:lumMod val="75000"/>
                    <a:lumOff val="25000"/>
                  </a:schemeClr>
                </a:solidFill>
              </a:rPr>
              <a:t>Equalization</a:t>
            </a:r>
            <a:r>
              <a:rPr lang="nl-NL" sz="2800" dirty="0">
                <a:solidFill>
                  <a:schemeClr val="tx1">
                    <a:lumMod val="75000"/>
                    <a:lumOff val="25000"/>
                  </a:schemeClr>
                </a:solidFill>
              </a:rPr>
              <a:t> fund</a:t>
            </a:r>
          </a:p>
        </p:txBody>
      </p:sp>
      <p:cxnSp>
        <p:nvCxnSpPr>
          <p:cNvPr id="22" name="Rechte verbindingslijn met pijl 21"/>
          <p:cNvCxnSpPr/>
          <p:nvPr/>
        </p:nvCxnSpPr>
        <p:spPr>
          <a:xfrm>
            <a:off x="3711777" y="3457738"/>
            <a:ext cx="1063933" cy="0"/>
          </a:xfrm>
          <a:prstGeom prst="straightConnector1">
            <a:avLst/>
          </a:prstGeom>
          <a:ln w="19050">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Ovaal 1"/>
          <p:cNvSpPr/>
          <p:nvPr/>
        </p:nvSpPr>
        <p:spPr>
          <a:xfrm>
            <a:off x="4569107" y="2659085"/>
            <a:ext cx="1888553" cy="1388581"/>
          </a:xfrm>
          <a:prstGeom prst="ellipse">
            <a:avLst/>
          </a:prstGeom>
          <a:noFill/>
          <a:ln>
            <a:solidFill>
              <a:srgbClr val="2A29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710" dirty="0">
                <a:solidFill>
                  <a:srgbClr val="2A2920"/>
                </a:solidFill>
              </a:rPr>
              <a:t>Reserve</a:t>
            </a:r>
          </a:p>
        </p:txBody>
      </p:sp>
      <p:grpSp>
        <p:nvGrpSpPr>
          <p:cNvPr id="13" name="Groep 12"/>
          <p:cNvGrpSpPr/>
          <p:nvPr/>
        </p:nvGrpSpPr>
        <p:grpSpPr>
          <a:xfrm>
            <a:off x="5087094" y="226452"/>
            <a:ext cx="994771" cy="1393854"/>
            <a:chOff x="5537694" y="-135335"/>
            <a:chExt cx="1579490" cy="2213150"/>
          </a:xfrm>
        </p:grpSpPr>
        <p:pic>
          <p:nvPicPr>
            <p:cNvPr id="3" name="Afbeelding 2"/>
            <p:cNvPicPr>
              <a:picLocks noChangeAspect="1"/>
            </p:cNvPicPr>
            <p:nvPr/>
          </p:nvPicPr>
          <p:blipFill rotWithShape="1">
            <a:blip r:embed="rId5"/>
            <a:srcRect l="34375" t="38889" r="57292" b="32408"/>
            <a:stretch/>
          </p:blipFill>
          <p:spPr>
            <a:xfrm>
              <a:off x="6314684" y="803198"/>
              <a:ext cx="657867" cy="1274617"/>
            </a:xfrm>
            <a:prstGeom prst="rect">
              <a:avLst/>
            </a:prstGeom>
          </p:spPr>
        </p:pic>
        <p:pic>
          <p:nvPicPr>
            <p:cNvPr id="6" name="Afbeelding 5"/>
            <p:cNvPicPr>
              <a:picLocks noChangeAspect="1"/>
            </p:cNvPicPr>
            <p:nvPr/>
          </p:nvPicPr>
          <p:blipFill rotWithShape="1">
            <a:blip r:embed="rId6"/>
            <a:srcRect l="28126" t="38889" r="54686" b="31481"/>
            <a:stretch/>
          </p:blipFill>
          <p:spPr>
            <a:xfrm>
              <a:off x="6120425" y="-135335"/>
              <a:ext cx="996759" cy="966554"/>
            </a:xfrm>
            <a:prstGeom prst="rect">
              <a:avLst/>
            </a:prstGeom>
          </p:spPr>
        </p:pic>
        <p:pic>
          <p:nvPicPr>
            <p:cNvPr id="8" name="Afbeelding 7"/>
            <p:cNvPicPr>
              <a:picLocks noChangeAspect="1"/>
            </p:cNvPicPr>
            <p:nvPr/>
          </p:nvPicPr>
          <p:blipFill rotWithShape="1">
            <a:blip r:embed="rId7"/>
            <a:srcRect l="22917" t="37963" r="64583" b="28704"/>
            <a:stretch/>
          </p:blipFill>
          <p:spPr>
            <a:xfrm>
              <a:off x="5537694" y="812579"/>
              <a:ext cx="795024" cy="1192536"/>
            </a:xfrm>
            <a:prstGeom prst="rect">
              <a:avLst/>
            </a:prstGeom>
          </p:spPr>
        </p:pic>
      </p:grpSp>
      <p:pic>
        <p:nvPicPr>
          <p:cNvPr id="34" name="Afbeelding 33"/>
          <p:cNvPicPr>
            <a:picLocks noChangeAspect="1"/>
          </p:cNvPicPr>
          <p:nvPr/>
        </p:nvPicPr>
        <p:blipFill>
          <a:blip r:embed="rId8"/>
          <a:stretch>
            <a:fillRect/>
          </a:stretch>
        </p:blipFill>
        <p:spPr>
          <a:xfrm>
            <a:off x="4569107" y="2659085"/>
            <a:ext cx="1892509" cy="1388581"/>
          </a:xfrm>
          <a:prstGeom prst="rect">
            <a:avLst/>
          </a:prstGeom>
        </p:spPr>
      </p:pic>
    </p:spTree>
    <p:extLst>
      <p:ext uri="{BB962C8B-B14F-4D97-AF65-F5344CB8AC3E}">
        <p14:creationId xmlns:p14="http://schemas.microsoft.com/office/powerpoint/2010/main" val="802681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6613"/>
            <a:ext cx="45767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0563" y="836613"/>
            <a:ext cx="4643437"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7400" y="981075"/>
            <a:ext cx="3024188"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kstvak 4"/>
          <p:cNvSpPr txBox="1">
            <a:spLocks noChangeArrowheads="1"/>
          </p:cNvSpPr>
          <p:nvPr/>
        </p:nvSpPr>
        <p:spPr bwMode="auto">
          <a:xfrm>
            <a:off x="0" y="1844675"/>
            <a:ext cx="5867400"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nl-NL" sz="4000">
                <a:cs typeface="Arial" charset="0"/>
              </a:rPr>
              <a:t>Waterfront development </a:t>
            </a:r>
          </a:p>
        </p:txBody>
      </p:sp>
      <p:sp>
        <p:nvSpPr>
          <p:cNvPr id="970758" name="Text Box 6"/>
          <p:cNvSpPr txBox="1">
            <a:spLocks noChangeArrowheads="1"/>
          </p:cNvSpPr>
          <p:nvPr/>
        </p:nvSpPr>
        <p:spPr bwMode="auto">
          <a:xfrm>
            <a:off x="0" y="188913"/>
            <a:ext cx="782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nl-NL" sz="2800" b="1" dirty="0">
                <a:solidFill>
                  <a:srgbClr val="660033"/>
                </a:solidFill>
                <a:latin typeface="Arial Rounded MT Bold" charset="0"/>
                <a:cs typeface="+mn-cs"/>
              </a:rPr>
              <a:t>Waterfront ontwikkeling rond het IJ</a:t>
            </a:r>
          </a:p>
        </p:txBody>
      </p:sp>
      <p:pic>
        <p:nvPicPr>
          <p:cNvPr id="970759"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65238" y="836613"/>
            <a:ext cx="11090276"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5920925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3"/>
          <p:cNvSpPr>
            <a:spLocks noGrp="1" noChangeArrowheads="1"/>
          </p:cNvSpPr>
          <p:nvPr>
            <p:ph type="body" idx="1"/>
          </p:nvPr>
        </p:nvSpPr>
        <p:spPr>
          <a:xfrm>
            <a:off x="539552" y="1916833"/>
            <a:ext cx="8424935" cy="4248471"/>
          </a:xfrm>
        </p:spPr>
        <p:txBody>
          <a:bodyPr/>
          <a:lstStyle/>
          <a:p>
            <a:r>
              <a:rPr lang="en-US" altLang="nl-NL" dirty="0"/>
              <a:t>How is social housing  organized in the Netherlands?</a:t>
            </a:r>
          </a:p>
          <a:p>
            <a:r>
              <a:rPr lang="en-US" altLang="nl-NL" dirty="0"/>
              <a:t>Situation of social housing today?</a:t>
            </a:r>
          </a:p>
          <a:p>
            <a:r>
              <a:rPr lang="en-US" altLang="nl-NL" dirty="0"/>
              <a:t>Causes and </a:t>
            </a:r>
            <a:r>
              <a:rPr lang="en-US" altLang="nl-NL" dirty="0" err="1"/>
              <a:t>consequenses</a:t>
            </a:r>
            <a:r>
              <a:rPr lang="en-US" altLang="nl-NL" dirty="0"/>
              <a:t> of gentrification</a:t>
            </a:r>
          </a:p>
          <a:p>
            <a:r>
              <a:rPr lang="en-US" altLang="nl-NL" dirty="0"/>
              <a:t>Measures to fight gentrification</a:t>
            </a:r>
          </a:p>
          <a:p>
            <a:pPr marL="0" indent="0">
              <a:buNone/>
            </a:pPr>
            <a:endParaRPr lang="en-US" altLang="nl-NL" dirty="0"/>
          </a:p>
          <a:p>
            <a:endParaRPr lang="en-US" altLang="nl-NL" dirty="0"/>
          </a:p>
          <a:p>
            <a:endParaRPr lang="en-US" altLang="nl-NL" dirty="0"/>
          </a:p>
          <a:p>
            <a:r>
              <a:rPr lang="en-US" altLang="nl-NL" dirty="0"/>
              <a:t>Demographic </a:t>
            </a:r>
            <a:r>
              <a:rPr lang="en-US" altLang="nl-NL" dirty="0" err="1"/>
              <a:t>presure</a:t>
            </a:r>
            <a:endParaRPr lang="en-US" altLang="nl-NL" dirty="0"/>
          </a:p>
          <a:p>
            <a:r>
              <a:rPr lang="en-US" altLang="nl-NL" dirty="0"/>
              <a:t>Tension between quantity – quality – affordability</a:t>
            </a:r>
          </a:p>
          <a:p>
            <a:r>
              <a:rPr lang="en-US" altLang="nl-NL" dirty="0"/>
              <a:t>Governance</a:t>
            </a:r>
          </a:p>
          <a:p>
            <a:endParaRPr lang="en-US" altLang="nl-NL" dirty="0"/>
          </a:p>
          <a:p>
            <a:endParaRPr lang="en-US" altLang="nl-NL" dirty="0"/>
          </a:p>
          <a:p>
            <a:endParaRPr lang="en-US" altLang="nl-NL" dirty="0"/>
          </a:p>
          <a:p>
            <a:endParaRPr lang="en-US" altLang="nl-NL" dirty="0"/>
          </a:p>
          <a:p>
            <a:endParaRPr lang="en-US" altLang="nl-NL" dirty="0"/>
          </a:p>
          <a:p>
            <a:endParaRPr lang="en-US" altLang="nl-NL" dirty="0"/>
          </a:p>
          <a:p>
            <a:endParaRPr lang="en-US" altLang="nl-NL" dirty="0"/>
          </a:p>
          <a:p>
            <a:endParaRPr lang="en-US" altLang="nl-NL" dirty="0"/>
          </a:p>
        </p:txBody>
      </p:sp>
      <p:sp>
        <p:nvSpPr>
          <p:cNvPr id="4" name="Titel 4"/>
          <p:cNvSpPr txBox="1">
            <a:spLocks/>
          </p:cNvSpPr>
          <p:nvPr/>
        </p:nvSpPr>
        <p:spPr>
          <a:xfrm>
            <a:off x="1331640" y="476672"/>
            <a:ext cx="7262355" cy="56657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err="1"/>
              <a:t>Your</a:t>
            </a:r>
            <a:r>
              <a:rPr lang="nl-NL" dirty="0"/>
              <a:t> </a:t>
            </a:r>
            <a:r>
              <a:rPr lang="nl-NL" dirty="0" err="1"/>
              <a:t>questions</a:t>
            </a:r>
            <a:endParaRPr lang="nl-NL" dirty="0"/>
          </a:p>
        </p:txBody>
      </p:sp>
    </p:spTree>
    <p:extLst>
      <p:ext uri="{BB962C8B-B14F-4D97-AF65-F5344CB8AC3E}">
        <p14:creationId xmlns:p14="http://schemas.microsoft.com/office/powerpoint/2010/main" val="700523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3"/>
          <p:cNvSpPr>
            <a:spLocks noGrp="1" noChangeArrowheads="1"/>
          </p:cNvSpPr>
          <p:nvPr>
            <p:ph type="body" idx="1"/>
          </p:nvPr>
        </p:nvSpPr>
        <p:spPr>
          <a:xfrm>
            <a:off x="539552" y="1916833"/>
            <a:ext cx="8424935" cy="4248471"/>
          </a:xfrm>
        </p:spPr>
        <p:txBody>
          <a:bodyPr/>
          <a:lstStyle/>
          <a:p>
            <a:r>
              <a:rPr lang="en-US" altLang="nl-NL" dirty="0"/>
              <a:t>Repairing gaps after massive suburbanization 1960-1985</a:t>
            </a:r>
          </a:p>
          <a:p>
            <a:endParaRPr lang="en-US" altLang="nl-NL" dirty="0"/>
          </a:p>
          <a:p>
            <a:pPr marL="0" indent="0">
              <a:buNone/>
            </a:pPr>
            <a:r>
              <a:rPr lang="en-US" altLang="nl-NL" dirty="0"/>
              <a:t>	</a:t>
            </a:r>
            <a:r>
              <a:rPr lang="en-US" altLang="nl-NL" b="1" dirty="0"/>
              <a:t>After the economic crisis (2009-2013)</a:t>
            </a:r>
          </a:p>
          <a:p>
            <a:r>
              <a:rPr lang="en-US" altLang="nl-NL" dirty="0"/>
              <a:t>Increasing supply deficit, despite high building program</a:t>
            </a:r>
          </a:p>
          <a:p>
            <a:r>
              <a:rPr lang="en-US" altLang="nl-NL" dirty="0"/>
              <a:t>Steep price trend since the crisis</a:t>
            </a:r>
          </a:p>
          <a:p>
            <a:r>
              <a:rPr lang="en-US" altLang="nl-NL" dirty="0"/>
              <a:t>Extreme demography</a:t>
            </a:r>
          </a:p>
          <a:p>
            <a:r>
              <a:rPr lang="en-US" altLang="nl-NL" dirty="0"/>
              <a:t>Sharper duality between protected social sector and free market</a:t>
            </a:r>
          </a:p>
          <a:p>
            <a:r>
              <a:rPr lang="en-US" altLang="nl-NL" dirty="0"/>
              <a:t>Mixing of functions (residential/economical) puts extra pressure</a:t>
            </a:r>
          </a:p>
          <a:p>
            <a:r>
              <a:rPr lang="en-US" altLang="nl-NL" dirty="0"/>
              <a:t>Difficulties to measure the influence of new capital and to put restrictions on them</a:t>
            </a:r>
          </a:p>
          <a:p>
            <a:r>
              <a:rPr lang="en-US" altLang="nl-NL" dirty="0"/>
              <a:t>Building for small households, what about families?</a:t>
            </a:r>
          </a:p>
          <a:p>
            <a:r>
              <a:rPr lang="en-US" altLang="nl-NL" dirty="0"/>
              <a:t>Mixed </a:t>
            </a:r>
            <a:r>
              <a:rPr lang="en-US" altLang="nl-NL" dirty="0" err="1"/>
              <a:t>neighbourhoods</a:t>
            </a:r>
            <a:r>
              <a:rPr lang="en-US" altLang="nl-NL" dirty="0"/>
              <a:t>: how to retain this policy?</a:t>
            </a:r>
          </a:p>
          <a:p>
            <a:endParaRPr lang="en-US" altLang="nl-NL" dirty="0"/>
          </a:p>
          <a:p>
            <a:endParaRPr lang="en-US" altLang="nl-NL" dirty="0"/>
          </a:p>
        </p:txBody>
      </p:sp>
      <p:sp>
        <p:nvSpPr>
          <p:cNvPr id="4" name="Titel 4"/>
          <p:cNvSpPr txBox="1">
            <a:spLocks/>
          </p:cNvSpPr>
          <p:nvPr/>
        </p:nvSpPr>
        <p:spPr>
          <a:xfrm>
            <a:off x="1331640" y="476672"/>
            <a:ext cx="7262355" cy="56657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a:t>Old </a:t>
            </a:r>
            <a:r>
              <a:rPr lang="nl-NL" dirty="0" err="1"/>
              <a:t>and</a:t>
            </a:r>
            <a:r>
              <a:rPr lang="nl-NL" dirty="0"/>
              <a:t> new trends / </a:t>
            </a:r>
            <a:r>
              <a:rPr lang="nl-NL" dirty="0" err="1"/>
              <a:t>patterns</a:t>
            </a:r>
            <a:endParaRPr lang="nl-NL" dirty="0"/>
          </a:p>
        </p:txBody>
      </p:sp>
    </p:spTree>
    <p:extLst>
      <p:ext uri="{BB962C8B-B14F-4D97-AF65-F5344CB8AC3E}">
        <p14:creationId xmlns:p14="http://schemas.microsoft.com/office/powerpoint/2010/main" val="3216410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476672"/>
            <a:ext cx="7596000" cy="506296"/>
          </a:xfrm>
        </p:spPr>
        <p:txBody>
          <a:bodyPr/>
          <a:lstStyle/>
          <a:p>
            <a:r>
              <a:rPr lang="nl-NL" dirty="0"/>
              <a:t>Amsterdam, small but </a:t>
            </a:r>
            <a:r>
              <a:rPr lang="nl-NL" dirty="0" err="1"/>
              <a:t>attractive</a:t>
            </a:r>
            <a:endParaRPr lang="nl-NL"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982968"/>
            <a:ext cx="8133496" cy="5839575"/>
          </a:xfrm>
          <a:prstGeom prst="rect">
            <a:avLst/>
          </a:prstGeom>
        </p:spPr>
      </p:pic>
    </p:spTree>
    <p:extLst>
      <p:ext uri="{BB962C8B-B14F-4D97-AF65-F5344CB8AC3E}">
        <p14:creationId xmlns:p14="http://schemas.microsoft.com/office/powerpoint/2010/main" val="2446677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endParaRPr lang="nl-NL"/>
          </a:p>
        </p:txBody>
      </p:sp>
      <p:sp>
        <p:nvSpPr>
          <p:cNvPr id="2" name="Titel 1"/>
          <p:cNvSpPr>
            <a:spLocks noGrp="1"/>
          </p:cNvSpPr>
          <p:nvPr>
            <p:ph type="title"/>
          </p:nvPr>
        </p:nvSpPr>
        <p:spPr>
          <a:xfrm>
            <a:off x="755576" y="476672"/>
            <a:ext cx="7596000" cy="1143000"/>
          </a:xfrm>
        </p:spPr>
        <p:txBody>
          <a:bodyPr/>
          <a:lstStyle/>
          <a:p>
            <a:r>
              <a:rPr lang="nl-NL" dirty="0"/>
              <a:t>Amsterdam </a:t>
            </a:r>
            <a:r>
              <a:rPr lang="nl-NL" dirty="0" err="1"/>
              <a:t>Metropolitan</a:t>
            </a:r>
            <a:r>
              <a:rPr lang="nl-NL" dirty="0"/>
              <a:t> </a:t>
            </a:r>
            <a:r>
              <a:rPr lang="nl-NL" dirty="0" err="1"/>
              <a:t>Region</a:t>
            </a:r>
            <a:endParaRPr lang="nl-NL" dirty="0"/>
          </a:p>
        </p:txBody>
      </p:sp>
      <p:pic>
        <p:nvPicPr>
          <p:cNvPr id="6" name="Afbeelding 5"/>
          <p:cNvPicPr>
            <a:picLocks noChangeAspect="1"/>
          </p:cNvPicPr>
          <p:nvPr/>
        </p:nvPicPr>
        <p:blipFill>
          <a:blip r:embed="rId3"/>
          <a:stretch>
            <a:fillRect/>
          </a:stretch>
        </p:blipFill>
        <p:spPr>
          <a:xfrm>
            <a:off x="683568" y="1268760"/>
            <a:ext cx="8298330" cy="5590031"/>
          </a:xfrm>
          <a:prstGeom prst="rect">
            <a:avLst/>
          </a:prstGeom>
        </p:spPr>
      </p:pic>
      <p:sp>
        <p:nvSpPr>
          <p:cNvPr id="5" name="Tekstvak 4"/>
          <p:cNvSpPr txBox="1"/>
          <p:nvPr/>
        </p:nvSpPr>
        <p:spPr>
          <a:xfrm>
            <a:off x="1187624" y="6381328"/>
            <a:ext cx="7560839" cy="430887"/>
          </a:xfrm>
          <a:prstGeom prst="rect">
            <a:avLst/>
          </a:prstGeom>
          <a:noFill/>
        </p:spPr>
        <p:txBody>
          <a:bodyPr wrap="square" lIns="0" tIns="0" rIns="0" bIns="0" rtlCol="0">
            <a:spAutoFit/>
          </a:bodyPr>
          <a:lstStyle/>
          <a:p>
            <a:r>
              <a:rPr lang="nl-NL" sz="2800" b="1" dirty="0">
                <a:solidFill>
                  <a:srgbClr val="FF0000"/>
                </a:solidFill>
              </a:rPr>
              <a:t>2,5 </a:t>
            </a:r>
            <a:r>
              <a:rPr lang="nl-NL" sz="2800" b="1" dirty="0" err="1">
                <a:solidFill>
                  <a:srgbClr val="FF0000"/>
                </a:solidFill>
              </a:rPr>
              <a:t>million</a:t>
            </a:r>
            <a:r>
              <a:rPr lang="nl-NL" sz="2800" b="1" dirty="0">
                <a:solidFill>
                  <a:srgbClr val="FF0000"/>
                </a:solidFill>
              </a:rPr>
              <a:t> </a:t>
            </a:r>
            <a:r>
              <a:rPr lang="nl-NL" sz="2800" b="1" dirty="0" err="1">
                <a:solidFill>
                  <a:srgbClr val="FF0000"/>
                </a:solidFill>
              </a:rPr>
              <a:t>now</a:t>
            </a:r>
            <a:r>
              <a:rPr lang="nl-NL" sz="2800" b="1" dirty="0">
                <a:solidFill>
                  <a:srgbClr val="FF0000"/>
                </a:solidFill>
              </a:rPr>
              <a:t>; 2,9 </a:t>
            </a:r>
            <a:r>
              <a:rPr lang="nl-NL" sz="2800" b="1" dirty="0" err="1">
                <a:solidFill>
                  <a:srgbClr val="FF0000"/>
                </a:solidFill>
              </a:rPr>
              <a:t>million</a:t>
            </a:r>
            <a:r>
              <a:rPr lang="nl-NL" sz="2800" b="1" dirty="0">
                <a:solidFill>
                  <a:srgbClr val="FF0000"/>
                </a:solidFill>
              </a:rPr>
              <a:t> in 2040</a:t>
            </a:r>
          </a:p>
        </p:txBody>
      </p:sp>
    </p:spTree>
    <p:extLst>
      <p:ext uri="{BB962C8B-B14F-4D97-AF65-F5344CB8AC3E}">
        <p14:creationId xmlns:p14="http://schemas.microsoft.com/office/powerpoint/2010/main" val="3914095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4"/>
          <p:cNvSpPr txBox="1">
            <a:spLocks/>
          </p:cNvSpPr>
          <p:nvPr/>
        </p:nvSpPr>
        <p:spPr>
          <a:xfrm>
            <a:off x="1187624" y="476672"/>
            <a:ext cx="7262355" cy="56657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br>
              <a:rPr lang="nl-NL" dirty="0"/>
            </a:br>
            <a:endParaRPr lang="nl-NL" dirty="0"/>
          </a:p>
        </p:txBody>
      </p:sp>
      <p:sp>
        <p:nvSpPr>
          <p:cNvPr id="7" name="Titel 4"/>
          <p:cNvSpPr txBox="1">
            <a:spLocks/>
          </p:cNvSpPr>
          <p:nvPr/>
        </p:nvSpPr>
        <p:spPr>
          <a:xfrm>
            <a:off x="1484040" y="629072"/>
            <a:ext cx="7262355" cy="566571"/>
          </a:xfrm>
          <a:prstGeom prst="rect">
            <a:avLst/>
          </a:prstGeom>
        </p:spPr>
        <p:txBody>
          <a:bodyPr vert="horz" lIns="0" tIns="0" rIns="0" bIns="0" rtlCol="0" anchor="t">
            <a:noAutofit/>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br>
              <a:rPr lang="nl-NL" dirty="0"/>
            </a:br>
            <a:endParaRPr lang="nl-NL" dirty="0"/>
          </a:p>
        </p:txBody>
      </p:sp>
      <p:sp>
        <p:nvSpPr>
          <p:cNvPr id="5" name="Tekstvak 4"/>
          <p:cNvSpPr txBox="1"/>
          <p:nvPr/>
        </p:nvSpPr>
        <p:spPr>
          <a:xfrm>
            <a:off x="971600" y="6113154"/>
            <a:ext cx="1426840" cy="1326590"/>
          </a:xfrm>
          <a:prstGeom prst="rect">
            <a:avLst/>
          </a:prstGeom>
        </p:spPr>
        <p:txBody>
          <a:bodyPr vert="horz" wrap="none" lIns="0" tIns="0" rIns="0" bIns="0" rtlCol="0" anchor="t">
            <a:noAutofit/>
          </a:bodyPr>
          <a:lstStyle/>
          <a:p>
            <a:endParaRPr lang="nl-NL" dirty="0"/>
          </a:p>
        </p:txBody>
      </p:sp>
      <p:sp>
        <p:nvSpPr>
          <p:cNvPr id="9" name="Titel 1"/>
          <p:cNvSpPr>
            <a:spLocks noGrp="1"/>
          </p:cNvSpPr>
          <p:nvPr>
            <p:ph type="title"/>
          </p:nvPr>
        </p:nvSpPr>
        <p:spPr>
          <a:xfrm>
            <a:off x="827584" y="764704"/>
            <a:ext cx="6768752" cy="576064"/>
          </a:xfrm>
        </p:spPr>
        <p:txBody>
          <a:bodyPr/>
          <a:lstStyle/>
          <a:p>
            <a:r>
              <a:rPr lang="nl-NL" dirty="0" err="1"/>
              <a:t>Repairing</a:t>
            </a:r>
            <a:r>
              <a:rPr lang="nl-NL" dirty="0"/>
              <a:t> </a:t>
            </a:r>
            <a:r>
              <a:rPr lang="nl-NL" dirty="0" err="1"/>
              <a:t>the</a:t>
            </a:r>
            <a:r>
              <a:rPr lang="nl-NL" dirty="0"/>
              <a:t> </a:t>
            </a:r>
            <a:r>
              <a:rPr lang="nl-NL" dirty="0" err="1"/>
              <a:t>demographic</a:t>
            </a:r>
            <a:r>
              <a:rPr lang="nl-NL" dirty="0"/>
              <a:t> gap</a:t>
            </a:r>
          </a:p>
        </p:txBody>
      </p:sp>
      <p:sp>
        <p:nvSpPr>
          <p:cNvPr id="11" name="Tekstvak 10"/>
          <p:cNvSpPr txBox="1"/>
          <p:nvPr/>
        </p:nvSpPr>
        <p:spPr>
          <a:xfrm flipH="1">
            <a:off x="5724128" y="2132856"/>
            <a:ext cx="1728192" cy="276999"/>
          </a:xfrm>
          <a:prstGeom prst="rect">
            <a:avLst/>
          </a:prstGeom>
          <a:noFill/>
        </p:spPr>
        <p:txBody>
          <a:bodyPr wrap="square" lIns="0" tIns="0" rIns="0" bIns="0" rtlCol="0">
            <a:spAutoFit/>
          </a:bodyPr>
          <a:lstStyle/>
          <a:p>
            <a:r>
              <a:rPr lang="nl-NL" dirty="0"/>
              <a:t>1959: 872+</a:t>
            </a:r>
          </a:p>
        </p:txBody>
      </p:sp>
      <p:pic>
        <p:nvPicPr>
          <p:cNvPr id="2" name="Afbeelding 1"/>
          <p:cNvPicPr>
            <a:picLocks noChangeAspect="1"/>
          </p:cNvPicPr>
          <p:nvPr/>
        </p:nvPicPr>
        <p:blipFill>
          <a:blip r:embed="rId2"/>
          <a:stretch>
            <a:fillRect/>
          </a:stretch>
        </p:blipFill>
        <p:spPr>
          <a:xfrm>
            <a:off x="-40908" y="1628800"/>
            <a:ext cx="9184908" cy="4966162"/>
          </a:xfrm>
          <a:prstGeom prst="rect">
            <a:avLst/>
          </a:prstGeom>
        </p:spPr>
      </p:pic>
    </p:spTree>
    <p:extLst>
      <p:ext uri="{BB962C8B-B14F-4D97-AF65-F5344CB8AC3E}">
        <p14:creationId xmlns:p14="http://schemas.microsoft.com/office/powerpoint/2010/main" val="15640813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FSPdLCoseYCT2knYaRMr8A"/>
</p:tagLst>
</file>

<file path=ppt/theme/theme1.xml><?xml version="1.0" encoding="utf-8"?>
<a:theme xmlns:a="http://schemas.openxmlformats.org/drawingml/2006/main" name="blank">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0" rIns="0" bIns="0" rtlCol="0" anchor="t">
        <a:noAutofit/>
      </a:bodyPr>
      <a:lstStyle>
        <a:defPPr>
          <a:defRPr dirty="0" smtClean="0"/>
        </a:defPPr>
      </a:lstStyle>
    </a:txDef>
  </a:objectDefaults>
  <a:extraClrSchemeLst/>
</a:theme>
</file>

<file path=ppt/theme/theme2.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6" ma:contentTypeDescription="Crée un document." ma:contentTypeScope="" ma:versionID="fdac101537f0a2b4c87297651d5cef2b">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f089e90b70be1fb0be3eb82dd82f79de"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29DDA1-125E-4C64-A9C5-8B1A7F72206E}"/>
</file>

<file path=customXml/itemProps2.xml><?xml version="1.0" encoding="utf-8"?>
<ds:datastoreItem xmlns:ds="http://schemas.openxmlformats.org/officeDocument/2006/customXml" ds:itemID="{4C14C9A5-131B-40BB-8B35-D7046873D51F}"/>
</file>

<file path=docProps/app.xml><?xml version="1.0" encoding="utf-8"?>
<Properties xmlns="http://schemas.openxmlformats.org/officeDocument/2006/extended-properties" xmlns:vt="http://schemas.openxmlformats.org/officeDocument/2006/docPropsVTypes">
  <Template>blank</Template>
  <TotalTime>5529</TotalTime>
  <Words>1123</Words>
  <Application>Microsoft Macintosh PowerPoint</Application>
  <PresentationFormat>Affichage à l'écran (4:3)</PresentationFormat>
  <Paragraphs>216</Paragraphs>
  <Slides>37</Slides>
  <Notes>10</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37</vt:i4>
      </vt:variant>
    </vt:vector>
  </HeadingPairs>
  <TitlesOfParts>
    <vt:vector size="45" baseType="lpstr">
      <vt:lpstr>Arial</vt:lpstr>
      <vt:lpstr>Arial Rounded MT Bold</vt:lpstr>
      <vt:lpstr>Calibri</vt:lpstr>
      <vt:lpstr>Corbel</vt:lpstr>
      <vt:lpstr>Times New Roman</vt:lpstr>
      <vt:lpstr>Wingdings</vt:lpstr>
      <vt:lpstr>blank</vt:lpstr>
      <vt:lpstr>think-cell Slide</vt:lpstr>
      <vt:lpstr>Housing market trends Amsterdam</vt:lpstr>
      <vt:lpstr>Présentation PowerPoint</vt:lpstr>
      <vt:lpstr>Présentation PowerPoint</vt:lpstr>
      <vt:lpstr>Présentation PowerPoint</vt:lpstr>
      <vt:lpstr>Présentation PowerPoint</vt:lpstr>
      <vt:lpstr>Présentation PowerPoint</vt:lpstr>
      <vt:lpstr>Amsterdam, small but attractive</vt:lpstr>
      <vt:lpstr>Amsterdam Metropolitan Region</vt:lpstr>
      <vt:lpstr>Repairing the demographic gap</vt:lpstr>
      <vt:lpstr>Repairing the income gap</vt:lpstr>
      <vt:lpstr>Stages of urban development </vt:lpstr>
      <vt:lpstr>  </vt:lpstr>
      <vt:lpstr>Quality is at stake in every stage </vt:lpstr>
      <vt:lpstr>Creating a diverse housing supply</vt:lpstr>
      <vt:lpstr>Three sectors, three income groups</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Three sectors, three income groups? Two price segments, two income groups!</vt:lpstr>
      <vt:lpstr>Présentation PowerPoint</vt:lpstr>
      <vt:lpstr>Présentation PowerPoint</vt:lpstr>
      <vt:lpstr>Présentation PowerPoint</vt:lpstr>
      <vt:lpstr>Toward London?</vt:lpstr>
      <vt:lpstr>Crisis -&gt; Public Housing</vt:lpstr>
      <vt:lpstr>Governance: Rent regulations   </vt:lpstr>
      <vt:lpstr>New built: small dwellings</vt:lpstr>
      <vt:lpstr>Présentation PowerPoint</vt:lpstr>
      <vt:lpstr>Présentation PowerPoint</vt:lpstr>
      <vt:lpstr>Ground lease and equalization </vt:lpstr>
      <vt:lpstr>Equalization fund</vt:lpstr>
    </vt:vector>
  </TitlesOfParts>
  <Company>Gemeente Amsterdam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Vera Berkers</dc:creator>
  <dc:description>Versie 1.3 - 1 juli 2015_x000d_
Ontwikkeling sjabloon en macro's:_x000d_
www.JoulesUnlimited.nl</dc:description>
  <cp:lastModifiedBy>Anne MATTIOLI</cp:lastModifiedBy>
  <cp:revision>255</cp:revision>
  <cp:lastPrinted>2022-10-26T14:18:04Z</cp:lastPrinted>
  <dcterms:created xsi:type="dcterms:W3CDTF">2016-05-31T13:24:19Z</dcterms:created>
  <dcterms:modified xsi:type="dcterms:W3CDTF">2023-03-15T15:50:50Z</dcterms:modified>
</cp:coreProperties>
</file>