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22"/>
  </p:notesMasterIdLst>
  <p:sldIdLst>
    <p:sldId id="652" r:id="rId2"/>
    <p:sldId id="805" r:id="rId3"/>
    <p:sldId id="1009" r:id="rId4"/>
    <p:sldId id="1011" r:id="rId5"/>
    <p:sldId id="1012" r:id="rId6"/>
    <p:sldId id="1005" r:id="rId7"/>
    <p:sldId id="1006" r:id="rId8"/>
    <p:sldId id="1007" r:id="rId9"/>
    <p:sldId id="1008" r:id="rId10"/>
    <p:sldId id="985" r:id="rId11"/>
    <p:sldId id="989" r:id="rId12"/>
    <p:sldId id="990" r:id="rId13"/>
    <p:sldId id="991" r:id="rId14"/>
    <p:sldId id="971" r:id="rId15"/>
    <p:sldId id="987" r:id="rId16"/>
    <p:sldId id="1013" r:id="rId17"/>
    <p:sldId id="1014" r:id="rId18"/>
    <p:sldId id="993" r:id="rId19"/>
    <p:sldId id="994" r:id="rId20"/>
    <p:sldId id="995"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2" autoAdjust="0"/>
    <p:restoredTop sz="94660"/>
  </p:normalViewPr>
  <p:slideViewPr>
    <p:cSldViewPr>
      <p:cViewPr varScale="1">
        <p:scale>
          <a:sx n="114" d="100"/>
          <a:sy n="114" d="100"/>
        </p:scale>
        <p:origin x="152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1D7BBEE-754E-7D61-F497-7F9C9E43724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79875" name="Rectangle 3">
            <a:extLst>
              <a:ext uri="{FF2B5EF4-FFF2-40B4-BE49-F238E27FC236}">
                <a16:creationId xmlns:a16="http://schemas.microsoft.com/office/drawing/2014/main" id="{0A8DEC3A-BB6D-8321-9BC1-40BFBA8151B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fr-FR"/>
          </a:p>
        </p:txBody>
      </p:sp>
      <p:sp>
        <p:nvSpPr>
          <p:cNvPr id="3076" name="Rectangle 4">
            <a:extLst>
              <a:ext uri="{FF2B5EF4-FFF2-40B4-BE49-F238E27FC236}">
                <a16:creationId xmlns:a16="http://schemas.microsoft.com/office/drawing/2014/main" id="{537D5745-E558-1FAF-91CD-461C6DE1EE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a:extLst>
              <a:ext uri="{FF2B5EF4-FFF2-40B4-BE49-F238E27FC236}">
                <a16:creationId xmlns:a16="http://schemas.microsoft.com/office/drawing/2014/main" id="{733AC63F-AE60-B45D-4160-BC62084924B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9878" name="Rectangle 6">
            <a:extLst>
              <a:ext uri="{FF2B5EF4-FFF2-40B4-BE49-F238E27FC236}">
                <a16:creationId xmlns:a16="http://schemas.microsoft.com/office/drawing/2014/main" id="{A7E42428-6D86-A984-D83E-1DE56A4BBB8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fr-FR"/>
          </a:p>
        </p:txBody>
      </p:sp>
      <p:sp>
        <p:nvSpPr>
          <p:cNvPr id="79879" name="Rectangle 7">
            <a:extLst>
              <a:ext uri="{FF2B5EF4-FFF2-40B4-BE49-F238E27FC236}">
                <a16:creationId xmlns:a16="http://schemas.microsoft.com/office/drawing/2014/main" id="{ED8EDBAB-179D-ACFC-CCC4-AF74D27C61C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959ECA6-6C2A-A44C-AC1A-B16281E5FD75}"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02BD9E5-A0E9-7D46-A8D8-768FD03AE4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1E966C9-5413-3D42-A9CF-D3C0F5E4614E}" type="slidenum">
              <a:rPr lang="fr-FR" altLang="fr-FR"/>
              <a:pPr algn="r" eaLnBrk="1" hangingPunct="1">
                <a:spcBef>
                  <a:spcPct val="0"/>
                </a:spcBef>
              </a:pPr>
              <a:t>1</a:t>
            </a:fld>
            <a:endParaRPr lang="fr-FR" altLang="fr-FR"/>
          </a:p>
        </p:txBody>
      </p:sp>
      <p:sp>
        <p:nvSpPr>
          <p:cNvPr id="5123" name="Rectangle 2">
            <a:extLst>
              <a:ext uri="{FF2B5EF4-FFF2-40B4-BE49-F238E27FC236}">
                <a16:creationId xmlns:a16="http://schemas.microsoft.com/office/drawing/2014/main" id="{B9D9F4A8-A52B-7A27-4CBE-59CF4DE378C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A6AFD3A-F3BB-3099-17E5-AB7C841E4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46">
            <a:extLst>
              <a:ext uri="{FF2B5EF4-FFF2-40B4-BE49-F238E27FC236}">
                <a16:creationId xmlns:a16="http://schemas.microsoft.com/office/drawing/2014/main" id="{FD19C434-828F-40DB-671B-8C3AEE6DB7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23555" name="Shape 147">
            <a:extLst>
              <a:ext uri="{FF2B5EF4-FFF2-40B4-BE49-F238E27FC236}">
                <a16:creationId xmlns:a16="http://schemas.microsoft.com/office/drawing/2014/main" id="{7AAFE856-4425-94C4-59F7-37CEEB7003E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97;p9:notes">
            <a:extLst>
              <a:ext uri="{FF2B5EF4-FFF2-40B4-BE49-F238E27FC236}">
                <a16:creationId xmlns:a16="http://schemas.microsoft.com/office/drawing/2014/main" id="{D611CCA3-C9B5-DE98-1DEA-3A90B51482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25603" name="Google Shape;198;p9:notes">
            <a:extLst>
              <a:ext uri="{FF2B5EF4-FFF2-40B4-BE49-F238E27FC236}">
                <a16:creationId xmlns:a16="http://schemas.microsoft.com/office/drawing/2014/main" id="{A54B47C7-E2B7-3B92-2230-D588C36FA7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4;p10:notes">
            <a:extLst>
              <a:ext uri="{FF2B5EF4-FFF2-40B4-BE49-F238E27FC236}">
                <a16:creationId xmlns:a16="http://schemas.microsoft.com/office/drawing/2014/main" id="{F1E8E875-1BF7-9F55-3569-7E0110A64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27651" name="Google Shape;205;p10:notes">
            <a:extLst>
              <a:ext uri="{FF2B5EF4-FFF2-40B4-BE49-F238E27FC236}">
                <a16:creationId xmlns:a16="http://schemas.microsoft.com/office/drawing/2014/main" id="{8CC96287-BA2E-1CA9-BBB2-E68D589BCCA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04;p10:notes">
            <a:extLst>
              <a:ext uri="{FF2B5EF4-FFF2-40B4-BE49-F238E27FC236}">
                <a16:creationId xmlns:a16="http://schemas.microsoft.com/office/drawing/2014/main" id="{0B18E40C-F593-5B90-DB03-A0B7CA65A4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29699" name="Google Shape;205;p10:notes">
            <a:extLst>
              <a:ext uri="{FF2B5EF4-FFF2-40B4-BE49-F238E27FC236}">
                <a16:creationId xmlns:a16="http://schemas.microsoft.com/office/drawing/2014/main" id="{B1481459-397D-DD00-E34A-83A065F41FD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146">
            <a:extLst>
              <a:ext uri="{FF2B5EF4-FFF2-40B4-BE49-F238E27FC236}">
                <a16:creationId xmlns:a16="http://schemas.microsoft.com/office/drawing/2014/main" id="{D92EA1C3-D81E-668E-3376-C74C0A22A1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31747" name="Shape 147">
            <a:extLst>
              <a:ext uri="{FF2B5EF4-FFF2-40B4-BE49-F238E27FC236}">
                <a16:creationId xmlns:a16="http://schemas.microsoft.com/office/drawing/2014/main" id="{28FF5A10-A753-0661-FCD5-571016512A6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146">
            <a:extLst>
              <a:ext uri="{FF2B5EF4-FFF2-40B4-BE49-F238E27FC236}">
                <a16:creationId xmlns:a16="http://schemas.microsoft.com/office/drawing/2014/main" id="{944B53EB-C7F9-26D4-0012-5BF46CADD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33795" name="Shape 147">
            <a:extLst>
              <a:ext uri="{FF2B5EF4-FFF2-40B4-BE49-F238E27FC236}">
                <a16:creationId xmlns:a16="http://schemas.microsoft.com/office/drawing/2014/main" id="{0894AB95-11A4-A8DE-3A26-E75A2E65348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04;p10:notes">
            <a:extLst>
              <a:ext uri="{FF2B5EF4-FFF2-40B4-BE49-F238E27FC236}">
                <a16:creationId xmlns:a16="http://schemas.microsoft.com/office/drawing/2014/main" id="{8AE743BD-5EA1-CC8D-186E-D77F311F60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35843" name="Google Shape;205;p10:notes">
            <a:extLst>
              <a:ext uri="{FF2B5EF4-FFF2-40B4-BE49-F238E27FC236}">
                <a16:creationId xmlns:a16="http://schemas.microsoft.com/office/drawing/2014/main" id="{56F35828-9729-3DC6-FD15-6FE79CF3A4C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04;p10:notes">
            <a:extLst>
              <a:ext uri="{FF2B5EF4-FFF2-40B4-BE49-F238E27FC236}">
                <a16:creationId xmlns:a16="http://schemas.microsoft.com/office/drawing/2014/main" id="{A8A14489-0283-9A6C-6959-F6D93976A3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37891" name="Google Shape;205;p10:notes">
            <a:extLst>
              <a:ext uri="{FF2B5EF4-FFF2-40B4-BE49-F238E27FC236}">
                <a16:creationId xmlns:a16="http://schemas.microsoft.com/office/drawing/2014/main" id="{287D2FB3-F82A-B44A-6488-13D5506AB4B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390092F-0368-8A25-8AD2-B76F43236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D7928-F98E-CF41-825C-E3EB84357858}" type="slidenum">
              <a:rPr lang="fr-FR" altLang="fr-FR"/>
              <a:pPr>
                <a:spcBef>
                  <a:spcPct val="0"/>
                </a:spcBef>
              </a:pPr>
              <a:t>18</a:t>
            </a:fld>
            <a:endParaRPr lang="fr-FR" altLang="fr-FR"/>
          </a:p>
        </p:txBody>
      </p:sp>
      <p:sp>
        <p:nvSpPr>
          <p:cNvPr id="39939" name="Rectangle 2">
            <a:extLst>
              <a:ext uri="{FF2B5EF4-FFF2-40B4-BE49-F238E27FC236}">
                <a16:creationId xmlns:a16="http://schemas.microsoft.com/office/drawing/2014/main" id="{938D57FB-9A7E-CA0E-EF38-61DF5BA2132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4047E378-87E4-8D24-D991-B88FCB562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92B60F6-06AD-C770-27BD-BAA7B4F125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E500F9-4AE3-EB4F-B5EE-31A508EF386A}" type="slidenum">
              <a:rPr lang="fr-FR" altLang="fr-FR"/>
              <a:pPr>
                <a:spcBef>
                  <a:spcPct val="0"/>
                </a:spcBef>
              </a:pPr>
              <a:t>19</a:t>
            </a:fld>
            <a:endParaRPr lang="fr-FR" altLang="fr-FR"/>
          </a:p>
        </p:txBody>
      </p:sp>
      <p:sp>
        <p:nvSpPr>
          <p:cNvPr id="41987" name="Rectangle 2">
            <a:extLst>
              <a:ext uri="{FF2B5EF4-FFF2-40B4-BE49-F238E27FC236}">
                <a16:creationId xmlns:a16="http://schemas.microsoft.com/office/drawing/2014/main" id="{2D92C6D0-2554-0903-6178-912074E19A78}"/>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47F6B70-C63D-25C3-C977-C674C292B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6261A8E-7C90-4DC1-E975-2574C049D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C38250-C884-D041-A0CA-1AB6436C5D16}" type="slidenum">
              <a:rPr lang="fr-FR" altLang="fr-FR"/>
              <a:pPr>
                <a:spcBef>
                  <a:spcPct val="0"/>
                </a:spcBef>
              </a:pPr>
              <a:t>2</a:t>
            </a:fld>
            <a:endParaRPr lang="fr-FR" altLang="fr-FR"/>
          </a:p>
        </p:txBody>
      </p:sp>
      <p:sp>
        <p:nvSpPr>
          <p:cNvPr id="7171" name="Rectangle 2">
            <a:extLst>
              <a:ext uri="{FF2B5EF4-FFF2-40B4-BE49-F238E27FC236}">
                <a16:creationId xmlns:a16="http://schemas.microsoft.com/office/drawing/2014/main" id="{26990D74-4E29-2762-FF38-C85F21A7C6B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6D91A7A-B480-8ED9-7139-3619D0DF7F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025BCD4-0312-E300-A0E5-1ED8EE6DE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9C403B-1A7B-1941-9DE9-A8E684EED81D}" type="slidenum">
              <a:rPr lang="fr-FR" altLang="fr-FR"/>
              <a:pPr>
                <a:spcBef>
                  <a:spcPct val="0"/>
                </a:spcBef>
              </a:pPr>
              <a:t>20</a:t>
            </a:fld>
            <a:endParaRPr lang="fr-FR" altLang="fr-FR"/>
          </a:p>
        </p:txBody>
      </p:sp>
      <p:sp>
        <p:nvSpPr>
          <p:cNvPr id="44035" name="Rectangle 2">
            <a:extLst>
              <a:ext uri="{FF2B5EF4-FFF2-40B4-BE49-F238E27FC236}">
                <a16:creationId xmlns:a16="http://schemas.microsoft.com/office/drawing/2014/main" id="{7AE65809-7F35-4D2C-D157-4FE2D443387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1303658-6244-8DE4-0CBA-F440723800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Shape 146">
            <a:extLst>
              <a:ext uri="{FF2B5EF4-FFF2-40B4-BE49-F238E27FC236}">
                <a16:creationId xmlns:a16="http://schemas.microsoft.com/office/drawing/2014/main" id="{EEEB7DE0-6F4A-5173-9C3B-E37941E9BC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9219" name="Shape 147">
            <a:extLst>
              <a:ext uri="{FF2B5EF4-FFF2-40B4-BE49-F238E27FC236}">
                <a16:creationId xmlns:a16="http://schemas.microsoft.com/office/drawing/2014/main" id="{9E6A71BA-FBF4-5F5A-0984-713C8F815C0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146">
            <a:extLst>
              <a:ext uri="{FF2B5EF4-FFF2-40B4-BE49-F238E27FC236}">
                <a16:creationId xmlns:a16="http://schemas.microsoft.com/office/drawing/2014/main" id="{74E8FE70-139E-E5F0-3E6E-7AF2C2F4E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11267" name="Shape 147">
            <a:extLst>
              <a:ext uri="{FF2B5EF4-FFF2-40B4-BE49-F238E27FC236}">
                <a16:creationId xmlns:a16="http://schemas.microsoft.com/office/drawing/2014/main" id="{7A4FEB14-C4AC-BD66-8583-4BA4016B36D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146">
            <a:extLst>
              <a:ext uri="{FF2B5EF4-FFF2-40B4-BE49-F238E27FC236}">
                <a16:creationId xmlns:a16="http://schemas.microsoft.com/office/drawing/2014/main" id="{8500966D-F55A-0DC0-5A14-4FA9BB5202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13315" name="Shape 147">
            <a:extLst>
              <a:ext uri="{FF2B5EF4-FFF2-40B4-BE49-F238E27FC236}">
                <a16:creationId xmlns:a16="http://schemas.microsoft.com/office/drawing/2014/main" id="{09818CC5-B4BA-BCF0-164F-D9E5E0924B4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C7F98AC-928C-6D82-148B-DB66333D24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5468A5-A866-0649-A289-5E39F008F268}" type="slidenum">
              <a:rPr lang="fr-FR" altLang="fr-FR"/>
              <a:pPr>
                <a:spcBef>
                  <a:spcPct val="0"/>
                </a:spcBef>
              </a:pPr>
              <a:t>6</a:t>
            </a:fld>
            <a:endParaRPr lang="fr-FR" altLang="fr-FR"/>
          </a:p>
        </p:txBody>
      </p:sp>
      <p:sp>
        <p:nvSpPr>
          <p:cNvPr id="15363" name="Rectangle 2">
            <a:extLst>
              <a:ext uri="{FF2B5EF4-FFF2-40B4-BE49-F238E27FC236}">
                <a16:creationId xmlns:a16="http://schemas.microsoft.com/office/drawing/2014/main" id="{F990B575-373A-3EF5-0F33-663B2D9CB81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853C1AF-FF2A-56A6-681F-0280983EEC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5BDB979-3493-C0C6-50C2-8DCA0937C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E3058F-E23B-1448-AD7F-C6EAA48B1A8B}" type="slidenum">
              <a:rPr lang="fr-FR" altLang="fr-FR"/>
              <a:pPr>
                <a:spcBef>
                  <a:spcPct val="0"/>
                </a:spcBef>
              </a:pPr>
              <a:t>7</a:t>
            </a:fld>
            <a:endParaRPr lang="fr-FR" altLang="fr-FR"/>
          </a:p>
        </p:txBody>
      </p:sp>
      <p:sp>
        <p:nvSpPr>
          <p:cNvPr id="17411" name="Rectangle 2">
            <a:extLst>
              <a:ext uri="{FF2B5EF4-FFF2-40B4-BE49-F238E27FC236}">
                <a16:creationId xmlns:a16="http://schemas.microsoft.com/office/drawing/2014/main" id="{6CBDDCAB-A95B-4A28-393B-DBB347895FD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5D48515-3201-0DDC-93E9-30D07C83F2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FE9C74D-6C7C-74EE-53E4-B4F0E7C1FC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4DDE8-54E5-AF4D-9C4B-AACEE60F132D}" type="slidenum">
              <a:rPr lang="fr-FR" altLang="fr-FR"/>
              <a:pPr>
                <a:spcBef>
                  <a:spcPct val="0"/>
                </a:spcBef>
              </a:pPr>
              <a:t>8</a:t>
            </a:fld>
            <a:endParaRPr lang="fr-FR" altLang="fr-FR"/>
          </a:p>
        </p:txBody>
      </p:sp>
      <p:sp>
        <p:nvSpPr>
          <p:cNvPr id="19459" name="Rectangle 2">
            <a:extLst>
              <a:ext uri="{FF2B5EF4-FFF2-40B4-BE49-F238E27FC236}">
                <a16:creationId xmlns:a16="http://schemas.microsoft.com/office/drawing/2014/main" id="{6994D072-D12C-AB56-23C6-A58AD71D587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DA8E3BF-B391-678A-A3C4-50D4045E8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46">
            <a:extLst>
              <a:ext uri="{FF2B5EF4-FFF2-40B4-BE49-F238E27FC236}">
                <a16:creationId xmlns:a16="http://schemas.microsoft.com/office/drawing/2014/main" id="{258320CA-FBF1-72A3-8F54-C9A62F99A6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fr-FR" altLang="fr-FR">
              <a:latin typeface="Arial" panose="020B0604020202020204" pitchFamily="34" charset="0"/>
            </a:endParaRPr>
          </a:p>
        </p:txBody>
      </p:sp>
      <p:sp>
        <p:nvSpPr>
          <p:cNvPr id="21507" name="Shape 147">
            <a:extLst>
              <a:ext uri="{FF2B5EF4-FFF2-40B4-BE49-F238E27FC236}">
                <a16:creationId xmlns:a16="http://schemas.microsoft.com/office/drawing/2014/main" id="{BEC42698-1444-D1CE-6248-9BA450B46BF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Line 7">
            <a:extLst>
              <a:ext uri="{FF2B5EF4-FFF2-40B4-BE49-F238E27FC236}">
                <a16:creationId xmlns:a16="http://schemas.microsoft.com/office/drawing/2014/main" id="{C924ABBB-BDFE-FB44-D4C0-AA9540E74BF1}"/>
              </a:ext>
            </a:extLst>
          </p:cNvPr>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 name="Group 8">
            <a:extLst>
              <a:ext uri="{FF2B5EF4-FFF2-40B4-BE49-F238E27FC236}">
                <a16:creationId xmlns:a16="http://schemas.microsoft.com/office/drawing/2014/main" id="{510BEA7A-2FA6-D484-989F-C7250CE60622}"/>
              </a:ext>
            </a:extLst>
          </p:cNvPr>
          <p:cNvGrpSpPr>
            <a:grpSpLocks/>
          </p:cNvGrpSpPr>
          <p:nvPr/>
        </p:nvGrpSpPr>
        <p:grpSpPr bwMode="auto">
          <a:xfrm>
            <a:off x="228600" y="1447800"/>
            <a:ext cx="2286000" cy="2514600"/>
            <a:chOff x="144" y="912"/>
            <a:chExt cx="1440" cy="1584"/>
          </a:xfrm>
        </p:grpSpPr>
        <p:sp>
          <p:nvSpPr>
            <p:cNvPr id="4" name="Rectangle 9">
              <a:extLst>
                <a:ext uri="{FF2B5EF4-FFF2-40B4-BE49-F238E27FC236}">
                  <a16:creationId xmlns:a16="http://schemas.microsoft.com/office/drawing/2014/main" id="{FBDC582D-7380-6F4A-0F91-70BDDBDA79F3}"/>
                </a:ext>
              </a:extLst>
            </p:cNvPr>
            <p:cNvSpPr>
              <a:spLocks noChangeArrowheads="1"/>
            </p:cNvSpPr>
            <p:nvPr/>
          </p:nvSpPr>
          <p:spPr bwMode="auto">
            <a:xfrm>
              <a:off x="960" y="912"/>
              <a:ext cx="52" cy="979"/>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5" name="Rectangle 10">
              <a:extLst>
                <a:ext uri="{FF2B5EF4-FFF2-40B4-BE49-F238E27FC236}">
                  <a16:creationId xmlns:a16="http://schemas.microsoft.com/office/drawing/2014/main" id="{B93D4E9E-9BA2-9B5B-C9D7-2FC026434934}"/>
                </a:ext>
              </a:extLst>
            </p:cNvPr>
            <p:cNvSpPr>
              <a:spLocks noChangeArrowheads="1"/>
            </p:cNvSpPr>
            <p:nvPr/>
          </p:nvSpPr>
          <p:spPr bwMode="auto">
            <a:xfrm>
              <a:off x="844" y="912"/>
              <a:ext cx="52" cy="861"/>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6" name="Rectangle 11">
              <a:extLst>
                <a:ext uri="{FF2B5EF4-FFF2-40B4-BE49-F238E27FC236}">
                  <a16:creationId xmlns:a16="http://schemas.microsoft.com/office/drawing/2014/main" id="{E22A21F0-5117-AC7E-840F-508694111D2F}"/>
                </a:ext>
              </a:extLst>
            </p:cNvPr>
            <p:cNvSpPr>
              <a:spLocks noChangeArrowheads="1"/>
            </p:cNvSpPr>
            <p:nvPr/>
          </p:nvSpPr>
          <p:spPr bwMode="auto">
            <a:xfrm>
              <a:off x="727" y="912"/>
              <a:ext cx="52" cy="736"/>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7" name="Rectangle 12">
              <a:extLst>
                <a:ext uri="{FF2B5EF4-FFF2-40B4-BE49-F238E27FC236}">
                  <a16:creationId xmlns:a16="http://schemas.microsoft.com/office/drawing/2014/main" id="{34B978B8-DC34-2B92-BC2C-5268B79869F7}"/>
                </a:ext>
              </a:extLst>
            </p:cNvPr>
            <p:cNvSpPr>
              <a:spLocks noChangeArrowheads="1"/>
            </p:cNvSpPr>
            <p:nvPr/>
          </p:nvSpPr>
          <p:spPr bwMode="auto">
            <a:xfrm>
              <a:off x="610" y="912"/>
              <a:ext cx="52" cy="612"/>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8" name="Rectangle 13">
              <a:extLst>
                <a:ext uri="{FF2B5EF4-FFF2-40B4-BE49-F238E27FC236}">
                  <a16:creationId xmlns:a16="http://schemas.microsoft.com/office/drawing/2014/main" id="{70978A55-25F8-2AA3-663E-426060FF1548}"/>
                </a:ext>
              </a:extLst>
            </p:cNvPr>
            <p:cNvSpPr>
              <a:spLocks noChangeArrowheads="1"/>
            </p:cNvSpPr>
            <p:nvPr/>
          </p:nvSpPr>
          <p:spPr bwMode="auto">
            <a:xfrm>
              <a:off x="494" y="912"/>
              <a:ext cx="52" cy="493"/>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9" name="Rectangle 14">
              <a:extLst>
                <a:ext uri="{FF2B5EF4-FFF2-40B4-BE49-F238E27FC236}">
                  <a16:creationId xmlns:a16="http://schemas.microsoft.com/office/drawing/2014/main" id="{115C766D-C3DE-D2EB-F71E-80CA90F5A3EC}"/>
                </a:ext>
              </a:extLst>
            </p:cNvPr>
            <p:cNvSpPr>
              <a:spLocks noChangeArrowheads="1"/>
            </p:cNvSpPr>
            <p:nvPr/>
          </p:nvSpPr>
          <p:spPr bwMode="auto">
            <a:xfrm>
              <a:off x="377" y="912"/>
              <a:ext cx="52" cy="361"/>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 name="Rectangle 15">
              <a:extLst>
                <a:ext uri="{FF2B5EF4-FFF2-40B4-BE49-F238E27FC236}">
                  <a16:creationId xmlns:a16="http://schemas.microsoft.com/office/drawing/2014/main" id="{EFF892E1-D108-8D26-328D-DABFC0BEC7D1}"/>
                </a:ext>
              </a:extLst>
            </p:cNvPr>
            <p:cNvSpPr>
              <a:spLocks noChangeArrowheads="1"/>
            </p:cNvSpPr>
            <p:nvPr/>
          </p:nvSpPr>
          <p:spPr bwMode="auto">
            <a:xfrm>
              <a:off x="260" y="912"/>
              <a:ext cx="52" cy="249"/>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1" name="Rectangle 16">
              <a:extLst>
                <a:ext uri="{FF2B5EF4-FFF2-40B4-BE49-F238E27FC236}">
                  <a16:creationId xmlns:a16="http://schemas.microsoft.com/office/drawing/2014/main" id="{C67EBE57-90F4-2204-656D-5F2EAAF444CC}"/>
                </a:ext>
              </a:extLst>
            </p:cNvPr>
            <p:cNvSpPr>
              <a:spLocks noChangeArrowheads="1"/>
            </p:cNvSpPr>
            <p:nvPr/>
          </p:nvSpPr>
          <p:spPr bwMode="auto">
            <a:xfrm>
              <a:off x="144" y="912"/>
              <a:ext cx="52" cy="125"/>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2" name="Rectangle 17">
              <a:extLst>
                <a:ext uri="{FF2B5EF4-FFF2-40B4-BE49-F238E27FC236}">
                  <a16:creationId xmlns:a16="http://schemas.microsoft.com/office/drawing/2014/main" id="{6A82896D-E672-D8E2-EB54-08A7759ED1C3}"/>
                </a:ext>
              </a:extLst>
            </p:cNvPr>
            <p:cNvSpPr>
              <a:spLocks noChangeArrowheads="1"/>
            </p:cNvSpPr>
            <p:nvPr/>
          </p:nvSpPr>
          <p:spPr bwMode="auto">
            <a:xfrm>
              <a:off x="1077" y="912"/>
              <a:ext cx="49" cy="1098"/>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3" name="Rectangle 18">
              <a:extLst>
                <a:ext uri="{FF2B5EF4-FFF2-40B4-BE49-F238E27FC236}">
                  <a16:creationId xmlns:a16="http://schemas.microsoft.com/office/drawing/2014/main" id="{5C9E1A51-F4DA-112C-C078-604C96CE0B87}"/>
                </a:ext>
              </a:extLst>
            </p:cNvPr>
            <p:cNvSpPr>
              <a:spLocks noChangeArrowheads="1"/>
            </p:cNvSpPr>
            <p:nvPr/>
          </p:nvSpPr>
          <p:spPr bwMode="auto">
            <a:xfrm>
              <a:off x="1191" y="912"/>
              <a:ext cx="49" cy="1223"/>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4" name="Rectangle 19">
              <a:extLst>
                <a:ext uri="{FF2B5EF4-FFF2-40B4-BE49-F238E27FC236}">
                  <a16:creationId xmlns:a16="http://schemas.microsoft.com/office/drawing/2014/main" id="{124B199E-F6A5-23D4-D4EB-17EA4C72E099}"/>
                </a:ext>
              </a:extLst>
            </p:cNvPr>
            <p:cNvSpPr>
              <a:spLocks noChangeArrowheads="1"/>
            </p:cNvSpPr>
            <p:nvPr/>
          </p:nvSpPr>
          <p:spPr bwMode="auto">
            <a:xfrm>
              <a:off x="1304" y="912"/>
              <a:ext cx="49" cy="1341"/>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5" name="Rectangle 20">
              <a:extLst>
                <a:ext uri="{FF2B5EF4-FFF2-40B4-BE49-F238E27FC236}">
                  <a16:creationId xmlns:a16="http://schemas.microsoft.com/office/drawing/2014/main" id="{0CC3B3C1-F9D7-4C12-27B6-A346E7BA4969}"/>
                </a:ext>
              </a:extLst>
            </p:cNvPr>
            <p:cNvSpPr>
              <a:spLocks noChangeArrowheads="1"/>
            </p:cNvSpPr>
            <p:nvPr/>
          </p:nvSpPr>
          <p:spPr bwMode="auto">
            <a:xfrm>
              <a:off x="1418" y="912"/>
              <a:ext cx="52" cy="1466"/>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6" name="Rectangle 21">
              <a:extLst>
                <a:ext uri="{FF2B5EF4-FFF2-40B4-BE49-F238E27FC236}">
                  <a16:creationId xmlns:a16="http://schemas.microsoft.com/office/drawing/2014/main" id="{F6CB394A-D57D-85FB-5DFD-5F1245220BA3}"/>
                </a:ext>
              </a:extLst>
            </p:cNvPr>
            <p:cNvSpPr>
              <a:spLocks noChangeArrowheads="1"/>
            </p:cNvSpPr>
            <p:nvPr/>
          </p:nvSpPr>
          <p:spPr bwMode="auto">
            <a:xfrm>
              <a:off x="1535" y="912"/>
              <a:ext cx="49" cy="1584"/>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grpSp>
      <p:sp>
        <p:nvSpPr>
          <p:cNvPr id="17" name="Line 22">
            <a:extLst>
              <a:ext uri="{FF2B5EF4-FFF2-40B4-BE49-F238E27FC236}">
                <a16:creationId xmlns:a16="http://schemas.microsoft.com/office/drawing/2014/main" id="{3544DFD7-379F-63B4-FFCA-584E586EC216}"/>
              </a:ext>
            </a:extLst>
          </p:cNvPr>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46" name="Rectangle 2"/>
          <p:cNvSpPr>
            <a:spLocks noGrp="1" noChangeArrowheads="1"/>
          </p:cNvSpPr>
          <p:nvPr>
            <p:ph type="ctrTitle"/>
          </p:nvPr>
        </p:nvSpPr>
        <p:spPr>
          <a:xfrm>
            <a:off x="2895600" y="1371600"/>
            <a:ext cx="5867400" cy="2286000"/>
          </a:xfrm>
        </p:spPr>
        <p:txBody>
          <a:bodyPr/>
          <a:lstStyle>
            <a:lvl1pPr>
              <a:defRPr sz="4500"/>
            </a:lvl1pPr>
          </a:lstStyle>
          <a:p>
            <a:r>
              <a:rPr lang="fr-FR"/>
              <a:t>Cliquez pour modifier le style du titre</a:t>
            </a:r>
          </a:p>
        </p:txBody>
      </p:sp>
      <p:sp>
        <p:nvSpPr>
          <p:cNvPr id="614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fr-FR"/>
              <a:t>Cliquez pour modifier le style des sous-titres du masque</a:t>
            </a:r>
          </a:p>
        </p:txBody>
      </p:sp>
      <p:sp>
        <p:nvSpPr>
          <p:cNvPr id="18" name="Rectangle 4">
            <a:extLst>
              <a:ext uri="{FF2B5EF4-FFF2-40B4-BE49-F238E27FC236}">
                <a16:creationId xmlns:a16="http://schemas.microsoft.com/office/drawing/2014/main" id="{030ED1AD-3DD4-26B0-61C5-EAA369B9808F}"/>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5">
            <a:extLst>
              <a:ext uri="{FF2B5EF4-FFF2-40B4-BE49-F238E27FC236}">
                <a16:creationId xmlns:a16="http://schemas.microsoft.com/office/drawing/2014/main" id="{5373681A-5A3B-6FA2-31AB-5B93A36E2932}"/>
              </a:ext>
            </a:extLst>
          </p:cNvPr>
          <p:cNvSpPr>
            <a:spLocks noGrp="1" noChangeArrowheads="1"/>
          </p:cNvSpPr>
          <p:nvPr>
            <p:ph type="ftr" sz="quarter" idx="11"/>
          </p:nvPr>
        </p:nvSpPr>
        <p:spPr/>
        <p:txBody>
          <a:bodyPr/>
          <a:lstStyle>
            <a:lvl1pPr>
              <a:defRPr/>
            </a:lvl1pPr>
          </a:lstStyle>
          <a:p>
            <a:pPr>
              <a:defRPr/>
            </a:pPr>
            <a:endParaRPr lang="fr-FR"/>
          </a:p>
        </p:txBody>
      </p:sp>
      <p:sp>
        <p:nvSpPr>
          <p:cNvPr id="20" name="Rectangle 6">
            <a:extLst>
              <a:ext uri="{FF2B5EF4-FFF2-40B4-BE49-F238E27FC236}">
                <a16:creationId xmlns:a16="http://schemas.microsoft.com/office/drawing/2014/main" id="{DE08943B-5282-DF23-0FC5-BCC287BAD409}"/>
              </a:ext>
            </a:extLst>
          </p:cNvPr>
          <p:cNvSpPr>
            <a:spLocks noGrp="1" noChangeArrowheads="1"/>
          </p:cNvSpPr>
          <p:nvPr>
            <p:ph type="sldNum" sz="quarter" idx="12"/>
          </p:nvPr>
        </p:nvSpPr>
        <p:spPr/>
        <p:txBody>
          <a:bodyPr/>
          <a:lstStyle>
            <a:lvl1pPr>
              <a:defRPr/>
            </a:lvl1pPr>
          </a:lstStyle>
          <a:p>
            <a:fld id="{08CBE33B-A167-C64E-AA15-AFA3D94FCF7A}" type="slidenum">
              <a:rPr lang="fr-FR" altLang="fr-FR"/>
              <a:pPr/>
              <a:t>‹N°›</a:t>
            </a:fld>
            <a:endParaRPr lang="fr-FR" altLang="fr-FR"/>
          </a:p>
        </p:txBody>
      </p:sp>
    </p:spTree>
    <p:extLst>
      <p:ext uri="{BB962C8B-B14F-4D97-AF65-F5344CB8AC3E}">
        <p14:creationId xmlns:p14="http://schemas.microsoft.com/office/powerpoint/2010/main" val="370586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7C0A618-9A74-3509-403F-33669893EC36}"/>
              </a:ext>
            </a:extLst>
          </p:cNvPr>
          <p:cNvSpPr>
            <a:spLocks noGrp="1" noChangeArrowheads="1"/>
          </p:cNvSpPr>
          <p:nvPr>
            <p:ph type="ftr" sz="quarter"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260F6F8-ABB9-F723-F036-F7D269A16E32}"/>
              </a:ext>
            </a:extLst>
          </p:cNvPr>
          <p:cNvSpPr>
            <a:spLocks noGrp="1" noChangeArrowheads="1"/>
          </p:cNvSpPr>
          <p:nvPr>
            <p:ph type="sldNum" sz="quarter" idx="11"/>
          </p:nvPr>
        </p:nvSpPr>
        <p:spPr>
          <a:ln/>
        </p:spPr>
        <p:txBody>
          <a:bodyPr/>
          <a:lstStyle>
            <a:lvl1pPr>
              <a:defRPr/>
            </a:lvl1pPr>
          </a:lstStyle>
          <a:p>
            <a:fld id="{63495611-7564-AB43-A7F4-F76A65451B96}" type="slidenum">
              <a:rPr lang="fr-FR" altLang="fr-FR"/>
              <a:pPr/>
              <a:t>‹N°›</a:t>
            </a:fld>
            <a:endParaRPr lang="fr-FR" altLang="fr-FR"/>
          </a:p>
        </p:txBody>
      </p:sp>
      <p:sp>
        <p:nvSpPr>
          <p:cNvPr id="6" name="Rectangle 22">
            <a:extLst>
              <a:ext uri="{FF2B5EF4-FFF2-40B4-BE49-F238E27FC236}">
                <a16:creationId xmlns:a16="http://schemas.microsoft.com/office/drawing/2014/main" id="{14F04206-D4AE-3A33-00A8-72282025FD2E}"/>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30461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4200" y="457200"/>
            <a:ext cx="1752600" cy="5638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676400" y="457200"/>
            <a:ext cx="51054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885381B-6BBC-5F39-CEB3-AEC5CA69F227}"/>
              </a:ext>
            </a:extLst>
          </p:cNvPr>
          <p:cNvSpPr>
            <a:spLocks noGrp="1" noChangeArrowheads="1"/>
          </p:cNvSpPr>
          <p:nvPr>
            <p:ph type="ftr" sz="quarter"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18CF3A9F-3F05-45AB-29DE-CA6BBB08EB26}"/>
              </a:ext>
            </a:extLst>
          </p:cNvPr>
          <p:cNvSpPr>
            <a:spLocks noGrp="1" noChangeArrowheads="1"/>
          </p:cNvSpPr>
          <p:nvPr>
            <p:ph type="sldNum" sz="quarter" idx="11"/>
          </p:nvPr>
        </p:nvSpPr>
        <p:spPr>
          <a:ln/>
        </p:spPr>
        <p:txBody>
          <a:bodyPr/>
          <a:lstStyle>
            <a:lvl1pPr>
              <a:defRPr/>
            </a:lvl1pPr>
          </a:lstStyle>
          <a:p>
            <a:fld id="{61AA9BE3-EAD6-8142-99F3-C5D63FB710FC}" type="slidenum">
              <a:rPr lang="fr-FR" altLang="fr-FR"/>
              <a:pPr/>
              <a:t>‹N°›</a:t>
            </a:fld>
            <a:endParaRPr lang="fr-FR" altLang="fr-FR"/>
          </a:p>
        </p:txBody>
      </p:sp>
      <p:sp>
        <p:nvSpPr>
          <p:cNvPr id="6" name="Rectangle 22">
            <a:extLst>
              <a:ext uri="{FF2B5EF4-FFF2-40B4-BE49-F238E27FC236}">
                <a16:creationId xmlns:a16="http://schemas.microsoft.com/office/drawing/2014/main" id="{81A5FF54-4235-536A-F9A1-ED29E289A4B9}"/>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996270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676400" y="457200"/>
            <a:ext cx="7010400" cy="1295400"/>
          </a:xfrm>
        </p:spPr>
        <p:txBody>
          <a:bodyPr/>
          <a:lstStyle/>
          <a:p>
            <a:r>
              <a:rPr lang="fr-FR"/>
              <a:t>Cliquez pour modifier le style du titre</a:t>
            </a:r>
          </a:p>
        </p:txBody>
      </p:sp>
      <p:sp>
        <p:nvSpPr>
          <p:cNvPr id="3" name="Espace réservé du tableau 2"/>
          <p:cNvSpPr>
            <a:spLocks noGrp="1"/>
          </p:cNvSpPr>
          <p:nvPr>
            <p:ph type="tbl" idx="1"/>
          </p:nvPr>
        </p:nvSpPr>
        <p:spPr>
          <a:xfrm>
            <a:off x="1676400" y="1981200"/>
            <a:ext cx="7010400" cy="4114800"/>
          </a:xfrm>
        </p:spPr>
        <p:txBody>
          <a:bodyPr/>
          <a:lstStyle/>
          <a:p>
            <a:pPr lvl="0"/>
            <a:endParaRPr lang="fr-FR" noProof="0"/>
          </a:p>
        </p:txBody>
      </p:sp>
      <p:sp>
        <p:nvSpPr>
          <p:cNvPr id="4" name="Rectangle 4">
            <a:extLst>
              <a:ext uri="{FF2B5EF4-FFF2-40B4-BE49-F238E27FC236}">
                <a16:creationId xmlns:a16="http://schemas.microsoft.com/office/drawing/2014/main" id="{6799676D-A159-115B-61FC-F0942C1431DB}"/>
              </a:ext>
            </a:extLst>
          </p:cNvPr>
          <p:cNvSpPr>
            <a:spLocks noGrp="1" noChangeArrowheads="1"/>
          </p:cNvSpPr>
          <p:nvPr>
            <p:ph type="ftr" sz="quarter"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9195BB5-1C65-C6CE-F8C7-4DEF7184148E}"/>
              </a:ext>
            </a:extLst>
          </p:cNvPr>
          <p:cNvSpPr>
            <a:spLocks noGrp="1" noChangeArrowheads="1"/>
          </p:cNvSpPr>
          <p:nvPr>
            <p:ph type="sldNum" sz="quarter" idx="11"/>
          </p:nvPr>
        </p:nvSpPr>
        <p:spPr>
          <a:ln/>
        </p:spPr>
        <p:txBody>
          <a:bodyPr/>
          <a:lstStyle>
            <a:lvl1pPr>
              <a:defRPr/>
            </a:lvl1pPr>
          </a:lstStyle>
          <a:p>
            <a:fld id="{C5444657-32B1-5044-A1B9-1103C32A10B0}" type="slidenum">
              <a:rPr lang="fr-FR" altLang="fr-FR"/>
              <a:pPr/>
              <a:t>‹N°›</a:t>
            </a:fld>
            <a:endParaRPr lang="fr-FR" altLang="fr-FR"/>
          </a:p>
        </p:txBody>
      </p:sp>
      <p:sp>
        <p:nvSpPr>
          <p:cNvPr id="6" name="Rectangle 22">
            <a:extLst>
              <a:ext uri="{FF2B5EF4-FFF2-40B4-BE49-F238E27FC236}">
                <a16:creationId xmlns:a16="http://schemas.microsoft.com/office/drawing/2014/main" id="{095A9975-2166-C4D5-4D79-7C6E8C00C271}"/>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10353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76400" y="457200"/>
            <a:ext cx="7010400" cy="1295400"/>
          </a:xfrm>
        </p:spPr>
        <p:txBody>
          <a:bodyPr/>
          <a:lstStyle/>
          <a:p>
            <a:r>
              <a:rPr lang="fr-FR"/>
              <a:t>Cliquez pour modifier le style du titre</a:t>
            </a:r>
          </a:p>
        </p:txBody>
      </p:sp>
      <p:sp>
        <p:nvSpPr>
          <p:cNvPr id="3" name="Espace réservé du contenu 2"/>
          <p:cNvSpPr>
            <a:spLocks noGrp="1"/>
          </p:cNvSpPr>
          <p:nvPr>
            <p:ph sz="quarter" idx="1"/>
          </p:nvPr>
        </p:nvSpPr>
        <p:spPr>
          <a:xfrm>
            <a:off x="1676400" y="1981200"/>
            <a:ext cx="3429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257800" y="1981200"/>
            <a:ext cx="3429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1676400" y="4114800"/>
            <a:ext cx="3429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5257800" y="4114800"/>
            <a:ext cx="3429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85968C21-3B70-1679-2405-2767C95E3AE9}"/>
              </a:ext>
            </a:extLst>
          </p:cNvPr>
          <p:cNvSpPr>
            <a:spLocks noGrp="1" noChangeArrowheads="1"/>
          </p:cNvSpPr>
          <p:nvPr>
            <p:ph type="ftr" sz="quarter"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D0E4BFDD-80CB-9496-9496-DD5AB6EB96C3}"/>
              </a:ext>
            </a:extLst>
          </p:cNvPr>
          <p:cNvSpPr>
            <a:spLocks noGrp="1" noChangeArrowheads="1"/>
          </p:cNvSpPr>
          <p:nvPr>
            <p:ph type="sldNum" sz="quarter" idx="11"/>
          </p:nvPr>
        </p:nvSpPr>
        <p:spPr>
          <a:ln/>
        </p:spPr>
        <p:txBody>
          <a:bodyPr/>
          <a:lstStyle>
            <a:lvl1pPr>
              <a:defRPr/>
            </a:lvl1pPr>
          </a:lstStyle>
          <a:p>
            <a:fld id="{A54788D4-4833-FE4C-8B76-4484BF19C6BC}" type="slidenum">
              <a:rPr lang="fr-FR" altLang="fr-FR"/>
              <a:pPr/>
              <a:t>‹N°›</a:t>
            </a:fld>
            <a:endParaRPr lang="fr-FR" altLang="fr-FR"/>
          </a:p>
        </p:txBody>
      </p:sp>
      <p:sp>
        <p:nvSpPr>
          <p:cNvPr id="9" name="Rectangle 22">
            <a:extLst>
              <a:ext uri="{FF2B5EF4-FFF2-40B4-BE49-F238E27FC236}">
                <a16:creationId xmlns:a16="http://schemas.microsoft.com/office/drawing/2014/main" id="{DC783A33-325D-03CA-963D-FC16B6133B1E}"/>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2514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C232080E-8FEE-A1B8-1B6C-5E22592C65BB}"/>
              </a:ext>
            </a:extLst>
          </p:cNvPr>
          <p:cNvSpPr>
            <a:spLocks noGrp="1" noChangeArrowheads="1"/>
          </p:cNvSpPr>
          <p:nvPr>
            <p:ph type="ftr" sz="quarter"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04038D2C-153D-6F55-84F6-8368E978547A}"/>
              </a:ext>
            </a:extLst>
          </p:cNvPr>
          <p:cNvSpPr>
            <a:spLocks noGrp="1" noChangeArrowheads="1"/>
          </p:cNvSpPr>
          <p:nvPr>
            <p:ph type="sldNum" sz="quarter" idx="11"/>
          </p:nvPr>
        </p:nvSpPr>
        <p:spPr>
          <a:ln/>
        </p:spPr>
        <p:txBody>
          <a:bodyPr/>
          <a:lstStyle>
            <a:lvl1pPr>
              <a:defRPr/>
            </a:lvl1pPr>
          </a:lstStyle>
          <a:p>
            <a:fld id="{612FB0DD-C50D-FE4D-BC22-05F2086E2F03}" type="slidenum">
              <a:rPr lang="fr-FR" altLang="fr-FR"/>
              <a:pPr/>
              <a:t>‹N°›</a:t>
            </a:fld>
            <a:endParaRPr lang="fr-FR" altLang="fr-FR"/>
          </a:p>
        </p:txBody>
      </p:sp>
      <p:sp>
        <p:nvSpPr>
          <p:cNvPr id="6" name="Rectangle 22">
            <a:extLst>
              <a:ext uri="{FF2B5EF4-FFF2-40B4-BE49-F238E27FC236}">
                <a16:creationId xmlns:a16="http://schemas.microsoft.com/office/drawing/2014/main" id="{64C8CA82-02C4-3AE2-D176-09F784429160}"/>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66620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888384CD-3F0F-5AC6-F4C8-985E1ED26A85}"/>
              </a:ext>
            </a:extLst>
          </p:cNvPr>
          <p:cNvSpPr>
            <a:spLocks noGrp="1" noChangeArrowheads="1"/>
          </p:cNvSpPr>
          <p:nvPr>
            <p:ph type="ftr" sz="quarter"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F22FFABE-875B-51EC-147E-B1E6805FB7BC}"/>
              </a:ext>
            </a:extLst>
          </p:cNvPr>
          <p:cNvSpPr>
            <a:spLocks noGrp="1" noChangeArrowheads="1"/>
          </p:cNvSpPr>
          <p:nvPr>
            <p:ph type="sldNum" sz="quarter" idx="11"/>
          </p:nvPr>
        </p:nvSpPr>
        <p:spPr>
          <a:ln/>
        </p:spPr>
        <p:txBody>
          <a:bodyPr/>
          <a:lstStyle>
            <a:lvl1pPr>
              <a:defRPr/>
            </a:lvl1pPr>
          </a:lstStyle>
          <a:p>
            <a:fld id="{BFB76B2D-0227-B548-B12A-AFBE478F76A2}" type="slidenum">
              <a:rPr lang="fr-FR" altLang="fr-FR"/>
              <a:pPr/>
              <a:t>‹N°›</a:t>
            </a:fld>
            <a:endParaRPr lang="fr-FR" altLang="fr-FR"/>
          </a:p>
        </p:txBody>
      </p:sp>
      <p:sp>
        <p:nvSpPr>
          <p:cNvPr id="6" name="Rectangle 22">
            <a:extLst>
              <a:ext uri="{FF2B5EF4-FFF2-40B4-BE49-F238E27FC236}">
                <a16:creationId xmlns:a16="http://schemas.microsoft.com/office/drawing/2014/main" id="{1FF1C1CD-673A-B45E-A4BC-4AEC0CE1EE17}"/>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53527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B310E72D-9FBA-305F-1B2F-AD527B351AC5}"/>
              </a:ext>
            </a:extLst>
          </p:cNvPr>
          <p:cNvSpPr>
            <a:spLocks noGrp="1" noChangeArrowheads="1"/>
          </p:cNvSpPr>
          <p:nvPr>
            <p:ph type="ftr" sz="quarter"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628EA3B-0E42-91C3-E770-374EB0B4D32D}"/>
              </a:ext>
            </a:extLst>
          </p:cNvPr>
          <p:cNvSpPr>
            <a:spLocks noGrp="1" noChangeArrowheads="1"/>
          </p:cNvSpPr>
          <p:nvPr>
            <p:ph type="sldNum" sz="quarter" idx="11"/>
          </p:nvPr>
        </p:nvSpPr>
        <p:spPr>
          <a:ln/>
        </p:spPr>
        <p:txBody>
          <a:bodyPr/>
          <a:lstStyle>
            <a:lvl1pPr>
              <a:defRPr/>
            </a:lvl1pPr>
          </a:lstStyle>
          <a:p>
            <a:fld id="{DA526F7F-6581-BC4C-9EE9-A3D36C5DE572}" type="slidenum">
              <a:rPr lang="fr-FR" altLang="fr-FR"/>
              <a:pPr/>
              <a:t>‹N°›</a:t>
            </a:fld>
            <a:endParaRPr lang="fr-FR" altLang="fr-FR"/>
          </a:p>
        </p:txBody>
      </p:sp>
      <p:sp>
        <p:nvSpPr>
          <p:cNvPr id="7" name="Rectangle 22">
            <a:extLst>
              <a:ext uri="{FF2B5EF4-FFF2-40B4-BE49-F238E27FC236}">
                <a16:creationId xmlns:a16="http://schemas.microsoft.com/office/drawing/2014/main" id="{BC13376B-EF0B-426B-FFE9-C4B5DBF08033}"/>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78750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A1C2BBDC-F663-A925-524E-007116BA341E}"/>
              </a:ext>
            </a:extLst>
          </p:cNvPr>
          <p:cNvSpPr>
            <a:spLocks noGrp="1" noChangeArrowheads="1"/>
          </p:cNvSpPr>
          <p:nvPr>
            <p:ph type="ftr" sz="quarter"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03071A70-A3C4-89E2-4224-851CA47C0A8C}"/>
              </a:ext>
            </a:extLst>
          </p:cNvPr>
          <p:cNvSpPr>
            <a:spLocks noGrp="1" noChangeArrowheads="1"/>
          </p:cNvSpPr>
          <p:nvPr>
            <p:ph type="sldNum" sz="quarter" idx="11"/>
          </p:nvPr>
        </p:nvSpPr>
        <p:spPr>
          <a:ln/>
        </p:spPr>
        <p:txBody>
          <a:bodyPr/>
          <a:lstStyle>
            <a:lvl1pPr>
              <a:defRPr/>
            </a:lvl1pPr>
          </a:lstStyle>
          <a:p>
            <a:fld id="{61A19D31-3B05-7F4C-B59B-D4AA956FB44E}" type="slidenum">
              <a:rPr lang="fr-FR" altLang="fr-FR"/>
              <a:pPr/>
              <a:t>‹N°›</a:t>
            </a:fld>
            <a:endParaRPr lang="fr-FR" altLang="fr-FR"/>
          </a:p>
        </p:txBody>
      </p:sp>
      <p:sp>
        <p:nvSpPr>
          <p:cNvPr id="9" name="Rectangle 22">
            <a:extLst>
              <a:ext uri="{FF2B5EF4-FFF2-40B4-BE49-F238E27FC236}">
                <a16:creationId xmlns:a16="http://schemas.microsoft.com/office/drawing/2014/main" id="{B2B2238C-63D4-4DED-8A9F-CCE9A19A9657}"/>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9576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876552E6-93DC-149B-69F4-C170AADA6342}"/>
              </a:ext>
            </a:extLst>
          </p:cNvPr>
          <p:cNvSpPr>
            <a:spLocks noGrp="1" noChangeArrowheads="1"/>
          </p:cNvSpPr>
          <p:nvPr>
            <p:ph type="ftr" sz="quarter"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1D80C6AA-6687-2A82-223F-644D28E485F0}"/>
              </a:ext>
            </a:extLst>
          </p:cNvPr>
          <p:cNvSpPr>
            <a:spLocks noGrp="1" noChangeArrowheads="1"/>
          </p:cNvSpPr>
          <p:nvPr>
            <p:ph type="sldNum" sz="quarter" idx="11"/>
          </p:nvPr>
        </p:nvSpPr>
        <p:spPr>
          <a:ln/>
        </p:spPr>
        <p:txBody>
          <a:bodyPr/>
          <a:lstStyle>
            <a:lvl1pPr>
              <a:defRPr/>
            </a:lvl1pPr>
          </a:lstStyle>
          <a:p>
            <a:fld id="{66C86BC2-295C-A049-8B05-48D5ADEA5C8E}" type="slidenum">
              <a:rPr lang="fr-FR" altLang="fr-FR"/>
              <a:pPr/>
              <a:t>‹N°›</a:t>
            </a:fld>
            <a:endParaRPr lang="fr-FR" altLang="fr-FR"/>
          </a:p>
        </p:txBody>
      </p:sp>
      <p:sp>
        <p:nvSpPr>
          <p:cNvPr id="5" name="Rectangle 22">
            <a:extLst>
              <a:ext uri="{FF2B5EF4-FFF2-40B4-BE49-F238E27FC236}">
                <a16:creationId xmlns:a16="http://schemas.microsoft.com/office/drawing/2014/main" id="{E465FEDF-E401-03F8-1684-484BD261E1D6}"/>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16006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47B994-5393-144D-DB78-9B5FD724A27F}"/>
              </a:ext>
            </a:extLst>
          </p:cNvPr>
          <p:cNvSpPr>
            <a:spLocks noGrp="1" noChangeArrowheads="1"/>
          </p:cNvSpPr>
          <p:nvPr>
            <p:ph type="ftr" sz="quarter"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BADD8D11-7C0B-9324-FC22-D61FF64186DC}"/>
              </a:ext>
            </a:extLst>
          </p:cNvPr>
          <p:cNvSpPr>
            <a:spLocks noGrp="1" noChangeArrowheads="1"/>
          </p:cNvSpPr>
          <p:nvPr>
            <p:ph type="sldNum" sz="quarter" idx="11"/>
          </p:nvPr>
        </p:nvSpPr>
        <p:spPr>
          <a:ln/>
        </p:spPr>
        <p:txBody>
          <a:bodyPr/>
          <a:lstStyle>
            <a:lvl1pPr>
              <a:defRPr/>
            </a:lvl1pPr>
          </a:lstStyle>
          <a:p>
            <a:fld id="{EC8253F8-79DA-A94C-A3EB-9663F1958FB1}" type="slidenum">
              <a:rPr lang="fr-FR" altLang="fr-FR"/>
              <a:pPr/>
              <a:t>‹N°›</a:t>
            </a:fld>
            <a:endParaRPr lang="fr-FR" altLang="fr-FR"/>
          </a:p>
        </p:txBody>
      </p:sp>
      <p:sp>
        <p:nvSpPr>
          <p:cNvPr id="4" name="Rectangle 22">
            <a:extLst>
              <a:ext uri="{FF2B5EF4-FFF2-40B4-BE49-F238E27FC236}">
                <a16:creationId xmlns:a16="http://schemas.microsoft.com/office/drawing/2014/main" id="{276E6384-A61F-5CE3-6C15-C33CF70D1BF0}"/>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4710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36560E2E-76E3-033F-025C-23ABBB2872C8}"/>
              </a:ext>
            </a:extLst>
          </p:cNvPr>
          <p:cNvSpPr>
            <a:spLocks noGrp="1" noChangeArrowheads="1"/>
          </p:cNvSpPr>
          <p:nvPr>
            <p:ph type="ftr" sz="quarter"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574895E2-0A0E-5FB8-1129-A57BEFE956DC}"/>
              </a:ext>
            </a:extLst>
          </p:cNvPr>
          <p:cNvSpPr>
            <a:spLocks noGrp="1" noChangeArrowheads="1"/>
          </p:cNvSpPr>
          <p:nvPr>
            <p:ph type="sldNum" sz="quarter" idx="11"/>
          </p:nvPr>
        </p:nvSpPr>
        <p:spPr>
          <a:ln/>
        </p:spPr>
        <p:txBody>
          <a:bodyPr/>
          <a:lstStyle>
            <a:lvl1pPr>
              <a:defRPr/>
            </a:lvl1pPr>
          </a:lstStyle>
          <a:p>
            <a:fld id="{55E53F94-180F-D94A-A8B9-53B51DA41DAE}" type="slidenum">
              <a:rPr lang="fr-FR" altLang="fr-FR"/>
              <a:pPr/>
              <a:t>‹N°›</a:t>
            </a:fld>
            <a:endParaRPr lang="fr-FR" altLang="fr-FR"/>
          </a:p>
        </p:txBody>
      </p:sp>
      <p:sp>
        <p:nvSpPr>
          <p:cNvPr id="7" name="Rectangle 22">
            <a:extLst>
              <a:ext uri="{FF2B5EF4-FFF2-40B4-BE49-F238E27FC236}">
                <a16:creationId xmlns:a16="http://schemas.microsoft.com/office/drawing/2014/main" id="{731EBD27-41C4-266E-4A42-FC84406A4AC4}"/>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88354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3EBA18AD-89F3-53CD-CDCA-50150CAEC331}"/>
              </a:ext>
            </a:extLst>
          </p:cNvPr>
          <p:cNvSpPr>
            <a:spLocks noGrp="1" noChangeArrowheads="1"/>
          </p:cNvSpPr>
          <p:nvPr>
            <p:ph type="ftr" sz="quarter"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9A9B831-B53E-C629-D0D4-185CCAC72252}"/>
              </a:ext>
            </a:extLst>
          </p:cNvPr>
          <p:cNvSpPr>
            <a:spLocks noGrp="1" noChangeArrowheads="1"/>
          </p:cNvSpPr>
          <p:nvPr>
            <p:ph type="sldNum" sz="quarter" idx="11"/>
          </p:nvPr>
        </p:nvSpPr>
        <p:spPr>
          <a:ln/>
        </p:spPr>
        <p:txBody>
          <a:bodyPr/>
          <a:lstStyle>
            <a:lvl1pPr>
              <a:defRPr/>
            </a:lvl1pPr>
          </a:lstStyle>
          <a:p>
            <a:fld id="{A94D44CB-3CEA-204D-970E-9FA6EC928A44}" type="slidenum">
              <a:rPr lang="fr-FR" altLang="fr-FR"/>
              <a:pPr/>
              <a:t>‹N°›</a:t>
            </a:fld>
            <a:endParaRPr lang="fr-FR" altLang="fr-FR"/>
          </a:p>
        </p:txBody>
      </p:sp>
      <p:sp>
        <p:nvSpPr>
          <p:cNvPr id="7" name="Rectangle 22">
            <a:extLst>
              <a:ext uri="{FF2B5EF4-FFF2-40B4-BE49-F238E27FC236}">
                <a16:creationId xmlns:a16="http://schemas.microsoft.com/office/drawing/2014/main" id="{B9182A4C-A30D-3349-3BCB-8CF06FB9C3F6}"/>
              </a:ext>
            </a:extLst>
          </p:cNvPr>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2442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FA31DA-3152-E923-16B5-F370BE6547A3}"/>
              </a:ext>
            </a:extLst>
          </p:cNvPr>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BFE827A3-8E24-381F-6511-98C1AFE6E91E}"/>
              </a:ext>
            </a:extLst>
          </p:cNvPr>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124" name="Rectangle 4">
            <a:extLst>
              <a:ext uri="{FF2B5EF4-FFF2-40B4-BE49-F238E27FC236}">
                <a16:creationId xmlns:a16="http://schemas.microsoft.com/office/drawing/2014/main" id="{CCEA5C1F-1749-9A0C-5FB6-AEFBE55AB5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cs typeface="+mn-cs"/>
              </a:defRPr>
            </a:lvl1pPr>
          </a:lstStyle>
          <a:p>
            <a:pPr>
              <a:defRPr/>
            </a:pPr>
            <a:endParaRPr lang="fr-FR"/>
          </a:p>
        </p:txBody>
      </p:sp>
      <p:sp>
        <p:nvSpPr>
          <p:cNvPr id="5125" name="Rectangle 5">
            <a:extLst>
              <a:ext uri="{FF2B5EF4-FFF2-40B4-BE49-F238E27FC236}">
                <a16:creationId xmlns:a16="http://schemas.microsoft.com/office/drawing/2014/main" id="{ED257CF0-A4D4-06C3-9514-04CFE3410ED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panose="020B0604020202020204" pitchFamily="34" charset="0"/>
              </a:defRPr>
            </a:lvl1pPr>
          </a:lstStyle>
          <a:p>
            <a:fld id="{84157B42-A0CD-7D41-AB3D-4CA503779FF0}" type="slidenum">
              <a:rPr lang="fr-FR" altLang="fr-FR"/>
              <a:pPr/>
              <a:t>‹N°›</a:t>
            </a:fld>
            <a:endParaRPr lang="fr-FR" altLang="fr-FR"/>
          </a:p>
        </p:txBody>
      </p:sp>
      <p:sp>
        <p:nvSpPr>
          <p:cNvPr id="1030" name="Line 6">
            <a:extLst>
              <a:ext uri="{FF2B5EF4-FFF2-40B4-BE49-F238E27FC236}">
                <a16:creationId xmlns:a16="http://schemas.microsoft.com/office/drawing/2014/main" id="{B2A66FCB-F808-2303-8E31-37C1334E8714}"/>
              </a:ext>
            </a:extLst>
          </p:cNvPr>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1" name="Line 7">
            <a:extLst>
              <a:ext uri="{FF2B5EF4-FFF2-40B4-BE49-F238E27FC236}">
                <a16:creationId xmlns:a16="http://schemas.microsoft.com/office/drawing/2014/main" id="{8D7606A2-BED0-0FEA-0DB3-293BDC96EF28}"/>
              </a:ext>
            </a:extLst>
          </p:cNvPr>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032" name="Group 8">
            <a:extLst>
              <a:ext uri="{FF2B5EF4-FFF2-40B4-BE49-F238E27FC236}">
                <a16:creationId xmlns:a16="http://schemas.microsoft.com/office/drawing/2014/main" id="{C0E4E465-D3EF-4772-6A13-330CF73EB464}"/>
              </a:ext>
            </a:extLst>
          </p:cNvPr>
          <p:cNvGrpSpPr>
            <a:grpSpLocks/>
          </p:cNvGrpSpPr>
          <p:nvPr/>
        </p:nvGrpSpPr>
        <p:grpSpPr bwMode="auto">
          <a:xfrm>
            <a:off x="228600" y="457200"/>
            <a:ext cx="1246188" cy="1371600"/>
            <a:chOff x="144" y="288"/>
            <a:chExt cx="785" cy="864"/>
          </a:xfrm>
        </p:grpSpPr>
        <p:sp>
          <p:nvSpPr>
            <p:cNvPr id="1034" name="Rectangle 9">
              <a:extLst>
                <a:ext uri="{FF2B5EF4-FFF2-40B4-BE49-F238E27FC236}">
                  <a16:creationId xmlns:a16="http://schemas.microsoft.com/office/drawing/2014/main" id="{F8A87EB7-041F-48B4-D554-960E03EA3617}"/>
                </a:ext>
              </a:extLst>
            </p:cNvPr>
            <p:cNvSpPr>
              <a:spLocks noChangeArrowheads="1"/>
            </p:cNvSpPr>
            <p:nvPr/>
          </p:nvSpPr>
          <p:spPr bwMode="auto">
            <a:xfrm>
              <a:off x="589" y="288"/>
              <a:ext cx="28" cy="534"/>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35" name="Rectangle 10">
              <a:extLst>
                <a:ext uri="{FF2B5EF4-FFF2-40B4-BE49-F238E27FC236}">
                  <a16:creationId xmlns:a16="http://schemas.microsoft.com/office/drawing/2014/main" id="{ACD1F50C-3491-266C-3360-008888302A72}"/>
                </a:ext>
              </a:extLst>
            </p:cNvPr>
            <p:cNvSpPr>
              <a:spLocks noChangeArrowheads="1"/>
            </p:cNvSpPr>
            <p:nvPr/>
          </p:nvSpPr>
          <p:spPr bwMode="auto">
            <a:xfrm>
              <a:off x="526" y="288"/>
              <a:ext cx="28" cy="470"/>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36" name="Rectangle 11">
              <a:extLst>
                <a:ext uri="{FF2B5EF4-FFF2-40B4-BE49-F238E27FC236}">
                  <a16:creationId xmlns:a16="http://schemas.microsoft.com/office/drawing/2014/main" id="{6CD7893A-FEA1-FF47-603B-893D559CDCB5}"/>
                </a:ext>
              </a:extLst>
            </p:cNvPr>
            <p:cNvSpPr>
              <a:spLocks noChangeArrowheads="1"/>
            </p:cNvSpPr>
            <p:nvPr/>
          </p:nvSpPr>
          <p:spPr bwMode="auto">
            <a:xfrm>
              <a:off x="462" y="288"/>
              <a:ext cx="28" cy="401"/>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37" name="Rectangle 12">
              <a:extLst>
                <a:ext uri="{FF2B5EF4-FFF2-40B4-BE49-F238E27FC236}">
                  <a16:creationId xmlns:a16="http://schemas.microsoft.com/office/drawing/2014/main" id="{E019518D-5030-8A71-57C2-1C3E567380AB}"/>
                </a:ext>
              </a:extLst>
            </p:cNvPr>
            <p:cNvSpPr>
              <a:spLocks noChangeArrowheads="1"/>
            </p:cNvSpPr>
            <p:nvPr/>
          </p:nvSpPr>
          <p:spPr bwMode="auto">
            <a:xfrm>
              <a:off x="398" y="288"/>
              <a:ext cx="28" cy="334"/>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38" name="Rectangle 13">
              <a:extLst>
                <a:ext uri="{FF2B5EF4-FFF2-40B4-BE49-F238E27FC236}">
                  <a16:creationId xmlns:a16="http://schemas.microsoft.com/office/drawing/2014/main" id="{DEEC87A7-CC41-8096-AB7E-6B058C106E2C}"/>
                </a:ext>
              </a:extLst>
            </p:cNvPr>
            <p:cNvSpPr>
              <a:spLocks noChangeArrowheads="1"/>
            </p:cNvSpPr>
            <p:nvPr/>
          </p:nvSpPr>
          <p:spPr bwMode="auto">
            <a:xfrm>
              <a:off x="335" y="288"/>
              <a:ext cx="28" cy="269"/>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39" name="Rectangle 14">
              <a:extLst>
                <a:ext uri="{FF2B5EF4-FFF2-40B4-BE49-F238E27FC236}">
                  <a16:creationId xmlns:a16="http://schemas.microsoft.com/office/drawing/2014/main" id="{444A0787-0296-EEAD-18E4-7DFC3CFC6C03}"/>
                </a:ext>
              </a:extLst>
            </p:cNvPr>
            <p:cNvSpPr>
              <a:spLocks noChangeArrowheads="1"/>
            </p:cNvSpPr>
            <p:nvPr/>
          </p:nvSpPr>
          <p:spPr bwMode="auto">
            <a:xfrm>
              <a:off x="271" y="288"/>
              <a:ext cx="28" cy="197"/>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0" name="Rectangle 15">
              <a:extLst>
                <a:ext uri="{FF2B5EF4-FFF2-40B4-BE49-F238E27FC236}">
                  <a16:creationId xmlns:a16="http://schemas.microsoft.com/office/drawing/2014/main" id="{78A44C2F-A68E-5D35-7E2A-981A2EAEBD3F}"/>
                </a:ext>
              </a:extLst>
            </p:cNvPr>
            <p:cNvSpPr>
              <a:spLocks noChangeArrowheads="1"/>
            </p:cNvSpPr>
            <p:nvPr/>
          </p:nvSpPr>
          <p:spPr bwMode="auto">
            <a:xfrm>
              <a:off x="207" y="288"/>
              <a:ext cx="29" cy="136"/>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1" name="Rectangle 16">
              <a:extLst>
                <a:ext uri="{FF2B5EF4-FFF2-40B4-BE49-F238E27FC236}">
                  <a16:creationId xmlns:a16="http://schemas.microsoft.com/office/drawing/2014/main" id="{BB5A7E36-40AB-1AAC-1E23-4BB09A816621}"/>
                </a:ext>
              </a:extLst>
            </p:cNvPr>
            <p:cNvSpPr>
              <a:spLocks noChangeArrowheads="1"/>
            </p:cNvSpPr>
            <p:nvPr/>
          </p:nvSpPr>
          <p:spPr bwMode="auto">
            <a:xfrm>
              <a:off x="144" y="288"/>
              <a:ext cx="28" cy="68"/>
            </a:xfrm>
            <a:prstGeom prst="rect">
              <a:avLst/>
            </a:prstGeom>
            <a:solidFill>
              <a:schemeClr val="bg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2" name="Rectangle 17">
              <a:extLst>
                <a:ext uri="{FF2B5EF4-FFF2-40B4-BE49-F238E27FC236}">
                  <a16:creationId xmlns:a16="http://schemas.microsoft.com/office/drawing/2014/main" id="{E2940012-8E1D-F7AF-B244-25ABF14DC9AC}"/>
                </a:ext>
              </a:extLst>
            </p:cNvPr>
            <p:cNvSpPr>
              <a:spLocks noChangeArrowheads="1"/>
            </p:cNvSpPr>
            <p:nvPr/>
          </p:nvSpPr>
          <p:spPr bwMode="auto">
            <a:xfrm>
              <a:off x="653" y="288"/>
              <a:ext cx="26" cy="599"/>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3" name="Rectangle 18">
              <a:extLst>
                <a:ext uri="{FF2B5EF4-FFF2-40B4-BE49-F238E27FC236}">
                  <a16:creationId xmlns:a16="http://schemas.microsoft.com/office/drawing/2014/main" id="{DDCBADF5-6D11-7187-013F-5AEBE6C0E65B}"/>
                </a:ext>
              </a:extLst>
            </p:cNvPr>
            <p:cNvSpPr>
              <a:spLocks noChangeArrowheads="1"/>
            </p:cNvSpPr>
            <p:nvPr/>
          </p:nvSpPr>
          <p:spPr bwMode="auto">
            <a:xfrm>
              <a:off x="715" y="288"/>
              <a:ext cx="26" cy="667"/>
            </a:xfrm>
            <a:prstGeom prst="rect">
              <a:avLst/>
            </a:prstGeom>
            <a:solidFill>
              <a:schemeClr val="accent2"/>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4" name="Rectangle 19">
              <a:extLst>
                <a:ext uri="{FF2B5EF4-FFF2-40B4-BE49-F238E27FC236}">
                  <a16:creationId xmlns:a16="http://schemas.microsoft.com/office/drawing/2014/main" id="{C32C38EB-9200-DEA2-36C6-EB2F657C1A4B}"/>
                </a:ext>
              </a:extLst>
            </p:cNvPr>
            <p:cNvSpPr>
              <a:spLocks noChangeArrowheads="1"/>
            </p:cNvSpPr>
            <p:nvPr/>
          </p:nvSpPr>
          <p:spPr bwMode="auto">
            <a:xfrm>
              <a:off x="776" y="288"/>
              <a:ext cx="27" cy="731"/>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5" name="Rectangle 20">
              <a:extLst>
                <a:ext uri="{FF2B5EF4-FFF2-40B4-BE49-F238E27FC236}">
                  <a16:creationId xmlns:a16="http://schemas.microsoft.com/office/drawing/2014/main" id="{BC1D1C27-C3BD-14B0-F17B-C2D8801950C2}"/>
                </a:ext>
              </a:extLst>
            </p:cNvPr>
            <p:cNvSpPr>
              <a:spLocks noChangeArrowheads="1"/>
            </p:cNvSpPr>
            <p:nvPr/>
          </p:nvSpPr>
          <p:spPr bwMode="auto">
            <a:xfrm>
              <a:off x="839" y="288"/>
              <a:ext cx="28" cy="800"/>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sp>
          <p:nvSpPr>
            <p:cNvPr id="1046" name="Rectangle 21">
              <a:extLst>
                <a:ext uri="{FF2B5EF4-FFF2-40B4-BE49-F238E27FC236}">
                  <a16:creationId xmlns:a16="http://schemas.microsoft.com/office/drawing/2014/main" id="{308E050D-E3D7-5D14-B297-04E3955AF27F}"/>
                </a:ext>
              </a:extLst>
            </p:cNvPr>
            <p:cNvSpPr>
              <a:spLocks noChangeArrowheads="1"/>
            </p:cNvSpPr>
            <p:nvPr/>
          </p:nvSpPr>
          <p:spPr bwMode="auto">
            <a:xfrm>
              <a:off x="902" y="288"/>
              <a:ext cx="27" cy="864"/>
            </a:xfrm>
            <a:prstGeom prst="rect">
              <a:avLst/>
            </a:prstGeom>
            <a:solidFill>
              <a:schemeClr val="accent1"/>
            </a:solidFill>
            <a:ln>
              <a:noFill/>
            </a:ln>
          </p:spPr>
          <p:txBody>
            <a:bodyPr/>
            <a:lstStyle>
              <a:lvl1pPr eaLnBrk="0" hangingPunct="0">
                <a:defRPr>
                  <a:solidFill>
                    <a:schemeClr val="tx1"/>
                  </a:solidFill>
                  <a:latin typeface="Candara" pitchFamily="34" charset="0"/>
                </a:defRPr>
              </a:lvl1pPr>
              <a:lvl2pPr marL="742950" indent="-285750" eaLnBrk="0" hangingPunct="0">
                <a:defRPr>
                  <a:solidFill>
                    <a:schemeClr val="tx1"/>
                  </a:solidFill>
                  <a:latin typeface="Candara" pitchFamily="34" charset="0"/>
                </a:defRPr>
              </a:lvl2pPr>
              <a:lvl3pPr marL="1143000" indent="-228600" eaLnBrk="0" hangingPunct="0">
                <a:defRPr>
                  <a:solidFill>
                    <a:schemeClr val="tx1"/>
                  </a:solidFill>
                  <a:latin typeface="Candara" pitchFamily="34" charset="0"/>
                </a:defRPr>
              </a:lvl3pPr>
              <a:lvl4pPr marL="1600200" indent="-228600" eaLnBrk="0" hangingPunct="0">
                <a:defRPr>
                  <a:solidFill>
                    <a:schemeClr val="tx1"/>
                  </a:solidFill>
                  <a:latin typeface="Candara" pitchFamily="34" charset="0"/>
                </a:defRPr>
              </a:lvl4pPr>
              <a:lvl5pPr marL="2057400" indent="-228600" eaLnBrk="0" hangingPunct="0">
                <a:defRPr>
                  <a:solidFill>
                    <a:schemeClr val="tx1"/>
                  </a:solidFill>
                  <a:latin typeface="Candara" pitchFamily="34" charset="0"/>
                </a:defRPr>
              </a:lvl5pPr>
              <a:lvl6pPr marL="2514600" indent="-228600" eaLnBrk="0" fontAlgn="base" hangingPunct="0">
                <a:spcBef>
                  <a:spcPct val="0"/>
                </a:spcBef>
                <a:spcAft>
                  <a:spcPct val="0"/>
                </a:spcAft>
                <a:defRPr>
                  <a:solidFill>
                    <a:schemeClr val="tx1"/>
                  </a:solidFill>
                  <a:latin typeface="Candara" pitchFamily="34" charset="0"/>
                </a:defRPr>
              </a:lvl6pPr>
              <a:lvl7pPr marL="2971800" indent="-228600" eaLnBrk="0" fontAlgn="base" hangingPunct="0">
                <a:spcBef>
                  <a:spcPct val="0"/>
                </a:spcBef>
                <a:spcAft>
                  <a:spcPct val="0"/>
                </a:spcAft>
                <a:defRPr>
                  <a:solidFill>
                    <a:schemeClr val="tx1"/>
                  </a:solidFill>
                  <a:latin typeface="Candara" pitchFamily="34" charset="0"/>
                </a:defRPr>
              </a:lvl7pPr>
              <a:lvl8pPr marL="3429000" indent="-228600" eaLnBrk="0" fontAlgn="base" hangingPunct="0">
                <a:spcBef>
                  <a:spcPct val="0"/>
                </a:spcBef>
                <a:spcAft>
                  <a:spcPct val="0"/>
                </a:spcAft>
                <a:defRPr>
                  <a:solidFill>
                    <a:schemeClr val="tx1"/>
                  </a:solidFill>
                  <a:latin typeface="Candara" pitchFamily="34" charset="0"/>
                </a:defRPr>
              </a:lvl8pPr>
              <a:lvl9pPr marL="3886200" indent="-228600" eaLnBrk="0" fontAlgn="base" hangingPunct="0">
                <a:spcBef>
                  <a:spcPct val="0"/>
                </a:spcBef>
                <a:spcAft>
                  <a:spcPct val="0"/>
                </a:spcAft>
                <a:defRPr>
                  <a:solidFill>
                    <a:schemeClr val="tx1"/>
                  </a:solidFill>
                  <a:latin typeface="Candara" pitchFamily="34" charset="0"/>
                </a:defRPr>
              </a:lvl9pPr>
            </a:lstStyle>
            <a:p>
              <a:pPr eaLnBrk="1" hangingPunct="1">
                <a:defRPr/>
              </a:pPr>
              <a:endParaRPr lang="fr-FR" altLang="fr-FR">
                <a:latin typeface="Arial" charset="0"/>
                <a:cs typeface="Arial" charset="0"/>
              </a:endParaRPr>
            </a:p>
          </p:txBody>
        </p:sp>
      </p:grpSp>
      <p:sp>
        <p:nvSpPr>
          <p:cNvPr id="5142" name="Rectangle 22">
            <a:extLst>
              <a:ext uri="{FF2B5EF4-FFF2-40B4-BE49-F238E27FC236}">
                <a16:creationId xmlns:a16="http://schemas.microsoft.com/office/drawing/2014/main" id="{40E55222-B01A-47CD-B1CE-1AF700E22DD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cs typeface="+mn-cs"/>
              </a:defRPr>
            </a:lvl1pPr>
          </a:lstStyle>
          <a:p>
            <a:pPr>
              <a:defRPr/>
            </a:pPr>
            <a:endParaRPr lang="fr-FR"/>
          </a:p>
        </p:txBody>
      </p:sp>
    </p:spTree>
  </p:cSld>
  <p:clrMap bg1="dk2" tx1="lt1" bg2="dk1" tx2="lt2" accent1="accent1" accent2="accent2" accent3="accent3" accent4="accent4" accent5="accent5" accent6="accent6" hlink="hlink" folHlink="folHlink"/>
  <p:sldLayoutIdLst>
    <p:sldLayoutId id="2147485517"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 id="2147485515" r:id="rId12"/>
    <p:sldLayoutId id="2147485516" r:id="rId13"/>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eloi.laurent@sciencespo.fr"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sciences-po.fr/portail/index.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ink.springer.com/book/10.1007/978-3-031-38989-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alameo.com/read/000215022b1d91911d2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eyond-growth-2023.eu/"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ink.springer.com/book/10.1007/978-3-031-38989-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B534C665-9DB9-135E-59CD-1928888405CF}"/>
              </a:ext>
            </a:extLst>
          </p:cNvPr>
          <p:cNvSpPr>
            <a:spLocks noGrp="1" noChangeArrowheads="1"/>
          </p:cNvSpPr>
          <p:nvPr>
            <p:ph type="subTitle" idx="4294967295"/>
          </p:nvPr>
        </p:nvSpPr>
        <p:spPr>
          <a:xfrm>
            <a:off x="2522538" y="4367213"/>
            <a:ext cx="6657975" cy="2232025"/>
          </a:xfrm>
        </p:spPr>
        <p:txBody>
          <a:bodyPr/>
          <a:lstStyle/>
          <a:p>
            <a:pPr marL="0" indent="0" eaLnBrk="1" hangingPunct="1">
              <a:lnSpc>
                <a:spcPct val="80000"/>
              </a:lnSpc>
              <a:buFont typeface="Wingdings" pitchFamily="2" charset="2"/>
              <a:buNone/>
            </a:pPr>
            <a:endParaRPr lang="fr-FR" altLang="fr-FR" sz="2000">
              <a:latin typeface="Candara" panose="020E0502030303020204" pitchFamily="34" charset="0"/>
              <a:cs typeface="Arial" panose="020B0604020202020204" pitchFamily="34" charset="0"/>
            </a:endParaRPr>
          </a:p>
          <a:p>
            <a:pPr marL="0" indent="0" eaLnBrk="1" hangingPunct="1">
              <a:lnSpc>
                <a:spcPct val="80000"/>
              </a:lnSpc>
              <a:buFont typeface="Wingdings" pitchFamily="2" charset="2"/>
              <a:buNone/>
            </a:pPr>
            <a:r>
              <a:rPr lang="fr-FR" altLang="fr-FR" sz="2000">
                <a:latin typeface="Candara" panose="020E0502030303020204" pitchFamily="34" charset="0"/>
                <a:cs typeface="Arial" panose="020B0604020202020204" pitchFamily="34" charset="0"/>
              </a:rPr>
              <a:t>Éloi LAURENT </a:t>
            </a:r>
            <a:r>
              <a:rPr lang="fr-FR" altLang="fr-FR" sz="1200">
                <a:latin typeface="Candara" panose="020E0502030303020204" pitchFamily="34" charset="0"/>
                <a:cs typeface="Arial" panose="020B0604020202020204" pitchFamily="34" charset="0"/>
              </a:rPr>
              <a:t>(OFCE/ScPo, Ponts ParisTech, SMI-PSIA/ScPo, Stanford University)</a:t>
            </a:r>
          </a:p>
          <a:p>
            <a:pPr marL="0" indent="0" eaLnBrk="1" hangingPunct="1">
              <a:lnSpc>
                <a:spcPct val="80000"/>
              </a:lnSpc>
              <a:buFont typeface="Wingdings" pitchFamily="2" charset="2"/>
              <a:buNone/>
            </a:pPr>
            <a:r>
              <a:rPr lang="fr-FR" altLang="fr-FR" sz="2000">
                <a:solidFill>
                  <a:srgbClr val="FFFF00"/>
                </a:solidFill>
                <a:latin typeface="Candara" panose="020E0502030303020204" pitchFamily="34" charset="0"/>
                <a:cs typeface="Arial" panose="020B0604020202020204" pitchFamily="34" charset="0"/>
                <a:hlinkClick r:id="rId3"/>
              </a:rPr>
              <a:t>eloi.laurent@sciencespo.fr</a:t>
            </a:r>
            <a:endParaRPr lang="fr-FR" altLang="fr-FR" sz="2000">
              <a:solidFill>
                <a:srgbClr val="FFFF00"/>
              </a:solidFill>
              <a:latin typeface="Candara" panose="020E0502030303020204" pitchFamily="34" charset="0"/>
              <a:cs typeface="Arial" panose="020B0604020202020204" pitchFamily="34" charset="0"/>
            </a:endParaRPr>
          </a:p>
          <a:p>
            <a:pPr marL="0" indent="0" eaLnBrk="1" hangingPunct="1">
              <a:lnSpc>
                <a:spcPct val="80000"/>
              </a:lnSpc>
              <a:buFont typeface="Wingdings" pitchFamily="2" charset="2"/>
              <a:buNone/>
            </a:pPr>
            <a:endParaRPr lang="fr-FR" altLang="fr-FR" sz="1600">
              <a:latin typeface="Candara" panose="020E0502030303020204" pitchFamily="34" charset="0"/>
            </a:endParaRPr>
          </a:p>
          <a:p>
            <a:pPr marL="0" indent="0" eaLnBrk="1" hangingPunct="1">
              <a:lnSpc>
                <a:spcPct val="80000"/>
              </a:lnSpc>
              <a:buFont typeface="Wingdings" pitchFamily="2" charset="2"/>
              <a:buNone/>
            </a:pPr>
            <a:r>
              <a:rPr lang="en-US" altLang="fr-FR" sz="1800">
                <a:latin typeface="Candara" panose="020E0502030303020204" pitchFamily="34" charset="0"/>
              </a:rPr>
              <a:t>Ihédate, 19 janvier 2024.</a:t>
            </a:r>
          </a:p>
          <a:p>
            <a:pPr marL="0" indent="0" eaLnBrk="1" hangingPunct="1">
              <a:lnSpc>
                <a:spcPct val="80000"/>
              </a:lnSpc>
              <a:buFont typeface="Wingdings" pitchFamily="2" charset="2"/>
              <a:buNone/>
            </a:pPr>
            <a:endParaRPr lang="fr-FR" altLang="fr-FR" sz="1800" b="1">
              <a:latin typeface="Candara" panose="020E0502030303020204" pitchFamily="34" charset="0"/>
            </a:endParaRPr>
          </a:p>
        </p:txBody>
      </p:sp>
      <p:sp>
        <p:nvSpPr>
          <p:cNvPr id="4099" name="Rectangle 5">
            <a:extLst>
              <a:ext uri="{FF2B5EF4-FFF2-40B4-BE49-F238E27FC236}">
                <a16:creationId xmlns:a16="http://schemas.microsoft.com/office/drawing/2014/main" id="{BDC9C984-8346-5460-A5CE-A36595A5479A}"/>
              </a:ext>
            </a:extLst>
          </p:cNvPr>
          <p:cNvSpPr>
            <a:spLocks noChangeArrowheads="1"/>
          </p:cNvSpPr>
          <p:nvPr/>
        </p:nvSpPr>
        <p:spPr bwMode="auto">
          <a:xfrm>
            <a:off x="2522538" y="1235075"/>
            <a:ext cx="6707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0"/>
              </a:spcBef>
              <a:buClrTx/>
              <a:buSzTx/>
              <a:buFont typeface="Wingdings" pitchFamily="2" charset="2"/>
              <a:buNone/>
            </a:pPr>
            <a:r>
              <a:rPr lang="fr-FR" altLang="fr-FR" sz="6000" b="1">
                <a:solidFill>
                  <a:schemeClr val="tx1"/>
                </a:solidFill>
                <a:latin typeface="Candara" panose="020E0502030303020204" pitchFamily="34" charset="0"/>
              </a:rPr>
              <a:t>Est-il réaliste d’ignorer </a:t>
            </a:r>
          </a:p>
          <a:p>
            <a:pPr eaLnBrk="1" hangingPunct="1">
              <a:spcBef>
                <a:spcPct val="0"/>
              </a:spcBef>
              <a:buClrTx/>
              <a:buSzTx/>
              <a:buFont typeface="Wingdings" pitchFamily="2" charset="2"/>
              <a:buNone/>
            </a:pPr>
            <a:r>
              <a:rPr lang="fr-FR" altLang="fr-FR" sz="6000" b="1">
                <a:solidFill>
                  <a:schemeClr val="tx1"/>
                </a:solidFill>
                <a:latin typeface="Candara" panose="020E0502030303020204" pitchFamily="34" charset="0"/>
              </a:rPr>
              <a:t>la post-croissance ?</a:t>
            </a:r>
            <a:endParaRPr lang="fr-FR" altLang="fr-FR" sz="6000" b="1" i="1">
              <a:solidFill>
                <a:schemeClr val="tx1"/>
              </a:solidFill>
              <a:latin typeface="Candara" panose="020E0502030303020204" pitchFamily="34" charset="0"/>
            </a:endParaRPr>
          </a:p>
        </p:txBody>
      </p:sp>
      <p:pic>
        <p:nvPicPr>
          <p:cNvPr id="4100" name="Picture 7" descr="Science Po">
            <a:hlinkClick r:id="rId4" tooltip="&quot;Retour à l'accueil de Science Po&quot;"/>
            <a:extLst>
              <a:ext uri="{FF2B5EF4-FFF2-40B4-BE49-F238E27FC236}">
                <a16:creationId xmlns:a16="http://schemas.microsoft.com/office/drawing/2014/main" id="{48E86B74-DDE7-A2E4-A133-72051C35C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4722813"/>
            <a:ext cx="1549400" cy="352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C0D382F3-7ABA-E1C7-91B7-90687EE56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4097338"/>
            <a:ext cx="1085850"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2" descr="https://upload.wikimedia.org/wikipedia/en/thumb/b/b7/Stanford_University_seal_2003.svg/1024px-Stanford_University_seal_2003.svg.png">
            <a:extLst>
              <a:ext uri="{FF2B5EF4-FFF2-40B4-BE49-F238E27FC236}">
                <a16:creationId xmlns:a16="http://schemas.microsoft.com/office/drawing/2014/main" id="{C76CF74C-06C3-0E07-D9F8-18FD64FD5C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8" y="5157788"/>
            <a:ext cx="8048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Ecole des Ponts ParisTech - YouTube">
            <a:extLst>
              <a:ext uri="{FF2B5EF4-FFF2-40B4-BE49-F238E27FC236}">
                <a16:creationId xmlns:a16="http://schemas.microsoft.com/office/drawing/2014/main" id="{9E821A33-BE7E-154F-BAAA-35A6FEA43F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925" y="5229225"/>
            <a:ext cx="6619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49">
            <a:extLst>
              <a:ext uri="{FF2B5EF4-FFF2-40B4-BE49-F238E27FC236}">
                <a16:creationId xmlns:a16="http://schemas.microsoft.com/office/drawing/2014/main" id="{698CB2BA-2C22-13FA-3CEE-E0F7F3768AE2}"/>
              </a:ext>
            </a:extLst>
          </p:cNvPr>
          <p:cNvSpPr>
            <a:spLocks noGrp="1"/>
          </p:cNvSpPr>
          <p:nvPr>
            <p:ph type="title"/>
          </p:nvPr>
        </p:nvSpPr>
        <p:spPr>
          <a:xfrm>
            <a:off x="1520825" y="549275"/>
            <a:ext cx="7596188" cy="431800"/>
          </a:xfrm>
        </p:spPr>
        <p:txBody>
          <a:bodyPr tIns="45700" bIns="45700"/>
          <a:lstStyle/>
          <a:p>
            <a:pPr eaLnBrk="1" hangingPunct="1">
              <a:buClr>
                <a:srgbClr val="FFFFFF"/>
              </a:buClr>
              <a:buSzPts val="9600"/>
              <a:buFont typeface="Candara" panose="020E0502030303020204" pitchFamily="34" charset="0"/>
              <a:buNone/>
            </a:pPr>
            <a:r>
              <a:rPr lang="fr-FR" altLang="fr-FR" sz="6600" b="1">
                <a:solidFill>
                  <a:srgbClr val="FFFFFF"/>
                </a:solidFill>
                <a:latin typeface="Candara" panose="020E0502030303020204" pitchFamily="34" charset="0"/>
                <a:cs typeface="Arial" panose="020B0604020202020204" pitchFamily="34" charset="0"/>
                <a:sym typeface="Candara" panose="020E0502030303020204" pitchFamily="34" charset="0"/>
              </a:rPr>
              <a:t>Efficacité et ébriété</a:t>
            </a:r>
            <a:endParaRPr lang="fr-FR" altLang="fr-FR" sz="6600">
              <a:solidFill>
                <a:srgbClr val="FFFFFF"/>
              </a:solidFill>
              <a:cs typeface="Arial" panose="020B0604020202020204" pitchFamily="34" charset="0"/>
              <a:sym typeface="Arial" panose="020B0604020202020204" pitchFamily="34" charset="0"/>
            </a:endParaRPr>
          </a:p>
        </p:txBody>
      </p:sp>
      <p:sp>
        <p:nvSpPr>
          <p:cNvPr id="22531" name="AutoShape 2" descr="image.png">
            <a:extLst>
              <a:ext uri="{FF2B5EF4-FFF2-40B4-BE49-F238E27FC236}">
                <a16:creationId xmlns:a16="http://schemas.microsoft.com/office/drawing/2014/main" id="{C9C1D32E-F462-CAB0-6E71-60F630CE6A90}"/>
              </a:ext>
            </a:extLst>
          </p:cNvPr>
          <p:cNvSpPr>
            <a:spLocks noChangeAspect="1" noChangeArrowheads="1"/>
          </p:cNvSpPr>
          <p:nvPr/>
        </p:nvSpPr>
        <p:spPr bwMode="auto">
          <a:xfrm>
            <a:off x="141288" y="-144463"/>
            <a:ext cx="4646612"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fr-FR" altLang="fr-FR" sz="1800">
              <a:solidFill>
                <a:srgbClr val="FFFFFF"/>
              </a:solidFill>
              <a:latin typeface="Candara" panose="020E0502030303020204" pitchFamily="34" charset="0"/>
            </a:endParaRPr>
          </a:p>
        </p:txBody>
      </p:sp>
      <p:sp>
        <p:nvSpPr>
          <p:cNvPr id="22532" name="Rectangle 1">
            <a:extLst>
              <a:ext uri="{FF2B5EF4-FFF2-40B4-BE49-F238E27FC236}">
                <a16:creationId xmlns:a16="http://schemas.microsoft.com/office/drawing/2014/main" id="{22DFA187-5467-6A32-D71C-383D6410BC4D}"/>
              </a:ext>
            </a:extLst>
          </p:cNvPr>
          <p:cNvSpPr>
            <a:spLocks noChangeArrowheads="1"/>
          </p:cNvSpPr>
          <p:nvPr/>
        </p:nvSpPr>
        <p:spPr bwMode="auto">
          <a:xfrm>
            <a:off x="141288" y="6238875"/>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rPr>
              <a:t>Source : GCP 2023.</a:t>
            </a:r>
          </a:p>
        </p:txBody>
      </p:sp>
      <p:pic>
        <p:nvPicPr>
          <p:cNvPr id="22533" name="Image 1">
            <a:extLst>
              <a:ext uri="{FF2B5EF4-FFF2-40B4-BE49-F238E27FC236}">
                <a16:creationId xmlns:a16="http://schemas.microsoft.com/office/drawing/2014/main" id="{5E96E53F-9129-AFE9-BB35-D0660E1E37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1268413"/>
            <a:ext cx="6919913"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00;p9">
            <a:extLst>
              <a:ext uri="{FF2B5EF4-FFF2-40B4-BE49-F238E27FC236}">
                <a16:creationId xmlns:a16="http://schemas.microsoft.com/office/drawing/2014/main" id="{2D1018FC-4160-8007-E7A9-7D7B5BEB1332}"/>
              </a:ext>
            </a:extLst>
          </p:cNvPr>
          <p:cNvSpPr>
            <a:spLocks noGrp="1"/>
          </p:cNvSpPr>
          <p:nvPr>
            <p:ph type="title"/>
          </p:nvPr>
        </p:nvSpPr>
        <p:spPr>
          <a:xfrm>
            <a:off x="1577975" y="652463"/>
            <a:ext cx="7056438" cy="720725"/>
          </a:xfrm>
        </p:spPr>
        <p:txBody>
          <a:bodyPr lIns="91425" tIns="45700" rIns="91425" bIns="45700"/>
          <a:lstStyle/>
          <a:p>
            <a:pPr>
              <a:buClr>
                <a:srgbClr val="FFFFFF"/>
              </a:buClr>
              <a:buSzPts val="3200"/>
              <a:buFont typeface="Candara" panose="020E0502030303020204" pitchFamily="34" charset="0"/>
              <a:buNone/>
            </a:pPr>
            <a:r>
              <a:rPr lang="en-US" altLang="fr-FR" sz="50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Les courants de </a:t>
            </a:r>
            <a:br>
              <a:rPr lang="en-US" altLang="fr-FR" sz="50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br>
            <a:r>
              <a:rPr lang="en-US" altLang="fr-FR" sz="50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la post-croissance</a:t>
            </a:r>
            <a:endParaRPr lang="fr-FR" altLang="fr-FR" sz="5000"/>
          </a:p>
        </p:txBody>
      </p:sp>
      <p:sp>
        <p:nvSpPr>
          <p:cNvPr id="24579" name="Google Shape;201;p9">
            <a:extLst>
              <a:ext uri="{FF2B5EF4-FFF2-40B4-BE49-F238E27FC236}">
                <a16:creationId xmlns:a16="http://schemas.microsoft.com/office/drawing/2014/main" id="{B6A93223-6F16-17F9-3E3E-5A0011743047}"/>
              </a:ext>
            </a:extLst>
          </p:cNvPr>
          <p:cNvSpPr txBox="1">
            <a:spLocks noChangeArrowheads="1"/>
          </p:cNvSpPr>
          <p:nvPr/>
        </p:nvSpPr>
        <p:spPr bwMode="auto">
          <a:xfrm>
            <a:off x="23813" y="6332538"/>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
                <a:srgbClr val="FFFFFF"/>
              </a:buClr>
              <a:buSzPts val="1800"/>
              <a:buFont typeface="Candara" panose="020E0502030303020204" pitchFamily="34" charset="0"/>
              <a:buNone/>
            </a:pPr>
            <a:r>
              <a:rPr lang="en-US" altLang="fr-FR" sz="1800">
                <a:solidFill>
                  <a:srgbClr val="FFFFFF"/>
                </a:solidFill>
                <a:latin typeface="Candara" panose="020E0502030303020204" pitchFamily="34" charset="0"/>
                <a:sym typeface="Candara" panose="020E0502030303020204" pitchFamily="34" charset="0"/>
              </a:rPr>
              <a:t>Source : </a:t>
            </a:r>
            <a:r>
              <a:rPr lang="fr-FR" altLang="fr-FR" sz="1800">
                <a:solidFill>
                  <a:srgbClr val="FFFFFF"/>
                </a:solidFill>
                <a:latin typeface="Candara" panose="020E0502030303020204" pitchFamily="34" charset="0"/>
                <a:sym typeface="Arial" panose="020B0604020202020204" pitchFamily="34" charset="0"/>
                <a:hlinkClick r:id="rId3"/>
              </a:rPr>
              <a:t>Laurent 2023</a:t>
            </a:r>
            <a:r>
              <a:rPr lang="fr-FR" altLang="fr-FR" sz="1800">
                <a:solidFill>
                  <a:srgbClr val="FFFFFF"/>
                </a:solidFill>
                <a:latin typeface="Candara" panose="020E0502030303020204" pitchFamily="34" charset="0"/>
                <a:sym typeface="Arial" panose="020B0604020202020204" pitchFamily="34" charset="0"/>
              </a:rPr>
              <a:t>a</a:t>
            </a:r>
            <a:endParaRPr lang="fr-FR" altLang="fr-FR" sz="1800">
              <a:solidFill>
                <a:schemeClr val="tx1"/>
              </a:solidFill>
              <a:latin typeface="Candara" panose="020E0502030303020204" pitchFamily="34" charset="0"/>
            </a:endParaRPr>
          </a:p>
        </p:txBody>
      </p:sp>
      <p:pic>
        <p:nvPicPr>
          <p:cNvPr id="24580" name="Image 1">
            <a:extLst>
              <a:ext uri="{FF2B5EF4-FFF2-40B4-BE49-F238E27FC236}">
                <a16:creationId xmlns:a16="http://schemas.microsoft.com/office/drawing/2014/main" id="{8A0B4488-935D-1C2A-564C-ABB96AE954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3688" y="1844675"/>
            <a:ext cx="74993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07;p10">
            <a:extLst>
              <a:ext uri="{FF2B5EF4-FFF2-40B4-BE49-F238E27FC236}">
                <a16:creationId xmlns:a16="http://schemas.microsoft.com/office/drawing/2014/main" id="{E9AA9CA2-73B8-5D21-0002-C9BA934A1A07}"/>
              </a:ext>
            </a:extLst>
          </p:cNvPr>
          <p:cNvSpPr>
            <a:spLocks noGrp="1"/>
          </p:cNvSpPr>
          <p:nvPr>
            <p:ph type="title"/>
          </p:nvPr>
        </p:nvSpPr>
        <p:spPr>
          <a:xfrm>
            <a:off x="1547813" y="549275"/>
            <a:ext cx="7596187" cy="720725"/>
          </a:xfrm>
        </p:spPr>
        <p:txBody>
          <a:bodyPr lIns="91425" tIns="45700" rIns="91425" bIns="45700"/>
          <a:lstStyle/>
          <a:p>
            <a:pPr>
              <a:buClr>
                <a:srgbClr val="FFFFFF"/>
              </a:buClr>
              <a:buSzPts val="4400"/>
              <a:buFont typeface="Candara" panose="020E0502030303020204" pitchFamily="34" charset="0"/>
              <a:buNone/>
            </a:pPr>
            <a:r>
              <a:rPr lang="en-US" altLang="fr-FR" sz="36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La croissance de la </a:t>
            </a:r>
            <a:br>
              <a:rPr lang="en-US" altLang="fr-FR" sz="36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br>
            <a:r>
              <a:rPr lang="en-US" altLang="fr-FR" sz="36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post-croissance</a:t>
            </a:r>
            <a:endParaRPr lang="fr-FR" altLang="fr-FR" sz="3600"/>
          </a:p>
        </p:txBody>
      </p:sp>
      <p:sp>
        <p:nvSpPr>
          <p:cNvPr id="26627" name="Google Shape;208;p10">
            <a:extLst>
              <a:ext uri="{FF2B5EF4-FFF2-40B4-BE49-F238E27FC236}">
                <a16:creationId xmlns:a16="http://schemas.microsoft.com/office/drawing/2014/main" id="{D7B9B836-B37A-0A5A-620B-C6CF15F86B20}"/>
              </a:ext>
            </a:extLst>
          </p:cNvPr>
          <p:cNvSpPr txBox="1">
            <a:spLocks noChangeArrowheads="1"/>
          </p:cNvSpPr>
          <p:nvPr/>
        </p:nvSpPr>
        <p:spPr bwMode="auto">
          <a:xfrm>
            <a:off x="23813" y="6308725"/>
            <a:ext cx="310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
                <a:srgbClr val="FFFFFF"/>
              </a:buClr>
              <a:buSzPts val="1800"/>
              <a:buFont typeface="Candara" panose="020E0502030303020204" pitchFamily="34" charset="0"/>
              <a:buNone/>
            </a:pPr>
            <a:r>
              <a:rPr lang="en-US" altLang="fr-FR" sz="1800">
                <a:solidFill>
                  <a:srgbClr val="FFFFFF"/>
                </a:solidFill>
                <a:latin typeface="Candara" panose="020E0502030303020204" pitchFamily="34" charset="0"/>
                <a:sym typeface="Candara" panose="020E0502030303020204" pitchFamily="34" charset="0"/>
              </a:rPr>
              <a:t>Source : </a:t>
            </a:r>
            <a:endParaRPr lang="fr-FR" altLang="fr-FR" sz="1800">
              <a:solidFill>
                <a:schemeClr val="tx1"/>
              </a:solidFill>
              <a:latin typeface="Candara" panose="020E0502030303020204" pitchFamily="34" charset="0"/>
            </a:endParaRPr>
          </a:p>
        </p:txBody>
      </p:sp>
      <p:pic>
        <p:nvPicPr>
          <p:cNvPr id="26628" name="Google Shape;209;p10">
            <a:extLst>
              <a:ext uri="{FF2B5EF4-FFF2-40B4-BE49-F238E27FC236}">
                <a16:creationId xmlns:a16="http://schemas.microsoft.com/office/drawing/2014/main" id="{10A4FE2D-B1C6-DD5F-9E2E-C01325B9943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503363"/>
            <a:ext cx="62515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a:extLst>
              <a:ext uri="{FF2B5EF4-FFF2-40B4-BE49-F238E27FC236}">
                <a16:creationId xmlns:a16="http://schemas.microsoft.com/office/drawing/2014/main" id="{DF85146C-A455-588A-5098-5680C76CDE95}"/>
              </a:ext>
            </a:extLst>
          </p:cNvPr>
          <p:cNvSpPr>
            <a:spLocks noChangeArrowheads="1"/>
          </p:cNvSpPr>
          <p:nvPr/>
        </p:nvSpPr>
        <p:spPr bwMode="auto">
          <a:xfrm>
            <a:off x="796925" y="6308725"/>
            <a:ext cx="173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
                <a:srgbClr val="FFFFFF"/>
              </a:buClr>
              <a:buSzPts val="1800"/>
              <a:buFontTx/>
              <a:buNone/>
            </a:pPr>
            <a:r>
              <a:rPr lang="en-US" altLang="fr-FR" sz="1800">
                <a:solidFill>
                  <a:srgbClr val="FFFFFF"/>
                </a:solidFill>
                <a:latin typeface="Candara" panose="020E0502030303020204" pitchFamily="34" charset="0"/>
                <a:sym typeface="Candara" panose="020E0502030303020204" pitchFamily="34" charset="0"/>
                <a:hlinkClick r:id="rId4"/>
              </a:rPr>
              <a:t> Laurent, 2023</a:t>
            </a:r>
            <a:r>
              <a:rPr lang="en-US" altLang="fr-FR" sz="1800">
                <a:solidFill>
                  <a:srgbClr val="FFFFFF"/>
                </a:solidFill>
                <a:latin typeface="Candara" panose="020E0502030303020204" pitchFamily="34" charset="0"/>
                <a:sym typeface="Candara" panose="020E0502030303020204" pitchFamily="34" charset="0"/>
              </a:rPr>
              <a:t>b.</a:t>
            </a:r>
            <a:endParaRPr lang="fr-FR" altLang="fr-FR" sz="1800">
              <a:solidFill>
                <a:schemeClr val="tx1"/>
              </a:solidFill>
              <a:latin typeface="Candara" panose="020E0502030303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207;p10">
            <a:extLst>
              <a:ext uri="{FF2B5EF4-FFF2-40B4-BE49-F238E27FC236}">
                <a16:creationId xmlns:a16="http://schemas.microsoft.com/office/drawing/2014/main" id="{4BF18646-C601-187D-3C9E-E412F2F87BAA}"/>
              </a:ext>
            </a:extLst>
          </p:cNvPr>
          <p:cNvSpPr>
            <a:spLocks noGrp="1"/>
          </p:cNvSpPr>
          <p:nvPr>
            <p:ph type="title"/>
          </p:nvPr>
        </p:nvSpPr>
        <p:spPr>
          <a:xfrm>
            <a:off x="1522413" y="476250"/>
            <a:ext cx="7596187" cy="360363"/>
          </a:xfrm>
        </p:spPr>
        <p:txBody>
          <a:bodyPr lIns="91425" tIns="45700" rIns="91425" bIns="45700"/>
          <a:lstStyle/>
          <a:p>
            <a:pPr>
              <a:buClr>
                <a:srgbClr val="FFFFFF"/>
              </a:buClr>
              <a:buSzPts val="4400"/>
              <a:buFont typeface="Candara" panose="020E0502030303020204" pitchFamily="34" charset="0"/>
              <a:buNone/>
            </a:pPr>
            <a:r>
              <a:rPr lang="en-US" altLang="fr-FR" sz="50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La bataille des idées</a:t>
            </a:r>
            <a:endParaRPr lang="fr-FR" altLang="fr-FR" sz="5000"/>
          </a:p>
        </p:txBody>
      </p:sp>
      <p:pic>
        <p:nvPicPr>
          <p:cNvPr id="28675" name="Image 1">
            <a:extLst>
              <a:ext uri="{FF2B5EF4-FFF2-40B4-BE49-F238E27FC236}">
                <a16:creationId xmlns:a16="http://schemas.microsoft.com/office/drawing/2014/main" id="{B126A8FA-DE00-9081-163C-A129D88AEF82}"/>
              </a:ext>
            </a:extLst>
          </p:cNvPr>
          <p:cNvPicPr>
            <a:picLocks noChangeAspect="1"/>
          </p:cNvPicPr>
          <p:nvPr/>
        </p:nvPicPr>
        <p:blipFill>
          <a:blip r:embed="rId3">
            <a:extLst>
              <a:ext uri="{28A0092B-C50C-407E-A947-70E740481C1C}">
                <a14:useLocalDpi xmlns:a14="http://schemas.microsoft.com/office/drawing/2010/main" val="0"/>
              </a:ext>
            </a:extLst>
          </a:blip>
          <a:srcRect t="5792" r="19592" b="54695"/>
          <a:stretch>
            <a:fillRect/>
          </a:stretch>
        </p:blipFill>
        <p:spPr bwMode="auto">
          <a:xfrm>
            <a:off x="179388" y="1395413"/>
            <a:ext cx="88566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 3">
            <a:extLst>
              <a:ext uri="{FF2B5EF4-FFF2-40B4-BE49-F238E27FC236}">
                <a16:creationId xmlns:a16="http://schemas.microsoft.com/office/drawing/2014/main" id="{5EE90996-61F1-B189-F8D3-C967E70740A3}"/>
              </a:ext>
            </a:extLst>
          </p:cNvPr>
          <p:cNvPicPr>
            <a:picLocks noChangeAspect="1"/>
          </p:cNvPicPr>
          <p:nvPr/>
        </p:nvPicPr>
        <p:blipFill>
          <a:blip r:embed="rId4">
            <a:extLst>
              <a:ext uri="{28A0092B-C50C-407E-A947-70E740481C1C}">
                <a14:useLocalDpi xmlns:a14="http://schemas.microsoft.com/office/drawing/2010/main" val="0"/>
              </a:ext>
            </a:extLst>
          </a:blip>
          <a:srcRect l="14961" t="9801" r="10066" b="4997"/>
          <a:stretch>
            <a:fillRect/>
          </a:stretch>
        </p:blipFill>
        <p:spPr bwMode="auto">
          <a:xfrm>
            <a:off x="107950" y="3951288"/>
            <a:ext cx="43926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 4">
            <a:extLst>
              <a:ext uri="{FF2B5EF4-FFF2-40B4-BE49-F238E27FC236}">
                <a16:creationId xmlns:a16="http://schemas.microsoft.com/office/drawing/2014/main" id="{A95BFA12-3305-BDBF-A842-1A878EE12AF7}"/>
              </a:ext>
            </a:extLst>
          </p:cNvPr>
          <p:cNvPicPr>
            <a:picLocks noChangeAspect="1"/>
          </p:cNvPicPr>
          <p:nvPr/>
        </p:nvPicPr>
        <p:blipFill>
          <a:blip r:embed="rId5">
            <a:extLst>
              <a:ext uri="{28A0092B-C50C-407E-A947-70E740481C1C}">
                <a14:useLocalDpi xmlns:a14="http://schemas.microsoft.com/office/drawing/2010/main" val="0"/>
              </a:ext>
            </a:extLst>
          </a:blip>
          <a:srcRect l="8304" t="7001" r="9373" b="4553"/>
          <a:stretch>
            <a:fillRect/>
          </a:stretch>
        </p:blipFill>
        <p:spPr bwMode="auto">
          <a:xfrm>
            <a:off x="4556125" y="3968750"/>
            <a:ext cx="45704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
            <a:extLst>
              <a:ext uri="{FF2B5EF4-FFF2-40B4-BE49-F238E27FC236}">
                <a16:creationId xmlns:a16="http://schemas.microsoft.com/office/drawing/2014/main" id="{A18DDE29-7D70-1651-7776-1A4CD1DDB410}"/>
              </a:ext>
            </a:extLst>
          </p:cNvPr>
          <p:cNvSpPr>
            <a:spLocks noChangeArrowheads="1"/>
          </p:cNvSpPr>
          <p:nvPr/>
        </p:nvSpPr>
        <p:spPr bwMode="auto">
          <a:xfrm>
            <a:off x="5003800" y="1025525"/>
            <a:ext cx="3900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hlinkClick r:id="rId6"/>
              </a:rPr>
              <a:t>https://www.beyond-growth-2023.eu/</a:t>
            </a:r>
            <a:r>
              <a:rPr lang="fr-FR" altLang="fr-FR" sz="1800">
                <a:solidFill>
                  <a:schemeClr val="tx1"/>
                </a:solidFill>
                <a:latin typeface="Candara" panose="020E0502030303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49">
            <a:extLst>
              <a:ext uri="{FF2B5EF4-FFF2-40B4-BE49-F238E27FC236}">
                <a16:creationId xmlns:a16="http://schemas.microsoft.com/office/drawing/2014/main" id="{743D3559-6794-5056-DB45-74FD1C9298E6}"/>
              </a:ext>
            </a:extLst>
          </p:cNvPr>
          <p:cNvSpPr>
            <a:spLocks noGrp="1"/>
          </p:cNvSpPr>
          <p:nvPr>
            <p:ph type="title"/>
          </p:nvPr>
        </p:nvSpPr>
        <p:spPr>
          <a:xfrm>
            <a:off x="1449388" y="398463"/>
            <a:ext cx="7596187" cy="719137"/>
          </a:xfrm>
        </p:spPr>
        <p:txBody>
          <a:bodyPr tIns="45700" bIns="45700"/>
          <a:lstStyle/>
          <a:p>
            <a:pPr eaLnBrk="1" hangingPunct="1">
              <a:buClr>
                <a:srgbClr val="FFFFFF"/>
              </a:buClr>
              <a:buSzPts val="9600"/>
              <a:buFont typeface="Candara" panose="020E0502030303020204" pitchFamily="34" charset="0"/>
              <a:buNone/>
            </a:pPr>
            <a:r>
              <a:rPr lang="fr-FR" altLang="fr-FR" sz="6600" b="1">
                <a:solidFill>
                  <a:srgbClr val="FFFFFF"/>
                </a:solidFill>
                <a:latin typeface="Candara" panose="020E0502030303020204" pitchFamily="34" charset="0"/>
                <a:cs typeface="Arial" panose="020B0604020202020204" pitchFamily="34" charset="0"/>
                <a:sym typeface="Candara" panose="020E0502030303020204" pitchFamily="34" charset="0"/>
              </a:rPr>
              <a:t>La sobriété/satiété</a:t>
            </a:r>
            <a:endParaRPr lang="fr-FR" altLang="fr-FR" sz="6600">
              <a:solidFill>
                <a:srgbClr val="FFFFFF"/>
              </a:solidFill>
              <a:cs typeface="Arial" panose="020B0604020202020204" pitchFamily="34" charset="0"/>
              <a:sym typeface="Arial" panose="020B0604020202020204" pitchFamily="34" charset="0"/>
            </a:endParaRPr>
          </a:p>
        </p:txBody>
      </p:sp>
      <p:sp>
        <p:nvSpPr>
          <p:cNvPr id="30723" name="AutoShape 2" descr="image.png">
            <a:extLst>
              <a:ext uri="{FF2B5EF4-FFF2-40B4-BE49-F238E27FC236}">
                <a16:creationId xmlns:a16="http://schemas.microsoft.com/office/drawing/2014/main" id="{37E9733B-EEE2-8129-F654-CCEBE572CA21}"/>
              </a:ext>
            </a:extLst>
          </p:cNvPr>
          <p:cNvSpPr>
            <a:spLocks noChangeAspect="1" noChangeArrowheads="1"/>
          </p:cNvSpPr>
          <p:nvPr/>
        </p:nvSpPr>
        <p:spPr bwMode="auto">
          <a:xfrm>
            <a:off x="141288" y="-144463"/>
            <a:ext cx="4646612"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fr-FR" altLang="fr-FR" sz="1800">
              <a:solidFill>
                <a:srgbClr val="FFFFFF"/>
              </a:solidFill>
              <a:latin typeface="Candara" panose="020E0502030303020204" pitchFamily="34" charset="0"/>
            </a:endParaRPr>
          </a:p>
        </p:txBody>
      </p:sp>
      <p:pic>
        <p:nvPicPr>
          <p:cNvPr id="30724" name="Image 4">
            <a:extLst>
              <a:ext uri="{FF2B5EF4-FFF2-40B4-BE49-F238E27FC236}">
                <a16:creationId xmlns:a16="http://schemas.microsoft.com/office/drawing/2014/main" id="{03E09AAD-851A-170D-83B5-38048BF25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5" t="12933" r="21297" b="4173"/>
          <a:stretch>
            <a:fillRect/>
          </a:stretch>
        </p:blipFill>
        <p:spPr bwMode="auto">
          <a:xfrm>
            <a:off x="141288" y="1268413"/>
            <a:ext cx="55102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5">
            <a:extLst>
              <a:ext uri="{FF2B5EF4-FFF2-40B4-BE49-F238E27FC236}">
                <a16:creationId xmlns:a16="http://schemas.microsoft.com/office/drawing/2014/main" id="{C57450E4-9685-EDC3-21C7-162A05FCB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534" t="47755" r="17328" b="32243"/>
          <a:stretch>
            <a:fillRect/>
          </a:stretch>
        </p:blipFill>
        <p:spPr bwMode="auto">
          <a:xfrm>
            <a:off x="2195513" y="5445125"/>
            <a:ext cx="669766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4917679-A402-59FF-3943-DB5F8D40A80A}"/>
              </a:ext>
            </a:extLst>
          </p:cNvPr>
          <p:cNvSpPr/>
          <p:nvPr/>
        </p:nvSpPr>
        <p:spPr>
          <a:xfrm>
            <a:off x="2484438" y="5554663"/>
            <a:ext cx="6191250" cy="360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w="38100">
                <a:solidFill>
                  <a:schemeClr val="tx1"/>
                </a:solidFill>
              </a:ln>
            </a:endParaRPr>
          </a:p>
        </p:txBody>
      </p:sp>
      <p:sp>
        <p:nvSpPr>
          <p:cNvPr id="8" name="Rectangle 7">
            <a:extLst>
              <a:ext uri="{FF2B5EF4-FFF2-40B4-BE49-F238E27FC236}">
                <a16:creationId xmlns:a16="http://schemas.microsoft.com/office/drawing/2014/main" id="{14D6A33D-1114-FF5C-8878-772928CB4B82}"/>
              </a:ext>
            </a:extLst>
          </p:cNvPr>
          <p:cNvSpPr/>
          <p:nvPr/>
        </p:nvSpPr>
        <p:spPr>
          <a:xfrm>
            <a:off x="3779838" y="2420938"/>
            <a:ext cx="576262" cy="1158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w="38100">
                <a:solidFill>
                  <a:schemeClr val="tx1"/>
                </a:solidFill>
              </a:l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49">
            <a:extLst>
              <a:ext uri="{FF2B5EF4-FFF2-40B4-BE49-F238E27FC236}">
                <a16:creationId xmlns:a16="http://schemas.microsoft.com/office/drawing/2014/main" id="{2CCE4583-2182-B598-4C72-9CE8F2AA020F}"/>
              </a:ext>
            </a:extLst>
          </p:cNvPr>
          <p:cNvSpPr>
            <a:spLocks noGrp="1"/>
          </p:cNvSpPr>
          <p:nvPr>
            <p:ph type="title"/>
          </p:nvPr>
        </p:nvSpPr>
        <p:spPr>
          <a:xfrm>
            <a:off x="1547813" y="661988"/>
            <a:ext cx="3600450" cy="719137"/>
          </a:xfrm>
        </p:spPr>
        <p:txBody>
          <a:bodyPr tIns="45700" bIns="45700"/>
          <a:lstStyle/>
          <a:p>
            <a:pPr eaLnBrk="1" hangingPunct="1">
              <a:buClr>
                <a:srgbClr val="FFFFFF"/>
              </a:buClr>
              <a:buSzPts val="9600"/>
              <a:buFont typeface="Candara" panose="020E0502030303020204" pitchFamily="34" charset="0"/>
              <a:buNone/>
            </a:pPr>
            <a:r>
              <a:rPr lang="fr-FR" altLang="fr-FR" sz="4000" b="1">
                <a:solidFill>
                  <a:srgbClr val="FFFFFF"/>
                </a:solidFill>
                <a:latin typeface="Candara" panose="020E0502030303020204" pitchFamily="34" charset="0"/>
                <a:cs typeface="Arial" panose="020B0604020202020204" pitchFamily="34" charset="0"/>
                <a:sym typeface="Candara" panose="020E0502030303020204" pitchFamily="34" charset="0"/>
              </a:rPr>
              <a:t>Les politiques </a:t>
            </a:r>
            <a:br>
              <a:rPr lang="fr-FR" altLang="fr-FR" sz="4000" b="1">
                <a:solidFill>
                  <a:srgbClr val="FFFFFF"/>
                </a:solidFill>
                <a:latin typeface="Candara" panose="020E0502030303020204" pitchFamily="34" charset="0"/>
                <a:cs typeface="Arial" panose="020B0604020202020204" pitchFamily="34" charset="0"/>
                <a:sym typeface="Candara" panose="020E0502030303020204" pitchFamily="34" charset="0"/>
              </a:rPr>
            </a:br>
            <a:r>
              <a:rPr lang="fr-FR" altLang="fr-FR" sz="4000" b="1">
                <a:solidFill>
                  <a:srgbClr val="FFFFFF"/>
                </a:solidFill>
                <a:latin typeface="Candara" panose="020E0502030303020204" pitchFamily="34" charset="0"/>
                <a:cs typeface="Arial" panose="020B0604020202020204" pitchFamily="34" charset="0"/>
                <a:sym typeface="Candara" panose="020E0502030303020204" pitchFamily="34" charset="0"/>
              </a:rPr>
              <a:t>de satiété</a:t>
            </a:r>
            <a:endParaRPr lang="fr-FR" altLang="fr-FR" sz="4000">
              <a:solidFill>
                <a:srgbClr val="FFFFFF"/>
              </a:solidFill>
              <a:cs typeface="Arial" panose="020B0604020202020204" pitchFamily="34" charset="0"/>
              <a:sym typeface="Arial" panose="020B0604020202020204" pitchFamily="34" charset="0"/>
            </a:endParaRPr>
          </a:p>
        </p:txBody>
      </p:sp>
      <p:sp>
        <p:nvSpPr>
          <p:cNvPr id="32771" name="AutoShape 2" descr="image.png">
            <a:extLst>
              <a:ext uri="{FF2B5EF4-FFF2-40B4-BE49-F238E27FC236}">
                <a16:creationId xmlns:a16="http://schemas.microsoft.com/office/drawing/2014/main" id="{0C7407CD-3FDB-8526-6415-EB398546798F}"/>
              </a:ext>
            </a:extLst>
          </p:cNvPr>
          <p:cNvSpPr>
            <a:spLocks noChangeAspect="1" noChangeArrowheads="1"/>
          </p:cNvSpPr>
          <p:nvPr/>
        </p:nvSpPr>
        <p:spPr bwMode="auto">
          <a:xfrm>
            <a:off x="141288" y="-144463"/>
            <a:ext cx="4646612"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fr-FR" altLang="fr-FR" sz="1800">
              <a:solidFill>
                <a:srgbClr val="FFFFFF"/>
              </a:solidFill>
              <a:latin typeface="Candara" panose="020E0502030303020204" pitchFamily="34" charset="0"/>
            </a:endParaRPr>
          </a:p>
        </p:txBody>
      </p:sp>
      <p:pic>
        <p:nvPicPr>
          <p:cNvPr id="32772" name="Picture 4" descr="Gonéri on Twitter: &quot;Il y a une figure dans le WGII qui présente sous une  forme idéalisée un monde dans lequel ce développement résilient face au  changement climatique (à droite). Bien sûr,">
            <a:extLst>
              <a:ext uri="{FF2B5EF4-FFF2-40B4-BE49-F238E27FC236}">
                <a16:creationId xmlns:a16="http://schemas.microsoft.com/office/drawing/2014/main" id="{53BD2B83-9CCE-A623-6F0A-6E9D7DB0E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65" t="14613"/>
          <a:stretch>
            <a:fillRect/>
          </a:stretch>
        </p:blipFill>
        <p:spPr bwMode="auto">
          <a:xfrm>
            <a:off x="296863" y="1889125"/>
            <a:ext cx="433863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a:extLst>
              <a:ext uri="{FF2B5EF4-FFF2-40B4-BE49-F238E27FC236}">
                <a16:creationId xmlns:a16="http://schemas.microsoft.com/office/drawing/2014/main" id="{8EDADFE6-9E14-25FB-034D-7DFE6384CCDD}"/>
              </a:ext>
            </a:extLst>
          </p:cNvPr>
          <p:cNvSpPr>
            <a:spLocks noChangeArrowheads="1"/>
          </p:cNvSpPr>
          <p:nvPr/>
        </p:nvSpPr>
        <p:spPr bwMode="auto">
          <a:xfrm>
            <a:off x="141288" y="6238875"/>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rPr>
              <a:t>Source : IPCC AR6.</a:t>
            </a:r>
          </a:p>
        </p:txBody>
      </p:sp>
      <p:pic>
        <p:nvPicPr>
          <p:cNvPr id="32774" name="Picture 8" descr="https://www.ipcc.ch/report/ar6/syr/downloads/figures/IPCC_AR6_SYR_SPM_Figure7.png">
            <a:extLst>
              <a:ext uri="{FF2B5EF4-FFF2-40B4-BE49-F238E27FC236}">
                <a16:creationId xmlns:a16="http://schemas.microsoft.com/office/drawing/2014/main" id="{8550A6B6-9205-55F8-CB9B-8BF3EAE25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485775"/>
            <a:ext cx="4059237"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207;p10">
            <a:extLst>
              <a:ext uri="{FF2B5EF4-FFF2-40B4-BE49-F238E27FC236}">
                <a16:creationId xmlns:a16="http://schemas.microsoft.com/office/drawing/2014/main" id="{3AC75796-86B6-F29E-4048-1CE7EA67AC7A}"/>
              </a:ext>
            </a:extLst>
          </p:cNvPr>
          <p:cNvSpPr>
            <a:spLocks noGrp="1"/>
          </p:cNvSpPr>
          <p:nvPr>
            <p:ph type="title"/>
          </p:nvPr>
        </p:nvSpPr>
        <p:spPr>
          <a:xfrm>
            <a:off x="1403350" y="404813"/>
            <a:ext cx="7993063" cy="720725"/>
          </a:xfrm>
        </p:spPr>
        <p:txBody>
          <a:bodyPr lIns="91425" tIns="45700" rIns="91425" bIns="45700"/>
          <a:lstStyle/>
          <a:p>
            <a:pPr>
              <a:buClr>
                <a:srgbClr val="FFFFFF"/>
              </a:buClr>
              <a:buSzPts val="4400"/>
              <a:buFont typeface="Candara" panose="020E0502030303020204" pitchFamily="34" charset="0"/>
              <a:buNone/>
            </a:pPr>
            <a:r>
              <a:rPr lang="en-US" altLang="fr-FR" sz="36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La post-croissance est-elle acceptable ?</a:t>
            </a:r>
            <a:endParaRPr lang="fr-FR" altLang="fr-FR" sz="3600"/>
          </a:p>
        </p:txBody>
      </p:sp>
      <p:sp>
        <p:nvSpPr>
          <p:cNvPr id="34819" name="Google Shape;208;p10">
            <a:extLst>
              <a:ext uri="{FF2B5EF4-FFF2-40B4-BE49-F238E27FC236}">
                <a16:creationId xmlns:a16="http://schemas.microsoft.com/office/drawing/2014/main" id="{C5FF7562-09E2-E9AC-A0E6-CC375725FE3E}"/>
              </a:ext>
            </a:extLst>
          </p:cNvPr>
          <p:cNvSpPr txBox="1">
            <a:spLocks noChangeArrowheads="1"/>
          </p:cNvSpPr>
          <p:nvPr/>
        </p:nvSpPr>
        <p:spPr bwMode="auto">
          <a:xfrm>
            <a:off x="12700" y="6211888"/>
            <a:ext cx="901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
                <a:srgbClr val="FFFFFF"/>
              </a:buClr>
              <a:buSzPts val="1800"/>
              <a:buFont typeface="Candara" panose="020E0502030303020204" pitchFamily="34" charset="0"/>
              <a:buNone/>
            </a:pPr>
            <a:r>
              <a:rPr lang="en-US" altLang="fr-FR" sz="1800">
                <a:solidFill>
                  <a:srgbClr val="FFFFFF"/>
                </a:solidFill>
                <a:latin typeface="Candara" panose="020E0502030303020204" pitchFamily="34" charset="0"/>
                <a:sym typeface="Candara" panose="020E0502030303020204" pitchFamily="34" charset="0"/>
              </a:rPr>
              <a:t>Source :  King, L.C., Savin, I. &amp; Drews, S. Shades of green growth scepticism among climate policy researchers. Nat Sustain 6, 1316–1320 (2023). </a:t>
            </a:r>
            <a:endParaRPr lang="fr-FR" altLang="fr-FR" sz="1800">
              <a:solidFill>
                <a:schemeClr val="tx1"/>
              </a:solidFill>
              <a:latin typeface="Candara" panose="020E0502030303020204" pitchFamily="34" charset="0"/>
            </a:endParaRPr>
          </a:p>
        </p:txBody>
      </p:sp>
      <p:pic>
        <p:nvPicPr>
          <p:cNvPr id="34820" name="Picture 2" descr="green growth, degrowth and agrowth split according to scientific discipline">
            <a:extLst>
              <a:ext uri="{FF2B5EF4-FFF2-40B4-BE49-F238E27FC236}">
                <a16:creationId xmlns:a16="http://schemas.microsoft.com/office/drawing/2014/main" id="{E3B5EC99-4746-B133-3DAA-EC10F0E8D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1125538"/>
            <a:ext cx="71818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
            <a:extLst>
              <a:ext uri="{FF2B5EF4-FFF2-40B4-BE49-F238E27FC236}">
                <a16:creationId xmlns:a16="http://schemas.microsoft.com/office/drawing/2014/main" id="{056B8489-A387-F64E-C2E3-22DE89BC7F93}"/>
              </a:ext>
            </a:extLst>
          </p:cNvPr>
          <p:cNvSpPr>
            <a:spLocks noChangeArrowheads="1"/>
          </p:cNvSpPr>
          <p:nvPr/>
        </p:nvSpPr>
        <p:spPr bwMode="auto">
          <a:xfrm>
            <a:off x="107950" y="5592763"/>
            <a:ext cx="9036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fr-FR" sz="1400"/>
              <a:t>73% of global researchers who have published on climate change mitigation policies expressed views aligned with “agrowth” or “degrowth” positions, with the former being the most popular</a:t>
            </a:r>
            <a:endParaRPr lang="fr-FR" altLang="fr-F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07;p10">
            <a:extLst>
              <a:ext uri="{FF2B5EF4-FFF2-40B4-BE49-F238E27FC236}">
                <a16:creationId xmlns:a16="http://schemas.microsoft.com/office/drawing/2014/main" id="{ABA55F18-2F48-658B-D4A7-DD2B2C2ECA6C}"/>
              </a:ext>
            </a:extLst>
          </p:cNvPr>
          <p:cNvSpPr>
            <a:spLocks noGrp="1"/>
          </p:cNvSpPr>
          <p:nvPr>
            <p:ph type="title"/>
          </p:nvPr>
        </p:nvSpPr>
        <p:spPr>
          <a:xfrm>
            <a:off x="1403350" y="404813"/>
            <a:ext cx="7993063" cy="720725"/>
          </a:xfrm>
        </p:spPr>
        <p:txBody>
          <a:bodyPr lIns="91425" tIns="45700" rIns="91425" bIns="45700"/>
          <a:lstStyle/>
          <a:p>
            <a:pPr>
              <a:buClr>
                <a:srgbClr val="FFFFFF"/>
              </a:buClr>
              <a:buSzPts val="4400"/>
              <a:buFont typeface="Candara" panose="020E0502030303020204" pitchFamily="34" charset="0"/>
              <a:buNone/>
            </a:pPr>
            <a:r>
              <a:rPr lang="en-US" altLang="fr-FR" sz="3600" b="1">
                <a:solidFill>
                  <a:srgbClr val="FFFFFF"/>
                </a:solidFill>
                <a:latin typeface="Candara" panose="020E0502030303020204" pitchFamily="34" charset="0"/>
                <a:ea typeface="Candara" panose="020E0502030303020204" pitchFamily="34" charset="0"/>
                <a:cs typeface="Candara" panose="020E0502030303020204" pitchFamily="34" charset="0"/>
                <a:sym typeface="Candara" panose="020E0502030303020204" pitchFamily="34" charset="0"/>
              </a:rPr>
              <a:t>La post-croissance est-elle acceptable ?</a:t>
            </a:r>
            <a:endParaRPr lang="fr-FR" altLang="fr-FR" sz="3600"/>
          </a:p>
        </p:txBody>
      </p:sp>
      <p:sp>
        <p:nvSpPr>
          <p:cNvPr id="36867" name="Google Shape;208;p10">
            <a:extLst>
              <a:ext uri="{FF2B5EF4-FFF2-40B4-BE49-F238E27FC236}">
                <a16:creationId xmlns:a16="http://schemas.microsoft.com/office/drawing/2014/main" id="{13259E88-FD2E-3FF0-7D19-4823F17FABF3}"/>
              </a:ext>
            </a:extLst>
          </p:cNvPr>
          <p:cNvSpPr txBox="1">
            <a:spLocks noChangeArrowheads="1"/>
          </p:cNvSpPr>
          <p:nvPr/>
        </p:nvSpPr>
        <p:spPr bwMode="auto">
          <a:xfrm>
            <a:off x="23813" y="6203950"/>
            <a:ext cx="9120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
                <a:srgbClr val="FFFFFF"/>
              </a:buClr>
              <a:buSzPts val="1800"/>
              <a:buFont typeface="Candara" panose="020E0502030303020204" pitchFamily="34" charset="0"/>
              <a:buNone/>
            </a:pPr>
            <a:r>
              <a:rPr lang="en-US" altLang="fr-FR" sz="1800">
                <a:solidFill>
                  <a:srgbClr val="FFFFFF"/>
                </a:solidFill>
                <a:latin typeface="Candara" panose="020E0502030303020204" pitchFamily="34" charset="0"/>
                <a:sym typeface="Candara" panose="020E0502030303020204" pitchFamily="34" charset="0"/>
              </a:rPr>
              <a:t>Source :  Citizens call for sufficiency and regulation — A comparison of European citizen assemblies and National Energy and Climate Plans  </a:t>
            </a:r>
            <a:endParaRPr lang="fr-FR" altLang="fr-FR" sz="1800">
              <a:solidFill>
                <a:schemeClr val="tx1"/>
              </a:solidFill>
              <a:latin typeface="Candara" panose="020E0502030303020204" pitchFamily="34" charset="0"/>
            </a:endParaRPr>
          </a:p>
        </p:txBody>
      </p:sp>
      <p:pic>
        <p:nvPicPr>
          <p:cNvPr id="36868" name="Picture 2" descr="https://ars.els-cdn.com/content/image/1-s2.0-S2214629623003146-gr1_lrg.jpg">
            <a:extLst>
              <a:ext uri="{FF2B5EF4-FFF2-40B4-BE49-F238E27FC236}">
                <a16:creationId xmlns:a16="http://schemas.microsoft.com/office/drawing/2014/main" id="{EEACF800-82BB-ED72-9E60-FA777FC06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1146175"/>
            <a:ext cx="73850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A06AC97-DB91-329C-2565-B4C62AF28658}"/>
              </a:ext>
            </a:extLst>
          </p:cNvPr>
          <p:cNvSpPr>
            <a:spLocks noGrp="1" noChangeArrowheads="1"/>
          </p:cNvSpPr>
          <p:nvPr>
            <p:ph type="title"/>
          </p:nvPr>
        </p:nvSpPr>
        <p:spPr>
          <a:xfrm>
            <a:off x="1476375" y="339725"/>
            <a:ext cx="7559675" cy="1008063"/>
          </a:xfrm>
        </p:spPr>
        <p:txBody>
          <a:bodyPr/>
          <a:lstStyle/>
          <a:p>
            <a:pPr eaLnBrk="1" hangingPunct="1"/>
            <a:r>
              <a:rPr lang="fr-FR" altLang="fr-FR" sz="3600" b="1">
                <a:solidFill>
                  <a:schemeClr val="tx1"/>
                </a:solidFill>
                <a:latin typeface="Candara" panose="020E0502030303020204" pitchFamily="34" charset="0"/>
              </a:rPr>
              <a:t>La post-croissance est-elle désirable ?</a:t>
            </a:r>
          </a:p>
        </p:txBody>
      </p:sp>
      <p:sp>
        <p:nvSpPr>
          <p:cNvPr id="38915" name="Rectangle 3">
            <a:extLst>
              <a:ext uri="{FF2B5EF4-FFF2-40B4-BE49-F238E27FC236}">
                <a16:creationId xmlns:a16="http://schemas.microsoft.com/office/drawing/2014/main" id="{42CD759E-569D-76E2-6BC7-409140AE8628}"/>
              </a:ext>
            </a:extLst>
          </p:cNvPr>
          <p:cNvSpPr>
            <a:spLocks noGrp="1" noChangeArrowheads="1"/>
          </p:cNvSpPr>
          <p:nvPr>
            <p:ph type="body" idx="1"/>
          </p:nvPr>
        </p:nvSpPr>
        <p:spPr>
          <a:xfrm>
            <a:off x="107950" y="2255838"/>
            <a:ext cx="3384550" cy="2520950"/>
          </a:xfrm>
        </p:spPr>
        <p:txBody>
          <a:bodyPr/>
          <a:lstStyle/>
          <a:p>
            <a:pPr marL="0" indent="0">
              <a:lnSpc>
                <a:spcPct val="80000"/>
              </a:lnSpc>
              <a:buFont typeface="Wingdings" pitchFamily="2" charset="2"/>
              <a:buNone/>
            </a:pPr>
            <a:r>
              <a:rPr lang="fr-FR" altLang="fr-FR" i="1">
                <a:latin typeface="Candara" panose="020E0502030303020204" pitchFamily="34" charset="0"/>
              </a:rPr>
              <a:t>« La santé est un état de complet </a:t>
            </a:r>
            <a:r>
              <a:rPr lang="fr-FR" altLang="fr-FR" b="1" i="1">
                <a:solidFill>
                  <a:schemeClr val="accent1"/>
                </a:solidFill>
                <a:latin typeface="Candara" panose="020E0502030303020204" pitchFamily="34" charset="0"/>
              </a:rPr>
              <a:t>bien-être</a:t>
            </a:r>
            <a:r>
              <a:rPr lang="fr-FR" altLang="fr-FR" i="1">
                <a:latin typeface="Candara" panose="020E0502030303020204" pitchFamily="34" charset="0"/>
              </a:rPr>
              <a:t> physique, mental et social et ne consiste pas seulement en une absence de maladie ou d’infirmité » </a:t>
            </a:r>
          </a:p>
          <a:p>
            <a:pPr marL="0" indent="0">
              <a:lnSpc>
                <a:spcPct val="80000"/>
              </a:lnSpc>
              <a:buFont typeface="Wingdings" pitchFamily="2" charset="2"/>
              <a:buNone/>
            </a:pPr>
            <a:r>
              <a:rPr lang="fr-FR" altLang="fr-FR">
                <a:latin typeface="Candara" panose="020E0502030303020204" pitchFamily="34" charset="0"/>
              </a:rPr>
              <a:t>(OMS, 1948)</a:t>
            </a:r>
          </a:p>
        </p:txBody>
      </p:sp>
      <p:sp>
        <p:nvSpPr>
          <p:cNvPr id="4" name="Rectangle 3">
            <a:extLst>
              <a:ext uri="{FF2B5EF4-FFF2-40B4-BE49-F238E27FC236}">
                <a16:creationId xmlns:a16="http://schemas.microsoft.com/office/drawing/2014/main" id="{D57DFA80-6813-1829-54E7-A76E0C0DB1C6}"/>
              </a:ext>
            </a:extLst>
          </p:cNvPr>
          <p:cNvSpPr txBox="1">
            <a:spLocks noChangeArrowheads="1"/>
          </p:cNvSpPr>
          <p:nvPr/>
        </p:nvSpPr>
        <p:spPr bwMode="auto">
          <a:xfrm>
            <a:off x="5472113" y="1520825"/>
            <a:ext cx="33845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a:lnSpc>
                <a:spcPct val="80000"/>
              </a:lnSpc>
              <a:buFont typeface="Wingdings" panose="05000000000000000000" pitchFamily="2" charset="2"/>
              <a:buNone/>
              <a:defRPr/>
            </a:pPr>
            <a:r>
              <a:rPr lang="fr-FR" altLang="fr-FR" kern="0" dirty="0">
                <a:latin typeface="Candara" panose="020E0502030303020204" pitchFamily="34" charset="0"/>
              </a:rPr>
              <a:t>L’enjeu de la justice sociale : inégalités et démocratie sanitaire</a:t>
            </a:r>
          </a:p>
          <a:p>
            <a:pPr marL="0" indent="0">
              <a:lnSpc>
                <a:spcPct val="80000"/>
              </a:lnSpc>
              <a:buFont typeface="Wingdings" panose="05000000000000000000" pitchFamily="2" charset="2"/>
              <a:buNone/>
              <a:defRPr/>
            </a:pPr>
            <a:endParaRPr lang="fr-FR" altLang="fr-FR" kern="0" dirty="0">
              <a:latin typeface="Candara" panose="020E0502030303020204" pitchFamily="34" charset="0"/>
            </a:endParaRPr>
          </a:p>
          <a:p>
            <a:pPr marL="0" indent="0">
              <a:lnSpc>
                <a:spcPct val="80000"/>
              </a:lnSpc>
              <a:buFont typeface="Wingdings" panose="05000000000000000000" pitchFamily="2" charset="2"/>
              <a:buNone/>
              <a:defRPr/>
            </a:pPr>
            <a:r>
              <a:rPr lang="fr-FR" altLang="fr-FR" kern="0" dirty="0">
                <a:latin typeface="Candara" panose="020E0502030303020204" pitchFamily="34" charset="0"/>
              </a:rPr>
              <a:t>L’enjeu des relations sociales, impact sur le bonheur et l’espérance de vie</a:t>
            </a:r>
          </a:p>
          <a:p>
            <a:pPr marL="0" indent="0">
              <a:lnSpc>
                <a:spcPct val="80000"/>
              </a:lnSpc>
              <a:buFont typeface="Wingdings" panose="05000000000000000000" pitchFamily="2" charset="2"/>
              <a:buNone/>
              <a:defRPr/>
            </a:pPr>
            <a:endParaRPr lang="fr-FR" altLang="fr-FR" kern="0" dirty="0">
              <a:latin typeface="Candara" panose="020E0502030303020204" pitchFamily="34" charset="0"/>
            </a:endParaRPr>
          </a:p>
          <a:p>
            <a:pPr marL="0" indent="0">
              <a:lnSpc>
                <a:spcPct val="80000"/>
              </a:lnSpc>
              <a:buFont typeface="Wingdings" panose="05000000000000000000" pitchFamily="2" charset="2"/>
              <a:buNone/>
              <a:defRPr/>
            </a:pPr>
            <a:r>
              <a:rPr lang="fr-FR" altLang="fr-FR" kern="0" dirty="0">
                <a:latin typeface="Candara" panose="020E0502030303020204" pitchFamily="34" charset="0"/>
              </a:rPr>
              <a:t>L’enjeu de la santé écologique</a:t>
            </a:r>
          </a:p>
        </p:txBody>
      </p:sp>
      <p:sp>
        <p:nvSpPr>
          <p:cNvPr id="2" name="Flèche droite 1">
            <a:extLst>
              <a:ext uri="{FF2B5EF4-FFF2-40B4-BE49-F238E27FC236}">
                <a16:creationId xmlns:a16="http://schemas.microsoft.com/office/drawing/2014/main" id="{A647FF81-3DAA-4889-12AC-0D34F35A0288}"/>
              </a:ext>
            </a:extLst>
          </p:cNvPr>
          <p:cNvSpPr/>
          <p:nvPr/>
        </p:nvSpPr>
        <p:spPr>
          <a:xfrm>
            <a:off x="3724275" y="3122613"/>
            <a:ext cx="1439863"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a:extLst>
              <a:ext uri="{FF2B5EF4-FFF2-40B4-BE49-F238E27FC236}">
                <a16:creationId xmlns:a16="http://schemas.microsoft.com/office/drawing/2014/main" id="{8C903F37-7F10-C5F2-0711-263C5782F13E}"/>
              </a:ext>
            </a:extLst>
          </p:cNvPr>
          <p:cNvSpPr txBox="1">
            <a:spLocks noChangeArrowheads="1"/>
          </p:cNvSpPr>
          <p:nvPr/>
        </p:nvSpPr>
        <p:spPr bwMode="auto">
          <a:xfrm>
            <a:off x="3852863" y="2781300"/>
            <a:ext cx="107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2400">
                <a:solidFill>
                  <a:schemeClr val="tx1"/>
                </a:solidFill>
                <a:latin typeface="Candara" panose="020E0502030303020204" pitchFamily="34" charset="0"/>
              </a:rPr>
              <a:t>Covid</a:t>
            </a:r>
          </a:p>
        </p:txBody>
      </p:sp>
      <p:sp>
        <p:nvSpPr>
          <p:cNvPr id="38919" name="Rectangle 4">
            <a:extLst>
              <a:ext uri="{FF2B5EF4-FFF2-40B4-BE49-F238E27FC236}">
                <a16:creationId xmlns:a16="http://schemas.microsoft.com/office/drawing/2014/main" id="{7CDA07A9-A57D-C3E8-5DD6-45B6E6A52A59}"/>
              </a:ext>
            </a:extLst>
          </p:cNvPr>
          <p:cNvSpPr>
            <a:spLocks noChangeArrowheads="1"/>
          </p:cNvSpPr>
          <p:nvPr/>
        </p:nvSpPr>
        <p:spPr bwMode="auto">
          <a:xfrm>
            <a:off x="971550" y="5805488"/>
            <a:ext cx="7272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2000">
                <a:solidFill>
                  <a:schemeClr val="tx1"/>
                </a:solidFill>
                <a:latin typeface="Candara" panose="020E0502030303020204" pitchFamily="34" charset="0"/>
              </a:rPr>
              <a:t>La santé humaine dépend des liens sociaux et des liens naturels</a:t>
            </a:r>
          </a:p>
        </p:txBody>
      </p:sp>
      <p:sp>
        <p:nvSpPr>
          <p:cNvPr id="38920" name="Rectangle 4">
            <a:extLst>
              <a:ext uri="{FF2B5EF4-FFF2-40B4-BE49-F238E27FC236}">
                <a16:creationId xmlns:a16="http://schemas.microsoft.com/office/drawing/2014/main" id="{63EC456C-EEDB-457A-F1A4-DD79C4ECAFEC}"/>
              </a:ext>
            </a:extLst>
          </p:cNvPr>
          <p:cNvSpPr>
            <a:spLocks noChangeArrowheads="1"/>
          </p:cNvSpPr>
          <p:nvPr/>
        </p:nvSpPr>
        <p:spPr bwMode="auto">
          <a:xfrm>
            <a:off x="107950" y="6356350"/>
            <a:ext cx="245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50000"/>
              </a:spcBef>
              <a:buClrTx/>
              <a:buSzTx/>
              <a:buFont typeface="Wingdings" pitchFamily="2" charset="2"/>
              <a:buNone/>
            </a:pPr>
            <a:r>
              <a:rPr lang="fr-FR" altLang="fr-FR" sz="1800">
                <a:solidFill>
                  <a:srgbClr val="FFFFFF"/>
                </a:solidFill>
                <a:latin typeface="Candara" panose="020E0502030303020204" pitchFamily="34" charset="0"/>
                <a:sym typeface="Arial" panose="020B0604020202020204" pitchFamily="34" charset="0"/>
              </a:rPr>
              <a:t>Source : </a:t>
            </a:r>
            <a:r>
              <a:rPr lang="fr-FR" altLang="fr-FR" sz="1800">
                <a:solidFill>
                  <a:srgbClr val="FFFFFF"/>
                </a:solidFill>
                <a:latin typeface="Candara" panose="020E0502030303020204" pitchFamily="34" charset="0"/>
                <a:sym typeface="Arial" panose="020B0604020202020204" pitchFamily="34" charset="0"/>
                <a:hlinkClick r:id="rId3"/>
              </a:rPr>
              <a:t>Laurent 2023</a:t>
            </a:r>
            <a:r>
              <a:rPr lang="fr-FR" altLang="fr-FR" sz="1800">
                <a:solidFill>
                  <a:srgbClr val="FFFFFF"/>
                </a:solidFill>
                <a:latin typeface="Candara" panose="020E0502030303020204" pitchFamily="34" charset="0"/>
                <a:sym typeface="Arial" panose="020B0604020202020204"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6A4D7C0-6253-2255-2CE1-1B94113F7404}"/>
              </a:ext>
            </a:extLst>
          </p:cNvPr>
          <p:cNvSpPr>
            <a:spLocks noGrp="1" noChangeArrowheads="1"/>
          </p:cNvSpPr>
          <p:nvPr>
            <p:ph type="title"/>
          </p:nvPr>
        </p:nvSpPr>
        <p:spPr>
          <a:xfrm>
            <a:off x="1403350" y="404813"/>
            <a:ext cx="8137525" cy="1295400"/>
          </a:xfrm>
        </p:spPr>
        <p:txBody>
          <a:bodyPr/>
          <a:lstStyle/>
          <a:p>
            <a:pPr eaLnBrk="1" hangingPunct="1"/>
            <a:r>
              <a:rPr lang="fr-FR" altLang="fr-FR" sz="8800" b="1">
                <a:solidFill>
                  <a:schemeClr val="tx1"/>
                </a:solidFill>
                <a:latin typeface="Candara" panose="020E0502030303020204" pitchFamily="34" charset="0"/>
              </a:rPr>
              <a:t>La pleine santé</a:t>
            </a:r>
          </a:p>
        </p:txBody>
      </p:sp>
      <p:sp>
        <p:nvSpPr>
          <p:cNvPr id="400387" name="Rectangle 3">
            <a:extLst>
              <a:ext uri="{FF2B5EF4-FFF2-40B4-BE49-F238E27FC236}">
                <a16:creationId xmlns:a16="http://schemas.microsoft.com/office/drawing/2014/main" id="{FCC4E88E-867F-55CB-8245-5A5CCF4E4ACC}"/>
              </a:ext>
            </a:extLst>
          </p:cNvPr>
          <p:cNvSpPr>
            <a:spLocks noGrp="1" noChangeArrowheads="1"/>
          </p:cNvSpPr>
          <p:nvPr>
            <p:ph type="body" idx="1"/>
          </p:nvPr>
        </p:nvSpPr>
        <p:spPr>
          <a:xfrm>
            <a:off x="22225" y="1844675"/>
            <a:ext cx="8856663" cy="3122613"/>
          </a:xfrm>
        </p:spPr>
        <p:txBody>
          <a:bodyPr/>
          <a:lstStyle/>
          <a:p>
            <a:pPr>
              <a:lnSpc>
                <a:spcPct val="80000"/>
              </a:lnSpc>
            </a:pPr>
            <a:r>
              <a:rPr lang="fr-FR" altLang="fr-FR" sz="2500">
                <a:latin typeface="Candara" panose="020E0502030303020204" pitchFamily="34" charset="0"/>
              </a:rPr>
              <a:t>Le système économique contemporain apparaît triplement irrationnel : il favorise les inégalités sociales au lieu de vouloir les réduire, il isole les individus au lieu de chercher à les rapprocher, il détruit le monde vivant au lieu de tenter de le préserver ;</a:t>
            </a:r>
          </a:p>
          <a:p>
            <a:pPr>
              <a:lnSpc>
                <a:spcPct val="80000"/>
              </a:lnSpc>
            </a:pPr>
            <a:r>
              <a:rPr lang="fr-FR" altLang="fr-FR" sz="2500">
                <a:latin typeface="Candara" panose="020E0502030303020204" pitchFamily="34" charset="0"/>
              </a:rPr>
              <a:t>« Pleine santé » : « un état continu de bien-être : physique et psychologique, individuel et social, humain et écologique » ;</a:t>
            </a:r>
          </a:p>
          <a:p>
            <a:pPr>
              <a:lnSpc>
                <a:spcPct val="80000"/>
              </a:lnSpc>
            </a:pPr>
            <a:r>
              <a:rPr lang="fr-FR" altLang="fr-FR" sz="2500">
                <a:latin typeface="Candara" panose="020E0502030303020204" pitchFamily="34" charset="0"/>
              </a:rPr>
              <a:t>Souligner le caractère holistique de l’approche sanitaire, la continuité de la santé humaine, qui lie la santé mentale à la santé physiologique, la santé individuelle à la santé collective et la santé de l’humanité à la santé planétaire ; </a:t>
            </a:r>
          </a:p>
          <a:p>
            <a:pPr>
              <a:lnSpc>
                <a:spcPct val="80000"/>
              </a:lnSpc>
            </a:pPr>
            <a:r>
              <a:rPr lang="fr-FR" altLang="fr-FR" sz="2500">
                <a:latin typeface="Candara" panose="020E0502030303020204" pitchFamily="34" charset="0"/>
              </a:rPr>
              <a:t>La pleine santé : une santé d’interfaces, de synergies, de solidarités.</a:t>
            </a:r>
          </a:p>
          <a:p>
            <a:pPr eaLnBrk="1" hangingPunct="1">
              <a:lnSpc>
                <a:spcPct val="90000"/>
              </a:lnSpc>
              <a:buFont typeface="Wingdings" pitchFamily="2" charset="2"/>
              <a:buNone/>
            </a:pPr>
            <a:endParaRPr lang="fr-FR" altLang="fr-FR" sz="2500">
              <a:latin typeface="Candara" panose="020E0502030303020204" pitchFamily="34" charset="0"/>
            </a:endParaRPr>
          </a:p>
          <a:p>
            <a:pPr eaLnBrk="1" hangingPunct="1">
              <a:lnSpc>
                <a:spcPct val="90000"/>
              </a:lnSpc>
              <a:buFont typeface="Wingdings" pitchFamily="2" charset="2"/>
              <a:buNone/>
            </a:pPr>
            <a:endParaRPr lang="fr-FR" altLang="fr-FR" sz="250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00386"/>
                                        </p:tgtEl>
                                        <p:attrNameLst>
                                          <p:attrName>style.visibility</p:attrName>
                                        </p:attrNameLst>
                                      </p:cBhvr>
                                      <p:to>
                                        <p:strVal val="visible"/>
                                      </p:to>
                                    </p:set>
                                    <p:anim calcmode="lin" valueType="num">
                                      <p:cBhvr>
                                        <p:cTn id="7" dur="1000" fill="hold"/>
                                        <p:tgtEl>
                                          <p:spTgt spid="400386"/>
                                        </p:tgtEl>
                                        <p:attrNameLst>
                                          <p:attrName>ppt_x</p:attrName>
                                        </p:attrNameLst>
                                      </p:cBhvr>
                                      <p:tavLst>
                                        <p:tav tm="0">
                                          <p:val>
                                            <p:strVal val="#ppt_x-.2"/>
                                          </p:val>
                                        </p:tav>
                                        <p:tav tm="100000">
                                          <p:val>
                                            <p:strVal val="#ppt_x"/>
                                          </p:val>
                                        </p:tav>
                                      </p:tavLst>
                                    </p:anim>
                                    <p:anim calcmode="lin" valueType="num">
                                      <p:cBhvr>
                                        <p:cTn id="8" dur="1000" fill="hold"/>
                                        <p:tgtEl>
                                          <p:spTgt spid="400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0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00387">
                                            <p:txEl>
                                              <p:pRg st="0" end="0"/>
                                            </p:txEl>
                                          </p:spTgt>
                                        </p:tgtEl>
                                        <p:attrNameLst>
                                          <p:attrName>style.visibility</p:attrName>
                                        </p:attrNameLst>
                                      </p:cBhvr>
                                      <p:to>
                                        <p:strVal val="visible"/>
                                      </p:to>
                                    </p:set>
                                    <p:animEffect transition="in" filter="fade">
                                      <p:cBhvr>
                                        <p:cTn id="14" dur="500"/>
                                        <p:tgtEl>
                                          <p:spTgt spid="400387">
                                            <p:txEl>
                                              <p:pRg st="0" end="0"/>
                                            </p:txEl>
                                          </p:spTgt>
                                        </p:tgtEl>
                                      </p:cBhvr>
                                    </p:animEffect>
                                    <p:anim calcmode="lin" valueType="num">
                                      <p:cBhvr>
                                        <p:cTn id="15" dur="500" fill="hold"/>
                                        <p:tgtEl>
                                          <p:spTgt spid="400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0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00387">
                                            <p:txEl>
                                              <p:pRg st="1" end="1"/>
                                            </p:txEl>
                                          </p:spTgt>
                                        </p:tgtEl>
                                        <p:attrNameLst>
                                          <p:attrName>style.visibility</p:attrName>
                                        </p:attrNameLst>
                                      </p:cBhvr>
                                      <p:to>
                                        <p:strVal val="visible"/>
                                      </p:to>
                                    </p:set>
                                    <p:animEffect transition="in" filter="fade">
                                      <p:cBhvr>
                                        <p:cTn id="21" dur="500"/>
                                        <p:tgtEl>
                                          <p:spTgt spid="400387">
                                            <p:txEl>
                                              <p:pRg st="1" end="1"/>
                                            </p:txEl>
                                          </p:spTgt>
                                        </p:tgtEl>
                                      </p:cBhvr>
                                    </p:animEffect>
                                    <p:anim calcmode="lin" valueType="num">
                                      <p:cBhvr>
                                        <p:cTn id="22" dur="500" fill="hold"/>
                                        <p:tgtEl>
                                          <p:spTgt spid="4003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0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400387">
                                            <p:txEl>
                                              <p:pRg st="2" end="2"/>
                                            </p:txEl>
                                          </p:spTgt>
                                        </p:tgtEl>
                                        <p:attrNameLst>
                                          <p:attrName>style.visibility</p:attrName>
                                        </p:attrNameLst>
                                      </p:cBhvr>
                                      <p:to>
                                        <p:strVal val="visible"/>
                                      </p:to>
                                    </p:set>
                                    <p:animEffect transition="in" filter="fade">
                                      <p:cBhvr>
                                        <p:cTn id="28" dur="500"/>
                                        <p:tgtEl>
                                          <p:spTgt spid="400387">
                                            <p:txEl>
                                              <p:pRg st="2" end="2"/>
                                            </p:txEl>
                                          </p:spTgt>
                                        </p:tgtEl>
                                      </p:cBhvr>
                                    </p:animEffect>
                                    <p:anim calcmode="lin" valueType="num">
                                      <p:cBhvr>
                                        <p:cTn id="29" dur="500" fill="hold"/>
                                        <p:tgtEl>
                                          <p:spTgt spid="4003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0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400387">
                                            <p:txEl>
                                              <p:pRg st="3" end="3"/>
                                            </p:txEl>
                                          </p:spTgt>
                                        </p:tgtEl>
                                        <p:attrNameLst>
                                          <p:attrName>style.visibility</p:attrName>
                                        </p:attrNameLst>
                                      </p:cBhvr>
                                      <p:to>
                                        <p:strVal val="visible"/>
                                      </p:to>
                                    </p:set>
                                    <p:animEffect transition="in" filter="fade">
                                      <p:cBhvr>
                                        <p:cTn id="35" dur="500"/>
                                        <p:tgtEl>
                                          <p:spTgt spid="400387">
                                            <p:txEl>
                                              <p:pRg st="3" end="3"/>
                                            </p:txEl>
                                          </p:spTgt>
                                        </p:tgtEl>
                                      </p:cBhvr>
                                    </p:animEffect>
                                    <p:anim calcmode="lin" valueType="num">
                                      <p:cBhvr>
                                        <p:cTn id="36" dur="500" fill="hold"/>
                                        <p:tgtEl>
                                          <p:spTgt spid="4003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003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DDC830CF-8D81-896E-0B0B-39A638C85069}"/>
              </a:ext>
            </a:extLst>
          </p:cNvPr>
          <p:cNvSpPr>
            <a:spLocks noGrp="1" noChangeArrowheads="1"/>
          </p:cNvSpPr>
          <p:nvPr>
            <p:ph type="title"/>
          </p:nvPr>
        </p:nvSpPr>
        <p:spPr>
          <a:xfrm>
            <a:off x="1403350" y="404813"/>
            <a:ext cx="7848600" cy="1295400"/>
          </a:xfrm>
        </p:spPr>
        <p:txBody>
          <a:bodyPr/>
          <a:lstStyle/>
          <a:p>
            <a:pPr eaLnBrk="1" hangingPunct="1"/>
            <a:r>
              <a:rPr lang="fr-FR" altLang="fr-FR" sz="8800" b="1">
                <a:solidFill>
                  <a:schemeClr val="tx1"/>
                </a:solidFill>
                <a:latin typeface="Candara" panose="020E0502030303020204" pitchFamily="34" charset="0"/>
              </a:rPr>
              <a:t>Problématiques</a:t>
            </a:r>
          </a:p>
        </p:txBody>
      </p:sp>
      <p:sp>
        <p:nvSpPr>
          <p:cNvPr id="400387" name="Rectangle 3">
            <a:extLst>
              <a:ext uri="{FF2B5EF4-FFF2-40B4-BE49-F238E27FC236}">
                <a16:creationId xmlns:a16="http://schemas.microsoft.com/office/drawing/2014/main" id="{7EC65671-DC40-460D-86C0-7F271CCE856C}"/>
              </a:ext>
            </a:extLst>
          </p:cNvPr>
          <p:cNvSpPr>
            <a:spLocks noGrp="1" noChangeArrowheads="1"/>
          </p:cNvSpPr>
          <p:nvPr>
            <p:ph type="body" idx="1"/>
          </p:nvPr>
        </p:nvSpPr>
        <p:spPr>
          <a:xfrm>
            <a:off x="142875" y="2420938"/>
            <a:ext cx="9001125" cy="3122612"/>
          </a:xfrm>
        </p:spPr>
        <p:txBody>
          <a:bodyPr/>
          <a:lstStyle/>
          <a:p>
            <a:pPr>
              <a:lnSpc>
                <a:spcPct val="80000"/>
              </a:lnSpc>
              <a:defRPr/>
            </a:pPr>
            <a:r>
              <a:rPr lang="fr-FR" altLang="fr-FR" sz="4000" dirty="0">
                <a:latin typeface="Candara" panose="020E0502030303020204" pitchFamily="34" charset="0"/>
              </a:rPr>
              <a:t>La post-croissance est-elle nécessaire ?</a:t>
            </a:r>
          </a:p>
          <a:p>
            <a:pPr>
              <a:lnSpc>
                <a:spcPct val="80000"/>
              </a:lnSpc>
              <a:defRPr/>
            </a:pPr>
            <a:r>
              <a:rPr lang="fr-FR" altLang="fr-FR" sz="4000" dirty="0">
                <a:latin typeface="Candara" panose="020E0502030303020204" pitchFamily="34" charset="0"/>
              </a:rPr>
              <a:t>La post-croissance est-elle robuste ?</a:t>
            </a:r>
          </a:p>
          <a:p>
            <a:pPr>
              <a:lnSpc>
                <a:spcPct val="80000"/>
              </a:lnSpc>
              <a:defRPr/>
            </a:pPr>
            <a:r>
              <a:rPr lang="fr-FR" altLang="fr-FR" sz="4000" dirty="0">
                <a:latin typeface="Candara" panose="020E0502030303020204" pitchFamily="34" charset="0"/>
              </a:rPr>
              <a:t>La post-croissance est-elle acceptable ?</a:t>
            </a:r>
          </a:p>
          <a:p>
            <a:pPr>
              <a:lnSpc>
                <a:spcPct val="80000"/>
              </a:lnSpc>
              <a:defRPr/>
            </a:pPr>
            <a:r>
              <a:rPr lang="fr-FR" altLang="fr-FR" sz="4000" dirty="0">
                <a:latin typeface="Candara" panose="020E0502030303020204" pitchFamily="34" charset="0"/>
              </a:rPr>
              <a:t>La post-croissance est-elle désirable ?</a:t>
            </a:r>
          </a:p>
          <a:p>
            <a:pPr marL="0" indent="0">
              <a:lnSpc>
                <a:spcPct val="80000"/>
              </a:lnSpc>
              <a:buFont typeface="Wingdings" pitchFamily="2" charset="2"/>
              <a:buNone/>
              <a:defRPr/>
            </a:pPr>
            <a:br>
              <a:rPr lang="fr-FR" altLang="fr-FR" sz="4000" dirty="0">
                <a:latin typeface="Candara" panose="020E0502030303020204" pitchFamily="34" charset="0"/>
              </a:rPr>
            </a:br>
            <a:endParaRPr lang="fr-FR" altLang="fr-FR" sz="4000" dirty="0">
              <a:latin typeface="Candara" panose="020E0502030303020204" pitchFamily="34" charset="0"/>
            </a:endParaRPr>
          </a:p>
          <a:p>
            <a:pPr eaLnBrk="1" hangingPunct="1">
              <a:lnSpc>
                <a:spcPct val="90000"/>
              </a:lnSpc>
              <a:buFont typeface="Wingdings" pitchFamily="2" charset="2"/>
              <a:buNone/>
              <a:defRPr/>
            </a:pPr>
            <a:endParaRPr lang="fr-FR" altLang="fr-FR" sz="4000" dirty="0">
              <a:latin typeface="Candara" panose="020E0502030303020204" pitchFamily="34" charset="0"/>
            </a:endParaRPr>
          </a:p>
          <a:p>
            <a:pPr eaLnBrk="1" hangingPunct="1">
              <a:lnSpc>
                <a:spcPct val="90000"/>
              </a:lnSpc>
              <a:buFont typeface="Wingdings" pitchFamily="2" charset="2"/>
              <a:buNone/>
              <a:defRPr/>
            </a:pPr>
            <a:endParaRPr lang="fr-FR" altLang="fr-FR" sz="40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00386"/>
                                        </p:tgtEl>
                                        <p:attrNameLst>
                                          <p:attrName>style.visibility</p:attrName>
                                        </p:attrNameLst>
                                      </p:cBhvr>
                                      <p:to>
                                        <p:strVal val="visible"/>
                                      </p:to>
                                    </p:set>
                                    <p:anim calcmode="lin" valueType="num">
                                      <p:cBhvr>
                                        <p:cTn id="7" dur="1000" fill="hold"/>
                                        <p:tgtEl>
                                          <p:spTgt spid="400386"/>
                                        </p:tgtEl>
                                        <p:attrNameLst>
                                          <p:attrName>ppt_x</p:attrName>
                                        </p:attrNameLst>
                                      </p:cBhvr>
                                      <p:tavLst>
                                        <p:tav tm="0">
                                          <p:val>
                                            <p:strVal val="#ppt_x-.2"/>
                                          </p:val>
                                        </p:tav>
                                        <p:tav tm="100000">
                                          <p:val>
                                            <p:strVal val="#ppt_x"/>
                                          </p:val>
                                        </p:tav>
                                      </p:tavLst>
                                    </p:anim>
                                    <p:anim calcmode="lin" valueType="num">
                                      <p:cBhvr>
                                        <p:cTn id="8" dur="1000" fill="hold"/>
                                        <p:tgtEl>
                                          <p:spTgt spid="400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0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00387">
                                            <p:txEl>
                                              <p:pRg st="0" end="0"/>
                                            </p:txEl>
                                          </p:spTgt>
                                        </p:tgtEl>
                                        <p:attrNameLst>
                                          <p:attrName>style.visibility</p:attrName>
                                        </p:attrNameLst>
                                      </p:cBhvr>
                                      <p:to>
                                        <p:strVal val="visible"/>
                                      </p:to>
                                    </p:set>
                                    <p:animEffect transition="in" filter="fade">
                                      <p:cBhvr>
                                        <p:cTn id="14" dur="500"/>
                                        <p:tgtEl>
                                          <p:spTgt spid="400387">
                                            <p:txEl>
                                              <p:pRg st="0" end="0"/>
                                            </p:txEl>
                                          </p:spTgt>
                                        </p:tgtEl>
                                      </p:cBhvr>
                                    </p:animEffect>
                                    <p:anim calcmode="lin" valueType="num">
                                      <p:cBhvr>
                                        <p:cTn id="15" dur="500" fill="hold"/>
                                        <p:tgtEl>
                                          <p:spTgt spid="400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0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00387">
                                            <p:txEl>
                                              <p:pRg st="1" end="1"/>
                                            </p:txEl>
                                          </p:spTgt>
                                        </p:tgtEl>
                                        <p:attrNameLst>
                                          <p:attrName>style.visibility</p:attrName>
                                        </p:attrNameLst>
                                      </p:cBhvr>
                                      <p:to>
                                        <p:strVal val="visible"/>
                                      </p:to>
                                    </p:set>
                                    <p:animEffect transition="in" filter="fade">
                                      <p:cBhvr>
                                        <p:cTn id="21" dur="500"/>
                                        <p:tgtEl>
                                          <p:spTgt spid="400387">
                                            <p:txEl>
                                              <p:pRg st="1" end="1"/>
                                            </p:txEl>
                                          </p:spTgt>
                                        </p:tgtEl>
                                      </p:cBhvr>
                                    </p:animEffect>
                                    <p:anim calcmode="lin" valueType="num">
                                      <p:cBhvr>
                                        <p:cTn id="22" dur="500" fill="hold"/>
                                        <p:tgtEl>
                                          <p:spTgt spid="4003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0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400387">
                                            <p:txEl>
                                              <p:pRg st="2" end="2"/>
                                            </p:txEl>
                                          </p:spTgt>
                                        </p:tgtEl>
                                        <p:attrNameLst>
                                          <p:attrName>style.visibility</p:attrName>
                                        </p:attrNameLst>
                                      </p:cBhvr>
                                      <p:to>
                                        <p:strVal val="visible"/>
                                      </p:to>
                                    </p:set>
                                    <p:animEffect transition="in" filter="fade">
                                      <p:cBhvr>
                                        <p:cTn id="28" dur="500"/>
                                        <p:tgtEl>
                                          <p:spTgt spid="400387">
                                            <p:txEl>
                                              <p:pRg st="2" end="2"/>
                                            </p:txEl>
                                          </p:spTgt>
                                        </p:tgtEl>
                                      </p:cBhvr>
                                    </p:animEffect>
                                    <p:anim calcmode="lin" valueType="num">
                                      <p:cBhvr>
                                        <p:cTn id="29" dur="500" fill="hold"/>
                                        <p:tgtEl>
                                          <p:spTgt spid="4003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0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400387">
                                            <p:txEl>
                                              <p:pRg st="3" end="3"/>
                                            </p:txEl>
                                          </p:spTgt>
                                        </p:tgtEl>
                                        <p:attrNameLst>
                                          <p:attrName>style.visibility</p:attrName>
                                        </p:attrNameLst>
                                      </p:cBhvr>
                                      <p:to>
                                        <p:strVal val="visible"/>
                                      </p:to>
                                    </p:set>
                                    <p:animEffect transition="in" filter="fade">
                                      <p:cBhvr>
                                        <p:cTn id="35" dur="500"/>
                                        <p:tgtEl>
                                          <p:spTgt spid="400387">
                                            <p:txEl>
                                              <p:pRg st="3" end="3"/>
                                            </p:txEl>
                                          </p:spTgt>
                                        </p:tgtEl>
                                      </p:cBhvr>
                                    </p:animEffect>
                                    <p:anim calcmode="lin" valueType="num">
                                      <p:cBhvr>
                                        <p:cTn id="36" dur="500" fill="hold"/>
                                        <p:tgtEl>
                                          <p:spTgt spid="4003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00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400387">
                                            <p:txEl>
                                              <p:pRg st="4" end="4"/>
                                            </p:txEl>
                                          </p:spTgt>
                                        </p:tgtEl>
                                        <p:attrNameLst>
                                          <p:attrName>style.visibility</p:attrName>
                                        </p:attrNameLst>
                                      </p:cBhvr>
                                      <p:to>
                                        <p:strVal val="visible"/>
                                      </p:to>
                                    </p:set>
                                    <p:animEffect transition="in" filter="fade">
                                      <p:cBhvr>
                                        <p:cTn id="42" dur="500"/>
                                        <p:tgtEl>
                                          <p:spTgt spid="400387">
                                            <p:txEl>
                                              <p:pRg st="4" end="4"/>
                                            </p:txEl>
                                          </p:spTgt>
                                        </p:tgtEl>
                                      </p:cBhvr>
                                    </p:animEffect>
                                    <p:anim calcmode="lin" valueType="num">
                                      <p:cBhvr>
                                        <p:cTn id="43" dur="500" fill="hold"/>
                                        <p:tgtEl>
                                          <p:spTgt spid="40038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00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1F24A533-28F6-8A58-957A-82A031F9DBE8}"/>
              </a:ext>
            </a:extLst>
          </p:cNvPr>
          <p:cNvSpPr>
            <a:spLocks noGrp="1" noChangeArrowheads="1"/>
          </p:cNvSpPr>
          <p:nvPr>
            <p:ph type="title"/>
          </p:nvPr>
        </p:nvSpPr>
        <p:spPr>
          <a:xfrm>
            <a:off x="1476375" y="333375"/>
            <a:ext cx="8137525" cy="1295400"/>
          </a:xfrm>
        </p:spPr>
        <p:txBody>
          <a:bodyPr/>
          <a:lstStyle/>
          <a:p>
            <a:pPr eaLnBrk="1" hangingPunct="1"/>
            <a:r>
              <a:rPr lang="fr-FR" altLang="fr-FR" sz="8800" b="1">
                <a:solidFill>
                  <a:schemeClr val="tx1"/>
                </a:solidFill>
                <a:latin typeface="Candara" panose="020E0502030303020204" pitchFamily="34" charset="0"/>
              </a:rPr>
              <a:t>La pleine santé</a:t>
            </a:r>
          </a:p>
        </p:txBody>
      </p:sp>
      <p:sp>
        <p:nvSpPr>
          <p:cNvPr id="400387" name="Rectangle 3">
            <a:extLst>
              <a:ext uri="{FF2B5EF4-FFF2-40B4-BE49-F238E27FC236}">
                <a16:creationId xmlns:a16="http://schemas.microsoft.com/office/drawing/2014/main" id="{79E3E2D2-A3B3-66C9-C215-17DBD126B67C}"/>
              </a:ext>
            </a:extLst>
          </p:cNvPr>
          <p:cNvSpPr>
            <a:spLocks noGrp="1" noChangeArrowheads="1"/>
          </p:cNvSpPr>
          <p:nvPr>
            <p:ph type="body" idx="1"/>
          </p:nvPr>
        </p:nvSpPr>
        <p:spPr>
          <a:xfrm>
            <a:off x="22225" y="1844675"/>
            <a:ext cx="8942388" cy="3122613"/>
          </a:xfrm>
        </p:spPr>
        <p:txBody>
          <a:bodyPr/>
          <a:lstStyle/>
          <a:p>
            <a:pPr>
              <a:lnSpc>
                <a:spcPct val="80000"/>
              </a:lnSpc>
            </a:pPr>
            <a:r>
              <a:rPr lang="fr-FR" altLang="fr-FR" sz="2500">
                <a:latin typeface="Candara" panose="020E0502030303020204" pitchFamily="34" charset="0"/>
              </a:rPr>
              <a:t>Eviter l’illusion de la dissociation du corps et de l’esprit en insistant sur la solidarité entre santé physique et psychique, leçon essentielle du Covid et de ses dévastatrices politiques de confinement à travers le monde et d’abord pour les plus jeunes ; </a:t>
            </a:r>
          </a:p>
          <a:p>
            <a:pPr>
              <a:lnSpc>
                <a:spcPct val="80000"/>
              </a:lnSpc>
            </a:pPr>
            <a:r>
              <a:rPr lang="fr-FR" altLang="fr-FR" sz="2500">
                <a:latin typeface="Candara" panose="020E0502030303020204" pitchFamily="34" charset="0"/>
              </a:rPr>
              <a:t>La pleine santé donne ensuite à voir l’importance des inégalités sociales et des liens sociaux en liant santé individuelle et collective ; </a:t>
            </a:r>
          </a:p>
          <a:p>
            <a:pPr>
              <a:lnSpc>
                <a:spcPct val="80000"/>
              </a:lnSpc>
            </a:pPr>
            <a:r>
              <a:rPr lang="fr-FR" altLang="fr-FR" sz="2500">
                <a:latin typeface="Candara" panose="020E0502030303020204" pitchFamily="34" charset="0"/>
              </a:rPr>
              <a:t>La pleine santé permet enfin d’ouvrir des voies opérationnelles de médiation entre les humains et les non-humains en reprenant notre place au sein du monde vivant au moyen du trait d’union écologique qu’est la santé ;</a:t>
            </a:r>
          </a:p>
          <a:p>
            <a:pPr>
              <a:lnSpc>
                <a:spcPct val="80000"/>
              </a:lnSpc>
            </a:pPr>
            <a:r>
              <a:rPr lang="fr-FR" altLang="fr-FR" sz="2500">
                <a:latin typeface="Candara" panose="020E0502030303020204" pitchFamily="34" charset="0"/>
              </a:rPr>
              <a:t>L’au-delà (déjà-là) de la croissance : </a:t>
            </a:r>
            <a:r>
              <a:rPr lang="fr-FR" altLang="fr-FR" sz="2500" b="1">
                <a:solidFill>
                  <a:schemeClr val="accent1"/>
                </a:solidFill>
                <a:latin typeface="Candara" panose="020E0502030303020204" pitchFamily="34" charset="0"/>
              </a:rPr>
              <a:t>satiété et pleine santé.</a:t>
            </a:r>
            <a:endParaRPr lang="fr-FR" altLang="fr-FR" sz="2500">
              <a:latin typeface="Candara" panose="020E0502030303020204" pitchFamily="34" charset="0"/>
            </a:endParaRPr>
          </a:p>
          <a:p>
            <a:pPr eaLnBrk="1" hangingPunct="1">
              <a:lnSpc>
                <a:spcPct val="90000"/>
              </a:lnSpc>
              <a:buFont typeface="Wingdings" pitchFamily="2" charset="2"/>
              <a:buNone/>
            </a:pPr>
            <a:endParaRPr lang="fr-FR" altLang="fr-FR" sz="2500">
              <a:latin typeface="Candara" panose="020E0502030303020204" pitchFamily="34" charset="0"/>
            </a:endParaRPr>
          </a:p>
          <a:p>
            <a:pPr eaLnBrk="1" hangingPunct="1">
              <a:lnSpc>
                <a:spcPct val="90000"/>
              </a:lnSpc>
              <a:buFont typeface="Wingdings" pitchFamily="2" charset="2"/>
              <a:buNone/>
            </a:pPr>
            <a:endParaRPr lang="fr-FR" altLang="fr-FR" sz="250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00386"/>
                                        </p:tgtEl>
                                        <p:attrNameLst>
                                          <p:attrName>style.visibility</p:attrName>
                                        </p:attrNameLst>
                                      </p:cBhvr>
                                      <p:to>
                                        <p:strVal val="visible"/>
                                      </p:to>
                                    </p:set>
                                    <p:anim calcmode="lin" valueType="num">
                                      <p:cBhvr>
                                        <p:cTn id="7" dur="1000" fill="hold"/>
                                        <p:tgtEl>
                                          <p:spTgt spid="400386"/>
                                        </p:tgtEl>
                                        <p:attrNameLst>
                                          <p:attrName>ppt_x</p:attrName>
                                        </p:attrNameLst>
                                      </p:cBhvr>
                                      <p:tavLst>
                                        <p:tav tm="0">
                                          <p:val>
                                            <p:strVal val="#ppt_x-.2"/>
                                          </p:val>
                                        </p:tav>
                                        <p:tav tm="100000">
                                          <p:val>
                                            <p:strVal val="#ppt_x"/>
                                          </p:val>
                                        </p:tav>
                                      </p:tavLst>
                                    </p:anim>
                                    <p:anim calcmode="lin" valueType="num">
                                      <p:cBhvr>
                                        <p:cTn id="8" dur="1000" fill="hold"/>
                                        <p:tgtEl>
                                          <p:spTgt spid="400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0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00387">
                                            <p:txEl>
                                              <p:pRg st="0" end="0"/>
                                            </p:txEl>
                                          </p:spTgt>
                                        </p:tgtEl>
                                        <p:attrNameLst>
                                          <p:attrName>style.visibility</p:attrName>
                                        </p:attrNameLst>
                                      </p:cBhvr>
                                      <p:to>
                                        <p:strVal val="visible"/>
                                      </p:to>
                                    </p:set>
                                    <p:animEffect transition="in" filter="fade">
                                      <p:cBhvr>
                                        <p:cTn id="14" dur="500"/>
                                        <p:tgtEl>
                                          <p:spTgt spid="400387">
                                            <p:txEl>
                                              <p:pRg st="0" end="0"/>
                                            </p:txEl>
                                          </p:spTgt>
                                        </p:tgtEl>
                                      </p:cBhvr>
                                    </p:animEffect>
                                    <p:anim calcmode="lin" valueType="num">
                                      <p:cBhvr>
                                        <p:cTn id="15" dur="500" fill="hold"/>
                                        <p:tgtEl>
                                          <p:spTgt spid="400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0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00387">
                                            <p:txEl>
                                              <p:pRg st="1" end="1"/>
                                            </p:txEl>
                                          </p:spTgt>
                                        </p:tgtEl>
                                        <p:attrNameLst>
                                          <p:attrName>style.visibility</p:attrName>
                                        </p:attrNameLst>
                                      </p:cBhvr>
                                      <p:to>
                                        <p:strVal val="visible"/>
                                      </p:to>
                                    </p:set>
                                    <p:animEffect transition="in" filter="fade">
                                      <p:cBhvr>
                                        <p:cTn id="21" dur="500"/>
                                        <p:tgtEl>
                                          <p:spTgt spid="400387">
                                            <p:txEl>
                                              <p:pRg st="1" end="1"/>
                                            </p:txEl>
                                          </p:spTgt>
                                        </p:tgtEl>
                                      </p:cBhvr>
                                    </p:animEffect>
                                    <p:anim calcmode="lin" valueType="num">
                                      <p:cBhvr>
                                        <p:cTn id="22" dur="500" fill="hold"/>
                                        <p:tgtEl>
                                          <p:spTgt spid="4003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0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400387">
                                            <p:txEl>
                                              <p:pRg st="2" end="2"/>
                                            </p:txEl>
                                          </p:spTgt>
                                        </p:tgtEl>
                                        <p:attrNameLst>
                                          <p:attrName>style.visibility</p:attrName>
                                        </p:attrNameLst>
                                      </p:cBhvr>
                                      <p:to>
                                        <p:strVal val="visible"/>
                                      </p:to>
                                    </p:set>
                                    <p:animEffect transition="in" filter="fade">
                                      <p:cBhvr>
                                        <p:cTn id="28" dur="500"/>
                                        <p:tgtEl>
                                          <p:spTgt spid="400387">
                                            <p:txEl>
                                              <p:pRg st="2" end="2"/>
                                            </p:txEl>
                                          </p:spTgt>
                                        </p:tgtEl>
                                      </p:cBhvr>
                                    </p:animEffect>
                                    <p:anim calcmode="lin" valueType="num">
                                      <p:cBhvr>
                                        <p:cTn id="29" dur="500" fill="hold"/>
                                        <p:tgtEl>
                                          <p:spTgt spid="4003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0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400387">
                                            <p:txEl>
                                              <p:pRg st="3" end="3"/>
                                            </p:txEl>
                                          </p:spTgt>
                                        </p:tgtEl>
                                        <p:attrNameLst>
                                          <p:attrName>style.visibility</p:attrName>
                                        </p:attrNameLst>
                                      </p:cBhvr>
                                      <p:to>
                                        <p:strVal val="visible"/>
                                      </p:to>
                                    </p:set>
                                    <p:animEffect transition="in" filter="fade">
                                      <p:cBhvr>
                                        <p:cTn id="35" dur="500"/>
                                        <p:tgtEl>
                                          <p:spTgt spid="400387">
                                            <p:txEl>
                                              <p:pRg st="3" end="3"/>
                                            </p:txEl>
                                          </p:spTgt>
                                        </p:tgtEl>
                                      </p:cBhvr>
                                    </p:animEffect>
                                    <p:anim calcmode="lin" valueType="num">
                                      <p:cBhvr>
                                        <p:cTn id="36" dur="500" fill="hold"/>
                                        <p:tgtEl>
                                          <p:spTgt spid="4003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003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p:bldP spid="40038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49">
            <a:extLst>
              <a:ext uri="{FF2B5EF4-FFF2-40B4-BE49-F238E27FC236}">
                <a16:creationId xmlns:a16="http://schemas.microsoft.com/office/drawing/2014/main" id="{6979FA21-EDBE-2710-B89E-3840C1347764}"/>
              </a:ext>
            </a:extLst>
          </p:cNvPr>
          <p:cNvSpPr>
            <a:spLocks noGrp="1"/>
          </p:cNvSpPr>
          <p:nvPr>
            <p:ph type="title"/>
          </p:nvPr>
        </p:nvSpPr>
        <p:spPr>
          <a:xfrm>
            <a:off x="1601788" y="290513"/>
            <a:ext cx="7596187" cy="1295400"/>
          </a:xfrm>
        </p:spPr>
        <p:txBody>
          <a:bodyPr tIns="45700" bIns="45700"/>
          <a:lstStyle/>
          <a:p>
            <a:pPr eaLnBrk="1" hangingPunct="1">
              <a:buClr>
                <a:srgbClr val="FFFFFF"/>
              </a:buClr>
              <a:buSzPts val="9600"/>
              <a:buFont typeface="Candara" panose="020E0502030303020204" pitchFamily="34" charset="0"/>
              <a:buNone/>
            </a:pPr>
            <a:r>
              <a:rPr lang="en-US" altLang="fr-FR" sz="7200" b="1">
                <a:solidFill>
                  <a:srgbClr val="FFFFFF"/>
                </a:solidFill>
                <a:latin typeface="Candara" panose="020E0502030303020204" pitchFamily="34" charset="0"/>
                <a:cs typeface="Arial" panose="020B0604020202020204" pitchFamily="34" charset="0"/>
                <a:sym typeface="Candara" panose="020E0502030303020204" pitchFamily="34" charset="0"/>
              </a:rPr>
              <a:t>GIEC 2023</a:t>
            </a:r>
            <a:endParaRPr lang="en-US" altLang="fr-FR" sz="7200">
              <a:solidFill>
                <a:srgbClr val="FFFFFF"/>
              </a:solidFill>
              <a:cs typeface="Arial" panose="020B0604020202020204" pitchFamily="34" charset="0"/>
              <a:sym typeface="Arial" panose="020B0604020202020204" pitchFamily="34" charset="0"/>
            </a:endParaRPr>
          </a:p>
        </p:txBody>
      </p:sp>
      <p:sp>
        <p:nvSpPr>
          <p:cNvPr id="8195" name="Text Box 3">
            <a:extLst>
              <a:ext uri="{FF2B5EF4-FFF2-40B4-BE49-F238E27FC236}">
                <a16:creationId xmlns:a16="http://schemas.microsoft.com/office/drawing/2014/main" id="{89089071-044D-A625-2CC3-AADC81D06B37}"/>
              </a:ext>
            </a:extLst>
          </p:cNvPr>
          <p:cNvSpPr txBox="1">
            <a:spLocks noChangeArrowheads="1"/>
          </p:cNvSpPr>
          <p:nvPr/>
        </p:nvSpPr>
        <p:spPr bwMode="auto">
          <a:xfrm>
            <a:off x="23813" y="6308725"/>
            <a:ext cx="2316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50000"/>
              </a:spcBef>
              <a:buClrTx/>
              <a:buSzTx/>
              <a:buFont typeface="Wingdings" pitchFamily="2" charset="2"/>
              <a:buNone/>
            </a:pPr>
            <a:r>
              <a:rPr lang="fr-FR" altLang="fr-FR" sz="1800">
                <a:solidFill>
                  <a:srgbClr val="FFFFFF"/>
                </a:solidFill>
                <a:latin typeface="Candara" panose="020E0502030303020204" pitchFamily="34" charset="0"/>
                <a:sym typeface="Arial" panose="020B0604020202020204" pitchFamily="34" charset="0"/>
              </a:rPr>
              <a:t>Source : GIEC AR6.</a:t>
            </a:r>
          </a:p>
        </p:txBody>
      </p:sp>
      <p:pic>
        <p:nvPicPr>
          <p:cNvPr id="8196" name="Image 1">
            <a:extLst>
              <a:ext uri="{FF2B5EF4-FFF2-40B4-BE49-F238E27FC236}">
                <a16:creationId xmlns:a16="http://schemas.microsoft.com/office/drawing/2014/main" id="{636AA793-3B50-16EE-6AAF-62AFE62D1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76438"/>
            <a:ext cx="80645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49">
            <a:extLst>
              <a:ext uri="{FF2B5EF4-FFF2-40B4-BE49-F238E27FC236}">
                <a16:creationId xmlns:a16="http://schemas.microsoft.com/office/drawing/2014/main" id="{196CA096-FD3A-F6D1-0FAF-6D567443BECD}"/>
              </a:ext>
            </a:extLst>
          </p:cNvPr>
          <p:cNvSpPr>
            <a:spLocks noGrp="1"/>
          </p:cNvSpPr>
          <p:nvPr>
            <p:ph type="title"/>
          </p:nvPr>
        </p:nvSpPr>
        <p:spPr>
          <a:xfrm>
            <a:off x="1601788" y="290513"/>
            <a:ext cx="2393950" cy="1116012"/>
          </a:xfrm>
        </p:spPr>
        <p:txBody>
          <a:bodyPr tIns="45700" bIns="45700"/>
          <a:lstStyle/>
          <a:p>
            <a:pPr eaLnBrk="1" hangingPunct="1">
              <a:buClr>
                <a:srgbClr val="FFFFFF"/>
              </a:buClr>
              <a:buSzPts val="9600"/>
              <a:buFont typeface="Candara" panose="020E0502030303020204" pitchFamily="34" charset="0"/>
              <a:buNone/>
            </a:pPr>
            <a:r>
              <a:rPr lang="en-US" altLang="fr-FR" sz="7200" b="1">
                <a:solidFill>
                  <a:srgbClr val="FFFFFF"/>
                </a:solidFill>
                <a:latin typeface="Candara" panose="020E0502030303020204" pitchFamily="34" charset="0"/>
                <a:cs typeface="Arial" panose="020B0604020202020204" pitchFamily="34" charset="0"/>
                <a:sym typeface="Candara" panose="020E0502030303020204" pitchFamily="34" charset="0"/>
              </a:rPr>
              <a:t>SSPs</a:t>
            </a:r>
            <a:endParaRPr lang="en-US" altLang="fr-FR" sz="7200">
              <a:solidFill>
                <a:srgbClr val="FFFFFF"/>
              </a:solidFill>
              <a:cs typeface="Arial" panose="020B0604020202020204" pitchFamily="34" charset="0"/>
              <a:sym typeface="Arial" panose="020B0604020202020204" pitchFamily="34" charset="0"/>
            </a:endParaRPr>
          </a:p>
        </p:txBody>
      </p:sp>
      <p:sp>
        <p:nvSpPr>
          <p:cNvPr id="10243" name="Text Box 3">
            <a:extLst>
              <a:ext uri="{FF2B5EF4-FFF2-40B4-BE49-F238E27FC236}">
                <a16:creationId xmlns:a16="http://schemas.microsoft.com/office/drawing/2014/main" id="{03FFD3C1-C727-97DE-CFAF-6A7F96BA8F47}"/>
              </a:ext>
            </a:extLst>
          </p:cNvPr>
          <p:cNvSpPr txBox="1">
            <a:spLocks noChangeArrowheads="1"/>
          </p:cNvSpPr>
          <p:nvPr/>
        </p:nvSpPr>
        <p:spPr bwMode="auto">
          <a:xfrm>
            <a:off x="23813" y="6308725"/>
            <a:ext cx="9301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50000"/>
              </a:spcBef>
              <a:buClrTx/>
              <a:buSzTx/>
              <a:buFont typeface="Wingdings" pitchFamily="2" charset="2"/>
              <a:buNone/>
            </a:pPr>
            <a:r>
              <a:rPr lang="fr-FR" altLang="fr-FR" sz="1100">
                <a:solidFill>
                  <a:srgbClr val="FFFFFF"/>
                </a:solidFill>
                <a:latin typeface="Candara" panose="020E0502030303020204" pitchFamily="34" charset="0"/>
                <a:sym typeface="Arial" panose="020B0604020202020204" pitchFamily="34" charset="0"/>
              </a:rPr>
              <a:t>Source : </a:t>
            </a:r>
            <a:r>
              <a:rPr lang="en-US" altLang="fr-FR" sz="1100">
                <a:solidFill>
                  <a:srgbClr val="FFFFFF"/>
                </a:solidFill>
                <a:latin typeface="Candara" panose="020E0502030303020204" pitchFamily="34" charset="0"/>
                <a:sym typeface="Arial" panose="020B0604020202020204" pitchFamily="34" charset="0"/>
              </a:rPr>
              <a:t>Riahi et al 2017 The Shared Socioeconomic Pathways and their energy, land use, and greenhouse gas emissions implications: An overview,</a:t>
            </a:r>
          </a:p>
          <a:p>
            <a:pPr eaLnBrk="1" hangingPunct="1">
              <a:spcBef>
                <a:spcPct val="50000"/>
              </a:spcBef>
              <a:buClrTx/>
              <a:buSzTx/>
              <a:buFont typeface="Wingdings" pitchFamily="2" charset="2"/>
              <a:buNone/>
            </a:pPr>
            <a:r>
              <a:rPr lang="en-US" altLang="fr-FR" sz="1100">
                <a:solidFill>
                  <a:srgbClr val="FFFFFF"/>
                </a:solidFill>
                <a:latin typeface="Candara" panose="020E0502030303020204" pitchFamily="34" charset="0"/>
                <a:sym typeface="Arial" panose="020B0604020202020204" pitchFamily="34" charset="0"/>
              </a:rPr>
              <a:t>Global Environmental Change, Volume 42, 2017, Pages 153-168.</a:t>
            </a:r>
          </a:p>
          <a:p>
            <a:pPr eaLnBrk="1" hangingPunct="1">
              <a:spcBef>
                <a:spcPct val="50000"/>
              </a:spcBef>
              <a:buClrTx/>
              <a:buSzTx/>
              <a:buFont typeface="Wingdings" pitchFamily="2" charset="2"/>
              <a:buNone/>
            </a:pPr>
            <a:r>
              <a:rPr lang="fr-FR" altLang="fr-FR" sz="1100">
                <a:solidFill>
                  <a:srgbClr val="FFFFFF"/>
                </a:solidFill>
                <a:latin typeface="Candara" panose="020E0502030303020204" pitchFamily="34" charset="0"/>
                <a:sym typeface="Arial" panose="020B0604020202020204" pitchFamily="34" charset="0"/>
              </a:rPr>
              <a:t>.</a:t>
            </a:r>
          </a:p>
        </p:txBody>
      </p:sp>
      <p:pic>
        <p:nvPicPr>
          <p:cNvPr id="10244" name="Image 1">
            <a:extLst>
              <a:ext uri="{FF2B5EF4-FFF2-40B4-BE49-F238E27FC236}">
                <a16:creationId xmlns:a16="http://schemas.microsoft.com/office/drawing/2014/main" id="{907543B8-5BBF-8EB5-BA82-9D87F1A28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06525"/>
            <a:ext cx="842486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49">
            <a:extLst>
              <a:ext uri="{FF2B5EF4-FFF2-40B4-BE49-F238E27FC236}">
                <a16:creationId xmlns:a16="http://schemas.microsoft.com/office/drawing/2014/main" id="{3DA14AD3-79CE-CEE8-0C51-4FAC1805614F}"/>
              </a:ext>
            </a:extLst>
          </p:cNvPr>
          <p:cNvSpPr>
            <a:spLocks noGrp="1"/>
          </p:cNvSpPr>
          <p:nvPr>
            <p:ph type="title"/>
          </p:nvPr>
        </p:nvSpPr>
        <p:spPr>
          <a:xfrm>
            <a:off x="1547813" y="450850"/>
            <a:ext cx="7596187" cy="1295400"/>
          </a:xfrm>
        </p:spPr>
        <p:txBody>
          <a:bodyPr tIns="45700" bIns="45700"/>
          <a:lstStyle/>
          <a:p>
            <a:pPr eaLnBrk="1" hangingPunct="1">
              <a:buClr>
                <a:srgbClr val="FFFFFF"/>
              </a:buClr>
              <a:buSzPts val="9600"/>
              <a:buFont typeface="Candara" panose="020E0502030303020204" pitchFamily="34" charset="0"/>
              <a:buNone/>
            </a:pPr>
            <a:r>
              <a:rPr lang="en-US" altLang="fr-FR" sz="5400" b="1">
                <a:solidFill>
                  <a:srgbClr val="FFFFFF"/>
                </a:solidFill>
                <a:latin typeface="Candara" panose="020E0502030303020204" pitchFamily="34" charset="0"/>
                <a:cs typeface="Arial" panose="020B0604020202020204" pitchFamily="34" charset="0"/>
                <a:sym typeface="Candara" panose="020E0502030303020204" pitchFamily="34" charset="0"/>
              </a:rPr>
              <a:t>La post-croissance comme espoir</a:t>
            </a:r>
            <a:endParaRPr lang="en-US" altLang="fr-FR" sz="5400">
              <a:solidFill>
                <a:srgbClr val="FFFFFF"/>
              </a:solidFill>
              <a:cs typeface="Arial" panose="020B0604020202020204" pitchFamily="34" charset="0"/>
              <a:sym typeface="Arial" panose="020B0604020202020204" pitchFamily="34" charset="0"/>
            </a:endParaRPr>
          </a:p>
        </p:txBody>
      </p:sp>
      <p:sp>
        <p:nvSpPr>
          <p:cNvPr id="12291" name="Text Box 3">
            <a:extLst>
              <a:ext uri="{FF2B5EF4-FFF2-40B4-BE49-F238E27FC236}">
                <a16:creationId xmlns:a16="http://schemas.microsoft.com/office/drawing/2014/main" id="{4B537BE8-5F0B-05DB-6880-AB2BE6D9CB35}"/>
              </a:ext>
            </a:extLst>
          </p:cNvPr>
          <p:cNvSpPr txBox="1">
            <a:spLocks noChangeArrowheads="1"/>
          </p:cNvSpPr>
          <p:nvPr/>
        </p:nvSpPr>
        <p:spPr bwMode="auto">
          <a:xfrm>
            <a:off x="107950" y="6237288"/>
            <a:ext cx="92995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50000"/>
              </a:spcBef>
              <a:buClrTx/>
              <a:buSzTx/>
              <a:buFont typeface="Wingdings" pitchFamily="2" charset="2"/>
              <a:buNone/>
            </a:pPr>
            <a:r>
              <a:rPr lang="fr-FR" altLang="fr-FR" sz="1100">
                <a:solidFill>
                  <a:srgbClr val="FFFFFF"/>
                </a:solidFill>
                <a:latin typeface="Candara" panose="020E0502030303020204" pitchFamily="34" charset="0"/>
                <a:sym typeface="Arial" panose="020B0604020202020204" pitchFamily="34" charset="0"/>
              </a:rPr>
              <a:t>Riahi et al 2017 The Shared Socioeconomic Pathways and their energy, land use, and greenhouse gas emissions implications: An overview,</a:t>
            </a:r>
          </a:p>
          <a:p>
            <a:pPr eaLnBrk="1" hangingPunct="1">
              <a:spcBef>
                <a:spcPct val="50000"/>
              </a:spcBef>
              <a:buClrTx/>
              <a:buSzTx/>
              <a:buFont typeface="Wingdings" pitchFamily="2" charset="2"/>
              <a:buNone/>
            </a:pPr>
            <a:r>
              <a:rPr lang="fr-FR" altLang="fr-FR" sz="1100">
                <a:solidFill>
                  <a:srgbClr val="FFFFFF"/>
                </a:solidFill>
                <a:latin typeface="Candara" panose="020E0502030303020204" pitchFamily="34" charset="0"/>
                <a:sym typeface="Arial" panose="020B0604020202020204" pitchFamily="34" charset="0"/>
              </a:rPr>
              <a:t>Global Environmental Change, Volume 42, 2017, Pages 153-168.</a:t>
            </a:r>
          </a:p>
        </p:txBody>
      </p:sp>
      <p:sp>
        <p:nvSpPr>
          <p:cNvPr id="12292" name="Rectangle 3">
            <a:extLst>
              <a:ext uri="{FF2B5EF4-FFF2-40B4-BE49-F238E27FC236}">
                <a16:creationId xmlns:a16="http://schemas.microsoft.com/office/drawing/2014/main" id="{6A862EB9-91BC-76FA-BB76-B59A2DD0E838}"/>
              </a:ext>
            </a:extLst>
          </p:cNvPr>
          <p:cNvSpPr>
            <a:spLocks noChangeArrowheads="1"/>
          </p:cNvSpPr>
          <p:nvPr/>
        </p:nvSpPr>
        <p:spPr bwMode="auto">
          <a:xfrm>
            <a:off x="107950" y="1927225"/>
            <a:ext cx="90122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fr-FR" sz="2400">
                <a:solidFill>
                  <a:schemeClr val="tx1"/>
                </a:solidFill>
                <a:latin typeface="Candara" panose="020E0502030303020204" pitchFamily="34" charset="0"/>
              </a:rPr>
              <a:t>Sustainability – Taking the Green Road (Low challenges to mitigation and adaptation) The world shifts gradually, but pervasively, toward a more sustainable path, emphasizing more inclusive development that respects perceived environmental boundaries. Management of the global commons slowly improves, educational and health investments accelerate the demographic transition, and </a:t>
            </a:r>
            <a:r>
              <a:rPr lang="en-US" altLang="fr-FR" sz="2400" b="1">
                <a:solidFill>
                  <a:srgbClr val="FFFF00"/>
                </a:solidFill>
                <a:latin typeface="Candara" panose="020E0502030303020204" pitchFamily="34" charset="0"/>
              </a:rPr>
              <a:t>the emphasis on economic growth shifts toward a broader emphasis on human well-being. Driven by an increasing commitment to achieving development goals, inequality is reduced both across and within countries. </a:t>
            </a:r>
            <a:r>
              <a:rPr lang="en-US" altLang="fr-FR" sz="2400">
                <a:solidFill>
                  <a:schemeClr val="tx1"/>
                </a:solidFill>
                <a:latin typeface="Candara" panose="020E0502030303020204" pitchFamily="34" charset="0"/>
              </a:rPr>
              <a:t>Consumption is oriented toward low material growth and lower resource and energy intensity. </a:t>
            </a:r>
            <a:endParaRPr lang="fr-FR" altLang="fr-FR" sz="2400">
              <a:solidFill>
                <a:schemeClr val="tx1"/>
              </a:solidFill>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1">
            <a:extLst>
              <a:ext uri="{FF2B5EF4-FFF2-40B4-BE49-F238E27FC236}">
                <a16:creationId xmlns:a16="http://schemas.microsoft.com/office/drawing/2014/main" id="{9B8F74A4-062D-4335-FA78-5BF82DEE75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171575"/>
            <a:ext cx="63357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a:extLst>
              <a:ext uri="{FF2B5EF4-FFF2-40B4-BE49-F238E27FC236}">
                <a16:creationId xmlns:a16="http://schemas.microsoft.com/office/drawing/2014/main" id="{4701B018-FE11-FF70-848B-D3DE88BF913C}"/>
              </a:ext>
            </a:extLst>
          </p:cNvPr>
          <p:cNvSpPr>
            <a:spLocks noChangeArrowheads="1"/>
          </p:cNvSpPr>
          <p:nvPr/>
        </p:nvSpPr>
        <p:spPr bwMode="auto">
          <a:xfrm>
            <a:off x="1476375" y="333375"/>
            <a:ext cx="75390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4000" b="1">
                <a:solidFill>
                  <a:srgbClr val="FFFFFF"/>
                </a:solidFill>
                <a:latin typeface="Candara" panose="020E0502030303020204" pitchFamily="34" charset="0"/>
                <a:sym typeface="Candara" panose="020E0502030303020204" pitchFamily="34" charset="0"/>
              </a:rPr>
              <a:t>Pourquoi pas la croissance verte ?</a:t>
            </a:r>
            <a:endParaRPr lang="fr-FR" altLang="fr-FR" sz="4000">
              <a:solidFill>
                <a:schemeClr val="tx1"/>
              </a:solidFill>
              <a:latin typeface="Candara" panose="020E0502030303020204" pitchFamily="34" charset="0"/>
            </a:endParaRPr>
          </a:p>
        </p:txBody>
      </p:sp>
      <p:sp>
        <p:nvSpPr>
          <p:cNvPr id="14340" name="Rectangle 1">
            <a:extLst>
              <a:ext uri="{FF2B5EF4-FFF2-40B4-BE49-F238E27FC236}">
                <a16:creationId xmlns:a16="http://schemas.microsoft.com/office/drawing/2014/main" id="{3468D42A-B55B-6AB7-9021-061743F48A24}"/>
              </a:ext>
            </a:extLst>
          </p:cNvPr>
          <p:cNvSpPr>
            <a:spLocks noChangeArrowheads="1"/>
          </p:cNvSpPr>
          <p:nvPr/>
        </p:nvSpPr>
        <p:spPr bwMode="auto">
          <a:xfrm>
            <a:off x="141288" y="6238875"/>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rPr>
              <a:t>Source : GCP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2">
            <a:extLst>
              <a:ext uri="{FF2B5EF4-FFF2-40B4-BE49-F238E27FC236}">
                <a16:creationId xmlns:a16="http://schemas.microsoft.com/office/drawing/2014/main" id="{E88872BC-135D-1846-5C28-854FE76EDF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7345362"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B56B0721-890E-9896-399F-7068D2446766}"/>
              </a:ext>
            </a:extLst>
          </p:cNvPr>
          <p:cNvSpPr>
            <a:spLocks noChangeArrowheads="1"/>
          </p:cNvSpPr>
          <p:nvPr/>
        </p:nvSpPr>
        <p:spPr bwMode="auto">
          <a:xfrm>
            <a:off x="1536700" y="333375"/>
            <a:ext cx="54133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4800" b="1">
                <a:solidFill>
                  <a:srgbClr val="FFFFFF"/>
                </a:solidFill>
                <a:latin typeface="Candara" panose="020E0502030303020204" pitchFamily="34" charset="0"/>
                <a:sym typeface="Candara" panose="020E0502030303020204" pitchFamily="34" charset="0"/>
              </a:rPr>
              <a:t>Pourquoi pas </a:t>
            </a:r>
          </a:p>
          <a:p>
            <a:pPr>
              <a:spcBef>
                <a:spcPct val="0"/>
              </a:spcBef>
              <a:buClrTx/>
              <a:buSzTx/>
              <a:buFontTx/>
              <a:buNone/>
            </a:pPr>
            <a:r>
              <a:rPr lang="fr-FR" altLang="fr-FR" sz="4800" b="1">
                <a:solidFill>
                  <a:srgbClr val="FFFFFF"/>
                </a:solidFill>
                <a:latin typeface="Candara" panose="020E0502030303020204" pitchFamily="34" charset="0"/>
                <a:sym typeface="Candara" panose="020E0502030303020204" pitchFamily="34" charset="0"/>
              </a:rPr>
              <a:t>la croissance verte ?</a:t>
            </a:r>
            <a:endParaRPr lang="fr-FR" altLang="fr-FR" sz="4800">
              <a:solidFill>
                <a:schemeClr val="tx1"/>
              </a:solidFill>
              <a:latin typeface="Candara" panose="020E0502030303020204" pitchFamily="34" charset="0"/>
            </a:endParaRPr>
          </a:p>
        </p:txBody>
      </p:sp>
      <p:sp>
        <p:nvSpPr>
          <p:cNvPr id="16388" name="Rectangle 1">
            <a:extLst>
              <a:ext uri="{FF2B5EF4-FFF2-40B4-BE49-F238E27FC236}">
                <a16:creationId xmlns:a16="http://schemas.microsoft.com/office/drawing/2014/main" id="{E24BDBEA-6D0B-8FFD-DF46-417ABF315197}"/>
              </a:ext>
            </a:extLst>
          </p:cNvPr>
          <p:cNvSpPr>
            <a:spLocks noChangeArrowheads="1"/>
          </p:cNvSpPr>
          <p:nvPr/>
        </p:nvSpPr>
        <p:spPr bwMode="auto">
          <a:xfrm>
            <a:off x="141288" y="6238875"/>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rPr>
              <a:t>Source : GCP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a:extLst>
              <a:ext uri="{FF2B5EF4-FFF2-40B4-BE49-F238E27FC236}">
                <a16:creationId xmlns:a16="http://schemas.microsoft.com/office/drawing/2014/main" id="{B845779E-A7AE-44B4-1BDA-4986CE56D7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12875"/>
            <a:ext cx="750887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a:extLst>
              <a:ext uri="{FF2B5EF4-FFF2-40B4-BE49-F238E27FC236}">
                <a16:creationId xmlns:a16="http://schemas.microsoft.com/office/drawing/2014/main" id="{9E8D16D9-9D8D-FB36-7EE0-85B808FC02CD}"/>
              </a:ext>
            </a:extLst>
          </p:cNvPr>
          <p:cNvSpPr>
            <a:spLocks noChangeArrowheads="1"/>
          </p:cNvSpPr>
          <p:nvPr/>
        </p:nvSpPr>
        <p:spPr bwMode="auto">
          <a:xfrm>
            <a:off x="1476375" y="549275"/>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4000" b="1">
                <a:solidFill>
                  <a:srgbClr val="FFFFFF"/>
                </a:solidFill>
                <a:latin typeface="Candara" panose="020E0502030303020204" pitchFamily="34" charset="0"/>
                <a:sym typeface="Candara" panose="020E0502030303020204" pitchFamily="34" charset="0"/>
              </a:rPr>
              <a:t>Pourquoi pas la croissance verte ?</a:t>
            </a:r>
            <a:endParaRPr lang="fr-FR" altLang="fr-FR" sz="4000">
              <a:solidFill>
                <a:schemeClr val="tx1"/>
              </a:solidFill>
              <a:latin typeface="Candara" panose="020E0502030303020204" pitchFamily="34" charset="0"/>
            </a:endParaRPr>
          </a:p>
        </p:txBody>
      </p:sp>
      <p:sp>
        <p:nvSpPr>
          <p:cNvPr id="18436" name="Rectangle 1">
            <a:extLst>
              <a:ext uri="{FF2B5EF4-FFF2-40B4-BE49-F238E27FC236}">
                <a16:creationId xmlns:a16="http://schemas.microsoft.com/office/drawing/2014/main" id="{DB1292D4-B673-AC4B-5F4F-8F65FE5AC3EE}"/>
              </a:ext>
            </a:extLst>
          </p:cNvPr>
          <p:cNvSpPr>
            <a:spLocks noChangeArrowheads="1"/>
          </p:cNvSpPr>
          <p:nvPr/>
        </p:nvSpPr>
        <p:spPr bwMode="auto">
          <a:xfrm>
            <a:off x="141288" y="6238875"/>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fr-FR" altLang="fr-FR" sz="1800">
                <a:solidFill>
                  <a:schemeClr val="tx1"/>
                </a:solidFill>
                <a:latin typeface="Candara" panose="020E0502030303020204" pitchFamily="34" charset="0"/>
              </a:rPr>
              <a:t>Source : GCP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49">
            <a:extLst>
              <a:ext uri="{FF2B5EF4-FFF2-40B4-BE49-F238E27FC236}">
                <a16:creationId xmlns:a16="http://schemas.microsoft.com/office/drawing/2014/main" id="{0EDF79F7-7BCD-1DC9-DBA7-E3394DA7B51D}"/>
              </a:ext>
            </a:extLst>
          </p:cNvPr>
          <p:cNvSpPr>
            <a:spLocks noGrp="1"/>
          </p:cNvSpPr>
          <p:nvPr>
            <p:ph type="title"/>
          </p:nvPr>
        </p:nvSpPr>
        <p:spPr>
          <a:xfrm>
            <a:off x="1547813" y="492125"/>
            <a:ext cx="7596187" cy="719138"/>
          </a:xfrm>
        </p:spPr>
        <p:txBody>
          <a:bodyPr tIns="45700" bIns="45700"/>
          <a:lstStyle/>
          <a:p>
            <a:pPr eaLnBrk="1" hangingPunct="1">
              <a:buClr>
                <a:srgbClr val="FFFFFF"/>
              </a:buClr>
              <a:buSzPts val="9600"/>
              <a:buFont typeface="Candara" panose="020E0502030303020204" pitchFamily="34" charset="0"/>
              <a:buNone/>
            </a:pPr>
            <a:r>
              <a:rPr lang="fr-FR" altLang="fr-FR" sz="5400" b="1">
                <a:solidFill>
                  <a:srgbClr val="FFFFFF"/>
                </a:solidFill>
                <a:latin typeface="Candara" panose="020E0502030303020204" pitchFamily="34" charset="0"/>
                <a:cs typeface="Arial" panose="020B0604020202020204" pitchFamily="34" charset="0"/>
                <a:sym typeface="Candara" panose="020E0502030303020204" pitchFamily="34" charset="0"/>
              </a:rPr>
              <a:t>Le mythe du découplage</a:t>
            </a:r>
            <a:endParaRPr lang="fr-FR" altLang="fr-FR" sz="5400">
              <a:solidFill>
                <a:srgbClr val="FFFFFF"/>
              </a:solidFill>
              <a:cs typeface="Arial" panose="020B0604020202020204" pitchFamily="34" charset="0"/>
              <a:sym typeface="Arial" panose="020B0604020202020204" pitchFamily="34" charset="0"/>
            </a:endParaRPr>
          </a:p>
        </p:txBody>
      </p:sp>
      <p:sp>
        <p:nvSpPr>
          <p:cNvPr id="20483" name="AutoShape 2" descr="image.png">
            <a:extLst>
              <a:ext uri="{FF2B5EF4-FFF2-40B4-BE49-F238E27FC236}">
                <a16:creationId xmlns:a16="http://schemas.microsoft.com/office/drawing/2014/main" id="{CCD815AF-B53D-BF76-DBCC-CB7060EC81FD}"/>
              </a:ext>
            </a:extLst>
          </p:cNvPr>
          <p:cNvSpPr>
            <a:spLocks noChangeAspect="1" noChangeArrowheads="1"/>
          </p:cNvSpPr>
          <p:nvPr/>
        </p:nvSpPr>
        <p:spPr bwMode="auto">
          <a:xfrm>
            <a:off x="141288" y="-144463"/>
            <a:ext cx="4646612"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fr-FR" altLang="fr-FR" sz="1800">
              <a:solidFill>
                <a:srgbClr val="FFFFFF"/>
              </a:solidFill>
              <a:latin typeface="Candara" panose="020E0502030303020204" pitchFamily="34" charset="0"/>
            </a:endParaRPr>
          </a:p>
        </p:txBody>
      </p:sp>
      <p:sp>
        <p:nvSpPr>
          <p:cNvPr id="20484" name="Text Box 3">
            <a:extLst>
              <a:ext uri="{FF2B5EF4-FFF2-40B4-BE49-F238E27FC236}">
                <a16:creationId xmlns:a16="http://schemas.microsoft.com/office/drawing/2014/main" id="{80AF0321-97D5-9DDB-A86F-7D2E6FEC00EA}"/>
              </a:ext>
            </a:extLst>
          </p:cNvPr>
          <p:cNvSpPr txBox="1">
            <a:spLocks noChangeArrowheads="1"/>
          </p:cNvSpPr>
          <p:nvPr/>
        </p:nvSpPr>
        <p:spPr bwMode="auto">
          <a:xfrm>
            <a:off x="155575" y="6189663"/>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eaLnBrk="1" hangingPunct="1">
              <a:spcBef>
                <a:spcPct val="50000"/>
              </a:spcBef>
              <a:buClrTx/>
              <a:buSzTx/>
              <a:buFont typeface="Wingdings" pitchFamily="2" charset="2"/>
              <a:buNone/>
            </a:pPr>
            <a:r>
              <a:rPr lang="fr-FR" altLang="fr-FR" sz="1800">
                <a:solidFill>
                  <a:srgbClr val="FFFFFF"/>
                </a:solidFill>
                <a:latin typeface="Candara" panose="020E0502030303020204" pitchFamily="34" charset="0"/>
                <a:sym typeface="Arial" panose="020B0604020202020204" pitchFamily="34" charset="0"/>
              </a:rPr>
              <a:t>Source : EP 2020, EEA 2021.</a:t>
            </a:r>
          </a:p>
        </p:txBody>
      </p:sp>
      <p:pic>
        <p:nvPicPr>
          <p:cNvPr id="20485" name="Picture 2" descr="Growth without economic growth — European Environment Agency">
            <a:extLst>
              <a:ext uri="{FF2B5EF4-FFF2-40B4-BE49-F238E27FC236}">
                <a16:creationId xmlns:a16="http://schemas.microsoft.com/office/drawing/2014/main" id="{67751302-E826-DC00-9818-E8E5CE113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624013"/>
            <a:ext cx="54292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a:extLst>
              <a:ext uri="{FF2B5EF4-FFF2-40B4-BE49-F238E27FC236}">
                <a16:creationId xmlns:a16="http://schemas.microsoft.com/office/drawing/2014/main" id="{D85FF7A3-D919-940A-C0CD-C388D514C8E3}"/>
              </a:ext>
            </a:extLst>
          </p:cNvPr>
          <p:cNvSpPr>
            <a:spLocks noChangeArrowheads="1"/>
          </p:cNvSpPr>
          <p:nvPr/>
        </p:nvSpPr>
        <p:spPr bwMode="auto">
          <a:xfrm>
            <a:off x="127000" y="1900238"/>
            <a:ext cx="33845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fr-FR" sz="1600">
                <a:solidFill>
                  <a:schemeClr val="tx1"/>
                </a:solidFill>
                <a:latin typeface="Candara" panose="020E0502030303020204" pitchFamily="34" charset="0"/>
              </a:rPr>
              <a:t>“Decoupling has several dimensions: it can be overall or partial; absolute or relative; permanent or temporary; global or local; fast or slow.</a:t>
            </a:r>
          </a:p>
          <a:p>
            <a:pPr>
              <a:spcBef>
                <a:spcPct val="0"/>
              </a:spcBef>
              <a:buClrTx/>
              <a:buSzTx/>
              <a:buFontTx/>
              <a:buNone/>
            </a:pPr>
            <a:endParaRPr lang="en-US" altLang="fr-FR" sz="1600">
              <a:solidFill>
                <a:schemeClr val="tx1"/>
              </a:solidFill>
              <a:latin typeface="Candara" panose="020E0502030303020204" pitchFamily="34" charset="0"/>
            </a:endParaRPr>
          </a:p>
          <a:p>
            <a:pPr>
              <a:spcBef>
                <a:spcPct val="0"/>
              </a:spcBef>
              <a:buClrTx/>
              <a:buSzTx/>
              <a:buFontTx/>
              <a:buNone/>
            </a:pPr>
            <a:r>
              <a:rPr lang="en-US" altLang="fr-FR" sz="1600">
                <a:solidFill>
                  <a:schemeClr val="tx1"/>
                </a:solidFill>
                <a:latin typeface="Candara" panose="020E0502030303020204" pitchFamily="34" charset="0"/>
              </a:rPr>
              <a:t>Decoupling is partial if it succeeds only on a few key metrics. If it is relative, environmental pressures still rise, but at a lower speed than GDP. Temporary decoupling is not a reliable long-term solution. If decoupling is localised, it may simply shift the ecological burden to other regions. If it proceeds too slowly, the ecosystem degenerates.” </a:t>
            </a:r>
          </a:p>
        </p:txBody>
      </p:sp>
    </p:spTree>
  </p:cSld>
  <p:clrMapOvr>
    <a:masterClrMapping/>
  </p:clrMapOvr>
</p:sld>
</file>

<file path=ppt/theme/theme1.xml><?xml version="1.0" encoding="utf-8"?>
<a:theme xmlns:a="http://schemas.openxmlformats.org/drawingml/2006/main" name="Cascade">
  <a:themeElements>
    <a:clrScheme name="Cascade 12">
      <a:dk1>
        <a:srgbClr val="000066"/>
      </a:dk1>
      <a:lt1>
        <a:srgbClr val="FFFFFF"/>
      </a:lt1>
      <a:dk2>
        <a:srgbClr val="000000"/>
      </a:dk2>
      <a:lt2>
        <a:srgbClr val="FFFFFF"/>
      </a:lt2>
      <a:accent1>
        <a:srgbClr val="FFFF00"/>
      </a:accent1>
      <a:accent2>
        <a:srgbClr val="0000CC"/>
      </a:accent2>
      <a:accent3>
        <a:srgbClr val="AAAAAA"/>
      </a:accent3>
      <a:accent4>
        <a:srgbClr val="DADADA"/>
      </a:accent4>
      <a:accent5>
        <a:srgbClr val="FFFFAA"/>
      </a:accent5>
      <a:accent6>
        <a:srgbClr val="0000B9"/>
      </a:accent6>
      <a:hlink>
        <a:srgbClr val="FFFF99"/>
      </a:hlink>
      <a:folHlink>
        <a:srgbClr val="FF99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
      <a:clrScheme name="Cascade 10">
        <a:dk1>
          <a:srgbClr val="C0C0C0"/>
        </a:dk1>
        <a:lt1>
          <a:srgbClr val="FFFFFF"/>
        </a:lt1>
        <a:dk2>
          <a:srgbClr val="000000"/>
        </a:dk2>
        <a:lt2>
          <a:srgbClr val="FFFFFF"/>
        </a:lt2>
        <a:accent1>
          <a:srgbClr val="FFFF00"/>
        </a:accent1>
        <a:accent2>
          <a:srgbClr val="666699"/>
        </a:accent2>
        <a:accent3>
          <a:srgbClr val="AAAAAA"/>
        </a:accent3>
        <a:accent4>
          <a:srgbClr val="DADADA"/>
        </a:accent4>
        <a:accent5>
          <a:srgbClr val="FFFF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11">
        <a:dk1>
          <a:srgbClr val="C0C0C0"/>
        </a:dk1>
        <a:lt1>
          <a:srgbClr val="FFFFFF"/>
        </a:lt1>
        <a:dk2>
          <a:srgbClr val="000000"/>
        </a:dk2>
        <a:lt2>
          <a:srgbClr val="FFFFFF"/>
        </a:lt2>
        <a:accent1>
          <a:srgbClr val="FFFF00"/>
        </a:accent1>
        <a:accent2>
          <a:srgbClr val="0000CC"/>
        </a:accent2>
        <a:accent3>
          <a:srgbClr val="AAAAAA"/>
        </a:accent3>
        <a:accent4>
          <a:srgbClr val="DADADA"/>
        </a:accent4>
        <a:accent5>
          <a:srgbClr val="FFFFAA"/>
        </a:accent5>
        <a:accent6>
          <a:srgbClr val="0000B9"/>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12">
        <a:dk1>
          <a:srgbClr val="000066"/>
        </a:dk1>
        <a:lt1>
          <a:srgbClr val="FFFFFF"/>
        </a:lt1>
        <a:dk2>
          <a:srgbClr val="000000"/>
        </a:dk2>
        <a:lt2>
          <a:srgbClr val="FFFFFF"/>
        </a:lt2>
        <a:accent1>
          <a:srgbClr val="FFFF00"/>
        </a:accent1>
        <a:accent2>
          <a:srgbClr val="0000CC"/>
        </a:accent2>
        <a:accent3>
          <a:srgbClr val="AAAAAA"/>
        </a:accent3>
        <a:accent4>
          <a:srgbClr val="DADADA"/>
        </a:accent4>
        <a:accent5>
          <a:srgbClr val="FFFFAA"/>
        </a:accent5>
        <a:accent6>
          <a:srgbClr val="0000B9"/>
        </a:accent6>
        <a:hlink>
          <a:srgbClr val="FFFF99"/>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1BE2D-D37D-4CE6-A4C8-7B40DE22470D}"/>
</file>

<file path=customXml/itemProps2.xml><?xml version="1.0" encoding="utf-8"?>
<ds:datastoreItem xmlns:ds="http://schemas.openxmlformats.org/officeDocument/2006/customXml" ds:itemID="{76085FBF-F527-45B8-B958-A64984FE33D5}"/>
</file>

<file path=docProps/app.xml><?xml version="1.0" encoding="utf-8"?>
<Properties xmlns="http://schemas.openxmlformats.org/officeDocument/2006/extended-properties" xmlns:vt="http://schemas.openxmlformats.org/officeDocument/2006/docPropsVTypes">
  <Template/>
  <TotalTime>9223</TotalTime>
  <Words>880</Words>
  <Application>Microsoft Macintosh PowerPoint</Application>
  <PresentationFormat>Affichage à l'écran (4:3)</PresentationFormat>
  <Paragraphs>81</Paragraphs>
  <Slides>20</Slides>
  <Notes>20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Candara</vt:lpstr>
      <vt:lpstr>Arial</vt:lpstr>
      <vt:lpstr>Wingdings</vt:lpstr>
      <vt:lpstr>Cascade</vt:lpstr>
      <vt:lpstr>Présentation PowerPoint</vt:lpstr>
      <vt:lpstr>Problématiques</vt:lpstr>
      <vt:lpstr>GIEC 2023</vt:lpstr>
      <vt:lpstr>SSPs</vt:lpstr>
      <vt:lpstr>La post-croissance comme espoir</vt:lpstr>
      <vt:lpstr>Présentation PowerPoint</vt:lpstr>
      <vt:lpstr>Présentation PowerPoint</vt:lpstr>
      <vt:lpstr>Présentation PowerPoint</vt:lpstr>
      <vt:lpstr>Le mythe du découplage</vt:lpstr>
      <vt:lpstr>Efficacité et ébriété</vt:lpstr>
      <vt:lpstr>Les courants de  la post-croissance</vt:lpstr>
      <vt:lpstr>La croissance de la  post-croissance</vt:lpstr>
      <vt:lpstr>La bataille des idées</vt:lpstr>
      <vt:lpstr>La sobriété/satiété</vt:lpstr>
      <vt:lpstr>Les politiques  de satiété</vt:lpstr>
      <vt:lpstr>La post-croissance est-elle acceptable ?</vt:lpstr>
      <vt:lpstr>La post-croissance est-elle acceptable ?</vt:lpstr>
      <vt:lpstr>La post-croissance est-elle désirable ?</vt:lpstr>
      <vt:lpstr>La pleine santé</vt:lpstr>
      <vt:lpstr>La pleine santé</vt:lpstr>
    </vt:vector>
  </TitlesOfParts>
  <Company>ofce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laurent</dc:creator>
  <cp:lastModifiedBy>Anne MATTIOLI</cp:lastModifiedBy>
  <cp:revision>2367</cp:revision>
  <dcterms:created xsi:type="dcterms:W3CDTF">2006-11-20T09:53:23Z</dcterms:created>
  <dcterms:modified xsi:type="dcterms:W3CDTF">2024-01-19T07:12:28Z</dcterms:modified>
</cp:coreProperties>
</file>