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1"/>
  </p:notesMasterIdLst>
  <p:handoutMasterIdLst>
    <p:handoutMasterId r:id="rId52"/>
  </p:handoutMasterIdLst>
  <p:sldIdLst>
    <p:sldId id="141168669" r:id="rId5"/>
    <p:sldId id="2134807122" r:id="rId6"/>
    <p:sldId id="2134807163" r:id="rId7"/>
    <p:sldId id="2134807123" r:id="rId8"/>
    <p:sldId id="2134807137" r:id="rId9"/>
    <p:sldId id="2134807135" r:id="rId10"/>
    <p:sldId id="2134807136" r:id="rId11"/>
    <p:sldId id="2134807172" r:id="rId12"/>
    <p:sldId id="2134807138" r:id="rId13"/>
    <p:sldId id="2134807162" r:id="rId14"/>
    <p:sldId id="2134807139" r:id="rId15"/>
    <p:sldId id="2134807141" r:id="rId16"/>
    <p:sldId id="2134807165" r:id="rId17"/>
    <p:sldId id="2134807140" r:id="rId18"/>
    <p:sldId id="2134807142" r:id="rId19"/>
    <p:sldId id="2134807145" r:id="rId20"/>
    <p:sldId id="2134807144" r:id="rId21"/>
    <p:sldId id="2134807143" r:id="rId22"/>
    <p:sldId id="2134807148" r:id="rId23"/>
    <p:sldId id="2134807150" r:id="rId24"/>
    <p:sldId id="2134807168" r:id="rId25"/>
    <p:sldId id="2134807175" r:id="rId26"/>
    <p:sldId id="2134807146" r:id="rId27"/>
    <p:sldId id="2134807147" r:id="rId28"/>
    <p:sldId id="2134807149" r:id="rId29"/>
    <p:sldId id="2134807173" r:id="rId30"/>
    <p:sldId id="2134807174" r:id="rId31"/>
    <p:sldId id="289" r:id="rId32"/>
    <p:sldId id="2134807133" r:id="rId33"/>
    <p:sldId id="2134807152" r:id="rId34"/>
    <p:sldId id="2134807151" r:id="rId35"/>
    <p:sldId id="2134807170" r:id="rId36"/>
    <p:sldId id="2134807171" r:id="rId37"/>
    <p:sldId id="2134807154" r:id="rId38"/>
    <p:sldId id="2134807155" r:id="rId39"/>
    <p:sldId id="2134807164" r:id="rId40"/>
    <p:sldId id="2134807134" r:id="rId41"/>
    <p:sldId id="2134807157" r:id="rId42"/>
    <p:sldId id="2134807159" r:id="rId43"/>
    <p:sldId id="2134807161" r:id="rId44"/>
    <p:sldId id="2134807160" r:id="rId45"/>
    <p:sldId id="2134807167" r:id="rId46"/>
    <p:sldId id="2134807169" r:id="rId47"/>
    <p:sldId id="2134807153" r:id="rId48"/>
    <p:sldId id="2134807166" r:id="rId49"/>
    <p:sldId id="4397" r:id="rId50"/>
  </p:sldIdLst>
  <p:sldSz cx="12192000" cy="6858000"/>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F95AF34A-B7AB-46EB-8177-A8C813F3EA24}">
          <p14:sldIdLst>
            <p14:sldId id="141168669"/>
            <p14:sldId id="2134807122"/>
            <p14:sldId id="2134807163"/>
            <p14:sldId id="2134807123"/>
            <p14:sldId id="2134807137"/>
            <p14:sldId id="2134807135"/>
            <p14:sldId id="2134807136"/>
            <p14:sldId id="2134807172"/>
            <p14:sldId id="2134807138"/>
            <p14:sldId id="2134807162"/>
            <p14:sldId id="2134807139"/>
            <p14:sldId id="2134807141"/>
            <p14:sldId id="2134807165"/>
            <p14:sldId id="2134807140"/>
            <p14:sldId id="2134807142"/>
            <p14:sldId id="2134807145"/>
            <p14:sldId id="2134807144"/>
            <p14:sldId id="2134807143"/>
            <p14:sldId id="2134807148"/>
            <p14:sldId id="2134807150"/>
            <p14:sldId id="2134807168"/>
            <p14:sldId id="2134807175"/>
            <p14:sldId id="2134807146"/>
            <p14:sldId id="2134807147"/>
            <p14:sldId id="2134807149"/>
            <p14:sldId id="2134807173"/>
            <p14:sldId id="2134807174"/>
            <p14:sldId id="289"/>
            <p14:sldId id="2134807133"/>
            <p14:sldId id="2134807152"/>
            <p14:sldId id="2134807151"/>
            <p14:sldId id="2134807170"/>
            <p14:sldId id="2134807171"/>
            <p14:sldId id="2134807154"/>
            <p14:sldId id="2134807155"/>
            <p14:sldId id="2134807164"/>
            <p14:sldId id="2134807134"/>
            <p14:sldId id="2134807157"/>
            <p14:sldId id="2134807159"/>
            <p14:sldId id="2134807161"/>
            <p14:sldId id="2134807160"/>
            <p14:sldId id="2134807167"/>
            <p14:sldId id="2134807169"/>
            <p14:sldId id="2134807153"/>
            <p14:sldId id="2134807166"/>
            <p14:sldId id="4397"/>
          </p14:sldIdLst>
        </p14:section>
        <p14:section name="Default Section" id="{2D64296E-AE62-4468-BEFB-22C7A801F240}">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DADF87-1826-AC58-E178-EB83D7A17653}" name="TOZZI Michele" initials="MT" userId="S::michele.tozzi@uitp.org::c2fd6cf0-2087-4f50-9bcb-208745de58d2" providerId="AD"/>
  <p188:author id="{5C7865D9-3945-8566-368A-FE0FC4E94377}" name="SBIRRAZZUOLI Karine" initials="SK" userId="S::karine.sbirrazzuoli@uitp.org::217e759e-f95a-4b61-bc10-8887138d89f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0B08F"/>
    <a:srgbClr val="DF6532"/>
    <a:srgbClr val="004047"/>
    <a:srgbClr val="D43331"/>
    <a:srgbClr val="003237"/>
    <a:srgbClr val="00292B"/>
    <a:srgbClr val="540B2B"/>
    <a:srgbClr val="EB9C28"/>
    <a:srgbClr val="56AC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D73287-505F-49CF-911F-348DBD189323}" v="304" dt="2024-04-23T16:57:35.7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1374" autoAdjust="0"/>
  </p:normalViewPr>
  <p:slideViewPr>
    <p:cSldViewPr snapToGrid="0">
      <p:cViewPr varScale="1">
        <p:scale>
          <a:sx n="98" d="100"/>
          <a:sy n="98" d="100"/>
        </p:scale>
        <p:origin x="1024" y="200"/>
      </p:cViewPr>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A7BAE97-2284-7441-974C-6F310E695941}" type="datetimeFigureOut">
              <a:rPr lang="fr-FR" smtClean="0"/>
              <a:pPr/>
              <a:t>24/04/2024</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B4E9515-B9ED-9444-818C-52C0A28668C0}" type="slidenum">
              <a:rPr lang="fr-FR" smtClean="0"/>
              <a:pPr/>
              <a:t>‹N°›</a:t>
            </a:fld>
            <a:endParaRPr lang="fr-FR"/>
          </a:p>
        </p:txBody>
      </p:sp>
    </p:spTree>
    <p:extLst>
      <p:ext uri="{BB962C8B-B14F-4D97-AF65-F5344CB8AC3E}">
        <p14:creationId xmlns:p14="http://schemas.microsoft.com/office/powerpoint/2010/main" val="12240464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D3BF158-6622-A540-999B-EEC6DD0F68F4}" type="datetimeFigureOut">
              <a:rPr lang="fr-FR" smtClean="0"/>
              <a:pPr/>
              <a:t>24/04/2024</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F13A399-E0F5-7B40-99B3-BB69A5FFE37C}" type="slidenum">
              <a:rPr lang="fr-FR" smtClean="0"/>
              <a:pPr/>
              <a:t>‹N°›</a:t>
            </a:fld>
            <a:endParaRPr lang="fr-FR"/>
          </a:p>
        </p:txBody>
      </p:sp>
    </p:spTree>
    <p:extLst>
      <p:ext uri="{BB962C8B-B14F-4D97-AF65-F5344CB8AC3E}">
        <p14:creationId xmlns:p14="http://schemas.microsoft.com/office/powerpoint/2010/main" val="42874065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en-US" sz="1600" u="sng" dirty="0">
                <a:solidFill>
                  <a:schemeClr val="accent2"/>
                </a:solidFill>
              </a:rPr>
              <a:t>Key principles: mobility policy</a:t>
            </a:r>
            <a:endParaRPr lang="en-US" sz="1600" dirty="0">
              <a:solidFill>
                <a:schemeClr val="accent2"/>
              </a:solidFill>
            </a:endParaRPr>
          </a:p>
          <a:p>
            <a:pPr marL="457200" indent="-457200" algn="just">
              <a:buAutoNum type="arabicPeriod"/>
            </a:pPr>
            <a:endParaRPr lang="en-US" sz="1200" dirty="0"/>
          </a:p>
          <a:p>
            <a:pPr marL="457200" indent="-457200" algn="just">
              <a:buAutoNum type="arabicPeriod"/>
            </a:pPr>
            <a:r>
              <a:rPr lang="en-US" sz="1200" dirty="0"/>
              <a:t>Main goal of a transport policy/authority mandate </a:t>
            </a:r>
            <a:r>
              <a:rPr lang="en-US" sz="1200" b="0" dirty="0"/>
              <a:t>is to</a:t>
            </a:r>
            <a:r>
              <a:rPr lang="en-US" sz="1200" dirty="0"/>
              <a:t> </a:t>
            </a:r>
            <a:r>
              <a:rPr lang="en-US" sz="1200" b="0" dirty="0"/>
              <a:t>meet people’s mobility needs and connect people and places.</a:t>
            </a:r>
          </a:p>
          <a:p>
            <a:pPr marL="457200" indent="-457200" algn="just">
              <a:buAutoNum type="arabicPeriod"/>
            </a:pPr>
            <a:endParaRPr lang="en-US" sz="1200" b="0"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endParaRPr>
          </a:p>
          <a:p>
            <a:pPr marL="457200" indent="-457200" algn="just">
              <a:buAutoNum type="arabicPeriod"/>
            </a:pPr>
            <a:r>
              <a:rPr lang="en-GB" sz="1200" dirty="0">
                <a:solidFill>
                  <a:srgbClr val="184249"/>
                </a:solidFill>
                <a:latin typeface="Century Gothic" panose="020B0502020202020204" pitchFamily="34" charset="0"/>
                <a:ea typeface="Calibri" panose="020F0502020204030204" pitchFamily="34" charset="0"/>
                <a:cs typeface="Times New Roman" panose="02020603050405020304" pitchFamily="18" charset="0"/>
              </a:rPr>
              <a:t>R</a:t>
            </a: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evert the transport pyramid and reach a better mobility mix</a:t>
            </a:r>
            <a:r>
              <a:rPr lang="en-GB" sz="1200"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 with as a result a </a:t>
            </a: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higher modal share of public transport and active mobility</a:t>
            </a:r>
          </a:p>
          <a:p>
            <a:pPr marL="457200" indent="-457200" algn="just">
              <a:buAutoNum type="arabicPeriod"/>
            </a:pPr>
            <a:endPar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endParaRPr>
          </a:p>
          <a:p>
            <a:pPr marL="457200" indent="-457200" algn="just">
              <a:buAutoNum type="arabicPeriod"/>
            </a:pP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High-capacity public transport should constitute the backbone of (urban) mobility policies</a:t>
            </a:r>
            <a:endParaRPr lang="en-US" sz="1200" b="0" dirty="0"/>
          </a:p>
          <a:p>
            <a:pPr marL="457200" indent="-457200" algn="just">
              <a:buAutoNum type="arabicPeriod"/>
            </a:pPr>
            <a:endParaRPr lang="en-US" sz="1200" b="0" dirty="0"/>
          </a:p>
          <a:p>
            <a:pPr algn="just"/>
            <a:endParaRPr lang="en-US" sz="1200" dirty="0"/>
          </a:p>
          <a:p>
            <a:pPr algn="just"/>
            <a:endParaRPr lang="en-GB" sz="1200" dirty="0"/>
          </a:p>
          <a:p>
            <a:endParaRPr lang="fr-BE" dirty="0"/>
          </a:p>
        </p:txBody>
      </p:sp>
      <p:sp>
        <p:nvSpPr>
          <p:cNvPr id="4" name="Espace réservé du numéro de diapositive 3"/>
          <p:cNvSpPr>
            <a:spLocks noGrp="1"/>
          </p:cNvSpPr>
          <p:nvPr>
            <p:ph type="sldNum" sz="quarter" idx="5"/>
          </p:nvPr>
        </p:nvSpPr>
        <p:spPr/>
        <p:txBody>
          <a:bodyPr/>
          <a:lstStyle/>
          <a:p>
            <a:fld id="{AF13A399-E0F5-7B40-99B3-BB69A5FFE37C}" type="slidenum">
              <a:rPr lang="fr-FR" smtClean="0"/>
              <a:pPr/>
              <a:t>4</a:t>
            </a:fld>
            <a:endParaRPr lang="fr-FR"/>
          </a:p>
        </p:txBody>
      </p:sp>
    </p:spTree>
    <p:extLst>
      <p:ext uri="{BB962C8B-B14F-4D97-AF65-F5344CB8AC3E}">
        <p14:creationId xmlns:p14="http://schemas.microsoft.com/office/powerpoint/2010/main" val="587884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en-US" sz="1600" u="sng" dirty="0">
                <a:solidFill>
                  <a:schemeClr val="accent2"/>
                </a:solidFill>
              </a:rPr>
              <a:t>Key principles: mobility policy</a:t>
            </a:r>
            <a:endParaRPr lang="en-US" sz="1600" dirty="0">
              <a:solidFill>
                <a:schemeClr val="accent2"/>
              </a:solidFill>
            </a:endParaRPr>
          </a:p>
          <a:p>
            <a:pPr marL="457200" indent="-457200" algn="just">
              <a:buAutoNum type="arabicPeriod"/>
            </a:pPr>
            <a:endParaRPr lang="en-US" sz="1200" dirty="0"/>
          </a:p>
          <a:p>
            <a:pPr marL="457200" indent="-457200" algn="just">
              <a:buAutoNum type="arabicPeriod"/>
            </a:pPr>
            <a:r>
              <a:rPr lang="en-US" sz="1200" dirty="0"/>
              <a:t>Main goal of a transport policy/authority mandate </a:t>
            </a:r>
            <a:r>
              <a:rPr lang="en-US" sz="1200" b="0" dirty="0"/>
              <a:t>is to</a:t>
            </a:r>
            <a:r>
              <a:rPr lang="en-US" sz="1200" dirty="0"/>
              <a:t> </a:t>
            </a:r>
            <a:r>
              <a:rPr lang="en-US" sz="1200" b="0" dirty="0"/>
              <a:t>meet people’s mobility needs and connect people and places.</a:t>
            </a:r>
          </a:p>
          <a:p>
            <a:pPr marL="457200" indent="-457200" algn="just">
              <a:buAutoNum type="arabicPeriod"/>
            </a:pPr>
            <a:endParaRPr lang="en-US" sz="1200" b="0"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endParaRPr>
          </a:p>
          <a:p>
            <a:pPr marL="457200" indent="-457200" algn="just">
              <a:buAutoNum type="arabicPeriod"/>
            </a:pPr>
            <a:r>
              <a:rPr lang="en-GB" sz="1200" dirty="0">
                <a:solidFill>
                  <a:srgbClr val="184249"/>
                </a:solidFill>
                <a:latin typeface="Century Gothic" panose="020B0502020202020204" pitchFamily="34" charset="0"/>
                <a:ea typeface="Calibri" panose="020F0502020204030204" pitchFamily="34" charset="0"/>
                <a:cs typeface="Times New Roman" panose="02020603050405020304" pitchFamily="18" charset="0"/>
              </a:rPr>
              <a:t>R</a:t>
            </a: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evert the transport pyramid and reach a better mobility mix</a:t>
            </a:r>
            <a:r>
              <a:rPr lang="en-GB" sz="1200"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 with as a result a </a:t>
            </a: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higher modal share of public transport and active mobility</a:t>
            </a:r>
          </a:p>
          <a:p>
            <a:pPr marL="457200" indent="-457200" algn="just">
              <a:buAutoNum type="arabicPeriod"/>
            </a:pPr>
            <a:endPar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endParaRPr>
          </a:p>
          <a:p>
            <a:pPr marL="457200" indent="-457200" algn="just">
              <a:buAutoNum type="arabicPeriod"/>
            </a:pP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High-capacity public transport should constitute the backbone of (urban) mobility policies</a:t>
            </a:r>
            <a:endParaRPr lang="en-US" sz="1200" b="0" dirty="0"/>
          </a:p>
          <a:p>
            <a:pPr marL="457200" indent="-457200" algn="just">
              <a:buAutoNum type="arabicPeriod"/>
            </a:pPr>
            <a:endParaRPr lang="en-US" sz="1200" b="0" dirty="0"/>
          </a:p>
          <a:p>
            <a:pPr algn="just"/>
            <a:endParaRPr lang="en-US" sz="1200" dirty="0"/>
          </a:p>
          <a:p>
            <a:pPr algn="just"/>
            <a:endParaRPr lang="en-GB" sz="1200" dirty="0"/>
          </a:p>
          <a:p>
            <a:endParaRPr lang="fr-BE" dirty="0"/>
          </a:p>
        </p:txBody>
      </p:sp>
      <p:sp>
        <p:nvSpPr>
          <p:cNvPr id="4" name="Espace réservé du numéro de diapositive 3"/>
          <p:cNvSpPr>
            <a:spLocks noGrp="1"/>
          </p:cNvSpPr>
          <p:nvPr>
            <p:ph type="sldNum" sz="quarter" idx="5"/>
          </p:nvPr>
        </p:nvSpPr>
        <p:spPr/>
        <p:txBody>
          <a:bodyPr/>
          <a:lstStyle/>
          <a:p>
            <a:fld id="{AF13A399-E0F5-7B40-99B3-BB69A5FFE37C}" type="slidenum">
              <a:rPr lang="fr-FR" smtClean="0"/>
              <a:pPr/>
              <a:t>14</a:t>
            </a:fld>
            <a:endParaRPr lang="fr-FR"/>
          </a:p>
        </p:txBody>
      </p:sp>
    </p:spTree>
    <p:extLst>
      <p:ext uri="{BB962C8B-B14F-4D97-AF65-F5344CB8AC3E}">
        <p14:creationId xmlns:p14="http://schemas.microsoft.com/office/powerpoint/2010/main" val="2463602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en-US" sz="1600" u="sng" dirty="0">
                <a:solidFill>
                  <a:schemeClr val="accent2"/>
                </a:solidFill>
              </a:rPr>
              <a:t>Key principles: mobility policy</a:t>
            </a:r>
            <a:endParaRPr lang="en-US" sz="1600" dirty="0">
              <a:solidFill>
                <a:schemeClr val="accent2"/>
              </a:solidFill>
            </a:endParaRPr>
          </a:p>
          <a:p>
            <a:pPr marL="457200" indent="-457200" algn="just">
              <a:buAutoNum type="arabicPeriod"/>
            </a:pPr>
            <a:endParaRPr lang="en-US" sz="1200" dirty="0"/>
          </a:p>
          <a:p>
            <a:pPr marL="457200" indent="-457200" algn="just">
              <a:buAutoNum type="arabicPeriod"/>
            </a:pPr>
            <a:r>
              <a:rPr lang="en-US" sz="1200" dirty="0"/>
              <a:t>Main goal of a transport policy/authority mandate </a:t>
            </a:r>
            <a:r>
              <a:rPr lang="en-US" sz="1200" b="0" dirty="0"/>
              <a:t>is to</a:t>
            </a:r>
            <a:r>
              <a:rPr lang="en-US" sz="1200" dirty="0"/>
              <a:t> </a:t>
            </a:r>
            <a:r>
              <a:rPr lang="en-US" sz="1200" b="0" dirty="0"/>
              <a:t>meet people’s mobility needs and connect people and places.</a:t>
            </a:r>
          </a:p>
          <a:p>
            <a:pPr marL="457200" indent="-457200" algn="just">
              <a:buAutoNum type="arabicPeriod"/>
            </a:pPr>
            <a:endParaRPr lang="en-US" sz="1200" b="0"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endParaRPr>
          </a:p>
          <a:p>
            <a:pPr marL="457200" indent="-457200" algn="just">
              <a:buAutoNum type="arabicPeriod"/>
            </a:pPr>
            <a:r>
              <a:rPr lang="en-GB" sz="1200" dirty="0">
                <a:solidFill>
                  <a:srgbClr val="184249"/>
                </a:solidFill>
                <a:latin typeface="Century Gothic" panose="020B0502020202020204" pitchFamily="34" charset="0"/>
                <a:ea typeface="Calibri" panose="020F0502020204030204" pitchFamily="34" charset="0"/>
                <a:cs typeface="Times New Roman" panose="02020603050405020304" pitchFamily="18" charset="0"/>
              </a:rPr>
              <a:t>R</a:t>
            </a: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evert the transport pyramid and reach a better mobility mix</a:t>
            </a:r>
            <a:r>
              <a:rPr lang="en-GB" sz="1200"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 with as a result a </a:t>
            </a: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higher modal share of public transport and active mobility</a:t>
            </a:r>
          </a:p>
          <a:p>
            <a:pPr marL="457200" indent="-457200" algn="just">
              <a:buAutoNum type="arabicPeriod"/>
            </a:pPr>
            <a:endPar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endParaRPr>
          </a:p>
          <a:p>
            <a:pPr marL="457200" indent="-457200" algn="just">
              <a:buAutoNum type="arabicPeriod"/>
            </a:pP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High-capacity public transport should constitute the backbone of (urban) mobility policies</a:t>
            </a:r>
            <a:endParaRPr lang="en-US" sz="1200" b="0" dirty="0"/>
          </a:p>
          <a:p>
            <a:pPr marL="457200" indent="-457200" algn="just">
              <a:buAutoNum type="arabicPeriod"/>
            </a:pPr>
            <a:endParaRPr lang="en-US" sz="1200" b="0" dirty="0"/>
          </a:p>
          <a:p>
            <a:pPr algn="just"/>
            <a:endParaRPr lang="en-US" sz="1200" dirty="0"/>
          </a:p>
          <a:p>
            <a:pPr algn="just"/>
            <a:endParaRPr lang="en-GB" sz="1200" dirty="0"/>
          </a:p>
          <a:p>
            <a:endParaRPr lang="fr-BE" dirty="0"/>
          </a:p>
        </p:txBody>
      </p:sp>
      <p:sp>
        <p:nvSpPr>
          <p:cNvPr id="4" name="Espace réservé du numéro de diapositive 3"/>
          <p:cNvSpPr>
            <a:spLocks noGrp="1"/>
          </p:cNvSpPr>
          <p:nvPr>
            <p:ph type="sldNum" sz="quarter" idx="5"/>
          </p:nvPr>
        </p:nvSpPr>
        <p:spPr/>
        <p:txBody>
          <a:bodyPr/>
          <a:lstStyle/>
          <a:p>
            <a:fld id="{AF13A399-E0F5-7B40-99B3-BB69A5FFE37C}" type="slidenum">
              <a:rPr lang="fr-FR" smtClean="0"/>
              <a:pPr/>
              <a:t>15</a:t>
            </a:fld>
            <a:endParaRPr lang="fr-FR"/>
          </a:p>
        </p:txBody>
      </p:sp>
    </p:spTree>
    <p:extLst>
      <p:ext uri="{BB962C8B-B14F-4D97-AF65-F5344CB8AC3E}">
        <p14:creationId xmlns:p14="http://schemas.microsoft.com/office/powerpoint/2010/main" val="823760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en-US" sz="1600" u="sng" dirty="0">
                <a:solidFill>
                  <a:schemeClr val="accent2"/>
                </a:solidFill>
              </a:rPr>
              <a:t>Key principles: mobility policy</a:t>
            </a:r>
            <a:endParaRPr lang="en-US" sz="1600" dirty="0">
              <a:solidFill>
                <a:schemeClr val="accent2"/>
              </a:solidFill>
            </a:endParaRPr>
          </a:p>
          <a:p>
            <a:pPr marL="457200" indent="-457200" algn="just">
              <a:buAutoNum type="arabicPeriod"/>
            </a:pPr>
            <a:endParaRPr lang="en-US" sz="1200" dirty="0"/>
          </a:p>
          <a:p>
            <a:pPr marL="457200" indent="-457200" algn="just">
              <a:buAutoNum type="arabicPeriod"/>
            </a:pPr>
            <a:r>
              <a:rPr lang="en-US" sz="1200" dirty="0"/>
              <a:t>Main goal of a transport policy/authority mandate </a:t>
            </a:r>
            <a:r>
              <a:rPr lang="en-US" sz="1200" b="0" dirty="0"/>
              <a:t>is to</a:t>
            </a:r>
            <a:r>
              <a:rPr lang="en-US" sz="1200" dirty="0"/>
              <a:t> </a:t>
            </a:r>
            <a:r>
              <a:rPr lang="en-US" sz="1200" b="0" dirty="0"/>
              <a:t>meet people’s mobility needs and connect people and places.</a:t>
            </a:r>
          </a:p>
          <a:p>
            <a:pPr marL="457200" indent="-457200" algn="just">
              <a:buAutoNum type="arabicPeriod"/>
            </a:pPr>
            <a:endParaRPr lang="en-US" sz="1200" b="0"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endParaRPr>
          </a:p>
          <a:p>
            <a:pPr marL="457200" indent="-457200" algn="just">
              <a:buAutoNum type="arabicPeriod"/>
            </a:pPr>
            <a:r>
              <a:rPr lang="en-GB" sz="1200" dirty="0">
                <a:solidFill>
                  <a:srgbClr val="184249"/>
                </a:solidFill>
                <a:latin typeface="Century Gothic" panose="020B0502020202020204" pitchFamily="34" charset="0"/>
                <a:ea typeface="Calibri" panose="020F0502020204030204" pitchFamily="34" charset="0"/>
                <a:cs typeface="Times New Roman" panose="02020603050405020304" pitchFamily="18" charset="0"/>
              </a:rPr>
              <a:t>R</a:t>
            </a: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evert the transport pyramid and reach a better mobility mix</a:t>
            </a:r>
            <a:r>
              <a:rPr lang="en-GB" sz="1200"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 with as a result a </a:t>
            </a: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higher modal share of public transport and active mobility</a:t>
            </a:r>
          </a:p>
          <a:p>
            <a:pPr marL="457200" indent="-457200" algn="just">
              <a:buAutoNum type="arabicPeriod"/>
            </a:pPr>
            <a:endPar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endParaRPr>
          </a:p>
          <a:p>
            <a:pPr marL="457200" indent="-457200" algn="just">
              <a:buAutoNum type="arabicPeriod"/>
            </a:pP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High-capacity public transport should constitute the backbone of (urban) mobility policies</a:t>
            </a:r>
            <a:endParaRPr lang="en-US" sz="1200" b="0" dirty="0"/>
          </a:p>
          <a:p>
            <a:pPr marL="457200" indent="-457200" algn="just">
              <a:buAutoNum type="arabicPeriod"/>
            </a:pPr>
            <a:endParaRPr lang="en-US" sz="1200" b="0" dirty="0"/>
          </a:p>
          <a:p>
            <a:pPr algn="just"/>
            <a:endParaRPr lang="en-US" sz="1200" dirty="0"/>
          </a:p>
          <a:p>
            <a:pPr algn="just"/>
            <a:endParaRPr lang="en-GB" sz="1200" dirty="0"/>
          </a:p>
          <a:p>
            <a:endParaRPr lang="fr-BE" dirty="0"/>
          </a:p>
        </p:txBody>
      </p:sp>
      <p:sp>
        <p:nvSpPr>
          <p:cNvPr id="4" name="Espace réservé du numéro de diapositive 3"/>
          <p:cNvSpPr>
            <a:spLocks noGrp="1"/>
          </p:cNvSpPr>
          <p:nvPr>
            <p:ph type="sldNum" sz="quarter" idx="5"/>
          </p:nvPr>
        </p:nvSpPr>
        <p:spPr/>
        <p:txBody>
          <a:bodyPr/>
          <a:lstStyle/>
          <a:p>
            <a:fld id="{AF13A399-E0F5-7B40-99B3-BB69A5FFE37C}" type="slidenum">
              <a:rPr lang="fr-FR" smtClean="0"/>
              <a:pPr/>
              <a:t>16</a:t>
            </a:fld>
            <a:endParaRPr lang="fr-FR"/>
          </a:p>
        </p:txBody>
      </p:sp>
    </p:spTree>
    <p:extLst>
      <p:ext uri="{BB962C8B-B14F-4D97-AF65-F5344CB8AC3E}">
        <p14:creationId xmlns:p14="http://schemas.microsoft.com/office/powerpoint/2010/main" val="2481484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en-US" sz="1600" u="sng" dirty="0">
                <a:solidFill>
                  <a:schemeClr val="accent2"/>
                </a:solidFill>
              </a:rPr>
              <a:t>Key principles: mobility policy</a:t>
            </a:r>
            <a:endParaRPr lang="en-US" sz="1600" dirty="0">
              <a:solidFill>
                <a:schemeClr val="accent2"/>
              </a:solidFill>
            </a:endParaRPr>
          </a:p>
          <a:p>
            <a:pPr marL="457200" indent="-457200" algn="just">
              <a:buAutoNum type="arabicPeriod"/>
            </a:pPr>
            <a:endParaRPr lang="en-US" sz="1200" dirty="0"/>
          </a:p>
          <a:p>
            <a:pPr marL="457200" indent="-457200" algn="just">
              <a:buAutoNum type="arabicPeriod"/>
            </a:pPr>
            <a:r>
              <a:rPr lang="en-US" sz="1200" dirty="0"/>
              <a:t>Main goal of a transport policy/authority mandate </a:t>
            </a:r>
            <a:r>
              <a:rPr lang="en-US" sz="1200" b="0" dirty="0"/>
              <a:t>is to</a:t>
            </a:r>
            <a:r>
              <a:rPr lang="en-US" sz="1200" dirty="0"/>
              <a:t> </a:t>
            </a:r>
            <a:r>
              <a:rPr lang="en-US" sz="1200" b="0" dirty="0"/>
              <a:t>meet people’s mobility needs and connect people and places.</a:t>
            </a:r>
          </a:p>
          <a:p>
            <a:pPr marL="457200" indent="-457200" algn="just">
              <a:buAutoNum type="arabicPeriod"/>
            </a:pPr>
            <a:endParaRPr lang="en-US" sz="1200" b="0"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endParaRPr>
          </a:p>
          <a:p>
            <a:pPr marL="457200" indent="-457200" algn="just">
              <a:buAutoNum type="arabicPeriod"/>
            </a:pPr>
            <a:r>
              <a:rPr lang="en-GB" sz="1200" dirty="0">
                <a:solidFill>
                  <a:srgbClr val="184249"/>
                </a:solidFill>
                <a:latin typeface="Century Gothic" panose="020B0502020202020204" pitchFamily="34" charset="0"/>
                <a:ea typeface="Calibri" panose="020F0502020204030204" pitchFamily="34" charset="0"/>
                <a:cs typeface="Times New Roman" panose="02020603050405020304" pitchFamily="18" charset="0"/>
              </a:rPr>
              <a:t>R</a:t>
            </a: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evert the transport pyramid and reach a better mobility mix</a:t>
            </a:r>
            <a:r>
              <a:rPr lang="en-GB" sz="1200"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 with as a result a </a:t>
            </a: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higher modal share of public transport and active mobility</a:t>
            </a:r>
          </a:p>
          <a:p>
            <a:pPr marL="457200" indent="-457200" algn="just">
              <a:buAutoNum type="arabicPeriod"/>
            </a:pPr>
            <a:endPar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endParaRPr>
          </a:p>
          <a:p>
            <a:pPr marL="457200" indent="-457200" algn="just">
              <a:buAutoNum type="arabicPeriod"/>
            </a:pP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High-capacity public transport should constitute the backbone of (urban) mobility policies</a:t>
            </a:r>
            <a:endParaRPr lang="en-US" sz="1200" b="0" dirty="0"/>
          </a:p>
          <a:p>
            <a:pPr marL="457200" indent="-457200" algn="just">
              <a:buAutoNum type="arabicPeriod"/>
            </a:pPr>
            <a:endParaRPr lang="en-US" sz="1200" b="0" dirty="0"/>
          </a:p>
          <a:p>
            <a:pPr algn="just"/>
            <a:endParaRPr lang="en-US" sz="1200" dirty="0"/>
          </a:p>
          <a:p>
            <a:pPr algn="just"/>
            <a:endParaRPr lang="en-GB" sz="1200" dirty="0"/>
          </a:p>
          <a:p>
            <a:endParaRPr lang="fr-BE" dirty="0"/>
          </a:p>
        </p:txBody>
      </p:sp>
      <p:sp>
        <p:nvSpPr>
          <p:cNvPr id="4" name="Espace réservé du numéro de diapositive 3"/>
          <p:cNvSpPr>
            <a:spLocks noGrp="1"/>
          </p:cNvSpPr>
          <p:nvPr>
            <p:ph type="sldNum" sz="quarter" idx="5"/>
          </p:nvPr>
        </p:nvSpPr>
        <p:spPr/>
        <p:txBody>
          <a:bodyPr/>
          <a:lstStyle/>
          <a:p>
            <a:fld id="{AF13A399-E0F5-7B40-99B3-BB69A5FFE37C}" type="slidenum">
              <a:rPr lang="fr-FR" smtClean="0"/>
              <a:pPr/>
              <a:t>17</a:t>
            </a:fld>
            <a:endParaRPr lang="fr-FR"/>
          </a:p>
        </p:txBody>
      </p:sp>
    </p:spTree>
    <p:extLst>
      <p:ext uri="{BB962C8B-B14F-4D97-AF65-F5344CB8AC3E}">
        <p14:creationId xmlns:p14="http://schemas.microsoft.com/office/powerpoint/2010/main" val="3555823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en-US" sz="1600" u="sng" dirty="0">
                <a:solidFill>
                  <a:schemeClr val="accent2"/>
                </a:solidFill>
              </a:rPr>
              <a:t>Key principles: mobility policy</a:t>
            </a:r>
            <a:endParaRPr lang="en-US" sz="1600" dirty="0">
              <a:solidFill>
                <a:schemeClr val="accent2"/>
              </a:solidFill>
            </a:endParaRPr>
          </a:p>
          <a:p>
            <a:pPr marL="457200" indent="-457200" algn="just">
              <a:buAutoNum type="arabicPeriod"/>
            </a:pPr>
            <a:endParaRPr lang="en-US" sz="1200" dirty="0"/>
          </a:p>
          <a:p>
            <a:pPr marL="457200" indent="-457200" algn="just">
              <a:buAutoNum type="arabicPeriod"/>
            </a:pPr>
            <a:r>
              <a:rPr lang="en-US" sz="1200" dirty="0"/>
              <a:t>Main goal of a transport policy/authority mandate </a:t>
            </a:r>
            <a:r>
              <a:rPr lang="en-US" sz="1200" b="0" dirty="0"/>
              <a:t>is to</a:t>
            </a:r>
            <a:r>
              <a:rPr lang="en-US" sz="1200" dirty="0"/>
              <a:t> </a:t>
            </a:r>
            <a:r>
              <a:rPr lang="en-US" sz="1200" b="0" dirty="0"/>
              <a:t>meet people’s mobility needs and connect people and places.</a:t>
            </a:r>
          </a:p>
          <a:p>
            <a:pPr marL="457200" indent="-457200" algn="just">
              <a:buAutoNum type="arabicPeriod"/>
            </a:pPr>
            <a:endParaRPr lang="en-US" sz="1200" b="0"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endParaRPr>
          </a:p>
          <a:p>
            <a:pPr marL="457200" indent="-457200" algn="just">
              <a:buAutoNum type="arabicPeriod"/>
            </a:pPr>
            <a:r>
              <a:rPr lang="en-GB" sz="1200" dirty="0">
                <a:solidFill>
                  <a:srgbClr val="184249"/>
                </a:solidFill>
                <a:latin typeface="Century Gothic" panose="020B0502020202020204" pitchFamily="34" charset="0"/>
                <a:ea typeface="Calibri" panose="020F0502020204030204" pitchFamily="34" charset="0"/>
                <a:cs typeface="Times New Roman" panose="02020603050405020304" pitchFamily="18" charset="0"/>
              </a:rPr>
              <a:t>R</a:t>
            </a: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evert the transport pyramid and reach a better mobility mix</a:t>
            </a:r>
            <a:r>
              <a:rPr lang="en-GB" sz="1200"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 with as a result a </a:t>
            </a: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higher modal share of public transport and active mobility</a:t>
            </a:r>
          </a:p>
          <a:p>
            <a:pPr marL="457200" indent="-457200" algn="just">
              <a:buAutoNum type="arabicPeriod"/>
            </a:pPr>
            <a:endPar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endParaRPr>
          </a:p>
          <a:p>
            <a:pPr marL="457200" indent="-457200" algn="just">
              <a:buAutoNum type="arabicPeriod"/>
            </a:pP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High-capacity public transport should constitute the backbone of (urban) mobility policies</a:t>
            </a:r>
            <a:endParaRPr lang="en-US" sz="1200" b="0" dirty="0"/>
          </a:p>
          <a:p>
            <a:pPr marL="457200" indent="-457200" algn="just">
              <a:buAutoNum type="arabicPeriod"/>
            </a:pPr>
            <a:endParaRPr lang="en-US" sz="1200" b="0" dirty="0"/>
          </a:p>
          <a:p>
            <a:pPr algn="just"/>
            <a:endParaRPr lang="en-US" sz="1200" dirty="0"/>
          </a:p>
          <a:p>
            <a:pPr algn="just"/>
            <a:endParaRPr lang="en-GB" sz="1200" dirty="0"/>
          </a:p>
          <a:p>
            <a:endParaRPr lang="fr-BE" dirty="0"/>
          </a:p>
        </p:txBody>
      </p:sp>
      <p:sp>
        <p:nvSpPr>
          <p:cNvPr id="4" name="Espace réservé du numéro de diapositive 3"/>
          <p:cNvSpPr>
            <a:spLocks noGrp="1"/>
          </p:cNvSpPr>
          <p:nvPr>
            <p:ph type="sldNum" sz="quarter" idx="5"/>
          </p:nvPr>
        </p:nvSpPr>
        <p:spPr/>
        <p:txBody>
          <a:bodyPr/>
          <a:lstStyle/>
          <a:p>
            <a:fld id="{AF13A399-E0F5-7B40-99B3-BB69A5FFE37C}" type="slidenum">
              <a:rPr lang="fr-FR" smtClean="0"/>
              <a:pPr/>
              <a:t>18</a:t>
            </a:fld>
            <a:endParaRPr lang="fr-FR"/>
          </a:p>
        </p:txBody>
      </p:sp>
    </p:spTree>
    <p:extLst>
      <p:ext uri="{BB962C8B-B14F-4D97-AF65-F5344CB8AC3E}">
        <p14:creationId xmlns:p14="http://schemas.microsoft.com/office/powerpoint/2010/main" val="562015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AF13A399-E0F5-7B40-99B3-BB69A5FFE37C}" type="slidenum">
              <a:rPr lang="fr-FR" smtClean="0"/>
              <a:pPr/>
              <a:t>21</a:t>
            </a:fld>
            <a:endParaRPr lang="fr-FR"/>
          </a:p>
        </p:txBody>
      </p:sp>
    </p:spTree>
    <p:extLst>
      <p:ext uri="{BB962C8B-B14F-4D97-AF65-F5344CB8AC3E}">
        <p14:creationId xmlns:p14="http://schemas.microsoft.com/office/powerpoint/2010/main" val="3882056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en-US" sz="1600" u="sng" dirty="0">
                <a:solidFill>
                  <a:schemeClr val="accent2"/>
                </a:solidFill>
              </a:rPr>
              <a:t>Key principles: mobility policy</a:t>
            </a:r>
            <a:endParaRPr lang="en-US" sz="1600" dirty="0">
              <a:solidFill>
                <a:schemeClr val="accent2"/>
              </a:solidFill>
            </a:endParaRPr>
          </a:p>
          <a:p>
            <a:pPr marL="457200" indent="-457200" algn="just">
              <a:buAutoNum type="arabicPeriod"/>
            </a:pPr>
            <a:endParaRPr lang="en-US" sz="1200" dirty="0"/>
          </a:p>
          <a:p>
            <a:pPr marL="457200" indent="-457200" algn="just">
              <a:buAutoNum type="arabicPeriod"/>
            </a:pPr>
            <a:r>
              <a:rPr lang="en-US" sz="1200" dirty="0"/>
              <a:t>Main goal of a transport policy/authority mandate </a:t>
            </a:r>
            <a:r>
              <a:rPr lang="en-US" sz="1200" b="0" dirty="0"/>
              <a:t>is to</a:t>
            </a:r>
            <a:r>
              <a:rPr lang="en-US" sz="1200" dirty="0"/>
              <a:t> </a:t>
            </a:r>
            <a:r>
              <a:rPr lang="en-US" sz="1200" b="0" dirty="0"/>
              <a:t>meet people’s mobility needs and connect people and places.</a:t>
            </a:r>
          </a:p>
          <a:p>
            <a:pPr marL="457200" indent="-457200" algn="just">
              <a:buAutoNum type="arabicPeriod"/>
            </a:pPr>
            <a:endParaRPr lang="en-US" sz="1200" b="0"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endParaRPr>
          </a:p>
          <a:p>
            <a:pPr marL="457200" indent="-457200" algn="just">
              <a:buAutoNum type="arabicPeriod"/>
            </a:pPr>
            <a:r>
              <a:rPr lang="en-GB" sz="1200" dirty="0">
                <a:solidFill>
                  <a:srgbClr val="184249"/>
                </a:solidFill>
                <a:latin typeface="Century Gothic" panose="020B0502020202020204" pitchFamily="34" charset="0"/>
                <a:ea typeface="Calibri" panose="020F0502020204030204" pitchFamily="34" charset="0"/>
                <a:cs typeface="Times New Roman" panose="02020603050405020304" pitchFamily="18" charset="0"/>
              </a:rPr>
              <a:t>R</a:t>
            </a: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evert the transport pyramid and reach a better mobility mix</a:t>
            </a:r>
            <a:r>
              <a:rPr lang="en-GB" sz="1200"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 with as a result a </a:t>
            </a: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higher modal share of public transport and active mobility</a:t>
            </a:r>
          </a:p>
          <a:p>
            <a:pPr marL="457200" indent="-457200" algn="just">
              <a:buAutoNum type="arabicPeriod"/>
            </a:pPr>
            <a:endPar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endParaRPr>
          </a:p>
          <a:p>
            <a:pPr marL="457200" indent="-457200" algn="just">
              <a:buAutoNum type="arabicPeriod"/>
            </a:pP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High-capacity public transport should constitute the backbone of (urban) mobility policies</a:t>
            </a:r>
            <a:endParaRPr lang="en-US" sz="1200" b="0" dirty="0"/>
          </a:p>
          <a:p>
            <a:pPr marL="457200" indent="-457200" algn="just">
              <a:buAutoNum type="arabicPeriod"/>
            </a:pPr>
            <a:endParaRPr lang="en-US" sz="1200" b="0" dirty="0"/>
          </a:p>
          <a:p>
            <a:pPr algn="just"/>
            <a:endParaRPr lang="en-US" sz="1200" dirty="0"/>
          </a:p>
          <a:p>
            <a:pPr algn="just"/>
            <a:endParaRPr lang="en-GB" sz="1200" dirty="0"/>
          </a:p>
          <a:p>
            <a:endParaRPr lang="fr-BE" dirty="0"/>
          </a:p>
        </p:txBody>
      </p:sp>
      <p:sp>
        <p:nvSpPr>
          <p:cNvPr id="4" name="Espace réservé du numéro de diapositive 3"/>
          <p:cNvSpPr>
            <a:spLocks noGrp="1"/>
          </p:cNvSpPr>
          <p:nvPr>
            <p:ph type="sldNum" sz="quarter" idx="5"/>
          </p:nvPr>
        </p:nvSpPr>
        <p:spPr/>
        <p:txBody>
          <a:bodyPr/>
          <a:lstStyle/>
          <a:p>
            <a:fld id="{AF13A399-E0F5-7B40-99B3-BB69A5FFE37C}" type="slidenum">
              <a:rPr lang="fr-FR" smtClean="0"/>
              <a:pPr/>
              <a:t>23</a:t>
            </a:fld>
            <a:endParaRPr lang="fr-FR"/>
          </a:p>
        </p:txBody>
      </p:sp>
    </p:spTree>
    <p:extLst>
      <p:ext uri="{BB962C8B-B14F-4D97-AF65-F5344CB8AC3E}">
        <p14:creationId xmlns:p14="http://schemas.microsoft.com/office/powerpoint/2010/main" val="4276818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en-US" sz="1600" u="sng" dirty="0">
                <a:solidFill>
                  <a:schemeClr val="accent2"/>
                </a:solidFill>
              </a:rPr>
              <a:t>Key principles: mobility policy</a:t>
            </a:r>
            <a:endParaRPr lang="en-US" sz="1600" dirty="0">
              <a:solidFill>
                <a:schemeClr val="accent2"/>
              </a:solidFill>
            </a:endParaRPr>
          </a:p>
          <a:p>
            <a:pPr marL="457200" indent="-457200" algn="just">
              <a:buAutoNum type="arabicPeriod"/>
            </a:pPr>
            <a:endParaRPr lang="en-US" sz="1200" dirty="0"/>
          </a:p>
          <a:p>
            <a:pPr marL="457200" indent="-457200" algn="just">
              <a:buAutoNum type="arabicPeriod"/>
            </a:pPr>
            <a:r>
              <a:rPr lang="en-US" sz="1200" dirty="0"/>
              <a:t>Main goal of a transport policy/authority mandate </a:t>
            </a:r>
            <a:r>
              <a:rPr lang="en-US" sz="1200" b="0" dirty="0"/>
              <a:t>is to</a:t>
            </a:r>
            <a:r>
              <a:rPr lang="en-US" sz="1200" dirty="0"/>
              <a:t> </a:t>
            </a:r>
            <a:r>
              <a:rPr lang="en-US" sz="1200" b="0" dirty="0"/>
              <a:t>meet people’s mobility needs and connect people and places.</a:t>
            </a:r>
          </a:p>
          <a:p>
            <a:pPr marL="457200" indent="-457200" algn="just">
              <a:buAutoNum type="arabicPeriod"/>
            </a:pPr>
            <a:endParaRPr lang="en-US" sz="1200" b="0"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endParaRPr>
          </a:p>
          <a:p>
            <a:pPr marL="457200" indent="-457200" algn="just">
              <a:buAutoNum type="arabicPeriod"/>
            </a:pPr>
            <a:r>
              <a:rPr lang="en-GB" sz="1200" dirty="0">
                <a:solidFill>
                  <a:srgbClr val="184249"/>
                </a:solidFill>
                <a:latin typeface="Century Gothic" panose="020B0502020202020204" pitchFamily="34" charset="0"/>
                <a:ea typeface="Calibri" panose="020F0502020204030204" pitchFamily="34" charset="0"/>
                <a:cs typeface="Times New Roman" panose="02020603050405020304" pitchFamily="18" charset="0"/>
              </a:rPr>
              <a:t>R</a:t>
            </a: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evert the transport pyramid and reach a better mobility mix</a:t>
            </a:r>
            <a:r>
              <a:rPr lang="en-GB" sz="1200"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 with as a result a </a:t>
            </a: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higher modal share of public transport and active mobility</a:t>
            </a:r>
          </a:p>
          <a:p>
            <a:pPr marL="457200" indent="-457200" algn="just">
              <a:buAutoNum type="arabicPeriod"/>
            </a:pPr>
            <a:endPar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endParaRPr>
          </a:p>
          <a:p>
            <a:pPr marL="457200" indent="-457200" algn="just">
              <a:buAutoNum type="arabicPeriod"/>
            </a:pP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High-capacity public transport should constitute the backbone of (urban) mobility policies</a:t>
            </a:r>
            <a:endParaRPr lang="en-US" sz="1200" b="0" dirty="0"/>
          </a:p>
          <a:p>
            <a:pPr marL="457200" indent="-457200" algn="just">
              <a:buAutoNum type="arabicPeriod"/>
            </a:pPr>
            <a:endParaRPr lang="en-US" sz="1200" b="0" dirty="0"/>
          </a:p>
          <a:p>
            <a:pPr algn="just"/>
            <a:endParaRPr lang="en-US" sz="1200" dirty="0"/>
          </a:p>
          <a:p>
            <a:pPr algn="just"/>
            <a:endParaRPr lang="en-GB" sz="1200" dirty="0"/>
          </a:p>
          <a:p>
            <a:endParaRPr lang="fr-BE" dirty="0"/>
          </a:p>
        </p:txBody>
      </p:sp>
      <p:sp>
        <p:nvSpPr>
          <p:cNvPr id="4" name="Espace réservé du numéro de diapositive 3"/>
          <p:cNvSpPr>
            <a:spLocks noGrp="1"/>
          </p:cNvSpPr>
          <p:nvPr>
            <p:ph type="sldNum" sz="quarter" idx="5"/>
          </p:nvPr>
        </p:nvSpPr>
        <p:spPr/>
        <p:txBody>
          <a:bodyPr/>
          <a:lstStyle/>
          <a:p>
            <a:fld id="{AF13A399-E0F5-7B40-99B3-BB69A5FFE37C}" type="slidenum">
              <a:rPr lang="fr-FR" smtClean="0"/>
              <a:pPr/>
              <a:t>24</a:t>
            </a:fld>
            <a:endParaRPr lang="fr-FR"/>
          </a:p>
        </p:txBody>
      </p:sp>
    </p:spTree>
    <p:extLst>
      <p:ext uri="{BB962C8B-B14F-4D97-AF65-F5344CB8AC3E}">
        <p14:creationId xmlns:p14="http://schemas.microsoft.com/office/powerpoint/2010/main" val="768433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en-US" sz="1600" u="sng" dirty="0">
                <a:solidFill>
                  <a:schemeClr val="accent2"/>
                </a:solidFill>
              </a:rPr>
              <a:t>Key principles: mobility policy</a:t>
            </a:r>
            <a:endParaRPr lang="en-US" sz="1600" dirty="0">
              <a:solidFill>
                <a:schemeClr val="accent2"/>
              </a:solidFill>
            </a:endParaRPr>
          </a:p>
          <a:p>
            <a:pPr marL="457200" indent="-457200" algn="just">
              <a:buAutoNum type="arabicPeriod"/>
            </a:pPr>
            <a:endParaRPr lang="en-US" sz="1200" dirty="0"/>
          </a:p>
          <a:p>
            <a:pPr marL="457200" indent="-457200" algn="just">
              <a:buAutoNum type="arabicPeriod"/>
            </a:pPr>
            <a:r>
              <a:rPr lang="en-US" sz="1200" dirty="0"/>
              <a:t>Main goal of a transport policy/authority mandate </a:t>
            </a:r>
            <a:r>
              <a:rPr lang="en-US" sz="1200" b="0" dirty="0"/>
              <a:t>is to</a:t>
            </a:r>
            <a:r>
              <a:rPr lang="en-US" sz="1200" dirty="0"/>
              <a:t> </a:t>
            </a:r>
            <a:r>
              <a:rPr lang="en-US" sz="1200" b="0" dirty="0"/>
              <a:t>meet people’s mobility needs and connect people and places.</a:t>
            </a:r>
          </a:p>
          <a:p>
            <a:pPr marL="457200" indent="-457200" algn="just">
              <a:buAutoNum type="arabicPeriod"/>
            </a:pPr>
            <a:endParaRPr lang="en-US" sz="1200" b="0"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endParaRPr>
          </a:p>
          <a:p>
            <a:pPr marL="457200" indent="-457200" algn="just">
              <a:buAutoNum type="arabicPeriod"/>
            </a:pPr>
            <a:r>
              <a:rPr lang="en-GB" sz="1200" dirty="0">
                <a:solidFill>
                  <a:srgbClr val="184249"/>
                </a:solidFill>
                <a:latin typeface="Century Gothic" panose="020B0502020202020204" pitchFamily="34" charset="0"/>
                <a:ea typeface="Calibri" panose="020F0502020204030204" pitchFamily="34" charset="0"/>
                <a:cs typeface="Times New Roman" panose="02020603050405020304" pitchFamily="18" charset="0"/>
              </a:rPr>
              <a:t>R</a:t>
            </a: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evert the transport pyramid and reach a better mobility mix</a:t>
            </a:r>
            <a:r>
              <a:rPr lang="en-GB" sz="1200"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 with as a result a </a:t>
            </a: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higher modal share of public transport and active mobility</a:t>
            </a:r>
          </a:p>
          <a:p>
            <a:pPr marL="457200" indent="-457200" algn="just">
              <a:buAutoNum type="arabicPeriod"/>
            </a:pPr>
            <a:endPar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endParaRPr>
          </a:p>
          <a:p>
            <a:pPr marL="457200" indent="-457200" algn="just">
              <a:buAutoNum type="arabicPeriod"/>
            </a:pP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High-capacity public transport should constitute the backbone of (urban) mobility policies</a:t>
            </a:r>
            <a:endParaRPr lang="en-US" sz="1200" b="0" dirty="0"/>
          </a:p>
          <a:p>
            <a:pPr marL="457200" indent="-457200" algn="just">
              <a:buAutoNum type="arabicPeriod"/>
            </a:pPr>
            <a:endParaRPr lang="en-US" sz="1200" b="0" dirty="0"/>
          </a:p>
          <a:p>
            <a:pPr algn="just"/>
            <a:endParaRPr lang="en-US" sz="1200" dirty="0"/>
          </a:p>
          <a:p>
            <a:pPr algn="just"/>
            <a:endParaRPr lang="en-GB" sz="1200" dirty="0"/>
          </a:p>
          <a:p>
            <a:endParaRPr lang="fr-BE" dirty="0"/>
          </a:p>
        </p:txBody>
      </p:sp>
      <p:sp>
        <p:nvSpPr>
          <p:cNvPr id="4" name="Espace réservé du numéro de diapositive 3"/>
          <p:cNvSpPr>
            <a:spLocks noGrp="1"/>
          </p:cNvSpPr>
          <p:nvPr>
            <p:ph type="sldNum" sz="quarter" idx="5"/>
          </p:nvPr>
        </p:nvSpPr>
        <p:spPr/>
        <p:txBody>
          <a:bodyPr/>
          <a:lstStyle/>
          <a:p>
            <a:fld id="{AF13A399-E0F5-7B40-99B3-BB69A5FFE37C}" type="slidenum">
              <a:rPr lang="fr-FR" smtClean="0"/>
              <a:pPr/>
              <a:t>29</a:t>
            </a:fld>
            <a:endParaRPr lang="fr-FR"/>
          </a:p>
        </p:txBody>
      </p:sp>
    </p:spTree>
    <p:extLst>
      <p:ext uri="{BB962C8B-B14F-4D97-AF65-F5344CB8AC3E}">
        <p14:creationId xmlns:p14="http://schemas.microsoft.com/office/powerpoint/2010/main" val="669300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en-US" sz="1600" u="sng" dirty="0">
                <a:solidFill>
                  <a:schemeClr val="accent2"/>
                </a:solidFill>
              </a:rPr>
              <a:t>Key principles: mobility policy</a:t>
            </a:r>
            <a:endParaRPr lang="en-US" sz="1600" dirty="0">
              <a:solidFill>
                <a:schemeClr val="accent2"/>
              </a:solidFill>
            </a:endParaRPr>
          </a:p>
          <a:p>
            <a:pPr marL="457200" indent="-457200" algn="just">
              <a:buAutoNum type="arabicPeriod"/>
            </a:pPr>
            <a:endParaRPr lang="en-US" sz="1200" dirty="0"/>
          </a:p>
          <a:p>
            <a:pPr marL="457200" indent="-457200" algn="just">
              <a:buAutoNum type="arabicPeriod"/>
            </a:pPr>
            <a:r>
              <a:rPr lang="en-US" sz="1200" dirty="0"/>
              <a:t>Main goal of a transport policy/authority mandate </a:t>
            </a:r>
            <a:r>
              <a:rPr lang="en-US" sz="1200" b="0" dirty="0"/>
              <a:t>is to</a:t>
            </a:r>
            <a:r>
              <a:rPr lang="en-US" sz="1200" dirty="0"/>
              <a:t> </a:t>
            </a:r>
            <a:r>
              <a:rPr lang="en-US" sz="1200" b="0" dirty="0"/>
              <a:t>meet people’s mobility needs and connect people and places.</a:t>
            </a:r>
          </a:p>
          <a:p>
            <a:pPr marL="457200" indent="-457200" algn="just">
              <a:buAutoNum type="arabicPeriod"/>
            </a:pPr>
            <a:endParaRPr lang="en-US" sz="1200" b="0"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endParaRPr>
          </a:p>
          <a:p>
            <a:pPr marL="457200" indent="-457200" algn="just">
              <a:buAutoNum type="arabicPeriod"/>
            </a:pPr>
            <a:r>
              <a:rPr lang="en-GB" sz="1200" dirty="0">
                <a:solidFill>
                  <a:srgbClr val="184249"/>
                </a:solidFill>
                <a:latin typeface="Century Gothic" panose="020B0502020202020204" pitchFamily="34" charset="0"/>
                <a:ea typeface="Calibri" panose="020F0502020204030204" pitchFamily="34" charset="0"/>
                <a:cs typeface="Times New Roman" panose="02020603050405020304" pitchFamily="18" charset="0"/>
              </a:rPr>
              <a:t>R</a:t>
            </a: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evert the transport pyramid and reach a better mobility mix</a:t>
            </a:r>
            <a:r>
              <a:rPr lang="en-GB" sz="1200"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 with as a result a </a:t>
            </a: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higher modal share of public transport and active mobility</a:t>
            </a:r>
          </a:p>
          <a:p>
            <a:pPr marL="457200" indent="-457200" algn="just">
              <a:buAutoNum type="arabicPeriod"/>
            </a:pPr>
            <a:endPar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endParaRPr>
          </a:p>
          <a:p>
            <a:pPr marL="457200" indent="-457200" algn="just">
              <a:buAutoNum type="arabicPeriod"/>
            </a:pP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High-capacity public transport should constitute the backbone of (urban) mobility policies</a:t>
            </a:r>
            <a:endParaRPr lang="en-US" sz="1200" b="0" dirty="0"/>
          </a:p>
          <a:p>
            <a:pPr marL="457200" indent="-457200" algn="just">
              <a:buAutoNum type="arabicPeriod"/>
            </a:pPr>
            <a:endParaRPr lang="en-US" sz="1200" b="0" dirty="0"/>
          </a:p>
          <a:p>
            <a:pPr algn="just"/>
            <a:endParaRPr lang="en-US" sz="1200" dirty="0"/>
          </a:p>
          <a:p>
            <a:pPr algn="just"/>
            <a:endParaRPr lang="en-GB" sz="1200" dirty="0"/>
          </a:p>
          <a:p>
            <a:endParaRPr lang="fr-BE" dirty="0"/>
          </a:p>
        </p:txBody>
      </p:sp>
      <p:sp>
        <p:nvSpPr>
          <p:cNvPr id="4" name="Espace réservé du numéro de diapositive 3"/>
          <p:cNvSpPr>
            <a:spLocks noGrp="1"/>
          </p:cNvSpPr>
          <p:nvPr>
            <p:ph type="sldNum" sz="quarter" idx="5"/>
          </p:nvPr>
        </p:nvSpPr>
        <p:spPr/>
        <p:txBody>
          <a:bodyPr/>
          <a:lstStyle/>
          <a:p>
            <a:fld id="{AF13A399-E0F5-7B40-99B3-BB69A5FFE37C}" type="slidenum">
              <a:rPr lang="fr-FR" smtClean="0"/>
              <a:pPr/>
              <a:t>30</a:t>
            </a:fld>
            <a:endParaRPr lang="fr-FR"/>
          </a:p>
        </p:txBody>
      </p:sp>
    </p:spTree>
    <p:extLst>
      <p:ext uri="{BB962C8B-B14F-4D97-AF65-F5344CB8AC3E}">
        <p14:creationId xmlns:p14="http://schemas.microsoft.com/office/powerpoint/2010/main" val="3180119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en-US" sz="1600" u="sng" dirty="0">
                <a:solidFill>
                  <a:schemeClr val="accent2"/>
                </a:solidFill>
              </a:rPr>
              <a:t>Key principles: mobility policy</a:t>
            </a:r>
            <a:endParaRPr lang="en-US" sz="1600" dirty="0">
              <a:solidFill>
                <a:schemeClr val="accent2"/>
              </a:solidFill>
            </a:endParaRPr>
          </a:p>
          <a:p>
            <a:pPr marL="457200" indent="-457200" algn="just">
              <a:buAutoNum type="arabicPeriod"/>
            </a:pPr>
            <a:endParaRPr lang="en-US" sz="1200" dirty="0"/>
          </a:p>
          <a:p>
            <a:pPr marL="457200" indent="-457200" algn="just">
              <a:buAutoNum type="arabicPeriod"/>
            </a:pPr>
            <a:r>
              <a:rPr lang="en-US" sz="1200" dirty="0"/>
              <a:t>Main goal of a transport policy/authority mandate </a:t>
            </a:r>
            <a:r>
              <a:rPr lang="en-US" sz="1200" b="0" dirty="0"/>
              <a:t>is to</a:t>
            </a:r>
            <a:r>
              <a:rPr lang="en-US" sz="1200" dirty="0"/>
              <a:t> </a:t>
            </a:r>
            <a:r>
              <a:rPr lang="en-US" sz="1200" b="0" dirty="0"/>
              <a:t>meet people’s mobility needs and connect people and places.</a:t>
            </a:r>
          </a:p>
          <a:p>
            <a:pPr marL="457200" indent="-457200" algn="just">
              <a:buAutoNum type="arabicPeriod"/>
            </a:pPr>
            <a:endParaRPr lang="en-US" sz="1200" b="0"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endParaRPr>
          </a:p>
          <a:p>
            <a:pPr marL="457200" indent="-457200" algn="just">
              <a:buAutoNum type="arabicPeriod"/>
            </a:pPr>
            <a:r>
              <a:rPr lang="en-GB" sz="1200" dirty="0">
                <a:solidFill>
                  <a:srgbClr val="184249"/>
                </a:solidFill>
                <a:latin typeface="Century Gothic" panose="020B0502020202020204" pitchFamily="34" charset="0"/>
                <a:ea typeface="Calibri" panose="020F0502020204030204" pitchFamily="34" charset="0"/>
                <a:cs typeface="Times New Roman" panose="02020603050405020304" pitchFamily="18" charset="0"/>
              </a:rPr>
              <a:t>R</a:t>
            </a: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evert the transport pyramid and reach a better mobility mix</a:t>
            </a:r>
            <a:r>
              <a:rPr lang="en-GB" sz="1200"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 with as a result a </a:t>
            </a: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higher modal share of public transport and active mobility</a:t>
            </a:r>
          </a:p>
          <a:p>
            <a:pPr marL="457200" indent="-457200" algn="just">
              <a:buAutoNum type="arabicPeriod"/>
            </a:pPr>
            <a:endPar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endParaRPr>
          </a:p>
          <a:p>
            <a:pPr marL="457200" indent="-457200" algn="just">
              <a:buAutoNum type="arabicPeriod"/>
            </a:pP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High-capacity public transport should constitute the backbone of (urban) mobility policies</a:t>
            </a:r>
            <a:endParaRPr lang="en-US" sz="1200" b="0" dirty="0"/>
          </a:p>
          <a:p>
            <a:pPr marL="457200" indent="-457200" algn="just">
              <a:buAutoNum type="arabicPeriod"/>
            </a:pPr>
            <a:endParaRPr lang="en-US" sz="1200" b="0" dirty="0"/>
          </a:p>
          <a:p>
            <a:pPr algn="just"/>
            <a:endParaRPr lang="en-US" sz="1200" dirty="0"/>
          </a:p>
          <a:p>
            <a:pPr algn="just"/>
            <a:endParaRPr lang="en-GB" sz="1200" dirty="0"/>
          </a:p>
          <a:p>
            <a:endParaRPr lang="fr-BE" dirty="0"/>
          </a:p>
        </p:txBody>
      </p:sp>
      <p:sp>
        <p:nvSpPr>
          <p:cNvPr id="4" name="Espace réservé du numéro de diapositive 3"/>
          <p:cNvSpPr>
            <a:spLocks noGrp="1"/>
          </p:cNvSpPr>
          <p:nvPr>
            <p:ph type="sldNum" sz="quarter" idx="5"/>
          </p:nvPr>
        </p:nvSpPr>
        <p:spPr/>
        <p:txBody>
          <a:bodyPr/>
          <a:lstStyle/>
          <a:p>
            <a:fld id="{AF13A399-E0F5-7B40-99B3-BB69A5FFE37C}" type="slidenum">
              <a:rPr lang="fr-FR" smtClean="0"/>
              <a:pPr/>
              <a:t>5</a:t>
            </a:fld>
            <a:endParaRPr lang="fr-FR"/>
          </a:p>
        </p:txBody>
      </p:sp>
    </p:spTree>
    <p:extLst>
      <p:ext uri="{BB962C8B-B14F-4D97-AF65-F5344CB8AC3E}">
        <p14:creationId xmlns:p14="http://schemas.microsoft.com/office/powerpoint/2010/main" val="1283583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en-US" sz="1600" u="sng" dirty="0">
                <a:solidFill>
                  <a:schemeClr val="accent2"/>
                </a:solidFill>
              </a:rPr>
              <a:t>Key principles: mobility policy</a:t>
            </a:r>
            <a:endParaRPr lang="en-US" sz="1600" dirty="0">
              <a:solidFill>
                <a:schemeClr val="accent2"/>
              </a:solidFill>
            </a:endParaRPr>
          </a:p>
          <a:p>
            <a:pPr marL="457200" indent="-457200" algn="just">
              <a:buAutoNum type="arabicPeriod"/>
            </a:pPr>
            <a:endParaRPr lang="en-US" sz="1200" dirty="0"/>
          </a:p>
          <a:p>
            <a:pPr marL="457200" indent="-457200" algn="just">
              <a:buAutoNum type="arabicPeriod"/>
            </a:pPr>
            <a:r>
              <a:rPr lang="en-US" sz="1200" dirty="0"/>
              <a:t>Main goal of a transport policy/authority mandate </a:t>
            </a:r>
            <a:r>
              <a:rPr lang="en-US" sz="1200" b="0" dirty="0"/>
              <a:t>is to</a:t>
            </a:r>
            <a:r>
              <a:rPr lang="en-US" sz="1200" dirty="0"/>
              <a:t> </a:t>
            </a:r>
            <a:r>
              <a:rPr lang="en-US" sz="1200" b="0" dirty="0"/>
              <a:t>meet people’s mobility needs and connect people and places.</a:t>
            </a:r>
          </a:p>
          <a:p>
            <a:pPr marL="457200" indent="-457200" algn="just">
              <a:buAutoNum type="arabicPeriod"/>
            </a:pPr>
            <a:endParaRPr lang="en-US" sz="1200" b="0"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endParaRPr>
          </a:p>
          <a:p>
            <a:pPr marL="457200" indent="-457200" algn="just">
              <a:buAutoNum type="arabicPeriod"/>
            </a:pPr>
            <a:r>
              <a:rPr lang="en-GB" sz="1200" dirty="0">
                <a:solidFill>
                  <a:srgbClr val="184249"/>
                </a:solidFill>
                <a:latin typeface="Century Gothic" panose="020B0502020202020204" pitchFamily="34" charset="0"/>
                <a:ea typeface="Calibri" panose="020F0502020204030204" pitchFamily="34" charset="0"/>
                <a:cs typeface="Times New Roman" panose="02020603050405020304" pitchFamily="18" charset="0"/>
              </a:rPr>
              <a:t>R</a:t>
            </a: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evert the transport pyramid and reach a better mobility mix</a:t>
            </a:r>
            <a:r>
              <a:rPr lang="en-GB" sz="1200"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 with as a result a </a:t>
            </a: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higher modal share of public transport and active mobility</a:t>
            </a:r>
          </a:p>
          <a:p>
            <a:pPr marL="457200" indent="-457200" algn="just">
              <a:buAutoNum type="arabicPeriod"/>
            </a:pPr>
            <a:endPar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endParaRPr>
          </a:p>
          <a:p>
            <a:pPr marL="457200" indent="-457200" algn="just">
              <a:buAutoNum type="arabicPeriod"/>
            </a:pP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High-capacity public transport should constitute the backbone of (urban) mobility policies</a:t>
            </a:r>
            <a:endParaRPr lang="en-US" sz="1200" b="0" dirty="0"/>
          </a:p>
          <a:p>
            <a:pPr marL="457200" indent="-457200" algn="just">
              <a:buAutoNum type="arabicPeriod"/>
            </a:pPr>
            <a:endParaRPr lang="en-US" sz="1200" b="0" dirty="0"/>
          </a:p>
          <a:p>
            <a:pPr algn="just"/>
            <a:endParaRPr lang="en-US" sz="1200" dirty="0"/>
          </a:p>
          <a:p>
            <a:pPr algn="just"/>
            <a:endParaRPr lang="en-GB" sz="1200" dirty="0"/>
          </a:p>
          <a:p>
            <a:endParaRPr lang="fr-BE" dirty="0"/>
          </a:p>
        </p:txBody>
      </p:sp>
      <p:sp>
        <p:nvSpPr>
          <p:cNvPr id="4" name="Espace réservé du numéro de diapositive 3"/>
          <p:cNvSpPr>
            <a:spLocks noGrp="1"/>
          </p:cNvSpPr>
          <p:nvPr>
            <p:ph type="sldNum" sz="quarter" idx="5"/>
          </p:nvPr>
        </p:nvSpPr>
        <p:spPr/>
        <p:txBody>
          <a:bodyPr/>
          <a:lstStyle/>
          <a:p>
            <a:fld id="{AF13A399-E0F5-7B40-99B3-BB69A5FFE37C}" type="slidenum">
              <a:rPr lang="fr-FR" smtClean="0"/>
              <a:pPr/>
              <a:t>31</a:t>
            </a:fld>
            <a:endParaRPr lang="fr-FR"/>
          </a:p>
        </p:txBody>
      </p:sp>
    </p:spTree>
    <p:extLst>
      <p:ext uri="{BB962C8B-B14F-4D97-AF65-F5344CB8AC3E}">
        <p14:creationId xmlns:p14="http://schemas.microsoft.com/office/powerpoint/2010/main" val="782769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en-US" sz="1600" u="sng" dirty="0">
                <a:solidFill>
                  <a:schemeClr val="accent2"/>
                </a:solidFill>
              </a:rPr>
              <a:t>Key principles: mobility policy</a:t>
            </a:r>
            <a:endParaRPr lang="en-US" sz="1600" dirty="0">
              <a:solidFill>
                <a:schemeClr val="accent2"/>
              </a:solidFill>
            </a:endParaRPr>
          </a:p>
          <a:p>
            <a:pPr marL="457200" indent="-457200" algn="just">
              <a:buAutoNum type="arabicPeriod"/>
            </a:pPr>
            <a:endParaRPr lang="en-US" sz="1200" dirty="0"/>
          </a:p>
          <a:p>
            <a:pPr marL="457200" indent="-457200" algn="just">
              <a:buAutoNum type="arabicPeriod"/>
            </a:pPr>
            <a:r>
              <a:rPr lang="en-US" sz="1200" dirty="0"/>
              <a:t>Main goal of a transport policy/authority mandate </a:t>
            </a:r>
            <a:r>
              <a:rPr lang="en-US" sz="1200" b="0" dirty="0"/>
              <a:t>is to</a:t>
            </a:r>
            <a:r>
              <a:rPr lang="en-US" sz="1200" dirty="0"/>
              <a:t> </a:t>
            </a:r>
            <a:r>
              <a:rPr lang="en-US" sz="1200" b="0" dirty="0"/>
              <a:t>meet people’s mobility needs and connect people and places.</a:t>
            </a:r>
          </a:p>
          <a:p>
            <a:pPr marL="457200" indent="-457200" algn="just">
              <a:buAutoNum type="arabicPeriod"/>
            </a:pPr>
            <a:endParaRPr lang="en-US" sz="1200" b="0"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endParaRPr>
          </a:p>
          <a:p>
            <a:pPr marL="457200" indent="-457200" algn="just">
              <a:buAutoNum type="arabicPeriod"/>
            </a:pPr>
            <a:r>
              <a:rPr lang="en-GB" sz="1200" dirty="0">
                <a:solidFill>
                  <a:srgbClr val="184249"/>
                </a:solidFill>
                <a:latin typeface="Century Gothic" panose="020B0502020202020204" pitchFamily="34" charset="0"/>
                <a:ea typeface="Calibri" panose="020F0502020204030204" pitchFamily="34" charset="0"/>
                <a:cs typeface="Times New Roman" panose="02020603050405020304" pitchFamily="18" charset="0"/>
              </a:rPr>
              <a:t>R</a:t>
            </a: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evert the transport pyramid and reach a better mobility mix</a:t>
            </a:r>
            <a:r>
              <a:rPr lang="en-GB" sz="1200"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 with as a result a </a:t>
            </a: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higher modal share of public transport and active mobility</a:t>
            </a:r>
          </a:p>
          <a:p>
            <a:pPr marL="457200" indent="-457200" algn="just">
              <a:buAutoNum type="arabicPeriod"/>
            </a:pPr>
            <a:endPar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endParaRPr>
          </a:p>
          <a:p>
            <a:pPr marL="457200" indent="-457200" algn="just">
              <a:buAutoNum type="arabicPeriod"/>
            </a:pP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High-capacity public transport should constitute the backbone of (urban) mobility policies</a:t>
            </a:r>
            <a:endParaRPr lang="en-US" sz="1200" b="0" dirty="0"/>
          </a:p>
          <a:p>
            <a:pPr marL="457200" indent="-457200" algn="just">
              <a:buAutoNum type="arabicPeriod"/>
            </a:pPr>
            <a:endParaRPr lang="en-US" sz="1200" b="0" dirty="0"/>
          </a:p>
          <a:p>
            <a:pPr algn="just"/>
            <a:endParaRPr lang="en-US" sz="1200" dirty="0"/>
          </a:p>
          <a:p>
            <a:pPr algn="just"/>
            <a:endParaRPr lang="en-GB" sz="1200" dirty="0"/>
          </a:p>
          <a:p>
            <a:endParaRPr lang="fr-BE" dirty="0"/>
          </a:p>
        </p:txBody>
      </p:sp>
      <p:sp>
        <p:nvSpPr>
          <p:cNvPr id="4" name="Espace réservé du numéro de diapositive 3"/>
          <p:cNvSpPr>
            <a:spLocks noGrp="1"/>
          </p:cNvSpPr>
          <p:nvPr>
            <p:ph type="sldNum" sz="quarter" idx="5"/>
          </p:nvPr>
        </p:nvSpPr>
        <p:spPr/>
        <p:txBody>
          <a:bodyPr/>
          <a:lstStyle/>
          <a:p>
            <a:fld id="{AF13A399-E0F5-7B40-99B3-BB69A5FFE37C}" type="slidenum">
              <a:rPr lang="fr-FR" smtClean="0"/>
              <a:pPr/>
              <a:t>34</a:t>
            </a:fld>
            <a:endParaRPr lang="fr-FR"/>
          </a:p>
        </p:txBody>
      </p:sp>
    </p:spTree>
    <p:extLst>
      <p:ext uri="{BB962C8B-B14F-4D97-AF65-F5344CB8AC3E}">
        <p14:creationId xmlns:p14="http://schemas.microsoft.com/office/powerpoint/2010/main" val="3335549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AF13A399-E0F5-7B40-99B3-BB69A5FFE37C}" type="slidenum">
              <a:rPr lang="fr-FR" smtClean="0"/>
              <a:pPr/>
              <a:t>35</a:t>
            </a:fld>
            <a:endParaRPr lang="fr-FR"/>
          </a:p>
        </p:txBody>
      </p:sp>
    </p:spTree>
    <p:extLst>
      <p:ext uri="{BB962C8B-B14F-4D97-AF65-F5344CB8AC3E}">
        <p14:creationId xmlns:p14="http://schemas.microsoft.com/office/powerpoint/2010/main" val="862257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AF13A399-E0F5-7B40-99B3-BB69A5FFE37C}" type="slidenum">
              <a:rPr lang="fr-FR" smtClean="0"/>
              <a:pPr/>
              <a:t>36</a:t>
            </a:fld>
            <a:endParaRPr lang="fr-FR"/>
          </a:p>
        </p:txBody>
      </p:sp>
    </p:spTree>
    <p:extLst>
      <p:ext uri="{BB962C8B-B14F-4D97-AF65-F5344CB8AC3E}">
        <p14:creationId xmlns:p14="http://schemas.microsoft.com/office/powerpoint/2010/main" val="1346506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en-US" sz="1600" u="sng" dirty="0">
                <a:solidFill>
                  <a:schemeClr val="accent2"/>
                </a:solidFill>
              </a:rPr>
              <a:t>Key principles: mobility policy</a:t>
            </a:r>
            <a:endParaRPr lang="en-US" sz="1600" dirty="0">
              <a:solidFill>
                <a:schemeClr val="accent2"/>
              </a:solidFill>
            </a:endParaRPr>
          </a:p>
          <a:p>
            <a:pPr marL="457200" indent="-457200" algn="just">
              <a:buAutoNum type="arabicPeriod"/>
            </a:pPr>
            <a:endParaRPr lang="en-US" sz="1200" dirty="0"/>
          </a:p>
          <a:p>
            <a:pPr marL="457200" indent="-457200" algn="just">
              <a:buAutoNum type="arabicPeriod"/>
            </a:pPr>
            <a:r>
              <a:rPr lang="en-US" sz="1200" dirty="0"/>
              <a:t>Main goal of a transport policy/authority mandate </a:t>
            </a:r>
            <a:r>
              <a:rPr lang="en-US" sz="1200" b="0" dirty="0"/>
              <a:t>is to</a:t>
            </a:r>
            <a:r>
              <a:rPr lang="en-US" sz="1200" dirty="0"/>
              <a:t> </a:t>
            </a:r>
            <a:r>
              <a:rPr lang="en-US" sz="1200" b="0" dirty="0"/>
              <a:t>meet people’s mobility needs and connect people and places.</a:t>
            </a:r>
          </a:p>
          <a:p>
            <a:pPr marL="457200" indent="-457200" algn="just">
              <a:buAutoNum type="arabicPeriod"/>
            </a:pPr>
            <a:endParaRPr lang="en-US" sz="1200" b="0"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endParaRPr>
          </a:p>
          <a:p>
            <a:pPr marL="457200" indent="-457200" algn="just">
              <a:buAutoNum type="arabicPeriod"/>
            </a:pPr>
            <a:r>
              <a:rPr lang="en-GB" sz="1200" dirty="0">
                <a:solidFill>
                  <a:srgbClr val="184249"/>
                </a:solidFill>
                <a:latin typeface="Century Gothic" panose="020B0502020202020204" pitchFamily="34" charset="0"/>
                <a:ea typeface="Calibri" panose="020F0502020204030204" pitchFamily="34" charset="0"/>
                <a:cs typeface="Times New Roman" panose="02020603050405020304" pitchFamily="18" charset="0"/>
              </a:rPr>
              <a:t>R</a:t>
            </a: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evert the transport pyramid and reach a better mobility mix</a:t>
            </a:r>
            <a:r>
              <a:rPr lang="en-GB" sz="1200"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 with as a result a </a:t>
            </a: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higher modal share of public transport and active mobility</a:t>
            </a:r>
          </a:p>
          <a:p>
            <a:pPr marL="457200" indent="-457200" algn="just">
              <a:buAutoNum type="arabicPeriod"/>
            </a:pPr>
            <a:endPar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endParaRPr>
          </a:p>
          <a:p>
            <a:pPr marL="457200" indent="-457200" algn="just">
              <a:buAutoNum type="arabicPeriod"/>
            </a:pP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High-capacity public transport should constitute the backbone of (urban) mobility policies</a:t>
            </a:r>
            <a:endParaRPr lang="en-US" sz="1200" b="0" dirty="0"/>
          </a:p>
          <a:p>
            <a:pPr marL="457200" indent="-457200" algn="just">
              <a:buAutoNum type="arabicPeriod"/>
            </a:pPr>
            <a:endParaRPr lang="en-US" sz="1200" b="0" dirty="0"/>
          </a:p>
          <a:p>
            <a:pPr algn="just"/>
            <a:endParaRPr lang="en-US" sz="1200" dirty="0"/>
          </a:p>
          <a:p>
            <a:pPr algn="just"/>
            <a:endParaRPr lang="en-GB" sz="1200" dirty="0"/>
          </a:p>
          <a:p>
            <a:endParaRPr lang="fr-BE" dirty="0"/>
          </a:p>
        </p:txBody>
      </p:sp>
      <p:sp>
        <p:nvSpPr>
          <p:cNvPr id="4" name="Espace réservé du numéro de diapositive 3"/>
          <p:cNvSpPr>
            <a:spLocks noGrp="1"/>
          </p:cNvSpPr>
          <p:nvPr>
            <p:ph type="sldNum" sz="quarter" idx="5"/>
          </p:nvPr>
        </p:nvSpPr>
        <p:spPr/>
        <p:txBody>
          <a:bodyPr/>
          <a:lstStyle/>
          <a:p>
            <a:fld id="{AF13A399-E0F5-7B40-99B3-BB69A5FFE37C}" type="slidenum">
              <a:rPr lang="fr-FR" smtClean="0"/>
              <a:pPr/>
              <a:t>37</a:t>
            </a:fld>
            <a:endParaRPr lang="fr-FR"/>
          </a:p>
        </p:txBody>
      </p:sp>
    </p:spTree>
    <p:extLst>
      <p:ext uri="{BB962C8B-B14F-4D97-AF65-F5344CB8AC3E}">
        <p14:creationId xmlns:p14="http://schemas.microsoft.com/office/powerpoint/2010/main" val="7636320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en-US" sz="1600" u="sng" dirty="0">
                <a:solidFill>
                  <a:schemeClr val="accent2"/>
                </a:solidFill>
              </a:rPr>
              <a:t>Key principles: mobility policy</a:t>
            </a:r>
            <a:endParaRPr lang="en-US" sz="1600" dirty="0">
              <a:solidFill>
                <a:schemeClr val="accent2"/>
              </a:solidFill>
            </a:endParaRPr>
          </a:p>
          <a:p>
            <a:pPr marL="457200" indent="-457200" algn="just">
              <a:buAutoNum type="arabicPeriod"/>
            </a:pPr>
            <a:endParaRPr lang="en-US" sz="1200" dirty="0"/>
          </a:p>
          <a:p>
            <a:pPr marL="457200" indent="-457200" algn="just">
              <a:buAutoNum type="arabicPeriod"/>
            </a:pPr>
            <a:r>
              <a:rPr lang="en-US" sz="1200" dirty="0"/>
              <a:t>Main goal of a transport policy/authority mandate </a:t>
            </a:r>
            <a:r>
              <a:rPr lang="en-US" sz="1200" b="0" dirty="0"/>
              <a:t>is to</a:t>
            </a:r>
            <a:r>
              <a:rPr lang="en-US" sz="1200" dirty="0"/>
              <a:t> </a:t>
            </a:r>
            <a:r>
              <a:rPr lang="en-US" sz="1200" b="0" dirty="0"/>
              <a:t>meet people’s mobility needs and connect people and places.</a:t>
            </a:r>
          </a:p>
          <a:p>
            <a:pPr marL="457200" indent="-457200" algn="just">
              <a:buAutoNum type="arabicPeriod"/>
            </a:pPr>
            <a:endParaRPr lang="en-US" sz="1200" b="0"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endParaRPr>
          </a:p>
          <a:p>
            <a:pPr marL="457200" indent="-457200" algn="just">
              <a:buAutoNum type="arabicPeriod"/>
            </a:pPr>
            <a:r>
              <a:rPr lang="en-GB" sz="1200" dirty="0">
                <a:solidFill>
                  <a:srgbClr val="184249"/>
                </a:solidFill>
                <a:latin typeface="Century Gothic" panose="020B0502020202020204" pitchFamily="34" charset="0"/>
                <a:ea typeface="Calibri" panose="020F0502020204030204" pitchFamily="34" charset="0"/>
                <a:cs typeface="Times New Roman" panose="02020603050405020304" pitchFamily="18" charset="0"/>
              </a:rPr>
              <a:t>R</a:t>
            </a: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evert the transport pyramid and reach a better mobility mix</a:t>
            </a:r>
            <a:r>
              <a:rPr lang="en-GB" sz="1200"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 with as a result a </a:t>
            </a: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higher modal share of public transport and active mobility</a:t>
            </a:r>
          </a:p>
          <a:p>
            <a:pPr marL="457200" indent="-457200" algn="just">
              <a:buAutoNum type="arabicPeriod"/>
            </a:pPr>
            <a:endPar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endParaRPr>
          </a:p>
          <a:p>
            <a:pPr marL="457200" indent="-457200" algn="just">
              <a:buAutoNum type="arabicPeriod"/>
            </a:pP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High-capacity public transport should constitute the backbone of (urban) mobility policies</a:t>
            </a:r>
            <a:endParaRPr lang="en-US" sz="1200" b="0" dirty="0"/>
          </a:p>
          <a:p>
            <a:pPr marL="457200" indent="-457200" algn="just">
              <a:buAutoNum type="arabicPeriod"/>
            </a:pPr>
            <a:endParaRPr lang="en-US" sz="1200" b="0" dirty="0"/>
          </a:p>
          <a:p>
            <a:pPr algn="just"/>
            <a:endParaRPr lang="en-US" sz="1200" dirty="0"/>
          </a:p>
          <a:p>
            <a:pPr algn="just"/>
            <a:endParaRPr lang="en-GB" sz="1200" dirty="0"/>
          </a:p>
          <a:p>
            <a:endParaRPr lang="fr-BE" dirty="0"/>
          </a:p>
        </p:txBody>
      </p:sp>
      <p:sp>
        <p:nvSpPr>
          <p:cNvPr id="4" name="Espace réservé du numéro de diapositive 3"/>
          <p:cNvSpPr>
            <a:spLocks noGrp="1"/>
          </p:cNvSpPr>
          <p:nvPr>
            <p:ph type="sldNum" sz="quarter" idx="5"/>
          </p:nvPr>
        </p:nvSpPr>
        <p:spPr/>
        <p:txBody>
          <a:bodyPr/>
          <a:lstStyle/>
          <a:p>
            <a:fld id="{AF13A399-E0F5-7B40-99B3-BB69A5FFE37C}" type="slidenum">
              <a:rPr lang="fr-FR" smtClean="0"/>
              <a:pPr/>
              <a:t>38</a:t>
            </a:fld>
            <a:endParaRPr lang="fr-FR"/>
          </a:p>
        </p:txBody>
      </p:sp>
    </p:spTree>
    <p:extLst>
      <p:ext uri="{BB962C8B-B14F-4D97-AF65-F5344CB8AC3E}">
        <p14:creationId xmlns:p14="http://schemas.microsoft.com/office/powerpoint/2010/main" val="685920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en-US" sz="1600" u="sng" dirty="0">
                <a:solidFill>
                  <a:schemeClr val="accent2"/>
                </a:solidFill>
              </a:rPr>
              <a:t>Key principles: mobility policy</a:t>
            </a:r>
            <a:endParaRPr lang="en-US" sz="1600" dirty="0">
              <a:solidFill>
                <a:schemeClr val="accent2"/>
              </a:solidFill>
            </a:endParaRPr>
          </a:p>
          <a:p>
            <a:pPr marL="457200" indent="-457200" algn="just">
              <a:buAutoNum type="arabicPeriod"/>
            </a:pPr>
            <a:endParaRPr lang="en-US" sz="1200" dirty="0"/>
          </a:p>
          <a:p>
            <a:pPr marL="457200" indent="-457200" algn="just">
              <a:buAutoNum type="arabicPeriod"/>
            </a:pPr>
            <a:r>
              <a:rPr lang="en-US" sz="1200" dirty="0"/>
              <a:t>Main goal of a transport policy/authority mandate </a:t>
            </a:r>
            <a:r>
              <a:rPr lang="en-US" sz="1200" b="0" dirty="0"/>
              <a:t>is to</a:t>
            </a:r>
            <a:r>
              <a:rPr lang="en-US" sz="1200" dirty="0"/>
              <a:t> </a:t>
            </a:r>
            <a:r>
              <a:rPr lang="en-US" sz="1200" b="0" dirty="0"/>
              <a:t>meet people’s mobility needs and connect people and places.</a:t>
            </a:r>
          </a:p>
          <a:p>
            <a:pPr marL="457200" indent="-457200" algn="just">
              <a:buAutoNum type="arabicPeriod"/>
            </a:pPr>
            <a:endParaRPr lang="en-US" sz="1200" b="0"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endParaRPr>
          </a:p>
          <a:p>
            <a:pPr marL="457200" indent="-457200" algn="just">
              <a:buAutoNum type="arabicPeriod"/>
            </a:pPr>
            <a:r>
              <a:rPr lang="en-GB" sz="1200" dirty="0">
                <a:solidFill>
                  <a:srgbClr val="184249"/>
                </a:solidFill>
                <a:latin typeface="Century Gothic" panose="020B0502020202020204" pitchFamily="34" charset="0"/>
                <a:ea typeface="Calibri" panose="020F0502020204030204" pitchFamily="34" charset="0"/>
                <a:cs typeface="Times New Roman" panose="02020603050405020304" pitchFamily="18" charset="0"/>
              </a:rPr>
              <a:t>R</a:t>
            </a: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evert the transport pyramid and reach a better mobility mix</a:t>
            </a:r>
            <a:r>
              <a:rPr lang="en-GB" sz="1200"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 with as a result a </a:t>
            </a: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higher modal share of public transport and active mobility</a:t>
            </a:r>
          </a:p>
          <a:p>
            <a:pPr marL="457200" indent="-457200" algn="just">
              <a:buAutoNum type="arabicPeriod"/>
            </a:pPr>
            <a:endPar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endParaRPr>
          </a:p>
          <a:p>
            <a:pPr marL="457200" indent="-457200" algn="just">
              <a:buAutoNum type="arabicPeriod"/>
            </a:pP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High-capacity public transport should constitute the backbone of (urban) mobility policies</a:t>
            </a:r>
            <a:endParaRPr lang="en-US" sz="1200" b="0" dirty="0"/>
          </a:p>
          <a:p>
            <a:pPr marL="457200" indent="-457200" algn="just">
              <a:buAutoNum type="arabicPeriod"/>
            </a:pPr>
            <a:endParaRPr lang="en-US" sz="1200" b="0" dirty="0"/>
          </a:p>
          <a:p>
            <a:pPr algn="just"/>
            <a:endParaRPr lang="en-US" sz="1200" dirty="0"/>
          </a:p>
          <a:p>
            <a:pPr algn="just"/>
            <a:endParaRPr lang="en-GB" sz="1200" dirty="0"/>
          </a:p>
          <a:p>
            <a:endParaRPr lang="fr-BE" dirty="0"/>
          </a:p>
        </p:txBody>
      </p:sp>
      <p:sp>
        <p:nvSpPr>
          <p:cNvPr id="4" name="Espace réservé du numéro de diapositive 3"/>
          <p:cNvSpPr>
            <a:spLocks noGrp="1"/>
          </p:cNvSpPr>
          <p:nvPr>
            <p:ph type="sldNum" sz="quarter" idx="5"/>
          </p:nvPr>
        </p:nvSpPr>
        <p:spPr/>
        <p:txBody>
          <a:bodyPr/>
          <a:lstStyle/>
          <a:p>
            <a:fld id="{AF13A399-E0F5-7B40-99B3-BB69A5FFE37C}" type="slidenum">
              <a:rPr lang="fr-FR" smtClean="0"/>
              <a:pPr/>
              <a:t>43</a:t>
            </a:fld>
            <a:endParaRPr lang="fr-FR"/>
          </a:p>
        </p:txBody>
      </p:sp>
    </p:spTree>
    <p:extLst>
      <p:ext uri="{BB962C8B-B14F-4D97-AF65-F5344CB8AC3E}">
        <p14:creationId xmlns:p14="http://schemas.microsoft.com/office/powerpoint/2010/main" val="6821385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en-US" sz="1600" u="sng" dirty="0">
                <a:solidFill>
                  <a:schemeClr val="accent2"/>
                </a:solidFill>
              </a:rPr>
              <a:t>Key principles: mobility policy</a:t>
            </a:r>
            <a:endParaRPr lang="en-US" sz="1600" dirty="0">
              <a:solidFill>
                <a:schemeClr val="accent2"/>
              </a:solidFill>
            </a:endParaRPr>
          </a:p>
          <a:p>
            <a:pPr marL="457200" indent="-457200" algn="just">
              <a:buAutoNum type="arabicPeriod"/>
            </a:pPr>
            <a:endParaRPr lang="en-US" sz="1200" dirty="0"/>
          </a:p>
          <a:p>
            <a:pPr marL="457200" indent="-457200" algn="just">
              <a:buAutoNum type="arabicPeriod"/>
            </a:pPr>
            <a:r>
              <a:rPr lang="en-US" sz="1200" dirty="0"/>
              <a:t>Main goal of a transport policy/authority mandate </a:t>
            </a:r>
            <a:r>
              <a:rPr lang="en-US" sz="1200" b="0" dirty="0"/>
              <a:t>is to</a:t>
            </a:r>
            <a:r>
              <a:rPr lang="en-US" sz="1200" dirty="0"/>
              <a:t> </a:t>
            </a:r>
            <a:r>
              <a:rPr lang="en-US" sz="1200" b="0" dirty="0"/>
              <a:t>meet people’s mobility needs and connect people and places.</a:t>
            </a:r>
          </a:p>
          <a:p>
            <a:pPr marL="457200" indent="-457200" algn="just">
              <a:buAutoNum type="arabicPeriod"/>
            </a:pPr>
            <a:endParaRPr lang="en-US" sz="1200" b="0"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endParaRPr>
          </a:p>
          <a:p>
            <a:pPr marL="457200" indent="-457200" algn="just">
              <a:buAutoNum type="arabicPeriod"/>
            </a:pPr>
            <a:r>
              <a:rPr lang="en-GB" sz="1200" dirty="0">
                <a:solidFill>
                  <a:srgbClr val="184249"/>
                </a:solidFill>
                <a:latin typeface="Century Gothic" panose="020B0502020202020204" pitchFamily="34" charset="0"/>
                <a:ea typeface="Calibri" panose="020F0502020204030204" pitchFamily="34" charset="0"/>
                <a:cs typeface="Times New Roman" panose="02020603050405020304" pitchFamily="18" charset="0"/>
              </a:rPr>
              <a:t>R</a:t>
            </a: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evert the transport pyramid and reach a better mobility mix</a:t>
            </a:r>
            <a:r>
              <a:rPr lang="en-GB" sz="1200"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 with as a result a </a:t>
            </a: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higher modal share of public transport and active mobility</a:t>
            </a:r>
          </a:p>
          <a:p>
            <a:pPr marL="457200" indent="-457200" algn="just">
              <a:buAutoNum type="arabicPeriod"/>
            </a:pPr>
            <a:endPar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endParaRPr>
          </a:p>
          <a:p>
            <a:pPr marL="457200" indent="-457200" algn="just">
              <a:buAutoNum type="arabicPeriod"/>
            </a:pP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High-capacity public transport should constitute the backbone of (urban) mobility policies</a:t>
            </a:r>
            <a:endParaRPr lang="en-US" sz="1200" b="0" dirty="0"/>
          </a:p>
          <a:p>
            <a:pPr marL="457200" indent="-457200" algn="just">
              <a:buAutoNum type="arabicPeriod"/>
            </a:pPr>
            <a:endParaRPr lang="en-US" sz="1200" b="0" dirty="0"/>
          </a:p>
          <a:p>
            <a:pPr algn="just"/>
            <a:endParaRPr lang="en-US" sz="1200" dirty="0"/>
          </a:p>
          <a:p>
            <a:pPr algn="just"/>
            <a:endParaRPr lang="en-GB" sz="1200" dirty="0"/>
          </a:p>
          <a:p>
            <a:endParaRPr lang="fr-BE" dirty="0"/>
          </a:p>
        </p:txBody>
      </p:sp>
      <p:sp>
        <p:nvSpPr>
          <p:cNvPr id="4" name="Espace réservé du numéro de diapositive 3"/>
          <p:cNvSpPr>
            <a:spLocks noGrp="1"/>
          </p:cNvSpPr>
          <p:nvPr>
            <p:ph type="sldNum" sz="quarter" idx="5"/>
          </p:nvPr>
        </p:nvSpPr>
        <p:spPr/>
        <p:txBody>
          <a:bodyPr/>
          <a:lstStyle/>
          <a:p>
            <a:fld id="{AF13A399-E0F5-7B40-99B3-BB69A5FFE37C}" type="slidenum">
              <a:rPr lang="fr-FR" smtClean="0"/>
              <a:pPr/>
              <a:t>44</a:t>
            </a:fld>
            <a:endParaRPr lang="fr-FR"/>
          </a:p>
        </p:txBody>
      </p:sp>
    </p:spTree>
    <p:extLst>
      <p:ext uri="{BB962C8B-B14F-4D97-AF65-F5344CB8AC3E}">
        <p14:creationId xmlns:p14="http://schemas.microsoft.com/office/powerpoint/2010/main" val="28585940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AF13A399-E0F5-7B40-99B3-BB69A5FFE37C}" type="slidenum">
              <a:rPr lang="fr-FR" smtClean="0"/>
              <a:pPr/>
              <a:t>46</a:t>
            </a:fld>
            <a:endParaRPr lang="fr-FR"/>
          </a:p>
        </p:txBody>
      </p:sp>
    </p:spTree>
    <p:extLst>
      <p:ext uri="{BB962C8B-B14F-4D97-AF65-F5344CB8AC3E}">
        <p14:creationId xmlns:p14="http://schemas.microsoft.com/office/powerpoint/2010/main" val="1186463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en-US" sz="1600" u="sng" dirty="0">
                <a:solidFill>
                  <a:schemeClr val="accent2"/>
                </a:solidFill>
              </a:rPr>
              <a:t>Key principles: mobility policy</a:t>
            </a:r>
            <a:endParaRPr lang="en-US" sz="1600" dirty="0">
              <a:solidFill>
                <a:schemeClr val="accent2"/>
              </a:solidFill>
            </a:endParaRPr>
          </a:p>
          <a:p>
            <a:pPr marL="457200" indent="-457200" algn="just">
              <a:buAutoNum type="arabicPeriod"/>
            </a:pPr>
            <a:endParaRPr lang="en-US" sz="1200" dirty="0"/>
          </a:p>
          <a:p>
            <a:pPr marL="457200" indent="-457200" algn="just">
              <a:buAutoNum type="arabicPeriod"/>
            </a:pPr>
            <a:r>
              <a:rPr lang="en-US" sz="1200" dirty="0"/>
              <a:t>Main goal of a transport policy/authority mandate </a:t>
            </a:r>
            <a:r>
              <a:rPr lang="en-US" sz="1200" b="0" dirty="0"/>
              <a:t>is to</a:t>
            </a:r>
            <a:r>
              <a:rPr lang="en-US" sz="1200" dirty="0"/>
              <a:t> </a:t>
            </a:r>
            <a:r>
              <a:rPr lang="en-US" sz="1200" b="0" dirty="0"/>
              <a:t>meet people’s mobility needs and connect people and places.</a:t>
            </a:r>
          </a:p>
          <a:p>
            <a:pPr marL="457200" indent="-457200" algn="just">
              <a:buAutoNum type="arabicPeriod"/>
            </a:pPr>
            <a:endParaRPr lang="en-US" sz="1200" b="0"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endParaRPr>
          </a:p>
          <a:p>
            <a:pPr marL="457200" indent="-457200" algn="just">
              <a:buAutoNum type="arabicPeriod"/>
            </a:pPr>
            <a:r>
              <a:rPr lang="en-GB" sz="1200" dirty="0">
                <a:solidFill>
                  <a:srgbClr val="184249"/>
                </a:solidFill>
                <a:latin typeface="Century Gothic" panose="020B0502020202020204" pitchFamily="34" charset="0"/>
                <a:ea typeface="Calibri" panose="020F0502020204030204" pitchFamily="34" charset="0"/>
                <a:cs typeface="Times New Roman" panose="02020603050405020304" pitchFamily="18" charset="0"/>
              </a:rPr>
              <a:t>R</a:t>
            </a: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evert the transport pyramid and reach a better mobility mix</a:t>
            </a:r>
            <a:r>
              <a:rPr lang="en-GB" sz="1200"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 with as a result a </a:t>
            </a: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higher modal share of public transport and active mobility</a:t>
            </a:r>
          </a:p>
          <a:p>
            <a:pPr marL="457200" indent="-457200" algn="just">
              <a:buAutoNum type="arabicPeriod"/>
            </a:pPr>
            <a:endPar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endParaRPr>
          </a:p>
          <a:p>
            <a:pPr marL="457200" indent="-457200" algn="just">
              <a:buAutoNum type="arabicPeriod"/>
            </a:pP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High-capacity public transport should constitute the backbone of (urban) mobility policies</a:t>
            </a:r>
            <a:endParaRPr lang="en-US" sz="1200" b="0" dirty="0"/>
          </a:p>
          <a:p>
            <a:pPr marL="457200" indent="-457200" algn="just">
              <a:buAutoNum type="arabicPeriod"/>
            </a:pPr>
            <a:endParaRPr lang="en-US" sz="1200" b="0" dirty="0"/>
          </a:p>
          <a:p>
            <a:pPr algn="just"/>
            <a:endParaRPr lang="en-US" sz="1200" dirty="0"/>
          </a:p>
          <a:p>
            <a:pPr algn="just"/>
            <a:endParaRPr lang="en-GB" sz="1200" dirty="0"/>
          </a:p>
          <a:p>
            <a:endParaRPr lang="fr-BE" dirty="0"/>
          </a:p>
        </p:txBody>
      </p:sp>
      <p:sp>
        <p:nvSpPr>
          <p:cNvPr id="4" name="Espace réservé du numéro de diapositive 3"/>
          <p:cNvSpPr>
            <a:spLocks noGrp="1"/>
          </p:cNvSpPr>
          <p:nvPr>
            <p:ph type="sldNum" sz="quarter" idx="5"/>
          </p:nvPr>
        </p:nvSpPr>
        <p:spPr/>
        <p:txBody>
          <a:bodyPr/>
          <a:lstStyle/>
          <a:p>
            <a:fld id="{AF13A399-E0F5-7B40-99B3-BB69A5FFE37C}" type="slidenum">
              <a:rPr lang="fr-FR" smtClean="0"/>
              <a:pPr/>
              <a:t>6</a:t>
            </a:fld>
            <a:endParaRPr lang="fr-FR"/>
          </a:p>
        </p:txBody>
      </p:sp>
    </p:spTree>
    <p:extLst>
      <p:ext uri="{BB962C8B-B14F-4D97-AF65-F5344CB8AC3E}">
        <p14:creationId xmlns:p14="http://schemas.microsoft.com/office/powerpoint/2010/main" val="2652319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en-US" sz="1600" u="sng" dirty="0">
                <a:solidFill>
                  <a:schemeClr val="accent2"/>
                </a:solidFill>
              </a:rPr>
              <a:t>Key principles: mobility policy</a:t>
            </a:r>
            <a:endParaRPr lang="en-US" sz="1600" dirty="0">
              <a:solidFill>
                <a:schemeClr val="accent2"/>
              </a:solidFill>
            </a:endParaRPr>
          </a:p>
          <a:p>
            <a:pPr marL="457200" indent="-457200" algn="just">
              <a:buAutoNum type="arabicPeriod"/>
            </a:pPr>
            <a:endParaRPr lang="en-US" sz="1200" dirty="0"/>
          </a:p>
          <a:p>
            <a:pPr marL="457200" indent="-457200" algn="just">
              <a:buAutoNum type="arabicPeriod"/>
            </a:pPr>
            <a:r>
              <a:rPr lang="en-US" sz="1200" dirty="0"/>
              <a:t>Main goal of a transport policy/authority mandate </a:t>
            </a:r>
            <a:r>
              <a:rPr lang="en-US" sz="1200" b="0" dirty="0"/>
              <a:t>is to</a:t>
            </a:r>
            <a:r>
              <a:rPr lang="en-US" sz="1200" dirty="0"/>
              <a:t> </a:t>
            </a:r>
            <a:r>
              <a:rPr lang="en-US" sz="1200" b="0" dirty="0"/>
              <a:t>meet people’s mobility needs and connect people and places.</a:t>
            </a:r>
          </a:p>
          <a:p>
            <a:pPr marL="457200" indent="-457200" algn="just">
              <a:buAutoNum type="arabicPeriod"/>
            </a:pPr>
            <a:endParaRPr lang="en-US" sz="1200" b="0"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endParaRPr>
          </a:p>
          <a:p>
            <a:pPr marL="457200" indent="-457200" algn="just">
              <a:buAutoNum type="arabicPeriod"/>
            </a:pPr>
            <a:r>
              <a:rPr lang="en-GB" sz="1200" dirty="0">
                <a:solidFill>
                  <a:srgbClr val="184249"/>
                </a:solidFill>
                <a:latin typeface="Century Gothic" panose="020B0502020202020204" pitchFamily="34" charset="0"/>
                <a:ea typeface="Calibri" panose="020F0502020204030204" pitchFamily="34" charset="0"/>
                <a:cs typeface="Times New Roman" panose="02020603050405020304" pitchFamily="18" charset="0"/>
              </a:rPr>
              <a:t>R</a:t>
            </a: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evert the transport pyramid and reach a better mobility mix</a:t>
            </a:r>
            <a:r>
              <a:rPr lang="en-GB" sz="1200"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 with as a result a </a:t>
            </a: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higher modal share of public transport and active mobility</a:t>
            </a:r>
          </a:p>
          <a:p>
            <a:pPr marL="457200" indent="-457200" algn="just">
              <a:buAutoNum type="arabicPeriod"/>
            </a:pPr>
            <a:endPar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endParaRPr>
          </a:p>
          <a:p>
            <a:pPr marL="457200" indent="-457200" algn="just">
              <a:buAutoNum type="arabicPeriod"/>
            </a:pP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High-capacity public transport should constitute the backbone of (urban) mobility policies</a:t>
            </a:r>
            <a:endParaRPr lang="en-US" sz="1200" b="0" dirty="0"/>
          </a:p>
          <a:p>
            <a:pPr marL="457200" indent="-457200" algn="just">
              <a:buAutoNum type="arabicPeriod"/>
            </a:pPr>
            <a:endParaRPr lang="en-US" sz="1200" b="0" dirty="0"/>
          </a:p>
          <a:p>
            <a:pPr algn="just"/>
            <a:endParaRPr lang="en-US" sz="1200" dirty="0"/>
          </a:p>
          <a:p>
            <a:pPr algn="just"/>
            <a:endParaRPr lang="en-GB" sz="1200" dirty="0"/>
          </a:p>
          <a:p>
            <a:endParaRPr lang="fr-BE" dirty="0"/>
          </a:p>
        </p:txBody>
      </p:sp>
      <p:sp>
        <p:nvSpPr>
          <p:cNvPr id="4" name="Espace réservé du numéro de diapositive 3"/>
          <p:cNvSpPr>
            <a:spLocks noGrp="1"/>
          </p:cNvSpPr>
          <p:nvPr>
            <p:ph type="sldNum" sz="quarter" idx="5"/>
          </p:nvPr>
        </p:nvSpPr>
        <p:spPr/>
        <p:txBody>
          <a:bodyPr/>
          <a:lstStyle/>
          <a:p>
            <a:fld id="{AF13A399-E0F5-7B40-99B3-BB69A5FFE37C}" type="slidenum">
              <a:rPr lang="fr-FR" smtClean="0"/>
              <a:pPr/>
              <a:t>7</a:t>
            </a:fld>
            <a:endParaRPr lang="fr-FR"/>
          </a:p>
        </p:txBody>
      </p:sp>
    </p:spTree>
    <p:extLst>
      <p:ext uri="{BB962C8B-B14F-4D97-AF65-F5344CB8AC3E}">
        <p14:creationId xmlns:p14="http://schemas.microsoft.com/office/powerpoint/2010/main" val="3566556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en-US" sz="1600" u="sng" dirty="0">
                <a:solidFill>
                  <a:schemeClr val="accent2"/>
                </a:solidFill>
              </a:rPr>
              <a:t>Key principles: mobility policy</a:t>
            </a:r>
            <a:endParaRPr lang="en-US" sz="1600" dirty="0">
              <a:solidFill>
                <a:schemeClr val="accent2"/>
              </a:solidFill>
            </a:endParaRPr>
          </a:p>
          <a:p>
            <a:pPr marL="457200" indent="-457200" algn="just">
              <a:buAutoNum type="arabicPeriod"/>
            </a:pPr>
            <a:endParaRPr lang="en-US" sz="1200" dirty="0"/>
          </a:p>
          <a:p>
            <a:pPr marL="457200" indent="-457200" algn="just">
              <a:buAutoNum type="arabicPeriod"/>
            </a:pPr>
            <a:r>
              <a:rPr lang="en-US" sz="1200" dirty="0"/>
              <a:t>Main goal of a transport policy/authority mandate </a:t>
            </a:r>
            <a:r>
              <a:rPr lang="en-US" sz="1200" b="0" dirty="0"/>
              <a:t>is to</a:t>
            </a:r>
            <a:r>
              <a:rPr lang="en-US" sz="1200" dirty="0"/>
              <a:t> </a:t>
            </a:r>
            <a:r>
              <a:rPr lang="en-US" sz="1200" b="0" dirty="0"/>
              <a:t>meet people’s mobility needs and connect people and places.</a:t>
            </a:r>
          </a:p>
          <a:p>
            <a:pPr marL="457200" indent="-457200" algn="just">
              <a:buAutoNum type="arabicPeriod"/>
            </a:pPr>
            <a:endParaRPr lang="en-US" sz="1200" b="0"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endParaRPr>
          </a:p>
          <a:p>
            <a:pPr marL="457200" indent="-457200" algn="just">
              <a:buAutoNum type="arabicPeriod"/>
            </a:pPr>
            <a:r>
              <a:rPr lang="en-GB" sz="1200" dirty="0">
                <a:solidFill>
                  <a:srgbClr val="184249"/>
                </a:solidFill>
                <a:latin typeface="Century Gothic" panose="020B0502020202020204" pitchFamily="34" charset="0"/>
                <a:ea typeface="Calibri" panose="020F0502020204030204" pitchFamily="34" charset="0"/>
                <a:cs typeface="Times New Roman" panose="02020603050405020304" pitchFamily="18" charset="0"/>
              </a:rPr>
              <a:t>R</a:t>
            </a: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evert the transport pyramid and reach a better mobility mix</a:t>
            </a:r>
            <a:r>
              <a:rPr lang="en-GB" sz="1200"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 with as a result a </a:t>
            </a: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higher modal share of public transport and active mobility</a:t>
            </a:r>
          </a:p>
          <a:p>
            <a:pPr marL="457200" indent="-457200" algn="just">
              <a:buAutoNum type="arabicPeriod"/>
            </a:pPr>
            <a:endPar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endParaRPr>
          </a:p>
          <a:p>
            <a:pPr marL="457200" indent="-457200" algn="just">
              <a:buAutoNum type="arabicPeriod"/>
            </a:pP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High-capacity public transport should constitute the backbone of (urban) mobility policies</a:t>
            </a:r>
            <a:endParaRPr lang="en-US" sz="1200" b="0" dirty="0"/>
          </a:p>
          <a:p>
            <a:pPr marL="457200" indent="-457200" algn="just">
              <a:buAutoNum type="arabicPeriod"/>
            </a:pPr>
            <a:endParaRPr lang="en-US" sz="1200" b="0" dirty="0"/>
          </a:p>
          <a:p>
            <a:pPr algn="just"/>
            <a:endParaRPr lang="en-US" sz="1200" dirty="0"/>
          </a:p>
          <a:p>
            <a:pPr algn="just"/>
            <a:endParaRPr lang="en-GB" sz="1200" dirty="0"/>
          </a:p>
          <a:p>
            <a:endParaRPr lang="fr-BE" dirty="0"/>
          </a:p>
        </p:txBody>
      </p:sp>
      <p:sp>
        <p:nvSpPr>
          <p:cNvPr id="4" name="Espace réservé du numéro de diapositive 3"/>
          <p:cNvSpPr>
            <a:spLocks noGrp="1"/>
          </p:cNvSpPr>
          <p:nvPr>
            <p:ph type="sldNum" sz="quarter" idx="5"/>
          </p:nvPr>
        </p:nvSpPr>
        <p:spPr/>
        <p:txBody>
          <a:bodyPr/>
          <a:lstStyle/>
          <a:p>
            <a:fld id="{AF13A399-E0F5-7B40-99B3-BB69A5FFE37C}" type="slidenum">
              <a:rPr lang="fr-FR" smtClean="0"/>
              <a:pPr/>
              <a:t>8</a:t>
            </a:fld>
            <a:endParaRPr lang="fr-FR"/>
          </a:p>
        </p:txBody>
      </p:sp>
    </p:spTree>
    <p:extLst>
      <p:ext uri="{BB962C8B-B14F-4D97-AF65-F5344CB8AC3E}">
        <p14:creationId xmlns:p14="http://schemas.microsoft.com/office/powerpoint/2010/main" val="4289721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en-US" sz="1600" u="sng" dirty="0">
                <a:solidFill>
                  <a:schemeClr val="accent2"/>
                </a:solidFill>
              </a:rPr>
              <a:t>Key principles: mobility policy</a:t>
            </a:r>
            <a:endParaRPr lang="en-US" sz="1600" dirty="0">
              <a:solidFill>
                <a:schemeClr val="accent2"/>
              </a:solidFill>
            </a:endParaRPr>
          </a:p>
          <a:p>
            <a:pPr marL="457200" indent="-457200" algn="just">
              <a:buAutoNum type="arabicPeriod"/>
            </a:pPr>
            <a:endParaRPr lang="en-US" sz="1200" dirty="0"/>
          </a:p>
          <a:p>
            <a:pPr marL="457200" indent="-457200" algn="just">
              <a:buAutoNum type="arabicPeriod"/>
            </a:pPr>
            <a:r>
              <a:rPr lang="en-US" sz="1200" dirty="0"/>
              <a:t>Main goal of a transport policy/authority mandate </a:t>
            </a:r>
            <a:r>
              <a:rPr lang="en-US" sz="1200" b="0" dirty="0"/>
              <a:t>is to</a:t>
            </a:r>
            <a:r>
              <a:rPr lang="en-US" sz="1200" dirty="0"/>
              <a:t> </a:t>
            </a:r>
            <a:r>
              <a:rPr lang="en-US" sz="1200" b="0" dirty="0"/>
              <a:t>meet people’s mobility needs and connect people and places.</a:t>
            </a:r>
          </a:p>
          <a:p>
            <a:pPr marL="457200" indent="-457200" algn="just">
              <a:buAutoNum type="arabicPeriod"/>
            </a:pPr>
            <a:endParaRPr lang="en-US" sz="1200" b="0"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endParaRPr>
          </a:p>
          <a:p>
            <a:pPr marL="457200" indent="-457200" algn="just">
              <a:buAutoNum type="arabicPeriod"/>
            </a:pPr>
            <a:r>
              <a:rPr lang="en-GB" sz="1200" dirty="0">
                <a:solidFill>
                  <a:srgbClr val="184249"/>
                </a:solidFill>
                <a:latin typeface="Century Gothic" panose="020B0502020202020204" pitchFamily="34" charset="0"/>
                <a:ea typeface="Calibri" panose="020F0502020204030204" pitchFamily="34" charset="0"/>
                <a:cs typeface="Times New Roman" panose="02020603050405020304" pitchFamily="18" charset="0"/>
              </a:rPr>
              <a:t>R</a:t>
            </a: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evert the transport pyramid and reach a better mobility mix</a:t>
            </a:r>
            <a:r>
              <a:rPr lang="en-GB" sz="1200"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 with as a result a </a:t>
            </a: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higher modal share of public transport and active mobility</a:t>
            </a:r>
          </a:p>
          <a:p>
            <a:pPr marL="457200" indent="-457200" algn="just">
              <a:buAutoNum type="arabicPeriod"/>
            </a:pPr>
            <a:endPar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endParaRPr>
          </a:p>
          <a:p>
            <a:pPr marL="457200" indent="-457200" algn="just">
              <a:buAutoNum type="arabicPeriod"/>
            </a:pP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High-capacity public transport should constitute the backbone of (urban) mobility policies</a:t>
            </a:r>
            <a:endParaRPr lang="en-US" sz="1200" b="0" dirty="0"/>
          </a:p>
          <a:p>
            <a:pPr marL="457200" indent="-457200" algn="just">
              <a:buAutoNum type="arabicPeriod"/>
            </a:pPr>
            <a:endParaRPr lang="en-US" sz="1200" b="0" dirty="0"/>
          </a:p>
          <a:p>
            <a:pPr algn="just"/>
            <a:endParaRPr lang="en-US" sz="1200" dirty="0"/>
          </a:p>
          <a:p>
            <a:pPr algn="just"/>
            <a:endParaRPr lang="en-GB" sz="1200" dirty="0"/>
          </a:p>
          <a:p>
            <a:endParaRPr lang="fr-BE" dirty="0"/>
          </a:p>
        </p:txBody>
      </p:sp>
      <p:sp>
        <p:nvSpPr>
          <p:cNvPr id="4" name="Espace réservé du numéro de diapositive 3"/>
          <p:cNvSpPr>
            <a:spLocks noGrp="1"/>
          </p:cNvSpPr>
          <p:nvPr>
            <p:ph type="sldNum" sz="quarter" idx="5"/>
          </p:nvPr>
        </p:nvSpPr>
        <p:spPr/>
        <p:txBody>
          <a:bodyPr/>
          <a:lstStyle/>
          <a:p>
            <a:fld id="{AF13A399-E0F5-7B40-99B3-BB69A5FFE37C}" type="slidenum">
              <a:rPr lang="fr-FR" smtClean="0"/>
              <a:pPr/>
              <a:t>9</a:t>
            </a:fld>
            <a:endParaRPr lang="fr-FR"/>
          </a:p>
        </p:txBody>
      </p:sp>
    </p:spTree>
    <p:extLst>
      <p:ext uri="{BB962C8B-B14F-4D97-AF65-F5344CB8AC3E}">
        <p14:creationId xmlns:p14="http://schemas.microsoft.com/office/powerpoint/2010/main" val="1050488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en-US" sz="1600" u="sng" dirty="0">
                <a:solidFill>
                  <a:schemeClr val="accent2"/>
                </a:solidFill>
              </a:rPr>
              <a:t>Key principles: mobility policy</a:t>
            </a:r>
            <a:endParaRPr lang="en-US" sz="1600" dirty="0">
              <a:solidFill>
                <a:schemeClr val="accent2"/>
              </a:solidFill>
            </a:endParaRPr>
          </a:p>
          <a:p>
            <a:pPr marL="457200" indent="-457200" algn="just">
              <a:buAutoNum type="arabicPeriod"/>
            </a:pPr>
            <a:endParaRPr lang="en-US" sz="1200" dirty="0"/>
          </a:p>
          <a:p>
            <a:pPr marL="457200" indent="-457200" algn="just">
              <a:buAutoNum type="arabicPeriod"/>
            </a:pPr>
            <a:r>
              <a:rPr lang="en-US" sz="1200" dirty="0"/>
              <a:t>Main goal of a transport policy/authority mandate </a:t>
            </a:r>
            <a:r>
              <a:rPr lang="en-US" sz="1200" b="0" dirty="0"/>
              <a:t>is to</a:t>
            </a:r>
            <a:r>
              <a:rPr lang="en-US" sz="1200" dirty="0"/>
              <a:t> </a:t>
            </a:r>
            <a:r>
              <a:rPr lang="en-US" sz="1200" b="0" dirty="0"/>
              <a:t>meet people’s mobility needs and connect people and places.</a:t>
            </a:r>
          </a:p>
          <a:p>
            <a:pPr marL="457200" indent="-457200" algn="just">
              <a:buAutoNum type="arabicPeriod"/>
            </a:pPr>
            <a:endParaRPr lang="en-US" sz="1200" b="0"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endParaRPr>
          </a:p>
          <a:p>
            <a:pPr marL="457200" indent="-457200" algn="just">
              <a:buAutoNum type="arabicPeriod"/>
            </a:pPr>
            <a:r>
              <a:rPr lang="en-GB" sz="1200" dirty="0">
                <a:solidFill>
                  <a:srgbClr val="184249"/>
                </a:solidFill>
                <a:latin typeface="Century Gothic" panose="020B0502020202020204" pitchFamily="34" charset="0"/>
                <a:ea typeface="Calibri" panose="020F0502020204030204" pitchFamily="34" charset="0"/>
                <a:cs typeface="Times New Roman" panose="02020603050405020304" pitchFamily="18" charset="0"/>
              </a:rPr>
              <a:t>R</a:t>
            </a: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evert the transport pyramid and reach a better mobility mix</a:t>
            </a:r>
            <a:r>
              <a:rPr lang="en-GB" sz="1200"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 with as a result a </a:t>
            </a: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higher modal share of public transport and active mobility</a:t>
            </a:r>
          </a:p>
          <a:p>
            <a:pPr marL="457200" indent="-457200" algn="just">
              <a:buAutoNum type="arabicPeriod"/>
            </a:pPr>
            <a:endPar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endParaRPr>
          </a:p>
          <a:p>
            <a:pPr marL="457200" indent="-457200" algn="just">
              <a:buAutoNum type="arabicPeriod"/>
            </a:pP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High-capacity public transport should constitute the backbone of (urban) mobility policies</a:t>
            </a:r>
            <a:endParaRPr lang="en-US" sz="1200" b="0" dirty="0"/>
          </a:p>
          <a:p>
            <a:pPr marL="457200" indent="-457200" algn="just">
              <a:buAutoNum type="arabicPeriod"/>
            </a:pPr>
            <a:endParaRPr lang="en-US" sz="1200" b="0" dirty="0"/>
          </a:p>
          <a:p>
            <a:pPr algn="just"/>
            <a:endParaRPr lang="en-US" sz="1200" dirty="0"/>
          </a:p>
          <a:p>
            <a:pPr algn="just"/>
            <a:endParaRPr lang="en-GB" sz="1200" dirty="0"/>
          </a:p>
          <a:p>
            <a:endParaRPr lang="fr-BE" dirty="0"/>
          </a:p>
        </p:txBody>
      </p:sp>
      <p:sp>
        <p:nvSpPr>
          <p:cNvPr id="4" name="Espace réservé du numéro de diapositive 3"/>
          <p:cNvSpPr>
            <a:spLocks noGrp="1"/>
          </p:cNvSpPr>
          <p:nvPr>
            <p:ph type="sldNum" sz="quarter" idx="5"/>
          </p:nvPr>
        </p:nvSpPr>
        <p:spPr/>
        <p:txBody>
          <a:bodyPr/>
          <a:lstStyle/>
          <a:p>
            <a:fld id="{AF13A399-E0F5-7B40-99B3-BB69A5FFE37C}" type="slidenum">
              <a:rPr lang="fr-FR" smtClean="0"/>
              <a:pPr/>
              <a:t>11</a:t>
            </a:fld>
            <a:endParaRPr lang="fr-FR"/>
          </a:p>
        </p:txBody>
      </p:sp>
    </p:spTree>
    <p:extLst>
      <p:ext uri="{BB962C8B-B14F-4D97-AF65-F5344CB8AC3E}">
        <p14:creationId xmlns:p14="http://schemas.microsoft.com/office/powerpoint/2010/main" val="623489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en-US" sz="1600" u="sng" dirty="0">
                <a:solidFill>
                  <a:schemeClr val="accent2"/>
                </a:solidFill>
              </a:rPr>
              <a:t>Key principles: mobility policy</a:t>
            </a:r>
            <a:endParaRPr lang="en-US" sz="1600" dirty="0">
              <a:solidFill>
                <a:schemeClr val="accent2"/>
              </a:solidFill>
            </a:endParaRPr>
          </a:p>
          <a:p>
            <a:pPr marL="457200" indent="-457200" algn="just">
              <a:buAutoNum type="arabicPeriod"/>
            </a:pPr>
            <a:endParaRPr lang="en-US" sz="1200" dirty="0"/>
          </a:p>
          <a:p>
            <a:pPr marL="457200" indent="-457200" algn="just">
              <a:buAutoNum type="arabicPeriod"/>
            </a:pPr>
            <a:r>
              <a:rPr lang="en-US" sz="1200" dirty="0"/>
              <a:t>Main goal of a transport policy/authority mandate </a:t>
            </a:r>
            <a:r>
              <a:rPr lang="en-US" sz="1200" b="0" dirty="0"/>
              <a:t>is to</a:t>
            </a:r>
            <a:r>
              <a:rPr lang="en-US" sz="1200" dirty="0"/>
              <a:t> </a:t>
            </a:r>
            <a:r>
              <a:rPr lang="en-US" sz="1200" b="0" dirty="0"/>
              <a:t>meet people’s mobility needs and connect people and places.</a:t>
            </a:r>
          </a:p>
          <a:p>
            <a:pPr marL="457200" indent="-457200" algn="just">
              <a:buAutoNum type="arabicPeriod"/>
            </a:pPr>
            <a:endParaRPr lang="en-US" sz="1200" b="0"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endParaRPr>
          </a:p>
          <a:p>
            <a:pPr marL="457200" indent="-457200" algn="just">
              <a:buAutoNum type="arabicPeriod"/>
            </a:pPr>
            <a:r>
              <a:rPr lang="en-GB" sz="1200" dirty="0">
                <a:solidFill>
                  <a:srgbClr val="184249"/>
                </a:solidFill>
                <a:latin typeface="Century Gothic" panose="020B0502020202020204" pitchFamily="34" charset="0"/>
                <a:ea typeface="Calibri" panose="020F0502020204030204" pitchFamily="34" charset="0"/>
                <a:cs typeface="Times New Roman" panose="02020603050405020304" pitchFamily="18" charset="0"/>
              </a:rPr>
              <a:t>R</a:t>
            </a: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evert the transport pyramid and reach a better mobility mix</a:t>
            </a:r>
            <a:r>
              <a:rPr lang="en-GB" sz="1200"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 with as a result a </a:t>
            </a: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higher modal share of public transport and active mobility</a:t>
            </a:r>
          </a:p>
          <a:p>
            <a:pPr marL="457200" indent="-457200" algn="just">
              <a:buAutoNum type="arabicPeriod"/>
            </a:pPr>
            <a:endPar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endParaRPr>
          </a:p>
          <a:p>
            <a:pPr marL="457200" indent="-457200" algn="just">
              <a:buAutoNum type="arabicPeriod"/>
            </a:pPr>
            <a:r>
              <a:rPr lang="en-GB" sz="1200" b="1" dirty="0">
                <a:solidFill>
                  <a:srgbClr val="184249"/>
                </a:solidFill>
                <a:effectLst/>
                <a:latin typeface="Century Gothic" panose="020B0502020202020204" pitchFamily="34" charset="0"/>
                <a:ea typeface="Calibri" panose="020F0502020204030204" pitchFamily="34" charset="0"/>
                <a:cs typeface="Times New Roman" panose="02020603050405020304" pitchFamily="18" charset="0"/>
              </a:rPr>
              <a:t>High-capacity public transport should constitute the backbone of (urban) mobility policies</a:t>
            </a:r>
            <a:endParaRPr lang="en-US" sz="1200" b="0" dirty="0"/>
          </a:p>
          <a:p>
            <a:pPr marL="457200" indent="-457200" algn="just">
              <a:buAutoNum type="arabicPeriod"/>
            </a:pPr>
            <a:endParaRPr lang="en-US" sz="1200" b="0" dirty="0"/>
          </a:p>
          <a:p>
            <a:pPr algn="just"/>
            <a:endParaRPr lang="en-US" sz="1200" dirty="0"/>
          </a:p>
          <a:p>
            <a:pPr algn="just"/>
            <a:endParaRPr lang="en-GB" sz="1200" dirty="0"/>
          </a:p>
          <a:p>
            <a:endParaRPr lang="fr-BE" dirty="0"/>
          </a:p>
        </p:txBody>
      </p:sp>
      <p:sp>
        <p:nvSpPr>
          <p:cNvPr id="4" name="Espace réservé du numéro de diapositive 3"/>
          <p:cNvSpPr>
            <a:spLocks noGrp="1"/>
          </p:cNvSpPr>
          <p:nvPr>
            <p:ph type="sldNum" sz="quarter" idx="5"/>
          </p:nvPr>
        </p:nvSpPr>
        <p:spPr/>
        <p:txBody>
          <a:bodyPr/>
          <a:lstStyle/>
          <a:p>
            <a:fld id="{AF13A399-E0F5-7B40-99B3-BB69A5FFE37C}" type="slidenum">
              <a:rPr lang="fr-FR" smtClean="0"/>
              <a:pPr/>
              <a:t>12</a:t>
            </a:fld>
            <a:endParaRPr lang="fr-FR"/>
          </a:p>
        </p:txBody>
      </p:sp>
    </p:spTree>
    <p:extLst>
      <p:ext uri="{BB962C8B-B14F-4D97-AF65-F5344CB8AC3E}">
        <p14:creationId xmlns:p14="http://schemas.microsoft.com/office/powerpoint/2010/main" val="2378800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AF13A399-E0F5-7B40-99B3-BB69A5FFE37C}" type="slidenum">
              <a:rPr lang="fr-FR" smtClean="0"/>
              <a:pPr/>
              <a:t>13</a:t>
            </a:fld>
            <a:endParaRPr lang="fr-FR"/>
          </a:p>
        </p:txBody>
      </p:sp>
    </p:spTree>
    <p:extLst>
      <p:ext uri="{BB962C8B-B14F-4D97-AF65-F5344CB8AC3E}">
        <p14:creationId xmlns:p14="http://schemas.microsoft.com/office/powerpoint/2010/main" val="36125382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bg>
      <p:bgPr>
        <a:solidFill>
          <a:schemeClr val="bg1"/>
        </a:solidFill>
        <a:effectLst/>
      </p:bgPr>
    </p:bg>
    <p:spTree>
      <p:nvGrpSpPr>
        <p:cNvPr id="1" name=""/>
        <p:cNvGrpSpPr/>
        <p:nvPr/>
      </p:nvGrpSpPr>
      <p:grpSpPr>
        <a:xfrm>
          <a:off x="0" y="0"/>
          <a:ext cx="0" cy="0"/>
          <a:chOff x="0" y="0"/>
          <a:chExt cx="0" cy="0"/>
        </a:xfrm>
      </p:grpSpPr>
      <p:sp>
        <p:nvSpPr>
          <p:cNvPr id="8" name="ZoneTexte 7"/>
          <p:cNvSpPr txBox="1"/>
          <p:nvPr userDrawn="1"/>
        </p:nvSpPr>
        <p:spPr>
          <a:xfrm>
            <a:off x="3352800" y="5562600"/>
            <a:ext cx="237566" cy="369332"/>
          </a:xfrm>
          <a:prstGeom prst="rect">
            <a:avLst/>
          </a:prstGeom>
          <a:noFill/>
        </p:spPr>
        <p:txBody>
          <a:bodyPr wrap="none" rtlCol="0">
            <a:spAutoFit/>
          </a:bodyPr>
          <a:lstStyle/>
          <a:p>
            <a:r>
              <a:rPr lang="fr-FR" sz="1800"/>
              <a:t> </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2162" y="71605"/>
            <a:ext cx="1592989" cy="1747493"/>
          </a:xfrm>
          <a:prstGeom prst="rect">
            <a:avLst/>
          </a:prstGeom>
        </p:spPr>
      </p:pic>
      <p:sp>
        <p:nvSpPr>
          <p:cNvPr id="5" name="Titre 1"/>
          <p:cNvSpPr txBox="1">
            <a:spLocks/>
          </p:cNvSpPr>
          <p:nvPr userDrawn="1"/>
        </p:nvSpPr>
        <p:spPr>
          <a:xfrm>
            <a:off x="1829262" y="3425728"/>
            <a:ext cx="8902700" cy="1904733"/>
          </a:xfrm>
          <a:prstGeom prst="rect">
            <a:avLst/>
          </a:prstGeom>
        </p:spPr>
        <p:txBody>
          <a:bodyPr/>
          <a:lstStyle>
            <a:lvl1pPr marL="0" indent="0" algn="l" defTabSz="457200" rtl="0" eaLnBrk="1" latinLnBrk="0" hangingPunct="1">
              <a:spcBef>
                <a:spcPct val="0"/>
              </a:spcBef>
              <a:buNone/>
              <a:defRPr sz="6000" b="1" i="0" kern="1200" cap="all" baseline="0">
                <a:solidFill>
                  <a:srgbClr val="00292B"/>
                </a:solidFill>
                <a:latin typeface="Century Gothic" panose="020B0502020202020204" pitchFamily="34" charset="0"/>
                <a:ea typeface="+mj-ea"/>
                <a:cs typeface="Rockwell"/>
              </a:defRPr>
            </a:lvl1pPr>
          </a:lstStyle>
          <a:p>
            <a:endParaRPr lang="en-US">
              <a:solidFill>
                <a:schemeClr val="tx1"/>
              </a:solidFill>
            </a:endParaRPr>
          </a:p>
        </p:txBody>
      </p:sp>
      <p:sp>
        <p:nvSpPr>
          <p:cNvPr id="10" name="Subtitle 2"/>
          <p:cNvSpPr txBox="1">
            <a:spLocks/>
          </p:cNvSpPr>
          <p:nvPr userDrawn="1"/>
        </p:nvSpPr>
        <p:spPr>
          <a:xfrm>
            <a:off x="2247002" y="6299427"/>
            <a:ext cx="2748337" cy="550694"/>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200" b="0" kern="1200">
                <a:solidFill>
                  <a:srgbClr val="00292B"/>
                </a:solidFill>
                <a:latin typeface="Century Gothic"/>
                <a:ea typeface="+mn-ea"/>
                <a:cs typeface="Century Gothic"/>
              </a:defRPr>
            </a:lvl1pPr>
            <a:lvl2pPr marL="457200" indent="0" algn="ctr" defTabSz="457200" rtl="0" eaLnBrk="1" latinLnBrk="0" hangingPunct="1">
              <a:spcBef>
                <a:spcPct val="20000"/>
              </a:spcBef>
              <a:buSzPct val="115000"/>
              <a:buFontTx/>
              <a:buNone/>
              <a:defRPr sz="2400" b="0" i="0" kern="1200">
                <a:solidFill>
                  <a:schemeClr val="tx1">
                    <a:tint val="75000"/>
                  </a:schemeClr>
                </a:solidFill>
                <a:latin typeface="Century Gothic"/>
                <a:ea typeface="+mn-ea"/>
                <a:cs typeface="Century Gothic"/>
              </a:defRPr>
            </a:lvl2pPr>
            <a:lvl3pPr marL="914400" indent="0" algn="ctr" defTabSz="457200" rtl="0" eaLnBrk="1" latinLnBrk="0" hangingPunct="1">
              <a:spcBef>
                <a:spcPct val="20000"/>
              </a:spcBef>
              <a:buSzPct val="100000"/>
              <a:buFontTx/>
              <a:buNone/>
              <a:defRPr sz="2000" b="0" i="0" kern="1200">
                <a:solidFill>
                  <a:schemeClr val="tx1">
                    <a:tint val="75000"/>
                  </a:schemeClr>
                </a:solidFill>
                <a:latin typeface="Century Gothic"/>
                <a:ea typeface="+mn-ea"/>
                <a:cs typeface="Century Gothic"/>
              </a:defRPr>
            </a:lvl3pPr>
            <a:lvl4pPr marL="1371600" indent="0" algn="ctr" defTabSz="457200" rtl="0" eaLnBrk="1" latinLnBrk="0" hangingPunct="1">
              <a:spcBef>
                <a:spcPct val="20000"/>
              </a:spcBef>
              <a:buSzPct val="100000"/>
              <a:buFontTx/>
              <a:buNone/>
              <a:defRPr sz="1800" b="0" i="0" kern="1200">
                <a:solidFill>
                  <a:schemeClr val="tx1">
                    <a:tint val="75000"/>
                  </a:schemeClr>
                </a:solidFill>
                <a:latin typeface="Century Gothic"/>
                <a:ea typeface="+mn-ea"/>
                <a:cs typeface="Century Gothic"/>
              </a:defRPr>
            </a:lvl4pPr>
            <a:lvl5pPr marL="1828800" indent="0" algn="ctr" defTabSz="457200" rtl="0" eaLnBrk="1" latinLnBrk="0" hangingPunct="1">
              <a:spcBef>
                <a:spcPct val="20000"/>
              </a:spcBef>
              <a:buSzPct val="115000"/>
              <a:buFontTx/>
              <a:buNone/>
              <a:defRPr sz="1600" b="0" i="0" kern="1200">
                <a:solidFill>
                  <a:schemeClr val="tx1">
                    <a:tint val="75000"/>
                  </a:schemeClr>
                </a:solidFill>
                <a:latin typeface="Century Gothic"/>
                <a:ea typeface="+mn-ea"/>
                <a:cs typeface="Century Gothic"/>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1"/>
              <a:t>	</a:t>
            </a:r>
            <a:r>
              <a:rPr lang="en-US"/>
              <a:t>		</a:t>
            </a:r>
          </a:p>
        </p:txBody>
      </p:sp>
      <p:sp>
        <p:nvSpPr>
          <p:cNvPr id="3" name="Text Placeholder 2"/>
          <p:cNvSpPr>
            <a:spLocks noGrp="1"/>
          </p:cNvSpPr>
          <p:nvPr>
            <p:ph type="body" sz="quarter" idx="10" hasCustomPrompt="1"/>
          </p:nvPr>
        </p:nvSpPr>
        <p:spPr>
          <a:xfrm>
            <a:off x="1815151" y="1860492"/>
            <a:ext cx="8903162" cy="1788100"/>
          </a:xfrm>
          <a:prstGeom prst="rect">
            <a:avLst/>
          </a:prstGeom>
        </p:spPr>
        <p:txBody>
          <a:bodyPr>
            <a:noAutofit/>
          </a:bodyPr>
          <a:lstStyle>
            <a:lvl1pPr>
              <a:defRPr sz="6000">
                <a:solidFill>
                  <a:srgbClr val="004047"/>
                </a:solidFill>
              </a:defRPr>
            </a:lvl1pPr>
          </a:lstStyle>
          <a:p>
            <a:r>
              <a:rPr lang="fr-FR">
                <a:solidFill>
                  <a:schemeClr val="tx1"/>
                </a:solidFill>
              </a:rPr>
              <a:t>TITLE OF</a:t>
            </a:r>
            <a:br>
              <a:rPr lang="fr-FR">
                <a:solidFill>
                  <a:schemeClr val="tx1"/>
                </a:solidFill>
              </a:rPr>
            </a:br>
            <a:r>
              <a:rPr lang="fr-FR">
                <a:solidFill>
                  <a:schemeClr val="tx1"/>
                </a:solidFill>
              </a:rPr>
              <a:t>THE </a:t>
            </a:r>
            <a:r>
              <a:rPr lang="en-US">
                <a:solidFill>
                  <a:schemeClr val="tx1"/>
                </a:solidFill>
              </a:rPr>
              <a:t>PRESENTATION</a:t>
            </a:r>
          </a:p>
        </p:txBody>
      </p:sp>
      <p:sp>
        <p:nvSpPr>
          <p:cNvPr id="13" name="Text Placeholder 12"/>
          <p:cNvSpPr>
            <a:spLocks noGrp="1"/>
          </p:cNvSpPr>
          <p:nvPr>
            <p:ph type="body" sz="quarter" idx="11" hasCustomPrompt="1"/>
          </p:nvPr>
        </p:nvSpPr>
        <p:spPr>
          <a:xfrm>
            <a:off x="1815151" y="3792770"/>
            <a:ext cx="8903162" cy="632263"/>
          </a:xfrm>
          <a:prstGeom prst="rect">
            <a:avLst/>
          </a:prstGeom>
        </p:spPr>
        <p:txBody>
          <a:bodyPr>
            <a:noAutofit/>
          </a:bodyPr>
          <a:lstStyle>
            <a:lvl1pPr>
              <a:defRPr sz="3600" b="0">
                <a:solidFill>
                  <a:srgbClr val="004047"/>
                </a:solidFill>
              </a:defRPr>
            </a:lvl1pPr>
          </a:lstStyle>
          <a:p>
            <a:r>
              <a:rPr lang="fr-FR">
                <a:solidFill>
                  <a:srgbClr val="004047"/>
                </a:solidFill>
              </a:rPr>
              <a:t>SUBTITLE / NAME OF THE SPEAKER</a:t>
            </a:r>
          </a:p>
        </p:txBody>
      </p:sp>
      <p:sp>
        <p:nvSpPr>
          <p:cNvPr id="15" name="Text Placeholder 14"/>
          <p:cNvSpPr>
            <a:spLocks noGrp="1"/>
          </p:cNvSpPr>
          <p:nvPr>
            <p:ph type="body" sz="quarter" idx="12" hasCustomPrompt="1"/>
          </p:nvPr>
        </p:nvSpPr>
        <p:spPr>
          <a:xfrm>
            <a:off x="2215645" y="4565264"/>
            <a:ext cx="3161237" cy="416472"/>
          </a:xfrm>
          <a:prstGeom prst="rect">
            <a:avLst/>
          </a:prstGeom>
        </p:spPr>
        <p:txBody>
          <a:bodyPr>
            <a:noAutofit/>
          </a:bodyPr>
          <a:lstStyle>
            <a:lvl1pPr>
              <a:defRPr sz="2000" b="0">
                <a:solidFill>
                  <a:srgbClr val="004047"/>
                </a:solidFill>
              </a:defRPr>
            </a:lvl1pPr>
          </a:lstStyle>
          <a:p>
            <a:pPr lvl="0"/>
            <a:r>
              <a:rPr lang="en-US" sz="2600"/>
              <a:t>@</a:t>
            </a:r>
            <a:r>
              <a:rPr lang="en-US" sz="2600" err="1"/>
              <a:t>twitteraccount</a:t>
            </a:r>
            <a:endParaRPr lang="en-US"/>
          </a:p>
        </p:txBody>
      </p:sp>
      <p:sp>
        <p:nvSpPr>
          <p:cNvPr id="17" name="Text Placeholder 16"/>
          <p:cNvSpPr>
            <a:spLocks noGrp="1"/>
          </p:cNvSpPr>
          <p:nvPr>
            <p:ph type="body" sz="quarter" idx="13" hasCustomPrompt="1"/>
          </p:nvPr>
        </p:nvSpPr>
        <p:spPr>
          <a:xfrm>
            <a:off x="11065941" y="304748"/>
            <a:ext cx="890271" cy="542925"/>
          </a:xfrm>
          <a:prstGeom prst="rect">
            <a:avLst/>
          </a:prstGeom>
        </p:spPr>
        <p:txBody>
          <a:bodyPr>
            <a:normAutofit/>
          </a:bodyPr>
          <a:lstStyle>
            <a:lvl1pPr>
              <a:defRPr sz="2200" b="0"/>
            </a:lvl1pPr>
          </a:lstStyle>
          <a:p>
            <a:pPr lvl="0"/>
            <a:r>
              <a:rPr lang="en-US"/>
              <a:t>Date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600A4F1-4677-4B2F-A5E1-BA93A398B224}" type="datetime1">
              <a:rPr lang="fr-FR" smtClean="0"/>
              <a:t>24/04/2024</a:t>
            </a:fld>
            <a:endParaRPr lang="fr-F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4424" t="7960" r="14439" b="3711"/>
          <a:stretch/>
        </p:blipFill>
        <p:spPr>
          <a:xfrm>
            <a:off x="2397295" y="1609725"/>
            <a:ext cx="7400653" cy="4833938"/>
          </a:xfrm>
          <a:prstGeom prst="rect">
            <a:avLst/>
          </a:prstGeom>
        </p:spPr>
      </p:pic>
      <p:sp>
        <p:nvSpPr>
          <p:cNvPr id="7" name="Titre 1"/>
          <p:cNvSpPr>
            <a:spLocks noGrp="1"/>
          </p:cNvSpPr>
          <p:nvPr>
            <p:ph type="title" hasCustomPrompt="1"/>
          </p:nvPr>
        </p:nvSpPr>
        <p:spPr>
          <a:xfrm>
            <a:off x="1578164" y="342937"/>
            <a:ext cx="10470962" cy="630997"/>
          </a:xfrm>
        </p:spPr>
        <p:txBody>
          <a:bodyPr/>
          <a:lstStyle>
            <a:lvl1pPr>
              <a:defRPr sz="4000">
                <a:solidFill>
                  <a:srgbClr val="004047"/>
                </a:solidFill>
                <a:latin typeface="Century Gothic" panose="020B0502020202020204" pitchFamily="34" charset="0"/>
              </a:defRPr>
            </a:lvl1pPr>
          </a:lstStyle>
          <a:p>
            <a:r>
              <a:rPr lang="fr-FR"/>
              <a:t>SLIDE title</a:t>
            </a:r>
          </a:p>
        </p:txBody>
      </p:sp>
    </p:spTree>
    <p:extLst>
      <p:ext uri="{BB962C8B-B14F-4D97-AF65-F5344CB8AC3E}">
        <p14:creationId xmlns:p14="http://schemas.microsoft.com/office/powerpoint/2010/main" val="3383467556"/>
      </p:ext>
    </p:extLst>
  </p:cSld>
  <p:clrMapOvr>
    <a:masterClrMapping/>
  </p:clrMapOvr>
  <p:extLst>
    <p:ext uri="{DCECCB84-F9BA-43D5-87BE-67443E8EF086}">
      <p15:sldGuideLst xmlns:p15="http://schemas.microsoft.com/office/powerpoint/2012/main">
        <p15:guide id="1" pos="1073" userDrawn="1">
          <p15:clr>
            <a:srgbClr val="FBAE40"/>
          </p15:clr>
        </p15:guide>
        <p15:guide id="2" orient="horz" pos="55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members presentati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600A4F1-4677-4B2F-A5E1-BA93A398B224}" type="datetime1">
              <a:rPr lang="fr-FR" smtClean="0"/>
              <a:t>24/04/2024</a:t>
            </a:fld>
            <a:endParaRPr lang="fr-FR"/>
          </a:p>
        </p:txBody>
      </p:sp>
      <p:sp>
        <p:nvSpPr>
          <p:cNvPr id="6" name="Picture Placeholder 4"/>
          <p:cNvSpPr>
            <a:spLocks noGrp="1"/>
          </p:cNvSpPr>
          <p:nvPr>
            <p:ph type="pic" sz="quarter" idx="12"/>
          </p:nvPr>
        </p:nvSpPr>
        <p:spPr>
          <a:xfrm>
            <a:off x="1038164" y="3398486"/>
            <a:ext cx="1080000" cy="1080000"/>
          </a:xfrm>
          <a:prstGeom prst="ellipse">
            <a:avLst/>
          </a:prstGeom>
        </p:spPr>
        <p:txBody>
          <a:bodyPr/>
          <a:lstStyle/>
          <a:p>
            <a:r>
              <a:rPr lang="en-US"/>
              <a:t>Click icon to add picture</a:t>
            </a:r>
          </a:p>
        </p:txBody>
      </p:sp>
      <p:sp>
        <p:nvSpPr>
          <p:cNvPr id="7" name="Picture Placeholder 4"/>
          <p:cNvSpPr>
            <a:spLocks noGrp="1"/>
          </p:cNvSpPr>
          <p:nvPr>
            <p:ph type="pic" sz="quarter" idx="13"/>
          </p:nvPr>
        </p:nvSpPr>
        <p:spPr>
          <a:xfrm>
            <a:off x="1038164" y="5018486"/>
            <a:ext cx="1080000" cy="1080000"/>
          </a:xfrm>
          <a:prstGeom prst="ellipse">
            <a:avLst/>
          </a:prstGeom>
        </p:spPr>
        <p:txBody>
          <a:bodyPr/>
          <a:lstStyle/>
          <a:p>
            <a:r>
              <a:rPr lang="en-US"/>
              <a:t>Click icon to add picture</a:t>
            </a:r>
          </a:p>
        </p:txBody>
      </p:sp>
      <p:sp>
        <p:nvSpPr>
          <p:cNvPr id="8" name="Picture Placeholder 4"/>
          <p:cNvSpPr>
            <a:spLocks noGrp="1"/>
          </p:cNvSpPr>
          <p:nvPr>
            <p:ph type="pic" sz="quarter" idx="14"/>
          </p:nvPr>
        </p:nvSpPr>
        <p:spPr>
          <a:xfrm>
            <a:off x="4735327" y="1778486"/>
            <a:ext cx="1080000" cy="1080000"/>
          </a:xfrm>
          <a:prstGeom prst="ellipse">
            <a:avLst/>
          </a:prstGeom>
        </p:spPr>
        <p:txBody>
          <a:bodyPr/>
          <a:lstStyle/>
          <a:p>
            <a:r>
              <a:rPr lang="en-US"/>
              <a:t>Click icon to add picture</a:t>
            </a:r>
          </a:p>
        </p:txBody>
      </p:sp>
      <p:sp>
        <p:nvSpPr>
          <p:cNvPr id="9" name="Picture Placeholder 4"/>
          <p:cNvSpPr>
            <a:spLocks noGrp="1"/>
          </p:cNvSpPr>
          <p:nvPr>
            <p:ph type="pic" sz="quarter" idx="15"/>
          </p:nvPr>
        </p:nvSpPr>
        <p:spPr>
          <a:xfrm>
            <a:off x="8432490" y="1778486"/>
            <a:ext cx="1080000" cy="1080000"/>
          </a:xfrm>
          <a:prstGeom prst="ellipse">
            <a:avLst/>
          </a:prstGeom>
        </p:spPr>
        <p:txBody>
          <a:bodyPr/>
          <a:lstStyle/>
          <a:p>
            <a:r>
              <a:rPr lang="en-US"/>
              <a:t>Click icon to add picture</a:t>
            </a:r>
          </a:p>
        </p:txBody>
      </p:sp>
      <p:sp>
        <p:nvSpPr>
          <p:cNvPr id="10" name="Picture Placeholder 4"/>
          <p:cNvSpPr>
            <a:spLocks noGrp="1"/>
          </p:cNvSpPr>
          <p:nvPr>
            <p:ph type="pic" sz="quarter" idx="16"/>
          </p:nvPr>
        </p:nvSpPr>
        <p:spPr>
          <a:xfrm>
            <a:off x="4735327" y="3398486"/>
            <a:ext cx="1080000" cy="1080000"/>
          </a:xfrm>
          <a:prstGeom prst="ellipse">
            <a:avLst/>
          </a:prstGeom>
        </p:spPr>
        <p:txBody>
          <a:bodyPr/>
          <a:lstStyle/>
          <a:p>
            <a:r>
              <a:rPr lang="en-US"/>
              <a:t>Click icon to add picture</a:t>
            </a:r>
          </a:p>
        </p:txBody>
      </p:sp>
      <p:sp>
        <p:nvSpPr>
          <p:cNvPr id="11" name="Picture Placeholder 4"/>
          <p:cNvSpPr>
            <a:spLocks noGrp="1"/>
          </p:cNvSpPr>
          <p:nvPr>
            <p:ph type="pic" sz="quarter" idx="17"/>
          </p:nvPr>
        </p:nvSpPr>
        <p:spPr>
          <a:xfrm>
            <a:off x="4735327" y="5013386"/>
            <a:ext cx="1080000" cy="1080000"/>
          </a:xfrm>
          <a:prstGeom prst="ellipse">
            <a:avLst/>
          </a:prstGeom>
        </p:spPr>
        <p:txBody>
          <a:bodyPr/>
          <a:lstStyle/>
          <a:p>
            <a:r>
              <a:rPr lang="en-US"/>
              <a:t>Click icon to add picture</a:t>
            </a:r>
          </a:p>
        </p:txBody>
      </p:sp>
      <p:sp>
        <p:nvSpPr>
          <p:cNvPr id="12" name="Picture Placeholder 4"/>
          <p:cNvSpPr>
            <a:spLocks noGrp="1"/>
          </p:cNvSpPr>
          <p:nvPr>
            <p:ph type="pic" sz="quarter" idx="18" hasCustomPrompt="1"/>
          </p:nvPr>
        </p:nvSpPr>
        <p:spPr>
          <a:xfrm>
            <a:off x="8432490" y="3398486"/>
            <a:ext cx="1080000" cy="1080000"/>
          </a:xfrm>
          <a:prstGeom prst="ellipse">
            <a:avLst/>
          </a:prstGeom>
        </p:spPr>
        <p:txBody>
          <a:bodyPr/>
          <a:lstStyle/>
          <a:p>
            <a:r>
              <a:rPr lang="en-US"/>
              <a:t>picture</a:t>
            </a:r>
          </a:p>
        </p:txBody>
      </p:sp>
      <p:sp>
        <p:nvSpPr>
          <p:cNvPr id="13" name="Picture Placeholder 4"/>
          <p:cNvSpPr>
            <a:spLocks noGrp="1"/>
          </p:cNvSpPr>
          <p:nvPr>
            <p:ph type="pic" sz="quarter" idx="19"/>
          </p:nvPr>
        </p:nvSpPr>
        <p:spPr>
          <a:xfrm>
            <a:off x="8432490" y="5018486"/>
            <a:ext cx="1080000" cy="1080000"/>
          </a:xfrm>
          <a:prstGeom prst="ellipse">
            <a:avLst/>
          </a:prstGeom>
        </p:spPr>
        <p:txBody>
          <a:bodyPr/>
          <a:lstStyle/>
          <a:p>
            <a:r>
              <a:rPr lang="en-US"/>
              <a:t>Click icon to add picture</a:t>
            </a:r>
          </a:p>
        </p:txBody>
      </p:sp>
      <p:sp>
        <p:nvSpPr>
          <p:cNvPr id="19" name="Text Placeholder 18"/>
          <p:cNvSpPr>
            <a:spLocks noGrp="1"/>
          </p:cNvSpPr>
          <p:nvPr>
            <p:ph type="body" sz="quarter" idx="20" hasCustomPrompt="1"/>
          </p:nvPr>
        </p:nvSpPr>
        <p:spPr>
          <a:xfrm>
            <a:off x="2118164" y="2002941"/>
            <a:ext cx="1634626" cy="282719"/>
          </a:xfrm>
          <a:prstGeom prst="rect">
            <a:avLst/>
          </a:prstGeom>
        </p:spPr>
        <p:txBody>
          <a:bodyPr>
            <a:normAutofit/>
          </a:bodyPr>
          <a:lstStyle>
            <a:lvl1pPr>
              <a:defRPr sz="1600" b="0" baseline="0"/>
            </a:lvl1pPr>
          </a:lstStyle>
          <a:p>
            <a:pPr lvl="0"/>
            <a:r>
              <a:rPr lang="en-US"/>
              <a:t>Staff name</a:t>
            </a:r>
          </a:p>
        </p:txBody>
      </p:sp>
      <p:sp>
        <p:nvSpPr>
          <p:cNvPr id="15" name="Picture Placeholder 4"/>
          <p:cNvSpPr>
            <a:spLocks noGrp="1"/>
          </p:cNvSpPr>
          <p:nvPr>
            <p:ph type="pic" sz="quarter" idx="21"/>
          </p:nvPr>
        </p:nvSpPr>
        <p:spPr>
          <a:xfrm>
            <a:off x="1038164" y="1778486"/>
            <a:ext cx="1080000" cy="1080000"/>
          </a:xfrm>
          <a:prstGeom prst="ellipse">
            <a:avLst/>
          </a:prstGeom>
        </p:spPr>
        <p:txBody>
          <a:bodyPr/>
          <a:lstStyle/>
          <a:p>
            <a:r>
              <a:rPr lang="en-US"/>
              <a:t>Click icon to add picture</a:t>
            </a:r>
          </a:p>
        </p:txBody>
      </p:sp>
      <p:sp>
        <p:nvSpPr>
          <p:cNvPr id="21" name="Text Placeholder 18"/>
          <p:cNvSpPr>
            <a:spLocks noGrp="1"/>
          </p:cNvSpPr>
          <p:nvPr>
            <p:ph type="body" sz="quarter" idx="23" hasCustomPrompt="1"/>
          </p:nvPr>
        </p:nvSpPr>
        <p:spPr>
          <a:xfrm>
            <a:off x="2118164" y="2285660"/>
            <a:ext cx="1634626" cy="322487"/>
          </a:xfrm>
          <a:prstGeom prst="rect">
            <a:avLst/>
          </a:prstGeom>
        </p:spPr>
        <p:txBody>
          <a:bodyPr>
            <a:normAutofit/>
          </a:bodyPr>
          <a:lstStyle>
            <a:lvl1pPr>
              <a:defRPr sz="1600" b="0" baseline="0"/>
            </a:lvl1pPr>
          </a:lstStyle>
          <a:p>
            <a:pPr lvl="0"/>
            <a:r>
              <a:rPr lang="en-US"/>
              <a:t>Staff position</a:t>
            </a:r>
          </a:p>
        </p:txBody>
      </p:sp>
      <p:sp>
        <p:nvSpPr>
          <p:cNvPr id="22" name="Text Placeholder 18"/>
          <p:cNvSpPr>
            <a:spLocks noGrp="1"/>
          </p:cNvSpPr>
          <p:nvPr>
            <p:ph type="body" sz="quarter" idx="24" hasCustomPrompt="1"/>
          </p:nvPr>
        </p:nvSpPr>
        <p:spPr>
          <a:xfrm>
            <a:off x="2118164" y="3665285"/>
            <a:ext cx="1634626" cy="282719"/>
          </a:xfrm>
          <a:prstGeom prst="rect">
            <a:avLst/>
          </a:prstGeom>
        </p:spPr>
        <p:txBody>
          <a:bodyPr>
            <a:normAutofit/>
          </a:bodyPr>
          <a:lstStyle>
            <a:lvl1pPr>
              <a:defRPr sz="1600" b="0" baseline="0"/>
            </a:lvl1pPr>
          </a:lstStyle>
          <a:p>
            <a:pPr lvl="0"/>
            <a:r>
              <a:rPr lang="en-US"/>
              <a:t>Staff name</a:t>
            </a:r>
          </a:p>
        </p:txBody>
      </p:sp>
      <p:sp>
        <p:nvSpPr>
          <p:cNvPr id="23" name="Text Placeholder 18"/>
          <p:cNvSpPr>
            <a:spLocks noGrp="1"/>
          </p:cNvSpPr>
          <p:nvPr>
            <p:ph type="body" sz="quarter" idx="25" hasCustomPrompt="1"/>
          </p:nvPr>
        </p:nvSpPr>
        <p:spPr>
          <a:xfrm>
            <a:off x="2118164" y="3948004"/>
            <a:ext cx="1634626" cy="322487"/>
          </a:xfrm>
          <a:prstGeom prst="rect">
            <a:avLst/>
          </a:prstGeom>
        </p:spPr>
        <p:txBody>
          <a:bodyPr>
            <a:normAutofit/>
          </a:bodyPr>
          <a:lstStyle>
            <a:lvl1pPr>
              <a:defRPr sz="1600" b="0" baseline="0"/>
            </a:lvl1pPr>
          </a:lstStyle>
          <a:p>
            <a:pPr lvl="0"/>
            <a:r>
              <a:rPr lang="en-US"/>
              <a:t>Staff position</a:t>
            </a:r>
          </a:p>
        </p:txBody>
      </p:sp>
      <p:sp>
        <p:nvSpPr>
          <p:cNvPr id="24" name="Text Placeholder 18"/>
          <p:cNvSpPr>
            <a:spLocks noGrp="1"/>
          </p:cNvSpPr>
          <p:nvPr>
            <p:ph type="body" sz="quarter" idx="26" hasCustomPrompt="1"/>
          </p:nvPr>
        </p:nvSpPr>
        <p:spPr>
          <a:xfrm>
            <a:off x="2118164" y="5293322"/>
            <a:ext cx="1634626" cy="282719"/>
          </a:xfrm>
          <a:prstGeom prst="rect">
            <a:avLst/>
          </a:prstGeom>
        </p:spPr>
        <p:txBody>
          <a:bodyPr>
            <a:normAutofit/>
          </a:bodyPr>
          <a:lstStyle>
            <a:lvl1pPr>
              <a:defRPr sz="1600" b="0" baseline="0"/>
            </a:lvl1pPr>
          </a:lstStyle>
          <a:p>
            <a:pPr lvl="0"/>
            <a:r>
              <a:rPr lang="en-US"/>
              <a:t>Staff name</a:t>
            </a:r>
          </a:p>
        </p:txBody>
      </p:sp>
      <p:sp>
        <p:nvSpPr>
          <p:cNvPr id="25" name="Text Placeholder 18"/>
          <p:cNvSpPr>
            <a:spLocks noGrp="1"/>
          </p:cNvSpPr>
          <p:nvPr>
            <p:ph type="body" sz="quarter" idx="27" hasCustomPrompt="1"/>
          </p:nvPr>
        </p:nvSpPr>
        <p:spPr>
          <a:xfrm>
            <a:off x="2118164" y="5576041"/>
            <a:ext cx="1634626" cy="322487"/>
          </a:xfrm>
          <a:prstGeom prst="rect">
            <a:avLst/>
          </a:prstGeom>
        </p:spPr>
        <p:txBody>
          <a:bodyPr>
            <a:normAutofit/>
          </a:bodyPr>
          <a:lstStyle>
            <a:lvl1pPr>
              <a:defRPr sz="1600" b="0" baseline="0"/>
            </a:lvl1pPr>
          </a:lstStyle>
          <a:p>
            <a:pPr lvl="0"/>
            <a:r>
              <a:rPr lang="en-US"/>
              <a:t>Staff position</a:t>
            </a:r>
          </a:p>
        </p:txBody>
      </p:sp>
      <p:sp>
        <p:nvSpPr>
          <p:cNvPr id="26" name="Text Placeholder 18"/>
          <p:cNvSpPr>
            <a:spLocks noGrp="1"/>
          </p:cNvSpPr>
          <p:nvPr>
            <p:ph type="body" sz="quarter" idx="28" hasCustomPrompt="1"/>
          </p:nvPr>
        </p:nvSpPr>
        <p:spPr>
          <a:xfrm>
            <a:off x="5832579" y="2002941"/>
            <a:ext cx="1634626" cy="282719"/>
          </a:xfrm>
          <a:prstGeom prst="rect">
            <a:avLst/>
          </a:prstGeom>
        </p:spPr>
        <p:txBody>
          <a:bodyPr>
            <a:normAutofit/>
          </a:bodyPr>
          <a:lstStyle>
            <a:lvl1pPr>
              <a:defRPr sz="1600" b="0" baseline="0"/>
            </a:lvl1pPr>
          </a:lstStyle>
          <a:p>
            <a:pPr lvl="0"/>
            <a:r>
              <a:rPr lang="en-US"/>
              <a:t>Staff name</a:t>
            </a:r>
          </a:p>
        </p:txBody>
      </p:sp>
      <p:sp>
        <p:nvSpPr>
          <p:cNvPr id="27" name="Text Placeholder 18"/>
          <p:cNvSpPr>
            <a:spLocks noGrp="1"/>
          </p:cNvSpPr>
          <p:nvPr>
            <p:ph type="body" sz="quarter" idx="29" hasCustomPrompt="1"/>
          </p:nvPr>
        </p:nvSpPr>
        <p:spPr>
          <a:xfrm>
            <a:off x="5832579" y="2285660"/>
            <a:ext cx="1634626" cy="322487"/>
          </a:xfrm>
          <a:prstGeom prst="rect">
            <a:avLst/>
          </a:prstGeom>
        </p:spPr>
        <p:txBody>
          <a:bodyPr>
            <a:normAutofit/>
          </a:bodyPr>
          <a:lstStyle>
            <a:lvl1pPr>
              <a:defRPr sz="1600" b="0" baseline="0"/>
            </a:lvl1pPr>
          </a:lstStyle>
          <a:p>
            <a:pPr lvl="0"/>
            <a:r>
              <a:rPr lang="en-US"/>
              <a:t>Staff position</a:t>
            </a:r>
          </a:p>
        </p:txBody>
      </p:sp>
      <p:sp>
        <p:nvSpPr>
          <p:cNvPr id="28" name="Text Placeholder 18"/>
          <p:cNvSpPr>
            <a:spLocks noGrp="1"/>
          </p:cNvSpPr>
          <p:nvPr>
            <p:ph type="body" sz="quarter" idx="30" hasCustomPrompt="1"/>
          </p:nvPr>
        </p:nvSpPr>
        <p:spPr>
          <a:xfrm>
            <a:off x="9538368" y="2002941"/>
            <a:ext cx="1634626" cy="282719"/>
          </a:xfrm>
          <a:prstGeom prst="rect">
            <a:avLst/>
          </a:prstGeom>
        </p:spPr>
        <p:txBody>
          <a:bodyPr>
            <a:normAutofit/>
          </a:bodyPr>
          <a:lstStyle>
            <a:lvl1pPr>
              <a:defRPr sz="1600" b="0" baseline="0"/>
            </a:lvl1pPr>
          </a:lstStyle>
          <a:p>
            <a:pPr lvl="0"/>
            <a:r>
              <a:rPr lang="en-US"/>
              <a:t>Staff name</a:t>
            </a:r>
          </a:p>
        </p:txBody>
      </p:sp>
      <p:sp>
        <p:nvSpPr>
          <p:cNvPr id="29" name="Text Placeholder 18"/>
          <p:cNvSpPr>
            <a:spLocks noGrp="1"/>
          </p:cNvSpPr>
          <p:nvPr>
            <p:ph type="body" sz="quarter" idx="31" hasCustomPrompt="1"/>
          </p:nvPr>
        </p:nvSpPr>
        <p:spPr>
          <a:xfrm>
            <a:off x="9538368" y="2285660"/>
            <a:ext cx="1634626" cy="322487"/>
          </a:xfrm>
          <a:prstGeom prst="rect">
            <a:avLst/>
          </a:prstGeom>
        </p:spPr>
        <p:txBody>
          <a:bodyPr>
            <a:normAutofit/>
          </a:bodyPr>
          <a:lstStyle>
            <a:lvl1pPr>
              <a:defRPr sz="1600" b="0" baseline="0"/>
            </a:lvl1pPr>
          </a:lstStyle>
          <a:p>
            <a:pPr lvl="0"/>
            <a:r>
              <a:rPr lang="en-US"/>
              <a:t>Staff position</a:t>
            </a:r>
          </a:p>
        </p:txBody>
      </p:sp>
      <p:sp>
        <p:nvSpPr>
          <p:cNvPr id="32" name="Text Placeholder 18"/>
          <p:cNvSpPr>
            <a:spLocks noGrp="1"/>
          </p:cNvSpPr>
          <p:nvPr>
            <p:ph type="body" sz="quarter" idx="32" hasCustomPrompt="1"/>
          </p:nvPr>
        </p:nvSpPr>
        <p:spPr>
          <a:xfrm>
            <a:off x="5832579" y="3665285"/>
            <a:ext cx="1634626" cy="282719"/>
          </a:xfrm>
          <a:prstGeom prst="rect">
            <a:avLst/>
          </a:prstGeom>
        </p:spPr>
        <p:txBody>
          <a:bodyPr>
            <a:normAutofit/>
          </a:bodyPr>
          <a:lstStyle>
            <a:lvl1pPr>
              <a:defRPr sz="1600" b="0" baseline="0"/>
            </a:lvl1pPr>
          </a:lstStyle>
          <a:p>
            <a:pPr lvl="0"/>
            <a:r>
              <a:rPr lang="en-US"/>
              <a:t>Staff name</a:t>
            </a:r>
          </a:p>
        </p:txBody>
      </p:sp>
      <p:sp>
        <p:nvSpPr>
          <p:cNvPr id="33" name="Text Placeholder 18"/>
          <p:cNvSpPr>
            <a:spLocks noGrp="1"/>
          </p:cNvSpPr>
          <p:nvPr>
            <p:ph type="body" sz="quarter" idx="33" hasCustomPrompt="1"/>
          </p:nvPr>
        </p:nvSpPr>
        <p:spPr>
          <a:xfrm>
            <a:off x="5832579" y="3948004"/>
            <a:ext cx="1634626" cy="322487"/>
          </a:xfrm>
          <a:prstGeom prst="rect">
            <a:avLst/>
          </a:prstGeom>
        </p:spPr>
        <p:txBody>
          <a:bodyPr>
            <a:normAutofit/>
          </a:bodyPr>
          <a:lstStyle>
            <a:lvl1pPr>
              <a:defRPr sz="1600" b="0" baseline="0"/>
            </a:lvl1pPr>
          </a:lstStyle>
          <a:p>
            <a:pPr lvl="0"/>
            <a:r>
              <a:rPr lang="en-US"/>
              <a:t>Staff position</a:t>
            </a:r>
          </a:p>
        </p:txBody>
      </p:sp>
      <p:sp>
        <p:nvSpPr>
          <p:cNvPr id="34" name="Text Placeholder 18"/>
          <p:cNvSpPr>
            <a:spLocks noGrp="1"/>
          </p:cNvSpPr>
          <p:nvPr>
            <p:ph type="body" sz="quarter" idx="34" hasCustomPrompt="1"/>
          </p:nvPr>
        </p:nvSpPr>
        <p:spPr>
          <a:xfrm>
            <a:off x="9538368" y="3665285"/>
            <a:ext cx="1634626" cy="282719"/>
          </a:xfrm>
          <a:prstGeom prst="rect">
            <a:avLst/>
          </a:prstGeom>
        </p:spPr>
        <p:txBody>
          <a:bodyPr>
            <a:normAutofit/>
          </a:bodyPr>
          <a:lstStyle>
            <a:lvl1pPr>
              <a:defRPr sz="1600" b="0" baseline="0"/>
            </a:lvl1pPr>
          </a:lstStyle>
          <a:p>
            <a:pPr lvl="0"/>
            <a:r>
              <a:rPr lang="en-US"/>
              <a:t>Staff name</a:t>
            </a:r>
          </a:p>
        </p:txBody>
      </p:sp>
      <p:sp>
        <p:nvSpPr>
          <p:cNvPr id="35" name="Text Placeholder 18"/>
          <p:cNvSpPr>
            <a:spLocks noGrp="1"/>
          </p:cNvSpPr>
          <p:nvPr>
            <p:ph type="body" sz="quarter" idx="35" hasCustomPrompt="1"/>
          </p:nvPr>
        </p:nvSpPr>
        <p:spPr>
          <a:xfrm>
            <a:off x="9538368" y="3948004"/>
            <a:ext cx="1634626" cy="322487"/>
          </a:xfrm>
          <a:prstGeom prst="rect">
            <a:avLst/>
          </a:prstGeom>
        </p:spPr>
        <p:txBody>
          <a:bodyPr>
            <a:normAutofit/>
          </a:bodyPr>
          <a:lstStyle>
            <a:lvl1pPr>
              <a:defRPr sz="1600" b="0" baseline="0"/>
            </a:lvl1pPr>
          </a:lstStyle>
          <a:p>
            <a:pPr lvl="0"/>
            <a:r>
              <a:rPr lang="en-US"/>
              <a:t>Staff position</a:t>
            </a:r>
          </a:p>
        </p:txBody>
      </p:sp>
      <p:sp>
        <p:nvSpPr>
          <p:cNvPr id="38" name="Text Placeholder 18"/>
          <p:cNvSpPr>
            <a:spLocks noGrp="1"/>
          </p:cNvSpPr>
          <p:nvPr>
            <p:ph type="body" sz="quarter" idx="36" hasCustomPrompt="1"/>
          </p:nvPr>
        </p:nvSpPr>
        <p:spPr>
          <a:xfrm>
            <a:off x="5832579" y="5293322"/>
            <a:ext cx="1634626" cy="282719"/>
          </a:xfrm>
          <a:prstGeom prst="rect">
            <a:avLst/>
          </a:prstGeom>
        </p:spPr>
        <p:txBody>
          <a:bodyPr>
            <a:normAutofit/>
          </a:bodyPr>
          <a:lstStyle>
            <a:lvl1pPr>
              <a:defRPr sz="1600" b="0" baseline="0"/>
            </a:lvl1pPr>
          </a:lstStyle>
          <a:p>
            <a:pPr lvl="0"/>
            <a:r>
              <a:rPr lang="en-US"/>
              <a:t>Staff name</a:t>
            </a:r>
          </a:p>
        </p:txBody>
      </p:sp>
      <p:sp>
        <p:nvSpPr>
          <p:cNvPr id="39" name="Text Placeholder 18"/>
          <p:cNvSpPr>
            <a:spLocks noGrp="1"/>
          </p:cNvSpPr>
          <p:nvPr>
            <p:ph type="body" sz="quarter" idx="37" hasCustomPrompt="1"/>
          </p:nvPr>
        </p:nvSpPr>
        <p:spPr>
          <a:xfrm>
            <a:off x="5832579" y="5576041"/>
            <a:ext cx="1634626" cy="322487"/>
          </a:xfrm>
          <a:prstGeom prst="rect">
            <a:avLst/>
          </a:prstGeom>
        </p:spPr>
        <p:txBody>
          <a:bodyPr>
            <a:normAutofit/>
          </a:bodyPr>
          <a:lstStyle>
            <a:lvl1pPr>
              <a:defRPr sz="1600" b="0" baseline="0"/>
            </a:lvl1pPr>
          </a:lstStyle>
          <a:p>
            <a:pPr lvl="0"/>
            <a:r>
              <a:rPr lang="en-US"/>
              <a:t>Staff position</a:t>
            </a:r>
          </a:p>
        </p:txBody>
      </p:sp>
      <p:sp>
        <p:nvSpPr>
          <p:cNvPr id="40" name="Text Placeholder 18"/>
          <p:cNvSpPr>
            <a:spLocks noGrp="1"/>
          </p:cNvSpPr>
          <p:nvPr>
            <p:ph type="body" sz="quarter" idx="38" hasCustomPrompt="1"/>
          </p:nvPr>
        </p:nvSpPr>
        <p:spPr>
          <a:xfrm>
            <a:off x="9538368" y="5293322"/>
            <a:ext cx="1634626" cy="282719"/>
          </a:xfrm>
          <a:prstGeom prst="rect">
            <a:avLst/>
          </a:prstGeom>
        </p:spPr>
        <p:txBody>
          <a:bodyPr>
            <a:normAutofit/>
          </a:bodyPr>
          <a:lstStyle>
            <a:lvl1pPr>
              <a:defRPr sz="1600" b="0" baseline="0"/>
            </a:lvl1pPr>
          </a:lstStyle>
          <a:p>
            <a:pPr lvl="0"/>
            <a:r>
              <a:rPr lang="en-US"/>
              <a:t>Staff name</a:t>
            </a:r>
          </a:p>
        </p:txBody>
      </p:sp>
      <p:sp>
        <p:nvSpPr>
          <p:cNvPr id="41" name="Text Placeholder 18"/>
          <p:cNvSpPr>
            <a:spLocks noGrp="1"/>
          </p:cNvSpPr>
          <p:nvPr>
            <p:ph type="body" sz="quarter" idx="39" hasCustomPrompt="1"/>
          </p:nvPr>
        </p:nvSpPr>
        <p:spPr>
          <a:xfrm>
            <a:off x="9538368" y="5576041"/>
            <a:ext cx="1634626" cy="322487"/>
          </a:xfrm>
          <a:prstGeom prst="rect">
            <a:avLst/>
          </a:prstGeom>
        </p:spPr>
        <p:txBody>
          <a:bodyPr>
            <a:normAutofit/>
          </a:bodyPr>
          <a:lstStyle>
            <a:lvl1pPr>
              <a:defRPr sz="1600" b="0" baseline="0"/>
            </a:lvl1pPr>
          </a:lstStyle>
          <a:p>
            <a:pPr lvl="0"/>
            <a:r>
              <a:rPr lang="en-US"/>
              <a:t>Staff position</a:t>
            </a:r>
          </a:p>
        </p:txBody>
      </p:sp>
      <p:sp>
        <p:nvSpPr>
          <p:cNvPr id="43" name="Titre 1"/>
          <p:cNvSpPr>
            <a:spLocks noGrp="1"/>
          </p:cNvSpPr>
          <p:nvPr>
            <p:ph type="title" hasCustomPrompt="1"/>
          </p:nvPr>
        </p:nvSpPr>
        <p:spPr>
          <a:xfrm>
            <a:off x="1578164" y="342937"/>
            <a:ext cx="10470962" cy="630997"/>
          </a:xfrm>
        </p:spPr>
        <p:txBody>
          <a:bodyPr/>
          <a:lstStyle>
            <a:lvl1pPr>
              <a:defRPr sz="4000">
                <a:solidFill>
                  <a:srgbClr val="004047"/>
                </a:solidFill>
                <a:latin typeface="Century Gothic" panose="020B0502020202020204" pitchFamily="34" charset="0"/>
              </a:defRPr>
            </a:lvl1pPr>
          </a:lstStyle>
          <a:p>
            <a:r>
              <a:rPr lang="fr-FR"/>
              <a:t>SLIDE title</a:t>
            </a:r>
          </a:p>
        </p:txBody>
      </p:sp>
    </p:spTree>
    <p:extLst>
      <p:ext uri="{BB962C8B-B14F-4D97-AF65-F5344CB8AC3E}">
        <p14:creationId xmlns:p14="http://schemas.microsoft.com/office/powerpoint/2010/main" val="3165328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600A4F1-4677-4B2F-A5E1-BA93A398B224}" type="datetime1">
              <a:rPr lang="fr-FR" smtClean="0"/>
              <a:t>24/04/2024</a:t>
            </a:fld>
            <a:endParaRPr lang="fr-FR"/>
          </a:p>
        </p:txBody>
      </p:sp>
      <p:sp>
        <p:nvSpPr>
          <p:cNvPr id="6" name="Chart Placeholder 5"/>
          <p:cNvSpPr>
            <a:spLocks noGrp="1"/>
          </p:cNvSpPr>
          <p:nvPr>
            <p:ph type="chart" sz="quarter" idx="11"/>
          </p:nvPr>
        </p:nvSpPr>
        <p:spPr>
          <a:xfrm>
            <a:off x="609600" y="1419225"/>
            <a:ext cx="11315700" cy="5210175"/>
          </a:xfrm>
          <a:prstGeom prst="rect">
            <a:avLst/>
          </a:prstGeom>
          <a:effectLst/>
        </p:spPr>
        <p:txBody>
          <a:bodyPr/>
          <a:lstStyle/>
          <a:p>
            <a:r>
              <a:rPr lang="en-US"/>
              <a:t>Click icon to add chart</a:t>
            </a:r>
          </a:p>
        </p:txBody>
      </p:sp>
      <p:sp>
        <p:nvSpPr>
          <p:cNvPr id="7" name="Titre 1"/>
          <p:cNvSpPr>
            <a:spLocks noGrp="1"/>
          </p:cNvSpPr>
          <p:nvPr>
            <p:ph type="title" hasCustomPrompt="1"/>
          </p:nvPr>
        </p:nvSpPr>
        <p:spPr>
          <a:xfrm>
            <a:off x="1578164" y="342937"/>
            <a:ext cx="10470962" cy="630997"/>
          </a:xfrm>
        </p:spPr>
        <p:txBody>
          <a:bodyPr/>
          <a:lstStyle>
            <a:lvl1pPr>
              <a:defRPr sz="4000">
                <a:solidFill>
                  <a:srgbClr val="004047"/>
                </a:solidFill>
                <a:latin typeface="Century Gothic" panose="020B0502020202020204" pitchFamily="34" charset="0"/>
              </a:defRPr>
            </a:lvl1pPr>
          </a:lstStyle>
          <a:p>
            <a:r>
              <a:rPr lang="fr-FR"/>
              <a:t>SLIDE title</a:t>
            </a:r>
          </a:p>
        </p:txBody>
      </p:sp>
    </p:spTree>
    <p:extLst>
      <p:ext uri="{BB962C8B-B14F-4D97-AF65-F5344CB8AC3E}">
        <p14:creationId xmlns:p14="http://schemas.microsoft.com/office/powerpoint/2010/main" val="3493659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eak time">
    <p:bg>
      <p:bgPr>
        <a:solidFill>
          <a:schemeClr val="accent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600A4F1-4677-4B2F-A5E1-BA93A398B224}" type="datetime1">
              <a:rPr lang="fr-FR" smtClean="0"/>
              <a:t>24/04/2024</a:t>
            </a:fld>
            <a:endParaRPr lang="fr-FR"/>
          </a:p>
        </p:txBody>
      </p:sp>
      <p:sp>
        <p:nvSpPr>
          <p:cNvPr id="5" name="Text Placeholder 4"/>
          <p:cNvSpPr>
            <a:spLocks noGrp="1"/>
          </p:cNvSpPr>
          <p:nvPr>
            <p:ph type="body" sz="quarter" idx="11" hasCustomPrompt="1"/>
          </p:nvPr>
        </p:nvSpPr>
        <p:spPr>
          <a:xfrm>
            <a:off x="4131344" y="2882592"/>
            <a:ext cx="3905250" cy="962025"/>
          </a:xfrm>
          <a:prstGeom prst="rect">
            <a:avLst/>
          </a:prstGeom>
        </p:spPr>
        <p:txBody>
          <a:bodyPr>
            <a:normAutofit/>
          </a:bodyPr>
          <a:lstStyle>
            <a:lvl1pPr>
              <a:defRPr sz="6600">
                <a:solidFill>
                  <a:schemeClr val="bg1"/>
                </a:solidFill>
              </a:defRPr>
            </a:lvl1pPr>
          </a:lstStyle>
          <a:p>
            <a:pPr lvl="0"/>
            <a:r>
              <a:rPr lang="en-US"/>
              <a:t>COFFEE? </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1328" y="2882592"/>
            <a:ext cx="1867962" cy="1064239"/>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98649" y="2933700"/>
            <a:ext cx="1828035" cy="1041492"/>
          </a:xfrm>
          <a:prstGeom prst="rect">
            <a:avLst/>
          </a:prstGeom>
        </p:spPr>
      </p:pic>
    </p:spTree>
    <p:extLst>
      <p:ext uri="{BB962C8B-B14F-4D97-AF65-F5344CB8AC3E}">
        <p14:creationId xmlns:p14="http://schemas.microsoft.com/office/powerpoint/2010/main" val="4214867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600A4F1-4677-4B2F-A5E1-BA93A398B224}" type="datetime1">
              <a:rPr lang="fr-FR" smtClean="0"/>
              <a:t>24/04/2024</a:t>
            </a:fld>
            <a:endParaRPr lang="fr-F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347" y="685313"/>
            <a:ext cx="2362176" cy="1991470"/>
          </a:xfrm>
          <a:prstGeom prst="rect">
            <a:avLst/>
          </a:prstGeom>
        </p:spPr>
      </p:pic>
      <p:sp>
        <p:nvSpPr>
          <p:cNvPr id="10" name="Text Placeholder 9"/>
          <p:cNvSpPr>
            <a:spLocks noGrp="1"/>
          </p:cNvSpPr>
          <p:nvPr>
            <p:ph type="body" sz="quarter" idx="11" hasCustomPrompt="1"/>
          </p:nvPr>
        </p:nvSpPr>
        <p:spPr>
          <a:xfrm>
            <a:off x="3059684" y="2517200"/>
            <a:ext cx="6273800" cy="1635876"/>
          </a:xfrm>
          <a:prstGeom prst="rect">
            <a:avLst/>
          </a:prstGeom>
        </p:spPr>
        <p:txBody>
          <a:bodyPr>
            <a:normAutofit/>
          </a:bodyPr>
          <a:lstStyle>
            <a:lvl1pPr>
              <a:defRPr sz="8000"/>
            </a:lvl1pPr>
          </a:lstStyle>
          <a:p>
            <a:pPr lvl="0"/>
            <a:r>
              <a:rPr lang="en-US"/>
              <a:t>QUESTIONS?</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2162" y="71605"/>
            <a:ext cx="1592989" cy="1747493"/>
          </a:xfrm>
          <a:prstGeom prst="rect">
            <a:avLst/>
          </a:prstGeom>
        </p:spPr>
      </p:pic>
    </p:spTree>
    <p:extLst>
      <p:ext uri="{BB962C8B-B14F-4D97-AF65-F5344CB8AC3E}">
        <p14:creationId xmlns:p14="http://schemas.microsoft.com/office/powerpoint/2010/main" val="4122617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600A4F1-4677-4B2F-A5E1-BA93A398B224}" type="datetime1">
              <a:rPr lang="fr-FR" smtClean="0"/>
              <a:t>24/04/2024</a:t>
            </a:fld>
            <a:endParaRPr lang="fr-FR"/>
          </a:p>
        </p:txBody>
      </p:sp>
      <p:sp>
        <p:nvSpPr>
          <p:cNvPr id="10" name="Text Placeholder 9"/>
          <p:cNvSpPr>
            <a:spLocks noGrp="1"/>
          </p:cNvSpPr>
          <p:nvPr>
            <p:ph type="body" sz="quarter" idx="11" hasCustomPrompt="1"/>
          </p:nvPr>
        </p:nvSpPr>
        <p:spPr>
          <a:xfrm>
            <a:off x="2835276" y="1288761"/>
            <a:ext cx="6160921" cy="1491665"/>
          </a:xfrm>
          <a:prstGeom prst="rect">
            <a:avLst/>
          </a:prstGeom>
        </p:spPr>
        <p:txBody>
          <a:bodyPr>
            <a:noAutofit/>
          </a:bodyPr>
          <a:lstStyle>
            <a:lvl1pPr>
              <a:defRPr sz="8000" baseline="0"/>
            </a:lvl1pPr>
          </a:lstStyle>
          <a:p>
            <a:pPr lvl="0"/>
            <a:r>
              <a:rPr lang="en-US"/>
              <a:t>THANK YOU!</a:t>
            </a:r>
          </a:p>
        </p:txBody>
      </p:sp>
      <p:sp>
        <p:nvSpPr>
          <p:cNvPr id="13" name="Text Placeholder 12"/>
          <p:cNvSpPr>
            <a:spLocks noGrp="1"/>
          </p:cNvSpPr>
          <p:nvPr>
            <p:ph type="body" sz="quarter" idx="12" hasCustomPrompt="1"/>
          </p:nvPr>
        </p:nvSpPr>
        <p:spPr>
          <a:xfrm>
            <a:off x="2003052" y="3462848"/>
            <a:ext cx="3865562" cy="399288"/>
          </a:xfrm>
          <a:prstGeom prst="rect">
            <a:avLst/>
          </a:prstGeom>
        </p:spPr>
        <p:txBody>
          <a:bodyPr/>
          <a:lstStyle>
            <a:lvl1pPr>
              <a:defRPr/>
            </a:lvl1pPr>
          </a:lstStyle>
          <a:p>
            <a:pPr lvl="0"/>
            <a:r>
              <a:rPr lang="en-US"/>
              <a:t>Twitter account</a:t>
            </a:r>
          </a:p>
        </p:txBody>
      </p:sp>
      <p:sp>
        <p:nvSpPr>
          <p:cNvPr id="14" name="Text Placeholder 12"/>
          <p:cNvSpPr>
            <a:spLocks noGrp="1"/>
          </p:cNvSpPr>
          <p:nvPr>
            <p:ph type="body" sz="quarter" idx="13" hasCustomPrompt="1"/>
          </p:nvPr>
        </p:nvSpPr>
        <p:spPr>
          <a:xfrm>
            <a:off x="2003052" y="4191882"/>
            <a:ext cx="3865562" cy="399288"/>
          </a:xfrm>
          <a:prstGeom prst="rect">
            <a:avLst/>
          </a:prstGeom>
        </p:spPr>
        <p:txBody>
          <a:bodyPr/>
          <a:lstStyle>
            <a:lvl1pPr>
              <a:defRPr/>
            </a:lvl1pPr>
          </a:lstStyle>
          <a:p>
            <a:pPr lvl="0"/>
            <a:r>
              <a:rPr lang="en-US"/>
              <a:t>LinkedIn account</a:t>
            </a:r>
          </a:p>
        </p:txBody>
      </p:sp>
      <p:sp>
        <p:nvSpPr>
          <p:cNvPr id="16" name="Text Placeholder 12"/>
          <p:cNvSpPr>
            <a:spLocks noGrp="1"/>
          </p:cNvSpPr>
          <p:nvPr>
            <p:ph type="body" sz="quarter" idx="15" hasCustomPrompt="1"/>
          </p:nvPr>
        </p:nvSpPr>
        <p:spPr>
          <a:xfrm>
            <a:off x="2003052" y="4920916"/>
            <a:ext cx="3865562" cy="399288"/>
          </a:xfrm>
          <a:prstGeom prst="rect">
            <a:avLst/>
          </a:prstGeom>
        </p:spPr>
        <p:txBody>
          <a:bodyPr/>
          <a:lstStyle>
            <a:lvl1pPr>
              <a:defRPr/>
            </a:lvl1pPr>
          </a:lstStyle>
          <a:p>
            <a:pPr lvl="0"/>
            <a:r>
              <a:rPr lang="en-US"/>
              <a:t>Website page</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60226" y="4000153"/>
            <a:ext cx="4241963" cy="2857847"/>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2162" y="71605"/>
            <a:ext cx="1592989" cy="1747493"/>
          </a:xfrm>
          <a:prstGeom prst="rect">
            <a:avLst/>
          </a:prstGeom>
        </p:spPr>
      </p:pic>
      <p:sp>
        <p:nvSpPr>
          <p:cNvPr id="12" name="Text Placeholder 5"/>
          <p:cNvSpPr>
            <a:spLocks noGrp="1"/>
          </p:cNvSpPr>
          <p:nvPr>
            <p:ph type="body" sz="quarter" idx="16" hasCustomPrompt="1"/>
          </p:nvPr>
        </p:nvSpPr>
        <p:spPr>
          <a:xfrm>
            <a:off x="1999983" y="5655558"/>
            <a:ext cx="2899172" cy="399288"/>
          </a:xfrm>
        </p:spPr>
        <p:txBody>
          <a:bodyPr/>
          <a:lstStyle>
            <a:lvl1pPr>
              <a:defRPr baseline="0"/>
            </a:lvl1pPr>
          </a:lstStyle>
          <a:p>
            <a:pPr lvl="0"/>
            <a:r>
              <a:rPr lang="en-US" err="1"/>
              <a:t>MyNetwork</a:t>
            </a:r>
            <a:r>
              <a:rPr lang="en-US"/>
              <a:t> group</a:t>
            </a:r>
          </a:p>
        </p:txBody>
      </p:sp>
    </p:spTree>
    <p:extLst>
      <p:ext uri="{BB962C8B-B14F-4D97-AF65-F5344CB8AC3E}">
        <p14:creationId xmlns:p14="http://schemas.microsoft.com/office/powerpoint/2010/main" val="4205216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amp; picture">
    <p:spTree>
      <p:nvGrpSpPr>
        <p:cNvPr id="1" name=""/>
        <p:cNvGrpSpPr/>
        <p:nvPr/>
      </p:nvGrpSpPr>
      <p:grpSpPr>
        <a:xfrm>
          <a:off x="0" y="0"/>
          <a:ext cx="0" cy="0"/>
          <a:chOff x="0" y="0"/>
          <a:chExt cx="0" cy="0"/>
        </a:xfrm>
      </p:grpSpPr>
      <p:sp>
        <p:nvSpPr>
          <p:cNvPr id="8" name="TextBox 7"/>
          <p:cNvSpPr txBox="1"/>
          <p:nvPr userDrawn="1"/>
        </p:nvSpPr>
        <p:spPr>
          <a:xfrm>
            <a:off x="0" y="0"/>
            <a:ext cx="12192000" cy="6858000"/>
          </a:xfrm>
          <a:prstGeom prst="rect">
            <a:avLst/>
          </a:prstGeom>
          <a:solidFill>
            <a:schemeClr val="accent2"/>
          </a:solidFill>
        </p:spPr>
        <p:txBody>
          <a:bodyPr wrap="square" rtlCol="0">
            <a:spAutoFit/>
          </a:bodyPr>
          <a:lstStyle/>
          <a:p>
            <a:endParaRPr lang="en-US"/>
          </a:p>
        </p:txBody>
      </p:sp>
      <p:sp>
        <p:nvSpPr>
          <p:cNvPr id="7" name="Content Placeholder 6"/>
          <p:cNvSpPr>
            <a:spLocks noGrp="1"/>
          </p:cNvSpPr>
          <p:nvPr>
            <p:ph sz="quarter" idx="10" hasCustomPrompt="1"/>
          </p:nvPr>
        </p:nvSpPr>
        <p:spPr>
          <a:xfrm>
            <a:off x="628650" y="514350"/>
            <a:ext cx="5400675" cy="5876925"/>
          </a:xfrm>
          <a:prstGeom prst="rect">
            <a:avLst/>
          </a:prstGeom>
        </p:spPr>
        <p:txBody>
          <a:bodyPr/>
          <a:lstStyle>
            <a:lvl1pPr>
              <a:defRPr baseline="0">
                <a:solidFill>
                  <a:schemeClr val="bg1"/>
                </a:solidFill>
              </a:defRPr>
            </a:lvl1pPr>
          </a:lstStyle>
          <a:p>
            <a:pPr lvl="0"/>
            <a:r>
              <a:rPr lang="en-US"/>
              <a:t>Write the quote here</a:t>
            </a:r>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p:txBody>
      </p:sp>
      <p:sp>
        <p:nvSpPr>
          <p:cNvPr id="3" name="Picture Placeholder 2"/>
          <p:cNvSpPr>
            <a:spLocks noGrp="1"/>
          </p:cNvSpPr>
          <p:nvPr>
            <p:ph type="pic" sz="quarter" idx="11" hasCustomPrompt="1"/>
          </p:nvPr>
        </p:nvSpPr>
        <p:spPr>
          <a:xfrm>
            <a:off x="6481763" y="0"/>
            <a:ext cx="5710237" cy="6858000"/>
          </a:xfrm>
          <a:prstGeom prst="rect">
            <a:avLst/>
          </a:prstGeom>
        </p:spPr>
        <p:txBody>
          <a:bodyPr/>
          <a:lstStyle>
            <a:lvl1pPr>
              <a:defRPr>
                <a:solidFill>
                  <a:schemeClr val="bg1"/>
                </a:solidFill>
              </a:defRPr>
            </a:lvl1pPr>
          </a:lstStyle>
          <a:p>
            <a:r>
              <a:rPr lang="en-US"/>
              <a:t>Place the picture here</a:t>
            </a:r>
          </a:p>
        </p:txBody>
      </p:sp>
    </p:spTree>
    <p:extLst>
      <p:ext uri="{BB962C8B-B14F-4D97-AF65-F5344CB8AC3E}">
        <p14:creationId xmlns:p14="http://schemas.microsoft.com/office/powerpoint/2010/main" val="3598858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2162" y="71605"/>
            <a:ext cx="1592989" cy="1747493"/>
          </a:xfrm>
          <a:prstGeom prst="rect">
            <a:avLst/>
          </a:prstGeom>
        </p:spPr>
      </p:pic>
      <p:sp>
        <p:nvSpPr>
          <p:cNvPr id="8" name="Text Placeholder 2"/>
          <p:cNvSpPr>
            <a:spLocks noGrp="1"/>
          </p:cNvSpPr>
          <p:nvPr>
            <p:ph type="body" sz="quarter" idx="11" hasCustomPrompt="1"/>
          </p:nvPr>
        </p:nvSpPr>
        <p:spPr>
          <a:xfrm>
            <a:off x="1815151" y="1860492"/>
            <a:ext cx="8903162" cy="1003478"/>
          </a:xfrm>
          <a:prstGeom prst="rect">
            <a:avLst/>
          </a:prstGeom>
        </p:spPr>
        <p:txBody>
          <a:bodyPr>
            <a:noAutofit/>
          </a:bodyPr>
          <a:lstStyle>
            <a:lvl1pPr>
              <a:defRPr sz="4000">
                <a:solidFill>
                  <a:srgbClr val="004047"/>
                </a:solidFill>
              </a:defRPr>
            </a:lvl1pPr>
          </a:lstStyle>
          <a:p>
            <a:r>
              <a:rPr lang="fr-FR">
                <a:solidFill>
                  <a:schemeClr val="tx1"/>
                </a:solidFill>
              </a:rPr>
              <a:t>MEETING AGENDA</a:t>
            </a:r>
            <a:endParaRPr lang="en-US">
              <a:solidFill>
                <a:schemeClr val="tx1"/>
              </a:solidFill>
            </a:endParaRPr>
          </a:p>
        </p:txBody>
      </p:sp>
      <p:sp>
        <p:nvSpPr>
          <p:cNvPr id="9" name="Text Placeholder 16"/>
          <p:cNvSpPr>
            <a:spLocks noGrp="1"/>
          </p:cNvSpPr>
          <p:nvPr>
            <p:ph type="body" sz="quarter" idx="13" hasCustomPrompt="1"/>
          </p:nvPr>
        </p:nvSpPr>
        <p:spPr>
          <a:xfrm>
            <a:off x="11065941" y="304748"/>
            <a:ext cx="890271" cy="542925"/>
          </a:xfrm>
          <a:prstGeom prst="rect">
            <a:avLst/>
          </a:prstGeom>
        </p:spPr>
        <p:txBody>
          <a:bodyPr>
            <a:normAutofit/>
          </a:bodyPr>
          <a:lstStyle>
            <a:lvl1pPr>
              <a:defRPr sz="2200" b="0"/>
            </a:lvl1pPr>
          </a:lstStyle>
          <a:p>
            <a:pPr lvl="0"/>
            <a:r>
              <a:rPr lang="en-US"/>
              <a:t>Date</a:t>
            </a:r>
          </a:p>
        </p:txBody>
      </p:sp>
      <p:sp>
        <p:nvSpPr>
          <p:cNvPr id="16" name="Text Placeholder 15"/>
          <p:cNvSpPr>
            <a:spLocks noGrp="1"/>
          </p:cNvSpPr>
          <p:nvPr>
            <p:ph type="body" sz="quarter" idx="17" hasCustomPrompt="1"/>
          </p:nvPr>
        </p:nvSpPr>
        <p:spPr>
          <a:xfrm>
            <a:off x="1815151" y="3156938"/>
            <a:ext cx="6632575" cy="1984406"/>
          </a:xfrm>
          <a:prstGeom prst="rect">
            <a:avLst/>
          </a:prstGeom>
        </p:spPr>
        <p:txBody>
          <a:bodyPr/>
          <a:lstStyle>
            <a:lvl1pPr marL="342900" indent="-342900">
              <a:buFontTx/>
              <a:buBlip>
                <a:blip r:embed="rId3"/>
              </a:buBlip>
              <a:defRPr baseline="0">
                <a:solidFill>
                  <a:srgbClr val="004047"/>
                </a:solidFill>
              </a:defRPr>
            </a:lvl1pPr>
          </a:lstStyle>
          <a:p>
            <a:pPr lvl="0"/>
            <a:r>
              <a:rPr lang="en-US"/>
              <a:t>Part 1</a:t>
            </a:r>
          </a:p>
          <a:p>
            <a:pPr lvl="0"/>
            <a:r>
              <a:rPr lang="en-US"/>
              <a:t>Part 2</a:t>
            </a:r>
          </a:p>
          <a:p>
            <a:pPr lvl="0"/>
            <a:r>
              <a:rPr lang="en-US"/>
              <a:t>Part 3</a:t>
            </a:r>
          </a:p>
        </p:txBody>
      </p:sp>
    </p:spTree>
    <p:extLst>
      <p:ext uri="{BB962C8B-B14F-4D97-AF65-F5344CB8AC3E}">
        <p14:creationId xmlns:p14="http://schemas.microsoft.com/office/powerpoint/2010/main" val="2885442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92986BF6-DA60-4BAA-944E-0A5A159CE6B9}" type="datetime1">
              <a:rPr lang="fr-FR" smtClean="0"/>
              <a:t>24/04/2024</a:t>
            </a:fld>
            <a:endParaRPr lang="fr-F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18461" y="5845793"/>
            <a:ext cx="607686" cy="693120"/>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52493" y="1456293"/>
            <a:ext cx="670561" cy="630937"/>
          </a:xfrm>
          <a:prstGeom prst="rect">
            <a:avLst/>
          </a:prstGeom>
        </p:spPr>
      </p:pic>
      <p:sp>
        <p:nvSpPr>
          <p:cNvPr id="10" name="Text Placeholder 9"/>
          <p:cNvSpPr>
            <a:spLocks noGrp="1"/>
          </p:cNvSpPr>
          <p:nvPr>
            <p:ph type="body" sz="quarter" idx="11" hasCustomPrompt="1"/>
          </p:nvPr>
        </p:nvSpPr>
        <p:spPr>
          <a:xfrm>
            <a:off x="2189851" y="1388185"/>
            <a:ext cx="5789613" cy="767152"/>
          </a:xfrm>
        </p:spPr>
        <p:txBody>
          <a:bodyPr/>
          <a:lstStyle>
            <a:lvl1pPr>
              <a:defRPr sz="4000">
                <a:solidFill>
                  <a:schemeClr val="bg1"/>
                </a:solidFill>
              </a:defRPr>
            </a:lvl1pPr>
          </a:lstStyle>
          <a:p>
            <a:pPr lvl="0"/>
            <a:r>
              <a:rPr lang="fr-FR"/>
              <a:t>TITLE OF THE CHAPTER</a:t>
            </a:r>
            <a:endParaRPr lang="en-US"/>
          </a:p>
        </p:txBody>
      </p:sp>
      <p:sp>
        <p:nvSpPr>
          <p:cNvPr id="12" name="Text Placeholder 11"/>
          <p:cNvSpPr>
            <a:spLocks noGrp="1"/>
          </p:cNvSpPr>
          <p:nvPr>
            <p:ph type="body" sz="quarter" idx="12" hasCustomPrompt="1"/>
          </p:nvPr>
        </p:nvSpPr>
        <p:spPr>
          <a:xfrm>
            <a:off x="2189851" y="2121734"/>
            <a:ext cx="5029469" cy="577850"/>
          </a:xfrm>
        </p:spPr>
        <p:txBody>
          <a:bodyPr/>
          <a:lstStyle>
            <a:lvl1pPr marL="0" marR="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sz="240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FR" sz="2800" b="0"/>
              <a:t>SUBTITLE OF THE CHAPTER</a:t>
            </a:r>
          </a:p>
        </p:txBody>
      </p:sp>
    </p:spTree>
  </p:cSld>
  <p:clrMapOvr>
    <a:masterClrMapping/>
  </p:clrMapOvr>
  <p:extLst>
    <p:ext uri="{DCECCB84-F9BA-43D5-87BE-67443E8EF086}">
      <p15:sldGuideLst xmlns:p15="http://schemas.microsoft.com/office/powerpoint/2012/main">
        <p15:guide id="1" orient="horz" pos="1412" userDrawn="1">
          <p15:clr>
            <a:srgbClr val="FBAE40"/>
          </p15:clr>
        </p15:guide>
        <p15:guide id="2" pos="143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578164" y="342937"/>
            <a:ext cx="10470962" cy="630997"/>
          </a:xfrm>
        </p:spPr>
        <p:txBody>
          <a:bodyPr/>
          <a:lstStyle>
            <a:lvl1pPr>
              <a:defRPr sz="4000">
                <a:solidFill>
                  <a:srgbClr val="004047"/>
                </a:solidFill>
                <a:latin typeface="Century Gothic" panose="020B0502020202020204" pitchFamily="34" charset="0"/>
              </a:defRPr>
            </a:lvl1pPr>
          </a:lstStyle>
          <a:p>
            <a:r>
              <a:rPr lang="fr-FR"/>
              <a:t>SLIDE title</a:t>
            </a:r>
          </a:p>
        </p:txBody>
      </p:sp>
      <p:sp>
        <p:nvSpPr>
          <p:cNvPr id="4" name="Espace réservé de la date 3"/>
          <p:cNvSpPr>
            <a:spLocks noGrp="1"/>
          </p:cNvSpPr>
          <p:nvPr>
            <p:ph type="dt" sz="half" idx="10"/>
          </p:nvPr>
        </p:nvSpPr>
        <p:spPr/>
        <p:txBody>
          <a:bodyPr/>
          <a:lstStyle/>
          <a:p>
            <a:fld id="{96D5B92D-65E4-4C16-8365-CD6538421114}" type="datetime1">
              <a:rPr lang="fr-FR" smtClean="0"/>
              <a:t>24/04/2024</a:t>
            </a:fld>
            <a:endParaRPr lang="fr-F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9791" y="376929"/>
            <a:ext cx="598372" cy="563014"/>
          </a:xfrm>
          <a:prstGeom prst="rect">
            <a:avLst/>
          </a:prstGeom>
        </p:spPr>
      </p:pic>
      <p:sp>
        <p:nvSpPr>
          <p:cNvPr id="12" name="Espace réservé du contenu 2"/>
          <p:cNvSpPr>
            <a:spLocks noGrp="1"/>
          </p:cNvSpPr>
          <p:nvPr>
            <p:ph idx="1"/>
          </p:nvPr>
        </p:nvSpPr>
        <p:spPr>
          <a:xfrm>
            <a:off x="884903" y="1372796"/>
            <a:ext cx="10972800" cy="4889981"/>
          </a:xfrm>
          <a:prstGeom prst="rect">
            <a:avLst/>
          </a:prstGeom>
        </p:spPr>
        <p:txBody>
          <a:bodyPr/>
          <a:lstStyle>
            <a:lvl2pPr marL="742950" indent="-285750">
              <a:buClr>
                <a:schemeClr val="accent2"/>
              </a:buClr>
              <a:buSzPct val="100000"/>
              <a:buFont typeface="Arial" panose="020B0604020202020204" pitchFamily="34" charset="0"/>
              <a:buChar char="•"/>
              <a:defRPr baseline="0"/>
            </a:lvl2pPr>
            <a:lvl3pPr marL="1143000" indent="-228600">
              <a:buClr>
                <a:schemeClr val="accent2"/>
              </a:buClr>
              <a:buSzPct val="50000"/>
              <a:buFont typeface="Courier New" panose="02070309020205020404" pitchFamily="49" charset="0"/>
              <a:buChar char="o"/>
              <a:defRPr/>
            </a:lvl3pPr>
            <a:lvl4pPr marL="1600200" indent="-228600">
              <a:buClr>
                <a:schemeClr val="accent1"/>
              </a:buClr>
              <a:buSzPct val="100000"/>
              <a:buFont typeface="Arial" panose="020B0604020202020204" pitchFamily="34" charset="0"/>
              <a:buChar char="•"/>
              <a:defRPr/>
            </a:lvl4pPr>
            <a:lvl5pPr>
              <a:buSzPct val="100000"/>
              <a:buFontTx/>
              <a:buBlip>
                <a:blip r:embed="rId4"/>
              </a:buBlip>
              <a:defRPr/>
            </a:lvl5pPr>
          </a:lstStyle>
          <a:p>
            <a:pPr lvl="0"/>
            <a:r>
              <a:rPr lang="en-US"/>
              <a:t>Click to edit Master text styles</a:t>
            </a:r>
          </a:p>
          <a:p>
            <a:pPr lvl="1"/>
            <a:r>
              <a:rPr lang="en-US"/>
              <a:t>Second level</a:t>
            </a:r>
          </a:p>
          <a:p>
            <a:pPr lvl="2"/>
            <a:r>
              <a:rPr lang="en-US"/>
              <a:t>Third level</a:t>
            </a:r>
          </a:p>
        </p:txBody>
      </p:sp>
    </p:spTree>
  </p:cSld>
  <p:clrMapOvr>
    <a:masterClrMapping/>
  </p:clrMapOvr>
  <p:extLst>
    <p:ext uri="{DCECCB84-F9BA-43D5-87BE-67443E8EF086}">
      <p15:sldGuideLst xmlns:p15="http://schemas.microsoft.com/office/powerpoint/2012/main">
        <p15:guide id="1" pos="619" userDrawn="1">
          <p15:clr>
            <a:srgbClr val="FBAE40"/>
          </p15:clr>
        </p15:guide>
        <p15:guide id="2" orient="horz" pos="93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4FF968E-09AA-4EE0-85A9-B65A26491FCA}" type="datetime1">
              <a:rPr lang="fr-FR" smtClean="0"/>
              <a:t>24/04/2024</a:t>
            </a:fld>
            <a:endParaRPr lang="fr-F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18461" y="5845793"/>
            <a:ext cx="607686" cy="69312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52493" y="1456293"/>
            <a:ext cx="670561" cy="630937"/>
          </a:xfrm>
          <a:prstGeom prst="rect">
            <a:avLst/>
          </a:prstGeom>
        </p:spPr>
      </p:pic>
      <p:sp>
        <p:nvSpPr>
          <p:cNvPr id="8" name="Text Placeholder 9"/>
          <p:cNvSpPr>
            <a:spLocks noGrp="1"/>
          </p:cNvSpPr>
          <p:nvPr>
            <p:ph type="body" sz="quarter" idx="11" hasCustomPrompt="1"/>
          </p:nvPr>
        </p:nvSpPr>
        <p:spPr>
          <a:xfrm>
            <a:off x="2189851" y="1388185"/>
            <a:ext cx="5789613" cy="767152"/>
          </a:xfrm>
        </p:spPr>
        <p:txBody>
          <a:bodyPr/>
          <a:lstStyle>
            <a:lvl1pPr>
              <a:defRPr sz="4000">
                <a:solidFill>
                  <a:schemeClr val="bg1"/>
                </a:solidFill>
              </a:defRPr>
            </a:lvl1pPr>
          </a:lstStyle>
          <a:p>
            <a:pPr lvl="0"/>
            <a:r>
              <a:rPr lang="fr-FR"/>
              <a:t>TITLE OF THE CHAPTER</a:t>
            </a:r>
            <a:endParaRPr lang="en-US"/>
          </a:p>
        </p:txBody>
      </p:sp>
      <p:sp>
        <p:nvSpPr>
          <p:cNvPr id="9" name="Text Placeholder 11"/>
          <p:cNvSpPr>
            <a:spLocks noGrp="1"/>
          </p:cNvSpPr>
          <p:nvPr>
            <p:ph type="body" sz="quarter" idx="12" hasCustomPrompt="1"/>
          </p:nvPr>
        </p:nvSpPr>
        <p:spPr>
          <a:xfrm>
            <a:off x="2189851" y="2121734"/>
            <a:ext cx="5029469" cy="577850"/>
          </a:xfrm>
        </p:spPr>
        <p:txBody>
          <a:bodyPr/>
          <a:lstStyle>
            <a:lvl1pPr marL="0" marR="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sz="240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FR" sz="2800" b="0"/>
              <a:t>SUBTITLE OF THE CHAPTER</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5F606ED9-E3BD-4BC0-9A12-C42224545152}" type="datetime1">
              <a:rPr lang="fr-FR" smtClean="0"/>
              <a:t>24/04/2024</a:t>
            </a:fld>
            <a:endParaRPr lang="fr-FR"/>
          </a:p>
        </p:txBody>
      </p:sp>
      <p:sp>
        <p:nvSpPr>
          <p:cNvPr id="7" name="Titre 1"/>
          <p:cNvSpPr>
            <a:spLocks noGrp="1"/>
          </p:cNvSpPr>
          <p:nvPr>
            <p:ph type="title" hasCustomPrompt="1"/>
          </p:nvPr>
        </p:nvSpPr>
        <p:spPr>
          <a:xfrm>
            <a:off x="1578163" y="331230"/>
            <a:ext cx="10972800" cy="654412"/>
          </a:xfrm>
        </p:spPr>
        <p:txBody>
          <a:bodyPr/>
          <a:lstStyle>
            <a:lvl1pPr>
              <a:defRPr>
                <a:solidFill>
                  <a:srgbClr val="004047"/>
                </a:solidFill>
                <a:latin typeface="Century Gothic" panose="020B0502020202020204" pitchFamily="34" charset="0"/>
              </a:defRPr>
            </a:lvl1pPr>
          </a:lstStyle>
          <a:p>
            <a:r>
              <a:rPr lang="fr-FR"/>
              <a:t>SLIDE title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9791" y="376929"/>
            <a:ext cx="598372" cy="563014"/>
          </a:xfrm>
          <a:prstGeom prst="rect">
            <a:avLst/>
          </a:prstGeom>
        </p:spPr>
      </p:pic>
      <p:sp>
        <p:nvSpPr>
          <p:cNvPr id="6" name="Espace réservé du contenu 2"/>
          <p:cNvSpPr>
            <a:spLocks noGrp="1"/>
          </p:cNvSpPr>
          <p:nvPr>
            <p:ph idx="1"/>
          </p:nvPr>
        </p:nvSpPr>
        <p:spPr>
          <a:xfrm>
            <a:off x="884903" y="1372796"/>
            <a:ext cx="10972800" cy="4889981"/>
          </a:xfrm>
          <a:prstGeom prst="rect">
            <a:avLst/>
          </a:prstGeom>
        </p:spPr>
        <p:txBody>
          <a:bodyPr/>
          <a:lstStyle>
            <a:lvl1pPr>
              <a:buClr>
                <a:schemeClr val="accent3"/>
              </a:buClr>
              <a:defRPr/>
            </a:lvl1pPr>
            <a:lvl2pPr marL="742950" indent="-285750">
              <a:buClr>
                <a:schemeClr val="accent3"/>
              </a:buClr>
              <a:buSzPct val="100000"/>
              <a:buFont typeface="Arial" panose="020B0604020202020204" pitchFamily="34" charset="0"/>
              <a:buChar char="•"/>
              <a:defRPr baseline="0"/>
            </a:lvl2pPr>
            <a:lvl3pPr marL="1143000" indent="-228600">
              <a:buClr>
                <a:schemeClr val="accent3"/>
              </a:buClr>
              <a:buSzPct val="50000"/>
              <a:buFont typeface="Courier New" panose="02070309020205020404" pitchFamily="49" charset="0"/>
              <a:buChar char="o"/>
              <a:defRPr/>
            </a:lvl3pPr>
            <a:lvl4pPr marL="1600200" indent="-228600">
              <a:buClr>
                <a:schemeClr val="accent1"/>
              </a:buClr>
              <a:buSzPct val="100000"/>
              <a:buFont typeface="Arial" panose="020B0604020202020204" pitchFamily="34" charset="0"/>
              <a:buChar char="•"/>
              <a:defRPr/>
            </a:lvl4pPr>
            <a:lvl5pPr>
              <a:buSzPct val="100000"/>
              <a:buFontTx/>
              <a:buBlip>
                <a:blip r:embed="rId4"/>
              </a:buBlip>
              <a:defRPr/>
            </a:lvl5pPr>
          </a:lstStyle>
          <a:p>
            <a:pPr lvl="0"/>
            <a:r>
              <a:rPr lang="en-US"/>
              <a:t>Click to edit Master text styles</a:t>
            </a:r>
          </a:p>
          <a:p>
            <a:pPr lvl="1"/>
            <a:r>
              <a:rPr lang="en-US"/>
              <a:t>Second level</a:t>
            </a:r>
          </a:p>
          <a:p>
            <a:pPr lvl="2"/>
            <a:r>
              <a:rPr lang="en-US"/>
              <a:t>Third level</a:t>
            </a:r>
          </a:p>
        </p:txBody>
      </p:sp>
    </p:spTree>
  </p:cSld>
  <p:clrMapOvr>
    <a:masterClrMapping/>
  </p:clrMapOvr>
  <p:extLst>
    <p:ext uri="{DCECCB84-F9BA-43D5-87BE-67443E8EF086}">
      <p15:sldGuideLst xmlns:p15="http://schemas.microsoft.com/office/powerpoint/2012/main">
        <p15:guide id="1" pos="61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4A0E8006-700B-4824-91F0-8F7A89AC7F8E}" type="datetime1">
              <a:rPr lang="fr-FR" smtClean="0"/>
              <a:t>24/04/2024</a:t>
            </a:fld>
            <a:endParaRPr lang="fr-F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18461" y="5845793"/>
            <a:ext cx="607686" cy="69312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52493" y="1456293"/>
            <a:ext cx="670561" cy="630937"/>
          </a:xfrm>
          <a:prstGeom prst="rect">
            <a:avLst/>
          </a:prstGeom>
        </p:spPr>
      </p:pic>
      <p:sp>
        <p:nvSpPr>
          <p:cNvPr id="8" name="Text Placeholder 9"/>
          <p:cNvSpPr>
            <a:spLocks noGrp="1"/>
          </p:cNvSpPr>
          <p:nvPr>
            <p:ph type="body" sz="quarter" idx="11" hasCustomPrompt="1"/>
          </p:nvPr>
        </p:nvSpPr>
        <p:spPr>
          <a:xfrm>
            <a:off x="2189851" y="1388185"/>
            <a:ext cx="5789613" cy="767152"/>
          </a:xfrm>
        </p:spPr>
        <p:txBody>
          <a:bodyPr/>
          <a:lstStyle>
            <a:lvl1pPr>
              <a:defRPr sz="4000">
                <a:solidFill>
                  <a:schemeClr val="bg1"/>
                </a:solidFill>
              </a:defRPr>
            </a:lvl1pPr>
          </a:lstStyle>
          <a:p>
            <a:pPr lvl="0"/>
            <a:r>
              <a:rPr lang="fr-FR"/>
              <a:t>TITLE OF THE CHAPTER</a:t>
            </a:r>
            <a:endParaRPr lang="en-US"/>
          </a:p>
        </p:txBody>
      </p:sp>
      <p:sp>
        <p:nvSpPr>
          <p:cNvPr id="9" name="Text Placeholder 11"/>
          <p:cNvSpPr>
            <a:spLocks noGrp="1"/>
          </p:cNvSpPr>
          <p:nvPr>
            <p:ph type="body" sz="quarter" idx="12" hasCustomPrompt="1"/>
          </p:nvPr>
        </p:nvSpPr>
        <p:spPr>
          <a:xfrm>
            <a:off x="2189851" y="2121734"/>
            <a:ext cx="5029469" cy="577850"/>
          </a:xfrm>
        </p:spPr>
        <p:txBody>
          <a:bodyPr/>
          <a:lstStyle>
            <a:lvl1pPr marL="0" marR="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sz="240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FR" sz="2800" b="0"/>
              <a:t>SUBTITLE OF THE CHAPTER</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575193" y="339277"/>
            <a:ext cx="10972800" cy="638317"/>
          </a:xfrm>
        </p:spPr>
        <p:txBody>
          <a:bodyPr/>
          <a:lstStyle>
            <a:lvl1pPr>
              <a:defRPr>
                <a:solidFill>
                  <a:srgbClr val="004047"/>
                </a:solidFill>
                <a:latin typeface="Century Gothic" panose="020B0502020202020204" pitchFamily="34" charset="0"/>
              </a:defRPr>
            </a:lvl1pPr>
          </a:lstStyle>
          <a:p>
            <a:r>
              <a:rPr lang="fr-FR"/>
              <a:t>SLIDE title </a:t>
            </a:r>
          </a:p>
        </p:txBody>
      </p:sp>
      <p:sp>
        <p:nvSpPr>
          <p:cNvPr id="4" name="Espace réservé de la date 3"/>
          <p:cNvSpPr>
            <a:spLocks noGrp="1"/>
          </p:cNvSpPr>
          <p:nvPr>
            <p:ph type="dt" sz="half" idx="10"/>
          </p:nvPr>
        </p:nvSpPr>
        <p:spPr/>
        <p:txBody>
          <a:bodyPr/>
          <a:lstStyle/>
          <a:p>
            <a:fld id="{7DFA3901-ADE4-4C1F-BD58-D27240F0FB90}" type="datetime1">
              <a:rPr lang="fr-FR" smtClean="0"/>
              <a:t>24/04/2024</a:t>
            </a:fld>
            <a:endParaRPr lang="fr-F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6821" y="376929"/>
            <a:ext cx="598372" cy="563014"/>
          </a:xfrm>
          <a:prstGeom prst="rect">
            <a:avLst/>
          </a:prstGeom>
        </p:spPr>
      </p:pic>
      <p:sp>
        <p:nvSpPr>
          <p:cNvPr id="7" name="Espace réservé du contenu 2"/>
          <p:cNvSpPr>
            <a:spLocks noGrp="1"/>
          </p:cNvSpPr>
          <p:nvPr>
            <p:ph idx="1"/>
          </p:nvPr>
        </p:nvSpPr>
        <p:spPr>
          <a:xfrm>
            <a:off x="884903" y="1372796"/>
            <a:ext cx="10972800" cy="4889981"/>
          </a:xfrm>
          <a:prstGeom prst="rect">
            <a:avLst/>
          </a:prstGeom>
        </p:spPr>
        <p:txBody>
          <a:bodyPr/>
          <a:lstStyle>
            <a:lvl2pPr marL="742950" indent="-285750">
              <a:buClr>
                <a:schemeClr val="accent1"/>
              </a:buClr>
              <a:buSzPct val="100000"/>
              <a:buFont typeface="Arial" panose="020B0604020202020204" pitchFamily="34" charset="0"/>
              <a:buChar char="•"/>
              <a:defRPr baseline="0"/>
            </a:lvl2pPr>
            <a:lvl3pPr marL="1143000" indent="-228600">
              <a:buClr>
                <a:schemeClr val="accent1"/>
              </a:buClr>
              <a:buSzPct val="50000"/>
              <a:buFont typeface="Courier New" panose="02070309020205020404" pitchFamily="49" charset="0"/>
              <a:buChar char="o"/>
              <a:defRPr/>
            </a:lvl3pPr>
            <a:lvl4pPr marL="1600200" indent="-228600">
              <a:buClr>
                <a:schemeClr val="accent1"/>
              </a:buClr>
              <a:buSzPct val="100000"/>
              <a:buFont typeface="Arial" panose="020B0604020202020204" pitchFamily="34" charset="0"/>
              <a:buChar char="•"/>
              <a:defRPr/>
            </a:lvl4pPr>
            <a:lvl5pPr>
              <a:buSzPct val="100000"/>
              <a:buFontTx/>
              <a:buBlip>
                <a:blip r:embed="rId4"/>
              </a:buBlip>
              <a:defRPr/>
            </a:lvl5pPr>
          </a:lstStyle>
          <a:p>
            <a:pPr lvl="0"/>
            <a:r>
              <a:rPr lang="en-US"/>
              <a:t>Click to edit Master text styles</a:t>
            </a:r>
          </a:p>
          <a:p>
            <a:pPr lvl="1"/>
            <a:r>
              <a:rPr lang="en-US"/>
              <a:t>Second level</a:t>
            </a:r>
          </a:p>
          <a:p>
            <a:pPr lvl="2"/>
            <a:r>
              <a:rPr lang="en-US"/>
              <a:t>Third level</a:t>
            </a:r>
          </a:p>
        </p:txBody>
      </p:sp>
    </p:spTree>
  </p:cSld>
  <p:clrMapOvr>
    <a:masterClrMapping/>
  </p:clrMapOvr>
  <p:extLst>
    <p:ext uri="{DCECCB84-F9BA-43D5-87BE-67443E8EF086}">
      <p15:sldGuideLst xmlns:p15="http://schemas.microsoft.com/office/powerpoint/2012/main">
        <p15:guide id="1" pos="61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graphic">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600A4F1-4677-4B2F-A5E1-BA93A398B224}" type="datetime1">
              <a:rPr lang="fr-FR" smtClean="0"/>
              <a:t>24/04/2024</a:t>
            </a:fld>
            <a:endParaRPr lang="fr-FR"/>
          </a:p>
        </p:txBody>
      </p:sp>
      <p:sp>
        <p:nvSpPr>
          <p:cNvPr id="5" name="SmartArt Placeholder 4"/>
          <p:cNvSpPr>
            <a:spLocks noGrp="1"/>
          </p:cNvSpPr>
          <p:nvPr>
            <p:ph type="dgm" sz="quarter" idx="11"/>
          </p:nvPr>
        </p:nvSpPr>
        <p:spPr>
          <a:xfrm>
            <a:off x="1578163" y="1552575"/>
            <a:ext cx="8613587" cy="3971925"/>
          </a:xfrm>
          <a:prstGeom prst="rect">
            <a:avLst/>
          </a:prstGeom>
        </p:spPr>
        <p:txBody>
          <a:bodyPr/>
          <a:lstStyle/>
          <a:p>
            <a:r>
              <a:rPr lang="en-US"/>
              <a:t>Click icon to add SmartArt graphic</a:t>
            </a:r>
          </a:p>
        </p:txBody>
      </p:sp>
      <p:sp>
        <p:nvSpPr>
          <p:cNvPr id="8" name="Titre 1"/>
          <p:cNvSpPr>
            <a:spLocks noGrp="1"/>
          </p:cNvSpPr>
          <p:nvPr>
            <p:ph type="title" hasCustomPrompt="1"/>
          </p:nvPr>
        </p:nvSpPr>
        <p:spPr>
          <a:xfrm>
            <a:off x="1578164" y="342937"/>
            <a:ext cx="10470962" cy="630997"/>
          </a:xfrm>
        </p:spPr>
        <p:txBody>
          <a:bodyPr/>
          <a:lstStyle>
            <a:lvl1pPr>
              <a:defRPr sz="4000">
                <a:solidFill>
                  <a:srgbClr val="004047"/>
                </a:solidFill>
                <a:latin typeface="Century Gothic" panose="020B0502020202020204" pitchFamily="34" charset="0"/>
              </a:defRPr>
            </a:lvl1pPr>
          </a:lstStyle>
          <a:p>
            <a:r>
              <a:rPr lang="fr-FR"/>
              <a:t>SLIDE title</a:t>
            </a:r>
          </a:p>
        </p:txBody>
      </p:sp>
    </p:spTree>
    <p:extLst>
      <p:ext uri="{BB962C8B-B14F-4D97-AF65-F5344CB8AC3E}">
        <p14:creationId xmlns:p14="http://schemas.microsoft.com/office/powerpoint/2010/main" val="370679256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t">
            <a:noAutofit/>
          </a:bodyPr>
          <a:lstStyle/>
          <a:p>
            <a:r>
              <a:rPr lang="fr-FR"/>
              <a:t>Titre du </a:t>
            </a:r>
            <a:r>
              <a:rPr lang="fr-FR" err="1"/>
              <a:t>slide</a:t>
            </a:r>
            <a:endParaRPr lang="fr-FR"/>
          </a:p>
        </p:txBody>
      </p:sp>
      <p:sp>
        <p:nvSpPr>
          <p:cNvPr id="4" name="Espace réservé de la date 3"/>
          <p:cNvSpPr>
            <a:spLocks noGrp="1"/>
          </p:cNvSpPr>
          <p:nvPr>
            <p:ph type="dt" sz="half" idx="2"/>
          </p:nvPr>
        </p:nvSpPr>
        <p:spPr>
          <a:xfrm>
            <a:off x="-392853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0A4F1-4677-4B2F-A5E1-BA93A398B224}" type="datetime1">
              <a:rPr lang="fr-FR" smtClean="0"/>
              <a:t>24/04/2024</a:t>
            </a:fld>
            <a:endParaRPr lang="fr-FR"/>
          </a:p>
        </p:txBody>
      </p:sp>
      <p:sp>
        <p:nvSpPr>
          <p:cNvPr id="7" name="Rectangle 6"/>
          <p:cNvSpPr/>
          <p:nvPr/>
        </p:nvSpPr>
        <p:spPr>
          <a:xfrm>
            <a:off x="-3555999" y="127001"/>
            <a:ext cx="857956" cy="64346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
        <p:nvSpPr>
          <p:cNvPr id="8" name="Rectangle 7"/>
          <p:cNvSpPr/>
          <p:nvPr/>
        </p:nvSpPr>
        <p:spPr>
          <a:xfrm>
            <a:off x="-3555999" y="956734"/>
            <a:ext cx="857956" cy="64346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
        <p:nvSpPr>
          <p:cNvPr id="9" name="Rectangle 8"/>
          <p:cNvSpPr/>
          <p:nvPr/>
        </p:nvSpPr>
        <p:spPr>
          <a:xfrm>
            <a:off x="-3555999" y="1820334"/>
            <a:ext cx="857956" cy="643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
        <p:nvSpPr>
          <p:cNvPr id="10" name="Rectangle 9"/>
          <p:cNvSpPr/>
          <p:nvPr/>
        </p:nvSpPr>
        <p:spPr>
          <a:xfrm>
            <a:off x="-3555999" y="2709334"/>
            <a:ext cx="857956" cy="64346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
        <p:nvSpPr>
          <p:cNvPr id="11" name="Rectangle 10"/>
          <p:cNvSpPr/>
          <p:nvPr/>
        </p:nvSpPr>
        <p:spPr>
          <a:xfrm>
            <a:off x="-3555999" y="3615267"/>
            <a:ext cx="857956" cy="64346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
        <p:nvSpPr>
          <p:cNvPr id="12" name="Rectangle 11"/>
          <p:cNvSpPr/>
          <p:nvPr/>
        </p:nvSpPr>
        <p:spPr>
          <a:xfrm>
            <a:off x="-3555999" y="4436533"/>
            <a:ext cx="857956" cy="64346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
        <p:nvSpPr>
          <p:cNvPr id="13" name="Rectangle 12"/>
          <p:cNvSpPr/>
          <p:nvPr/>
        </p:nvSpPr>
        <p:spPr>
          <a:xfrm>
            <a:off x="-3555999" y="5300133"/>
            <a:ext cx="857956" cy="643467"/>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
        <p:nvSpPr>
          <p:cNvPr id="16"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First level</a:t>
            </a:r>
          </a:p>
          <a:p>
            <a:pPr lvl="2"/>
            <a:r>
              <a:rPr lang="en-US"/>
              <a:t>Second level</a:t>
            </a:r>
          </a:p>
          <a:p>
            <a:pPr lvl="3"/>
            <a:r>
              <a:rPr lang="en-US"/>
              <a:t>Third level (not recommended)</a:t>
            </a:r>
          </a:p>
          <a:p>
            <a:pPr lvl="4"/>
            <a:r>
              <a:rPr lang="en-US"/>
              <a:t>Fourth level (not recommended)</a:t>
            </a:r>
          </a:p>
        </p:txBody>
      </p:sp>
    </p:spTree>
  </p:cSld>
  <p:clrMap bg1="lt1" tx1="dk1" bg2="lt2" tx2="dk2" accent1="accent1" accent2="accent2" accent3="accent3" accent4="accent4" accent5="accent5" accent6="accent6" hlink="hlink" folHlink="folHlink"/>
  <p:sldLayoutIdLst>
    <p:sldLayoutId id="2147483649" r:id="rId1"/>
    <p:sldLayoutId id="2147483678" r:id="rId2"/>
    <p:sldLayoutId id="2147483660" r:id="rId3"/>
    <p:sldLayoutId id="2147483650" r:id="rId4"/>
    <p:sldLayoutId id="2147483662" r:id="rId5"/>
    <p:sldLayoutId id="2147483661" r:id="rId6"/>
    <p:sldLayoutId id="2147483664" r:id="rId7"/>
    <p:sldLayoutId id="2147483663" r:id="rId8"/>
    <p:sldLayoutId id="2147483679" r:id="rId9"/>
    <p:sldLayoutId id="2147483686" r:id="rId10"/>
    <p:sldLayoutId id="2147483685" r:id="rId11"/>
    <p:sldLayoutId id="2147483684" r:id="rId12"/>
    <p:sldLayoutId id="2147483680" r:id="rId13"/>
    <p:sldLayoutId id="2147483681" r:id="rId14"/>
    <p:sldLayoutId id="2147483682" r:id="rId15"/>
    <p:sldLayoutId id="2147483677" r:id="rId16"/>
  </p:sldLayoutIdLst>
  <p:hf hdr="0" ftr="0" dt="0"/>
  <p:txStyles>
    <p:titleStyle>
      <a:lvl1pPr marL="0" indent="0" algn="l" defTabSz="457200" rtl="0" eaLnBrk="1" latinLnBrk="0" hangingPunct="1">
        <a:spcBef>
          <a:spcPct val="0"/>
        </a:spcBef>
        <a:buNone/>
        <a:defRPr sz="4000" b="1" i="0" kern="1200" cap="all">
          <a:solidFill>
            <a:srgbClr val="004047"/>
          </a:solidFill>
          <a:latin typeface="Century Gothic" panose="020B0502020202020204" pitchFamily="34" charset="0"/>
          <a:ea typeface="+mj-ea"/>
          <a:cs typeface="Century Gothic" panose="020B0502020202020204" pitchFamily="34" charset="0"/>
        </a:defRPr>
      </a:lvl1pPr>
    </p:titleStyle>
    <p:bodyStyle>
      <a:lvl1pPr marL="0" indent="0" algn="l" defTabSz="457200" rtl="0" eaLnBrk="1" latinLnBrk="0" hangingPunct="1">
        <a:spcBef>
          <a:spcPct val="20000"/>
        </a:spcBef>
        <a:buFont typeface="Arial" panose="020B0604020202020204" pitchFamily="34" charset="0"/>
        <a:buNone/>
        <a:defRPr sz="2400" b="1" kern="1200">
          <a:solidFill>
            <a:srgbClr val="004047"/>
          </a:solidFill>
          <a:latin typeface="Century Gothic"/>
          <a:ea typeface="+mn-ea"/>
          <a:cs typeface="Century Gothic"/>
        </a:defRPr>
      </a:lvl1pPr>
      <a:lvl2pPr marL="742950" indent="-285750" algn="l" defTabSz="457200" rtl="0" eaLnBrk="1" latinLnBrk="0" hangingPunct="1">
        <a:spcBef>
          <a:spcPct val="20000"/>
        </a:spcBef>
        <a:buSzPct val="115000"/>
        <a:buFont typeface="Arial" panose="020B0604020202020204" pitchFamily="34" charset="0"/>
        <a:buChar char="•"/>
        <a:defRPr sz="2400" b="0" i="0" kern="1200" baseline="0">
          <a:solidFill>
            <a:srgbClr val="004047"/>
          </a:solidFill>
          <a:latin typeface="Century Gothic"/>
          <a:ea typeface="+mn-ea"/>
          <a:cs typeface="Century Gothic"/>
        </a:defRPr>
      </a:lvl2pPr>
      <a:lvl3pPr marL="1257300" indent="-342900" algn="l" defTabSz="457200" rtl="0" eaLnBrk="1" latinLnBrk="0" hangingPunct="1">
        <a:spcBef>
          <a:spcPct val="20000"/>
        </a:spcBef>
        <a:buSzPct val="100000"/>
        <a:buFont typeface="Courier New" panose="02070309020205020404" pitchFamily="49" charset="0"/>
        <a:buChar char="o"/>
        <a:defRPr sz="2000" b="0" i="0" kern="1200">
          <a:solidFill>
            <a:srgbClr val="004047"/>
          </a:solidFill>
          <a:latin typeface="Century Gothic"/>
          <a:ea typeface="+mn-ea"/>
          <a:cs typeface="Century Gothic"/>
        </a:defRPr>
      </a:lvl3pPr>
      <a:lvl4pPr marL="1600200" indent="-228600" algn="l" defTabSz="457200" rtl="0" eaLnBrk="1" latinLnBrk="0" hangingPunct="1">
        <a:spcBef>
          <a:spcPct val="20000"/>
        </a:spcBef>
        <a:buSzPct val="100000"/>
        <a:buFont typeface="Arial" panose="020B0604020202020204" pitchFamily="34" charset="0"/>
        <a:buChar char="•"/>
        <a:defRPr sz="1800" b="0" i="0" kern="1200">
          <a:solidFill>
            <a:schemeClr val="tx1"/>
          </a:solidFill>
          <a:latin typeface="Century Gothic"/>
          <a:ea typeface="+mn-ea"/>
          <a:cs typeface="Century Gothic"/>
        </a:defRPr>
      </a:lvl4pPr>
      <a:lvl5pPr marL="2057400" indent="-228600" algn="l" defTabSz="457200" rtl="0" eaLnBrk="1" latinLnBrk="0" hangingPunct="1">
        <a:spcBef>
          <a:spcPct val="20000"/>
        </a:spcBef>
        <a:buSzPct val="115000"/>
        <a:buFont typeface="Arial" panose="020B0604020202020204" pitchFamily="34" charset="0"/>
        <a:buChar char="•"/>
        <a:defRPr sz="1600" b="0" i="0" kern="1200" baseline="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0.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eeas.europa.eu/sites/default/files/documents/Factsheet%20-%20MilitaryMobility.pdf" TargetMode="External"/><Relationship Id="rId2" Type="http://schemas.openxmlformats.org/officeDocument/2006/relationships/hyperlink" Target="https://transport.ec.europa.eu/transport-themes/infrastructure-and-investment/trans-european-transport-network-ten-t/advancing-trans-european-transport-network-ten-t_en?prefLang=fr"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40.jpeg"/><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hyperlink" Target="https://ec.europa.eu/info/research-and-innovation/funding/funding-opportunities/funding-programmes-and-open-calls/horizon-europe/eu-missions-horizon-europe/climate-neutral-and-smart-cities_en" TargetMode="External"/><Relationship Id="rId2" Type="http://schemas.openxmlformats.org/officeDocument/2006/relationships/hyperlink" Target="https://transport.ec.europa.eu/news/efficient-and-green-mobility-2021-12-14_en"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49.png"/><Relationship Id="rId4" Type="http://schemas.openxmlformats.org/officeDocument/2006/relationships/hyperlink" Target="https://www.uitp.org/pt-benefits/"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www.uitp.org/campaigns/i-vote-public-transport/" TargetMode="Externa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s://www.eeas.europa.eu/eeas/about-european-external-action-service_en#8424%20"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hyperlink" Target="https://european-union.europa.eu/institutions-law-budget/institutions-and-bodies/search-all-eu-institutions-and-bodies/council-european-union_fr" TargetMode="External"/><Relationship Id="rId4" Type="http://schemas.openxmlformats.org/officeDocument/2006/relationships/hyperlink" Target="https://european-union.europa.eu/institutions-law-budget/institutions-and-bodies/search-all-eu-institutions-and-bodies/european-commission_fr"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uropean-union.europa.eu/institutions-law-budget/institutions-and-bodies/search-all-eu-institutions-and-bodies/european-court-auditors-eca_fr"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european-union.europa.eu/institutions-law-budget/institutions-and-bodies/search-all-eu-institutions-and-bodies/council-european-union_fr" TargetMode="External"/><Relationship Id="rId7" Type="http://schemas.openxmlformats.org/officeDocument/2006/relationships/hyperlink" Target="https://european-union.europa.eu/institutions-law-budget/institutions-and-bodies/search-all-eu-institutions-and-bodies/european-central-bank-ecb_fr"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commissioners.ec.europa.eu/index_en" TargetMode="External"/><Relationship Id="rId5" Type="http://schemas.openxmlformats.org/officeDocument/2006/relationships/hyperlink" Target="https://commission.europa.eu/strategy-and-policy/strategic-planning/how-priorities-are-set_en" TargetMode="External"/><Relationship Id="rId4" Type="http://schemas.openxmlformats.org/officeDocument/2006/relationships/hyperlink" Target="https://european-union.europa.eu/institutions-law-budget/institutions-and-bodies/search-all-eu-institutions-and-bodies/european-commission_fr"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european-union.europa.eu/institutions-law-budget/institutions-and-bodies/search-all-eu-institutions-and-bodies/european-parliament_fr" TargetMode="External"/><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european-union.europa.eu/institutions-law-budget/budget/how-eu-budget-adopted_fr" TargetMode="External"/><Relationship Id="rId5" Type="http://schemas.openxmlformats.org/officeDocument/2006/relationships/hyperlink" Target="https://european-union.europa.eu/institutions-law-budget/institutions-and-bodies/search-all-eu-institutions-and-bodies/european-council_fr" TargetMode="External"/><Relationship Id="rId4" Type="http://schemas.openxmlformats.org/officeDocument/2006/relationships/hyperlink" Target="https://european-union.europa.eu/institutions-law-budget/institutions-and-bodies/search-all-eu-institutions-and-bodies/european-commission_f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B67126-E456-5C13-527D-EFACDA62F711}"/>
              </a:ext>
            </a:extLst>
          </p:cNvPr>
          <p:cNvSpPr>
            <a:spLocks noGrp="1"/>
          </p:cNvSpPr>
          <p:nvPr>
            <p:ph type="body" sz="quarter" idx="10"/>
          </p:nvPr>
        </p:nvSpPr>
        <p:spPr>
          <a:xfrm>
            <a:off x="0" y="1992845"/>
            <a:ext cx="12192000" cy="2187242"/>
          </a:xfrm>
        </p:spPr>
        <p:txBody>
          <a:bodyPr vert="horz" lIns="91440" tIns="45720" rIns="91440" bIns="45720" rtlCol="0" anchor="t">
            <a:noAutofit/>
          </a:bodyPr>
          <a:lstStyle/>
          <a:p>
            <a:pPr algn="ctr">
              <a:spcBef>
                <a:spcPts val="0"/>
              </a:spcBef>
            </a:pPr>
            <a:r>
              <a:rPr lang="en-GB" sz="3600" dirty="0">
                <a:solidFill>
                  <a:schemeClr val="bg1">
                    <a:lumMod val="50000"/>
                  </a:schemeClr>
                </a:solidFill>
              </a:rPr>
              <a:t>Formation IHEDATE</a:t>
            </a:r>
          </a:p>
          <a:p>
            <a:pPr algn="ctr">
              <a:spcBef>
                <a:spcPts val="0"/>
              </a:spcBef>
            </a:pPr>
            <a:endParaRPr lang="en-GB" sz="1800" dirty="0"/>
          </a:p>
          <a:p>
            <a:pPr algn="ctr">
              <a:spcBef>
                <a:spcPts val="0"/>
              </a:spcBef>
            </a:pPr>
            <a:endParaRPr lang="en-GB" sz="1800" dirty="0"/>
          </a:p>
          <a:p>
            <a:pPr algn="ctr">
              <a:spcBef>
                <a:spcPts val="0"/>
              </a:spcBef>
            </a:pPr>
            <a:r>
              <a:rPr lang="en-GB" sz="4000" dirty="0"/>
              <a:t>ENJEUX EUROPEENS POUR LE TRANSPORT PUBLIC</a:t>
            </a:r>
            <a:endParaRPr lang="en-US" sz="4000" dirty="0"/>
          </a:p>
          <a:p>
            <a:pPr algn="ctr"/>
            <a:endParaRPr lang="en-GB" dirty="0"/>
          </a:p>
        </p:txBody>
      </p:sp>
      <p:sp>
        <p:nvSpPr>
          <p:cNvPr id="3" name="Text Placeholder 2">
            <a:extLst>
              <a:ext uri="{FF2B5EF4-FFF2-40B4-BE49-F238E27FC236}">
                <a16:creationId xmlns:a16="http://schemas.microsoft.com/office/drawing/2014/main" id="{4CE754EF-2272-E62B-9D95-516EFB35C022}"/>
              </a:ext>
            </a:extLst>
          </p:cNvPr>
          <p:cNvSpPr>
            <a:spLocks noGrp="1"/>
          </p:cNvSpPr>
          <p:nvPr>
            <p:ph type="body" sz="quarter" idx="11"/>
          </p:nvPr>
        </p:nvSpPr>
        <p:spPr>
          <a:xfrm>
            <a:off x="0" y="5164748"/>
            <a:ext cx="12192000" cy="986048"/>
          </a:xfrm>
        </p:spPr>
        <p:txBody>
          <a:bodyPr vert="horz" lIns="91440" tIns="45720" rIns="91440" bIns="45720" rtlCol="0" anchor="t">
            <a:noAutofit/>
          </a:bodyPr>
          <a:lstStyle/>
          <a:p>
            <a:pPr algn="ctr"/>
            <a:r>
              <a:rPr lang="en-GB" sz="2800" dirty="0"/>
              <a:t>Emmanuel Dommergues</a:t>
            </a:r>
          </a:p>
          <a:p>
            <a:pPr algn="ctr"/>
            <a:r>
              <a:rPr lang="en-GB" sz="2000" dirty="0"/>
              <a:t>Head of the Mobility Governance Unit</a:t>
            </a:r>
          </a:p>
          <a:p>
            <a:pPr algn="ctr"/>
            <a:r>
              <a:rPr lang="en-GB" sz="2000" dirty="0"/>
              <a:t>Manager of the Authorities Community of UITP</a:t>
            </a:r>
          </a:p>
          <a:p>
            <a:pPr algn="ctr"/>
            <a:r>
              <a:rPr lang="en-GB" sz="2000" u="sng" dirty="0">
                <a:solidFill>
                  <a:schemeClr val="accent3"/>
                </a:solidFill>
              </a:rPr>
              <a:t>emmanuel.dommergues@uitp.org</a:t>
            </a:r>
          </a:p>
        </p:txBody>
      </p:sp>
      <p:sp>
        <p:nvSpPr>
          <p:cNvPr id="5" name="Text Placeholder 4">
            <a:extLst>
              <a:ext uri="{FF2B5EF4-FFF2-40B4-BE49-F238E27FC236}">
                <a16:creationId xmlns:a16="http://schemas.microsoft.com/office/drawing/2014/main" id="{6A00CAD7-E8A1-37FB-40EA-E93B48692E66}"/>
              </a:ext>
            </a:extLst>
          </p:cNvPr>
          <p:cNvSpPr>
            <a:spLocks noGrp="1"/>
          </p:cNvSpPr>
          <p:nvPr>
            <p:ph type="body" sz="quarter" idx="13"/>
          </p:nvPr>
        </p:nvSpPr>
        <p:spPr>
          <a:xfrm>
            <a:off x="9507415" y="175794"/>
            <a:ext cx="2554305" cy="832390"/>
          </a:xfrm>
        </p:spPr>
        <p:txBody>
          <a:bodyPr vert="horz" lIns="91440" tIns="45720" rIns="91440" bIns="45720" rtlCol="0" anchor="t">
            <a:normAutofit/>
          </a:bodyPr>
          <a:lstStyle/>
          <a:p>
            <a:pPr algn="ctr"/>
            <a:r>
              <a:rPr lang="en-GB" sz="1800" dirty="0"/>
              <a:t>24 Avril 2024</a:t>
            </a:r>
          </a:p>
        </p:txBody>
      </p:sp>
      <p:sp>
        <p:nvSpPr>
          <p:cNvPr id="4" name="Text Placeholder 2">
            <a:extLst>
              <a:ext uri="{FF2B5EF4-FFF2-40B4-BE49-F238E27FC236}">
                <a16:creationId xmlns:a16="http://schemas.microsoft.com/office/drawing/2014/main" id="{E8F66832-970D-B024-20DF-70C3234EDD7C}"/>
              </a:ext>
            </a:extLst>
          </p:cNvPr>
          <p:cNvSpPr txBox="1">
            <a:spLocks/>
          </p:cNvSpPr>
          <p:nvPr/>
        </p:nvSpPr>
        <p:spPr>
          <a:xfrm>
            <a:off x="1561829" y="734061"/>
            <a:ext cx="1889658" cy="433727"/>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panose="020B0604020202020204" pitchFamily="34" charset="0"/>
              <a:buNone/>
              <a:defRPr sz="2200" b="0" kern="1200">
                <a:solidFill>
                  <a:srgbClr val="004047"/>
                </a:solidFill>
                <a:latin typeface="Century Gothic"/>
                <a:ea typeface="+mn-ea"/>
                <a:cs typeface="Century Gothic"/>
              </a:defRPr>
            </a:lvl1pPr>
            <a:lvl2pPr marL="742950" indent="-285750" algn="l" defTabSz="457200" rtl="0" eaLnBrk="1" latinLnBrk="0" hangingPunct="1">
              <a:spcBef>
                <a:spcPct val="20000"/>
              </a:spcBef>
              <a:buSzPct val="115000"/>
              <a:buFont typeface="Arial" panose="020B0604020202020204" pitchFamily="34" charset="0"/>
              <a:buChar char="•"/>
              <a:defRPr sz="2400" b="0" i="0" kern="1200" baseline="0">
                <a:solidFill>
                  <a:srgbClr val="004047"/>
                </a:solidFill>
                <a:latin typeface="Century Gothic"/>
                <a:ea typeface="+mn-ea"/>
                <a:cs typeface="Century Gothic"/>
              </a:defRPr>
            </a:lvl2pPr>
            <a:lvl3pPr marL="1257300" indent="-342900" algn="l" defTabSz="457200" rtl="0" eaLnBrk="1" latinLnBrk="0" hangingPunct="1">
              <a:spcBef>
                <a:spcPct val="20000"/>
              </a:spcBef>
              <a:buSzPct val="100000"/>
              <a:buFont typeface="Courier New" panose="02070309020205020404" pitchFamily="49" charset="0"/>
              <a:buChar char="o"/>
              <a:defRPr sz="2000" b="0" i="0" kern="1200">
                <a:solidFill>
                  <a:srgbClr val="004047"/>
                </a:solidFill>
                <a:latin typeface="Century Gothic"/>
                <a:ea typeface="+mn-ea"/>
                <a:cs typeface="Century Gothic"/>
              </a:defRPr>
            </a:lvl3pPr>
            <a:lvl4pPr marL="1600200" indent="-228600" algn="l" defTabSz="457200" rtl="0" eaLnBrk="1" latinLnBrk="0" hangingPunct="1">
              <a:spcBef>
                <a:spcPct val="20000"/>
              </a:spcBef>
              <a:buSzPct val="100000"/>
              <a:buFont typeface="Arial" panose="020B0604020202020204" pitchFamily="34" charset="0"/>
              <a:buChar char="•"/>
              <a:defRPr sz="1800" b="0" i="0" kern="1200">
                <a:solidFill>
                  <a:schemeClr val="tx1"/>
                </a:solidFill>
                <a:latin typeface="Century Gothic"/>
                <a:ea typeface="+mn-ea"/>
                <a:cs typeface="Century Gothic"/>
              </a:defRPr>
            </a:lvl4pPr>
            <a:lvl5pPr marL="2057400" indent="-228600" algn="l" defTabSz="457200" rtl="0" eaLnBrk="1" latinLnBrk="0" hangingPunct="1">
              <a:spcBef>
                <a:spcPct val="20000"/>
              </a:spcBef>
              <a:buSzPct val="115000"/>
              <a:buFont typeface="Arial" panose="020B0604020202020204" pitchFamily="34" charset="0"/>
              <a:buChar char="•"/>
              <a:defRPr sz="1600" b="0" i="0" kern="1200" baseline="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t>Authorities</a:t>
            </a:r>
          </a:p>
        </p:txBody>
      </p:sp>
    </p:spTree>
    <p:extLst>
      <p:ext uri="{BB962C8B-B14F-4D97-AF65-F5344CB8AC3E}">
        <p14:creationId xmlns:p14="http://schemas.microsoft.com/office/powerpoint/2010/main" val="1711912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189851" y="1388185"/>
            <a:ext cx="8733073" cy="2485546"/>
          </a:xfrm>
        </p:spPr>
        <p:txBody>
          <a:bodyPr>
            <a:normAutofit/>
          </a:bodyPr>
          <a:lstStyle/>
          <a:p>
            <a:r>
              <a:rPr lang="en-US" dirty="0"/>
              <a:t>2. PRIORITES EUROPENNES</a:t>
            </a:r>
          </a:p>
        </p:txBody>
      </p:sp>
    </p:spTree>
    <p:extLst>
      <p:ext uri="{BB962C8B-B14F-4D97-AF65-F5344CB8AC3E}">
        <p14:creationId xmlns:p14="http://schemas.microsoft.com/office/powerpoint/2010/main" val="1251096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209DD-AF49-EAAC-64A9-8EBB2276D1ED}"/>
              </a:ext>
            </a:extLst>
          </p:cNvPr>
          <p:cNvSpPr>
            <a:spLocks noGrp="1"/>
          </p:cNvSpPr>
          <p:nvPr>
            <p:ph type="title"/>
          </p:nvPr>
        </p:nvSpPr>
        <p:spPr/>
        <p:txBody>
          <a:bodyPr/>
          <a:lstStyle/>
          <a:p>
            <a:r>
              <a:rPr lang="en-US" dirty="0">
                <a:solidFill>
                  <a:schemeClr val="accent2"/>
                </a:solidFill>
                <a:latin typeface="Century Gothic"/>
              </a:rPr>
              <a:t>2. </a:t>
            </a:r>
            <a:r>
              <a:rPr lang="en-US" dirty="0">
                <a:solidFill>
                  <a:schemeClr val="tx2"/>
                </a:solidFill>
                <a:latin typeface="Century Gothic"/>
              </a:rPr>
              <a:t>PRIORITES DE L’UNION EUROPEENNE</a:t>
            </a:r>
            <a:endParaRPr lang="en-US" dirty="0">
              <a:solidFill>
                <a:schemeClr val="tx2"/>
              </a:solidFill>
            </a:endParaRPr>
          </a:p>
        </p:txBody>
      </p:sp>
      <p:sp>
        <p:nvSpPr>
          <p:cNvPr id="15" name="ZoneTexte 14">
            <a:extLst>
              <a:ext uri="{FF2B5EF4-FFF2-40B4-BE49-F238E27FC236}">
                <a16:creationId xmlns:a16="http://schemas.microsoft.com/office/drawing/2014/main" id="{7B5288F8-DE13-6797-A4A9-E5C22B583D90}"/>
              </a:ext>
            </a:extLst>
          </p:cNvPr>
          <p:cNvSpPr txBox="1"/>
          <p:nvPr/>
        </p:nvSpPr>
        <p:spPr>
          <a:xfrm>
            <a:off x="447040" y="1265592"/>
            <a:ext cx="11602086" cy="4678204"/>
          </a:xfrm>
          <a:prstGeom prst="rect">
            <a:avLst/>
          </a:prstGeom>
          <a:noFill/>
        </p:spPr>
        <p:txBody>
          <a:bodyPr wrap="square" lIns="91440" tIns="45720" rIns="91440" bIns="45720" anchor="t">
            <a:spAutoFit/>
          </a:bodyPr>
          <a:lstStyle/>
          <a:p>
            <a:pPr algn="just"/>
            <a:r>
              <a:rPr lang="en-US" sz="2600" b="1" u="sng" dirty="0" err="1">
                <a:solidFill>
                  <a:schemeClr val="accent2"/>
                </a:solidFill>
                <a:latin typeface="+mj-lt"/>
              </a:rPr>
              <a:t>Approche</a:t>
            </a:r>
            <a:r>
              <a:rPr lang="en-US" sz="2600" b="1" u="sng" dirty="0">
                <a:solidFill>
                  <a:schemeClr val="accent2"/>
                </a:solidFill>
                <a:latin typeface="+mj-lt"/>
              </a:rPr>
              <a:t> </a:t>
            </a:r>
            <a:r>
              <a:rPr lang="en-US" sz="2600" b="1" u="sng" dirty="0" err="1">
                <a:solidFill>
                  <a:schemeClr val="accent2"/>
                </a:solidFill>
                <a:latin typeface="+mj-lt"/>
              </a:rPr>
              <a:t>générale</a:t>
            </a:r>
            <a:endParaRPr lang="en-US" sz="2600" b="1" u="sng" dirty="0">
              <a:solidFill>
                <a:schemeClr val="accent2"/>
              </a:solidFill>
              <a:latin typeface="+mj-lt"/>
            </a:endParaRPr>
          </a:p>
          <a:p>
            <a:pPr algn="just"/>
            <a:endParaRPr lang="en-US" sz="2000" b="1" u="sng" dirty="0">
              <a:solidFill>
                <a:schemeClr val="accent2"/>
              </a:solidFill>
              <a:latin typeface="+mj-lt"/>
            </a:endParaRPr>
          </a:p>
          <a:p>
            <a:pPr algn="just"/>
            <a:r>
              <a:rPr lang="fr-FR" sz="2400" b="1" dirty="0">
                <a:solidFill>
                  <a:srgbClr val="26324B"/>
                </a:solidFill>
                <a:effectLst/>
                <a:latin typeface="+mj-lt"/>
              </a:rPr>
              <a:t>En France, </a:t>
            </a:r>
            <a:r>
              <a:rPr lang="fr-FR" sz="2400" b="1" dirty="0">
                <a:solidFill>
                  <a:schemeClr val="accent2"/>
                </a:solidFill>
                <a:effectLst/>
                <a:latin typeface="+mj-lt"/>
              </a:rPr>
              <a:t>environ 20 % des lois adoptées </a:t>
            </a:r>
            <a:r>
              <a:rPr lang="fr-FR" sz="2400" b="1" dirty="0">
                <a:solidFill>
                  <a:srgbClr val="26324B"/>
                </a:solidFill>
                <a:effectLst/>
                <a:latin typeface="+mj-lt"/>
              </a:rPr>
              <a:t>ont une </a:t>
            </a:r>
            <a:r>
              <a:rPr lang="fr-FR" sz="2400" b="1" dirty="0">
                <a:solidFill>
                  <a:schemeClr val="accent2"/>
                </a:solidFill>
                <a:effectLst/>
                <a:latin typeface="+mj-lt"/>
              </a:rPr>
              <a:t>origine européenne :</a:t>
            </a:r>
            <a:r>
              <a:rPr lang="fr-FR" sz="2400" b="1" dirty="0">
                <a:solidFill>
                  <a:srgbClr val="26324B"/>
                </a:solidFill>
                <a:effectLst/>
                <a:latin typeface="+mj-lt"/>
              </a:rPr>
              <a:t> </a:t>
            </a:r>
          </a:p>
          <a:p>
            <a:pPr marL="342900" indent="-342900" algn="just">
              <a:buFont typeface="Arial" panose="020B0604020202020204" pitchFamily="34" charset="0"/>
              <a:buChar char="•"/>
            </a:pPr>
            <a:r>
              <a:rPr lang="fr-FR" sz="2000" b="1" dirty="0">
                <a:solidFill>
                  <a:schemeClr val="accent2"/>
                </a:solidFill>
                <a:effectLst/>
                <a:latin typeface="+mj-lt"/>
              </a:rPr>
              <a:t>l’agriculture ou la pêche</a:t>
            </a:r>
            <a:r>
              <a:rPr lang="fr-FR" sz="2000" dirty="0">
                <a:solidFill>
                  <a:srgbClr val="26324B"/>
                </a:solidFill>
                <a:latin typeface="+mj-lt"/>
              </a:rPr>
              <a:t> : </a:t>
            </a:r>
            <a:r>
              <a:rPr lang="fr-FR" sz="2000" b="0" dirty="0">
                <a:solidFill>
                  <a:srgbClr val="26324B"/>
                </a:solidFill>
                <a:effectLst/>
                <a:latin typeface="+mj-lt"/>
              </a:rPr>
              <a:t>part peut </a:t>
            </a:r>
            <a:r>
              <a:rPr lang="fr-FR" sz="2000" b="1" dirty="0">
                <a:solidFill>
                  <a:schemeClr val="accent2"/>
                </a:solidFill>
                <a:effectLst/>
                <a:latin typeface="+mj-lt"/>
              </a:rPr>
              <a:t>atteindre 40 % </a:t>
            </a:r>
          </a:p>
          <a:p>
            <a:pPr marL="342900" indent="-342900" algn="just">
              <a:buFont typeface="Arial" panose="020B0604020202020204" pitchFamily="34" charset="0"/>
              <a:buChar char="•"/>
            </a:pPr>
            <a:r>
              <a:rPr lang="fr-FR" sz="2000" b="0" dirty="0">
                <a:solidFill>
                  <a:srgbClr val="26324B"/>
                </a:solidFill>
                <a:effectLst/>
                <a:latin typeface="+mj-lt"/>
              </a:rPr>
              <a:t>le logement</a:t>
            </a:r>
            <a:r>
              <a:rPr lang="fr-FR" sz="2000" dirty="0">
                <a:solidFill>
                  <a:srgbClr val="26324B"/>
                </a:solidFill>
                <a:latin typeface="+mj-lt"/>
              </a:rPr>
              <a:t> </a:t>
            </a:r>
            <a:r>
              <a:rPr lang="fr-FR" sz="2000" b="0" dirty="0">
                <a:solidFill>
                  <a:srgbClr val="26324B"/>
                </a:solidFill>
                <a:effectLst/>
                <a:latin typeface="+mj-lt"/>
              </a:rPr>
              <a:t>ou la défense, elle est inférieure à 5 % </a:t>
            </a:r>
          </a:p>
          <a:p>
            <a:pPr algn="just"/>
            <a:endParaRPr lang="fr-FR" sz="2000" b="0" dirty="0">
              <a:solidFill>
                <a:srgbClr val="26324B"/>
              </a:solidFill>
              <a:effectLst/>
              <a:latin typeface="+mj-lt"/>
            </a:endParaRPr>
          </a:p>
          <a:p>
            <a:pPr algn="just"/>
            <a:r>
              <a:rPr lang="fr-FR" sz="2400" b="1" dirty="0">
                <a:solidFill>
                  <a:srgbClr val="26324B"/>
                </a:solidFill>
                <a:effectLst/>
                <a:latin typeface="+mj-lt"/>
              </a:rPr>
              <a:t>Ces 20 % s’inscrivent :</a:t>
            </a:r>
          </a:p>
          <a:p>
            <a:pPr marL="342900" indent="-342900" algn="just">
              <a:buFont typeface="Arial" panose="020B0604020202020204" pitchFamily="34" charset="0"/>
              <a:buChar char="•"/>
            </a:pPr>
            <a:r>
              <a:rPr lang="fr-FR" sz="2000" b="0" dirty="0">
                <a:solidFill>
                  <a:srgbClr val="26324B"/>
                </a:solidFill>
                <a:effectLst/>
                <a:latin typeface="+mj-lt"/>
              </a:rPr>
              <a:t>dans le </a:t>
            </a:r>
            <a:r>
              <a:rPr lang="fr-FR" sz="2000" b="1" dirty="0">
                <a:solidFill>
                  <a:schemeClr val="accent2"/>
                </a:solidFill>
                <a:effectLst/>
                <a:latin typeface="+mj-lt"/>
              </a:rPr>
              <a:t>périmètre des compétences </a:t>
            </a:r>
            <a:r>
              <a:rPr lang="fr-FR" sz="2000" b="0" dirty="0">
                <a:solidFill>
                  <a:srgbClr val="26324B"/>
                </a:solidFill>
                <a:effectLst/>
                <a:latin typeface="+mj-lt"/>
              </a:rPr>
              <a:t>que les </a:t>
            </a:r>
            <a:r>
              <a:rPr lang="fr-FR" sz="2000" b="1" dirty="0">
                <a:solidFill>
                  <a:schemeClr val="accent2"/>
                </a:solidFill>
                <a:effectLst/>
                <a:latin typeface="+mj-lt"/>
              </a:rPr>
              <a:t>Etats membres ont bien voulu attribuer à l’UE </a:t>
            </a:r>
            <a:endParaRPr lang="fr-FR" sz="2000" b="0" dirty="0">
              <a:solidFill>
                <a:srgbClr val="26324B"/>
              </a:solidFill>
              <a:effectLst/>
              <a:latin typeface="+mj-lt"/>
            </a:endParaRPr>
          </a:p>
          <a:p>
            <a:pPr marL="342900" indent="-342900" algn="just">
              <a:buFont typeface="Arial" panose="020B0604020202020204" pitchFamily="34" charset="0"/>
              <a:buChar char="•"/>
            </a:pPr>
            <a:r>
              <a:rPr lang="fr-FR" sz="2000" b="0" dirty="0">
                <a:solidFill>
                  <a:srgbClr val="26324B"/>
                </a:solidFill>
                <a:effectLst/>
                <a:latin typeface="+mj-lt"/>
              </a:rPr>
              <a:t>les </a:t>
            </a:r>
            <a:r>
              <a:rPr lang="fr-FR" sz="2000" b="1" dirty="0">
                <a:solidFill>
                  <a:schemeClr val="accent2"/>
                </a:solidFill>
                <a:effectLst/>
                <a:latin typeface="+mj-lt"/>
              </a:rPr>
              <a:t>actes législatifs</a:t>
            </a:r>
            <a:r>
              <a:rPr lang="fr-FR" sz="2000" b="0" dirty="0">
                <a:solidFill>
                  <a:schemeClr val="accent2"/>
                </a:solidFill>
                <a:effectLst/>
                <a:latin typeface="+mj-lt"/>
              </a:rPr>
              <a:t> </a:t>
            </a:r>
            <a:r>
              <a:rPr lang="fr-FR" sz="2000" b="0" dirty="0">
                <a:solidFill>
                  <a:srgbClr val="26324B"/>
                </a:solidFill>
                <a:effectLst/>
                <a:latin typeface="+mj-lt"/>
              </a:rPr>
              <a:t>européens sont </a:t>
            </a:r>
            <a:r>
              <a:rPr lang="fr-FR" sz="2000" b="1" dirty="0">
                <a:solidFill>
                  <a:schemeClr val="accent2"/>
                </a:solidFill>
                <a:effectLst/>
                <a:latin typeface="+mj-lt"/>
              </a:rPr>
              <a:t>adoptés</a:t>
            </a:r>
            <a:r>
              <a:rPr lang="fr-FR" sz="2000" b="0" dirty="0">
                <a:solidFill>
                  <a:srgbClr val="26324B"/>
                </a:solidFill>
                <a:effectLst/>
                <a:latin typeface="+mj-lt"/>
              </a:rPr>
              <a:t> par les </a:t>
            </a:r>
            <a:r>
              <a:rPr lang="fr-FR" sz="2000" b="1" dirty="0">
                <a:solidFill>
                  <a:schemeClr val="accent2"/>
                </a:solidFill>
                <a:effectLst/>
                <a:latin typeface="+mj-lt"/>
              </a:rPr>
              <a:t>représentants</a:t>
            </a:r>
            <a:r>
              <a:rPr lang="fr-FR" sz="2000" b="0" dirty="0">
                <a:solidFill>
                  <a:srgbClr val="26324B"/>
                </a:solidFill>
                <a:effectLst/>
                <a:latin typeface="+mj-lt"/>
              </a:rPr>
              <a:t> des </a:t>
            </a:r>
            <a:r>
              <a:rPr lang="fr-FR" sz="2000" b="1" dirty="0">
                <a:solidFill>
                  <a:schemeClr val="accent2"/>
                </a:solidFill>
                <a:effectLst/>
                <a:latin typeface="+mj-lt"/>
              </a:rPr>
              <a:t>États membres</a:t>
            </a:r>
            <a:r>
              <a:rPr lang="fr-FR" sz="2000" b="0" dirty="0">
                <a:solidFill>
                  <a:srgbClr val="26324B"/>
                </a:solidFill>
                <a:effectLst/>
                <a:latin typeface="+mj-lt"/>
              </a:rPr>
              <a:t> (le Conseil des ministres) et </a:t>
            </a:r>
            <a:r>
              <a:rPr lang="fr-FR" sz="2000" b="1" dirty="0">
                <a:solidFill>
                  <a:schemeClr val="accent2"/>
                </a:solidFill>
                <a:effectLst/>
                <a:latin typeface="+mj-lt"/>
              </a:rPr>
              <a:t>de leurs citoyens</a:t>
            </a:r>
            <a:r>
              <a:rPr lang="fr-FR" sz="2000" b="0" dirty="0">
                <a:solidFill>
                  <a:schemeClr val="accent2"/>
                </a:solidFill>
                <a:effectLst/>
                <a:latin typeface="+mj-lt"/>
              </a:rPr>
              <a:t> </a:t>
            </a:r>
            <a:r>
              <a:rPr lang="fr-FR" sz="2000" b="0" dirty="0">
                <a:solidFill>
                  <a:srgbClr val="26324B"/>
                </a:solidFill>
                <a:effectLst/>
                <a:latin typeface="+mj-lt"/>
              </a:rPr>
              <a:t>(le Parlement européen) </a:t>
            </a:r>
          </a:p>
          <a:p>
            <a:pPr algn="just"/>
            <a:endParaRPr lang="fr-FR" sz="2000" u="sng" dirty="0">
              <a:solidFill>
                <a:srgbClr val="26324B"/>
              </a:solidFill>
              <a:latin typeface="+mj-lt"/>
            </a:endParaRPr>
          </a:p>
          <a:p>
            <a:pPr algn="just"/>
            <a:r>
              <a:rPr lang="fr-FR" sz="2400" b="1" dirty="0">
                <a:solidFill>
                  <a:schemeClr val="accent2"/>
                </a:solidFill>
                <a:latin typeface="+mj-lt"/>
              </a:rPr>
              <a:t>Principes de « subsidiarité » &amp; de proportionnalité : </a:t>
            </a:r>
          </a:p>
          <a:p>
            <a:pPr marL="342900" indent="-342900" algn="just">
              <a:buFont typeface="Arial" panose="020B0604020202020204" pitchFamily="34" charset="0"/>
              <a:buChar char="•"/>
            </a:pPr>
            <a:r>
              <a:rPr lang="fr-FR" sz="2000" dirty="0">
                <a:solidFill>
                  <a:srgbClr val="26324B"/>
                </a:solidFill>
                <a:latin typeface="+mj-lt"/>
              </a:rPr>
              <a:t>les décisions devant être prises au niveau le plus proche possible des citoyens </a:t>
            </a:r>
          </a:p>
          <a:p>
            <a:pPr marL="342900" indent="-342900" algn="just">
              <a:buFont typeface="Arial" panose="020B0604020202020204" pitchFamily="34" charset="0"/>
              <a:buChar char="•"/>
            </a:pPr>
            <a:r>
              <a:rPr lang="fr-FR" sz="2000" dirty="0">
                <a:solidFill>
                  <a:srgbClr val="26324B"/>
                </a:solidFill>
                <a:latin typeface="+mj-lt"/>
              </a:rPr>
              <a:t>l’UE agit si, et seulement si, un objectif ne peut être atteint au niveau national </a:t>
            </a:r>
            <a:endParaRPr lang="fr-FR" sz="2000" dirty="0">
              <a:solidFill>
                <a:schemeClr val="accent2"/>
              </a:solidFill>
              <a:latin typeface="+mj-lt"/>
            </a:endParaRPr>
          </a:p>
        </p:txBody>
      </p:sp>
    </p:spTree>
    <p:extLst>
      <p:ext uri="{BB962C8B-B14F-4D97-AF65-F5344CB8AC3E}">
        <p14:creationId xmlns:p14="http://schemas.microsoft.com/office/powerpoint/2010/main" val="2419962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209DD-AF49-EAAC-64A9-8EBB2276D1ED}"/>
              </a:ext>
            </a:extLst>
          </p:cNvPr>
          <p:cNvSpPr>
            <a:spLocks noGrp="1"/>
          </p:cNvSpPr>
          <p:nvPr>
            <p:ph type="title"/>
          </p:nvPr>
        </p:nvSpPr>
        <p:spPr/>
        <p:txBody>
          <a:bodyPr/>
          <a:lstStyle/>
          <a:p>
            <a:r>
              <a:rPr lang="en-US" dirty="0">
                <a:solidFill>
                  <a:schemeClr val="accent2"/>
                </a:solidFill>
                <a:latin typeface="Century Gothic"/>
              </a:rPr>
              <a:t>2. </a:t>
            </a:r>
            <a:r>
              <a:rPr lang="en-US" dirty="0">
                <a:solidFill>
                  <a:schemeClr val="tx2"/>
                </a:solidFill>
                <a:latin typeface="Century Gothic"/>
              </a:rPr>
              <a:t>PRIORITES DE L’UNION EUROPEENNE</a:t>
            </a:r>
            <a:endParaRPr lang="en-US" dirty="0">
              <a:solidFill>
                <a:schemeClr val="tx2"/>
              </a:solidFill>
            </a:endParaRPr>
          </a:p>
        </p:txBody>
      </p:sp>
      <p:pic>
        <p:nvPicPr>
          <p:cNvPr id="4" name="Picture 3">
            <a:extLst>
              <a:ext uri="{FF2B5EF4-FFF2-40B4-BE49-F238E27FC236}">
                <a16:creationId xmlns:a16="http://schemas.microsoft.com/office/drawing/2014/main" id="{B9B14466-2158-5FCF-69FC-31A29A0FFBD0}"/>
              </a:ext>
            </a:extLst>
          </p:cNvPr>
          <p:cNvPicPr>
            <a:picLocks noChangeAspect="1"/>
          </p:cNvPicPr>
          <p:nvPr/>
        </p:nvPicPr>
        <p:blipFill rotWithShape="1">
          <a:blip r:embed="rId3"/>
          <a:srcRect l="1923" t="1159" r="2235"/>
          <a:stretch/>
        </p:blipFill>
        <p:spPr>
          <a:xfrm>
            <a:off x="669088" y="4564018"/>
            <a:ext cx="2191880" cy="2223925"/>
          </a:xfrm>
          <a:prstGeom prst="rect">
            <a:avLst/>
          </a:prstGeom>
        </p:spPr>
      </p:pic>
      <p:sp>
        <p:nvSpPr>
          <p:cNvPr id="5" name="TextBox 4">
            <a:extLst>
              <a:ext uri="{FF2B5EF4-FFF2-40B4-BE49-F238E27FC236}">
                <a16:creationId xmlns:a16="http://schemas.microsoft.com/office/drawing/2014/main" id="{7502C942-26F2-F606-66B3-D46E973076B6}"/>
              </a:ext>
            </a:extLst>
          </p:cNvPr>
          <p:cNvSpPr txBox="1"/>
          <p:nvPr/>
        </p:nvSpPr>
        <p:spPr>
          <a:xfrm rot="19109546">
            <a:off x="2082747" y="5520806"/>
            <a:ext cx="1070605" cy="369332"/>
          </a:xfrm>
          <a:prstGeom prst="rect">
            <a:avLst/>
          </a:prstGeom>
          <a:noFill/>
        </p:spPr>
        <p:txBody>
          <a:bodyPr wrap="square">
            <a:spAutoFit/>
          </a:bodyPr>
          <a:lstStyle/>
          <a:p>
            <a:r>
              <a:rPr lang="en-US" sz="1800" b="1" dirty="0">
                <a:solidFill>
                  <a:schemeClr val="accent2"/>
                </a:solidFill>
                <a:latin typeface="+mj-lt"/>
              </a:rPr>
              <a:t>modes</a:t>
            </a:r>
            <a:endParaRPr lang="en-BE" dirty="0"/>
          </a:p>
        </p:txBody>
      </p:sp>
      <p:sp>
        <p:nvSpPr>
          <p:cNvPr id="7" name="TextBox 6">
            <a:extLst>
              <a:ext uri="{FF2B5EF4-FFF2-40B4-BE49-F238E27FC236}">
                <a16:creationId xmlns:a16="http://schemas.microsoft.com/office/drawing/2014/main" id="{CC4E4125-ADA6-02B8-6FC3-132A5B8087E2}"/>
              </a:ext>
            </a:extLst>
          </p:cNvPr>
          <p:cNvSpPr txBox="1"/>
          <p:nvPr/>
        </p:nvSpPr>
        <p:spPr>
          <a:xfrm>
            <a:off x="949423" y="5948852"/>
            <a:ext cx="1257482" cy="646331"/>
          </a:xfrm>
          <a:prstGeom prst="rect">
            <a:avLst/>
          </a:prstGeom>
          <a:noFill/>
        </p:spPr>
        <p:txBody>
          <a:bodyPr wrap="square">
            <a:spAutoFit/>
          </a:bodyPr>
          <a:lstStyle/>
          <a:p>
            <a:pPr algn="ctr"/>
            <a:r>
              <a:rPr lang="en-US" sz="1800" b="1" dirty="0" err="1">
                <a:solidFill>
                  <a:schemeClr val="accent2"/>
                </a:solidFill>
                <a:latin typeface="+mj-lt"/>
              </a:rPr>
              <a:t>thèmes</a:t>
            </a:r>
            <a:r>
              <a:rPr lang="en-US" sz="1800" b="1" dirty="0">
                <a:solidFill>
                  <a:schemeClr val="accent2"/>
                </a:solidFill>
                <a:latin typeface="+mj-lt"/>
              </a:rPr>
              <a:t> </a:t>
            </a:r>
          </a:p>
          <a:p>
            <a:pPr algn="ctr"/>
            <a:endParaRPr lang="en-BE" dirty="0"/>
          </a:p>
        </p:txBody>
      </p:sp>
      <p:sp>
        <p:nvSpPr>
          <p:cNvPr id="9" name="TextBox 8">
            <a:extLst>
              <a:ext uri="{FF2B5EF4-FFF2-40B4-BE49-F238E27FC236}">
                <a16:creationId xmlns:a16="http://schemas.microsoft.com/office/drawing/2014/main" id="{09BF952C-9A48-7479-A81A-69B374824714}"/>
              </a:ext>
            </a:extLst>
          </p:cNvPr>
          <p:cNvSpPr txBox="1"/>
          <p:nvPr/>
        </p:nvSpPr>
        <p:spPr>
          <a:xfrm>
            <a:off x="1322424" y="4593308"/>
            <a:ext cx="1025696" cy="369332"/>
          </a:xfrm>
          <a:prstGeom prst="rect">
            <a:avLst/>
          </a:prstGeom>
          <a:noFill/>
        </p:spPr>
        <p:txBody>
          <a:bodyPr wrap="square">
            <a:spAutoFit/>
          </a:bodyPr>
          <a:lstStyle/>
          <a:p>
            <a:r>
              <a:rPr lang="en-US" sz="1800" b="1" dirty="0" err="1">
                <a:solidFill>
                  <a:schemeClr val="accent2"/>
                </a:solidFill>
                <a:latin typeface="+mj-lt"/>
              </a:rPr>
              <a:t>outils</a:t>
            </a:r>
            <a:endParaRPr lang="en-BE" dirty="0"/>
          </a:p>
        </p:txBody>
      </p:sp>
      <p:sp>
        <p:nvSpPr>
          <p:cNvPr id="6" name="TextBox 5">
            <a:extLst>
              <a:ext uri="{FF2B5EF4-FFF2-40B4-BE49-F238E27FC236}">
                <a16:creationId xmlns:a16="http://schemas.microsoft.com/office/drawing/2014/main" id="{52D8274B-6972-077D-398A-1F9793C12524}"/>
              </a:ext>
            </a:extLst>
          </p:cNvPr>
          <p:cNvSpPr txBox="1"/>
          <p:nvPr/>
        </p:nvSpPr>
        <p:spPr>
          <a:xfrm>
            <a:off x="231938" y="1259633"/>
            <a:ext cx="7877060" cy="492443"/>
          </a:xfrm>
          <a:prstGeom prst="rect">
            <a:avLst/>
          </a:prstGeom>
          <a:noFill/>
        </p:spPr>
        <p:txBody>
          <a:bodyPr wrap="square">
            <a:spAutoFit/>
          </a:bodyPr>
          <a:lstStyle/>
          <a:p>
            <a:pPr algn="just"/>
            <a:r>
              <a:rPr lang="en-US" sz="2600" b="1" u="sng" dirty="0" err="1">
                <a:solidFill>
                  <a:schemeClr val="accent2"/>
                </a:solidFill>
                <a:latin typeface="+mj-lt"/>
              </a:rPr>
              <a:t>Approche</a:t>
            </a:r>
            <a:r>
              <a:rPr lang="en-US" sz="2600" b="1" u="sng" dirty="0">
                <a:solidFill>
                  <a:schemeClr val="accent2"/>
                </a:solidFill>
                <a:latin typeface="+mj-lt"/>
              </a:rPr>
              <a:t> </a:t>
            </a:r>
            <a:r>
              <a:rPr lang="en-US" sz="2600" b="1" u="sng" dirty="0" err="1">
                <a:solidFill>
                  <a:schemeClr val="accent2"/>
                </a:solidFill>
                <a:latin typeface="+mj-lt"/>
              </a:rPr>
              <a:t>générale</a:t>
            </a:r>
            <a:endParaRPr lang="en-US" sz="2600" b="1" u="sng" dirty="0">
              <a:solidFill>
                <a:schemeClr val="accent2"/>
              </a:solidFill>
              <a:latin typeface="+mj-lt"/>
            </a:endParaRPr>
          </a:p>
        </p:txBody>
      </p:sp>
      <p:pic>
        <p:nvPicPr>
          <p:cNvPr id="8" name="Picture 7">
            <a:extLst>
              <a:ext uri="{FF2B5EF4-FFF2-40B4-BE49-F238E27FC236}">
                <a16:creationId xmlns:a16="http://schemas.microsoft.com/office/drawing/2014/main" id="{EF69B19F-A2BA-BF32-0B28-100D4F452DB6}"/>
              </a:ext>
            </a:extLst>
          </p:cNvPr>
          <p:cNvPicPr>
            <a:picLocks noChangeAspect="1"/>
          </p:cNvPicPr>
          <p:nvPr/>
        </p:nvPicPr>
        <p:blipFill>
          <a:blip r:embed="rId4"/>
          <a:stretch>
            <a:fillRect/>
          </a:stretch>
        </p:blipFill>
        <p:spPr>
          <a:xfrm>
            <a:off x="7355755" y="4515755"/>
            <a:ext cx="3274728" cy="1999308"/>
          </a:xfrm>
          <a:prstGeom prst="rect">
            <a:avLst/>
          </a:prstGeom>
        </p:spPr>
      </p:pic>
      <p:sp>
        <p:nvSpPr>
          <p:cNvPr id="12" name="TextBox 11">
            <a:extLst>
              <a:ext uri="{FF2B5EF4-FFF2-40B4-BE49-F238E27FC236}">
                <a16:creationId xmlns:a16="http://schemas.microsoft.com/office/drawing/2014/main" id="{C474C8FC-B907-C723-0747-A1DB27A843A3}"/>
              </a:ext>
            </a:extLst>
          </p:cNvPr>
          <p:cNvSpPr txBox="1"/>
          <p:nvPr/>
        </p:nvSpPr>
        <p:spPr>
          <a:xfrm>
            <a:off x="266863" y="3730420"/>
            <a:ext cx="3903605" cy="646331"/>
          </a:xfrm>
          <a:prstGeom prst="rect">
            <a:avLst/>
          </a:prstGeom>
          <a:solidFill>
            <a:schemeClr val="accent5"/>
          </a:solidFill>
        </p:spPr>
        <p:txBody>
          <a:bodyPr wrap="square">
            <a:spAutoFit/>
          </a:bodyPr>
          <a:lstStyle/>
          <a:p>
            <a:pPr algn="ctr"/>
            <a:r>
              <a:rPr lang="en-US" sz="1800" b="1" dirty="0" err="1">
                <a:solidFill>
                  <a:schemeClr val="accent2"/>
                </a:solidFill>
                <a:latin typeface="+mj-lt"/>
              </a:rPr>
              <a:t>Priorités</a:t>
            </a:r>
            <a:r>
              <a:rPr lang="en-US" sz="1800" b="1" dirty="0">
                <a:solidFill>
                  <a:schemeClr val="accent2"/>
                </a:solidFill>
                <a:latin typeface="+mj-lt"/>
              </a:rPr>
              <a:t> politiques </a:t>
            </a:r>
          </a:p>
          <a:p>
            <a:pPr algn="ctr"/>
            <a:r>
              <a:rPr lang="en-US" sz="1800" b="1" dirty="0" err="1">
                <a:solidFill>
                  <a:schemeClr val="accent2"/>
                </a:solidFill>
                <a:latin typeface="+mj-lt"/>
              </a:rPr>
              <a:t>selon</a:t>
            </a:r>
            <a:r>
              <a:rPr lang="en-US" sz="1800" b="1" dirty="0">
                <a:solidFill>
                  <a:schemeClr val="accent2"/>
                </a:solidFill>
                <a:latin typeface="+mj-lt"/>
              </a:rPr>
              <a:t> les </a:t>
            </a:r>
            <a:r>
              <a:rPr lang="en-US" sz="1800" b="1" dirty="0" err="1">
                <a:solidFill>
                  <a:schemeClr val="accent2"/>
                </a:solidFill>
                <a:latin typeface="+mj-lt"/>
              </a:rPr>
              <a:t>compétences</a:t>
            </a:r>
            <a:endParaRPr lang="en-BE" dirty="0"/>
          </a:p>
        </p:txBody>
      </p:sp>
      <p:sp>
        <p:nvSpPr>
          <p:cNvPr id="13" name="TextBox 12">
            <a:extLst>
              <a:ext uri="{FF2B5EF4-FFF2-40B4-BE49-F238E27FC236}">
                <a16:creationId xmlns:a16="http://schemas.microsoft.com/office/drawing/2014/main" id="{BBD8FF3D-4521-9D7A-1322-9C51F4E37D8A}"/>
              </a:ext>
            </a:extLst>
          </p:cNvPr>
          <p:cNvSpPr txBox="1"/>
          <p:nvPr/>
        </p:nvSpPr>
        <p:spPr>
          <a:xfrm>
            <a:off x="7041316" y="3961350"/>
            <a:ext cx="3903605" cy="369332"/>
          </a:xfrm>
          <a:prstGeom prst="rect">
            <a:avLst/>
          </a:prstGeom>
          <a:solidFill>
            <a:schemeClr val="accent3"/>
          </a:solidFill>
        </p:spPr>
        <p:txBody>
          <a:bodyPr wrap="square">
            <a:spAutoFit/>
          </a:bodyPr>
          <a:lstStyle/>
          <a:p>
            <a:pPr algn="ctr"/>
            <a:r>
              <a:rPr lang="en-US" sz="1800" b="1" dirty="0" err="1">
                <a:solidFill>
                  <a:schemeClr val="accent5"/>
                </a:solidFill>
                <a:latin typeface="+mj-lt"/>
              </a:rPr>
              <a:t>Imprévus</a:t>
            </a:r>
            <a:r>
              <a:rPr lang="en-US" sz="1800" b="1" dirty="0">
                <a:solidFill>
                  <a:schemeClr val="accent5"/>
                </a:solidFill>
                <a:latin typeface="+mj-lt"/>
              </a:rPr>
              <a:t> &amp; crises</a:t>
            </a:r>
            <a:endParaRPr lang="en-BE" dirty="0">
              <a:solidFill>
                <a:schemeClr val="accent5"/>
              </a:solidFill>
            </a:endParaRPr>
          </a:p>
        </p:txBody>
      </p:sp>
      <p:sp>
        <p:nvSpPr>
          <p:cNvPr id="3" name="TextBox 2">
            <a:extLst>
              <a:ext uri="{FF2B5EF4-FFF2-40B4-BE49-F238E27FC236}">
                <a16:creationId xmlns:a16="http://schemas.microsoft.com/office/drawing/2014/main" id="{275D5EC1-4261-E907-0855-1CC27BDE7D90}"/>
              </a:ext>
            </a:extLst>
          </p:cNvPr>
          <p:cNvSpPr txBox="1"/>
          <p:nvPr/>
        </p:nvSpPr>
        <p:spPr>
          <a:xfrm>
            <a:off x="3301586" y="1800581"/>
            <a:ext cx="3903605" cy="369332"/>
          </a:xfrm>
          <a:prstGeom prst="rect">
            <a:avLst/>
          </a:prstGeom>
          <a:solidFill>
            <a:schemeClr val="accent2"/>
          </a:solidFill>
        </p:spPr>
        <p:txBody>
          <a:bodyPr wrap="square">
            <a:spAutoFit/>
          </a:bodyPr>
          <a:lstStyle/>
          <a:p>
            <a:pPr algn="ctr"/>
            <a:r>
              <a:rPr lang="en-US" sz="1800" b="1" dirty="0" err="1">
                <a:solidFill>
                  <a:schemeClr val="bg1"/>
                </a:solidFill>
                <a:latin typeface="+mj-lt"/>
              </a:rPr>
              <a:t>Traités</a:t>
            </a:r>
            <a:r>
              <a:rPr lang="en-US" sz="1800" b="1" dirty="0">
                <a:solidFill>
                  <a:schemeClr val="bg1"/>
                </a:solidFill>
                <a:latin typeface="+mj-lt"/>
              </a:rPr>
              <a:t> </a:t>
            </a:r>
            <a:r>
              <a:rPr lang="en-US" sz="1800" b="1" dirty="0" err="1">
                <a:solidFill>
                  <a:schemeClr val="bg1"/>
                </a:solidFill>
                <a:latin typeface="+mj-lt"/>
              </a:rPr>
              <a:t>européens</a:t>
            </a:r>
            <a:endParaRPr lang="en-BE" dirty="0">
              <a:solidFill>
                <a:schemeClr val="bg1"/>
              </a:solidFill>
            </a:endParaRPr>
          </a:p>
        </p:txBody>
      </p:sp>
      <p:sp>
        <p:nvSpPr>
          <p:cNvPr id="10" name="TextBox 9">
            <a:extLst>
              <a:ext uri="{FF2B5EF4-FFF2-40B4-BE49-F238E27FC236}">
                <a16:creationId xmlns:a16="http://schemas.microsoft.com/office/drawing/2014/main" id="{F4E9496E-685D-F9CD-DF3C-1EBDB39CD58E}"/>
              </a:ext>
            </a:extLst>
          </p:cNvPr>
          <p:cNvSpPr txBox="1"/>
          <p:nvPr/>
        </p:nvSpPr>
        <p:spPr>
          <a:xfrm>
            <a:off x="7041316" y="2252848"/>
            <a:ext cx="4866700" cy="861774"/>
          </a:xfrm>
          <a:prstGeom prst="rect">
            <a:avLst/>
          </a:prstGeom>
          <a:solidFill>
            <a:schemeClr val="accent2"/>
          </a:solidFill>
        </p:spPr>
        <p:txBody>
          <a:bodyPr wrap="square">
            <a:spAutoFit/>
          </a:bodyPr>
          <a:lstStyle/>
          <a:p>
            <a:pPr marL="285750" indent="-285750">
              <a:buFont typeface="Arial" panose="020B0604020202020204" pitchFamily="34" charset="0"/>
              <a:buChar char="•"/>
            </a:pPr>
            <a:r>
              <a:rPr lang="en-US" sz="1600" b="1" dirty="0" err="1">
                <a:solidFill>
                  <a:schemeClr val="bg1"/>
                </a:solidFill>
                <a:latin typeface="+mj-lt"/>
              </a:rPr>
              <a:t>Subsidiarité</a:t>
            </a:r>
            <a:r>
              <a:rPr lang="en-US" sz="1600" b="1" dirty="0">
                <a:solidFill>
                  <a:schemeClr val="bg1"/>
                </a:solidFill>
                <a:latin typeface="+mj-lt"/>
              </a:rPr>
              <a:t> / </a:t>
            </a:r>
            <a:r>
              <a:rPr lang="en-US" sz="1600" b="1" dirty="0" err="1">
                <a:solidFill>
                  <a:schemeClr val="bg1"/>
                </a:solidFill>
                <a:latin typeface="+mj-lt"/>
              </a:rPr>
              <a:t>Souveraineté</a:t>
            </a:r>
            <a:r>
              <a:rPr lang="en-US" sz="1600" b="1" dirty="0">
                <a:solidFill>
                  <a:schemeClr val="bg1"/>
                </a:solidFill>
                <a:latin typeface="+mj-lt"/>
              </a:rPr>
              <a:t> </a:t>
            </a:r>
            <a:r>
              <a:rPr lang="en-US" sz="1600" b="1" dirty="0" err="1">
                <a:solidFill>
                  <a:schemeClr val="bg1"/>
                </a:solidFill>
                <a:latin typeface="+mj-lt"/>
              </a:rPr>
              <a:t>nationale</a:t>
            </a:r>
            <a:endParaRPr lang="en-US" sz="1600" b="1" dirty="0">
              <a:solidFill>
                <a:schemeClr val="bg1"/>
              </a:solidFill>
              <a:latin typeface="+mj-lt"/>
            </a:endParaRPr>
          </a:p>
          <a:p>
            <a:pPr marL="285750" indent="-285750">
              <a:buFont typeface="Arial" panose="020B0604020202020204" pitchFamily="34" charset="0"/>
              <a:buChar char="•"/>
            </a:pPr>
            <a:r>
              <a:rPr lang="en-US" sz="1600" b="1" dirty="0" err="1">
                <a:solidFill>
                  <a:schemeClr val="bg1"/>
                </a:solidFill>
                <a:latin typeface="+mj-lt"/>
              </a:rPr>
              <a:t>Proportionnalité</a:t>
            </a:r>
            <a:endParaRPr lang="en-US" sz="1600" b="1" dirty="0">
              <a:solidFill>
                <a:schemeClr val="bg1"/>
              </a:solidFill>
              <a:latin typeface="+mj-lt"/>
            </a:endParaRPr>
          </a:p>
          <a:p>
            <a:pPr marL="285750" indent="-285750">
              <a:buFont typeface="Arial" panose="020B0604020202020204" pitchFamily="34" charset="0"/>
              <a:buChar char="•"/>
            </a:pPr>
            <a:r>
              <a:rPr lang="en-US" sz="1600" b="1" dirty="0" err="1">
                <a:solidFill>
                  <a:schemeClr val="bg1"/>
                </a:solidFill>
                <a:latin typeface="+mj-lt"/>
              </a:rPr>
              <a:t>Intérêt</a:t>
            </a:r>
            <a:r>
              <a:rPr lang="en-US" sz="1600" b="1" dirty="0">
                <a:solidFill>
                  <a:schemeClr val="bg1"/>
                </a:solidFill>
                <a:latin typeface="+mj-lt"/>
              </a:rPr>
              <a:t> </a:t>
            </a:r>
            <a:r>
              <a:rPr lang="en-US" sz="1600" b="1" dirty="0" err="1">
                <a:solidFill>
                  <a:schemeClr val="bg1"/>
                </a:solidFill>
                <a:latin typeface="+mj-lt"/>
              </a:rPr>
              <a:t>général</a:t>
            </a:r>
            <a:r>
              <a:rPr lang="en-US" sz="1600" b="1" dirty="0">
                <a:solidFill>
                  <a:schemeClr val="bg1"/>
                </a:solidFill>
                <a:latin typeface="+mj-lt"/>
              </a:rPr>
              <a:t> </a:t>
            </a:r>
            <a:r>
              <a:rPr lang="en-US" sz="1600" b="1" dirty="0" err="1">
                <a:solidFill>
                  <a:schemeClr val="bg1"/>
                </a:solidFill>
                <a:latin typeface="+mj-lt"/>
              </a:rPr>
              <a:t>européen</a:t>
            </a:r>
            <a:r>
              <a:rPr lang="en-US" sz="1600" b="1" dirty="0">
                <a:solidFill>
                  <a:schemeClr val="bg1"/>
                </a:solidFill>
                <a:latin typeface="+mj-lt"/>
              </a:rPr>
              <a:t> / </a:t>
            </a:r>
            <a:r>
              <a:rPr lang="en-US" sz="1600" b="1" dirty="0" err="1">
                <a:solidFill>
                  <a:schemeClr val="bg1"/>
                </a:solidFill>
                <a:latin typeface="+mj-lt"/>
              </a:rPr>
              <a:t>Intégration</a:t>
            </a:r>
            <a:endParaRPr lang="en-BE" sz="1600" dirty="0">
              <a:solidFill>
                <a:schemeClr val="bg1"/>
              </a:solidFill>
            </a:endParaRPr>
          </a:p>
        </p:txBody>
      </p:sp>
      <p:sp>
        <p:nvSpPr>
          <p:cNvPr id="14" name="TextBox 13">
            <a:extLst>
              <a:ext uri="{FF2B5EF4-FFF2-40B4-BE49-F238E27FC236}">
                <a16:creationId xmlns:a16="http://schemas.microsoft.com/office/drawing/2014/main" id="{2CA53485-054E-B18D-C50E-D82B855B522A}"/>
              </a:ext>
            </a:extLst>
          </p:cNvPr>
          <p:cNvSpPr txBox="1"/>
          <p:nvPr/>
        </p:nvSpPr>
        <p:spPr>
          <a:xfrm>
            <a:off x="4170468" y="2252848"/>
            <a:ext cx="2325176" cy="861774"/>
          </a:xfrm>
          <a:prstGeom prst="rect">
            <a:avLst/>
          </a:prstGeom>
          <a:solidFill>
            <a:schemeClr val="accent2"/>
          </a:solidFill>
        </p:spPr>
        <p:txBody>
          <a:bodyPr wrap="square">
            <a:spAutoFit/>
          </a:bodyPr>
          <a:lstStyle/>
          <a:p>
            <a:pPr marL="285750" indent="-285750">
              <a:buFont typeface="Arial" panose="020B0604020202020204" pitchFamily="34" charset="0"/>
              <a:buChar char="•"/>
            </a:pPr>
            <a:r>
              <a:rPr lang="en-US" sz="1600" b="1" dirty="0" err="1">
                <a:solidFill>
                  <a:schemeClr val="bg1"/>
                </a:solidFill>
                <a:latin typeface="+mj-lt"/>
              </a:rPr>
              <a:t>Economique</a:t>
            </a:r>
            <a:endParaRPr lang="en-US" sz="1600" b="1" dirty="0">
              <a:solidFill>
                <a:schemeClr val="bg1"/>
              </a:solidFill>
              <a:latin typeface="+mj-lt"/>
            </a:endParaRPr>
          </a:p>
          <a:p>
            <a:pPr marL="285750" indent="-285750">
              <a:buFont typeface="Arial" panose="020B0604020202020204" pitchFamily="34" charset="0"/>
              <a:buChar char="•"/>
            </a:pPr>
            <a:r>
              <a:rPr lang="en-US" sz="1600" b="1" dirty="0" err="1">
                <a:solidFill>
                  <a:schemeClr val="bg1"/>
                </a:solidFill>
                <a:latin typeface="+mj-lt"/>
              </a:rPr>
              <a:t>Sociale</a:t>
            </a:r>
            <a:endParaRPr lang="en-US" sz="1600" b="1" dirty="0">
              <a:solidFill>
                <a:schemeClr val="bg1"/>
              </a:solidFill>
              <a:latin typeface="+mj-lt"/>
            </a:endParaRPr>
          </a:p>
          <a:p>
            <a:pPr marL="285750" indent="-285750">
              <a:buFont typeface="Arial" panose="020B0604020202020204" pitchFamily="34" charset="0"/>
              <a:buChar char="•"/>
            </a:pPr>
            <a:r>
              <a:rPr lang="en-US" sz="1600" b="1" dirty="0">
                <a:solidFill>
                  <a:schemeClr val="bg1"/>
                </a:solidFill>
                <a:latin typeface="+mj-lt"/>
              </a:rPr>
              <a:t>Politique</a:t>
            </a:r>
            <a:endParaRPr lang="en-BE" sz="1600" dirty="0">
              <a:solidFill>
                <a:schemeClr val="bg1"/>
              </a:solidFill>
            </a:endParaRPr>
          </a:p>
        </p:txBody>
      </p:sp>
      <p:sp>
        <p:nvSpPr>
          <p:cNvPr id="15" name="TextBox 14">
            <a:extLst>
              <a:ext uri="{FF2B5EF4-FFF2-40B4-BE49-F238E27FC236}">
                <a16:creationId xmlns:a16="http://schemas.microsoft.com/office/drawing/2014/main" id="{9377F96C-E42F-AE2F-0AA6-911EDC5FF90E}"/>
              </a:ext>
            </a:extLst>
          </p:cNvPr>
          <p:cNvSpPr txBox="1"/>
          <p:nvPr/>
        </p:nvSpPr>
        <p:spPr>
          <a:xfrm>
            <a:off x="407567" y="2272613"/>
            <a:ext cx="3059272" cy="830997"/>
          </a:xfrm>
          <a:prstGeom prst="rect">
            <a:avLst/>
          </a:prstGeom>
          <a:solidFill>
            <a:schemeClr val="accent2"/>
          </a:solidFill>
        </p:spPr>
        <p:txBody>
          <a:bodyPr wrap="square">
            <a:spAutoFit/>
          </a:bodyPr>
          <a:lstStyle/>
          <a:p>
            <a:pPr marL="285750" indent="-285750">
              <a:buFont typeface="Arial" panose="020B0604020202020204" pitchFamily="34" charset="0"/>
              <a:buChar char="•"/>
            </a:pPr>
            <a:r>
              <a:rPr lang="en-US" sz="1600" b="1" dirty="0" err="1">
                <a:solidFill>
                  <a:schemeClr val="bg1"/>
                </a:solidFill>
                <a:latin typeface="+mj-lt"/>
              </a:rPr>
              <a:t>Compétences</a:t>
            </a:r>
            <a:r>
              <a:rPr lang="en-US" sz="1600" b="1" dirty="0">
                <a:solidFill>
                  <a:schemeClr val="bg1"/>
                </a:solidFill>
                <a:latin typeface="+mj-lt"/>
              </a:rPr>
              <a:t> exclusives</a:t>
            </a:r>
          </a:p>
          <a:p>
            <a:pPr marL="285750" indent="-285750">
              <a:buFont typeface="Arial" panose="020B0604020202020204" pitchFamily="34" charset="0"/>
              <a:buChar char="•"/>
            </a:pPr>
            <a:r>
              <a:rPr lang="en-US" sz="1600" b="1" dirty="0" err="1">
                <a:solidFill>
                  <a:schemeClr val="bg1"/>
                </a:solidFill>
                <a:latin typeface="+mj-lt"/>
              </a:rPr>
              <a:t>Compétences</a:t>
            </a:r>
            <a:r>
              <a:rPr lang="en-US" sz="1600" b="1" dirty="0">
                <a:solidFill>
                  <a:schemeClr val="bg1"/>
                </a:solidFill>
                <a:latin typeface="+mj-lt"/>
              </a:rPr>
              <a:t> </a:t>
            </a:r>
            <a:r>
              <a:rPr lang="en-US" sz="1600" b="1" dirty="0" err="1">
                <a:solidFill>
                  <a:schemeClr val="bg1"/>
                </a:solidFill>
                <a:latin typeface="+mj-lt"/>
              </a:rPr>
              <a:t>partagées</a:t>
            </a:r>
            <a:endParaRPr lang="en-US" sz="1600" b="1" dirty="0">
              <a:solidFill>
                <a:schemeClr val="bg1"/>
              </a:solidFill>
              <a:latin typeface="+mj-lt"/>
            </a:endParaRPr>
          </a:p>
          <a:p>
            <a:pPr marL="285750" indent="-285750">
              <a:buFont typeface="Arial" panose="020B0604020202020204" pitchFamily="34" charset="0"/>
              <a:buChar char="•"/>
            </a:pPr>
            <a:r>
              <a:rPr lang="en-US" sz="1600" b="1" dirty="0" err="1">
                <a:solidFill>
                  <a:schemeClr val="bg1"/>
                </a:solidFill>
                <a:latin typeface="+mj-lt"/>
              </a:rPr>
              <a:t>Compétences</a:t>
            </a:r>
            <a:r>
              <a:rPr lang="en-US" sz="1600" b="1" dirty="0">
                <a:solidFill>
                  <a:schemeClr val="bg1"/>
                </a:solidFill>
                <a:latin typeface="+mj-lt"/>
              </a:rPr>
              <a:t> </a:t>
            </a:r>
            <a:r>
              <a:rPr lang="en-US" sz="1600" b="1" dirty="0" err="1">
                <a:solidFill>
                  <a:schemeClr val="bg1"/>
                </a:solidFill>
                <a:latin typeface="+mj-lt"/>
              </a:rPr>
              <a:t>en</a:t>
            </a:r>
            <a:r>
              <a:rPr lang="en-US" sz="1600" b="1" dirty="0">
                <a:solidFill>
                  <a:schemeClr val="bg1"/>
                </a:solidFill>
                <a:latin typeface="+mj-lt"/>
              </a:rPr>
              <a:t> </a:t>
            </a:r>
            <a:r>
              <a:rPr lang="en-US" sz="1600" b="1" dirty="0" err="1">
                <a:solidFill>
                  <a:schemeClr val="bg1"/>
                </a:solidFill>
                <a:latin typeface="+mj-lt"/>
              </a:rPr>
              <a:t>soutien</a:t>
            </a:r>
            <a:endParaRPr lang="en-BE" sz="1600" dirty="0">
              <a:solidFill>
                <a:schemeClr val="bg1"/>
              </a:solidFill>
            </a:endParaRPr>
          </a:p>
        </p:txBody>
      </p:sp>
      <p:sp>
        <p:nvSpPr>
          <p:cNvPr id="16" name="Isosceles Triangle 15">
            <a:extLst>
              <a:ext uri="{FF2B5EF4-FFF2-40B4-BE49-F238E27FC236}">
                <a16:creationId xmlns:a16="http://schemas.microsoft.com/office/drawing/2014/main" id="{316DFBEA-8CA2-4BC6-C099-86D2EEA8164E}"/>
              </a:ext>
            </a:extLst>
          </p:cNvPr>
          <p:cNvSpPr/>
          <p:nvPr/>
        </p:nvSpPr>
        <p:spPr>
          <a:xfrm>
            <a:off x="4458228" y="3795242"/>
            <a:ext cx="2275896" cy="2108520"/>
          </a:xfrm>
          <a:prstGeom prst="triangle">
            <a:avLst/>
          </a:prstGeom>
          <a:no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3573258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598811-029C-A79F-50ED-28FF7DABDE4F}"/>
              </a:ext>
            </a:extLst>
          </p:cNvPr>
          <p:cNvSpPr>
            <a:spLocks noGrp="1"/>
          </p:cNvSpPr>
          <p:nvPr>
            <p:ph idx="1"/>
          </p:nvPr>
        </p:nvSpPr>
        <p:spPr>
          <a:xfrm>
            <a:off x="445326" y="973934"/>
            <a:ext cx="5299345" cy="630997"/>
          </a:xfrm>
        </p:spPr>
        <p:txBody>
          <a:bodyPr>
            <a:normAutofit/>
          </a:bodyPr>
          <a:lstStyle/>
          <a:p>
            <a:pPr algn="just"/>
            <a:r>
              <a:rPr lang="en-US" sz="2800" b="1" u="sng" dirty="0" err="1">
                <a:solidFill>
                  <a:schemeClr val="accent2"/>
                </a:solidFill>
                <a:latin typeface="+mj-lt"/>
              </a:rPr>
              <a:t>Approche</a:t>
            </a:r>
            <a:r>
              <a:rPr lang="en-US" sz="2800" b="1" u="sng" dirty="0">
                <a:solidFill>
                  <a:schemeClr val="accent2"/>
                </a:solidFill>
                <a:latin typeface="+mj-lt"/>
              </a:rPr>
              <a:t> </a:t>
            </a:r>
            <a:r>
              <a:rPr lang="en-US" sz="2800" b="1" u="sng" dirty="0" err="1">
                <a:solidFill>
                  <a:schemeClr val="accent2"/>
                </a:solidFill>
                <a:latin typeface="+mj-lt"/>
              </a:rPr>
              <a:t>générale</a:t>
            </a:r>
            <a:endParaRPr lang="en-US" sz="2800" b="1" u="sng" dirty="0">
              <a:solidFill>
                <a:schemeClr val="accent2"/>
              </a:solidFill>
              <a:latin typeface="+mj-lt"/>
            </a:endParaRPr>
          </a:p>
        </p:txBody>
      </p:sp>
      <p:sp>
        <p:nvSpPr>
          <p:cNvPr id="6" name="Title 1">
            <a:extLst>
              <a:ext uri="{FF2B5EF4-FFF2-40B4-BE49-F238E27FC236}">
                <a16:creationId xmlns:a16="http://schemas.microsoft.com/office/drawing/2014/main" id="{71BBAB65-D0DD-79FC-57E7-DA6188F9F705}"/>
              </a:ext>
            </a:extLst>
          </p:cNvPr>
          <p:cNvSpPr>
            <a:spLocks noGrp="1"/>
          </p:cNvSpPr>
          <p:nvPr>
            <p:ph type="title"/>
          </p:nvPr>
        </p:nvSpPr>
        <p:spPr>
          <a:xfrm>
            <a:off x="1578164" y="342937"/>
            <a:ext cx="10470962" cy="630997"/>
          </a:xfrm>
        </p:spPr>
        <p:txBody>
          <a:bodyPr/>
          <a:lstStyle/>
          <a:p>
            <a:r>
              <a:rPr lang="en-US" dirty="0">
                <a:solidFill>
                  <a:schemeClr val="accent2"/>
                </a:solidFill>
                <a:latin typeface="Century Gothic"/>
              </a:rPr>
              <a:t>2. </a:t>
            </a:r>
            <a:r>
              <a:rPr lang="en-US" dirty="0">
                <a:solidFill>
                  <a:schemeClr val="tx2"/>
                </a:solidFill>
                <a:latin typeface="Century Gothic"/>
              </a:rPr>
              <a:t>PRIORITES DE L’UNION EUROPEENNE</a:t>
            </a:r>
            <a:endParaRPr lang="en-US" dirty="0">
              <a:solidFill>
                <a:schemeClr val="tx2"/>
              </a:solidFill>
            </a:endParaRPr>
          </a:p>
        </p:txBody>
      </p:sp>
      <p:sp>
        <p:nvSpPr>
          <p:cNvPr id="4" name="TextBox 3">
            <a:extLst>
              <a:ext uri="{FF2B5EF4-FFF2-40B4-BE49-F238E27FC236}">
                <a16:creationId xmlns:a16="http://schemas.microsoft.com/office/drawing/2014/main" id="{87549357-ACD5-8244-9EEC-CBA78300A1A2}"/>
              </a:ext>
            </a:extLst>
          </p:cNvPr>
          <p:cNvSpPr txBox="1"/>
          <p:nvPr/>
        </p:nvSpPr>
        <p:spPr>
          <a:xfrm>
            <a:off x="8033478" y="1506409"/>
            <a:ext cx="4015648" cy="3724096"/>
          </a:xfrm>
          <a:prstGeom prst="rect">
            <a:avLst/>
          </a:prstGeom>
          <a:solidFill>
            <a:schemeClr val="accent3"/>
          </a:solidFill>
        </p:spPr>
        <p:txBody>
          <a:bodyPr wrap="square">
            <a:spAutoFit/>
          </a:bodyPr>
          <a:lstStyle/>
          <a:p>
            <a:pPr algn="ctr"/>
            <a:r>
              <a:rPr lang="fr-FR" sz="1800" b="1" dirty="0">
                <a:solidFill>
                  <a:schemeClr val="accent5"/>
                </a:solidFill>
                <a:latin typeface="+mj-lt"/>
              </a:rPr>
              <a:t>La gestion de crises inédites : </a:t>
            </a:r>
          </a:p>
          <a:p>
            <a:pPr marL="628650" indent="-342900" algn="just">
              <a:buFont typeface="Arial" panose="020B0604020202020204" pitchFamily="34" charset="0"/>
              <a:buChar char="•"/>
            </a:pPr>
            <a:r>
              <a:rPr lang="fr-FR" sz="2000" dirty="0">
                <a:solidFill>
                  <a:srgbClr val="26324B"/>
                </a:solidFill>
                <a:latin typeface="+mj-lt"/>
              </a:rPr>
              <a:t>Sanitaire du </a:t>
            </a:r>
            <a:r>
              <a:rPr lang="fr-FR" sz="2000" b="1" dirty="0">
                <a:solidFill>
                  <a:schemeClr val="accent1">
                    <a:lumMod val="20000"/>
                    <a:lumOff val="80000"/>
                  </a:schemeClr>
                </a:solidFill>
                <a:latin typeface="+mj-lt"/>
              </a:rPr>
              <a:t>COVID19</a:t>
            </a:r>
          </a:p>
          <a:p>
            <a:pPr marL="628650" indent="-342900" algn="just">
              <a:buFont typeface="Arial" panose="020B0604020202020204" pitchFamily="34" charset="0"/>
              <a:buChar char="•"/>
            </a:pPr>
            <a:r>
              <a:rPr lang="fr-FR" sz="2000" b="1" dirty="0">
                <a:solidFill>
                  <a:schemeClr val="accent1">
                    <a:lumMod val="20000"/>
                    <a:lumOff val="80000"/>
                  </a:schemeClr>
                </a:solidFill>
                <a:latin typeface="+mj-lt"/>
              </a:rPr>
              <a:t>L’augmentation</a:t>
            </a:r>
            <a:r>
              <a:rPr lang="fr-FR" sz="2000" b="0" dirty="0">
                <a:solidFill>
                  <a:srgbClr val="26324B"/>
                </a:solidFill>
                <a:latin typeface="+mj-lt"/>
              </a:rPr>
              <a:t> du prix de l’énergie</a:t>
            </a:r>
          </a:p>
          <a:p>
            <a:pPr marL="628650" indent="-342900" algn="just">
              <a:buFont typeface="Arial" panose="020B0604020202020204" pitchFamily="34" charset="0"/>
              <a:buChar char="•"/>
            </a:pPr>
            <a:r>
              <a:rPr lang="fr-FR" sz="2000" b="0" dirty="0">
                <a:solidFill>
                  <a:srgbClr val="26324B"/>
                </a:solidFill>
                <a:latin typeface="+mj-lt"/>
              </a:rPr>
              <a:t>La </a:t>
            </a:r>
            <a:r>
              <a:rPr lang="fr-FR" sz="2000" b="1" dirty="0">
                <a:solidFill>
                  <a:schemeClr val="accent1">
                    <a:lumMod val="20000"/>
                    <a:lumOff val="80000"/>
                  </a:schemeClr>
                </a:solidFill>
                <a:latin typeface="+mj-lt"/>
              </a:rPr>
              <a:t>guerre</a:t>
            </a:r>
            <a:r>
              <a:rPr lang="fr-FR" sz="2000" b="0" dirty="0">
                <a:solidFill>
                  <a:srgbClr val="26324B"/>
                </a:solidFill>
                <a:latin typeface="+mj-lt"/>
              </a:rPr>
              <a:t> en Ukraine</a:t>
            </a:r>
          </a:p>
          <a:p>
            <a:pPr marL="628650" indent="-342900" algn="just">
              <a:buFont typeface="Arial" panose="020B0604020202020204" pitchFamily="34" charset="0"/>
              <a:buChar char="•"/>
            </a:pPr>
            <a:r>
              <a:rPr lang="fr-FR" sz="2000" dirty="0">
                <a:solidFill>
                  <a:srgbClr val="26324B"/>
                </a:solidFill>
                <a:latin typeface="+mj-lt"/>
              </a:rPr>
              <a:t>Les effets marqués du </a:t>
            </a:r>
            <a:r>
              <a:rPr lang="fr-FR" sz="2000" b="1" dirty="0">
                <a:solidFill>
                  <a:schemeClr val="accent1">
                    <a:lumMod val="20000"/>
                    <a:lumOff val="80000"/>
                  </a:schemeClr>
                </a:solidFill>
                <a:latin typeface="+mj-lt"/>
              </a:rPr>
              <a:t>changement climatiques</a:t>
            </a:r>
          </a:p>
          <a:p>
            <a:pPr marL="628650" indent="-342900" algn="just">
              <a:buFont typeface="Arial" panose="020B0604020202020204" pitchFamily="34" charset="0"/>
              <a:buChar char="•"/>
            </a:pPr>
            <a:r>
              <a:rPr lang="fr-FR" sz="2000" b="1" dirty="0">
                <a:solidFill>
                  <a:schemeClr val="accent1">
                    <a:lumMod val="20000"/>
                    <a:lumOff val="80000"/>
                  </a:schemeClr>
                </a:solidFill>
                <a:latin typeface="+mj-lt"/>
              </a:rPr>
              <a:t>Migrations</a:t>
            </a:r>
          </a:p>
          <a:p>
            <a:pPr marL="628650" indent="-342900" algn="just">
              <a:buFont typeface="Arial" panose="020B0604020202020204" pitchFamily="34" charset="0"/>
              <a:buChar char="•"/>
            </a:pPr>
            <a:r>
              <a:rPr lang="fr-FR" sz="2000" b="1" dirty="0">
                <a:solidFill>
                  <a:schemeClr val="accent1">
                    <a:lumMod val="20000"/>
                    <a:lumOff val="80000"/>
                  </a:schemeClr>
                </a:solidFill>
                <a:latin typeface="+mj-lt"/>
              </a:rPr>
              <a:t>Cyberattaques</a:t>
            </a:r>
            <a:r>
              <a:rPr lang="fr-FR" sz="2000" dirty="0">
                <a:solidFill>
                  <a:srgbClr val="26324B"/>
                </a:solidFill>
                <a:latin typeface="+mj-lt"/>
              </a:rPr>
              <a:t> et digitalisation (IA, données privées…)</a:t>
            </a:r>
          </a:p>
          <a:p>
            <a:pPr marL="628650" indent="-342900" algn="just">
              <a:buFont typeface="Arial" panose="020B0604020202020204" pitchFamily="34" charset="0"/>
              <a:buChar char="•"/>
            </a:pPr>
            <a:r>
              <a:rPr lang="fr-FR" sz="2000" dirty="0">
                <a:solidFill>
                  <a:srgbClr val="26324B"/>
                </a:solidFill>
                <a:latin typeface="+mj-lt"/>
              </a:rPr>
              <a:t>… </a:t>
            </a:r>
            <a:endParaRPr lang="fr-FR" sz="2000" b="0" dirty="0">
              <a:solidFill>
                <a:srgbClr val="26324B"/>
              </a:solidFill>
              <a:latin typeface="+mj-lt"/>
            </a:endParaRPr>
          </a:p>
        </p:txBody>
      </p:sp>
      <p:pic>
        <p:nvPicPr>
          <p:cNvPr id="5" name="Picture 4">
            <a:extLst>
              <a:ext uri="{FF2B5EF4-FFF2-40B4-BE49-F238E27FC236}">
                <a16:creationId xmlns:a16="http://schemas.microsoft.com/office/drawing/2014/main" id="{9F8FEFF3-8293-B1C5-7FBE-21697F6E2EE5}"/>
              </a:ext>
            </a:extLst>
          </p:cNvPr>
          <p:cNvPicPr>
            <a:picLocks noChangeAspect="1"/>
          </p:cNvPicPr>
          <p:nvPr/>
        </p:nvPicPr>
        <p:blipFill>
          <a:blip r:embed="rId3"/>
          <a:stretch>
            <a:fillRect/>
          </a:stretch>
        </p:blipFill>
        <p:spPr>
          <a:xfrm>
            <a:off x="6192612" y="2630169"/>
            <a:ext cx="1663464" cy="1081424"/>
          </a:xfrm>
          <a:prstGeom prst="rect">
            <a:avLst/>
          </a:prstGeom>
        </p:spPr>
      </p:pic>
      <p:sp>
        <p:nvSpPr>
          <p:cNvPr id="8" name="TextBox 7">
            <a:extLst>
              <a:ext uri="{FF2B5EF4-FFF2-40B4-BE49-F238E27FC236}">
                <a16:creationId xmlns:a16="http://schemas.microsoft.com/office/drawing/2014/main" id="{7B77A4AE-CFD7-3432-C2D7-C8703952A1D1}"/>
              </a:ext>
            </a:extLst>
          </p:cNvPr>
          <p:cNvSpPr txBox="1"/>
          <p:nvPr/>
        </p:nvSpPr>
        <p:spPr>
          <a:xfrm>
            <a:off x="445326" y="1540713"/>
            <a:ext cx="5569884" cy="4616648"/>
          </a:xfrm>
          <a:prstGeom prst="rect">
            <a:avLst/>
          </a:prstGeom>
          <a:solidFill>
            <a:schemeClr val="accent5"/>
          </a:solidFill>
        </p:spPr>
        <p:txBody>
          <a:bodyPr wrap="square">
            <a:spAutoFit/>
          </a:bodyPr>
          <a:lstStyle/>
          <a:p>
            <a:pPr algn="ctr"/>
            <a:r>
              <a:rPr lang="fr-FR" sz="1800" b="1" i="0" dirty="0">
                <a:solidFill>
                  <a:schemeClr val="accent2"/>
                </a:solidFill>
                <a:effectLst/>
                <a:latin typeface="+mj-lt"/>
              </a:rPr>
              <a:t>La mise en œuvre de priorités politiques : </a:t>
            </a:r>
          </a:p>
          <a:p>
            <a:pPr marL="628650" indent="-342900" algn="just">
              <a:buFont typeface="Arial" panose="020B0604020202020204" pitchFamily="34" charset="0"/>
              <a:buChar char="•"/>
            </a:pPr>
            <a:r>
              <a:rPr lang="fr-FR" b="1" dirty="0">
                <a:solidFill>
                  <a:schemeClr val="accent2"/>
                </a:solidFill>
                <a:latin typeface="+mj-lt"/>
              </a:rPr>
              <a:t>Du Conseil : </a:t>
            </a:r>
          </a:p>
          <a:p>
            <a:pPr marL="1028700" lvl="1" indent="-342900" algn="just">
              <a:buFont typeface="Arial" panose="020B0604020202020204" pitchFamily="34" charset="0"/>
              <a:buChar char="•"/>
            </a:pPr>
            <a:r>
              <a:rPr lang="fr-FR" sz="1600" dirty="0">
                <a:solidFill>
                  <a:schemeClr val="bg1"/>
                </a:solidFill>
                <a:latin typeface="+mj-lt"/>
              </a:rPr>
              <a:t>Protéger les citoyens</a:t>
            </a:r>
          </a:p>
          <a:p>
            <a:pPr marL="1028700" lvl="1" indent="-342900" algn="just">
              <a:buFont typeface="Arial" panose="020B0604020202020204" pitchFamily="34" charset="0"/>
              <a:buChar char="•"/>
            </a:pPr>
            <a:r>
              <a:rPr lang="fr-FR" sz="1600" dirty="0">
                <a:solidFill>
                  <a:schemeClr val="bg1"/>
                </a:solidFill>
                <a:latin typeface="+mj-lt"/>
              </a:rPr>
              <a:t>Mettre en place une </a:t>
            </a:r>
            <a:r>
              <a:rPr lang="fr-FR" sz="1600" b="1" dirty="0">
                <a:solidFill>
                  <a:schemeClr val="accent1">
                    <a:lumMod val="20000"/>
                    <a:lumOff val="80000"/>
                  </a:schemeClr>
                </a:solidFill>
                <a:latin typeface="+mj-lt"/>
              </a:rPr>
              <a:t>base économique </a:t>
            </a:r>
            <a:r>
              <a:rPr lang="fr-FR" sz="1600" dirty="0">
                <a:solidFill>
                  <a:schemeClr val="bg1"/>
                </a:solidFill>
                <a:latin typeface="+mj-lt"/>
              </a:rPr>
              <a:t>solide et dynamique</a:t>
            </a:r>
          </a:p>
          <a:p>
            <a:pPr marL="1028700" lvl="1" indent="-342900" algn="just">
              <a:buFont typeface="Arial" panose="020B0604020202020204" pitchFamily="34" charset="0"/>
              <a:buChar char="•"/>
            </a:pPr>
            <a:r>
              <a:rPr lang="fr-FR" sz="1600" dirty="0">
                <a:solidFill>
                  <a:schemeClr val="bg1"/>
                </a:solidFill>
                <a:latin typeface="+mj-lt"/>
              </a:rPr>
              <a:t>Construire une Europe </a:t>
            </a:r>
            <a:r>
              <a:rPr lang="fr-FR" sz="1600" b="1" dirty="0">
                <a:solidFill>
                  <a:schemeClr val="accent1">
                    <a:lumMod val="20000"/>
                    <a:lumOff val="80000"/>
                  </a:schemeClr>
                </a:solidFill>
                <a:latin typeface="+mj-lt"/>
              </a:rPr>
              <a:t>neutre pour le climat, verte, équitable et sociale</a:t>
            </a:r>
          </a:p>
          <a:p>
            <a:pPr marL="1028700" lvl="1" indent="-342900" algn="just">
              <a:buFont typeface="Arial" panose="020B0604020202020204" pitchFamily="34" charset="0"/>
              <a:buChar char="•"/>
            </a:pPr>
            <a:r>
              <a:rPr lang="fr-FR" sz="1600" dirty="0">
                <a:solidFill>
                  <a:schemeClr val="bg1"/>
                </a:solidFill>
                <a:latin typeface="+mj-lt"/>
              </a:rPr>
              <a:t>Promouvoir les </a:t>
            </a:r>
            <a:r>
              <a:rPr lang="fr-FR" sz="1600" b="1" dirty="0">
                <a:solidFill>
                  <a:schemeClr val="accent1">
                    <a:lumMod val="20000"/>
                    <a:lumOff val="80000"/>
                  </a:schemeClr>
                </a:solidFill>
                <a:latin typeface="+mj-lt"/>
              </a:rPr>
              <a:t>intérêts et les valeurs </a:t>
            </a:r>
            <a:r>
              <a:rPr lang="fr-FR" sz="1600" dirty="0">
                <a:solidFill>
                  <a:schemeClr val="bg1"/>
                </a:solidFill>
                <a:latin typeface="+mj-lt"/>
              </a:rPr>
              <a:t>de l’Europe sur la scène mondiale</a:t>
            </a:r>
          </a:p>
          <a:p>
            <a:pPr marL="628650" indent="-342900" algn="just">
              <a:buFont typeface="Arial" panose="020B0604020202020204" pitchFamily="34" charset="0"/>
              <a:buChar char="•"/>
            </a:pPr>
            <a:r>
              <a:rPr lang="fr-FR" b="1" i="0" dirty="0">
                <a:solidFill>
                  <a:schemeClr val="accent2"/>
                </a:solidFill>
                <a:effectLst/>
                <a:latin typeface="+mj-lt"/>
              </a:rPr>
              <a:t>Du mandat « Van der </a:t>
            </a:r>
            <a:r>
              <a:rPr lang="fr-FR" b="1" i="0" dirty="0" err="1">
                <a:solidFill>
                  <a:schemeClr val="accent2"/>
                </a:solidFill>
                <a:effectLst/>
                <a:latin typeface="+mj-lt"/>
              </a:rPr>
              <a:t>Leyen</a:t>
            </a:r>
            <a:r>
              <a:rPr lang="fr-FR" b="1" i="0" dirty="0">
                <a:solidFill>
                  <a:schemeClr val="accent2"/>
                </a:solidFill>
                <a:effectLst/>
                <a:latin typeface="+mj-lt"/>
              </a:rPr>
              <a:t> »</a:t>
            </a:r>
          </a:p>
          <a:p>
            <a:pPr marL="1028700" lvl="1" indent="-342900" algn="just">
              <a:buFont typeface="Arial" panose="020B0604020202020204" pitchFamily="34" charset="0"/>
              <a:buChar char="•"/>
            </a:pPr>
            <a:r>
              <a:rPr lang="fr-FR" sz="1600" b="0" i="0" dirty="0">
                <a:solidFill>
                  <a:schemeClr val="bg1"/>
                </a:solidFill>
                <a:effectLst/>
                <a:latin typeface="+mj-lt"/>
              </a:rPr>
              <a:t>Un </a:t>
            </a:r>
            <a:r>
              <a:rPr lang="fr-FR" sz="1600" b="1" i="0" dirty="0">
                <a:solidFill>
                  <a:schemeClr val="accent1">
                    <a:lumMod val="20000"/>
                    <a:lumOff val="80000"/>
                  </a:schemeClr>
                </a:solidFill>
                <a:effectLst/>
                <a:latin typeface="+mj-lt"/>
              </a:rPr>
              <a:t>pacte vert </a:t>
            </a:r>
            <a:r>
              <a:rPr lang="fr-FR" sz="1600" b="0" i="0" dirty="0">
                <a:solidFill>
                  <a:schemeClr val="bg1"/>
                </a:solidFill>
                <a:effectLst/>
                <a:latin typeface="+mj-lt"/>
              </a:rPr>
              <a:t>pour l’Europe</a:t>
            </a:r>
          </a:p>
          <a:p>
            <a:pPr marL="1028700" lvl="1" indent="-342900" algn="just">
              <a:buFont typeface="Arial" panose="020B0604020202020204" pitchFamily="34" charset="0"/>
              <a:buChar char="•"/>
            </a:pPr>
            <a:r>
              <a:rPr lang="fr-FR" sz="1600" b="0" i="0" dirty="0">
                <a:solidFill>
                  <a:schemeClr val="bg1"/>
                </a:solidFill>
                <a:effectLst/>
                <a:latin typeface="+mj-lt"/>
              </a:rPr>
              <a:t>Une Europe adaptée à l’air du </a:t>
            </a:r>
            <a:r>
              <a:rPr lang="fr-FR" sz="1600" b="1" i="0" dirty="0">
                <a:solidFill>
                  <a:schemeClr val="accent1">
                    <a:lumMod val="20000"/>
                    <a:lumOff val="80000"/>
                  </a:schemeClr>
                </a:solidFill>
                <a:effectLst/>
                <a:latin typeface="+mj-lt"/>
              </a:rPr>
              <a:t>numérique</a:t>
            </a:r>
          </a:p>
          <a:p>
            <a:pPr marL="1028700" lvl="1" indent="-342900" algn="just">
              <a:buFont typeface="Arial" panose="020B0604020202020204" pitchFamily="34" charset="0"/>
              <a:buChar char="•"/>
            </a:pPr>
            <a:r>
              <a:rPr lang="fr-FR" sz="1600" dirty="0">
                <a:solidFill>
                  <a:schemeClr val="bg1"/>
                </a:solidFill>
                <a:latin typeface="+mj-lt"/>
              </a:rPr>
              <a:t>Une Europe plus forte sur la scène </a:t>
            </a:r>
            <a:r>
              <a:rPr lang="fr-FR" sz="1600" b="1" dirty="0">
                <a:solidFill>
                  <a:schemeClr val="accent1">
                    <a:lumMod val="20000"/>
                    <a:lumOff val="80000"/>
                  </a:schemeClr>
                </a:solidFill>
                <a:latin typeface="+mj-lt"/>
              </a:rPr>
              <a:t>internationale</a:t>
            </a:r>
          </a:p>
          <a:p>
            <a:pPr marL="1028700" lvl="1" indent="-342900" algn="just">
              <a:buFont typeface="Arial" panose="020B0604020202020204" pitchFamily="34" charset="0"/>
              <a:buChar char="•"/>
            </a:pPr>
            <a:r>
              <a:rPr lang="fr-FR" sz="1600" dirty="0">
                <a:solidFill>
                  <a:schemeClr val="bg1"/>
                </a:solidFill>
                <a:latin typeface="+mj-lt"/>
              </a:rPr>
              <a:t>Une </a:t>
            </a:r>
            <a:r>
              <a:rPr lang="fr-FR" sz="1600" b="1" dirty="0">
                <a:solidFill>
                  <a:schemeClr val="accent1">
                    <a:lumMod val="20000"/>
                    <a:lumOff val="80000"/>
                  </a:schemeClr>
                </a:solidFill>
                <a:latin typeface="+mj-lt"/>
              </a:rPr>
              <a:t>économie</a:t>
            </a:r>
            <a:r>
              <a:rPr lang="fr-FR" sz="1600" dirty="0">
                <a:solidFill>
                  <a:schemeClr val="bg1"/>
                </a:solidFill>
                <a:latin typeface="+mj-lt"/>
              </a:rPr>
              <a:t> au service des </a:t>
            </a:r>
            <a:r>
              <a:rPr lang="fr-FR" sz="1600" dirty="0" err="1">
                <a:solidFill>
                  <a:schemeClr val="bg1"/>
                </a:solidFill>
                <a:latin typeface="+mj-lt"/>
              </a:rPr>
              <a:t>peronnes</a:t>
            </a:r>
            <a:endParaRPr lang="fr-FR" sz="1600" dirty="0">
              <a:solidFill>
                <a:schemeClr val="bg1"/>
              </a:solidFill>
              <a:latin typeface="+mj-lt"/>
            </a:endParaRPr>
          </a:p>
          <a:p>
            <a:pPr marL="1028700" lvl="1" indent="-342900" algn="just">
              <a:buFont typeface="Arial" panose="020B0604020202020204" pitchFamily="34" charset="0"/>
              <a:buChar char="•"/>
            </a:pPr>
            <a:r>
              <a:rPr lang="fr-FR" sz="1600" b="0" i="0" dirty="0">
                <a:solidFill>
                  <a:schemeClr val="bg1"/>
                </a:solidFill>
                <a:effectLst/>
                <a:latin typeface="+mj-lt"/>
              </a:rPr>
              <a:t>Promotion de notre </a:t>
            </a:r>
            <a:r>
              <a:rPr lang="fr-FR" sz="1600" b="1" i="0" dirty="0">
                <a:solidFill>
                  <a:schemeClr val="accent1">
                    <a:lumMod val="20000"/>
                    <a:lumOff val="80000"/>
                  </a:schemeClr>
                </a:solidFill>
                <a:effectLst/>
                <a:latin typeface="+mj-lt"/>
              </a:rPr>
              <a:t>mode de vie </a:t>
            </a:r>
            <a:r>
              <a:rPr lang="fr-FR" sz="1600" b="0" i="0" dirty="0">
                <a:solidFill>
                  <a:schemeClr val="bg1"/>
                </a:solidFill>
                <a:effectLst/>
                <a:latin typeface="+mj-lt"/>
              </a:rPr>
              <a:t>européen</a:t>
            </a:r>
          </a:p>
          <a:p>
            <a:pPr marL="1028700" lvl="1" indent="-342900" algn="just">
              <a:buFont typeface="Arial" panose="020B0604020202020204" pitchFamily="34" charset="0"/>
              <a:buChar char="•"/>
            </a:pPr>
            <a:r>
              <a:rPr lang="fr-FR" sz="1600" b="0" i="0" dirty="0">
                <a:solidFill>
                  <a:schemeClr val="bg1"/>
                </a:solidFill>
                <a:effectLst/>
                <a:latin typeface="+mj-lt"/>
              </a:rPr>
              <a:t>Un nouvel élan pour la </a:t>
            </a:r>
            <a:r>
              <a:rPr lang="fr-FR" sz="1600" b="1" i="0" dirty="0">
                <a:solidFill>
                  <a:schemeClr val="accent1">
                    <a:lumMod val="20000"/>
                    <a:lumOff val="80000"/>
                  </a:schemeClr>
                </a:solidFill>
                <a:effectLst/>
                <a:latin typeface="+mj-lt"/>
              </a:rPr>
              <a:t>démocrate européenne</a:t>
            </a:r>
          </a:p>
        </p:txBody>
      </p:sp>
    </p:spTree>
    <p:extLst>
      <p:ext uri="{BB962C8B-B14F-4D97-AF65-F5344CB8AC3E}">
        <p14:creationId xmlns:p14="http://schemas.microsoft.com/office/powerpoint/2010/main" val="219204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209DD-AF49-EAAC-64A9-8EBB2276D1ED}"/>
              </a:ext>
            </a:extLst>
          </p:cNvPr>
          <p:cNvSpPr>
            <a:spLocks noGrp="1"/>
          </p:cNvSpPr>
          <p:nvPr>
            <p:ph type="title"/>
          </p:nvPr>
        </p:nvSpPr>
        <p:spPr/>
        <p:txBody>
          <a:bodyPr/>
          <a:lstStyle/>
          <a:p>
            <a:r>
              <a:rPr lang="en-US" dirty="0">
                <a:solidFill>
                  <a:schemeClr val="accent2"/>
                </a:solidFill>
                <a:latin typeface="Century Gothic"/>
              </a:rPr>
              <a:t>2. </a:t>
            </a:r>
            <a:r>
              <a:rPr lang="en-US" dirty="0">
                <a:solidFill>
                  <a:schemeClr val="tx2"/>
                </a:solidFill>
                <a:latin typeface="Century Gothic"/>
              </a:rPr>
              <a:t>PRIORITES DE L’UNION EUROPEENNE</a:t>
            </a:r>
            <a:endParaRPr lang="en-US" dirty="0">
              <a:solidFill>
                <a:schemeClr val="tx2"/>
              </a:solidFill>
            </a:endParaRPr>
          </a:p>
        </p:txBody>
      </p:sp>
      <p:sp>
        <p:nvSpPr>
          <p:cNvPr id="15" name="ZoneTexte 14">
            <a:extLst>
              <a:ext uri="{FF2B5EF4-FFF2-40B4-BE49-F238E27FC236}">
                <a16:creationId xmlns:a16="http://schemas.microsoft.com/office/drawing/2014/main" id="{7B5288F8-DE13-6797-A4A9-E5C22B583D90}"/>
              </a:ext>
            </a:extLst>
          </p:cNvPr>
          <p:cNvSpPr txBox="1"/>
          <p:nvPr/>
        </p:nvSpPr>
        <p:spPr>
          <a:xfrm>
            <a:off x="447040" y="1133390"/>
            <a:ext cx="11429143" cy="800219"/>
          </a:xfrm>
          <a:prstGeom prst="rect">
            <a:avLst/>
          </a:prstGeom>
          <a:noFill/>
        </p:spPr>
        <p:txBody>
          <a:bodyPr wrap="square" lIns="91440" tIns="45720" rIns="91440" bIns="45720" anchor="t">
            <a:spAutoFit/>
          </a:bodyPr>
          <a:lstStyle/>
          <a:p>
            <a:pPr algn="just"/>
            <a:r>
              <a:rPr lang="en-US" sz="2600" b="1" u="sng" dirty="0">
                <a:solidFill>
                  <a:schemeClr val="accent2"/>
                </a:solidFill>
                <a:latin typeface="+mj-lt"/>
              </a:rPr>
              <a:t>Transport et </a:t>
            </a:r>
            <a:r>
              <a:rPr lang="en-US" sz="2600" b="1" u="sng" dirty="0" err="1">
                <a:solidFill>
                  <a:schemeClr val="accent2"/>
                </a:solidFill>
                <a:latin typeface="+mj-lt"/>
              </a:rPr>
              <a:t>mobilité</a:t>
            </a:r>
            <a:endParaRPr lang="en-US" sz="2000" dirty="0">
              <a:solidFill>
                <a:schemeClr val="tx2"/>
              </a:solidFill>
              <a:latin typeface="+mj-lt"/>
            </a:endParaRPr>
          </a:p>
          <a:p>
            <a:pPr marL="800100" lvl="1" indent="-342900" algn="just">
              <a:buFont typeface="Arial" panose="020B0604020202020204" pitchFamily="34" charset="0"/>
              <a:buChar char="•"/>
            </a:pPr>
            <a:endParaRPr lang="en-US" sz="2000" b="1" u="sng" dirty="0">
              <a:solidFill>
                <a:schemeClr val="accent2"/>
              </a:solidFill>
              <a:latin typeface="+mj-lt"/>
            </a:endParaRPr>
          </a:p>
        </p:txBody>
      </p:sp>
      <p:sp>
        <p:nvSpPr>
          <p:cNvPr id="6" name="TextBox 5">
            <a:extLst>
              <a:ext uri="{FF2B5EF4-FFF2-40B4-BE49-F238E27FC236}">
                <a16:creationId xmlns:a16="http://schemas.microsoft.com/office/drawing/2014/main" id="{97BC1BF4-A1F0-0C0F-7866-DEF3C933AB43}"/>
              </a:ext>
            </a:extLst>
          </p:cNvPr>
          <p:cNvSpPr txBox="1"/>
          <p:nvPr/>
        </p:nvSpPr>
        <p:spPr>
          <a:xfrm>
            <a:off x="2720090" y="2077115"/>
            <a:ext cx="4638100" cy="3477875"/>
          </a:xfrm>
          <a:prstGeom prst="rect">
            <a:avLst/>
          </a:prstGeom>
          <a:noFill/>
        </p:spPr>
        <p:txBody>
          <a:bodyPr wrap="square">
            <a:spAutoFit/>
          </a:bodyPr>
          <a:lstStyle/>
          <a:p>
            <a:pPr marL="342900" indent="-342900" algn="just">
              <a:buFont typeface="Arial" panose="020B0604020202020204" pitchFamily="34" charset="0"/>
              <a:buChar char="•"/>
            </a:pPr>
            <a:r>
              <a:rPr lang="en-US" sz="2000" b="1" dirty="0" err="1">
                <a:solidFill>
                  <a:schemeClr val="accent2"/>
                </a:solidFill>
                <a:latin typeface="+mj-lt"/>
              </a:rPr>
              <a:t>Thèmes</a:t>
            </a:r>
            <a:r>
              <a:rPr lang="en-US" sz="2000" b="1" dirty="0">
                <a:solidFill>
                  <a:schemeClr val="accent2"/>
                </a:solidFill>
                <a:latin typeface="+mj-lt"/>
              </a:rPr>
              <a:t> </a:t>
            </a:r>
            <a:r>
              <a:rPr lang="en-US" sz="2000" dirty="0">
                <a:solidFill>
                  <a:schemeClr val="tx2"/>
                </a:solidFill>
                <a:latin typeface="+mj-lt"/>
              </a:rPr>
              <a:t>: </a:t>
            </a:r>
          </a:p>
          <a:p>
            <a:pPr marL="800100" lvl="1" indent="-342900" algn="just">
              <a:buFont typeface="Arial" panose="020B0604020202020204" pitchFamily="34" charset="0"/>
              <a:buChar char="•"/>
            </a:pPr>
            <a:r>
              <a:rPr lang="en-US" sz="2000" b="1" dirty="0" err="1">
                <a:solidFill>
                  <a:schemeClr val="tx2"/>
                </a:solidFill>
                <a:latin typeface="+mj-lt"/>
              </a:rPr>
              <a:t>Réglementations</a:t>
            </a:r>
            <a:r>
              <a:rPr lang="en-US" sz="2000" dirty="0">
                <a:solidFill>
                  <a:schemeClr val="tx2"/>
                </a:solidFill>
                <a:latin typeface="+mj-lt"/>
              </a:rPr>
              <a:t> techniques</a:t>
            </a:r>
          </a:p>
          <a:p>
            <a:pPr marL="800100" lvl="1" indent="-342900" algn="just">
              <a:buFont typeface="Arial" panose="020B0604020202020204" pitchFamily="34" charset="0"/>
              <a:buChar char="•"/>
            </a:pPr>
            <a:r>
              <a:rPr lang="en-US" sz="2000" b="1" dirty="0">
                <a:solidFill>
                  <a:schemeClr val="tx2"/>
                </a:solidFill>
                <a:latin typeface="+mj-lt"/>
              </a:rPr>
              <a:t>Droits</a:t>
            </a:r>
            <a:r>
              <a:rPr lang="en-US" sz="2000" dirty="0">
                <a:solidFill>
                  <a:schemeClr val="tx2"/>
                </a:solidFill>
                <a:latin typeface="+mj-lt"/>
              </a:rPr>
              <a:t> des </a:t>
            </a:r>
            <a:r>
              <a:rPr lang="en-US" sz="2000" b="1" dirty="0">
                <a:solidFill>
                  <a:schemeClr val="tx2"/>
                </a:solidFill>
                <a:latin typeface="+mj-lt"/>
              </a:rPr>
              <a:t>voyageurs</a:t>
            </a:r>
            <a:r>
              <a:rPr lang="en-US" sz="2000" dirty="0">
                <a:solidFill>
                  <a:schemeClr val="tx2"/>
                </a:solidFill>
                <a:latin typeface="+mj-lt"/>
              </a:rPr>
              <a:t>/</a:t>
            </a:r>
            <a:r>
              <a:rPr lang="en-US" sz="2000" dirty="0" err="1">
                <a:solidFill>
                  <a:schemeClr val="tx2"/>
                </a:solidFill>
                <a:latin typeface="+mj-lt"/>
              </a:rPr>
              <a:t>usagers</a:t>
            </a:r>
            <a:endParaRPr lang="en-US" sz="2000" dirty="0">
              <a:solidFill>
                <a:schemeClr val="tx2"/>
              </a:solidFill>
              <a:latin typeface="+mj-lt"/>
            </a:endParaRPr>
          </a:p>
          <a:p>
            <a:pPr marL="800100" lvl="1" indent="-342900" algn="just">
              <a:buFont typeface="Arial" panose="020B0604020202020204" pitchFamily="34" charset="0"/>
              <a:buChar char="•"/>
            </a:pPr>
            <a:r>
              <a:rPr lang="en-US" sz="2000" dirty="0">
                <a:solidFill>
                  <a:schemeClr val="tx2"/>
                </a:solidFill>
                <a:latin typeface="+mj-lt"/>
              </a:rPr>
              <a:t>Droits </a:t>
            </a:r>
            <a:r>
              <a:rPr lang="en-US" sz="2000" b="1" dirty="0">
                <a:solidFill>
                  <a:schemeClr val="tx2"/>
                </a:solidFill>
                <a:latin typeface="+mj-lt"/>
              </a:rPr>
              <a:t>social</a:t>
            </a:r>
          </a:p>
          <a:p>
            <a:pPr marL="800100" lvl="1" indent="-342900" algn="just">
              <a:buFont typeface="Arial" panose="020B0604020202020204" pitchFamily="34" charset="0"/>
              <a:buChar char="•"/>
            </a:pPr>
            <a:r>
              <a:rPr lang="en-US" sz="2000" dirty="0">
                <a:solidFill>
                  <a:schemeClr val="tx2"/>
                </a:solidFill>
                <a:latin typeface="+mj-lt"/>
              </a:rPr>
              <a:t>Protection de </a:t>
            </a:r>
            <a:r>
              <a:rPr lang="en-US" sz="2000" b="1" dirty="0" err="1">
                <a:solidFill>
                  <a:schemeClr val="tx2"/>
                </a:solidFill>
                <a:latin typeface="+mj-lt"/>
              </a:rPr>
              <a:t>l’environnement</a:t>
            </a:r>
            <a:endParaRPr lang="en-US" sz="2000" b="1" dirty="0">
              <a:solidFill>
                <a:schemeClr val="tx2"/>
              </a:solidFill>
              <a:latin typeface="+mj-lt"/>
            </a:endParaRPr>
          </a:p>
          <a:p>
            <a:pPr marL="800100" lvl="1" indent="-342900" algn="just">
              <a:buFont typeface="Arial" panose="020B0604020202020204" pitchFamily="34" charset="0"/>
              <a:buChar char="•"/>
            </a:pPr>
            <a:r>
              <a:rPr lang="en-US" sz="2000" dirty="0" err="1">
                <a:solidFill>
                  <a:schemeClr val="tx2"/>
                </a:solidFill>
                <a:latin typeface="+mj-lt"/>
              </a:rPr>
              <a:t>Digitalisation</a:t>
            </a:r>
            <a:endParaRPr lang="en-US" sz="2000" dirty="0">
              <a:solidFill>
                <a:schemeClr val="tx2"/>
              </a:solidFill>
              <a:latin typeface="+mj-lt"/>
            </a:endParaRPr>
          </a:p>
          <a:p>
            <a:pPr marL="800100" lvl="1" indent="-342900" algn="just">
              <a:buFont typeface="Arial" panose="020B0604020202020204" pitchFamily="34" charset="0"/>
              <a:buChar char="•"/>
            </a:pPr>
            <a:r>
              <a:rPr lang="en-US" sz="2000" b="1" dirty="0" err="1">
                <a:solidFill>
                  <a:schemeClr val="tx2"/>
                </a:solidFill>
                <a:latin typeface="+mj-lt"/>
              </a:rPr>
              <a:t>Gouvernance</a:t>
            </a:r>
            <a:r>
              <a:rPr lang="en-US" sz="2000" dirty="0">
                <a:solidFill>
                  <a:schemeClr val="tx2"/>
                </a:solidFill>
                <a:latin typeface="+mj-lt"/>
              </a:rPr>
              <a:t> et intervention </a:t>
            </a:r>
            <a:r>
              <a:rPr lang="en-US" sz="2000" dirty="0" err="1">
                <a:solidFill>
                  <a:schemeClr val="tx2"/>
                </a:solidFill>
                <a:latin typeface="+mj-lt"/>
              </a:rPr>
              <a:t>économique</a:t>
            </a:r>
            <a:r>
              <a:rPr lang="en-US" sz="2000" dirty="0">
                <a:solidFill>
                  <a:schemeClr val="tx2"/>
                </a:solidFill>
                <a:latin typeface="+mj-lt"/>
              </a:rPr>
              <a:t> des </a:t>
            </a:r>
            <a:r>
              <a:rPr lang="en-US" sz="2000" dirty="0" err="1">
                <a:solidFill>
                  <a:schemeClr val="tx2"/>
                </a:solidFill>
                <a:latin typeface="+mj-lt"/>
              </a:rPr>
              <a:t>acteurs</a:t>
            </a:r>
            <a:r>
              <a:rPr lang="en-US" sz="2000" dirty="0">
                <a:solidFill>
                  <a:schemeClr val="tx2"/>
                </a:solidFill>
                <a:latin typeface="+mj-lt"/>
              </a:rPr>
              <a:t> publics</a:t>
            </a:r>
          </a:p>
          <a:p>
            <a:pPr marL="800100" lvl="1" indent="-342900" algn="just">
              <a:buFont typeface="Arial" panose="020B0604020202020204" pitchFamily="34" charset="0"/>
              <a:buChar char="•"/>
            </a:pPr>
            <a:r>
              <a:rPr lang="en-US" sz="2000" dirty="0">
                <a:solidFill>
                  <a:schemeClr val="tx2"/>
                </a:solidFill>
                <a:latin typeface="+mj-lt"/>
              </a:rPr>
              <a:t>Relations avec </a:t>
            </a:r>
            <a:r>
              <a:rPr lang="en-US" sz="2000" b="1" dirty="0" err="1">
                <a:solidFill>
                  <a:schemeClr val="tx2"/>
                </a:solidFill>
                <a:latin typeface="+mj-lt"/>
              </a:rPr>
              <a:t>l’extérieur</a:t>
            </a:r>
            <a:endParaRPr lang="en-US" sz="2000" b="1" dirty="0">
              <a:solidFill>
                <a:schemeClr val="tx2"/>
              </a:solidFill>
              <a:latin typeface="+mj-lt"/>
            </a:endParaRPr>
          </a:p>
        </p:txBody>
      </p:sp>
      <p:sp>
        <p:nvSpPr>
          <p:cNvPr id="10" name="TextBox 9">
            <a:extLst>
              <a:ext uri="{FF2B5EF4-FFF2-40B4-BE49-F238E27FC236}">
                <a16:creationId xmlns:a16="http://schemas.microsoft.com/office/drawing/2014/main" id="{5A919B8B-3CA5-0334-76AE-542FD68D4B08}"/>
              </a:ext>
            </a:extLst>
          </p:cNvPr>
          <p:cNvSpPr txBox="1"/>
          <p:nvPr/>
        </p:nvSpPr>
        <p:spPr>
          <a:xfrm>
            <a:off x="394110" y="2094981"/>
            <a:ext cx="2097856" cy="1938992"/>
          </a:xfrm>
          <a:prstGeom prst="rect">
            <a:avLst/>
          </a:prstGeom>
          <a:noFill/>
        </p:spPr>
        <p:txBody>
          <a:bodyPr wrap="square">
            <a:spAutoFit/>
          </a:bodyPr>
          <a:lstStyle/>
          <a:p>
            <a:pPr marL="342900" indent="-342900" algn="just">
              <a:buFont typeface="Arial" panose="020B0604020202020204" pitchFamily="34" charset="0"/>
              <a:buChar char="•"/>
            </a:pPr>
            <a:r>
              <a:rPr lang="en-US" sz="2000" b="1" dirty="0">
                <a:solidFill>
                  <a:schemeClr val="accent2"/>
                </a:solidFill>
                <a:latin typeface="+mj-lt"/>
              </a:rPr>
              <a:t>Modes </a:t>
            </a:r>
            <a:r>
              <a:rPr lang="en-US" sz="2000" dirty="0">
                <a:solidFill>
                  <a:schemeClr val="tx2"/>
                </a:solidFill>
                <a:latin typeface="+mj-lt"/>
              </a:rPr>
              <a:t>: </a:t>
            </a:r>
            <a:r>
              <a:rPr lang="en-US" sz="2000" b="1" dirty="0">
                <a:solidFill>
                  <a:schemeClr val="tx2"/>
                </a:solidFill>
                <a:latin typeface="+mj-lt"/>
              </a:rPr>
              <a:t>rail, route, air, maritime, </a:t>
            </a:r>
            <a:r>
              <a:rPr lang="en-US" sz="2000" b="1" dirty="0" err="1">
                <a:solidFill>
                  <a:schemeClr val="tx2"/>
                </a:solidFill>
                <a:latin typeface="+mj-lt"/>
              </a:rPr>
              <a:t>voie</a:t>
            </a:r>
            <a:r>
              <a:rPr lang="en-US" sz="2000" b="1" dirty="0">
                <a:solidFill>
                  <a:schemeClr val="tx2"/>
                </a:solidFill>
                <a:latin typeface="+mj-lt"/>
              </a:rPr>
              <a:t> </a:t>
            </a:r>
            <a:r>
              <a:rPr lang="en-US" sz="2000" b="1" dirty="0" err="1">
                <a:solidFill>
                  <a:schemeClr val="tx2"/>
                </a:solidFill>
                <a:latin typeface="+mj-lt"/>
              </a:rPr>
              <a:t>d’eau</a:t>
            </a:r>
            <a:r>
              <a:rPr lang="en-US" sz="2000" b="1" dirty="0">
                <a:solidFill>
                  <a:schemeClr val="tx2"/>
                </a:solidFill>
                <a:latin typeface="+mj-lt"/>
              </a:rPr>
              <a:t>, </a:t>
            </a:r>
            <a:r>
              <a:rPr lang="en-US" sz="2000" b="1" dirty="0" err="1">
                <a:solidFill>
                  <a:schemeClr val="tx2"/>
                </a:solidFill>
                <a:latin typeface="+mj-lt"/>
              </a:rPr>
              <a:t>passagers</a:t>
            </a:r>
            <a:r>
              <a:rPr lang="en-US" sz="2000" b="1" dirty="0">
                <a:solidFill>
                  <a:schemeClr val="tx2"/>
                </a:solidFill>
                <a:latin typeface="+mj-lt"/>
              </a:rPr>
              <a:t>, fret..</a:t>
            </a:r>
          </a:p>
        </p:txBody>
      </p:sp>
      <p:cxnSp>
        <p:nvCxnSpPr>
          <p:cNvPr id="12" name="Straight Connector 11">
            <a:extLst>
              <a:ext uri="{FF2B5EF4-FFF2-40B4-BE49-F238E27FC236}">
                <a16:creationId xmlns:a16="http://schemas.microsoft.com/office/drawing/2014/main" id="{03D2286A-203A-CCCF-11CC-F9EB8D18A993}"/>
              </a:ext>
            </a:extLst>
          </p:cNvPr>
          <p:cNvCxnSpPr>
            <a:cxnSpLocks/>
          </p:cNvCxnSpPr>
          <p:nvPr/>
        </p:nvCxnSpPr>
        <p:spPr>
          <a:xfrm>
            <a:off x="7491470" y="2225407"/>
            <a:ext cx="0" cy="426352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19B0711-3EFB-702F-0B53-A19E9D40AD23}"/>
              </a:ext>
            </a:extLst>
          </p:cNvPr>
          <p:cNvCxnSpPr>
            <a:cxnSpLocks/>
          </p:cNvCxnSpPr>
          <p:nvPr/>
        </p:nvCxnSpPr>
        <p:spPr>
          <a:xfrm>
            <a:off x="2576111" y="2225407"/>
            <a:ext cx="0" cy="4263528"/>
          </a:xfrm>
          <a:prstGeom prst="line">
            <a:avLst/>
          </a:prstGeom>
        </p:spPr>
        <p:style>
          <a:lnRef idx="2">
            <a:schemeClr val="accent1"/>
          </a:lnRef>
          <a:fillRef idx="0">
            <a:schemeClr val="accent1"/>
          </a:fillRef>
          <a:effectRef idx="1">
            <a:schemeClr val="accent1"/>
          </a:effectRef>
          <a:fontRef idx="minor">
            <a:schemeClr val="tx1"/>
          </a:fontRef>
        </p:style>
      </p:cxnSp>
      <p:grpSp>
        <p:nvGrpSpPr>
          <p:cNvPr id="3" name="Group 2">
            <a:extLst>
              <a:ext uri="{FF2B5EF4-FFF2-40B4-BE49-F238E27FC236}">
                <a16:creationId xmlns:a16="http://schemas.microsoft.com/office/drawing/2014/main" id="{575848D5-7070-5CEA-9C5A-6F32C8472487}"/>
              </a:ext>
            </a:extLst>
          </p:cNvPr>
          <p:cNvGrpSpPr/>
          <p:nvPr/>
        </p:nvGrpSpPr>
        <p:grpSpPr>
          <a:xfrm>
            <a:off x="7586315" y="2077116"/>
            <a:ext cx="4462811" cy="4687131"/>
            <a:chOff x="7586315" y="2077116"/>
            <a:chExt cx="4462811" cy="4687131"/>
          </a:xfrm>
        </p:grpSpPr>
        <p:sp>
          <p:nvSpPr>
            <p:cNvPr id="8" name="TextBox 7">
              <a:extLst>
                <a:ext uri="{FF2B5EF4-FFF2-40B4-BE49-F238E27FC236}">
                  <a16:creationId xmlns:a16="http://schemas.microsoft.com/office/drawing/2014/main" id="{30BE639F-12EE-2496-6086-79ACA84E12FA}"/>
                </a:ext>
              </a:extLst>
            </p:cNvPr>
            <p:cNvSpPr txBox="1"/>
            <p:nvPr/>
          </p:nvSpPr>
          <p:spPr>
            <a:xfrm>
              <a:off x="7586315" y="2077116"/>
              <a:ext cx="4462811" cy="3785652"/>
            </a:xfrm>
            <a:prstGeom prst="rect">
              <a:avLst/>
            </a:prstGeom>
            <a:noFill/>
          </p:spPr>
          <p:txBody>
            <a:bodyPr wrap="square">
              <a:spAutoFit/>
            </a:bodyPr>
            <a:lstStyle/>
            <a:p>
              <a:pPr marL="342900" indent="-342900" algn="just">
                <a:buFont typeface="Arial" panose="020B0604020202020204" pitchFamily="34" charset="0"/>
                <a:buChar char="•"/>
              </a:pPr>
              <a:r>
                <a:rPr lang="en-US" sz="2000" b="1" dirty="0" err="1">
                  <a:solidFill>
                    <a:schemeClr val="accent2"/>
                  </a:solidFill>
                  <a:latin typeface="+mj-lt"/>
                </a:rPr>
                <a:t>Outils</a:t>
              </a:r>
              <a:r>
                <a:rPr lang="en-US" sz="2000" b="1" dirty="0">
                  <a:solidFill>
                    <a:schemeClr val="accent2"/>
                  </a:solidFill>
                  <a:latin typeface="+mj-lt"/>
                </a:rPr>
                <a:t> de politique </a:t>
              </a:r>
              <a:r>
                <a:rPr lang="en-US" sz="2000" b="1" dirty="0" err="1">
                  <a:solidFill>
                    <a:schemeClr val="accent2"/>
                  </a:solidFill>
                  <a:latin typeface="+mj-lt"/>
                </a:rPr>
                <a:t>publique</a:t>
              </a:r>
              <a:r>
                <a:rPr lang="en-US" sz="2000" b="1" dirty="0">
                  <a:solidFill>
                    <a:schemeClr val="accent2"/>
                  </a:solidFill>
                  <a:latin typeface="+mj-lt"/>
                </a:rPr>
                <a:t> </a:t>
              </a:r>
              <a:r>
                <a:rPr lang="en-US" sz="2000" dirty="0">
                  <a:solidFill>
                    <a:schemeClr val="tx2"/>
                  </a:solidFill>
                  <a:latin typeface="+mj-lt"/>
                </a:rPr>
                <a:t>: </a:t>
              </a:r>
            </a:p>
            <a:p>
              <a:pPr marL="800100" lvl="1" indent="-342900" algn="just">
                <a:buFont typeface="Arial" panose="020B0604020202020204" pitchFamily="34" charset="0"/>
                <a:buChar char="•"/>
              </a:pPr>
              <a:r>
                <a:rPr lang="en-US" sz="2000" dirty="0" err="1">
                  <a:solidFill>
                    <a:schemeClr val="tx2"/>
                  </a:solidFill>
                  <a:latin typeface="+mj-lt"/>
                </a:rPr>
                <a:t>Approche</a:t>
              </a:r>
              <a:r>
                <a:rPr lang="en-US" sz="2000" dirty="0">
                  <a:solidFill>
                    <a:schemeClr val="tx2"/>
                  </a:solidFill>
                  <a:latin typeface="+mj-lt"/>
                </a:rPr>
                <a:t> </a:t>
              </a:r>
              <a:r>
                <a:rPr lang="en-US" sz="2000" b="1" dirty="0" err="1">
                  <a:solidFill>
                    <a:schemeClr val="tx2"/>
                  </a:solidFill>
                  <a:latin typeface="+mj-lt"/>
                </a:rPr>
                <a:t>stratégique</a:t>
              </a:r>
              <a:r>
                <a:rPr lang="en-US" sz="2000" dirty="0">
                  <a:solidFill>
                    <a:schemeClr val="tx2"/>
                  </a:solidFill>
                  <a:latin typeface="+mj-lt"/>
                </a:rPr>
                <a:t> : </a:t>
              </a:r>
              <a:r>
                <a:rPr lang="en-US" sz="2000" dirty="0" err="1">
                  <a:solidFill>
                    <a:schemeClr val="tx2"/>
                  </a:solidFill>
                  <a:latin typeface="+mj-lt"/>
                </a:rPr>
                <a:t>Pacte</a:t>
              </a:r>
              <a:r>
                <a:rPr lang="en-US" sz="2000" dirty="0">
                  <a:solidFill>
                    <a:schemeClr val="tx2"/>
                  </a:solidFill>
                  <a:latin typeface="+mj-lt"/>
                </a:rPr>
                <a:t> Vert, </a:t>
              </a:r>
              <a:r>
                <a:rPr lang="en-US" sz="2000" dirty="0" err="1">
                  <a:solidFill>
                    <a:schemeClr val="tx2"/>
                  </a:solidFill>
                  <a:latin typeface="+mj-lt"/>
                </a:rPr>
                <a:t>paquet</a:t>
              </a:r>
              <a:r>
                <a:rPr lang="en-US" sz="2000" dirty="0">
                  <a:solidFill>
                    <a:schemeClr val="tx2"/>
                  </a:solidFill>
                  <a:latin typeface="+mj-lt"/>
                </a:rPr>
                <a:t> </a:t>
              </a:r>
              <a:r>
                <a:rPr lang="en-US" sz="2000" dirty="0" err="1">
                  <a:solidFill>
                    <a:schemeClr val="tx2"/>
                  </a:solidFill>
                  <a:latin typeface="+mj-lt"/>
                </a:rPr>
                <a:t>réglementaire</a:t>
              </a:r>
              <a:r>
                <a:rPr lang="en-US" sz="2000" dirty="0">
                  <a:solidFill>
                    <a:schemeClr val="tx2"/>
                  </a:solidFill>
                  <a:latin typeface="+mj-lt"/>
                </a:rPr>
                <a:t> FIT55, </a:t>
              </a:r>
              <a:r>
                <a:rPr lang="en-US" sz="2000" dirty="0" err="1">
                  <a:solidFill>
                    <a:schemeClr val="tx2"/>
                  </a:solidFill>
                  <a:latin typeface="+mj-lt"/>
                </a:rPr>
                <a:t>Stratégie</a:t>
              </a:r>
              <a:r>
                <a:rPr lang="en-US" sz="2000" dirty="0">
                  <a:solidFill>
                    <a:schemeClr val="tx2"/>
                  </a:solidFill>
                  <a:latin typeface="+mj-lt"/>
                </a:rPr>
                <a:t> de </a:t>
              </a:r>
              <a:r>
                <a:rPr lang="en-US" sz="2000" dirty="0" err="1">
                  <a:solidFill>
                    <a:schemeClr val="tx2"/>
                  </a:solidFill>
                  <a:latin typeface="+mj-lt"/>
                </a:rPr>
                <a:t>mobilité</a:t>
              </a:r>
              <a:r>
                <a:rPr lang="en-US" sz="2000" dirty="0">
                  <a:solidFill>
                    <a:schemeClr val="tx2"/>
                  </a:solidFill>
                  <a:latin typeface="+mj-lt"/>
                </a:rPr>
                <a:t>… </a:t>
              </a:r>
            </a:p>
            <a:p>
              <a:pPr marL="800100" lvl="1" indent="-342900" algn="just">
                <a:buFont typeface="Arial" panose="020B0604020202020204" pitchFamily="34" charset="0"/>
                <a:buChar char="•"/>
              </a:pPr>
              <a:r>
                <a:rPr lang="en-US" sz="2000" dirty="0" err="1">
                  <a:solidFill>
                    <a:schemeClr val="tx2"/>
                  </a:solidFill>
                  <a:latin typeface="+mj-lt"/>
                </a:rPr>
                <a:t>Approche</a:t>
              </a:r>
              <a:r>
                <a:rPr lang="en-US" sz="2000" dirty="0">
                  <a:solidFill>
                    <a:schemeClr val="tx2"/>
                  </a:solidFill>
                  <a:latin typeface="+mj-lt"/>
                </a:rPr>
                <a:t> </a:t>
              </a:r>
              <a:r>
                <a:rPr lang="en-US" sz="2000" b="1" dirty="0" err="1">
                  <a:solidFill>
                    <a:schemeClr val="tx2"/>
                  </a:solidFill>
                  <a:latin typeface="+mj-lt"/>
                </a:rPr>
                <a:t>réglémentaire</a:t>
              </a:r>
              <a:r>
                <a:rPr lang="en-US" sz="2000" dirty="0">
                  <a:solidFill>
                    <a:schemeClr val="tx2"/>
                  </a:solidFill>
                  <a:latin typeface="+mj-lt"/>
                </a:rPr>
                <a:t> : FIT55</a:t>
              </a:r>
            </a:p>
            <a:p>
              <a:pPr marL="800100" lvl="1" indent="-342900" algn="just">
                <a:buFont typeface="Arial" panose="020B0604020202020204" pitchFamily="34" charset="0"/>
                <a:buChar char="•"/>
              </a:pPr>
              <a:r>
                <a:rPr lang="en-US" sz="2000" dirty="0">
                  <a:solidFill>
                    <a:schemeClr val="tx2"/>
                  </a:solidFill>
                  <a:latin typeface="+mj-lt"/>
                </a:rPr>
                <a:t>Instruments de </a:t>
              </a:r>
              <a:r>
                <a:rPr lang="en-US" sz="2000" b="1" dirty="0" err="1">
                  <a:solidFill>
                    <a:schemeClr val="tx2"/>
                  </a:solidFill>
                  <a:latin typeface="+mj-lt"/>
                </a:rPr>
                <a:t>financements</a:t>
              </a:r>
              <a:r>
                <a:rPr lang="en-US" sz="2000" dirty="0">
                  <a:solidFill>
                    <a:schemeClr val="tx2"/>
                  </a:solidFill>
                  <a:latin typeface="+mj-lt"/>
                </a:rPr>
                <a:t> : recherche, </a:t>
              </a:r>
              <a:r>
                <a:rPr lang="en-US" sz="2000" dirty="0" err="1">
                  <a:solidFill>
                    <a:schemeClr val="tx2"/>
                  </a:solidFill>
                  <a:latin typeface="+mj-lt"/>
                </a:rPr>
                <a:t>infrastructres</a:t>
              </a:r>
              <a:r>
                <a:rPr lang="en-US" sz="2000" dirty="0">
                  <a:solidFill>
                    <a:schemeClr val="tx2"/>
                  </a:solidFill>
                  <a:latin typeface="+mj-lt"/>
                </a:rPr>
                <a:t>… </a:t>
              </a:r>
            </a:p>
            <a:p>
              <a:pPr marL="800100" lvl="1" indent="-342900" algn="just">
                <a:buFont typeface="Arial" panose="020B0604020202020204" pitchFamily="34" charset="0"/>
                <a:buChar char="•"/>
              </a:pPr>
              <a:r>
                <a:rPr lang="en-US" sz="2000" dirty="0" err="1">
                  <a:solidFill>
                    <a:schemeClr val="tx2"/>
                  </a:solidFill>
                  <a:latin typeface="+mj-lt"/>
                </a:rPr>
                <a:t>Programmes</a:t>
              </a:r>
              <a:r>
                <a:rPr lang="en-US" sz="2000" dirty="0">
                  <a:solidFill>
                    <a:schemeClr val="tx2"/>
                  </a:solidFill>
                  <a:latin typeface="+mj-lt"/>
                </a:rPr>
                <a:t> de </a:t>
              </a:r>
              <a:r>
                <a:rPr lang="en-US" sz="2000" b="1" dirty="0">
                  <a:solidFill>
                    <a:schemeClr val="tx2"/>
                  </a:solidFill>
                  <a:latin typeface="+mj-lt"/>
                </a:rPr>
                <a:t>recherche</a:t>
              </a:r>
            </a:p>
            <a:p>
              <a:pPr marL="800100" lvl="1" indent="-342900" algn="just">
                <a:buFont typeface="Arial" panose="020B0604020202020204" pitchFamily="34" charset="0"/>
                <a:buChar char="•"/>
              </a:pPr>
              <a:r>
                <a:rPr lang="en-US" sz="2000" b="1" dirty="0" err="1">
                  <a:solidFill>
                    <a:schemeClr val="tx2"/>
                  </a:solidFill>
                  <a:latin typeface="+mj-lt"/>
                </a:rPr>
                <a:t>Agences</a:t>
              </a:r>
              <a:r>
                <a:rPr lang="en-US" sz="2000" dirty="0">
                  <a:solidFill>
                    <a:schemeClr val="tx2"/>
                  </a:solidFill>
                  <a:latin typeface="+mj-lt"/>
                </a:rPr>
                <a:t> </a:t>
              </a:r>
              <a:r>
                <a:rPr lang="en-US" sz="2000" dirty="0" err="1">
                  <a:solidFill>
                    <a:schemeClr val="tx2"/>
                  </a:solidFill>
                  <a:latin typeface="+mj-lt"/>
                </a:rPr>
                <a:t>thématiques</a:t>
              </a:r>
              <a:endParaRPr lang="en-US" sz="2000" dirty="0">
                <a:solidFill>
                  <a:schemeClr val="tx2"/>
                </a:solidFill>
                <a:latin typeface="+mj-lt"/>
              </a:endParaRPr>
            </a:p>
          </p:txBody>
        </p:sp>
        <p:pic>
          <p:nvPicPr>
            <p:cNvPr id="18" name="Picture 17">
              <a:extLst>
                <a:ext uri="{FF2B5EF4-FFF2-40B4-BE49-F238E27FC236}">
                  <a16:creationId xmlns:a16="http://schemas.microsoft.com/office/drawing/2014/main" id="{4F3DAAB5-1BD1-F739-7242-57232BB2E0BE}"/>
                </a:ext>
              </a:extLst>
            </p:cNvPr>
            <p:cNvPicPr>
              <a:picLocks noChangeAspect="1"/>
            </p:cNvPicPr>
            <p:nvPr/>
          </p:nvPicPr>
          <p:blipFill>
            <a:blip r:embed="rId3"/>
            <a:stretch>
              <a:fillRect/>
            </a:stretch>
          </p:blipFill>
          <p:spPr>
            <a:xfrm>
              <a:off x="8277062" y="5982699"/>
              <a:ext cx="1180407" cy="781548"/>
            </a:xfrm>
            <a:prstGeom prst="rect">
              <a:avLst/>
            </a:prstGeom>
          </p:spPr>
        </p:pic>
        <p:pic>
          <p:nvPicPr>
            <p:cNvPr id="20" name="Picture 19" descr="A logo with a black background&#10;&#10;Description automatically generated">
              <a:extLst>
                <a:ext uri="{FF2B5EF4-FFF2-40B4-BE49-F238E27FC236}">
                  <a16:creationId xmlns:a16="http://schemas.microsoft.com/office/drawing/2014/main" id="{F8BED996-D5DF-7B98-B2BE-BF8871227E3C}"/>
                </a:ext>
              </a:extLst>
            </p:cNvPr>
            <p:cNvPicPr>
              <a:picLocks noChangeAspect="1"/>
            </p:cNvPicPr>
            <p:nvPr/>
          </p:nvPicPr>
          <p:blipFill>
            <a:blip r:embed="rId4"/>
            <a:stretch>
              <a:fillRect/>
            </a:stretch>
          </p:blipFill>
          <p:spPr>
            <a:xfrm>
              <a:off x="9445892" y="5724610"/>
              <a:ext cx="1592892" cy="896002"/>
            </a:xfrm>
            <a:prstGeom prst="rect">
              <a:avLst/>
            </a:prstGeom>
          </p:spPr>
        </p:pic>
      </p:grpSp>
    </p:spTree>
    <p:extLst>
      <p:ext uri="{BB962C8B-B14F-4D97-AF65-F5344CB8AC3E}">
        <p14:creationId xmlns:p14="http://schemas.microsoft.com/office/powerpoint/2010/main" val="135895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209DD-AF49-EAAC-64A9-8EBB2276D1ED}"/>
              </a:ext>
            </a:extLst>
          </p:cNvPr>
          <p:cNvSpPr>
            <a:spLocks noGrp="1"/>
          </p:cNvSpPr>
          <p:nvPr>
            <p:ph type="title"/>
          </p:nvPr>
        </p:nvSpPr>
        <p:spPr/>
        <p:txBody>
          <a:bodyPr/>
          <a:lstStyle/>
          <a:p>
            <a:r>
              <a:rPr lang="en-US" dirty="0">
                <a:solidFill>
                  <a:schemeClr val="accent2"/>
                </a:solidFill>
                <a:latin typeface="Century Gothic"/>
              </a:rPr>
              <a:t>2. </a:t>
            </a:r>
            <a:r>
              <a:rPr lang="en-US" dirty="0">
                <a:solidFill>
                  <a:schemeClr val="tx2"/>
                </a:solidFill>
                <a:latin typeface="Century Gothic"/>
              </a:rPr>
              <a:t>PRIORITES DE L’UNION EUROPEENNE</a:t>
            </a:r>
            <a:endParaRPr lang="en-US" dirty="0">
              <a:solidFill>
                <a:schemeClr val="tx2"/>
              </a:solidFill>
            </a:endParaRPr>
          </a:p>
        </p:txBody>
      </p:sp>
      <p:sp>
        <p:nvSpPr>
          <p:cNvPr id="15" name="ZoneTexte 14">
            <a:extLst>
              <a:ext uri="{FF2B5EF4-FFF2-40B4-BE49-F238E27FC236}">
                <a16:creationId xmlns:a16="http://schemas.microsoft.com/office/drawing/2014/main" id="{7B5288F8-DE13-6797-A4A9-E5C22B583D90}"/>
              </a:ext>
            </a:extLst>
          </p:cNvPr>
          <p:cNvSpPr txBox="1"/>
          <p:nvPr/>
        </p:nvSpPr>
        <p:spPr>
          <a:xfrm>
            <a:off x="381429" y="973934"/>
            <a:ext cx="11429143" cy="800219"/>
          </a:xfrm>
          <a:prstGeom prst="rect">
            <a:avLst/>
          </a:prstGeom>
          <a:noFill/>
        </p:spPr>
        <p:txBody>
          <a:bodyPr wrap="square" lIns="91440" tIns="45720" rIns="91440" bIns="45720" anchor="t">
            <a:spAutoFit/>
          </a:bodyPr>
          <a:lstStyle/>
          <a:p>
            <a:pPr algn="just"/>
            <a:r>
              <a:rPr lang="en-US" sz="2600" b="1" u="sng" dirty="0">
                <a:solidFill>
                  <a:schemeClr val="accent2"/>
                </a:solidFill>
                <a:latin typeface="+mj-lt"/>
              </a:rPr>
              <a:t>Green Deal (1/3) : Juillet 2020</a:t>
            </a:r>
            <a:endParaRPr lang="en-US" sz="2000" dirty="0">
              <a:solidFill>
                <a:schemeClr val="tx2"/>
              </a:solidFill>
              <a:latin typeface="+mj-lt"/>
            </a:endParaRPr>
          </a:p>
          <a:p>
            <a:pPr marL="800100" lvl="1" indent="-342900" algn="just">
              <a:buFont typeface="Arial" panose="020B0604020202020204" pitchFamily="34" charset="0"/>
              <a:buChar char="•"/>
            </a:pPr>
            <a:endParaRPr lang="en-US" sz="2000" b="1" u="sng" dirty="0">
              <a:solidFill>
                <a:schemeClr val="accent2"/>
              </a:solidFill>
              <a:latin typeface="+mj-lt"/>
            </a:endParaRPr>
          </a:p>
        </p:txBody>
      </p:sp>
      <p:sp>
        <p:nvSpPr>
          <p:cNvPr id="4" name="TextBox 3">
            <a:extLst>
              <a:ext uri="{FF2B5EF4-FFF2-40B4-BE49-F238E27FC236}">
                <a16:creationId xmlns:a16="http://schemas.microsoft.com/office/drawing/2014/main" id="{39DB9CA9-8E5C-DCC0-985B-48BCE84E3F9F}"/>
              </a:ext>
            </a:extLst>
          </p:cNvPr>
          <p:cNvSpPr txBox="1"/>
          <p:nvPr/>
        </p:nvSpPr>
        <p:spPr>
          <a:xfrm>
            <a:off x="381428" y="1533499"/>
            <a:ext cx="11810572" cy="5847755"/>
          </a:xfrm>
          <a:prstGeom prst="rect">
            <a:avLst/>
          </a:prstGeom>
          <a:noFill/>
        </p:spPr>
        <p:txBody>
          <a:bodyPr wrap="square">
            <a:spAutoFit/>
          </a:bodyPr>
          <a:lstStyle/>
          <a:p>
            <a:pPr algn="just"/>
            <a:r>
              <a:rPr lang="fr-FR" b="1" i="0" dirty="0">
                <a:solidFill>
                  <a:schemeClr val="accent2"/>
                </a:solidFill>
                <a:effectLst/>
                <a:latin typeface="+mj-lt"/>
              </a:rPr>
              <a:t>Le pacte vert (Green deal) : </a:t>
            </a:r>
          </a:p>
          <a:p>
            <a:pPr marL="285750" indent="-285750" algn="just">
              <a:buFont typeface="Arial" panose="020B0604020202020204" pitchFamily="34" charset="0"/>
              <a:buChar char="•"/>
            </a:pPr>
            <a:r>
              <a:rPr lang="fr-FR" b="0" i="0" dirty="0">
                <a:solidFill>
                  <a:srgbClr val="26324B"/>
                </a:solidFill>
                <a:effectLst/>
                <a:latin typeface="+mj-lt"/>
              </a:rPr>
              <a:t>la </a:t>
            </a:r>
            <a:r>
              <a:rPr lang="fr-FR" b="1" i="0" dirty="0">
                <a:solidFill>
                  <a:srgbClr val="26324B"/>
                </a:solidFill>
                <a:effectLst/>
                <a:latin typeface="+mj-lt"/>
              </a:rPr>
              <a:t>fin des émissions nettes de gaz à effet de serre d’ici à 2050</a:t>
            </a:r>
            <a:r>
              <a:rPr lang="fr-FR" b="0" i="0" dirty="0">
                <a:solidFill>
                  <a:srgbClr val="26324B"/>
                </a:solidFill>
                <a:effectLst/>
                <a:latin typeface="+mj-lt"/>
              </a:rPr>
              <a:t>,</a:t>
            </a:r>
          </a:p>
          <a:p>
            <a:pPr marL="285750" indent="-285750" algn="just">
              <a:buFont typeface="Arial" panose="020B0604020202020204" pitchFamily="34" charset="0"/>
              <a:buChar char="•"/>
            </a:pPr>
            <a:r>
              <a:rPr lang="fr-FR" b="0" i="0" dirty="0">
                <a:solidFill>
                  <a:srgbClr val="26324B"/>
                </a:solidFill>
                <a:effectLst/>
                <a:latin typeface="+mj-lt"/>
              </a:rPr>
              <a:t>une croissance économique dissociée de l’utilisation des ressources,</a:t>
            </a:r>
          </a:p>
          <a:p>
            <a:pPr marL="285750" indent="-285750" algn="just">
              <a:buFont typeface="Arial" panose="020B0604020202020204" pitchFamily="34" charset="0"/>
              <a:buChar char="•"/>
            </a:pPr>
            <a:r>
              <a:rPr lang="fr-FR" b="0" i="0" dirty="0">
                <a:solidFill>
                  <a:srgbClr val="26324B"/>
                </a:solidFill>
                <a:effectLst/>
                <a:latin typeface="+mj-lt"/>
              </a:rPr>
              <a:t>personne laissé de côté.</a:t>
            </a:r>
          </a:p>
          <a:p>
            <a:pPr algn="just"/>
            <a:endParaRPr lang="fr-FR" b="1" i="0" dirty="0">
              <a:solidFill>
                <a:schemeClr val="accent2"/>
              </a:solidFill>
              <a:effectLst/>
              <a:latin typeface="+mj-lt"/>
            </a:endParaRPr>
          </a:p>
          <a:p>
            <a:pPr algn="just"/>
            <a:r>
              <a:rPr lang="fr-FR" b="1" i="0" dirty="0">
                <a:solidFill>
                  <a:schemeClr val="accent2"/>
                </a:solidFill>
                <a:effectLst/>
                <a:latin typeface="+mj-lt"/>
              </a:rPr>
              <a:t>Objectifs climatiques juridiquement contraignants couvrant tous les secteurs clés de l’économie :</a:t>
            </a:r>
          </a:p>
          <a:p>
            <a:pPr marL="285750" indent="-285750" algn="just">
              <a:buFont typeface="Arial" panose="020B0604020202020204" pitchFamily="34" charset="0"/>
              <a:buChar char="•"/>
            </a:pPr>
            <a:r>
              <a:rPr lang="fr-FR" sz="1800" b="0" i="0" dirty="0">
                <a:effectLst/>
                <a:latin typeface="+mj-lt"/>
              </a:rPr>
              <a:t>des objectifs de </a:t>
            </a:r>
            <a:r>
              <a:rPr lang="fr-FR" sz="1800" b="1" i="0" dirty="0">
                <a:effectLst/>
                <a:latin typeface="+mj-lt"/>
              </a:rPr>
              <a:t>réduction des émissions dans un large éventail de secteurs</a:t>
            </a:r>
            <a:r>
              <a:rPr lang="fr-FR" sz="1800" b="0" i="0" dirty="0">
                <a:effectLst/>
                <a:latin typeface="+mj-lt"/>
              </a:rPr>
              <a:t>;</a:t>
            </a:r>
          </a:p>
          <a:p>
            <a:pPr marL="285750" indent="-285750" algn="just">
              <a:buFont typeface="Arial" panose="020B0604020202020204" pitchFamily="34" charset="0"/>
              <a:buChar char="•"/>
            </a:pPr>
            <a:r>
              <a:rPr lang="fr-FR" sz="1800" b="0" i="0" dirty="0">
                <a:effectLst/>
                <a:latin typeface="+mj-lt"/>
              </a:rPr>
              <a:t>un objectif visant à </a:t>
            </a:r>
            <a:r>
              <a:rPr lang="fr-FR" sz="1800" b="1" i="0" dirty="0">
                <a:effectLst/>
                <a:latin typeface="+mj-lt"/>
              </a:rPr>
              <a:t>accroître les puits de carbone </a:t>
            </a:r>
            <a:r>
              <a:rPr lang="fr-FR" sz="1800" b="0" i="0" dirty="0">
                <a:effectLst/>
                <a:latin typeface="+mj-lt"/>
              </a:rPr>
              <a:t>naturels;</a:t>
            </a:r>
          </a:p>
          <a:p>
            <a:pPr marL="285750" indent="-285750" algn="just">
              <a:buFont typeface="Arial" panose="020B0604020202020204" pitchFamily="34" charset="0"/>
              <a:buChar char="•"/>
            </a:pPr>
            <a:r>
              <a:rPr lang="fr-FR" sz="1800" b="0" i="0" dirty="0">
                <a:effectLst/>
                <a:latin typeface="+mj-lt"/>
              </a:rPr>
              <a:t>un </a:t>
            </a:r>
            <a:r>
              <a:rPr lang="fr-FR" sz="1800" b="1" i="0" dirty="0">
                <a:effectLst/>
                <a:latin typeface="+mj-lt"/>
              </a:rPr>
              <a:t>système d’échange de quotas d’émission actualisé </a:t>
            </a:r>
            <a:r>
              <a:rPr lang="fr-FR" sz="1800" b="0" i="0" dirty="0">
                <a:effectLst/>
                <a:latin typeface="+mj-lt"/>
              </a:rPr>
              <a:t>pour plafonner les émissions, attribuer un prix à la pollution et générer des investissements dans la transition écologique;</a:t>
            </a:r>
          </a:p>
          <a:p>
            <a:pPr marL="285750" indent="-285750" algn="just">
              <a:buFont typeface="Arial" panose="020B0604020202020204" pitchFamily="34" charset="0"/>
              <a:buChar char="•"/>
            </a:pPr>
            <a:r>
              <a:rPr lang="fr-FR" sz="1800" b="0" i="0" dirty="0">
                <a:effectLst/>
                <a:latin typeface="+mj-lt"/>
              </a:rPr>
              <a:t>un </a:t>
            </a:r>
            <a:r>
              <a:rPr lang="fr-FR" sz="1800" b="1" i="0" dirty="0">
                <a:effectLst/>
                <a:latin typeface="+mj-lt"/>
              </a:rPr>
              <a:t>soutien social </a:t>
            </a:r>
            <a:r>
              <a:rPr lang="fr-FR" sz="1800" b="0" i="0" dirty="0">
                <a:effectLst/>
                <a:latin typeface="+mj-lt"/>
              </a:rPr>
              <a:t>aux citoyens et aux petites entreprises.</a:t>
            </a:r>
          </a:p>
          <a:p>
            <a:pPr algn="just"/>
            <a:endParaRPr lang="fr-FR" dirty="0">
              <a:latin typeface="+mj-lt"/>
            </a:endParaRPr>
          </a:p>
          <a:p>
            <a:pPr algn="just"/>
            <a:r>
              <a:rPr lang="fr-FR" b="1" dirty="0">
                <a:solidFill>
                  <a:schemeClr val="accent2"/>
                </a:solidFill>
                <a:latin typeface="+mj-lt"/>
              </a:rPr>
              <a:t>Outils de financements spécifiques : </a:t>
            </a:r>
          </a:p>
          <a:p>
            <a:pPr marL="285750" indent="-285750" algn="just">
              <a:buFont typeface="Arial" panose="020B0604020202020204" pitchFamily="34" charset="0"/>
              <a:buChar char="•"/>
            </a:pPr>
            <a:r>
              <a:rPr lang="fr-FR" sz="1800" b="0" i="0" dirty="0">
                <a:solidFill>
                  <a:srgbClr val="26324B"/>
                </a:solidFill>
                <a:effectLst/>
                <a:latin typeface="+mj-lt"/>
              </a:rPr>
              <a:t>le nouveau </a:t>
            </a:r>
            <a:r>
              <a:rPr lang="fr-FR" sz="1800" b="1" i="0" dirty="0">
                <a:solidFill>
                  <a:srgbClr val="26324B"/>
                </a:solidFill>
                <a:effectLst/>
                <a:latin typeface="+mj-lt"/>
              </a:rPr>
              <a:t>Fonds social pour le climat</a:t>
            </a:r>
            <a:r>
              <a:rPr lang="fr-FR" sz="1800" b="0" i="0" dirty="0">
                <a:solidFill>
                  <a:srgbClr val="26324B"/>
                </a:solidFill>
                <a:effectLst/>
                <a:latin typeface="+mj-lt"/>
              </a:rPr>
              <a:t> </a:t>
            </a:r>
          </a:p>
          <a:p>
            <a:pPr marL="285750" indent="-285750" algn="just">
              <a:buFont typeface="Arial" panose="020B0604020202020204" pitchFamily="34" charset="0"/>
              <a:buChar char="•"/>
            </a:pPr>
            <a:r>
              <a:rPr lang="fr-FR" sz="1800" b="1" i="0" dirty="0">
                <a:solidFill>
                  <a:srgbClr val="26324B"/>
                </a:solidFill>
                <a:effectLst/>
                <a:latin typeface="+mj-lt"/>
              </a:rPr>
              <a:t>mécanisme d’ajustement carbone aux frontières</a:t>
            </a:r>
            <a:endParaRPr lang="fr-FR" sz="1800" b="0" i="0" dirty="0">
              <a:effectLst/>
              <a:latin typeface="+mj-lt"/>
            </a:endParaRPr>
          </a:p>
          <a:p>
            <a:pPr algn="just"/>
            <a:endParaRPr lang="fr-FR" dirty="0">
              <a:solidFill>
                <a:srgbClr val="26324B"/>
              </a:solidFill>
              <a:latin typeface="+mj-lt"/>
            </a:endParaRPr>
          </a:p>
          <a:p>
            <a:pPr algn="just"/>
            <a:r>
              <a:rPr lang="fr-FR" b="1" i="0" dirty="0">
                <a:solidFill>
                  <a:schemeClr val="accent2"/>
                </a:solidFill>
                <a:effectLst/>
                <a:latin typeface="+mj-lt"/>
              </a:rPr>
              <a:t>Politique pour sortir de la pandémie de COVID-19 &amp; source de financements </a:t>
            </a:r>
            <a:r>
              <a:rPr lang="fr-FR" b="1" dirty="0">
                <a:solidFill>
                  <a:schemeClr val="accent2"/>
                </a:solidFill>
                <a:latin typeface="+mj-lt"/>
              </a:rPr>
              <a:t>: </a:t>
            </a:r>
            <a:endParaRPr lang="fr-FR" b="1" i="0" dirty="0">
              <a:solidFill>
                <a:schemeClr val="accent2"/>
              </a:solidFill>
              <a:effectLst/>
              <a:latin typeface="+mj-lt"/>
            </a:endParaRPr>
          </a:p>
          <a:p>
            <a:pPr marL="285750" indent="-285750" algn="just">
              <a:buFont typeface="Arial" panose="020B0604020202020204" pitchFamily="34" charset="0"/>
              <a:buChar char="•"/>
            </a:pPr>
            <a:r>
              <a:rPr lang="fr-FR" sz="1600" b="1" i="0" dirty="0">
                <a:solidFill>
                  <a:srgbClr val="26324B"/>
                </a:solidFill>
                <a:effectLst/>
                <a:latin typeface="+mj-lt"/>
              </a:rPr>
              <a:t>1/3 des 1 800 milliards d’euros</a:t>
            </a:r>
            <a:r>
              <a:rPr lang="fr-FR" sz="1600" b="0" i="0" dirty="0">
                <a:solidFill>
                  <a:srgbClr val="26324B"/>
                </a:solidFill>
                <a:effectLst/>
                <a:latin typeface="+mj-lt"/>
              </a:rPr>
              <a:t> d’investissements du plan de relance </a:t>
            </a:r>
            <a:r>
              <a:rPr lang="fr-FR" sz="1600" b="1" i="0" dirty="0" err="1">
                <a:solidFill>
                  <a:srgbClr val="26324B"/>
                </a:solidFill>
                <a:effectLst/>
                <a:latin typeface="+mj-lt"/>
              </a:rPr>
              <a:t>NextGenerationEU</a:t>
            </a:r>
            <a:r>
              <a:rPr lang="fr-FR" sz="1600" b="0" i="0" dirty="0">
                <a:solidFill>
                  <a:srgbClr val="26324B"/>
                </a:solidFill>
                <a:effectLst/>
                <a:latin typeface="+mj-lt"/>
              </a:rPr>
              <a:t> et le </a:t>
            </a:r>
            <a:r>
              <a:rPr lang="fr-FR" sz="1600" b="1" i="0" dirty="0">
                <a:solidFill>
                  <a:srgbClr val="26324B"/>
                </a:solidFill>
                <a:effectLst/>
                <a:latin typeface="+mj-lt"/>
              </a:rPr>
              <a:t>budget septennal (MFF) </a:t>
            </a:r>
            <a:r>
              <a:rPr lang="fr-FR" sz="1600" b="0" i="0" dirty="0">
                <a:solidFill>
                  <a:srgbClr val="26324B"/>
                </a:solidFill>
                <a:effectLst/>
                <a:latin typeface="+mj-lt"/>
              </a:rPr>
              <a:t>de l’UE financeront le pacte vert pour l’Europe.</a:t>
            </a:r>
          </a:p>
          <a:p>
            <a:pPr algn="just"/>
            <a:endParaRPr lang="fr-FR" dirty="0">
              <a:solidFill>
                <a:srgbClr val="26324B"/>
              </a:solidFill>
              <a:latin typeface="+mj-lt"/>
            </a:endParaRPr>
          </a:p>
          <a:p>
            <a:pPr algn="just"/>
            <a:endParaRPr lang="fr-FR" b="0" i="0" dirty="0">
              <a:solidFill>
                <a:srgbClr val="26324B"/>
              </a:solidFill>
              <a:effectLst/>
              <a:latin typeface="+mj-lt"/>
            </a:endParaRPr>
          </a:p>
        </p:txBody>
      </p:sp>
    </p:spTree>
    <p:extLst>
      <p:ext uri="{BB962C8B-B14F-4D97-AF65-F5344CB8AC3E}">
        <p14:creationId xmlns:p14="http://schemas.microsoft.com/office/powerpoint/2010/main" val="3460908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209DD-AF49-EAAC-64A9-8EBB2276D1ED}"/>
              </a:ext>
            </a:extLst>
          </p:cNvPr>
          <p:cNvSpPr>
            <a:spLocks noGrp="1"/>
          </p:cNvSpPr>
          <p:nvPr>
            <p:ph type="title"/>
          </p:nvPr>
        </p:nvSpPr>
        <p:spPr/>
        <p:txBody>
          <a:bodyPr/>
          <a:lstStyle/>
          <a:p>
            <a:r>
              <a:rPr lang="en-US" dirty="0">
                <a:solidFill>
                  <a:schemeClr val="accent2"/>
                </a:solidFill>
                <a:latin typeface="Century Gothic"/>
              </a:rPr>
              <a:t>2. </a:t>
            </a:r>
            <a:r>
              <a:rPr lang="en-US" dirty="0">
                <a:solidFill>
                  <a:schemeClr val="tx2"/>
                </a:solidFill>
                <a:latin typeface="Century Gothic"/>
              </a:rPr>
              <a:t>PRIORITES DE L’UNION EUROPEENNE</a:t>
            </a:r>
            <a:endParaRPr lang="en-US" dirty="0">
              <a:solidFill>
                <a:schemeClr val="tx2"/>
              </a:solidFill>
            </a:endParaRPr>
          </a:p>
        </p:txBody>
      </p:sp>
      <p:sp>
        <p:nvSpPr>
          <p:cNvPr id="4" name="TextBox 3">
            <a:extLst>
              <a:ext uri="{FF2B5EF4-FFF2-40B4-BE49-F238E27FC236}">
                <a16:creationId xmlns:a16="http://schemas.microsoft.com/office/drawing/2014/main" id="{39DB9CA9-8E5C-DCC0-985B-48BCE84E3F9F}"/>
              </a:ext>
            </a:extLst>
          </p:cNvPr>
          <p:cNvSpPr txBox="1"/>
          <p:nvPr/>
        </p:nvSpPr>
        <p:spPr>
          <a:xfrm>
            <a:off x="488760" y="1222733"/>
            <a:ext cx="11560366" cy="3785652"/>
          </a:xfrm>
          <a:prstGeom prst="rect">
            <a:avLst/>
          </a:prstGeom>
          <a:noFill/>
        </p:spPr>
        <p:txBody>
          <a:bodyPr wrap="square">
            <a:spAutoFit/>
          </a:bodyPr>
          <a:lstStyle/>
          <a:p>
            <a:pPr algn="l"/>
            <a:r>
              <a:rPr lang="fr-FR" sz="2400" b="1" i="0" u="sng" dirty="0">
                <a:solidFill>
                  <a:schemeClr val="accent2"/>
                </a:solidFill>
                <a:effectLst/>
                <a:latin typeface="+mj-lt"/>
              </a:rPr>
              <a:t>Green deal (2/3)</a:t>
            </a:r>
          </a:p>
          <a:p>
            <a:pPr algn="l"/>
            <a:endParaRPr lang="fr-FR" sz="2400" b="1" i="0" u="sng" dirty="0">
              <a:solidFill>
                <a:schemeClr val="accent2"/>
              </a:solidFill>
              <a:effectLst/>
              <a:latin typeface="+mj-lt"/>
            </a:endParaRPr>
          </a:p>
          <a:p>
            <a:pPr marL="285750" indent="-285750" algn="l">
              <a:buFont typeface="Arial" panose="020B0604020202020204" pitchFamily="34" charset="0"/>
              <a:buChar char="•"/>
            </a:pPr>
            <a:r>
              <a:rPr lang="fr-FR" sz="2400" b="0" i="0" dirty="0">
                <a:effectLst/>
                <a:latin typeface="+mj-lt"/>
              </a:rPr>
              <a:t>Rendre les </a:t>
            </a:r>
            <a:r>
              <a:rPr lang="fr-FR" sz="2400" b="1" i="0" dirty="0">
                <a:effectLst/>
                <a:latin typeface="+mj-lt"/>
              </a:rPr>
              <a:t>transports</a:t>
            </a:r>
            <a:r>
              <a:rPr lang="fr-FR" sz="2400" b="0" i="0" dirty="0">
                <a:effectLst/>
                <a:latin typeface="+mj-lt"/>
              </a:rPr>
              <a:t> durables pour tous</a:t>
            </a:r>
          </a:p>
          <a:p>
            <a:pPr marL="285750" indent="-285750">
              <a:buFont typeface="Arial" panose="020B0604020202020204" pitchFamily="34" charset="0"/>
              <a:buChar char="•"/>
            </a:pPr>
            <a:r>
              <a:rPr lang="fr-FR" sz="2400" b="0" i="0" dirty="0">
                <a:effectLst/>
                <a:latin typeface="+mj-lt"/>
              </a:rPr>
              <a:t>Prendre la tête de la </a:t>
            </a:r>
            <a:r>
              <a:rPr lang="fr-FR" sz="2400" b="1" i="0" dirty="0">
                <a:effectLst/>
                <a:latin typeface="+mj-lt"/>
              </a:rPr>
              <a:t>révolution industrielle verte</a:t>
            </a:r>
          </a:p>
          <a:p>
            <a:pPr marL="285750" indent="-285750">
              <a:buFont typeface="Arial" panose="020B0604020202020204" pitchFamily="34" charset="0"/>
              <a:buChar char="•"/>
            </a:pPr>
            <a:r>
              <a:rPr lang="fr-FR" sz="2400" b="0" i="0" dirty="0">
                <a:effectLst/>
                <a:latin typeface="+mj-lt"/>
              </a:rPr>
              <a:t>Rendre notre </a:t>
            </a:r>
            <a:r>
              <a:rPr lang="fr-FR" sz="2400" b="1" i="0" dirty="0">
                <a:effectLst/>
                <a:latin typeface="+mj-lt"/>
              </a:rPr>
              <a:t>système énergétique propre</a:t>
            </a:r>
          </a:p>
          <a:p>
            <a:pPr marL="285750" indent="-285750">
              <a:buFont typeface="Arial" panose="020B0604020202020204" pitchFamily="34" charset="0"/>
              <a:buChar char="•"/>
            </a:pPr>
            <a:r>
              <a:rPr lang="fr-FR" sz="2400" b="0" i="0" dirty="0">
                <a:effectLst/>
                <a:latin typeface="+mj-lt"/>
              </a:rPr>
              <a:t>Des </a:t>
            </a:r>
            <a:r>
              <a:rPr lang="fr-FR" sz="2400" b="1" i="0" dirty="0">
                <a:effectLst/>
                <a:latin typeface="+mj-lt"/>
              </a:rPr>
              <a:t>bâtiments rénovés </a:t>
            </a:r>
            <a:r>
              <a:rPr lang="fr-FR" sz="2400" b="0" i="0" dirty="0">
                <a:effectLst/>
                <a:latin typeface="+mj-lt"/>
              </a:rPr>
              <a:t>pour des modes de vie plus écologiques</a:t>
            </a:r>
          </a:p>
          <a:p>
            <a:pPr marL="285750" indent="-285750">
              <a:buFont typeface="Arial" panose="020B0604020202020204" pitchFamily="34" charset="0"/>
              <a:buChar char="•"/>
            </a:pPr>
            <a:r>
              <a:rPr lang="fr-FR" sz="2400" b="1" i="0" dirty="0">
                <a:effectLst/>
                <a:latin typeface="+mj-lt"/>
              </a:rPr>
              <a:t>Travailler avec la nature </a:t>
            </a:r>
            <a:r>
              <a:rPr lang="fr-FR" sz="2400" b="0" i="0" dirty="0">
                <a:effectLst/>
                <a:latin typeface="+mj-lt"/>
              </a:rPr>
              <a:t>pour protéger notre planète et notre santé</a:t>
            </a:r>
          </a:p>
          <a:p>
            <a:pPr marL="285750" indent="-285750">
              <a:buFont typeface="Arial" panose="020B0604020202020204" pitchFamily="34" charset="0"/>
              <a:buChar char="•"/>
            </a:pPr>
            <a:r>
              <a:rPr lang="fr-FR" sz="2400" b="0" i="0" dirty="0">
                <a:effectLst/>
                <a:latin typeface="+mj-lt"/>
              </a:rPr>
              <a:t>Renforcer </a:t>
            </a:r>
            <a:r>
              <a:rPr lang="fr-FR" sz="2400" b="1" i="0" dirty="0">
                <a:effectLst/>
                <a:latin typeface="+mj-lt"/>
              </a:rPr>
              <a:t>l'action mondiale </a:t>
            </a:r>
            <a:r>
              <a:rPr lang="fr-FR" sz="2400" b="0" i="0" dirty="0">
                <a:effectLst/>
                <a:latin typeface="+mj-lt"/>
              </a:rPr>
              <a:t>pour le climat</a:t>
            </a:r>
          </a:p>
          <a:p>
            <a:pPr algn="l"/>
            <a:endParaRPr lang="fr-FR" sz="2400" b="0" i="0" dirty="0">
              <a:effectLst/>
              <a:latin typeface="+mj-lt"/>
            </a:endParaRPr>
          </a:p>
          <a:p>
            <a:pPr algn="l"/>
            <a:endParaRPr lang="fr-FR" sz="2400" b="0" i="0" dirty="0">
              <a:solidFill>
                <a:srgbClr val="26324B"/>
              </a:solidFill>
              <a:effectLst/>
              <a:latin typeface="+mj-lt"/>
            </a:endParaRPr>
          </a:p>
        </p:txBody>
      </p:sp>
    </p:spTree>
    <p:extLst>
      <p:ext uri="{BB962C8B-B14F-4D97-AF65-F5344CB8AC3E}">
        <p14:creationId xmlns:p14="http://schemas.microsoft.com/office/powerpoint/2010/main" val="1501807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209DD-AF49-EAAC-64A9-8EBB2276D1ED}"/>
              </a:ext>
            </a:extLst>
          </p:cNvPr>
          <p:cNvSpPr>
            <a:spLocks noGrp="1"/>
          </p:cNvSpPr>
          <p:nvPr>
            <p:ph type="title"/>
          </p:nvPr>
        </p:nvSpPr>
        <p:spPr/>
        <p:txBody>
          <a:bodyPr/>
          <a:lstStyle/>
          <a:p>
            <a:r>
              <a:rPr lang="en-US" dirty="0">
                <a:solidFill>
                  <a:schemeClr val="accent2"/>
                </a:solidFill>
                <a:latin typeface="Century Gothic"/>
              </a:rPr>
              <a:t>2. </a:t>
            </a:r>
            <a:r>
              <a:rPr lang="en-US" dirty="0">
                <a:solidFill>
                  <a:schemeClr val="tx2"/>
                </a:solidFill>
                <a:latin typeface="Century Gothic"/>
              </a:rPr>
              <a:t>PRIORITES DE L’UNION EUROPEENNE</a:t>
            </a:r>
            <a:endParaRPr lang="en-US" dirty="0">
              <a:solidFill>
                <a:schemeClr val="tx2"/>
              </a:solidFill>
            </a:endParaRPr>
          </a:p>
        </p:txBody>
      </p:sp>
      <p:sp>
        <p:nvSpPr>
          <p:cNvPr id="4" name="TextBox 3">
            <a:extLst>
              <a:ext uri="{FF2B5EF4-FFF2-40B4-BE49-F238E27FC236}">
                <a16:creationId xmlns:a16="http://schemas.microsoft.com/office/drawing/2014/main" id="{39DB9CA9-8E5C-DCC0-985B-48BCE84E3F9F}"/>
              </a:ext>
            </a:extLst>
          </p:cNvPr>
          <p:cNvSpPr txBox="1"/>
          <p:nvPr/>
        </p:nvSpPr>
        <p:spPr>
          <a:xfrm>
            <a:off x="315817" y="973934"/>
            <a:ext cx="11560366" cy="6201698"/>
          </a:xfrm>
          <a:prstGeom prst="rect">
            <a:avLst/>
          </a:prstGeom>
          <a:noFill/>
        </p:spPr>
        <p:txBody>
          <a:bodyPr wrap="square">
            <a:spAutoFit/>
          </a:bodyPr>
          <a:lstStyle/>
          <a:p>
            <a:pPr algn="l"/>
            <a:r>
              <a:rPr lang="fr-FR" sz="2400" b="1" i="0" u="sng" dirty="0">
                <a:solidFill>
                  <a:schemeClr val="accent2"/>
                </a:solidFill>
                <a:effectLst/>
                <a:latin typeface="+mj-lt"/>
              </a:rPr>
              <a:t>Green deal</a:t>
            </a:r>
            <a:r>
              <a:rPr lang="fr-FR" sz="2400" b="1" u="sng" dirty="0">
                <a:solidFill>
                  <a:schemeClr val="accent2"/>
                </a:solidFill>
                <a:latin typeface="+mj-lt"/>
              </a:rPr>
              <a:t> : volet transport (3/3)</a:t>
            </a:r>
          </a:p>
          <a:p>
            <a:pPr algn="l"/>
            <a:endParaRPr lang="fr-FR" b="0" i="0" dirty="0">
              <a:solidFill>
                <a:srgbClr val="26324B"/>
              </a:solidFill>
              <a:effectLst/>
              <a:latin typeface="+mj-lt"/>
            </a:endParaRPr>
          </a:p>
          <a:p>
            <a:pPr marL="285750" indent="-285750" algn="just">
              <a:buFont typeface="Arial" panose="020B0604020202020204" pitchFamily="34" charset="0"/>
              <a:buChar char="•"/>
            </a:pPr>
            <a:r>
              <a:rPr lang="fr-FR" sz="1700" b="1" i="0" u="sng" dirty="0">
                <a:solidFill>
                  <a:schemeClr val="accent2"/>
                </a:solidFill>
                <a:effectLst/>
                <a:latin typeface="+mj-lt"/>
              </a:rPr>
              <a:t>Normes en matière de CO2 </a:t>
            </a:r>
            <a:r>
              <a:rPr lang="fr-FR" sz="1700" b="0" i="0" dirty="0">
                <a:solidFill>
                  <a:schemeClr val="accent2"/>
                </a:solidFill>
                <a:effectLst/>
                <a:latin typeface="+mj-lt"/>
              </a:rPr>
              <a:t>: </a:t>
            </a:r>
            <a:r>
              <a:rPr lang="fr-FR" sz="1700" b="1" i="0" dirty="0">
                <a:solidFill>
                  <a:schemeClr val="accent2"/>
                </a:solidFill>
                <a:effectLst/>
                <a:latin typeface="+mj-lt"/>
              </a:rPr>
              <a:t>toutes les voitures et camionnettes neuves immatriculées en Europe seront à émissions nulles d’ici à 2035</a:t>
            </a:r>
            <a:r>
              <a:rPr lang="fr-FR" sz="1700" b="0" i="0" dirty="0">
                <a:solidFill>
                  <a:schemeClr val="accent2"/>
                </a:solidFill>
                <a:effectLst/>
                <a:latin typeface="+mj-lt"/>
              </a:rPr>
              <a:t>. </a:t>
            </a:r>
          </a:p>
          <a:p>
            <a:pPr marL="742950" lvl="1" indent="-285750" algn="just">
              <a:buFont typeface="Arial" panose="020B0604020202020204" pitchFamily="34" charset="0"/>
              <a:buChar char="•"/>
            </a:pPr>
            <a:r>
              <a:rPr lang="fr-FR" sz="1700" b="0" i="0" dirty="0">
                <a:solidFill>
                  <a:srgbClr val="26324B"/>
                </a:solidFill>
                <a:effectLst/>
                <a:latin typeface="+mj-lt"/>
              </a:rPr>
              <a:t>Les émissions moyennes des voitures neuves devront diminuer de 55 % d’ici à 2030 et celles des camionnettes neuves de 50 % d’ici à 2030. </a:t>
            </a:r>
          </a:p>
          <a:p>
            <a:pPr marL="285750" indent="-285750" algn="just">
              <a:buFont typeface="Arial" panose="020B0604020202020204" pitchFamily="34" charset="0"/>
              <a:buChar char="•"/>
            </a:pPr>
            <a:r>
              <a:rPr lang="fr-FR" sz="1700" i="0" dirty="0">
                <a:effectLst/>
                <a:latin typeface="+mj-lt"/>
              </a:rPr>
              <a:t>Objectifs obligatoires en matière de </a:t>
            </a:r>
            <a:r>
              <a:rPr lang="fr-FR" sz="1700" b="1" i="0" u="sng" dirty="0">
                <a:solidFill>
                  <a:schemeClr val="accent2"/>
                </a:solidFill>
                <a:effectLst/>
                <a:latin typeface="+mj-lt"/>
              </a:rPr>
              <a:t>déploiement d’infrastructures de recharge électrique et de ravitaillement en hydrogène </a:t>
            </a:r>
            <a:r>
              <a:rPr lang="fr-FR" sz="1700" b="0" i="0" dirty="0">
                <a:solidFill>
                  <a:srgbClr val="26324B"/>
                </a:solidFill>
                <a:effectLst/>
                <a:latin typeface="+mj-lt"/>
              </a:rPr>
              <a:t>le long des routes européennes</a:t>
            </a:r>
          </a:p>
          <a:p>
            <a:pPr marL="285750" indent="-285750" algn="just">
              <a:buFont typeface="Arial" panose="020B0604020202020204" pitchFamily="34" charset="0"/>
              <a:buChar char="•"/>
            </a:pPr>
            <a:r>
              <a:rPr lang="fr-FR" sz="1700" b="0" i="0" dirty="0">
                <a:solidFill>
                  <a:srgbClr val="26324B"/>
                </a:solidFill>
                <a:effectLst/>
                <a:latin typeface="+mj-lt"/>
              </a:rPr>
              <a:t>Dés 2027, les transports routiers seront </a:t>
            </a:r>
            <a:r>
              <a:rPr lang="fr-FR" sz="1700" i="0" dirty="0">
                <a:effectLst/>
                <a:latin typeface="+mj-lt"/>
              </a:rPr>
              <a:t>couverts par le </a:t>
            </a:r>
            <a:r>
              <a:rPr lang="fr-FR" sz="1700" b="1" i="0" u="sng" dirty="0">
                <a:solidFill>
                  <a:schemeClr val="accent2"/>
                </a:solidFill>
                <a:effectLst/>
                <a:latin typeface="+mj-lt"/>
              </a:rPr>
              <a:t>système d’échange de quotas d’émission</a:t>
            </a:r>
            <a:r>
              <a:rPr lang="fr-FR" sz="1700" b="0" i="0" dirty="0">
                <a:solidFill>
                  <a:srgbClr val="26324B"/>
                </a:solidFill>
                <a:effectLst/>
                <a:latin typeface="+mj-lt"/>
              </a:rPr>
              <a:t>, ce qui aura pour effet d’attribuer un prix à la pollution, de stimuler l’utilisation de carburants plus propres et de favoriser les investissements dans des technologies propres.</a:t>
            </a:r>
          </a:p>
          <a:p>
            <a:pPr marL="285750" indent="-285750" algn="just">
              <a:buFont typeface="Arial" panose="020B0604020202020204" pitchFamily="34" charset="0"/>
              <a:buChar char="•"/>
            </a:pPr>
            <a:r>
              <a:rPr lang="fr-FR" sz="1700" b="0" i="0" dirty="0">
                <a:effectLst/>
                <a:latin typeface="+mj-lt"/>
              </a:rPr>
              <a:t>La </a:t>
            </a:r>
            <a:r>
              <a:rPr lang="fr-FR" sz="1700" b="1" i="0" u="sng" dirty="0">
                <a:solidFill>
                  <a:schemeClr val="accent2"/>
                </a:solidFill>
                <a:effectLst/>
                <a:latin typeface="+mj-lt"/>
              </a:rPr>
              <a:t>tarification du carbone s’applique également au secteur de l’aviation</a:t>
            </a:r>
            <a:r>
              <a:rPr lang="fr-FR" sz="1700" b="0" i="0" dirty="0">
                <a:effectLst/>
                <a:latin typeface="+mj-lt"/>
              </a:rPr>
              <a:t>. </a:t>
            </a:r>
          </a:p>
          <a:p>
            <a:pPr marL="742950" lvl="1" indent="-285750" algn="just">
              <a:buFont typeface="Arial" panose="020B0604020202020204" pitchFamily="34" charset="0"/>
              <a:buChar char="•"/>
            </a:pPr>
            <a:r>
              <a:rPr lang="fr-FR" sz="1600" b="0" i="0" dirty="0">
                <a:effectLst/>
                <a:latin typeface="+mj-lt"/>
              </a:rPr>
              <a:t>s’applique aux vols à l’intérieur de l’EEE et aux vols à destination de la Suisse et du Royaume-Uni. </a:t>
            </a:r>
          </a:p>
          <a:p>
            <a:pPr marL="742950" lvl="1" indent="-285750" algn="just">
              <a:buFont typeface="Arial" panose="020B0604020202020204" pitchFamily="34" charset="0"/>
              <a:buChar char="•"/>
            </a:pPr>
            <a:r>
              <a:rPr lang="fr-FR" sz="1600" b="0" i="0" dirty="0">
                <a:effectLst/>
                <a:latin typeface="+mj-lt"/>
              </a:rPr>
              <a:t>À partir de 2024, les vols autres qu’intérieurs à destination et en provenance des régions ultrapériphériques seront également couverts.</a:t>
            </a:r>
          </a:p>
          <a:p>
            <a:pPr marL="285750" indent="-285750" algn="just">
              <a:buFont typeface="Arial" panose="020B0604020202020204" pitchFamily="34" charset="0"/>
              <a:buChar char="•"/>
            </a:pPr>
            <a:r>
              <a:rPr lang="fr-FR" sz="1700" b="1" i="0" u="sng" dirty="0">
                <a:solidFill>
                  <a:schemeClr val="accent2"/>
                </a:solidFill>
                <a:effectLst/>
                <a:latin typeface="+mj-lt"/>
              </a:rPr>
              <a:t>Afin de promouvoir les carburants d’aviation durables (CAD)</a:t>
            </a:r>
            <a:r>
              <a:rPr lang="fr-FR" sz="1700" b="0" i="0" dirty="0">
                <a:solidFill>
                  <a:schemeClr val="accent2"/>
                </a:solidFill>
                <a:effectLst/>
                <a:latin typeface="+mj-lt"/>
              </a:rPr>
              <a:t>, </a:t>
            </a:r>
            <a:r>
              <a:rPr lang="fr-FR" sz="1700" b="0" i="0" dirty="0">
                <a:effectLst/>
                <a:latin typeface="+mj-lt"/>
              </a:rPr>
              <a:t>la part minimale de CAD devant être mélangée au kérosène par les fournisseurs de carburant d’aviation et fournie aux aéroports de l’UE a été augmentée.</a:t>
            </a:r>
          </a:p>
          <a:p>
            <a:pPr marL="285750" indent="-285750" algn="just">
              <a:buFont typeface="Arial" panose="020B0604020202020204" pitchFamily="34" charset="0"/>
              <a:buChar char="•"/>
            </a:pPr>
            <a:r>
              <a:rPr lang="fr-FR" sz="1700" b="1" i="0" u="sng" dirty="0">
                <a:solidFill>
                  <a:schemeClr val="accent2"/>
                </a:solidFill>
                <a:effectLst/>
                <a:latin typeface="+mj-lt"/>
              </a:rPr>
              <a:t>La tarification du carbone a également été étendue au secteur maritime</a:t>
            </a:r>
            <a:r>
              <a:rPr lang="fr-FR" sz="1700" b="0" i="0" dirty="0">
                <a:solidFill>
                  <a:schemeClr val="accent2"/>
                </a:solidFill>
                <a:effectLst/>
                <a:latin typeface="+mj-lt"/>
              </a:rPr>
              <a:t>. </a:t>
            </a:r>
          </a:p>
          <a:p>
            <a:pPr marL="742950" lvl="1" indent="-285750" algn="just">
              <a:buFont typeface="Arial" panose="020B0604020202020204" pitchFamily="34" charset="0"/>
              <a:buChar char="•"/>
            </a:pPr>
            <a:r>
              <a:rPr lang="fr-FR" sz="1700" b="0" i="0" dirty="0">
                <a:effectLst/>
                <a:latin typeface="+mj-lt"/>
              </a:rPr>
              <a:t>Un objectif de réduction progressive de l’intensité annuelle moyenne en gaz à effet de serre de l’énergie utilisée à bord des navires a été établi afin de promouvoir l’utilisation de carburants renouvelables et bas carbone.</a:t>
            </a:r>
          </a:p>
          <a:p>
            <a:pPr algn="l"/>
            <a:endParaRPr lang="fr-FR" b="0" i="0" dirty="0">
              <a:solidFill>
                <a:srgbClr val="26324B"/>
              </a:solidFill>
              <a:effectLst/>
              <a:latin typeface="+mj-lt"/>
            </a:endParaRPr>
          </a:p>
        </p:txBody>
      </p:sp>
    </p:spTree>
    <p:extLst>
      <p:ext uri="{BB962C8B-B14F-4D97-AF65-F5344CB8AC3E}">
        <p14:creationId xmlns:p14="http://schemas.microsoft.com/office/powerpoint/2010/main" val="1078368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209DD-AF49-EAAC-64A9-8EBB2276D1ED}"/>
              </a:ext>
            </a:extLst>
          </p:cNvPr>
          <p:cNvSpPr>
            <a:spLocks noGrp="1"/>
          </p:cNvSpPr>
          <p:nvPr>
            <p:ph type="title"/>
          </p:nvPr>
        </p:nvSpPr>
        <p:spPr/>
        <p:txBody>
          <a:bodyPr/>
          <a:lstStyle/>
          <a:p>
            <a:r>
              <a:rPr lang="en-US" dirty="0">
                <a:solidFill>
                  <a:schemeClr val="accent2"/>
                </a:solidFill>
                <a:latin typeface="Century Gothic"/>
              </a:rPr>
              <a:t>2. </a:t>
            </a:r>
            <a:r>
              <a:rPr lang="en-US" dirty="0">
                <a:solidFill>
                  <a:schemeClr val="tx2"/>
                </a:solidFill>
                <a:latin typeface="Century Gothic"/>
              </a:rPr>
              <a:t>PRIORITES DE L’UNION EUROPEENNE</a:t>
            </a:r>
            <a:endParaRPr lang="en-US" dirty="0">
              <a:solidFill>
                <a:schemeClr val="tx2"/>
              </a:solidFill>
            </a:endParaRPr>
          </a:p>
        </p:txBody>
      </p:sp>
      <p:sp>
        <p:nvSpPr>
          <p:cNvPr id="15" name="ZoneTexte 14">
            <a:extLst>
              <a:ext uri="{FF2B5EF4-FFF2-40B4-BE49-F238E27FC236}">
                <a16:creationId xmlns:a16="http://schemas.microsoft.com/office/drawing/2014/main" id="{7B5288F8-DE13-6797-A4A9-E5C22B583D90}"/>
              </a:ext>
            </a:extLst>
          </p:cNvPr>
          <p:cNvSpPr txBox="1"/>
          <p:nvPr/>
        </p:nvSpPr>
        <p:spPr>
          <a:xfrm>
            <a:off x="447040" y="1133390"/>
            <a:ext cx="11429143" cy="800219"/>
          </a:xfrm>
          <a:prstGeom prst="rect">
            <a:avLst/>
          </a:prstGeom>
          <a:noFill/>
        </p:spPr>
        <p:txBody>
          <a:bodyPr wrap="square" lIns="91440" tIns="45720" rIns="91440" bIns="45720" anchor="t">
            <a:spAutoFit/>
          </a:bodyPr>
          <a:lstStyle/>
          <a:p>
            <a:pPr algn="just"/>
            <a:r>
              <a:rPr lang="en-US" sz="2600" b="1" u="sng" dirty="0">
                <a:solidFill>
                  <a:schemeClr val="accent2"/>
                </a:solidFill>
                <a:latin typeface="+mj-lt"/>
              </a:rPr>
              <a:t>Fit for 55 (</a:t>
            </a:r>
            <a:r>
              <a:rPr lang="en-US" sz="2600" b="1" u="sng" dirty="0" err="1">
                <a:solidFill>
                  <a:schemeClr val="accent2"/>
                </a:solidFill>
                <a:latin typeface="+mj-lt"/>
              </a:rPr>
              <a:t>paquet</a:t>
            </a:r>
            <a:r>
              <a:rPr lang="en-US" sz="2600" b="1" u="sng" dirty="0">
                <a:solidFill>
                  <a:schemeClr val="accent2"/>
                </a:solidFill>
                <a:latin typeface="+mj-lt"/>
              </a:rPr>
              <a:t> </a:t>
            </a:r>
            <a:r>
              <a:rPr lang="en-US" sz="2600" b="1" u="sng" dirty="0" err="1">
                <a:solidFill>
                  <a:schemeClr val="accent2"/>
                </a:solidFill>
                <a:latin typeface="+mj-lt"/>
              </a:rPr>
              <a:t>législatif</a:t>
            </a:r>
            <a:r>
              <a:rPr lang="en-US" sz="2600" b="1" u="sng" dirty="0">
                <a:solidFill>
                  <a:schemeClr val="accent2"/>
                </a:solidFill>
                <a:latin typeface="+mj-lt"/>
              </a:rPr>
              <a:t>) : Juillet 2021</a:t>
            </a:r>
            <a:endParaRPr lang="en-US" sz="2000" dirty="0">
              <a:solidFill>
                <a:schemeClr val="tx2"/>
              </a:solidFill>
              <a:latin typeface="+mj-lt"/>
            </a:endParaRPr>
          </a:p>
          <a:p>
            <a:pPr marL="800100" lvl="1" indent="-342900" algn="just">
              <a:buFont typeface="Arial" panose="020B0604020202020204" pitchFamily="34" charset="0"/>
              <a:buChar char="•"/>
            </a:pPr>
            <a:endParaRPr lang="en-US" sz="2000" b="1" u="sng" dirty="0">
              <a:solidFill>
                <a:schemeClr val="accent2"/>
              </a:solidFill>
              <a:latin typeface="+mj-lt"/>
            </a:endParaRPr>
          </a:p>
        </p:txBody>
      </p:sp>
      <p:pic>
        <p:nvPicPr>
          <p:cNvPr id="5" name="Picture 4">
            <a:extLst>
              <a:ext uri="{FF2B5EF4-FFF2-40B4-BE49-F238E27FC236}">
                <a16:creationId xmlns:a16="http://schemas.microsoft.com/office/drawing/2014/main" id="{5740DAFE-06CA-2473-9CB0-4831DF2F0C09}"/>
              </a:ext>
            </a:extLst>
          </p:cNvPr>
          <p:cNvPicPr>
            <a:picLocks noChangeAspect="1"/>
          </p:cNvPicPr>
          <p:nvPr/>
        </p:nvPicPr>
        <p:blipFill rotWithShape="1">
          <a:blip r:embed="rId3"/>
          <a:srcRect b="37189"/>
          <a:stretch/>
        </p:blipFill>
        <p:spPr>
          <a:xfrm>
            <a:off x="315817" y="1652530"/>
            <a:ext cx="5785871" cy="5332164"/>
          </a:xfrm>
          <a:prstGeom prst="rect">
            <a:avLst/>
          </a:prstGeom>
        </p:spPr>
      </p:pic>
      <p:pic>
        <p:nvPicPr>
          <p:cNvPr id="7" name="Picture 6">
            <a:extLst>
              <a:ext uri="{FF2B5EF4-FFF2-40B4-BE49-F238E27FC236}">
                <a16:creationId xmlns:a16="http://schemas.microsoft.com/office/drawing/2014/main" id="{DE1163C1-7D74-2B65-DFC4-0E05421DDB9A}"/>
              </a:ext>
            </a:extLst>
          </p:cNvPr>
          <p:cNvPicPr>
            <a:picLocks noChangeAspect="1"/>
          </p:cNvPicPr>
          <p:nvPr/>
        </p:nvPicPr>
        <p:blipFill rotWithShape="1">
          <a:blip r:embed="rId3"/>
          <a:srcRect t="61232"/>
          <a:stretch/>
        </p:blipFill>
        <p:spPr>
          <a:xfrm>
            <a:off x="6096000" y="1652530"/>
            <a:ext cx="6023422" cy="3426246"/>
          </a:xfrm>
          <a:prstGeom prst="rect">
            <a:avLst/>
          </a:prstGeom>
        </p:spPr>
      </p:pic>
    </p:spTree>
    <p:extLst>
      <p:ext uri="{BB962C8B-B14F-4D97-AF65-F5344CB8AC3E}">
        <p14:creationId xmlns:p14="http://schemas.microsoft.com/office/powerpoint/2010/main" val="431127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CE5C24-B8B3-F726-A3A9-0A1D76CDD7FA}"/>
              </a:ext>
            </a:extLst>
          </p:cNvPr>
          <p:cNvSpPr>
            <a:spLocks noGrp="1"/>
          </p:cNvSpPr>
          <p:nvPr>
            <p:ph idx="1"/>
          </p:nvPr>
        </p:nvSpPr>
        <p:spPr>
          <a:xfrm>
            <a:off x="406439" y="1012034"/>
            <a:ext cx="11785561" cy="915662"/>
          </a:xfrm>
        </p:spPr>
        <p:txBody>
          <a:bodyPr>
            <a:noAutofit/>
          </a:bodyPr>
          <a:lstStyle/>
          <a:p>
            <a:r>
              <a:rPr lang="fr-FR" u="sng" dirty="0">
                <a:solidFill>
                  <a:schemeClr val="accent2"/>
                </a:solidFill>
                <a:latin typeface="+mj-lt"/>
              </a:rPr>
              <a:t>Stratégie pour une mobilité durable et intelligente (SSMS) : décembre 2020</a:t>
            </a:r>
          </a:p>
          <a:p>
            <a:r>
              <a:rPr lang="fr-FR" sz="1800" dirty="0">
                <a:latin typeface="+mj-lt"/>
              </a:rPr>
              <a:t>10 domaines d’action principaux, 3 thématiques, 82 actions : - 90% de GES pour le secteur d’ici à 2050 !</a:t>
            </a:r>
          </a:p>
          <a:p>
            <a:endParaRPr lang="en-BE" sz="1800" dirty="0">
              <a:latin typeface="+mj-lt"/>
            </a:endParaRPr>
          </a:p>
        </p:txBody>
      </p:sp>
      <p:sp>
        <p:nvSpPr>
          <p:cNvPr id="4" name="Title 1">
            <a:extLst>
              <a:ext uri="{FF2B5EF4-FFF2-40B4-BE49-F238E27FC236}">
                <a16:creationId xmlns:a16="http://schemas.microsoft.com/office/drawing/2014/main" id="{6B717B84-F57C-9DAC-9352-3E93D2F6AFD6}"/>
              </a:ext>
            </a:extLst>
          </p:cNvPr>
          <p:cNvSpPr>
            <a:spLocks noGrp="1"/>
          </p:cNvSpPr>
          <p:nvPr>
            <p:ph type="title"/>
          </p:nvPr>
        </p:nvSpPr>
        <p:spPr>
          <a:xfrm>
            <a:off x="1578164" y="342937"/>
            <a:ext cx="10470962" cy="630997"/>
          </a:xfrm>
        </p:spPr>
        <p:txBody>
          <a:bodyPr/>
          <a:lstStyle/>
          <a:p>
            <a:r>
              <a:rPr lang="en-US" dirty="0">
                <a:solidFill>
                  <a:schemeClr val="accent2"/>
                </a:solidFill>
                <a:latin typeface="Century Gothic"/>
              </a:rPr>
              <a:t>2. </a:t>
            </a:r>
            <a:r>
              <a:rPr lang="en-US" dirty="0">
                <a:solidFill>
                  <a:schemeClr val="tx2"/>
                </a:solidFill>
                <a:latin typeface="Century Gothic"/>
              </a:rPr>
              <a:t>PRIORITES DE L’UNION EUROPEENNE</a:t>
            </a:r>
            <a:endParaRPr lang="en-US" dirty="0">
              <a:solidFill>
                <a:schemeClr val="tx2"/>
              </a:solidFill>
            </a:endParaRPr>
          </a:p>
        </p:txBody>
      </p:sp>
      <p:sp>
        <p:nvSpPr>
          <p:cNvPr id="6" name="TextBox 5">
            <a:extLst>
              <a:ext uri="{FF2B5EF4-FFF2-40B4-BE49-F238E27FC236}">
                <a16:creationId xmlns:a16="http://schemas.microsoft.com/office/drawing/2014/main" id="{DA1C136A-E99A-8F24-B4AA-33F81498BBE5}"/>
              </a:ext>
            </a:extLst>
          </p:cNvPr>
          <p:cNvSpPr txBox="1"/>
          <p:nvPr/>
        </p:nvSpPr>
        <p:spPr>
          <a:xfrm>
            <a:off x="467704" y="1890116"/>
            <a:ext cx="3103634" cy="4339650"/>
          </a:xfrm>
          <a:prstGeom prst="rect">
            <a:avLst/>
          </a:prstGeom>
          <a:noFill/>
        </p:spPr>
        <p:txBody>
          <a:bodyPr wrap="square">
            <a:spAutoFit/>
          </a:bodyPr>
          <a:lstStyle/>
          <a:p>
            <a:pPr algn="just"/>
            <a:r>
              <a:rPr lang="fr-FR" sz="2000" b="1" u="sng" dirty="0">
                <a:solidFill>
                  <a:schemeClr val="accent2"/>
                </a:solidFill>
                <a:latin typeface="+mj-lt"/>
              </a:rPr>
              <a:t>Une mobilité durable</a:t>
            </a:r>
          </a:p>
          <a:p>
            <a:pPr marL="285750" indent="-285750" algn="just">
              <a:buFont typeface="Arial" panose="020B0604020202020204" pitchFamily="34" charset="0"/>
              <a:buChar char="•"/>
            </a:pPr>
            <a:r>
              <a:rPr lang="fr-FR" sz="1600" dirty="0">
                <a:latin typeface="+mj-lt"/>
              </a:rPr>
              <a:t>Développer des </a:t>
            </a:r>
            <a:r>
              <a:rPr lang="fr-FR" sz="1600" b="1" dirty="0">
                <a:solidFill>
                  <a:schemeClr val="accent2"/>
                </a:solidFill>
                <a:latin typeface="+mj-lt"/>
              </a:rPr>
              <a:t>véhicules, de navires et d’avions zéro émission </a:t>
            </a:r>
            <a:r>
              <a:rPr lang="fr-FR" sz="1600" dirty="0">
                <a:latin typeface="+mj-lt"/>
              </a:rPr>
              <a:t>et fonctionnant aux énergies renouvelables.</a:t>
            </a:r>
          </a:p>
          <a:p>
            <a:pPr marL="285750" indent="-285750" algn="just">
              <a:buFont typeface="Arial" panose="020B0604020202020204" pitchFamily="34" charset="0"/>
              <a:buChar char="•"/>
            </a:pPr>
            <a:r>
              <a:rPr lang="fr-FR" sz="1600" dirty="0">
                <a:latin typeface="+mj-lt"/>
              </a:rPr>
              <a:t>Création </a:t>
            </a:r>
            <a:r>
              <a:rPr lang="fr-FR" sz="1600" b="1" dirty="0">
                <a:solidFill>
                  <a:schemeClr val="accent2"/>
                </a:solidFill>
                <a:latin typeface="+mj-lt"/>
              </a:rPr>
              <a:t>d’aéroports et de ports zéro émission </a:t>
            </a:r>
            <a:r>
              <a:rPr lang="fr-FR" sz="1600" dirty="0">
                <a:latin typeface="+mj-lt"/>
              </a:rPr>
              <a:t>et la création d’une </a:t>
            </a:r>
            <a:r>
              <a:rPr lang="fr-FR" sz="1600" b="1" dirty="0">
                <a:solidFill>
                  <a:schemeClr val="accent2"/>
                </a:solidFill>
                <a:latin typeface="+mj-lt"/>
              </a:rPr>
              <a:t>mobilité interurbaine plus durable</a:t>
            </a:r>
            <a:r>
              <a:rPr lang="fr-FR" sz="1600" dirty="0">
                <a:latin typeface="+mj-lt"/>
              </a:rPr>
              <a:t>. </a:t>
            </a:r>
          </a:p>
          <a:p>
            <a:pPr marL="285750" indent="-285750" algn="just">
              <a:buFont typeface="Arial" panose="020B0604020202020204" pitchFamily="34" charset="0"/>
              <a:buChar char="•"/>
            </a:pPr>
            <a:r>
              <a:rPr lang="fr-FR" sz="1600" dirty="0">
                <a:latin typeface="+mj-lt"/>
              </a:rPr>
              <a:t>Le </a:t>
            </a:r>
            <a:r>
              <a:rPr lang="fr-FR" sz="1600" b="1" dirty="0">
                <a:solidFill>
                  <a:schemeClr val="accent2"/>
                </a:solidFill>
                <a:latin typeface="+mj-lt"/>
              </a:rPr>
              <a:t>transport de marchandises </a:t>
            </a:r>
            <a:r>
              <a:rPr lang="fr-FR" sz="1600" dirty="0">
                <a:latin typeface="+mj-lt"/>
              </a:rPr>
              <a:t>devra être plus écologique. </a:t>
            </a:r>
          </a:p>
          <a:p>
            <a:pPr marL="285750" indent="-285750" algn="just">
              <a:buFont typeface="Arial" panose="020B0604020202020204" pitchFamily="34" charset="0"/>
              <a:buChar char="•"/>
            </a:pPr>
            <a:r>
              <a:rPr lang="fr-FR" sz="1600" dirty="0">
                <a:latin typeface="+mj-lt"/>
              </a:rPr>
              <a:t>Le </a:t>
            </a:r>
            <a:r>
              <a:rPr lang="fr-FR" sz="1600" b="1" dirty="0">
                <a:solidFill>
                  <a:schemeClr val="accent2"/>
                </a:solidFill>
                <a:latin typeface="+mj-lt"/>
              </a:rPr>
              <a:t>carbone devra être taxé </a:t>
            </a:r>
            <a:r>
              <a:rPr lang="fr-FR" sz="1600" dirty="0">
                <a:latin typeface="+mj-lt"/>
              </a:rPr>
              <a:t>et les usagers devront se voir offrir plus </a:t>
            </a:r>
            <a:r>
              <a:rPr lang="fr-FR" sz="1600" b="1" dirty="0">
                <a:solidFill>
                  <a:schemeClr val="accent2"/>
                </a:solidFill>
                <a:latin typeface="+mj-lt"/>
              </a:rPr>
              <a:t>d’aides</a:t>
            </a:r>
            <a:r>
              <a:rPr lang="fr-FR" sz="1600" dirty="0">
                <a:latin typeface="+mj-lt"/>
              </a:rPr>
              <a:t>. </a:t>
            </a:r>
          </a:p>
        </p:txBody>
      </p:sp>
      <p:sp>
        <p:nvSpPr>
          <p:cNvPr id="8" name="TextBox 7">
            <a:extLst>
              <a:ext uri="{FF2B5EF4-FFF2-40B4-BE49-F238E27FC236}">
                <a16:creationId xmlns:a16="http://schemas.microsoft.com/office/drawing/2014/main" id="{110E817A-483D-D391-7522-F53A58EE1058}"/>
              </a:ext>
            </a:extLst>
          </p:cNvPr>
          <p:cNvSpPr txBox="1"/>
          <p:nvPr/>
        </p:nvSpPr>
        <p:spPr>
          <a:xfrm>
            <a:off x="4146521" y="1887932"/>
            <a:ext cx="3343053" cy="3108543"/>
          </a:xfrm>
          <a:prstGeom prst="rect">
            <a:avLst/>
          </a:prstGeom>
          <a:noFill/>
        </p:spPr>
        <p:txBody>
          <a:bodyPr wrap="square">
            <a:spAutoFit/>
          </a:bodyPr>
          <a:lstStyle/>
          <a:p>
            <a:pPr algn="l"/>
            <a:r>
              <a:rPr lang="fr-FR" sz="2000" b="1" u="sng" dirty="0">
                <a:solidFill>
                  <a:schemeClr val="accent2"/>
                </a:solidFill>
                <a:latin typeface="+mj-lt"/>
              </a:rPr>
              <a:t>Une mobilité intelligente</a:t>
            </a:r>
          </a:p>
          <a:p>
            <a:pPr marL="285750" indent="-285750" algn="just">
              <a:buFont typeface="Arial" panose="020B0604020202020204" pitchFamily="34" charset="0"/>
              <a:buChar char="•"/>
            </a:pPr>
            <a:r>
              <a:rPr lang="fr-FR" sz="1600" b="1" dirty="0">
                <a:solidFill>
                  <a:schemeClr val="accent2"/>
                </a:solidFill>
                <a:latin typeface="+mj-lt"/>
              </a:rPr>
              <a:t>L’innovation</a:t>
            </a:r>
            <a:r>
              <a:rPr lang="fr-FR" sz="1600" dirty="0">
                <a:latin typeface="+mj-lt"/>
              </a:rPr>
              <a:t> et une présence toujours plus importante du </a:t>
            </a:r>
            <a:r>
              <a:rPr lang="fr-FR" sz="1600" b="1" dirty="0">
                <a:solidFill>
                  <a:schemeClr val="accent2"/>
                </a:solidFill>
                <a:latin typeface="+mj-lt"/>
              </a:rPr>
              <a:t>numérique</a:t>
            </a:r>
            <a:r>
              <a:rPr lang="fr-FR" sz="1600" dirty="0">
                <a:latin typeface="+mj-lt"/>
              </a:rPr>
              <a:t> dans sa mise en œuvre. </a:t>
            </a:r>
          </a:p>
          <a:p>
            <a:pPr marL="285750" indent="-285750" algn="just">
              <a:buFont typeface="Arial" panose="020B0604020202020204" pitchFamily="34" charset="0"/>
              <a:buChar char="•"/>
            </a:pPr>
            <a:r>
              <a:rPr lang="fr-FR" sz="1600" dirty="0">
                <a:latin typeface="+mj-lt"/>
              </a:rPr>
              <a:t>La mise en place d’une </a:t>
            </a:r>
            <a:r>
              <a:rPr lang="fr-FR" sz="1600" b="1" dirty="0">
                <a:solidFill>
                  <a:schemeClr val="accent2"/>
                </a:solidFill>
                <a:latin typeface="+mj-lt"/>
              </a:rPr>
              <a:t>mobilité intelligente </a:t>
            </a:r>
            <a:r>
              <a:rPr lang="fr-FR" sz="1600" dirty="0">
                <a:latin typeface="+mj-lt"/>
              </a:rPr>
              <a:t>passera donc par une mobilité davantage </a:t>
            </a:r>
            <a:r>
              <a:rPr lang="fr-FR" sz="1600" b="1" dirty="0">
                <a:solidFill>
                  <a:schemeClr val="accent2"/>
                </a:solidFill>
                <a:latin typeface="+mj-lt"/>
              </a:rPr>
              <a:t>multimodale et automatisée </a:t>
            </a:r>
            <a:r>
              <a:rPr lang="fr-FR" sz="1600" dirty="0">
                <a:latin typeface="+mj-lt"/>
              </a:rPr>
              <a:t>et un usage des données et de </a:t>
            </a:r>
            <a:r>
              <a:rPr lang="fr-FR" sz="1600" b="1" dirty="0">
                <a:solidFill>
                  <a:schemeClr val="accent2"/>
                </a:solidFill>
                <a:latin typeface="+mj-lt"/>
              </a:rPr>
              <a:t>l’intelligence artificielle</a:t>
            </a:r>
            <a:r>
              <a:rPr lang="fr-FR" sz="1600" dirty="0">
                <a:latin typeface="+mj-lt"/>
              </a:rPr>
              <a:t>. </a:t>
            </a:r>
          </a:p>
        </p:txBody>
      </p:sp>
      <p:sp>
        <p:nvSpPr>
          <p:cNvPr id="10" name="TextBox 9">
            <a:extLst>
              <a:ext uri="{FF2B5EF4-FFF2-40B4-BE49-F238E27FC236}">
                <a16:creationId xmlns:a16="http://schemas.microsoft.com/office/drawing/2014/main" id="{4A1E5FAE-C4A8-A098-F4C8-EE58023A7D0C}"/>
              </a:ext>
            </a:extLst>
          </p:cNvPr>
          <p:cNvSpPr txBox="1"/>
          <p:nvPr/>
        </p:nvSpPr>
        <p:spPr>
          <a:xfrm>
            <a:off x="8218617" y="1890116"/>
            <a:ext cx="3554687" cy="3600986"/>
          </a:xfrm>
          <a:prstGeom prst="rect">
            <a:avLst/>
          </a:prstGeom>
          <a:noFill/>
        </p:spPr>
        <p:txBody>
          <a:bodyPr wrap="square">
            <a:spAutoFit/>
          </a:bodyPr>
          <a:lstStyle/>
          <a:p>
            <a:pPr algn="just"/>
            <a:r>
              <a:rPr lang="fr-FR" sz="2000" b="1" u="sng" dirty="0">
                <a:solidFill>
                  <a:schemeClr val="accent2"/>
                </a:solidFill>
                <a:latin typeface="+mj-lt"/>
              </a:rPr>
              <a:t>Une mobilité résiliente</a:t>
            </a:r>
          </a:p>
          <a:p>
            <a:pPr marL="285750" indent="-285750" algn="just">
              <a:buFont typeface="Arial" panose="020B0604020202020204" pitchFamily="34" charset="0"/>
              <a:buChar char="•"/>
            </a:pPr>
            <a:r>
              <a:rPr lang="fr-FR" sz="1600" dirty="0">
                <a:latin typeface="+mj-lt"/>
              </a:rPr>
              <a:t>Un </a:t>
            </a:r>
            <a:r>
              <a:rPr lang="fr-FR" sz="1600" b="1" dirty="0">
                <a:solidFill>
                  <a:schemeClr val="accent2"/>
                </a:solidFill>
                <a:latin typeface="+mj-lt"/>
              </a:rPr>
              <a:t>renforcement du marché unique Européen</a:t>
            </a:r>
            <a:r>
              <a:rPr lang="fr-FR" sz="1600" dirty="0">
                <a:latin typeface="+mj-lt"/>
              </a:rPr>
              <a:t>, en la rendant à la fois plus juste et équitable pour tous, tout en rendant les transports toujours plus sécuritaires.</a:t>
            </a:r>
          </a:p>
          <a:p>
            <a:pPr marL="285750" indent="-285750" algn="just">
              <a:buFont typeface="Arial" panose="020B0604020202020204" pitchFamily="34" charset="0"/>
              <a:buChar char="•"/>
            </a:pPr>
            <a:r>
              <a:rPr lang="fr-FR" sz="1600" dirty="0">
                <a:latin typeface="+mj-lt"/>
              </a:rPr>
              <a:t>Plus de </a:t>
            </a:r>
            <a:r>
              <a:rPr lang="fr-FR" sz="1600" b="1" dirty="0">
                <a:solidFill>
                  <a:schemeClr val="accent2"/>
                </a:solidFill>
                <a:latin typeface="+mj-lt"/>
              </a:rPr>
              <a:t>sécurité</a:t>
            </a:r>
            <a:r>
              <a:rPr lang="fr-FR" sz="1600" dirty="0">
                <a:latin typeface="+mj-lt"/>
              </a:rPr>
              <a:t>, de </a:t>
            </a:r>
            <a:r>
              <a:rPr lang="fr-FR" sz="1600" b="1" dirty="0">
                <a:solidFill>
                  <a:schemeClr val="accent2"/>
                </a:solidFill>
                <a:latin typeface="+mj-lt"/>
              </a:rPr>
              <a:t>sûreté</a:t>
            </a:r>
            <a:r>
              <a:rPr lang="fr-FR" sz="1600" dirty="0">
                <a:latin typeface="+mj-lt"/>
              </a:rPr>
              <a:t> et d’inclusivité des personnes à </a:t>
            </a:r>
            <a:r>
              <a:rPr lang="fr-FR" sz="1600" b="1" dirty="0">
                <a:solidFill>
                  <a:schemeClr val="accent2"/>
                </a:solidFill>
                <a:latin typeface="+mj-lt"/>
              </a:rPr>
              <a:t>mobilité </a:t>
            </a:r>
            <a:r>
              <a:rPr lang="fr-FR" sz="1600" b="1" dirty="0" err="1">
                <a:solidFill>
                  <a:schemeClr val="accent2"/>
                </a:solidFill>
                <a:latin typeface="+mj-lt"/>
              </a:rPr>
              <a:t>réduité</a:t>
            </a:r>
            <a:r>
              <a:rPr lang="fr-FR" sz="1600" dirty="0">
                <a:latin typeface="+mj-lt"/>
              </a:rPr>
              <a:t>, renforcer la sécurité routière. </a:t>
            </a:r>
          </a:p>
          <a:p>
            <a:pPr marL="285750" indent="-285750" algn="just">
              <a:buFont typeface="Arial" panose="020B0604020202020204" pitchFamily="34" charset="0"/>
              <a:buChar char="•"/>
            </a:pPr>
            <a:r>
              <a:rPr lang="fr-FR" sz="1600" dirty="0">
                <a:latin typeface="+mj-lt"/>
              </a:rPr>
              <a:t>Rendre </a:t>
            </a:r>
            <a:r>
              <a:rPr lang="fr-FR" sz="1600" b="1" dirty="0">
                <a:solidFill>
                  <a:schemeClr val="accent2"/>
                </a:solidFill>
                <a:latin typeface="+mj-lt"/>
              </a:rPr>
              <a:t>résilient les réseaux </a:t>
            </a:r>
            <a:r>
              <a:rPr lang="fr-FR" sz="1600" dirty="0">
                <a:latin typeface="+mj-lt"/>
              </a:rPr>
              <a:t>de transport (investissement dans les RTE-E). </a:t>
            </a:r>
          </a:p>
        </p:txBody>
      </p:sp>
      <p:sp>
        <p:nvSpPr>
          <p:cNvPr id="12" name="TextBox 11">
            <a:extLst>
              <a:ext uri="{FF2B5EF4-FFF2-40B4-BE49-F238E27FC236}">
                <a16:creationId xmlns:a16="http://schemas.microsoft.com/office/drawing/2014/main" id="{249D712E-04EB-EF88-0721-D77E4953976D}"/>
              </a:ext>
            </a:extLst>
          </p:cNvPr>
          <p:cNvSpPr txBox="1"/>
          <p:nvPr/>
        </p:nvSpPr>
        <p:spPr>
          <a:xfrm>
            <a:off x="184613" y="1819742"/>
            <a:ext cx="566183" cy="646331"/>
          </a:xfrm>
          <a:prstGeom prst="rect">
            <a:avLst/>
          </a:prstGeom>
          <a:noFill/>
        </p:spPr>
        <p:txBody>
          <a:bodyPr wrap="square">
            <a:spAutoFit/>
          </a:bodyPr>
          <a:lstStyle/>
          <a:p>
            <a:r>
              <a:rPr lang="fr-FR" sz="3600" b="1" dirty="0">
                <a:solidFill>
                  <a:schemeClr val="accent2"/>
                </a:solidFill>
                <a:latin typeface="+mj-lt"/>
              </a:rPr>
              <a:t>1</a:t>
            </a:r>
            <a:endParaRPr lang="en-BE" dirty="0"/>
          </a:p>
        </p:txBody>
      </p:sp>
      <p:sp>
        <p:nvSpPr>
          <p:cNvPr id="13" name="TextBox 12">
            <a:extLst>
              <a:ext uri="{FF2B5EF4-FFF2-40B4-BE49-F238E27FC236}">
                <a16:creationId xmlns:a16="http://schemas.microsoft.com/office/drawing/2014/main" id="{344BB0E2-7F08-C58E-6CD0-6629034CB8FE}"/>
              </a:ext>
            </a:extLst>
          </p:cNvPr>
          <p:cNvSpPr txBox="1"/>
          <p:nvPr/>
        </p:nvSpPr>
        <p:spPr>
          <a:xfrm>
            <a:off x="3810404" y="1826616"/>
            <a:ext cx="566183" cy="646331"/>
          </a:xfrm>
          <a:prstGeom prst="rect">
            <a:avLst/>
          </a:prstGeom>
          <a:noFill/>
        </p:spPr>
        <p:txBody>
          <a:bodyPr wrap="square">
            <a:spAutoFit/>
          </a:bodyPr>
          <a:lstStyle/>
          <a:p>
            <a:r>
              <a:rPr lang="fr-FR" sz="3600" b="1" dirty="0">
                <a:solidFill>
                  <a:schemeClr val="accent2"/>
                </a:solidFill>
                <a:latin typeface="+mj-lt"/>
              </a:rPr>
              <a:t>2</a:t>
            </a:r>
            <a:endParaRPr lang="en-BE" dirty="0"/>
          </a:p>
        </p:txBody>
      </p:sp>
      <p:sp>
        <p:nvSpPr>
          <p:cNvPr id="14" name="TextBox 13">
            <a:extLst>
              <a:ext uri="{FF2B5EF4-FFF2-40B4-BE49-F238E27FC236}">
                <a16:creationId xmlns:a16="http://schemas.microsoft.com/office/drawing/2014/main" id="{4B15F57A-7838-B91F-8BB7-5418EEDD49F7}"/>
              </a:ext>
            </a:extLst>
          </p:cNvPr>
          <p:cNvSpPr txBox="1"/>
          <p:nvPr/>
        </p:nvSpPr>
        <p:spPr>
          <a:xfrm>
            <a:off x="7899804" y="1852016"/>
            <a:ext cx="566183" cy="646331"/>
          </a:xfrm>
          <a:prstGeom prst="rect">
            <a:avLst/>
          </a:prstGeom>
          <a:noFill/>
        </p:spPr>
        <p:txBody>
          <a:bodyPr wrap="square">
            <a:spAutoFit/>
          </a:bodyPr>
          <a:lstStyle/>
          <a:p>
            <a:r>
              <a:rPr lang="fr-FR" sz="3600" b="1" dirty="0">
                <a:solidFill>
                  <a:schemeClr val="accent2"/>
                </a:solidFill>
                <a:latin typeface="+mj-lt"/>
              </a:rPr>
              <a:t>3</a:t>
            </a:r>
            <a:endParaRPr lang="en-BE" dirty="0"/>
          </a:p>
        </p:txBody>
      </p:sp>
    </p:spTree>
    <p:extLst>
      <p:ext uri="{BB962C8B-B14F-4D97-AF65-F5344CB8AC3E}">
        <p14:creationId xmlns:p14="http://schemas.microsoft.com/office/powerpoint/2010/main" val="904745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B67126-E456-5C13-527D-EFACDA62F711}"/>
              </a:ext>
            </a:extLst>
          </p:cNvPr>
          <p:cNvSpPr>
            <a:spLocks noGrp="1"/>
          </p:cNvSpPr>
          <p:nvPr>
            <p:ph type="body" sz="quarter" idx="10"/>
          </p:nvPr>
        </p:nvSpPr>
        <p:spPr>
          <a:xfrm>
            <a:off x="0" y="2031717"/>
            <a:ext cx="12192001" cy="2794565"/>
          </a:xfrm>
        </p:spPr>
        <p:txBody>
          <a:bodyPr vert="horz" lIns="91440" tIns="45720" rIns="91440" bIns="45720" rtlCol="0" anchor="t">
            <a:noAutofit/>
          </a:bodyPr>
          <a:lstStyle/>
          <a:p>
            <a:r>
              <a:rPr lang="en-GB" sz="3200" dirty="0">
                <a:latin typeface="+mj-lt"/>
              </a:rPr>
              <a:t>1-Introduction</a:t>
            </a:r>
          </a:p>
          <a:p>
            <a:endParaRPr lang="en-GB" sz="3200" dirty="0">
              <a:latin typeface="+mj-lt"/>
            </a:endParaRPr>
          </a:p>
          <a:p>
            <a:r>
              <a:rPr lang="en-GB" sz="3200" dirty="0">
                <a:latin typeface="+mj-lt"/>
              </a:rPr>
              <a:t>2-Priorités au </a:t>
            </a:r>
            <a:r>
              <a:rPr lang="en-GB" sz="3200" dirty="0" err="1">
                <a:latin typeface="+mj-lt"/>
              </a:rPr>
              <a:t>niveau</a:t>
            </a:r>
            <a:r>
              <a:rPr lang="en-GB" sz="3200" dirty="0">
                <a:latin typeface="+mj-lt"/>
              </a:rPr>
              <a:t> de </a:t>
            </a:r>
            <a:r>
              <a:rPr lang="en-GB" sz="3200" dirty="0" err="1">
                <a:latin typeface="+mj-lt"/>
              </a:rPr>
              <a:t>l’UE</a:t>
            </a:r>
            <a:endParaRPr lang="en-GB" sz="3200" dirty="0">
              <a:latin typeface="+mj-lt"/>
            </a:endParaRPr>
          </a:p>
          <a:p>
            <a:endParaRPr lang="en-GB" sz="3200" dirty="0">
              <a:latin typeface="+mj-lt"/>
            </a:endParaRPr>
          </a:p>
          <a:p>
            <a:r>
              <a:rPr lang="en-GB" sz="3200" dirty="0">
                <a:latin typeface="+mj-lt"/>
              </a:rPr>
              <a:t>3-Priorités de </a:t>
            </a:r>
            <a:r>
              <a:rPr lang="en-GB" sz="3200" dirty="0" err="1">
                <a:latin typeface="+mj-lt"/>
              </a:rPr>
              <a:t>l’UITP</a:t>
            </a:r>
            <a:r>
              <a:rPr lang="en-GB" sz="3200" dirty="0">
                <a:latin typeface="+mj-lt"/>
              </a:rPr>
              <a:t> : association </a:t>
            </a:r>
            <a:r>
              <a:rPr lang="en-GB" sz="3200" dirty="0" err="1">
                <a:latin typeface="+mj-lt"/>
              </a:rPr>
              <a:t>internationale</a:t>
            </a:r>
            <a:r>
              <a:rPr lang="en-GB" sz="3200" dirty="0">
                <a:latin typeface="+mj-lt"/>
              </a:rPr>
              <a:t> du transport public</a:t>
            </a:r>
          </a:p>
          <a:p>
            <a:endParaRPr lang="en-GB" sz="3200" dirty="0">
              <a:latin typeface="+mj-lt"/>
            </a:endParaRPr>
          </a:p>
          <a:p>
            <a:r>
              <a:rPr lang="en-GB" sz="3200" dirty="0">
                <a:latin typeface="+mj-lt"/>
              </a:rPr>
              <a:t>4-Conclusion</a:t>
            </a:r>
          </a:p>
        </p:txBody>
      </p:sp>
      <p:sp>
        <p:nvSpPr>
          <p:cNvPr id="4" name="Text Placeholder 2">
            <a:extLst>
              <a:ext uri="{FF2B5EF4-FFF2-40B4-BE49-F238E27FC236}">
                <a16:creationId xmlns:a16="http://schemas.microsoft.com/office/drawing/2014/main" id="{E8F66832-970D-B024-20DF-70C3234EDD7C}"/>
              </a:ext>
            </a:extLst>
          </p:cNvPr>
          <p:cNvSpPr txBox="1">
            <a:spLocks/>
          </p:cNvSpPr>
          <p:nvPr/>
        </p:nvSpPr>
        <p:spPr>
          <a:xfrm>
            <a:off x="1605897" y="726333"/>
            <a:ext cx="1889658" cy="766453"/>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panose="020B0604020202020204" pitchFamily="34" charset="0"/>
              <a:buNone/>
              <a:defRPr sz="2200" b="0" kern="1200">
                <a:solidFill>
                  <a:srgbClr val="004047"/>
                </a:solidFill>
                <a:latin typeface="Century Gothic"/>
                <a:ea typeface="+mn-ea"/>
                <a:cs typeface="Century Gothic"/>
              </a:defRPr>
            </a:lvl1pPr>
            <a:lvl2pPr marL="742950" indent="-285750" algn="l" defTabSz="457200" rtl="0" eaLnBrk="1" latinLnBrk="0" hangingPunct="1">
              <a:spcBef>
                <a:spcPct val="20000"/>
              </a:spcBef>
              <a:buSzPct val="115000"/>
              <a:buFont typeface="Arial" panose="020B0604020202020204" pitchFamily="34" charset="0"/>
              <a:buChar char="•"/>
              <a:defRPr sz="2400" b="0" i="0" kern="1200" baseline="0">
                <a:solidFill>
                  <a:srgbClr val="004047"/>
                </a:solidFill>
                <a:latin typeface="Century Gothic"/>
                <a:ea typeface="+mn-ea"/>
                <a:cs typeface="Century Gothic"/>
              </a:defRPr>
            </a:lvl2pPr>
            <a:lvl3pPr marL="1257300" indent="-342900" algn="l" defTabSz="457200" rtl="0" eaLnBrk="1" latinLnBrk="0" hangingPunct="1">
              <a:spcBef>
                <a:spcPct val="20000"/>
              </a:spcBef>
              <a:buSzPct val="100000"/>
              <a:buFont typeface="Courier New" panose="02070309020205020404" pitchFamily="49" charset="0"/>
              <a:buChar char="o"/>
              <a:defRPr sz="2000" b="0" i="0" kern="1200">
                <a:solidFill>
                  <a:srgbClr val="004047"/>
                </a:solidFill>
                <a:latin typeface="Century Gothic"/>
                <a:ea typeface="+mn-ea"/>
                <a:cs typeface="Century Gothic"/>
              </a:defRPr>
            </a:lvl3pPr>
            <a:lvl4pPr marL="1600200" indent="-228600" algn="l" defTabSz="457200" rtl="0" eaLnBrk="1" latinLnBrk="0" hangingPunct="1">
              <a:spcBef>
                <a:spcPct val="20000"/>
              </a:spcBef>
              <a:buSzPct val="100000"/>
              <a:buFont typeface="Arial" panose="020B0604020202020204" pitchFamily="34" charset="0"/>
              <a:buChar char="•"/>
              <a:defRPr sz="1800" b="0" i="0" kern="1200">
                <a:solidFill>
                  <a:schemeClr val="tx1"/>
                </a:solidFill>
                <a:latin typeface="Century Gothic"/>
                <a:ea typeface="+mn-ea"/>
                <a:cs typeface="Century Gothic"/>
              </a:defRPr>
            </a:lvl4pPr>
            <a:lvl5pPr marL="2057400" indent="-228600" algn="l" defTabSz="457200" rtl="0" eaLnBrk="1" latinLnBrk="0" hangingPunct="1">
              <a:spcBef>
                <a:spcPct val="20000"/>
              </a:spcBef>
              <a:buSzPct val="115000"/>
              <a:buFont typeface="Arial" panose="020B0604020202020204" pitchFamily="34" charset="0"/>
              <a:buChar char="•"/>
              <a:defRPr sz="1600" b="0" i="0" kern="1200" baseline="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t>Authorities</a:t>
            </a:r>
          </a:p>
        </p:txBody>
      </p:sp>
    </p:spTree>
    <p:extLst>
      <p:ext uri="{BB962C8B-B14F-4D97-AF65-F5344CB8AC3E}">
        <p14:creationId xmlns:p14="http://schemas.microsoft.com/office/powerpoint/2010/main" val="2586210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598811-029C-A79F-50ED-28FF7DABDE4F}"/>
              </a:ext>
            </a:extLst>
          </p:cNvPr>
          <p:cNvSpPr>
            <a:spLocks noGrp="1"/>
          </p:cNvSpPr>
          <p:nvPr>
            <p:ph idx="1"/>
          </p:nvPr>
        </p:nvSpPr>
        <p:spPr>
          <a:xfrm>
            <a:off x="326601" y="1328728"/>
            <a:ext cx="11722525" cy="5303426"/>
          </a:xfrm>
        </p:spPr>
        <p:txBody>
          <a:bodyPr>
            <a:normAutofit fontScale="70000" lnSpcReduction="20000"/>
          </a:bodyPr>
          <a:lstStyle/>
          <a:p>
            <a:pPr algn="just"/>
            <a:r>
              <a:rPr lang="fr-FR" sz="4000" i="0" u="sng" dirty="0">
                <a:solidFill>
                  <a:schemeClr val="accent2"/>
                </a:solidFill>
                <a:effectLst/>
                <a:latin typeface="+mj-lt"/>
              </a:rPr>
              <a:t>RTE-T : prévu pour mai/juin 2024 (1/3)</a:t>
            </a:r>
          </a:p>
          <a:p>
            <a:pPr algn="just"/>
            <a:endParaRPr lang="fr-FR" sz="2800" dirty="0">
              <a:solidFill>
                <a:srgbClr val="26324B"/>
              </a:solidFill>
              <a:latin typeface="+mj-lt"/>
            </a:endParaRPr>
          </a:p>
          <a:p>
            <a:pPr algn="just"/>
            <a:r>
              <a:rPr lang="fr-FR" sz="2800" i="0" dirty="0">
                <a:solidFill>
                  <a:srgbClr val="26324B"/>
                </a:solidFill>
                <a:effectLst/>
                <a:latin typeface="+mj-lt"/>
              </a:rPr>
              <a:t>Un instrument essentiel pour le </a:t>
            </a:r>
            <a:r>
              <a:rPr lang="fr-FR" sz="2800" i="0" dirty="0">
                <a:solidFill>
                  <a:schemeClr val="accent2"/>
                </a:solidFill>
                <a:effectLst/>
                <a:latin typeface="+mj-lt"/>
              </a:rPr>
              <a:t>développement d’infrastructures de transport cohérentes, efficaces, multimodales et de haute qualité </a:t>
            </a:r>
            <a:r>
              <a:rPr lang="fr-FR" sz="2800" i="0" dirty="0">
                <a:solidFill>
                  <a:srgbClr val="26324B"/>
                </a:solidFill>
                <a:effectLst/>
                <a:latin typeface="+mj-lt"/>
              </a:rPr>
              <a:t>dans l’ensemble de l’UE.</a:t>
            </a:r>
          </a:p>
          <a:p>
            <a:pPr marL="342900" indent="-342900" algn="just">
              <a:buFont typeface="Arial" panose="020B0604020202020204" pitchFamily="34" charset="0"/>
              <a:buChar char="•"/>
            </a:pPr>
            <a:r>
              <a:rPr lang="fr-FR" b="0" i="0" dirty="0">
                <a:solidFill>
                  <a:srgbClr val="26324B"/>
                </a:solidFill>
                <a:effectLst/>
                <a:latin typeface="+mj-lt"/>
              </a:rPr>
              <a:t>Il se compose de deux niveaux, le </a:t>
            </a:r>
            <a:r>
              <a:rPr lang="fr-FR" i="0" dirty="0">
                <a:solidFill>
                  <a:schemeClr val="accent2"/>
                </a:solidFill>
                <a:effectLst/>
                <a:latin typeface="+mj-lt"/>
              </a:rPr>
              <a:t>noyau</a:t>
            </a:r>
            <a:r>
              <a:rPr lang="fr-FR" b="0" i="0" dirty="0">
                <a:solidFill>
                  <a:srgbClr val="26324B"/>
                </a:solidFill>
                <a:effectLst/>
                <a:latin typeface="+mj-lt"/>
              </a:rPr>
              <a:t> et le </a:t>
            </a:r>
            <a:r>
              <a:rPr lang="fr-FR" i="0" dirty="0">
                <a:solidFill>
                  <a:schemeClr val="accent2"/>
                </a:solidFill>
                <a:effectLst/>
                <a:latin typeface="+mj-lt"/>
              </a:rPr>
              <a:t>réseau global</a:t>
            </a:r>
            <a:r>
              <a:rPr lang="fr-FR" b="0" i="0" dirty="0">
                <a:solidFill>
                  <a:srgbClr val="26324B"/>
                </a:solidFill>
                <a:effectLst/>
                <a:latin typeface="+mj-lt"/>
              </a:rPr>
              <a:t>.</a:t>
            </a:r>
            <a:endParaRPr lang="fr-FR" b="0" dirty="0">
              <a:solidFill>
                <a:srgbClr val="26324B"/>
              </a:solidFill>
              <a:latin typeface="+mj-lt"/>
            </a:endParaRPr>
          </a:p>
          <a:p>
            <a:pPr algn="just"/>
            <a:endParaRPr lang="en-GB" dirty="0">
              <a:latin typeface="+mj-lt"/>
            </a:endParaRPr>
          </a:p>
          <a:p>
            <a:pPr algn="just"/>
            <a:r>
              <a:rPr lang="en-GB" sz="2900" dirty="0">
                <a:solidFill>
                  <a:schemeClr val="tx2"/>
                </a:solidFill>
                <a:latin typeface="+mj-lt"/>
              </a:rPr>
              <a:t>Principes : </a:t>
            </a:r>
          </a:p>
          <a:p>
            <a:pPr algn="just"/>
            <a:endParaRPr lang="en-GB" sz="2900" dirty="0">
              <a:solidFill>
                <a:schemeClr val="tx2"/>
              </a:solidFill>
              <a:latin typeface="+mj-lt"/>
            </a:endParaRPr>
          </a:p>
          <a:p>
            <a:pPr marL="342900" indent="-342900" algn="just">
              <a:buFont typeface="Arial" panose="020B0604020202020204" pitchFamily="34" charset="0"/>
              <a:buChar char="•"/>
            </a:pPr>
            <a:r>
              <a:rPr lang="fr-FR" i="0" u="sng" dirty="0">
                <a:solidFill>
                  <a:schemeClr val="tx2"/>
                </a:solidFill>
                <a:effectLst/>
                <a:latin typeface="+mj-lt"/>
                <a:hlinkClick r:id="rId2">
                  <a:extLst>
                    <a:ext uri="{A12FA001-AC4F-418D-AE19-62706E023703}">
                      <ahyp:hlinkClr xmlns:ahyp="http://schemas.microsoft.com/office/drawing/2018/hyperlinkcolor" val="tx"/>
                    </a:ext>
                  </a:extLst>
                </a:hlinkClick>
              </a:rPr>
              <a:t>Faire progresser le réseau transeuropéen de transport (RTE-T)</a:t>
            </a:r>
            <a:r>
              <a:rPr lang="fr-FR" i="0" u="sng" dirty="0">
                <a:solidFill>
                  <a:schemeClr val="tx2"/>
                </a:solidFill>
                <a:effectLst/>
                <a:latin typeface="+mj-lt"/>
              </a:rPr>
              <a:t> : </a:t>
            </a:r>
          </a:p>
          <a:p>
            <a:pPr marL="1085850" lvl="1" indent="-342900" algn="just"/>
            <a:r>
              <a:rPr lang="fr-FR" b="1" dirty="0">
                <a:solidFill>
                  <a:schemeClr val="accent2"/>
                </a:solidFill>
                <a:latin typeface="+mj-lt"/>
              </a:rPr>
              <a:t>Chaînons manquants </a:t>
            </a:r>
            <a:r>
              <a:rPr lang="fr-FR" dirty="0">
                <a:solidFill>
                  <a:schemeClr val="accent2"/>
                </a:solidFill>
                <a:latin typeface="+mj-lt"/>
              </a:rPr>
              <a:t>&amp;  </a:t>
            </a:r>
            <a:r>
              <a:rPr lang="fr-FR" b="1" dirty="0">
                <a:solidFill>
                  <a:schemeClr val="accent2"/>
                </a:solidFill>
                <a:latin typeface="+mj-lt"/>
              </a:rPr>
              <a:t>moderniser l’ensemble du réseau</a:t>
            </a:r>
            <a:r>
              <a:rPr lang="fr-FR" dirty="0">
                <a:solidFill>
                  <a:srgbClr val="26324B"/>
                </a:solidFill>
                <a:latin typeface="+mj-lt"/>
              </a:rPr>
              <a:t> : il convient d’améliorer les normes de qualité.</a:t>
            </a:r>
          </a:p>
          <a:p>
            <a:pPr marL="1085850" lvl="1" indent="-342900" algn="just"/>
            <a:r>
              <a:rPr lang="fr-FR" b="1" dirty="0">
                <a:solidFill>
                  <a:schemeClr val="accent2"/>
                </a:solidFill>
                <a:latin typeface="+mj-lt"/>
              </a:rPr>
              <a:t>Un réseau central étendu </a:t>
            </a:r>
            <a:r>
              <a:rPr lang="fr-FR" dirty="0">
                <a:solidFill>
                  <a:srgbClr val="26324B"/>
                </a:solidFill>
                <a:latin typeface="+mj-lt"/>
              </a:rPr>
              <a:t>sera mis en place pour 2040. Les corridors du réseau central devraient être fusionnés avec les corridors de fret ferroviaire pour devenir des corridors de transport européens.</a:t>
            </a:r>
          </a:p>
          <a:p>
            <a:pPr marL="1085850" lvl="1" indent="-342900" algn="just"/>
            <a:r>
              <a:rPr lang="en-GB" b="1" dirty="0" err="1">
                <a:solidFill>
                  <a:schemeClr val="accent2"/>
                </a:solidFill>
                <a:latin typeface="+mj-lt"/>
              </a:rPr>
              <a:t>Mobilité</a:t>
            </a:r>
            <a:r>
              <a:rPr lang="en-GB" b="1" dirty="0">
                <a:solidFill>
                  <a:schemeClr val="accent2"/>
                </a:solidFill>
                <a:latin typeface="+mj-lt"/>
              </a:rPr>
              <a:t> </a:t>
            </a:r>
            <a:r>
              <a:rPr lang="en-GB" b="1" dirty="0" err="1">
                <a:solidFill>
                  <a:schemeClr val="accent2"/>
                </a:solidFill>
                <a:latin typeface="+mj-lt"/>
              </a:rPr>
              <a:t>urbaine</a:t>
            </a:r>
            <a:r>
              <a:rPr lang="en-GB" b="1" dirty="0">
                <a:solidFill>
                  <a:schemeClr val="accent2"/>
                </a:solidFill>
                <a:latin typeface="+mj-lt"/>
              </a:rPr>
              <a:t> </a:t>
            </a:r>
            <a:r>
              <a:rPr lang="en-GB" dirty="0">
                <a:solidFill>
                  <a:srgbClr val="26324B"/>
                </a:solidFill>
                <a:latin typeface="+mj-lt"/>
              </a:rPr>
              <a:t>: </a:t>
            </a:r>
            <a:r>
              <a:rPr lang="en-GB" dirty="0" err="1">
                <a:solidFill>
                  <a:srgbClr val="26324B"/>
                </a:solidFill>
                <a:latin typeface="+mj-lt"/>
              </a:rPr>
              <a:t>Définition</a:t>
            </a:r>
            <a:r>
              <a:rPr lang="en-GB" dirty="0">
                <a:solidFill>
                  <a:srgbClr val="26324B"/>
                </a:solidFill>
                <a:latin typeface="+mj-lt"/>
              </a:rPr>
              <a:t> </a:t>
            </a:r>
            <a:r>
              <a:rPr lang="en-GB" dirty="0" err="1">
                <a:solidFill>
                  <a:srgbClr val="26324B"/>
                </a:solidFill>
                <a:latin typeface="+mj-lt"/>
              </a:rPr>
              <a:t>clarifiée</a:t>
            </a:r>
            <a:r>
              <a:rPr lang="en-GB" dirty="0">
                <a:solidFill>
                  <a:srgbClr val="26324B"/>
                </a:solidFill>
                <a:latin typeface="+mj-lt"/>
              </a:rPr>
              <a:t> des “hubs”, </a:t>
            </a:r>
            <a:r>
              <a:rPr lang="en-GB" dirty="0" err="1">
                <a:solidFill>
                  <a:srgbClr val="26324B"/>
                </a:solidFill>
                <a:latin typeface="+mj-lt"/>
              </a:rPr>
              <a:t>approche</a:t>
            </a:r>
            <a:r>
              <a:rPr lang="en-GB" dirty="0">
                <a:solidFill>
                  <a:srgbClr val="26324B"/>
                </a:solidFill>
                <a:latin typeface="+mj-lt"/>
              </a:rPr>
              <a:t> </a:t>
            </a:r>
            <a:r>
              <a:rPr lang="en-GB" dirty="0" err="1">
                <a:solidFill>
                  <a:srgbClr val="26324B"/>
                </a:solidFill>
                <a:latin typeface="+mj-lt"/>
              </a:rPr>
              <a:t>NetZeroCities</a:t>
            </a:r>
            <a:r>
              <a:rPr lang="en-GB" dirty="0">
                <a:solidFill>
                  <a:srgbClr val="26324B"/>
                </a:solidFill>
                <a:latin typeface="+mj-lt"/>
              </a:rPr>
              <a:t>, Plans de </a:t>
            </a:r>
            <a:r>
              <a:rPr lang="en-GB" dirty="0" err="1">
                <a:solidFill>
                  <a:schemeClr val="tx2"/>
                </a:solidFill>
                <a:latin typeface="+mj-lt"/>
              </a:rPr>
              <a:t>mobilité</a:t>
            </a:r>
            <a:r>
              <a:rPr lang="en-GB" dirty="0">
                <a:solidFill>
                  <a:schemeClr val="tx2"/>
                </a:solidFill>
                <a:latin typeface="+mj-lt"/>
              </a:rPr>
              <a:t> pour 424 </a:t>
            </a:r>
            <a:r>
              <a:rPr lang="en-GB" dirty="0" err="1">
                <a:solidFill>
                  <a:schemeClr val="tx2"/>
                </a:solidFill>
                <a:latin typeface="+mj-lt"/>
              </a:rPr>
              <a:t>villes</a:t>
            </a:r>
            <a:r>
              <a:rPr lang="en-GB" dirty="0">
                <a:solidFill>
                  <a:schemeClr val="tx2"/>
                </a:solidFill>
                <a:latin typeface="+mj-lt"/>
              </a:rPr>
              <a:t> de + de 100 000 habitants. </a:t>
            </a:r>
          </a:p>
          <a:p>
            <a:pPr marL="1085850" lvl="1" indent="-342900" algn="just"/>
            <a:endParaRPr lang="en-GB" dirty="0">
              <a:solidFill>
                <a:schemeClr val="tx2"/>
              </a:solidFill>
              <a:latin typeface="+mj-lt"/>
            </a:endParaRPr>
          </a:p>
          <a:p>
            <a:pPr marL="342900" indent="-342900" algn="just">
              <a:buFont typeface="Arial" panose="020B0604020202020204" pitchFamily="34" charset="0"/>
              <a:buChar char="•"/>
            </a:pPr>
            <a:r>
              <a:rPr lang="fr-FR" i="0" u="sng" dirty="0">
                <a:solidFill>
                  <a:schemeClr val="tx2"/>
                </a:solidFill>
                <a:effectLst/>
                <a:latin typeface="+mj-lt"/>
                <a:hlinkClick r:id="rId3">
                  <a:extLst>
                    <a:ext uri="{A12FA001-AC4F-418D-AE19-62706E023703}">
                      <ahyp:hlinkClr xmlns:ahyp="http://schemas.microsoft.com/office/drawing/2018/hyperlinkcolor" val="tx"/>
                    </a:ext>
                  </a:extLst>
                </a:hlinkClick>
              </a:rPr>
              <a:t>La mobilité militaire</a:t>
            </a:r>
            <a:r>
              <a:rPr lang="fr-FR" i="0" u="sng" dirty="0">
                <a:solidFill>
                  <a:schemeClr val="tx2"/>
                </a:solidFill>
                <a:effectLst/>
                <a:latin typeface="+mj-lt"/>
              </a:rPr>
              <a:t> </a:t>
            </a:r>
            <a:r>
              <a:rPr lang="fr-FR" b="0" i="0" dirty="0">
                <a:solidFill>
                  <a:schemeClr val="tx2"/>
                </a:solidFill>
                <a:effectLst/>
                <a:latin typeface="+mj-lt"/>
              </a:rPr>
              <a:t>est une initiative </a:t>
            </a:r>
            <a:r>
              <a:rPr lang="fr-FR" b="0" i="0" dirty="0">
                <a:solidFill>
                  <a:srgbClr val="26324B"/>
                </a:solidFill>
                <a:effectLst/>
                <a:latin typeface="+mj-lt"/>
              </a:rPr>
              <a:t>de l’UE en lien avec l’OTAN visant à garantir un mouvement rapide et continu du personnel militaire, du matériel et des moyens. </a:t>
            </a:r>
            <a:endParaRPr lang="en-BE" dirty="0">
              <a:latin typeface="+mj-lt"/>
            </a:endParaRPr>
          </a:p>
        </p:txBody>
      </p:sp>
      <p:sp>
        <p:nvSpPr>
          <p:cNvPr id="6" name="Title 1">
            <a:extLst>
              <a:ext uri="{FF2B5EF4-FFF2-40B4-BE49-F238E27FC236}">
                <a16:creationId xmlns:a16="http://schemas.microsoft.com/office/drawing/2014/main" id="{71BBAB65-D0DD-79FC-57E7-DA6188F9F705}"/>
              </a:ext>
            </a:extLst>
          </p:cNvPr>
          <p:cNvSpPr>
            <a:spLocks noGrp="1"/>
          </p:cNvSpPr>
          <p:nvPr>
            <p:ph type="title"/>
          </p:nvPr>
        </p:nvSpPr>
        <p:spPr>
          <a:xfrm>
            <a:off x="1578164" y="342937"/>
            <a:ext cx="10470962" cy="630997"/>
          </a:xfrm>
        </p:spPr>
        <p:txBody>
          <a:bodyPr/>
          <a:lstStyle/>
          <a:p>
            <a:r>
              <a:rPr lang="en-US" dirty="0">
                <a:solidFill>
                  <a:schemeClr val="accent2"/>
                </a:solidFill>
                <a:latin typeface="Century Gothic"/>
              </a:rPr>
              <a:t>2. </a:t>
            </a:r>
            <a:r>
              <a:rPr lang="en-US" dirty="0">
                <a:solidFill>
                  <a:schemeClr val="tx2"/>
                </a:solidFill>
                <a:latin typeface="Century Gothic"/>
              </a:rPr>
              <a:t>PRIORITES DE L’UNION EUROPEENNE</a:t>
            </a:r>
            <a:endParaRPr lang="en-US" dirty="0">
              <a:solidFill>
                <a:schemeClr val="tx2"/>
              </a:solidFill>
            </a:endParaRPr>
          </a:p>
        </p:txBody>
      </p:sp>
    </p:spTree>
    <p:extLst>
      <p:ext uri="{BB962C8B-B14F-4D97-AF65-F5344CB8AC3E}">
        <p14:creationId xmlns:p14="http://schemas.microsoft.com/office/powerpoint/2010/main" val="1378466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21545E-8A9D-FB79-E4DD-5483292F3902}"/>
              </a:ext>
            </a:extLst>
          </p:cNvPr>
          <p:cNvSpPr>
            <a:spLocks noGrp="1"/>
          </p:cNvSpPr>
          <p:nvPr>
            <p:ph idx="1"/>
          </p:nvPr>
        </p:nvSpPr>
        <p:spPr>
          <a:xfrm>
            <a:off x="255909" y="910721"/>
            <a:ext cx="11680181" cy="5780348"/>
          </a:xfrm>
        </p:spPr>
        <p:txBody>
          <a:bodyPr>
            <a:normAutofit fontScale="70000" lnSpcReduction="20000"/>
          </a:bodyPr>
          <a:lstStyle/>
          <a:p>
            <a:r>
              <a:rPr lang="fr-FR" sz="4500" u="sng" dirty="0">
                <a:solidFill>
                  <a:schemeClr val="accent2"/>
                </a:solidFill>
                <a:latin typeface="+mj-lt"/>
              </a:rPr>
              <a:t>RTE-T : révision (2/3)</a:t>
            </a:r>
          </a:p>
          <a:p>
            <a:endParaRPr lang="fr-FR" dirty="0"/>
          </a:p>
          <a:p>
            <a:pPr marL="342900" indent="-342900" algn="just">
              <a:buFont typeface="Arial" panose="020B0604020202020204" pitchFamily="34" charset="0"/>
              <a:buChar char="•"/>
            </a:pPr>
            <a:r>
              <a:rPr lang="fr-FR" sz="2600" dirty="0"/>
              <a:t>Introduction d'une nouvelle échéance intermédiaire de </a:t>
            </a:r>
            <a:r>
              <a:rPr lang="fr-FR" sz="2600" dirty="0">
                <a:solidFill>
                  <a:schemeClr val="accent2"/>
                </a:solidFill>
              </a:rPr>
              <a:t>2040 pour avancer l'achèvement de parties importantes du réseau global</a:t>
            </a:r>
            <a:r>
              <a:rPr lang="fr-FR" sz="2600" dirty="0"/>
              <a:t>, telles que certaines liaisons ferroviaires à grande vitesse Porto-Vigo et Budapest-</a:t>
            </a:r>
            <a:r>
              <a:rPr lang="fr-FR" sz="2600" dirty="0" err="1"/>
              <a:t>Bucharest</a:t>
            </a:r>
            <a:r>
              <a:rPr lang="fr-FR" sz="2600" dirty="0"/>
              <a:t> ("réseau central étendu") ;</a:t>
            </a:r>
            <a:br>
              <a:rPr lang="fr-FR" sz="2600" dirty="0"/>
            </a:br>
            <a:endParaRPr lang="fr-FR" sz="2600" dirty="0"/>
          </a:p>
          <a:p>
            <a:pPr marL="342900" indent="-342900" algn="just">
              <a:buFont typeface="Arial" panose="020B0604020202020204" pitchFamily="34" charset="0"/>
              <a:buChar char="•"/>
            </a:pPr>
            <a:r>
              <a:rPr lang="fr-FR" sz="2600" dirty="0"/>
              <a:t>de </a:t>
            </a:r>
            <a:r>
              <a:rPr lang="fr-FR" sz="2600" dirty="0">
                <a:solidFill>
                  <a:schemeClr val="accent2"/>
                </a:solidFill>
              </a:rPr>
              <a:t>nouvelles normes pour les liaisons de transport</a:t>
            </a:r>
            <a:r>
              <a:rPr lang="fr-FR" sz="2600" dirty="0"/>
              <a:t>, telles qu'une vitesse minimale de 160 kilomètres par heure pour le transport ferroviaire de passagers et de 100 km/h pour le transport de marchandises ;</a:t>
            </a:r>
            <a:br>
              <a:rPr lang="fr-FR" sz="2600" dirty="0"/>
            </a:br>
            <a:endParaRPr lang="fr-FR" sz="2600" dirty="0"/>
          </a:p>
          <a:p>
            <a:pPr marL="342900" indent="-342900" algn="just">
              <a:buFont typeface="Arial" panose="020B0604020202020204" pitchFamily="34" charset="0"/>
              <a:buChar char="•"/>
            </a:pPr>
            <a:r>
              <a:rPr lang="fr-FR" sz="2600" dirty="0"/>
              <a:t>rail : </a:t>
            </a:r>
            <a:r>
              <a:rPr lang="fr-FR" sz="2600" dirty="0">
                <a:solidFill>
                  <a:schemeClr val="accent2"/>
                </a:solidFill>
              </a:rPr>
              <a:t>réduction des temps d'attente aux frontières, trains de marchandises plus longs, transport de camions par train </a:t>
            </a:r>
            <a:r>
              <a:rPr lang="fr-FR" sz="2600" dirty="0"/>
              <a:t>le long du réseau ;</a:t>
            </a:r>
            <a:br>
              <a:rPr lang="fr-FR" sz="2600" dirty="0"/>
            </a:br>
            <a:endParaRPr lang="fr-FR" sz="2600" dirty="0"/>
          </a:p>
          <a:p>
            <a:pPr marL="342900" indent="-342900" algn="just">
              <a:buFont typeface="Arial" panose="020B0604020202020204" pitchFamily="34" charset="0"/>
              <a:buChar char="•"/>
            </a:pPr>
            <a:r>
              <a:rPr lang="fr-FR" sz="2600" dirty="0"/>
              <a:t>les </a:t>
            </a:r>
            <a:r>
              <a:rPr lang="fr-FR" sz="2600" dirty="0">
                <a:solidFill>
                  <a:schemeClr val="accent2"/>
                </a:solidFill>
              </a:rPr>
              <a:t>corridors de fret ferroviaire doivent être intégrés dans les corridors RTE-T</a:t>
            </a:r>
            <a:r>
              <a:rPr lang="fr-FR" sz="2600" dirty="0"/>
              <a:t>, afin de créer </a:t>
            </a:r>
            <a:r>
              <a:rPr lang="fr-FR" sz="2600" dirty="0">
                <a:solidFill>
                  <a:schemeClr val="accent2"/>
                </a:solidFill>
              </a:rPr>
              <a:t>neuf "corridors de transport européens" </a:t>
            </a:r>
            <a:r>
              <a:rPr lang="fr-FR" sz="2600" dirty="0"/>
              <a:t>qui intègrent le rail, la route et les voies navigables ;</a:t>
            </a:r>
            <a:br>
              <a:rPr lang="fr-FR" sz="2600" dirty="0"/>
            </a:br>
            <a:endParaRPr lang="fr-FR" sz="2600" dirty="0"/>
          </a:p>
          <a:p>
            <a:pPr marL="342900" indent="-342900" algn="just">
              <a:buFont typeface="Arial" panose="020B0604020202020204" pitchFamily="34" charset="0"/>
              <a:buChar char="•"/>
            </a:pPr>
            <a:r>
              <a:rPr lang="fr-FR" sz="2600" dirty="0">
                <a:solidFill>
                  <a:schemeClr val="accent2"/>
                </a:solidFill>
              </a:rPr>
              <a:t>augmentation du nombre de terminaux de transbordemen</a:t>
            </a:r>
            <a:r>
              <a:rPr lang="fr-FR" sz="2600" dirty="0"/>
              <a:t>t et de leur capacité de traitement ;</a:t>
            </a:r>
            <a:br>
              <a:rPr lang="fr-FR" sz="2600" dirty="0"/>
            </a:br>
            <a:endParaRPr lang="fr-FR" sz="2600" dirty="0"/>
          </a:p>
          <a:p>
            <a:pPr marL="342900" indent="-342900" algn="just">
              <a:buFont typeface="Arial" panose="020B0604020202020204" pitchFamily="34" charset="0"/>
              <a:buChar char="•"/>
            </a:pPr>
            <a:r>
              <a:rPr lang="fr-FR" sz="2600" dirty="0"/>
              <a:t>la garantie d'un </a:t>
            </a:r>
            <a:r>
              <a:rPr lang="fr-FR" sz="2600" dirty="0">
                <a:solidFill>
                  <a:schemeClr val="accent2"/>
                </a:solidFill>
              </a:rPr>
              <a:t>bon état de navigation sur les voies navigables intérieures </a:t>
            </a:r>
            <a:r>
              <a:rPr lang="fr-FR" sz="2600" dirty="0"/>
              <a:t>pendant un nombre minimum de jours par an ;</a:t>
            </a:r>
            <a:br>
              <a:rPr lang="fr-FR" sz="2600" dirty="0"/>
            </a:br>
            <a:endParaRPr lang="fr-FR" sz="2600" dirty="0"/>
          </a:p>
          <a:p>
            <a:pPr marL="342900" indent="-342900" algn="just">
              <a:buFont typeface="Arial" panose="020B0604020202020204" pitchFamily="34" charset="0"/>
              <a:buChar char="•"/>
            </a:pPr>
            <a:r>
              <a:rPr lang="fr-FR" sz="2600" dirty="0">
                <a:solidFill>
                  <a:schemeClr val="accent2"/>
                </a:solidFill>
              </a:rPr>
              <a:t>424 grandes villes situées </a:t>
            </a:r>
            <a:r>
              <a:rPr lang="fr-FR" sz="2600" dirty="0"/>
              <a:t>sur le réseau RTE-T devront élaborer des </a:t>
            </a:r>
            <a:r>
              <a:rPr lang="fr-FR" sz="2600" dirty="0">
                <a:solidFill>
                  <a:schemeClr val="accent2"/>
                </a:solidFill>
              </a:rPr>
              <a:t>plans de mobilité urbaine durable </a:t>
            </a:r>
            <a:r>
              <a:rPr lang="fr-FR" sz="2600" dirty="0"/>
              <a:t>qui favorisent les transports à </a:t>
            </a:r>
            <a:r>
              <a:rPr lang="fr-FR" sz="2600" dirty="0">
                <a:solidFill>
                  <a:schemeClr val="accent2"/>
                </a:solidFill>
              </a:rPr>
              <a:t>zéro émission et la décarbonisation </a:t>
            </a:r>
            <a:r>
              <a:rPr lang="fr-FR" sz="2600" dirty="0"/>
              <a:t>de la flotte urbaine d'ici 2025.</a:t>
            </a:r>
          </a:p>
          <a:p>
            <a:endParaRPr lang="en-BE" dirty="0"/>
          </a:p>
        </p:txBody>
      </p:sp>
      <p:sp>
        <p:nvSpPr>
          <p:cNvPr id="4" name="Title 1">
            <a:extLst>
              <a:ext uri="{FF2B5EF4-FFF2-40B4-BE49-F238E27FC236}">
                <a16:creationId xmlns:a16="http://schemas.microsoft.com/office/drawing/2014/main" id="{2A201303-A856-8F98-6CF4-1A5C2101255C}"/>
              </a:ext>
            </a:extLst>
          </p:cNvPr>
          <p:cNvSpPr txBox="1">
            <a:spLocks/>
          </p:cNvSpPr>
          <p:nvPr/>
        </p:nvSpPr>
        <p:spPr>
          <a:xfrm>
            <a:off x="1576328" y="279724"/>
            <a:ext cx="10470962" cy="630997"/>
          </a:xfrm>
          <a:prstGeom prst="rect">
            <a:avLst/>
          </a:prstGeom>
        </p:spPr>
        <p:txBody>
          <a:bodyPr vert="horz" lIns="91440" tIns="45720" rIns="91440" bIns="45720" rtlCol="0" anchor="t">
            <a:noAutofit/>
          </a:bodyPr>
          <a:lstStyle>
            <a:lvl1pPr marL="0" indent="0" algn="l" defTabSz="457200" rtl="0" eaLnBrk="1" latinLnBrk="0" hangingPunct="1">
              <a:spcBef>
                <a:spcPct val="0"/>
              </a:spcBef>
              <a:buNone/>
              <a:defRPr sz="4000" b="1" i="0" kern="1200" cap="all">
                <a:solidFill>
                  <a:srgbClr val="004047"/>
                </a:solidFill>
                <a:latin typeface="Century Gothic" panose="020B0502020202020204" pitchFamily="34" charset="0"/>
                <a:ea typeface="+mj-ea"/>
                <a:cs typeface="Century Gothic" panose="020B0502020202020204" pitchFamily="34" charset="0"/>
              </a:defRPr>
            </a:lvl1pPr>
          </a:lstStyle>
          <a:p>
            <a:r>
              <a:rPr lang="en-US" dirty="0">
                <a:solidFill>
                  <a:schemeClr val="accent2"/>
                </a:solidFill>
                <a:latin typeface="Century Gothic"/>
              </a:rPr>
              <a:t>2. </a:t>
            </a:r>
            <a:r>
              <a:rPr lang="en-US" dirty="0">
                <a:solidFill>
                  <a:schemeClr val="tx2"/>
                </a:solidFill>
                <a:latin typeface="Century Gothic"/>
              </a:rPr>
              <a:t>PRIORITES DE L’UNION EUROPEENNE</a:t>
            </a:r>
            <a:endParaRPr lang="en-US" dirty="0">
              <a:solidFill>
                <a:schemeClr val="tx2"/>
              </a:solidFill>
            </a:endParaRPr>
          </a:p>
        </p:txBody>
      </p:sp>
    </p:spTree>
    <p:extLst>
      <p:ext uri="{BB962C8B-B14F-4D97-AF65-F5344CB8AC3E}">
        <p14:creationId xmlns:p14="http://schemas.microsoft.com/office/powerpoint/2010/main" val="1484703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D028CA-17FB-28F2-23F3-2FD1F28E94EE}"/>
              </a:ext>
            </a:extLst>
          </p:cNvPr>
          <p:cNvSpPr>
            <a:spLocks noGrp="1"/>
          </p:cNvSpPr>
          <p:nvPr>
            <p:ph idx="1"/>
          </p:nvPr>
        </p:nvSpPr>
        <p:spPr>
          <a:xfrm>
            <a:off x="697616" y="1170781"/>
            <a:ext cx="10972800" cy="4889981"/>
          </a:xfrm>
        </p:spPr>
        <p:txBody>
          <a:bodyPr>
            <a:normAutofit/>
          </a:bodyPr>
          <a:lstStyle/>
          <a:p>
            <a:r>
              <a:rPr lang="fr-FR" sz="3600" u="sng" dirty="0">
                <a:solidFill>
                  <a:schemeClr val="accent2"/>
                </a:solidFill>
                <a:latin typeface="+mj-lt"/>
              </a:rPr>
              <a:t>RTE-T (3/3)</a:t>
            </a:r>
          </a:p>
        </p:txBody>
      </p:sp>
      <p:pic>
        <p:nvPicPr>
          <p:cNvPr id="5" name="Picture 4">
            <a:extLst>
              <a:ext uri="{FF2B5EF4-FFF2-40B4-BE49-F238E27FC236}">
                <a16:creationId xmlns:a16="http://schemas.microsoft.com/office/drawing/2014/main" id="{73BDAD18-84A0-9237-CF9B-AE8EF284716C}"/>
              </a:ext>
            </a:extLst>
          </p:cNvPr>
          <p:cNvPicPr>
            <a:picLocks noChangeAspect="1"/>
          </p:cNvPicPr>
          <p:nvPr/>
        </p:nvPicPr>
        <p:blipFill>
          <a:blip r:embed="rId2"/>
          <a:stretch>
            <a:fillRect/>
          </a:stretch>
        </p:blipFill>
        <p:spPr>
          <a:xfrm>
            <a:off x="3671195" y="1170781"/>
            <a:ext cx="7449590" cy="5687219"/>
          </a:xfrm>
          <a:prstGeom prst="rect">
            <a:avLst/>
          </a:prstGeom>
        </p:spPr>
      </p:pic>
      <p:sp>
        <p:nvSpPr>
          <p:cNvPr id="6" name="Title 1">
            <a:extLst>
              <a:ext uri="{FF2B5EF4-FFF2-40B4-BE49-F238E27FC236}">
                <a16:creationId xmlns:a16="http://schemas.microsoft.com/office/drawing/2014/main" id="{609414EF-28D2-2E6D-521A-B879F5F12A89}"/>
              </a:ext>
            </a:extLst>
          </p:cNvPr>
          <p:cNvSpPr>
            <a:spLocks noGrp="1"/>
          </p:cNvSpPr>
          <p:nvPr>
            <p:ph type="title"/>
          </p:nvPr>
        </p:nvSpPr>
        <p:spPr>
          <a:xfrm>
            <a:off x="1578164" y="342937"/>
            <a:ext cx="10470962" cy="630997"/>
          </a:xfrm>
        </p:spPr>
        <p:txBody>
          <a:bodyPr/>
          <a:lstStyle/>
          <a:p>
            <a:r>
              <a:rPr lang="en-US" dirty="0">
                <a:solidFill>
                  <a:schemeClr val="accent2"/>
                </a:solidFill>
                <a:latin typeface="Century Gothic"/>
              </a:rPr>
              <a:t>2. </a:t>
            </a:r>
            <a:r>
              <a:rPr lang="en-US" dirty="0">
                <a:solidFill>
                  <a:schemeClr val="tx2"/>
                </a:solidFill>
                <a:latin typeface="Century Gothic"/>
              </a:rPr>
              <a:t>PRIORITES DE L’UNION EUROPEENNE</a:t>
            </a:r>
            <a:endParaRPr lang="en-US" dirty="0">
              <a:solidFill>
                <a:schemeClr val="tx2"/>
              </a:solidFill>
            </a:endParaRPr>
          </a:p>
        </p:txBody>
      </p:sp>
    </p:spTree>
    <p:extLst>
      <p:ext uri="{BB962C8B-B14F-4D97-AF65-F5344CB8AC3E}">
        <p14:creationId xmlns:p14="http://schemas.microsoft.com/office/powerpoint/2010/main" val="3786025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209DD-AF49-EAAC-64A9-8EBB2276D1ED}"/>
              </a:ext>
            </a:extLst>
          </p:cNvPr>
          <p:cNvSpPr>
            <a:spLocks noGrp="1"/>
          </p:cNvSpPr>
          <p:nvPr>
            <p:ph type="title"/>
          </p:nvPr>
        </p:nvSpPr>
        <p:spPr/>
        <p:txBody>
          <a:bodyPr/>
          <a:lstStyle/>
          <a:p>
            <a:r>
              <a:rPr lang="en-US" dirty="0">
                <a:solidFill>
                  <a:schemeClr val="accent2"/>
                </a:solidFill>
                <a:latin typeface="Century Gothic"/>
              </a:rPr>
              <a:t>2. </a:t>
            </a:r>
            <a:r>
              <a:rPr lang="en-US" dirty="0">
                <a:solidFill>
                  <a:schemeClr val="tx2"/>
                </a:solidFill>
                <a:latin typeface="Century Gothic"/>
              </a:rPr>
              <a:t>PRIORITES DE L’UNION EUROPEENNE</a:t>
            </a:r>
            <a:endParaRPr lang="en-US" dirty="0">
              <a:solidFill>
                <a:schemeClr val="tx2"/>
              </a:solidFill>
            </a:endParaRPr>
          </a:p>
        </p:txBody>
      </p:sp>
      <p:sp>
        <p:nvSpPr>
          <p:cNvPr id="15" name="ZoneTexte 14">
            <a:extLst>
              <a:ext uri="{FF2B5EF4-FFF2-40B4-BE49-F238E27FC236}">
                <a16:creationId xmlns:a16="http://schemas.microsoft.com/office/drawing/2014/main" id="{7B5288F8-DE13-6797-A4A9-E5C22B583D90}"/>
              </a:ext>
            </a:extLst>
          </p:cNvPr>
          <p:cNvSpPr txBox="1"/>
          <p:nvPr/>
        </p:nvSpPr>
        <p:spPr>
          <a:xfrm>
            <a:off x="447040" y="1133390"/>
            <a:ext cx="11429143" cy="800219"/>
          </a:xfrm>
          <a:prstGeom prst="rect">
            <a:avLst/>
          </a:prstGeom>
          <a:noFill/>
        </p:spPr>
        <p:txBody>
          <a:bodyPr wrap="square" lIns="91440" tIns="45720" rIns="91440" bIns="45720" anchor="t">
            <a:spAutoFit/>
          </a:bodyPr>
          <a:lstStyle/>
          <a:p>
            <a:pPr algn="just"/>
            <a:r>
              <a:rPr lang="en-US" sz="2600" b="1" u="sng" dirty="0" err="1">
                <a:solidFill>
                  <a:schemeClr val="accent2"/>
                </a:solidFill>
                <a:latin typeface="+mj-lt"/>
              </a:rPr>
              <a:t>Financements</a:t>
            </a:r>
            <a:r>
              <a:rPr lang="en-US" sz="2600" b="1" u="sng" dirty="0">
                <a:solidFill>
                  <a:schemeClr val="accent2"/>
                </a:solidFill>
                <a:latin typeface="+mj-lt"/>
              </a:rPr>
              <a:t> (1/3)</a:t>
            </a:r>
            <a:endParaRPr lang="en-US" sz="2000" dirty="0">
              <a:solidFill>
                <a:schemeClr val="tx2"/>
              </a:solidFill>
              <a:latin typeface="+mj-lt"/>
            </a:endParaRPr>
          </a:p>
          <a:p>
            <a:pPr marL="800100" lvl="1" indent="-342900" algn="just">
              <a:buFont typeface="Arial" panose="020B0604020202020204" pitchFamily="34" charset="0"/>
              <a:buChar char="•"/>
            </a:pPr>
            <a:endParaRPr lang="en-US" sz="2000" b="1" u="sng" dirty="0">
              <a:solidFill>
                <a:schemeClr val="accent2"/>
              </a:solidFill>
              <a:latin typeface="+mj-lt"/>
            </a:endParaRPr>
          </a:p>
        </p:txBody>
      </p:sp>
      <p:pic>
        <p:nvPicPr>
          <p:cNvPr id="3" name="Picture 2">
            <a:extLst>
              <a:ext uri="{FF2B5EF4-FFF2-40B4-BE49-F238E27FC236}">
                <a16:creationId xmlns:a16="http://schemas.microsoft.com/office/drawing/2014/main" id="{F7897B5F-4341-3E9B-CA89-C1A64520731C}"/>
              </a:ext>
            </a:extLst>
          </p:cNvPr>
          <p:cNvPicPr>
            <a:picLocks noChangeAspect="1"/>
          </p:cNvPicPr>
          <p:nvPr/>
        </p:nvPicPr>
        <p:blipFill>
          <a:blip r:embed="rId3"/>
          <a:stretch>
            <a:fillRect/>
          </a:stretch>
        </p:blipFill>
        <p:spPr>
          <a:xfrm>
            <a:off x="3822182" y="1170449"/>
            <a:ext cx="6858518" cy="5687551"/>
          </a:xfrm>
          <a:prstGeom prst="rect">
            <a:avLst/>
          </a:prstGeom>
        </p:spPr>
      </p:pic>
    </p:spTree>
    <p:extLst>
      <p:ext uri="{BB962C8B-B14F-4D97-AF65-F5344CB8AC3E}">
        <p14:creationId xmlns:p14="http://schemas.microsoft.com/office/powerpoint/2010/main" val="2061453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209DD-AF49-EAAC-64A9-8EBB2276D1ED}"/>
              </a:ext>
            </a:extLst>
          </p:cNvPr>
          <p:cNvSpPr>
            <a:spLocks noGrp="1"/>
          </p:cNvSpPr>
          <p:nvPr>
            <p:ph type="title"/>
          </p:nvPr>
        </p:nvSpPr>
        <p:spPr/>
        <p:txBody>
          <a:bodyPr/>
          <a:lstStyle/>
          <a:p>
            <a:r>
              <a:rPr lang="en-US" dirty="0">
                <a:solidFill>
                  <a:schemeClr val="accent2"/>
                </a:solidFill>
                <a:latin typeface="Century Gothic"/>
              </a:rPr>
              <a:t>2. </a:t>
            </a:r>
            <a:r>
              <a:rPr lang="en-US" dirty="0">
                <a:solidFill>
                  <a:schemeClr val="tx2"/>
                </a:solidFill>
                <a:latin typeface="Century Gothic"/>
              </a:rPr>
              <a:t>PRIORITES DE L’UNION EUROPEENNE</a:t>
            </a:r>
            <a:endParaRPr lang="en-US" dirty="0">
              <a:solidFill>
                <a:schemeClr val="tx2"/>
              </a:solidFill>
            </a:endParaRPr>
          </a:p>
        </p:txBody>
      </p:sp>
      <p:sp>
        <p:nvSpPr>
          <p:cNvPr id="15" name="ZoneTexte 14">
            <a:extLst>
              <a:ext uri="{FF2B5EF4-FFF2-40B4-BE49-F238E27FC236}">
                <a16:creationId xmlns:a16="http://schemas.microsoft.com/office/drawing/2014/main" id="{7B5288F8-DE13-6797-A4A9-E5C22B583D90}"/>
              </a:ext>
            </a:extLst>
          </p:cNvPr>
          <p:cNvSpPr txBox="1"/>
          <p:nvPr/>
        </p:nvSpPr>
        <p:spPr>
          <a:xfrm>
            <a:off x="344314" y="973934"/>
            <a:ext cx="11429143" cy="800219"/>
          </a:xfrm>
          <a:prstGeom prst="rect">
            <a:avLst/>
          </a:prstGeom>
          <a:noFill/>
        </p:spPr>
        <p:txBody>
          <a:bodyPr wrap="square" lIns="91440" tIns="45720" rIns="91440" bIns="45720" anchor="t">
            <a:spAutoFit/>
          </a:bodyPr>
          <a:lstStyle/>
          <a:p>
            <a:pPr algn="just"/>
            <a:r>
              <a:rPr lang="en-US" sz="2600" b="1" u="sng" dirty="0" err="1">
                <a:solidFill>
                  <a:schemeClr val="accent2"/>
                </a:solidFill>
                <a:latin typeface="+mj-lt"/>
              </a:rPr>
              <a:t>Financements</a:t>
            </a:r>
            <a:r>
              <a:rPr lang="en-US" sz="2600" b="1" u="sng" dirty="0">
                <a:solidFill>
                  <a:schemeClr val="accent2"/>
                </a:solidFill>
                <a:latin typeface="+mj-lt"/>
              </a:rPr>
              <a:t> (2/3)</a:t>
            </a:r>
            <a:endParaRPr lang="en-US" sz="2000" dirty="0">
              <a:solidFill>
                <a:schemeClr val="tx2"/>
              </a:solidFill>
              <a:latin typeface="+mj-lt"/>
            </a:endParaRPr>
          </a:p>
          <a:p>
            <a:pPr marL="800100" lvl="1" indent="-342900" algn="just">
              <a:buFont typeface="Arial" panose="020B0604020202020204" pitchFamily="34" charset="0"/>
              <a:buChar char="•"/>
            </a:pPr>
            <a:endParaRPr lang="en-US" sz="2000" b="1" u="sng" dirty="0">
              <a:solidFill>
                <a:schemeClr val="accent2"/>
              </a:solidFill>
              <a:latin typeface="+mj-lt"/>
            </a:endParaRPr>
          </a:p>
        </p:txBody>
      </p:sp>
      <p:pic>
        <p:nvPicPr>
          <p:cNvPr id="5" name="Image 4">
            <a:extLst>
              <a:ext uri="{FF2B5EF4-FFF2-40B4-BE49-F238E27FC236}">
                <a16:creationId xmlns:a16="http://schemas.microsoft.com/office/drawing/2014/main" id="{8439C265-A523-3CEB-90ED-7A8AAEBDD076}"/>
              </a:ext>
            </a:extLst>
          </p:cNvPr>
          <p:cNvPicPr>
            <a:picLocks noChangeAspect="1"/>
          </p:cNvPicPr>
          <p:nvPr/>
        </p:nvPicPr>
        <p:blipFill rotWithShape="1">
          <a:blip r:embed="rId3"/>
          <a:srcRect b="11423"/>
          <a:stretch/>
        </p:blipFill>
        <p:spPr>
          <a:xfrm>
            <a:off x="344314" y="1528667"/>
            <a:ext cx="11890846" cy="5329333"/>
          </a:xfrm>
          <a:prstGeom prst="rect">
            <a:avLst/>
          </a:prstGeom>
        </p:spPr>
      </p:pic>
      <p:sp>
        <p:nvSpPr>
          <p:cNvPr id="3" name="Rectangle 2">
            <a:extLst>
              <a:ext uri="{FF2B5EF4-FFF2-40B4-BE49-F238E27FC236}">
                <a16:creationId xmlns:a16="http://schemas.microsoft.com/office/drawing/2014/main" id="{E03F9C4D-3304-AEFB-4D4D-01781B093F20}"/>
              </a:ext>
            </a:extLst>
          </p:cNvPr>
          <p:cNvSpPr/>
          <p:nvPr/>
        </p:nvSpPr>
        <p:spPr>
          <a:xfrm>
            <a:off x="594911" y="3899971"/>
            <a:ext cx="11454215" cy="561860"/>
          </a:xfrm>
          <a:prstGeom prst="rect">
            <a:avLst/>
          </a:prstGeom>
          <a:noFill/>
          <a:ln>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97343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17AFA1A-E6AD-24C5-2B87-D13B5531E3EE}"/>
              </a:ext>
            </a:extLst>
          </p:cNvPr>
          <p:cNvPicPr>
            <a:picLocks noGrp="1" noChangeAspect="1"/>
          </p:cNvPicPr>
          <p:nvPr>
            <p:ph idx="1"/>
          </p:nvPr>
        </p:nvPicPr>
        <p:blipFill rotWithShape="1">
          <a:blip r:embed="rId2"/>
          <a:srcRect l="9876" t="11072" r="7867" b="7369"/>
          <a:stretch/>
        </p:blipFill>
        <p:spPr>
          <a:xfrm>
            <a:off x="533400" y="1490631"/>
            <a:ext cx="9347200" cy="5213182"/>
          </a:xfrm>
        </p:spPr>
      </p:pic>
      <p:sp>
        <p:nvSpPr>
          <p:cNvPr id="6" name="Title 1">
            <a:extLst>
              <a:ext uri="{FF2B5EF4-FFF2-40B4-BE49-F238E27FC236}">
                <a16:creationId xmlns:a16="http://schemas.microsoft.com/office/drawing/2014/main" id="{A2D1FD95-959C-4C89-8590-CBD71915DA8A}"/>
              </a:ext>
            </a:extLst>
          </p:cNvPr>
          <p:cNvSpPr>
            <a:spLocks noGrp="1"/>
          </p:cNvSpPr>
          <p:nvPr>
            <p:ph type="title"/>
          </p:nvPr>
        </p:nvSpPr>
        <p:spPr>
          <a:xfrm>
            <a:off x="1578164" y="342937"/>
            <a:ext cx="10470962" cy="630997"/>
          </a:xfrm>
        </p:spPr>
        <p:txBody>
          <a:bodyPr/>
          <a:lstStyle/>
          <a:p>
            <a:r>
              <a:rPr lang="en-US" dirty="0">
                <a:solidFill>
                  <a:schemeClr val="accent2"/>
                </a:solidFill>
                <a:latin typeface="Century Gothic"/>
              </a:rPr>
              <a:t>2. </a:t>
            </a:r>
            <a:r>
              <a:rPr lang="en-US" dirty="0">
                <a:solidFill>
                  <a:schemeClr val="tx2"/>
                </a:solidFill>
                <a:latin typeface="Century Gothic"/>
              </a:rPr>
              <a:t>PRIORITES DE L’UNION EUROPEENNE</a:t>
            </a:r>
            <a:endParaRPr lang="en-US" dirty="0">
              <a:solidFill>
                <a:schemeClr val="tx2"/>
              </a:solidFill>
            </a:endParaRPr>
          </a:p>
        </p:txBody>
      </p:sp>
      <p:sp>
        <p:nvSpPr>
          <p:cNvPr id="7" name="ZoneTexte 14">
            <a:extLst>
              <a:ext uri="{FF2B5EF4-FFF2-40B4-BE49-F238E27FC236}">
                <a16:creationId xmlns:a16="http://schemas.microsoft.com/office/drawing/2014/main" id="{776EC441-3A90-B953-F3B7-DB7378A23941}"/>
              </a:ext>
            </a:extLst>
          </p:cNvPr>
          <p:cNvSpPr txBox="1"/>
          <p:nvPr/>
        </p:nvSpPr>
        <p:spPr>
          <a:xfrm>
            <a:off x="344314" y="973934"/>
            <a:ext cx="11429143" cy="800219"/>
          </a:xfrm>
          <a:prstGeom prst="rect">
            <a:avLst/>
          </a:prstGeom>
          <a:noFill/>
        </p:spPr>
        <p:txBody>
          <a:bodyPr wrap="square" lIns="91440" tIns="45720" rIns="91440" bIns="45720" anchor="t">
            <a:spAutoFit/>
          </a:bodyPr>
          <a:lstStyle/>
          <a:p>
            <a:pPr algn="just"/>
            <a:r>
              <a:rPr lang="en-US" sz="2600" b="1" u="sng" dirty="0" err="1">
                <a:solidFill>
                  <a:schemeClr val="accent2"/>
                </a:solidFill>
                <a:latin typeface="+mj-lt"/>
              </a:rPr>
              <a:t>Financements</a:t>
            </a:r>
            <a:r>
              <a:rPr lang="en-US" sz="2600" b="1" u="sng" dirty="0">
                <a:solidFill>
                  <a:schemeClr val="accent2"/>
                </a:solidFill>
                <a:latin typeface="+mj-lt"/>
              </a:rPr>
              <a:t> (3/3)</a:t>
            </a:r>
            <a:endParaRPr lang="en-US" sz="2000" dirty="0">
              <a:solidFill>
                <a:schemeClr val="tx2"/>
              </a:solidFill>
              <a:latin typeface="+mj-lt"/>
            </a:endParaRPr>
          </a:p>
          <a:p>
            <a:pPr marL="800100" lvl="1" indent="-342900" algn="just">
              <a:buFont typeface="Arial" panose="020B0604020202020204" pitchFamily="34" charset="0"/>
              <a:buChar char="•"/>
            </a:pPr>
            <a:endParaRPr lang="en-US" sz="2000" b="1" u="sng" dirty="0">
              <a:solidFill>
                <a:schemeClr val="accent2"/>
              </a:solidFill>
              <a:latin typeface="+mj-lt"/>
            </a:endParaRPr>
          </a:p>
        </p:txBody>
      </p:sp>
    </p:spTree>
    <p:extLst>
      <p:ext uri="{BB962C8B-B14F-4D97-AF65-F5344CB8AC3E}">
        <p14:creationId xmlns:p14="http://schemas.microsoft.com/office/powerpoint/2010/main" val="3908769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5293C0-B030-1A02-7867-B1FD7214B86E}"/>
              </a:ext>
            </a:extLst>
          </p:cNvPr>
          <p:cNvPicPr>
            <a:picLocks noChangeAspect="1"/>
          </p:cNvPicPr>
          <p:nvPr/>
        </p:nvPicPr>
        <p:blipFill>
          <a:blip r:embed="rId2"/>
          <a:stretch>
            <a:fillRect/>
          </a:stretch>
        </p:blipFill>
        <p:spPr>
          <a:xfrm>
            <a:off x="418543" y="1622593"/>
            <a:ext cx="10326541" cy="4791744"/>
          </a:xfrm>
          <a:prstGeom prst="rect">
            <a:avLst/>
          </a:prstGeom>
        </p:spPr>
      </p:pic>
      <p:sp>
        <p:nvSpPr>
          <p:cNvPr id="6" name="Title 1">
            <a:extLst>
              <a:ext uri="{FF2B5EF4-FFF2-40B4-BE49-F238E27FC236}">
                <a16:creationId xmlns:a16="http://schemas.microsoft.com/office/drawing/2014/main" id="{7C90A080-6881-F85F-D98E-A133B2228DAC}"/>
              </a:ext>
            </a:extLst>
          </p:cNvPr>
          <p:cNvSpPr>
            <a:spLocks noGrp="1"/>
          </p:cNvSpPr>
          <p:nvPr>
            <p:ph type="title"/>
          </p:nvPr>
        </p:nvSpPr>
        <p:spPr>
          <a:xfrm>
            <a:off x="1578164" y="342937"/>
            <a:ext cx="10470962" cy="630997"/>
          </a:xfrm>
        </p:spPr>
        <p:txBody>
          <a:bodyPr/>
          <a:lstStyle/>
          <a:p>
            <a:r>
              <a:rPr lang="en-US" dirty="0">
                <a:solidFill>
                  <a:schemeClr val="accent2"/>
                </a:solidFill>
                <a:latin typeface="Century Gothic"/>
              </a:rPr>
              <a:t>2. </a:t>
            </a:r>
            <a:r>
              <a:rPr lang="en-US" dirty="0">
                <a:solidFill>
                  <a:schemeClr val="tx2"/>
                </a:solidFill>
                <a:latin typeface="Century Gothic"/>
              </a:rPr>
              <a:t>PRIORITES DE L’UNION EUROPEENNE</a:t>
            </a:r>
            <a:endParaRPr lang="en-US" dirty="0">
              <a:solidFill>
                <a:schemeClr val="tx2"/>
              </a:solidFill>
            </a:endParaRPr>
          </a:p>
        </p:txBody>
      </p:sp>
      <p:sp>
        <p:nvSpPr>
          <p:cNvPr id="7" name="ZoneTexte 14">
            <a:extLst>
              <a:ext uri="{FF2B5EF4-FFF2-40B4-BE49-F238E27FC236}">
                <a16:creationId xmlns:a16="http://schemas.microsoft.com/office/drawing/2014/main" id="{0119E2B2-4CF1-2843-3273-1468C4E58D70}"/>
              </a:ext>
            </a:extLst>
          </p:cNvPr>
          <p:cNvSpPr txBox="1"/>
          <p:nvPr/>
        </p:nvSpPr>
        <p:spPr>
          <a:xfrm>
            <a:off x="344314" y="973934"/>
            <a:ext cx="11429143" cy="800219"/>
          </a:xfrm>
          <a:prstGeom prst="rect">
            <a:avLst/>
          </a:prstGeom>
          <a:noFill/>
        </p:spPr>
        <p:txBody>
          <a:bodyPr wrap="square" lIns="91440" tIns="45720" rIns="91440" bIns="45720" anchor="t">
            <a:spAutoFit/>
          </a:bodyPr>
          <a:lstStyle/>
          <a:p>
            <a:pPr algn="just"/>
            <a:r>
              <a:rPr lang="en-US" sz="2600" b="1" u="sng" dirty="0">
                <a:solidFill>
                  <a:schemeClr val="accent2"/>
                </a:solidFill>
                <a:latin typeface="+mj-lt"/>
              </a:rPr>
              <a:t>CEF : carte interactive</a:t>
            </a:r>
            <a:endParaRPr lang="en-US" sz="2000" dirty="0">
              <a:solidFill>
                <a:schemeClr val="tx2"/>
              </a:solidFill>
              <a:latin typeface="+mj-lt"/>
            </a:endParaRPr>
          </a:p>
          <a:p>
            <a:pPr marL="800100" lvl="1" indent="-342900" algn="just">
              <a:buFont typeface="Arial" panose="020B0604020202020204" pitchFamily="34" charset="0"/>
              <a:buChar char="•"/>
            </a:pPr>
            <a:endParaRPr lang="en-US" sz="2000" b="1" u="sng" dirty="0">
              <a:solidFill>
                <a:schemeClr val="accent2"/>
              </a:solidFill>
              <a:latin typeface="+mj-lt"/>
            </a:endParaRPr>
          </a:p>
        </p:txBody>
      </p:sp>
    </p:spTree>
    <p:extLst>
      <p:ext uri="{BB962C8B-B14F-4D97-AF65-F5344CB8AC3E}">
        <p14:creationId xmlns:p14="http://schemas.microsoft.com/office/powerpoint/2010/main" val="1116467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ECD47-074B-F542-78E3-28AD87B15A50}"/>
              </a:ext>
            </a:extLst>
          </p:cNvPr>
          <p:cNvSpPr>
            <a:spLocks noGrp="1"/>
          </p:cNvSpPr>
          <p:nvPr>
            <p:ph type="title"/>
          </p:nvPr>
        </p:nvSpPr>
        <p:spPr/>
        <p:txBody>
          <a:bodyPr/>
          <a:lstStyle/>
          <a:p>
            <a:endParaRPr lang="en-BE"/>
          </a:p>
        </p:txBody>
      </p:sp>
      <p:sp>
        <p:nvSpPr>
          <p:cNvPr id="3" name="Content Placeholder 2">
            <a:extLst>
              <a:ext uri="{FF2B5EF4-FFF2-40B4-BE49-F238E27FC236}">
                <a16:creationId xmlns:a16="http://schemas.microsoft.com/office/drawing/2014/main" id="{95F0A2C4-9BBA-575E-75DA-8B5D6AB92E31}"/>
              </a:ext>
            </a:extLst>
          </p:cNvPr>
          <p:cNvSpPr>
            <a:spLocks noGrp="1"/>
          </p:cNvSpPr>
          <p:nvPr>
            <p:ph idx="1"/>
          </p:nvPr>
        </p:nvSpPr>
        <p:spPr/>
        <p:txBody>
          <a:bodyPr/>
          <a:lstStyle/>
          <a:p>
            <a:endParaRPr lang="en-BE"/>
          </a:p>
        </p:txBody>
      </p:sp>
      <p:pic>
        <p:nvPicPr>
          <p:cNvPr id="5" name="Picture 4">
            <a:extLst>
              <a:ext uri="{FF2B5EF4-FFF2-40B4-BE49-F238E27FC236}">
                <a16:creationId xmlns:a16="http://schemas.microsoft.com/office/drawing/2014/main" id="{4CB48C00-6299-FFE0-6963-F7022E271A89}"/>
              </a:ext>
            </a:extLst>
          </p:cNvPr>
          <p:cNvPicPr>
            <a:picLocks noChangeAspect="1"/>
          </p:cNvPicPr>
          <p:nvPr/>
        </p:nvPicPr>
        <p:blipFill>
          <a:blip r:embed="rId2"/>
          <a:stretch>
            <a:fillRect/>
          </a:stretch>
        </p:blipFill>
        <p:spPr>
          <a:xfrm>
            <a:off x="689808" y="223390"/>
            <a:ext cx="10812384" cy="6411220"/>
          </a:xfrm>
          <a:prstGeom prst="rect">
            <a:avLst/>
          </a:prstGeom>
        </p:spPr>
      </p:pic>
    </p:spTree>
    <p:extLst>
      <p:ext uri="{BB962C8B-B14F-4D97-AF65-F5344CB8AC3E}">
        <p14:creationId xmlns:p14="http://schemas.microsoft.com/office/powerpoint/2010/main" val="2101242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189851" y="1388185"/>
            <a:ext cx="8733073" cy="2485546"/>
          </a:xfrm>
        </p:spPr>
        <p:txBody>
          <a:bodyPr>
            <a:normAutofit/>
          </a:bodyPr>
          <a:lstStyle/>
          <a:p>
            <a:r>
              <a:rPr lang="en-US" dirty="0"/>
              <a:t>3. PRIORITES DE L’UITP</a:t>
            </a:r>
          </a:p>
        </p:txBody>
      </p:sp>
    </p:spTree>
    <p:extLst>
      <p:ext uri="{BB962C8B-B14F-4D97-AF65-F5344CB8AC3E}">
        <p14:creationId xmlns:p14="http://schemas.microsoft.com/office/powerpoint/2010/main" val="1052460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209DD-AF49-EAAC-64A9-8EBB2276D1ED}"/>
              </a:ext>
            </a:extLst>
          </p:cNvPr>
          <p:cNvSpPr>
            <a:spLocks noGrp="1"/>
          </p:cNvSpPr>
          <p:nvPr>
            <p:ph type="title"/>
          </p:nvPr>
        </p:nvSpPr>
        <p:spPr/>
        <p:txBody>
          <a:bodyPr/>
          <a:lstStyle/>
          <a:p>
            <a:r>
              <a:rPr lang="en-US" dirty="0">
                <a:solidFill>
                  <a:schemeClr val="accent2"/>
                </a:solidFill>
                <a:latin typeface="Century Gothic"/>
              </a:rPr>
              <a:t>3. </a:t>
            </a:r>
            <a:r>
              <a:rPr lang="en-US" dirty="0">
                <a:solidFill>
                  <a:schemeClr val="tx2"/>
                </a:solidFill>
                <a:latin typeface="Century Gothic"/>
              </a:rPr>
              <a:t>PRIORITES DE L’UITP</a:t>
            </a:r>
            <a:endParaRPr lang="en-US" dirty="0">
              <a:solidFill>
                <a:schemeClr val="tx2"/>
              </a:solidFill>
            </a:endParaRPr>
          </a:p>
        </p:txBody>
      </p:sp>
      <p:sp>
        <p:nvSpPr>
          <p:cNvPr id="15" name="ZoneTexte 14">
            <a:extLst>
              <a:ext uri="{FF2B5EF4-FFF2-40B4-BE49-F238E27FC236}">
                <a16:creationId xmlns:a16="http://schemas.microsoft.com/office/drawing/2014/main" id="{7B5288F8-DE13-6797-A4A9-E5C22B583D90}"/>
              </a:ext>
            </a:extLst>
          </p:cNvPr>
          <p:cNvSpPr txBox="1"/>
          <p:nvPr/>
        </p:nvSpPr>
        <p:spPr>
          <a:xfrm>
            <a:off x="640557" y="1057791"/>
            <a:ext cx="11602086" cy="800219"/>
          </a:xfrm>
          <a:prstGeom prst="rect">
            <a:avLst/>
          </a:prstGeom>
          <a:noFill/>
        </p:spPr>
        <p:txBody>
          <a:bodyPr wrap="square" lIns="91440" tIns="45720" rIns="91440" bIns="45720" anchor="t">
            <a:spAutoFit/>
          </a:bodyPr>
          <a:lstStyle/>
          <a:p>
            <a:pPr algn="just"/>
            <a:r>
              <a:rPr lang="en-US" sz="2600" b="1" u="sng" dirty="0" err="1">
                <a:solidFill>
                  <a:schemeClr val="accent2"/>
                </a:solidFill>
                <a:latin typeface="+mj-lt"/>
              </a:rPr>
              <a:t>Présentation</a:t>
            </a:r>
            <a:r>
              <a:rPr lang="en-US" sz="2600" b="1" u="sng" dirty="0">
                <a:solidFill>
                  <a:schemeClr val="accent2"/>
                </a:solidFill>
                <a:latin typeface="+mj-lt"/>
              </a:rPr>
              <a:t> de </a:t>
            </a:r>
            <a:r>
              <a:rPr lang="en-US" sz="2600" b="1" u="sng" dirty="0" err="1">
                <a:solidFill>
                  <a:schemeClr val="accent2"/>
                </a:solidFill>
                <a:latin typeface="+mj-lt"/>
              </a:rPr>
              <a:t>l’UITP</a:t>
            </a:r>
            <a:endParaRPr lang="en-US" sz="2600" b="1" u="sng" dirty="0">
              <a:solidFill>
                <a:schemeClr val="accent2"/>
              </a:solidFill>
              <a:latin typeface="+mj-lt"/>
            </a:endParaRPr>
          </a:p>
          <a:p>
            <a:pPr algn="just"/>
            <a:endParaRPr lang="en-US" sz="2000" b="1" u="sng" dirty="0">
              <a:solidFill>
                <a:schemeClr val="accent2"/>
              </a:solidFill>
              <a:latin typeface="+mj-lt"/>
            </a:endParaRPr>
          </a:p>
        </p:txBody>
      </p:sp>
      <p:sp>
        <p:nvSpPr>
          <p:cNvPr id="3" name="Rectangle 2">
            <a:extLst>
              <a:ext uri="{FF2B5EF4-FFF2-40B4-BE49-F238E27FC236}">
                <a16:creationId xmlns:a16="http://schemas.microsoft.com/office/drawing/2014/main" id="{4C6583FD-A46E-8174-95D0-59EC25B035F2}"/>
              </a:ext>
            </a:extLst>
          </p:cNvPr>
          <p:cNvSpPr/>
          <p:nvPr/>
        </p:nvSpPr>
        <p:spPr>
          <a:xfrm>
            <a:off x="3027694" y="5565038"/>
            <a:ext cx="6136616" cy="1138773"/>
          </a:xfrm>
          <a:prstGeom prst="rect">
            <a:avLst/>
          </a:prstGeom>
          <a:solidFill>
            <a:schemeClr val="accent2"/>
          </a:solidFill>
        </p:spPr>
        <p:txBody>
          <a:bodyPr wrap="none">
            <a:spAutoFit/>
          </a:bodyPr>
          <a:lstStyle/>
          <a:p>
            <a:pPr algn="ctr"/>
            <a:r>
              <a:rPr lang="en-US" sz="2000" b="1" dirty="0">
                <a:solidFill>
                  <a:srgbClr val="004047"/>
                </a:solidFill>
                <a:latin typeface="Century Gothic"/>
                <a:cs typeface="Century Gothic"/>
              </a:rPr>
              <a:t>Le </a:t>
            </a:r>
            <a:r>
              <a:rPr lang="en-US" sz="2000" b="1" dirty="0" err="1">
                <a:solidFill>
                  <a:srgbClr val="004047"/>
                </a:solidFill>
                <a:latin typeface="Century Gothic"/>
                <a:cs typeface="Century Gothic"/>
              </a:rPr>
              <a:t>réseau</a:t>
            </a:r>
            <a:endParaRPr lang="en-US" sz="2000" b="1" dirty="0">
              <a:solidFill>
                <a:srgbClr val="004047"/>
              </a:solidFill>
              <a:latin typeface="Century Gothic"/>
              <a:cs typeface="Century Gothic"/>
            </a:endParaRPr>
          </a:p>
          <a:p>
            <a:pPr marL="342900" indent="-342900">
              <a:buFont typeface="Arial" panose="020B0604020202020204" pitchFamily="34" charset="0"/>
              <a:buChar char="•"/>
            </a:pPr>
            <a:r>
              <a:rPr lang="en-US" sz="1600" dirty="0">
                <a:solidFill>
                  <a:srgbClr val="004047"/>
                </a:solidFill>
                <a:latin typeface="Century Gothic"/>
                <a:cs typeface="Century Gothic"/>
              </a:rPr>
              <a:t>2 000 members</a:t>
            </a:r>
          </a:p>
          <a:p>
            <a:pPr marL="342900" indent="-342900">
              <a:buFont typeface="Arial" panose="020B0604020202020204" pitchFamily="34" charset="0"/>
              <a:buChar char="•"/>
            </a:pPr>
            <a:r>
              <a:rPr lang="en-US" sz="1600" dirty="0" err="1">
                <a:solidFill>
                  <a:srgbClr val="004047"/>
                </a:solidFill>
                <a:latin typeface="Century Gothic"/>
                <a:cs typeface="Century Gothic"/>
              </a:rPr>
              <a:t>Autorités</a:t>
            </a:r>
            <a:r>
              <a:rPr lang="en-US" sz="1600" dirty="0">
                <a:solidFill>
                  <a:srgbClr val="004047"/>
                </a:solidFill>
                <a:latin typeface="Century Gothic"/>
                <a:cs typeface="Century Gothic"/>
              </a:rPr>
              <a:t>, </a:t>
            </a:r>
            <a:r>
              <a:rPr lang="en-US" sz="1600" dirty="0" err="1">
                <a:solidFill>
                  <a:srgbClr val="004047"/>
                </a:solidFill>
                <a:latin typeface="Century Gothic"/>
                <a:cs typeface="Century Gothic"/>
              </a:rPr>
              <a:t>opérateurs</a:t>
            </a:r>
            <a:r>
              <a:rPr lang="en-US" sz="1600" dirty="0">
                <a:solidFill>
                  <a:srgbClr val="004047"/>
                </a:solidFill>
                <a:latin typeface="Century Gothic"/>
                <a:cs typeface="Century Gothic"/>
              </a:rPr>
              <a:t>, industries, </a:t>
            </a:r>
            <a:r>
              <a:rPr lang="en-US" sz="1600" dirty="0" err="1">
                <a:solidFill>
                  <a:srgbClr val="004047"/>
                </a:solidFill>
                <a:latin typeface="Century Gothic"/>
                <a:cs typeface="Century Gothic"/>
              </a:rPr>
              <a:t>chercheurs</a:t>
            </a:r>
            <a:r>
              <a:rPr lang="en-US" sz="1600" dirty="0">
                <a:solidFill>
                  <a:srgbClr val="004047"/>
                </a:solidFill>
                <a:latin typeface="Century Gothic"/>
                <a:cs typeface="Century Gothic"/>
              </a:rPr>
              <a:t>, associations</a:t>
            </a:r>
          </a:p>
          <a:p>
            <a:pPr marL="342900" indent="-342900">
              <a:buFont typeface="Arial" panose="020B0604020202020204" pitchFamily="34" charset="0"/>
              <a:buChar char="•"/>
            </a:pPr>
            <a:r>
              <a:rPr lang="en-US" sz="1600" dirty="0">
                <a:solidFill>
                  <a:srgbClr val="004047"/>
                </a:solidFill>
                <a:latin typeface="Century Gothic"/>
                <a:cs typeface="Century Gothic"/>
              </a:rPr>
              <a:t>Tous les continents (bureau </a:t>
            </a:r>
            <a:r>
              <a:rPr lang="en-US" sz="1600" dirty="0" err="1">
                <a:solidFill>
                  <a:srgbClr val="004047"/>
                </a:solidFill>
                <a:latin typeface="Century Gothic"/>
                <a:cs typeface="Century Gothic"/>
              </a:rPr>
              <a:t>régionaux</a:t>
            </a:r>
            <a:r>
              <a:rPr lang="en-US" sz="1600" dirty="0">
                <a:solidFill>
                  <a:srgbClr val="004047"/>
                </a:solidFill>
                <a:latin typeface="Century Gothic"/>
                <a:cs typeface="Century Gothic"/>
              </a:rPr>
              <a:t>)</a:t>
            </a:r>
          </a:p>
        </p:txBody>
      </p:sp>
      <p:pic>
        <p:nvPicPr>
          <p:cNvPr id="4" name="Picture 3" descr="UITP_Picto_Advocacy_RGB_WEB.jpg">
            <a:extLst>
              <a:ext uri="{FF2B5EF4-FFF2-40B4-BE49-F238E27FC236}">
                <a16:creationId xmlns:a16="http://schemas.microsoft.com/office/drawing/2014/main" id="{A033E03B-9940-3A6B-08F8-CECC4E3894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706" y="1919684"/>
            <a:ext cx="1257089" cy="1257088"/>
          </a:xfrm>
          <a:prstGeom prst="rect">
            <a:avLst/>
          </a:prstGeom>
        </p:spPr>
      </p:pic>
      <p:pic>
        <p:nvPicPr>
          <p:cNvPr id="5" name="Picture 4" descr="UITP_Picto_Knowledge_RGB_WEB.jpg">
            <a:extLst>
              <a:ext uri="{FF2B5EF4-FFF2-40B4-BE49-F238E27FC236}">
                <a16:creationId xmlns:a16="http://schemas.microsoft.com/office/drawing/2014/main" id="{A447548F-9F38-E508-8717-BF3500EAF8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280" y="1858010"/>
            <a:ext cx="1257089" cy="1257088"/>
          </a:xfrm>
          <a:prstGeom prst="rect">
            <a:avLst/>
          </a:prstGeom>
        </p:spPr>
      </p:pic>
      <p:pic>
        <p:nvPicPr>
          <p:cNvPr id="6" name="Picture 5" descr="UITP_Picto_Network_RGB_WEB.jpg">
            <a:extLst>
              <a:ext uri="{FF2B5EF4-FFF2-40B4-BE49-F238E27FC236}">
                <a16:creationId xmlns:a16="http://schemas.microsoft.com/office/drawing/2014/main" id="{7B10BE65-32F4-7A1D-4215-C5E2D995C5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6948" y="1858010"/>
            <a:ext cx="1257089" cy="1257088"/>
          </a:xfrm>
          <a:prstGeom prst="rect">
            <a:avLst/>
          </a:prstGeom>
        </p:spPr>
      </p:pic>
      <p:sp>
        <p:nvSpPr>
          <p:cNvPr id="9" name="Rectangle 8">
            <a:extLst>
              <a:ext uri="{FF2B5EF4-FFF2-40B4-BE49-F238E27FC236}">
                <a16:creationId xmlns:a16="http://schemas.microsoft.com/office/drawing/2014/main" id="{85DC2E22-7907-76EC-0658-A66B19ABC07B}"/>
              </a:ext>
            </a:extLst>
          </p:cNvPr>
          <p:cNvSpPr/>
          <p:nvPr/>
        </p:nvSpPr>
        <p:spPr>
          <a:xfrm>
            <a:off x="1907968" y="2343487"/>
            <a:ext cx="1819729" cy="338554"/>
          </a:xfrm>
          <a:prstGeom prst="rect">
            <a:avLst/>
          </a:prstGeom>
        </p:spPr>
        <p:txBody>
          <a:bodyPr wrap="none">
            <a:spAutoFit/>
          </a:bodyPr>
          <a:lstStyle/>
          <a:p>
            <a:pPr algn="ctr"/>
            <a:r>
              <a:rPr lang="en-GB" sz="1600" b="1" dirty="0">
                <a:solidFill>
                  <a:srgbClr val="68BFAC"/>
                </a:solidFill>
                <a:latin typeface="Century Gothic" pitchFamily="34" charset="0"/>
              </a:rPr>
              <a:t>CONNAISSANCE</a:t>
            </a:r>
            <a:endParaRPr lang="en-US" sz="1600" b="1" dirty="0">
              <a:solidFill>
                <a:srgbClr val="68BFAC"/>
              </a:solidFill>
            </a:endParaRPr>
          </a:p>
        </p:txBody>
      </p:sp>
      <p:sp>
        <p:nvSpPr>
          <p:cNvPr id="10" name="Rectangle 9">
            <a:extLst>
              <a:ext uri="{FF2B5EF4-FFF2-40B4-BE49-F238E27FC236}">
                <a16:creationId xmlns:a16="http://schemas.microsoft.com/office/drawing/2014/main" id="{CC115BBD-3EF7-D5E7-D914-0F97B90D6E2C}"/>
              </a:ext>
            </a:extLst>
          </p:cNvPr>
          <p:cNvSpPr/>
          <p:nvPr/>
        </p:nvSpPr>
        <p:spPr>
          <a:xfrm>
            <a:off x="4492114" y="3167518"/>
            <a:ext cx="3194262" cy="1569660"/>
          </a:xfrm>
          <a:prstGeom prst="rect">
            <a:avLst/>
          </a:prstGeom>
        </p:spPr>
        <p:txBody>
          <a:bodyPr wrap="square">
            <a:spAutoFit/>
          </a:bodyPr>
          <a:lstStyle/>
          <a:p>
            <a:pPr algn="just"/>
            <a:r>
              <a:rPr lang="fr-FR" sz="1600" dirty="0">
                <a:latin typeface="+mj-lt"/>
              </a:rPr>
              <a:t>Nous nous engageons auprès des </a:t>
            </a:r>
            <a:r>
              <a:rPr lang="fr-FR" sz="1600" b="1" dirty="0">
                <a:latin typeface="+mj-lt"/>
              </a:rPr>
              <a:t>décideurs</a:t>
            </a:r>
            <a:r>
              <a:rPr lang="fr-FR" sz="1600" dirty="0">
                <a:latin typeface="+mj-lt"/>
              </a:rPr>
              <a:t> et des principales </a:t>
            </a:r>
            <a:r>
              <a:rPr lang="fr-FR" sz="1600" b="1" dirty="0">
                <a:latin typeface="+mj-lt"/>
              </a:rPr>
              <a:t>organisations internationales</a:t>
            </a:r>
            <a:r>
              <a:rPr lang="fr-FR" sz="1600" dirty="0">
                <a:latin typeface="+mj-lt"/>
              </a:rPr>
              <a:t> pour promouvoir des solutions de mobilité durable.</a:t>
            </a:r>
          </a:p>
        </p:txBody>
      </p:sp>
      <p:sp>
        <p:nvSpPr>
          <p:cNvPr id="11" name="Rectangle 10">
            <a:extLst>
              <a:ext uri="{FF2B5EF4-FFF2-40B4-BE49-F238E27FC236}">
                <a16:creationId xmlns:a16="http://schemas.microsoft.com/office/drawing/2014/main" id="{2BA441AC-5AA4-6B5F-FC51-85E4ACDA85B8}"/>
              </a:ext>
            </a:extLst>
          </p:cNvPr>
          <p:cNvSpPr/>
          <p:nvPr/>
        </p:nvSpPr>
        <p:spPr>
          <a:xfrm>
            <a:off x="8634725" y="3204294"/>
            <a:ext cx="3010111" cy="1077218"/>
          </a:xfrm>
          <a:prstGeom prst="rect">
            <a:avLst/>
          </a:prstGeom>
        </p:spPr>
        <p:txBody>
          <a:bodyPr wrap="square">
            <a:spAutoFit/>
          </a:bodyPr>
          <a:lstStyle/>
          <a:p>
            <a:pPr algn="just"/>
            <a:r>
              <a:rPr lang="fr-FR" sz="1600" dirty="0">
                <a:latin typeface="+mj-lt"/>
              </a:rPr>
              <a:t>Nous rassemblons les gens pour qu'ils </a:t>
            </a:r>
            <a:r>
              <a:rPr lang="fr-FR" sz="1600" b="1" dirty="0">
                <a:latin typeface="+mj-lt"/>
              </a:rPr>
              <a:t>échangent des</a:t>
            </a:r>
            <a:r>
              <a:rPr lang="fr-FR" sz="1600" dirty="0">
                <a:latin typeface="+mj-lt"/>
              </a:rPr>
              <a:t> idées, trouvent des solutions et forgent des </a:t>
            </a:r>
            <a:r>
              <a:rPr lang="fr-FR" sz="1600" b="1" dirty="0">
                <a:latin typeface="+mj-lt"/>
              </a:rPr>
              <a:t>partenariats</a:t>
            </a:r>
            <a:r>
              <a:rPr lang="fr-FR" sz="1600" dirty="0">
                <a:latin typeface="+mj-lt"/>
              </a:rPr>
              <a:t>.</a:t>
            </a:r>
          </a:p>
        </p:txBody>
      </p:sp>
      <p:sp>
        <p:nvSpPr>
          <p:cNvPr id="12" name="Rectangle 11">
            <a:extLst>
              <a:ext uri="{FF2B5EF4-FFF2-40B4-BE49-F238E27FC236}">
                <a16:creationId xmlns:a16="http://schemas.microsoft.com/office/drawing/2014/main" id="{A4DCAB3C-DF71-9B1F-0263-3F12DDBE99B6}"/>
              </a:ext>
            </a:extLst>
          </p:cNvPr>
          <p:cNvSpPr/>
          <p:nvPr/>
        </p:nvSpPr>
        <p:spPr>
          <a:xfrm>
            <a:off x="462280" y="3167518"/>
            <a:ext cx="3081485" cy="2308324"/>
          </a:xfrm>
          <a:prstGeom prst="rect">
            <a:avLst/>
          </a:prstGeom>
        </p:spPr>
        <p:txBody>
          <a:bodyPr wrap="square">
            <a:spAutoFit/>
          </a:bodyPr>
          <a:lstStyle/>
          <a:p>
            <a:pPr algn="just"/>
            <a:r>
              <a:rPr lang="fr-FR" sz="1600" dirty="0">
                <a:latin typeface="+mj-lt"/>
              </a:rPr>
              <a:t>Nous inspirons l'</a:t>
            </a:r>
            <a:r>
              <a:rPr lang="fr-FR" sz="1600" b="1" dirty="0">
                <a:latin typeface="+mj-lt"/>
              </a:rPr>
              <a:t>excellence</a:t>
            </a:r>
            <a:r>
              <a:rPr lang="fr-FR" sz="1600" dirty="0">
                <a:latin typeface="+mj-lt"/>
              </a:rPr>
              <a:t> et l'innovation en générant des </a:t>
            </a:r>
            <a:r>
              <a:rPr lang="fr-FR" sz="1600" b="1" dirty="0">
                <a:latin typeface="+mj-lt"/>
              </a:rPr>
              <a:t>connaissances</a:t>
            </a:r>
            <a:r>
              <a:rPr lang="fr-FR" sz="1600" dirty="0">
                <a:latin typeface="+mj-lt"/>
              </a:rPr>
              <a:t> et une expertise de pointe. Nous inspirons l'</a:t>
            </a:r>
            <a:r>
              <a:rPr lang="fr-FR" sz="1600" b="1" dirty="0">
                <a:latin typeface="+mj-lt"/>
              </a:rPr>
              <a:t>excellence</a:t>
            </a:r>
            <a:r>
              <a:rPr lang="fr-FR" sz="1600" dirty="0">
                <a:latin typeface="+mj-lt"/>
              </a:rPr>
              <a:t> et l'innovation en générant des </a:t>
            </a:r>
            <a:r>
              <a:rPr lang="fr-FR" sz="1600" b="1" dirty="0">
                <a:latin typeface="+mj-lt"/>
              </a:rPr>
              <a:t>connaissances</a:t>
            </a:r>
            <a:r>
              <a:rPr lang="fr-FR" sz="1600" dirty="0">
                <a:latin typeface="+mj-lt"/>
              </a:rPr>
              <a:t> et une expertise de pointe.</a:t>
            </a:r>
          </a:p>
          <a:p>
            <a:pPr algn="just"/>
            <a:endParaRPr lang="fr-FR" sz="1600" dirty="0">
              <a:latin typeface="+mj-lt"/>
            </a:endParaRPr>
          </a:p>
        </p:txBody>
      </p:sp>
      <p:sp>
        <p:nvSpPr>
          <p:cNvPr id="13" name="Rectangle 12">
            <a:extLst>
              <a:ext uri="{FF2B5EF4-FFF2-40B4-BE49-F238E27FC236}">
                <a16:creationId xmlns:a16="http://schemas.microsoft.com/office/drawing/2014/main" id="{79674DDA-A3CB-C7B6-19E4-B036DC9DE209}"/>
              </a:ext>
            </a:extLst>
          </p:cNvPr>
          <p:cNvSpPr/>
          <p:nvPr/>
        </p:nvSpPr>
        <p:spPr>
          <a:xfrm>
            <a:off x="10164567" y="2402438"/>
            <a:ext cx="909224" cy="338554"/>
          </a:xfrm>
          <a:prstGeom prst="rect">
            <a:avLst/>
          </a:prstGeom>
        </p:spPr>
        <p:txBody>
          <a:bodyPr wrap="none">
            <a:spAutoFit/>
          </a:bodyPr>
          <a:lstStyle/>
          <a:p>
            <a:pPr algn="ctr"/>
            <a:r>
              <a:rPr lang="en-GB" sz="1600" b="1" dirty="0">
                <a:solidFill>
                  <a:srgbClr val="68BFAC"/>
                </a:solidFill>
                <a:latin typeface="Century Gothic" pitchFamily="34" charset="0"/>
              </a:rPr>
              <a:t>RESEAU</a:t>
            </a:r>
            <a:endParaRPr lang="en-US" sz="1600" b="1" dirty="0">
              <a:solidFill>
                <a:srgbClr val="68BFAC"/>
              </a:solidFill>
            </a:endParaRPr>
          </a:p>
        </p:txBody>
      </p:sp>
      <p:sp>
        <p:nvSpPr>
          <p:cNvPr id="14" name="Rectangle 13">
            <a:extLst>
              <a:ext uri="{FF2B5EF4-FFF2-40B4-BE49-F238E27FC236}">
                <a16:creationId xmlns:a16="http://schemas.microsoft.com/office/drawing/2014/main" id="{0671EB1A-1F55-3A48-2D21-2B03A277EA14}"/>
              </a:ext>
            </a:extLst>
          </p:cNvPr>
          <p:cNvSpPr/>
          <p:nvPr/>
        </p:nvSpPr>
        <p:spPr>
          <a:xfrm>
            <a:off x="5946588" y="2402438"/>
            <a:ext cx="1269899" cy="338554"/>
          </a:xfrm>
          <a:prstGeom prst="rect">
            <a:avLst/>
          </a:prstGeom>
        </p:spPr>
        <p:txBody>
          <a:bodyPr wrap="none">
            <a:spAutoFit/>
          </a:bodyPr>
          <a:lstStyle/>
          <a:p>
            <a:pPr algn="ctr"/>
            <a:r>
              <a:rPr lang="en-GB" sz="1600" b="1" dirty="0">
                <a:solidFill>
                  <a:srgbClr val="68BFAC"/>
                </a:solidFill>
                <a:latin typeface="Century Gothic" pitchFamily="34" charset="0"/>
              </a:rPr>
              <a:t>PLAIDOYER</a:t>
            </a:r>
            <a:endParaRPr lang="en-US" sz="1600" b="1" dirty="0">
              <a:solidFill>
                <a:srgbClr val="68BFAC"/>
              </a:solidFill>
            </a:endParaRPr>
          </a:p>
        </p:txBody>
      </p:sp>
    </p:spTree>
    <p:extLst>
      <p:ext uri="{BB962C8B-B14F-4D97-AF65-F5344CB8AC3E}">
        <p14:creationId xmlns:p14="http://schemas.microsoft.com/office/powerpoint/2010/main" val="280748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 calcmode="lin" valueType="num">
                                      <p:cBhvr>
                                        <p:cTn id="14" dur="500" fill="hold"/>
                                        <p:tgtEl>
                                          <p:spTgt spid="4"/>
                                        </p:tgtEl>
                                        <p:attrNameLst>
                                          <p:attrName>style.rotation</p:attrName>
                                        </p:attrNameLst>
                                      </p:cBhvr>
                                      <p:tavLst>
                                        <p:tav tm="0">
                                          <p:val>
                                            <p:fltVal val="360"/>
                                          </p:val>
                                        </p:tav>
                                        <p:tav tm="100000">
                                          <p:val>
                                            <p:fltVal val="0"/>
                                          </p:val>
                                        </p:tav>
                                      </p:tavLst>
                                    </p:anim>
                                    <p:animEffect transition="in" filter="fade">
                                      <p:cBhvr>
                                        <p:cTn id="15" dur="500"/>
                                        <p:tgtEl>
                                          <p:spTgt spid="4"/>
                                        </p:tgtEl>
                                      </p:cBhvr>
                                    </p:animEffect>
                                  </p:childTnLst>
                                </p:cTn>
                              </p:par>
                            </p:childTnLst>
                          </p:cTn>
                        </p:par>
                        <p:par>
                          <p:cTn id="16" fill="hold">
                            <p:stCondLst>
                              <p:cond delay="1000"/>
                            </p:stCondLst>
                            <p:childTnLst>
                              <p:par>
                                <p:cTn id="17" presetID="55"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00" fill="hold"/>
                                        <p:tgtEl>
                                          <p:spTgt spid="14"/>
                                        </p:tgtEl>
                                        <p:attrNameLst>
                                          <p:attrName>ppt_w</p:attrName>
                                        </p:attrNameLst>
                                      </p:cBhvr>
                                      <p:tavLst>
                                        <p:tav tm="0">
                                          <p:val>
                                            <p:strVal val="#ppt_w*0.70"/>
                                          </p:val>
                                        </p:tav>
                                        <p:tav tm="100000">
                                          <p:val>
                                            <p:strVal val="#ppt_w"/>
                                          </p:val>
                                        </p:tav>
                                      </p:tavLst>
                                    </p:anim>
                                    <p:anim calcmode="lin" valueType="num">
                                      <p:cBhvr>
                                        <p:cTn id="20" dur="300" fill="hold"/>
                                        <p:tgtEl>
                                          <p:spTgt spid="14"/>
                                        </p:tgtEl>
                                        <p:attrNameLst>
                                          <p:attrName>ppt_h</p:attrName>
                                        </p:attrNameLst>
                                      </p:cBhvr>
                                      <p:tavLst>
                                        <p:tav tm="0">
                                          <p:val>
                                            <p:strVal val="#ppt_h"/>
                                          </p:val>
                                        </p:tav>
                                        <p:tav tm="100000">
                                          <p:val>
                                            <p:strVal val="#ppt_h"/>
                                          </p:val>
                                        </p:tav>
                                      </p:tavLst>
                                    </p:anim>
                                    <p:animEffect transition="in" filter="fade">
                                      <p:cBhvr>
                                        <p:cTn id="21" dur="300"/>
                                        <p:tgtEl>
                                          <p:spTgt spid="14"/>
                                        </p:tgtEl>
                                      </p:cBhvr>
                                    </p:animEffect>
                                  </p:childTnLst>
                                </p:cTn>
                              </p:par>
                            </p:childTnLst>
                          </p:cTn>
                        </p:par>
                        <p:par>
                          <p:cTn id="22" fill="hold">
                            <p:stCondLst>
                              <p:cond delay="1300"/>
                            </p:stCondLst>
                            <p:childTnLst>
                              <p:par>
                                <p:cTn id="23" presetID="10"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7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 calcmode="lin" valueType="num">
                                      <p:cBhvr>
                                        <p:cTn id="32" dur="500" fill="hold"/>
                                        <p:tgtEl>
                                          <p:spTgt spid="5"/>
                                        </p:tgtEl>
                                        <p:attrNameLst>
                                          <p:attrName>style.rotation</p:attrName>
                                        </p:attrNameLst>
                                      </p:cBhvr>
                                      <p:tavLst>
                                        <p:tav tm="0">
                                          <p:val>
                                            <p:fltVal val="360"/>
                                          </p:val>
                                        </p:tav>
                                        <p:tav tm="100000">
                                          <p:val>
                                            <p:fltVal val="0"/>
                                          </p:val>
                                        </p:tav>
                                      </p:tavLst>
                                    </p:anim>
                                    <p:animEffect transition="in" filter="fade">
                                      <p:cBhvr>
                                        <p:cTn id="33" dur="500"/>
                                        <p:tgtEl>
                                          <p:spTgt spid="5"/>
                                        </p:tgtEl>
                                      </p:cBhvr>
                                    </p:animEffect>
                                  </p:childTnLst>
                                </p:cTn>
                              </p:par>
                            </p:childTnLst>
                          </p:cTn>
                        </p:par>
                        <p:par>
                          <p:cTn id="34" fill="hold">
                            <p:stCondLst>
                              <p:cond delay="500"/>
                            </p:stCondLst>
                            <p:childTnLst>
                              <p:par>
                                <p:cTn id="35" presetID="5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300" fill="hold"/>
                                        <p:tgtEl>
                                          <p:spTgt spid="9"/>
                                        </p:tgtEl>
                                        <p:attrNameLst>
                                          <p:attrName>ppt_w</p:attrName>
                                        </p:attrNameLst>
                                      </p:cBhvr>
                                      <p:tavLst>
                                        <p:tav tm="0">
                                          <p:val>
                                            <p:strVal val="#ppt_w*0.70"/>
                                          </p:val>
                                        </p:tav>
                                        <p:tav tm="100000">
                                          <p:val>
                                            <p:strVal val="#ppt_w"/>
                                          </p:val>
                                        </p:tav>
                                      </p:tavLst>
                                    </p:anim>
                                    <p:anim calcmode="lin" valueType="num">
                                      <p:cBhvr>
                                        <p:cTn id="38" dur="300" fill="hold"/>
                                        <p:tgtEl>
                                          <p:spTgt spid="9"/>
                                        </p:tgtEl>
                                        <p:attrNameLst>
                                          <p:attrName>ppt_h</p:attrName>
                                        </p:attrNameLst>
                                      </p:cBhvr>
                                      <p:tavLst>
                                        <p:tav tm="0">
                                          <p:val>
                                            <p:strVal val="#ppt_h"/>
                                          </p:val>
                                        </p:tav>
                                        <p:tav tm="100000">
                                          <p:val>
                                            <p:strVal val="#ppt_h"/>
                                          </p:val>
                                        </p:tav>
                                      </p:tavLst>
                                    </p:anim>
                                    <p:animEffect transition="in" filter="fade">
                                      <p:cBhvr>
                                        <p:cTn id="39" dur="300"/>
                                        <p:tgtEl>
                                          <p:spTgt spid="9"/>
                                        </p:tgtEl>
                                      </p:cBhvr>
                                    </p:animEffect>
                                  </p:childTnLst>
                                </p:cTn>
                              </p:par>
                            </p:childTnLst>
                          </p:cTn>
                        </p:par>
                        <p:par>
                          <p:cTn id="40" fill="hold">
                            <p:stCondLst>
                              <p:cond delay="800"/>
                            </p:stCondLst>
                            <p:childTnLst>
                              <p:par>
                                <p:cTn id="41" presetID="10"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49" presetClass="entr" presetSubtype="0" decel="100000"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500" fill="hold"/>
                                        <p:tgtEl>
                                          <p:spTgt spid="6"/>
                                        </p:tgtEl>
                                        <p:attrNameLst>
                                          <p:attrName>ppt_w</p:attrName>
                                        </p:attrNameLst>
                                      </p:cBhvr>
                                      <p:tavLst>
                                        <p:tav tm="0">
                                          <p:val>
                                            <p:fltVal val="0"/>
                                          </p:val>
                                        </p:tav>
                                        <p:tav tm="100000">
                                          <p:val>
                                            <p:strVal val="#ppt_w"/>
                                          </p:val>
                                        </p:tav>
                                      </p:tavLst>
                                    </p:anim>
                                    <p:anim calcmode="lin" valueType="num">
                                      <p:cBhvr>
                                        <p:cTn id="49" dur="500" fill="hold"/>
                                        <p:tgtEl>
                                          <p:spTgt spid="6"/>
                                        </p:tgtEl>
                                        <p:attrNameLst>
                                          <p:attrName>ppt_h</p:attrName>
                                        </p:attrNameLst>
                                      </p:cBhvr>
                                      <p:tavLst>
                                        <p:tav tm="0">
                                          <p:val>
                                            <p:fltVal val="0"/>
                                          </p:val>
                                        </p:tav>
                                        <p:tav tm="100000">
                                          <p:val>
                                            <p:strVal val="#ppt_h"/>
                                          </p:val>
                                        </p:tav>
                                      </p:tavLst>
                                    </p:anim>
                                    <p:anim calcmode="lin" valueType="num">
                                      <p:cBhvr>
                                        <p:cTn id="50" dur="500" fill="hold"/>
                                        <p:tgtEl>
                                          <p:spTgt spid="6"/>
                                        </p:tgtEl>
                                        <p:attrNameLst>
                                          <p:attrName>style.rotation</p:attrName>
                                        </p:attrNameLst>
                                      </p:cBhvr>
                                      <p:tavLst>
                                        <p:tav tm="0">
                                          <p:val>
                                            <p:fltVal val="360"/>
                                          </p:val>
                                        </p:tav>
                                        <p:tav tm="100000">
                                          <p:val>
                                            <p:fltVal val="0"/>
                                          </p:val>
                                        </p:tav>
                                      </p:tavLst>
                                    </p:anim>
                                    <p:animEffect transition="in" filter="fade">
                                      <p:cBhvr>
                                        <p:cTn id="51" dur="500"/>
                                        <p:tgtEl>
                                          <p:spTgt spid="6"/>
                                        </p:tgtEl>
                                      </p:cBhvr>
                                    </p:animEffect>
                                  </p:childTnLst>
                                </p:cTn>
                              </p:par>
                            </p:childTnLst>
                          </p:cTn>
                        </p:par>
                        <p:par>
                          <p:cTn id="52" fill="hold">
                            <p:stCondLst>
                              <p:cond delay="500"/>
                            </p:stCondLst>
                            <p:childTnLst>
                              <p:par>
                                <p:cTn id="53" presetID="55"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300" fill="hold"/>
                                        <p:tgtEl>
                                          <p:spTgt spid="13"/>
                                        </p:tgtEl>
                                        <p:attrNameLst>
                                          <p:attrName>ppt_w</p:attrName>
                                        </p:attrNameLst>
                                      </p:cBhvr>
                                      <p:tavLst>
                                        <p:tav tm="0">
                                          <p:val>
                                            <p:strVal val="#ppt_w*0.70"/>
                                          </p:val>
                                        </p:tav>
                                        <p:tav tm="100000">
                                          <p:val>
                                            <p:strVal val="#ppt_w"/>
                                          </p:val>
                                        </p:tav>
                                      </p:tavLst>
                                    </p:anim>
                                    <p:anim calcmode="lin" valueType="num">
                                      <p:cBhvr>
                                        <p:cTn id="56" dur="300" fill="hold"/>
                                        <p:tgtEl>
                                          <p:spTgt spid="13"/>
                                        </p:tgtEl>
                                        <p:attrNameLst>
                                          <p:attrName>ppt_h</p:attrName>
                                        </p:attrNameLst>
                                      </p:cBhvr>
                                      <p:tavLst>
                                        <p:tav tm="0">
                                          <p:val>
                                            <p:strVal val="#ppt_h"/>
                                          </p:val>
                                        </p:tav>
                                        <p:tav tm="100000">
                                          <p:val>
                                            <p:strVal val="#ppt_h"/>
                                          </p:val>
                                        </p:tav>
                                      </p:tavLst>
                                    </p:anim>
                                    <p:animEffect transition="in" filter="fade">
                                      <p:cBhvr>
                                        <p:cTn id="57" dur="300"/>
                                        <p:tgtEl>
                                          <p:spTgt spid="13"/>
                                        </p:tgtEl>
                                      </p:cBhvr>
                                    </p:animEffect>
                                  </p:childTnLst>
                                </p:cTn>
                              </p:par>
                            </p:childTnLst>
                          </p:cTn>
                        </p:par>
                        <p:par>
                          <p:cTn id="58" fill="hold">
                            <p:stCondLst>
                              <p:cond delay="800"/>
                            </p:stCondLst>
                            <p:childTnLst>
                              <p:par>
                                <p:cTn id="59" presetID="10" presetClass="entr" presetSubtype="0" fill="hold" nodeType="afterEffect">
                                  <p:stCondLst>
                                    <p:cond delay="0"/>
                                  </p:stCondLst>
                                  <p:childTnLst>
                                    <p:set>
                                      <p:cBhvr>
                                        <p:cTn id="60" dur="1" fill="hold">
                                          <p:stCondLst>
                                            <p:cond delay="0"/>
                                          </p:stCondLst>
                                        </p:cTn>
                                        <p:tgtEl>
                                          <p:spTgt spid="11">
                                            <p:txEl>
                                              <p:pRg st="0" end="0"/>
                                            </p:txEl>
                                          </p:spTgt>
                                        </p:tgtEl>
                                        <p:attrNameLst>
                                          <p:attrName>style.visibility</p:attrName>
                                        </p:attrNameLst>
                                      </p:cBhvr>
                                      <p:to>
                                        <p:strVal val="visible"/>
                                      </p:to>
                                    </p:set>
                                    <p:animEffect transition="in" filter="fade">
                                      <p:cBhvr>
                                        <p:cTn id="6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10"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189851" y="1388185"/>
            <a:ext cx="8733073" cy="852095"/>
          </a:xfrm>
        </p:spPr>
        <p:txBody>
          <a:bodyPr>
            <a:normAutofit/>
          </a:bodyPr>
          <a:lstStyle/>
          <a:p>
            <a:r>
              <a:rPr lang="en-US" dirty="0"/>
              <a:t>1. INTRODUCTION</a:t>
            </a:r>
          </a:p>
        </p:txBody>
      </p:sp>
    </p:spTree>
    <p:extLst>
      <p:ext uri="{BB962C8B-B14F-4D97-AF65-F5344CB8AC3E}">
        <p14:creationId xmlns:p14="http://schemas.microsoft.com/office/powerpoint/2010/main" val="1469380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209DD-AF49-EAAC-64A9-8EBB2276D1ED}"/>
              </a:ext>
            </a:extLst>
          </p:cNvPr>
          <p:cNvSpPr>
            <a:spLocks noGrp="1"/>
          </p:cNvSpPr>
          <p:nvPr>
            <p:ph type="title"/>
          </p:nvPr>
        </p:nvSpPr>
        <p:spPr/>
        <p:txBody>
          <a:bodyPr/>
          <a:lstStyle/>
          <a:p>
            <a:r>
              <a:rPr lang="en-US" dirty="0">
                <a:solidFill>
                  <a:schemeClr val="accent2"/>
                </a:solidFill>
                <a:latin typeface="Century Gothic"/>
              </a:rPr>
              <a:t>3. </a:t>
            </a:r>
            <a:r>
              <a:rPr lang="en-US" dirty="0">
                <a:solidFill>
                  <a:schemeClr val="tx2"/>
                </a:solidFill>
                <a:latin typeface="Century Gothic"/>
              </a:rPr>
              <a:t>PRIORITES DE L’UITP</a:t>
            </a:r>
            <a:endParaRPr lang="en-US" dirty="0">
              <a:solidFill>
                <a:schemeClr val="tx2"/>
              </a:solidFill>
            </a:endParaRPr>
          </a:p>
        </p:txBody>
      </p:sp>
      <p:sp>
        <p:nvSpPr>
          <p:cNvPr id="15" name="ZoneTexte 14">
            <a:extLst>
              <a:ext uri="{FF2B5EF4-FFF2-40B4-BE49-F238E27FC236}">
                <a16:creationId xmlns:a16="http://schemas.microsoft.com/office/drawing/2014/main" id="{7B5288F8-DE13-6797-A4A9-E5C22B583D90}"/>
              </a:ext>
            </a:extLst>
          </p:cNvPr>
          <p:cNvSpPr txBox="1"/>
          <p:nvPr/>
        </p:nvSpPr>
        <p:spPr>
          <a:xfrm>
            <a:off x="447040" y="1166440"/>
            <a:ext cx="11602086" cy="800219"/>
          </a:xfrm>
          <a:prstGeom prst="rect">
            <a:avLst/>
          </a:prstGeom>
          <a:noFill/>
        </p:spPr>
        <p:txBody>
          <a:bodyPr wrap="square" lIns="91440" tIns="45720" rIns="91440" bIns="45720" anchor="t">
            <a:spAutoFit/>
          </a:bodyPr>
          <a:lstStyle/>
          <a:p>
            <a:pPr algn="just"/>
            <a:r>
              <a:rPr lang="en-US" sz="2600" b="1" u="sng" dirty="0" err="1">
                <a:solidFill>
                  <a:schemeClr val="accent2"/>
                </a:solidFill>
                <a:latin typeface="+mj-lt"/>
              </a:rPr>
              <a:t>Connaissances</a:t>
            </a:r>
            <a:endParaRPr lang="en-US" sz="2600" b="1" u="sng" dirty="0">
              <a:solidFill>
                <a:schemeClr val="accent2"/>
              </a:solidFill>
              <a:latin typeface="+mj-lt"/>
            </a:endParaRPr>
          </a:p>
          <a:p>
            <a:pPr algn="just"/>
            <a:endParaRPr lang="en-US" sz="2000" b="1" u="sng" dirty="0">
              <a:solidFill>
                <a:schemeClr val="accent2"/>
              </a:solidFill>
              <a:latin typeface="+mj-lt"/>
            </a:endParaRPr>
          </a:p>
        </p:txBody>
      </p:sp>
      <p:pic>
        <p:nvPicPr>
          <p:cNvPr id="4" name="Picture 3">
            <a:extLst>
              <a:ext uri="{FF2B5EF4-FFF2-40B4-BE49-F238E27FC236}">
                <a16:creationId xmlns:a16="http://schemas.microsoft.com/office/drawing/2014/main" id="{122307FA-2939-C44A-3B8A-E76DE51DC4C9}"/>
              </a:ext>
            </a:extLst>
          </p:cNvPr>
          <p:cNvPicPr>
            <a:picLocks noChangeAspect="1"/>
          </p:cNvPicPr>
          <p:nvPr/>
        </p:nvPicPr>
        <p:blipFill>
          <a:blip r:embed="rId3"/>
          <a:stretch>
            <a:fillRect/>
          </a:stretch>
        </p:blipFill>
        <p:spPr>
          <a:xfrm>
            <a:off x="788618" y="1718803"/>
            <a:ext cx="10069330" cy="5087060"/>
          </a:xfrm>
          <a:prstGeom prst="rect">
            <a:avLst/>
          </a:prstGeom>
        </p:spPr>
      </p:pic>
    </p:spTree>
    <p:extLst>
      <p:ext uri="{BB962C8B-B14F-4D97-AF65-F5344CB8AC3E}">
        <p14:creationId xmlns:p14="http://schemas.microsoft.com/office/powerpoint/2010/main" val="1669836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209DD-AF49-EAAC-64A9-8EBB2276D1ED}"/>
              </a:ext>
            </a:extLst>
          </p:cNvPr>
          <p:cNvSpPr>
            <a:spLocks noGrp="1"/>
          </p:cNvSpPr>
          <p:nvPr>
            <p:ph type="title"/>
          </p:nvPr>
        </p:nvSpPr>
        <p:spPr/>
        <p:txBody>
          <a:bodyPr/>
          <a:lstStyle/>
          <a:p>
            <a:r>
              <a:rPr lang="en-US" dirty="0">
                <a:solidFill>
                  <a:schemeClr val="accent2"/>
                </a:solidFill>
                <a:latin typeface="Century Gothic"/>
              </a:rPr>
              <a:t>3. </a:t>
            </a:r>
            <a:r>
              <a:rPr lang="en-US" dirty="0">
                <a:solidFill>
                  <a:schemeClr val="tx2"/>
                </a:solidFill>
                <a:latin typeface="Century Gothic"/>
              </a:rPr>
              <a:t>PRIORITES DE L’UITP</a:t>
            </a:r>
            <a:endParaRPr lang="en-US" dirty="0">
              <a:solidFill>
                <a:schemeClr val="tx2"/>
              </a:solidFill>
            </a:endParaRPr>
          </a:p>
        </p:txBody>
      </p:sp>
      <p:sp>
        <p:nvSpPr>
          <p:cNvPr id="15" name="ZoneTexte 14">
            <a:extLst>
              <a:ext uri="{FF2B5EF4-FFF2-40B4-BE49-F238E27FC236}">
                <a16:creationId xmlns:a16="http://schemas.microsoft.com/office/drawing/2014/main" id="{7B5288F8-DE13-6797-A4A9-E5C22B583D90}"/>
              </a:ext>
            </a:extLst>
          </p:cNvPr>
          <p:cNvSpPr txBox="1"/>
          <p:nvPr/>
        </p:nvSpPr>
        <p:spPr>
          <a:xfrm>
            <a:off x="447040" y="1166440"/>
            <a:ext cx="11602086" cy="800219"/>
          </a:xfrm>
          <a:prstGeom prst="rect">
            <a:avLst/>
          </a:prstGeom>
          <a:noFill/>
        </p:spPr>
        <p:txBody>
          <a:bodyPr wrap="square" lIns="91440" tIns="45720" rIns="91440" bIns="45720" anchor="t">
            <a:spAutoFit/>
          </a:bodyPr>
          <a:lstStyle/>
          <a:p>
            <a:pPr algn="just"/>
            <a:r>
              <a:rPr lang="en-US" sz="2600" b="1" u="sng" dirty="0">
                <a:solidFill>
                  <a:schemeClr val="accent2"/>
                </a:solidFill>
                <a:latin typeface="+mj-lt"/>
              </a:rPr>
              <a:t>Plaidoyer</a:t>
            </a:r>
          </a:p>
          <a:p>
            <a:pPr algn="just"/>
            <a:endParaRPr lang="en-US" sz="2000" b="1" u="sng" dirty="0">
              <a:solidFill>
                <a:schemeClr val="accent2"/>
              </a:solidFill>
              <a:latin typeface="+mj-lt"/>
            </a:endParaRPr>
          </a:p>
        </p:txBody>
      </p:sp>
      <p:pic>
        <p:nvPicPr>
          <p:cNvPr id="8" name="Picture 7">
            <a:extLst>
              <a:ext uri="{FF2B5EF4-FFF2-40B4-BE49-F238E27FC236}">
                <a16:creationId xmlns:a16="http://schemas.microsoft.com/office/drawing/2014/main" id="{61518E58-F974-4F68-DCF2-721FFD13C3A5}"/>
              </a:ext>
            </a:extLst>
          </p:cNvPr>
          <p:cNvPicPr>
            <a:picLocks noChangeAspect="1"/>
          </p:cNvPicPr>
          <p:nvPr/>
        </p:nvPicPr>
        <p:blipFill>
          <a:blip r:embed="rId3"/>
          <a:stretch>
            <a:fillRect/>
          </a:stretch>
        </p:blipFill>
        <p:spPr>
          <a:xfrm>
            <a:off x="2385156" y="973934"/>
            <a:ext cx="7725853" cy="3286584"/>
          </a:xfrm>
          <a:prstGeom prst="rect">
            <a:avLst/>
          </a:prstGeom>
        </p:spPr>
      </p:pic>
      <p:pic>
        <p:nvPicPr>
          <p:cNvPr id="17" name="Picture 16">
            <a:extLst>
              <a:ext uri="{FF2B5EF4-FFF2-40B4-BE49-F238E27FC236}">
                <a16:creationId xmlns:a16="http://schemas.microsoft.com/office/drawing/2014/main" id="{49524FF8-B188-1DEB-434D-04C6E7B16733}"/>
              </a:ext>
            </a:extLst>
          </p:cNvPr>
          <p:cNvPicPr>
            <a:picLocks noChangeAspect="1"/>
          </p:cNvPicPr>
          <p:nvPr/>
        </p:nvPicPr>
        <p:blipFill>
          <a:blip r:embed="rId4"/>
          <a:stretch>
            <a:fillRect/>
          </a:stretch>
        </p:blipFill>
        <p:spPr>
          <a:xfrm>
            <a:off x="2385156" y="4166234"/>
            <a:ext cx="7725853" cy="4618406"/>
          </a:xfrm>
          <a:prstGeom prst="rect">
            <a:avLst/>
          </a:prstGeom>
        </p:spPr>
      </p:pic>
      <p:grpSp>
        <p:nvGrpSpPr>
          <p:cNvPr id="5" name="Group 4">
            <a:extLst>
              <a:ext uri="{FF2B5EF4-FFF2-40B4-BE49-F238E27FC236}">
                <a16:creationId xmlns:a16="http://schemas.microsoft.com/office/drawing/2014/main" id="{7869E9AF-D0B7-A214-5FEF-C8B367645CA7}"/>
              </a:ext>
            </a:extLst>
          </p:cNvPr>
          <p:cNvGrpSpPr/>
          <p:nvPr/>
        </p:nvGrpSpPr>
        <p:grpSpPr>
          <a:xfrm>
            <a:off x="2396173" y="973934"/>
            <a:ext cx="7725853" cy="7810706"/>
            <a:chOff x="2396173" y="973934"/>
            <a:chExt cx="7725853" cy="7810706"/>
          </a:xfrm>
        </p:grpSpPr>
        <p:pic>
          <p:nvPicPr>
            <p:cNvPr id="3" name="Picture 2">
              <a:extLst>
                <a:ext uri="{FF2B5EF4-FFF2-40B4-BE49-F238E27FC236}">
                  <a16:creationId xmlns:a16="http://schemas.microsoft.com/office/drawing/2014/main" id="{4CF8B4EE-BD38-3D9B-8BD4-77B025F1DC00}"/>
                </a:ext>
              </a:extLst>
            </p:cNvPr>
            <p:cNvPicPr>
              <a:picLocks noChangeAspect="1"/>
            </p:cNvPicPr>
            <p:nvPr/>
          </p:nvPicPr>
          <p:blipFill>
            <a:blip r:embed="rId3"/>
            <a:stretch>
              <a:fillRect/>
            </a:stretch>
          </p:blipFill>
          <p:spPr>
            <a:xfrm>
              <a:off x="2396173" y="973934"/>
              <a:ext cx="7725853" cy="3286584"/>
            </a:xfrm>
            <a:prstGeom prst="rect">
              <a:avLst/>
            </a:prstGeom>
          </p:spPr>
        </p:pic>
        <p:pic>
          <p:nvPicPr>
            <p:cNvPr id="4" name="Picture 3">
              <a:extLst>
                <a:ext uri="{FF2B5EF4-FFF2-40B4-BE49-F238E27FC236}">
                  <a16:creationId xmlns:a16="http://schemas.microsoft.com/office/drawing/2014/main" id="{7191740B-A6B0-68BA-D43A-D5091EA7878A}"/>
                </a:ext>
              </a:extLst>
            </p:cNvPr>
            <p:cNvPicPr>
              <a:picLocks noChangeAspect="1"/>
            </p:cNvPicPr>
            <p:nvPr/>
          </p:nvPicPr>
          <p:blipFill>
            <a:blip r:embed="rId4"/>
            <a:stretch>
              <a:fillRect/>
            </a:stretch>
          </p:blipFill>
          <p:spPr>
            <a:xfrm>
              <a:off x="2396173" y="4166234"/>
              <a:ext cx="7725853" cy="4618406"/>
            </a:xfrm>
            <a:prstGeom prst="rect">
              <a:avLst/>
            </a:prstGeom>
          </p:spPr>
        </p:pic>
      </p:grpSp>
    </p:spTree>
    <p:extLst>
      <p:ext uri="{BB962C8B-B14F-4D97-AF65-F5344CB8AC3E}">
        <p14:creationId xmlns:p14="http://schemas.microsoft.com/office/powerpoint/2010/main" val="358891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1.25E-6 -4.07407E-6 L 0.00274 -0.44976 " pathEditMode="relative" rAng="0" ptsTypes="AA">
                                      <p:cBhvr>
                                        <p:cTn id="6" dur="2000" fill="hold"/>
                                        <p:tgtEl>
                                          <p:spTgt spid="5"/>
                                        </p:tgtEl>
                                        <p:attrNameLst>
                                          <p:attrName>ppt_x</p:attrName>
                                          <p:attrName>ppt_y</p:attrName>
                                        </p:attrNameLst>
                                      </p:cBhvr>
                                      <p:rCtr x="130" y="-2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29B6A6-3A63-8224-3E8D-47F6EAE21CA6}"/>
              </a:ext>
            </a:extLst>
          </p:cNvPr>
          <p:cNvSpPr>
            <a:spLocks noGrp="1"/>
          </p:cNvSpPr>
          <p:nvPr>
            <p:ph idx="1"/>
          </p:nvPr>
        </p:nvSpPr>
        <p:spPr>
          <a:xfrm>
            <a:off x="466261" y="1075340"/>
            <a:ext cx="11465005" cy="5782660"/>
          </a:xfrm>
        </p:spPr>
        <p:txBody>
          <a:bodyPr>
            <a:normAutofit/>
          </a:bodyPr>
          <a:lstStyle/>
          <a:p>
            <a:pPr algn="just"/>
            <a:r>
              <a:rPr lang="fr-FR" dirty="0">
                <a:solidFill>
                  <a:schemeClr val="accent2"/>
                </a:solidFill>
                <a:latin typeface="+mj-lt"/>
              </a:rPr>
              <a:t>EGUM</a:t>
            </a:r>
            <a:r>
              <a:rPr lang="fr-FR" dirty="0">
                <a:solidFill>
                  <a:schemeClr val="tx1"/>
                </a:solidFill>
                <a:latin typeface="+mj-lt"/>
              </a:rPr>
              <a:t>: Pour mettre en œuvre le </a:t>
            </a:r>
            <a:r>
              <a:rPr lang="fr-FR" dirty="0">
                <a:solidFill>
                  <a:schemeClr val="tx1"/>
                </a:solidFill>
                <a:latin typeface="+mj-lt"/>
                <a:hlinkClick r:id="rId2">
                  <a:extLst>
                    <a:ext uri="{A12FA001-AC4F-418D-AE19-62706E023703}">
                      <ahyp:hlinkClr xmlns:ahyp="http://schemas.microsoft.com/office/drawing/2018/hyperlinkcolor" val="tx"/>
                    </a:ext>
                  </a:extLst>
                </a:hlinkClick>
              </a:rPr>
              <a:t>cadre européen pour la mobilité urbaine</a:t>
            </a:r>
            <a:r>
              <a:rPr lang="fr-FR" dirty="0">
                <a:solidFill>
                  <a:schemeClr val="tx1"/>
                </a:solidFill>
                <a:latin typeface="+mj-lt"/>
              </a:rPr>
              <a:t> 2021, une plateforme renforcée pour le dialogue et la </a:t>
            </a:r>
            <a:r>
              <a:rPr lang="fr-FR" dirty="0" err="1">
                <a:solidFill>
                  <a:schemeClr val="tx1"/>
                </a:solidFill>
                <a:latin typeface="+mj-lt"/>
              </a:rPr>
              <a:t>co-création</a:t>
            </a:r>
            <a:r>
              <a:rPr lang="fr-FR" dirty="0">
                <a:solidFill>
                  <a:schemeClr val="tx1"/>
                </a:solidFill>
                <a:latin typeface="+mj-lt"/>
              </a:rPr>
              <a:t> d'actions a été annoncée. </a:t>
            </a:r>
          </a:p>
          <a:p>
            <a:pPr marL="285750" indent="-285750" algn="just">
              <a:buFont typeface="Arial" panose="020B0604020202020204" pitchFamily="34" charset="0"/>
              <a:buChar char="•"/>
            </a:pPr>
            <a:r>
              <a:rPr lang="en-BE" sz="1800" b="0" kern="100" dirty="0">
                <a:effectLst/>
                <a:latin typeface="+mj-lt"/>
                <a:ea typeface="Aptos" panose="020B0004020202020204" pitchFamily="34" charset="0"/>
                <a:cs typeface="Times New Roman" panose="02020603050405020304" pitchFamily="18" charset="0"/>
              </a:rPr>
              <a:t>aider la Commission à </a:t>
            </a:r>
            <a:r>
              <a:rPr lang="en-BE" sz="1800" kern="100" dirty="0" err="1">
                <a:solidFill>
                  <a:schemeClr val="accent2"/>
                </a:solidFill>
                <a:effectLst/>
                <a:latin typeface="+mj-lt"/>
                <a:ea typeface="Aptos" panose="020B0004020202020204" pitchFamily="34" charset="0"/>
                <a:cs typeface="Times New Roman" panose="02020603050405020304" pitchFamily="18" charset="0"/>
              </a:rPr>
              <a:t>mettre</a:t>
            </a:r>
            <a:r>
              <a:rPr lang="en-BE" sz="1800" kern="100" dirty="0">
                <a:solidFill>
                  <a:schemeClr val="accent2"/>
                </a:solidFill>
                <a:effectLst/>
                <a:latin typeface="+mj-lt"/>
                <a:ea typeface="Aptos" panose="020B0004020202020204" pitchFamily="34" charset="0"/>
                <a:cs typeface="Times New Roman" panose="02020603050405020304" pitchFamily="18" charset="0"/>
              </a:rPr>
              <a:t> </a:t>
            </a:r>
            <a:r>
              <a:rPr lang="en-BE" sz="1800" kern="100" dirty="0" err="1">
                <a:solidFill>
                  <a:schemeClr val="accent2"/>
                </a:solidFill>
                <a:effectLst/>
                <a:latin typeface="+mj-lt"/>
                <a:ea typeface="Aptos" panose="020B0004020202020204" pitchFamily="34" charset="0"/>
                <a:cs typeface="Times New Roman" panose="02020603050405020304" pitchFamily="18" charset="0"/>
              </a:rPr>
              <a:t>en</a:t>
            </a:r>
            <a:r>
              <a:rPr lang="en-BE" sz="1800" kern="100" dirty="0">
                <a:solidFill>
                  <a:schemeClr val="accent2"/>
                </a:solidFill>
                <a:effectLst/>
                <a:latin typeface="+mj-lt"/>
                <a:ea typeface="Aptos" panose="020B0004020202020204" pitchFamily="34" charset="0"/>
                <a:cs typeface="Times New Roman" panose="02020603050405020304" pitchFamily="18" charset="0"/>
              </a:rPr>
              <a:t> </a:t>
            </a:r>
            <a:r>
              <a:rPr lang="en-BE" sz="1800" kern="100" dirty="0" err="1">
                <a:solidFill>
                  <a:schemeClr val="accent2"/>
                </a:solidFill>
                <a:effectLst/>
                <a:latin typeface="+mj-lt"/>
                <a:ea typeface="Aptos" panose="020B0004020202020204" pitchFamily="34" charset="0"/>
                <a:cs typeface="Times New Roman" panose="02020603050405020304" pitchFamily="18" charset="0"/>
              </a:rPr>
              <a:t>œuvre</a:t>
            </a:r>
            <a:r>
              <a:rPr lang="en-BE" sz="1800" kern="100" dirty="0">
                <a:solidFill>
                  <a:schemeClr val="accent2"/>
                </a:solidFill>
                <a:effectLst/>
                <a:latin typeface="+mj-lt"/>
                <a:ea typeface="Aptos" panose="020B0004020202020204" pitchFamily="34" charset="0"/>
                <a:cs typeface="Times New Roman" panose="02020603050405020304" pitchFamily="18" charset="0"/>
              </a:rPr>
              <a:t> le cadre de </a:t>
            </a:r>
            <a:r>
              <a:rPr lang="en-BE" sz="1800" kern="100" dirty="0" err="1">
                <a:solidFill>
                  <a:schemeClr val="accent2"/>
                </a:solidFill>
                <a:effectLst/>
                <a:latin typeface="+mj-lt"/>
                <a:ea typeface="Aptos" panose="020B0004020202020204" pitchFamily="34" charset="0"/>
                <a:cs typeface="Times New Roman" panose="02020603050405020304" pitchFamily="18" charset="0"/>
              </a:rPr>
              <a:t>l'UE</a:t>
            </a:r>
            <a:r>
              <a:rPr lang="en-BE" sz="1800" kern="100" dirty="0">
                <a:solidFill>
                  <a:schemeClr val="accent2"/>
                </a:solidFill>
                <a:effectLst/>
                <a:latin typeface="+mj-lt"/>
                <a:ea typeface="Aptos" panose="020B0004020202020204" pitchFamily="34" charset="0"/>
                <a:cs typeface="Times New Roman" panose="02020603050405020304" pitchFamily="18" charset="0"/>
              </a:rPr>
              <a:t> pour la </a:t>
            </a:r>
            <a:r>
              <a:rPr lang="en-BE" sz="1800" kern="100" dirty="0" err="1">
                <a:solidFill>
                  <a:schemeClr val="accent2"/>
                </a:solidFill>
                <a:effectLst/>
                <a:latin typeface="+mj-lt"/>
                <a:ea typeface="Aptos" panose="020B0004020202020204" pitchFamily="34" charset="0"/>
                <a:cs typeface="Times New Roman" panose="02020603050405020304" pitchFamily="18" charset="0"/>
              </a:rPr>
              <a:t>mobilité</a:t>
            </a:r>
            <a:r>
              <a:rPr lang="en-BE" sz="1800" kern="100" dirty="0">
                <a:solidFill>
                  <a:schemeClr val="accent2"/>
                </a:solidFill>
                <a:effectLst/>
                <a:latin typeface="+mj-lt"/>
                <a:ea typeface="Aptos" panose="020B0004020202020204" pitchFamily="34" charset="0"/>
                <a:cs typeface="Times New Roman" panose="02020603050405020304" pitchFamily="18" charset="0"/>
              </a:rPr>
              <a:t> </a:t>
            </a:r>
            <a:r>
              <a:rPr lang="en-BE" sz="1800" kern="100" dirty="0" err="1">
                <a:solidFill>
                  <a:schemeClr val="accent2"/>
                </a:solidFill>
                <a:effectLst/>
                <a:latin typeface="+mj-lt"/>
                <a:ea typeface="Aptos" panose="020B0004020202020204" pitchFamily="34" charset="0"/>
                <a:cs typeface="Times New Roman" panose="02020603050405020304" pitchFamily="18" charset="0"/>
              </a:rPr>
              <a:t>urbaine</a:t>
            </a:r>
            <a:r>
              <a:rPr lang="en-BE" sz="1800" kern="100" dirty="0">
                <a:solidFill>
                  <a:schemeClr val="accent2"/>
                </a:solidFill>
                <a:effectLst/>
                <a:latin typeface="+mj-lt"/>
                <a:ea typeface="Aptos" panose="020B0004020202020204" pitchFamily="34" charset="0"/>
                <a:cs typeface="Times New Roman" panose="02020603050405020304" pitchFamily="18" charset="0"/>
              </a:rPr>
              <a:t> </a:t>
            </a:r>
            <a:r>
              <a:rPr lang="en-BE" sz="1800" b="0" kern="100" dirty="0">
                <a:effectLst/>
                <a:latin typeface="+mj-lt"/>
                <a:ea typeface="Aptos" panose="020B0004020202020204" pitchFamily="34" charset="0"/>
                <a:cs typeface="Times New Roman" panose="02020603050405020304" pitchFamily="18" charset="0"/>
              </a:rPr>
              <a:t>;</a:t>
            </a:r>
          </a:p>
          <a:p>
            <a:pPr marL="342900" lvl="0" indent="-342900">
              <a:buSzPts val="1000"/>
              <a:buFont typeface="Symbol" panose="05050102010706020507" pitchFamily="18" charset="2"/>
              <a:buChar char=""/>
              <a:tabLst>
                <a:tab pos="457200" algn="l"/>
              </a:tabLst>
            </a:pPr>
            <a:r>
              <a:rPr lang="en-BE" sz="1800" b="0" kern="100" dirty="0" err="1">
                <a:effectLst/>
                <a:latin typeface="+mj-lt"/>
                <a:ea typeface="Aptos" panose="020B0004020202020204" pitchFamily="34" charset="0"/>
                <a:cs typeface="Times New Roman" panose="02020603050405020304" pitchFamily="18" charset="0"/>
              </a:rPr>
              <a:t>conseiller</a:t>
            </a:r>
            <a:r>
              <a:rPr lang="en-BE" sz="1800" b="0" kern="100" dirty="0">
                <a:effectLst/>
                <a:latin typeface="+mj-lt"/>
                <a:ea typeface="Aptos" panose="020B0004020202020204" pitchFamily="34" charset="0"/>
                <a:cs typeface="Times New Roman" panose="02020603050405020304" pitchFamily="18" charset="0"/>
              </a:rPr>
              <a:t> la Commission et </a:t>
            </a:r>
            <a:r>
              <a:rPr lang="en-BE" sz="1800" b="0" kern="100" dirty="0" err="1">
                <a:effectLst/>
                <a:latin typeface="+mj-lt"/>
                <a:ea typeface="Aptos" panose="020B0004020202020204" pitchFamily="34" charset="0"/>
                <a:cs typeface="Times New Roman" panose="02020603050405020304" pitchFamily="18" charset="0"/>
              </a:rPr>
              <a:t>lui</a:t>
            </a:r>
            <a:r>
              <a:rPr lang="en-BE" sz="1800" b="0" kern="100" dirty="0">
                <a:effectLst/>
                <a:latin typeface="+mj-lt"/>
                <a:ea typeface="Aptos" panose="020B0004020202020204" pitchFamily="34" charset="0"/>
                <a:cs typeface="Times New Roman" panose="02020603050405020304" pitchFamily="18" charset="0"/>
              </a:rPr>
              <a:t> </a:t>
            </a:r>
            <a:r>
              <a:rPr lang="en-BE" sz="1800" b="0" kern="100" dirty="0" err="1">
                <a:effectLst/>
                <a:latin typeface="+mj-lt"/>
                <a:ea typeface="Aptos" panose="020B0004020202020204" pitchFamily="34" charset="0"/>
                <a:cs typeface="Times New Roman" panose="02020603050405020304" pitchFamily="18" charset="0"/>
              </a:rPr>
              <a:t>fournir</a:t>
            </a:r>
            <a:r>
              <a:rPr lang="en-BE" sz="1800" b="0" kern="100" dirty="0">
                <a:effectLst/>
                <a:latin typeface="+mj-lt"/>
                <a:ea typeface="Aptos" panose="020B0004020202020204" pitchFamily="34" charset="0"/>
                <a:cs typeface="Times New Roman" panose="02020603050405020304" pitchFamily="18" charset="0"/>
              </a:rPr>
              <a:t> </a:t>
            </a:r>
            <a:r>
              <a:rPr lang="en-BE" sz="1800" b="0" kern="100" dirty="0" err="1">
                <a:effectLst/>
                <a:latin typeface="+mj-lt"/>
                <a:ea typeface="Aptos" panose="020B0004020202020204" pitchFamily="34" charset="0"/>
                <a:cs typeface="Times New Roman" panose="02020603050405020304" pitchFamily="18" charset="0"/>
              </a:rPr>
              <a:t>une</a:t>
            </a:r>
            <a:r>
              <a:rPr lang="en-BE" sz="1800" b="0" kern="100" dirty="0">
                <a:effectLst/>
                <a:latin typeface="+mj-lt"/>
                <a:ea typeface="Aptos" panose="020B0004020202020204" pitchFamily="34" charset="0"/>
                <a:cs typeface="Times New Roman" panose="02020603050405020304" pitchFamily="18" charset="0"/>
              </a:rPr>
              <a:t> expertise technique sur </a:t>
            </a:r>
            <a:r>
              <a:rPr lang="en-BE" sz="1800" kern="100" dirty="0" err="1">
                <a:solidFill>
                  <a:schemeClr val="accent2"/>
                </a:solidFill>
                <a:effectLst/>
                <a:latin typeface="+mj-lt"/>
                <a:ea typeface="Aptos" panose="020B0004020202020204" pitchFamily="34" charset="0"/>
                <a:cs typeface="Times New Roman" panose="02020603050405020304" pitchFamily="18" charset="0"/>
              </a:rPr>
              <a:t>l'élaboration</a:t>
            </a:r>
            <a:r>
              <a:rPr lang="en-BE" sz="1800" kern="100" dirty="0">
                <a:solidFill>
                  <a:schemeClr val="accent2"/>
                </a:solidFill>
                <a:effectLst/>
                <a:latin typeface="+mj-lt"/>
                <a:ea typeface="Aptos" panose="020B0004020202020204" pitchFamily="34" charset="0"/>
                <a:cs typeface="Times New Roman" panose="02020603050405020304" pitchFamily="18" charset="0"/>
              </a:rPr>
              <a:t> et la mise </a:t>
            </a:r>
            <a:r>
              <a:rPr lang="en-BE" sz="1800" kern="100" dirty="0" err="1">
                <a:solidFill>
                  <a:schemeClr val="accent2"/>
                </a:solidFill>
                <a:effectLst/>
                <a:latin typeface="+mj-lt"/>
                <a:ea typeface="Aptos" panose="020B0004020202020204" pitchFamily="34" charset="0"/>
                <a:cs typeface="Times New Roman" panose="02020603050405020304" pitchFamily="18" charset="0"/>
              </a:rPr>
              <a:t>en</a:t>
            </a:r>
            <a:r>
              <a:rPr lang="en-BE" sz="1800" kern="100" dirty="0">
                <a:solidFill>
                  <a:schemeClr val="accent2"/>
                </a:solidFill>
                <a:effectLst/>
                <a:latin typeface="+mj-lt"/>
                <a:ea typeface="Aptos" panose="020B0004020202020204" pitchFamily="34" charset="0"/>
                <a:cs typeface="Times New Roman" panose="02020603050405020304" pitchFamily="18" charset="0"/>
              </a:rPr>
              <a:t> </a:t>
            </a:r>
            <a:r>
              <a:rPr lang="en-BE" sz="1800" kern="100" dirty="0" err="1">
                <a:solidFill>
                  <a:schemeClr val="accent2"/>
                </a:solidFill>
                <a:effectLst/>
                <a:latin typeface="+mj-lt"/>
                <a:ea typeface="Aptos" panose="020B0004020202020204" pitchFamily="34" charset="0"/>
                <a:cs typeface="Times New Roman" panose="02020603050405020304" pitchFamily="18" charset="0"/>
              </a:rPr>
              <a:t>œuvre</a:t>
            </a:r>
            <a:r>
              <a:rPr lang="en-BE" sz="1800" kern="100" dirty="0">
                <a:solidFill>
                  <a:schemeClr val="accent2"/>
                </a:solidFill>
                <a:effectLst/>
                <a:latin typeface="+mj-lt"/>
                <a:ea typeface="Aptos" panose="020B0004020202020204" pitchFamily="34" charset="0"/>
                <a:cs typeface="Times New Roman" panose="02020603050405020304" pitchFamily="18" charset="0"/>
              </a:rPr>
              <a:t> </a:t>
            </a:r>
            <a:r>
              <a:rPr lang="en-BE" sz="1800" kern="100" dirty="0" err="1">
                <a:solidFill>
                  <a:schemeClr val="accent2"/>
                </a:solidFill>
                <a:effectLst/>
                <a:latin typeface="+mj-lt"/>
                <a:ea typeface="Aptos" panose="020B0004020202020204" pitchFamily="34" charset="0"/>
                <a:cs typeface="Times New Roman" panose="02020603050405020304" pitchFamily="18" charset="0"/>
              </a:rPr>
              <a:t>d'une</a:t>
            </a:r>
            <a:r>
              <a:rPr lang="en-BE" sz="1800" kern="100" dirty="0">
                <a:solidFill>
                  <a:schemeClr val="accent2"/>
                </a:solidFill>
                <a:effectLst/>
                <a:latin typeface="+mj-lt"/>
                <a:ea typeface="Aptos" panose="020B0004020202020204" pitchFamily="34" charset="0"/>
                <a:cs typeface="Times New Roman" panose="02020603050405020304" pitchFamily="18" charset="0"/>
              </a:rPr>
              <a:t> </a:t>
            </a:r>
            <a:r>
              <a:rPr lang="en-BE" sz="1800" kern="100" dirty="0" err="1">
                <a:solidFill>
                  <a:schemeClr val="accent2"/>
                </a:solidFill>
                <a:effectLst/>
                <a:latin typeface="+mj-lt"/>
                <a:ea typeface="Aptos" panose="020B0004020202020204" pitchFamily="34" charset="0"/>
                <a:cs typeface="Times New Roman" panose="02020603050405020304" pitchFamily="18" charset="0"/>
              </a:rPr>
              <a:t>législation</a:t>
            </a:r>
            <a:r>
              <a:rPr lang="en-BE" sz="1800" kern="100" dirty="0">
                <a:solidFill>
                  <a:schemeClr val="accent2"/>
                </a:solidFill>
                <a:effectLst/>
                <a:latin typeface="+mj-lt"/>
                <a:ea typeface="Aptos" panose="020B0004020202020204" pitchFamily="34" charset="0"/>
                <a:cs typeface="Times New Roman" panose="02020603050405020304" pitchFamily="18" charset="0"/>
              </a:rPr>
              <a:t>, de politiques, de </a:t>
            </a:r>
            <a:r>
              <a:rPr lang="en-BE" sz="1800" kern="100" dirty="0" err="1">
                <a:solidFill>
                  <a:schemeClr val="accent2"/>
                </a:solidFill>
                <a:effectLst/>
                <a:latin typeface="+mj-lt"/>
                <a:ea typeface="Aptos" panose="020B0004020202020204" pitchFamily="34" charset="0"/>
                <a:cs typeface="Times New Roman" panose="02020603050405020304" pitchFamily="18" charset="0"/>
              </a:rPr>
              <a:t>projets</a:t>
            </a:r>
            <a:r>
              <a:rPr lang="en-BE" sz="1800" kern="100" dirty="0">
                <a:solidFill>
                  <a:schemeClr val="accent2"/>
                </a:solidFill>
                <a:effectLst/>
                <a:latin typeface="+mj-lt"/>
                <a:ea typeface="Aptos" panose="020B0004020202020204" pitchFamily="34" charset="0"/>
                <a:cs typeface="Times New Roman" panose="02020603050405020304" pitchFamily="18" charset="0"/>
              </a:rPr>
              <a:t> et de programmes à </a:t>
            </a:r>
            <a:r>
              <a:rPr lang="en-BE" sz="1800" kern="100" dirty="0" err="1">
                <a:solidFill>
                  <a:schemeClr val="accent2"/>
                </a:solidFill>
                <a:effectLst/>
                <a:latin typeface="+mj-lt"/>
                <a:ea typeface="Aptos" panose="020B0004020202020204" pitchFamily="34" charset="0"/>
                <a:cs typeface="Times New Roman" panose="02020603050405020304" pitchFamily="18" charset="0"/>
              </a:rPr>
              <a:t>l'épreuve</a:t>
            </a:r>
            <a:r>
              <a:rPr lang="en-BE" sz="1800" kern="100" dirty="0">
                <a:solidFill>
                  <a:schemeClr val="accent2"/>
                </a:solidFill>
                <a:effectLst/>
                <a:latin typeface="+mj-lt"/>
                <a:ea typeface="Aptos" panose="020B0004020202020204" pitchFamily="34" charset="0"/>
                <a:cs typeface="Times New Roman" panose="02020603050405020304" pitchFamily="18" charset="0"/>
              </a:rPr>
              <a:t> du temps </a:t>
            </a:r>
            <a:r>
              <a:rPr lang="en-BE" sz="1800" b="0" kern="100" dirty="0">
                <a:effectLst/>
                <a:latin typeface="+mj-lt"/>
                <a:ea typeface="Aptos" panose="020B0004020202020204" pitchFamily="34" charset="0"/>
                <a:cs typeface="Times New Roman" panose="02020603050405020304" pitchFamily="18" charset="0"/>
              </a:rPr>
              <a:t>et </a:t>
            </a:r>
            <a:r>
              <a:rPr lang="en-BE" sz="1800" b="0" kern="100" dirty="0" err="1">
                <a:effectLst/>
                <a:latin typeface="+mj-lt"/>
                <a:ea typeface="Aptos" panose="020B0004020202020204" pitchFamily="34" charset="0"/>
                <a:cs typeface="Times New Roman" panose="02020603050405020304" pitchFamily="18" charset="0"/>
              </a:rPr>
              <a:t>favorables</a:t>
            </a:r>
            <a:r>
              <a:rPr lang="en-BE" sz="1800" b="0" kern="100" dirty="0">
                <a:effectLst/>
                <a:latin typeface="+mj-lt"/>
                <a:ea typeface="Aptos" panose="020B0004020202020204" pitchFamily="34" charset="0"/>
                <a:cs typeface="Times New Roman" panose="02020603050405020304" pitchFamily="18" charset="0"/>
              </a:rPr>
              <a:t> à </a:t>
            </a:r>
            <a:r>
              <a:rPr lang="en-BE" sz="1800" b="0" kern="100" dirty="0" err="1">
                <a:effectLst/>
                <a:latin typeface="+mj-lt"/>
                <a:ea typeface="Aptos" panose="020B0004020202020204" pitchFamily="34" charset="0"/>
                <a:cs typeface="Times New Roman" panose="02020603050405020304" pitchFamily="18" charset="0"/>
              </a:rPr>
              <a:t>l'innovation</a:t>
            </a:r>
            <a:r>
              <a:rPr lang="en-BE" sz="1800" b="0" kern="100" dirty="0">
                <a:effectLst/>
                <a:latin typeface="+mj-lt"/>
                <a:ea typeface="Aptos" panose="020B0004020202020204" pitchFamily="34" charset="0"/>
                <a:cs typeface="Times New Roman" panose="02020603050405020304" pitchFamily="18" charset="0"/>
              </a:rPr>
              <a:t> dans le </a:t>
            </a:r>
            <a:r>
              <a:rPr lang="en-BE" sz="1800" b="0" kern="100" dirty="0" err="1">
                <a:effectLst/>
                <a:latin typeface="+mj-lt"/>
                <a:ea typeface="Aptos" panose="020B0004020202020204" pitchFamily="34" charset="0"/>
                <a:cs typeface="Times New Roman" panose="02020603050405020304" pitchFamily="18" charset="0"/>
              </a:rPr>
              <a:t>domaine</a:t>
            </a:r>
            <a:r>
              <a:rPr lang="en-BE" sz="1800" b="0" kern="100" dirty="0">
                <a:effectLst/>
                <a:latin typeface="+mj-lt"/>
                <a:ea typeface="Aptos" panose="020B0004020202020204" pitchFamily="34" charset="0"/>
                <a:cs typeface="Times New Roman" panose="02020603050405020304" pitchFamily="18" charset="0"/>
              </a:rPr>
              <a:t> de la </a:t>
            </a:r>
            <a:r>
              <a:rPr lang="en-BE" sz="1800" b="0" kern="100" dirty="0" err="1">
                <a:effectLst/>
                <a:latin typeface="+mj-lt"/>
                <a:ea typeface="Aptos" panose="020B0004020202020204" pitchFamily="34" charset="0"/>
                <a:cs typeface="Times New Roman" panose="02020603050405020304" pitchFamily="18" charset="0"/>
              </a:rPr>
              <a:t>mobilité</a:t>
            </a:r>
            <a:r>
              <a:rPr lang="en-BE" sz="1800" b="0" kern="100" dirty="0">
                <a:effectLst/>
                <a:latin typeface="+mj-lt"/>
                <a:ea typeface="Aptos" panose="020B0004020202020204" pitchFamily="34" charset="0"/>
                <a:cs typeface="Times New Roman" panose="02020603050405020304" pitchFamily="18" charset="0"/>
              </a:rPr>
              <a:t> </a:t>
            </a:r>
            <a:r>
              <a:rPr lang="en-BE" sz="1800" b="0" kern="100" dirty="0" err="1">
                <a:effectLst/>
                <a:latin typeface="+mj-lt"/>
                <a:ea typeface="Aptos" panose="020B0004020202020204" pitchFamily="34" charset="0"/>
                <a:cs typeface="Times New Roman" panose="02020603050405020304" pitchFamily="18" charset="0"/>
              </a:rPr>
              <a:t>urbaine</a:t>
            </a:r>
            <a:r>
              <a:rPr lang="en-BE" sz="1800" b="0" kern="100" dirty="0">
                <a:effectLst/>
                <a:latin typeface="+mj-lt"/>
                <a:ea typeface="Aptos" panose="020B0004020202020204" pitchFamily="34" charset="0"/>
                <a:cs typeface="Times New Roman" panose="02020603050405020304" pitchFamily="18" charset="0"/>
              </a:rPr>
              <a:t> durable,;</a:t>
            </a:r>
          </a:p>
          <a:p>
            <a:pPr marL="342900" lvl="0" indent="-342900">
              <a:buSzPts val="1000"/>
              <a:buFont typeface="Symbol" panose="05050102010706020507" pitchFamily="18" charset="2"/>
              <a:buChar char=""/>
              <a:tabLst>
                <a:tab pos="457200" algn="l"/>
              </a:tabLst>
            </a:pPr>
            <a:r>
              <a:rPr lang="en-BE" sz="1800" b="0" kern="100" dirty="0" err="1">
                <a:effectLst/>
                <a:latin typeface="+mj-lt"/>
                <a:ea typeface="Aptos" panose="020B0004020202020204" pitchFamily="34" charset="0"/>
                <a:cs typeface="Times New Roman" panose="02020603050405020304" pitchFamily="18" charset="0"/>
              </a:rPr>
              <a:t>développer</a:t>
            </a:r>
            <a:r>
              <a:rPr lang="en-BE" sz="1800" b="0" kern="100" dirty="0">
                <a:effectLst/>
                <a:latin typeface="+mj-lt"/>
                <a:ea typeface="Aptos" panose="020B0004020202020204" pitchFamily="34" charset="0"/>
                <a:cs typeface="Times New Roman" panose="02020603050405020304" pitchFamily="18" charset="0"/>
              </a:rPr>
              <a:t> la </a:t>
            </a:r>
            <a:r>
              <a:rPr lang="en-BE" sz="1800" b="0" kern="100" dirty="0" err="1">
                <a:effectLst/>
                <a:latin typeface="+mj-lt"/>
                <a:ea typeface="Aptos" panose="020B0004020202020204" pitchFamily="34" charset="0"/>
                <a:cs typeface="Times New Roman" panose="02020603050405020304" pitchFamily="18" charset="0"/>
              </a:rPr>
              <a:t>coop</a:t>
            </a:r>
            <a:r>
              <a:rPr lang="en-BE" sz="1800" kern="100" dirty="0" err="1">
                <a:solidFill>
                  <a:schemeClr val="accent2"/>
                </a:solidFill>
                <a:effectLst/>
                <a:latin typeface="+mj-lt"/>
                <a:ea typeface="Aptos" panose="020B0004020202020204" pitchFamily="34" charset="0"/>
                <a:cs typeface="Times New Roman" panose="02020603050405020304" pitchFamily="18" charset="0"/>
              </a:rPr>
              <a:t>ération</a:t>
            </a:r>
            <a:r>
              <a:rPr lang="en-BE" sz="1800" kern="100" dirty="0">
                <a:solidFill>
                  <a:schemeClr val="accent2"/>
                </a:solidFill>
                <a:effectLst/>
                <a:latin typeface="+mj-lt"/>
                <a:ea typeface="Aptos" panose="020B0004020202020204" pitchFamily="34" charset="0"/>
                <a:cs typeface="Times New Roman" panose="02020603050405020304" pitchFamily="18" charset="0"/>
              </a:rPr>
              <a:t> et la coordination entre la Commission, les États </a:t>
            </a:r>
            <a:r>
              <a:rPr lang="en-BE" sz="1800" kern="100" dirty="0" err="1">
                <a:solidFill>
                  <a:schemeClr val="accent2"/>
                </a:solidFill>
                <a:effectLst/>
                <a:latin typeface="+mj-lt"/>
                <a:ea typeface="Aptos" panose="020B0004020202020204" pitchFamily="34" charset="0"/>
                <a:cs typeface="Times New Roman" panose="02020603050405020304" pitchFamily="18" charset="0"/>
              </a:rPr>
              <a:t>membres</a:t>
            </a:r>
            <a:r>
              <a:rPr lang="en-BE" sz="1800" kern="100" dirty="0">
                <a:solidFill>
                  <a:schemeClr val="accent2"/>
                </a:solidFill>
                <a:effectLst/>
                <a:latin typeface="+mj-lt"/>
                <a:ea typeface="Aptos" panose="020B0004020202020204" pitchFamily="34" charset="0"/>
                <a:cs typeface="Times New Roman" panose="02020603050405020304" pitchFamily="18" charset="0"/>
              </a:rPr>
              <a:t> et les parties </a:t>
            </a:r>
            <a:r>
              <a:rPr lang="en-BE" sz="1800" kern="100" dirty="0" err="1">
                <a:solidFill>
                  <a:schemeClr val="accent2"/>
                </a:solidFill>
                <a:effectLst/>
                <a:latin typeface="+mj-lt"/>
                <a:ea typeface="Aptos" panose="020B0004020202020204" pitchFamily="34" charset="0"/>
                <a:cs typeface="Times New Roman" panose="02020603050405020304" pitchFamily="18" charset="0"/>
              </a:rPr>
              <a:t>prenantes</a:t>
            </a:r>
            <a:r>
              <a:rPr lang="en-BE" sz="1800" kern="100" dirty="0">
                <a:solidFill>
                  <a:schemeClr val="accent2"/>
                </a:solidFill>
                <a:effectLst/>
                <a:latin typeface="+mj-lt"/>
                <a:ea typeface="Aptos" panose="020B0004020202020204" pitchFamily="34" charset="0"/>
                <a:cs typeface="Times New Roman" panose="02020603050405020304" pitchFamily="18" charset="0"/>
              </a:rPr>
              <a:t> sur les questions relatives à la mise </a:t>
            </a:r>
            <a:r>
              <a:rPr lang="en-BE" sz="1800" kern="100" dirty="0" err="1">
                <a:solidFill>
                  <a:schemeClr val="accent2"/>
                </a:solidFill>
                <a:effectLst/>
                <a:latin typeface="+mj-lt"/>
                <a:ea typeface="Aptos" panose="020B0004020202020204" pitchFamily="34" charset="0"/>
                <a:cs typeface="Times New Roman" panose="02020603050405020304" pitchFamily="18" charset="0"/>
              </a:rPr>
              <a:t>en</a:t>
            </a:r>
            <a:r>
              <a:rPr lang="en-BE" sz="1800" kern="100" dirty="0">
                <a:solidFill>
                  <a:schemeClr val="accent2"/>
                </a:solidFill>
                <a:effectLst/>
                <a:latin typeface="+mj-lt"/>
                <a:ea typeface="Aptos" panose="020B0004020202020204" pitchFamily="34" charset="0"/>
                <a:cs typeface="Times New Roman" panose="02020603050405020304" pitchFamily="18" charset="0"/>
              </a:rPr>
              <a:t> </a:t>
            </a:r>
            <a:r>
              <a:rPr lang="en-BE" sz="1800" kern="100" dirty="0" err="1">
                <a:solidFill>
                  <a:schemeClr val="accent2"/>
                </a:solidFill>
                <a:effectLst/>
                <a:latin typeface="+mj-lt"/>
                <a:ea typeface="Aptos" panose="020B0004020202020204" pitchFamily="34" charset="0"/>
                <a:cs typeface="Times New Roman" panose="02020603050405020304" pitchFamily="18" charset="0"/>
              </a:rPr>
              <a:t>œuvre</a:t>
            </a:r>
            <a:r>
              <a:rPr lang="en-BE" sz="1800" kern="100" dirty="0">
                <a:solidFill>
                  <a:schemeClr val="accent2"/>
                </a:solidFill>
                <a:effectLst/>
                <a:latin typeface="+mj-lt"/>
                <a:ea typeface="Aptos" panose="020B0004020202020204" pitchFamily="34" charset="0"/>
                <a:cs typeface="Times New Roman" panose="02020603050405020304" pitchFamily="18" charset="0"/>
              </a:rPr>
              <a:t> de la </a:t>
            </a:r>
            <a:r>
              <a:rPr lang="en-BE" sz="1800" kern="100" dirty="0" err="1">
                <a:solidFill>
                  <a:schemeClr val="accent2"/>
                </a:solidFill>
                <a:effectLst/>
                <a:latin typeface="+mj-lt"/>
                <a:ea typeface="Aptos" panose="020B0004020202020204" pitchFamily="34" charset="0"/>
                <a:cs typeface="Times New Roman" panose="02020603050405020304" pitchFamily="18" charset="0"/>
              </a:rPr>
              <a:t>législation</a:t>
            </a:r>
            <a:r>
              <a:rPr lang="en-BE" sz="1800" kern="100" dirty="0">
                <a:solidFill>
                  <a:schemeClr val="accent2"/>
                </a:solidFill>
                <a:effectLst/>
                <a:latin typeface="+mj-lt"/>
                <a:ea typeface="Aptos" panose="020B0004020202020204" pitchFamily="34" charset="0"/>
                <a:cs typeface="Times New Roman" panose="02020603050405020304" pitchFamily="18" charset="0"/>
              </a:rPr>
              <a:t>, des programmes et des politiques de </a:t>
            </a:r>
            <a:r>
              <a:rPr lang="en-BE" sz="1800" kern="100" dirty="0" err="1">
                <a:solidFill>
                  <a:schemeClr val="accent2"/>
                </a:solidFill>
                <a:effectLst/>
                <a:latin typeface="+mj-lt"/>
                <a:ea typeface="Aptos" panose="020B0004020202020204" pitchFamily="34" charset="0"/>
                <a:cs typeface="Times New Roman" panose="02020603050405020304" pitchFamily="18" charset="0"/>
              </a:rPr>
              <a:t>l'UE</a:t>
            </a:r>
            <a:r>
              <a:rPr lang="en-BE" sz="1800" kern="100" dirty="0">
                <a:solidFill>
                  <a:schemeClr val="accent2"/>
                </a:solidFill>
                <a:effectLst/>
                <a:latin typeface="+mj-lt"/>
                <a:ea typeface="Aptos" panose="020B0004020202020204" pitchFamily="34" charset="0"/>
                <a:cs typeface="Times New Roman" panose="02020603050405020304" pitchFamily="18" charset="0"/>
              </a:rPr>
              <a:t> </a:t>
            </a:r>
            <a:r>
              <a:rPr lang="en-BE" sz="1800" b="0" kern="100" dirty="0">
                <a:effectLst/>
                <a:latin typeface="+mj-lt"/>
                <a:ea typeface="Aptos" panose="020B0004020202020204" pitchFamily="34" charset="0"/>
                <a:cs typeface="Times New Roman" panose="02020603050405020304" pitchFamily="18" charset="0"/>
              </a:rPr>
              <a:t>dans le </a:t>
            </a:r>
            <a:r>
              <a:rPr lang="en-BE" sz="1800" b="0" kern="100" dirty="0" err="1">
                <a:effectLst/>
                <a:latin typeface="+mj-lt"/>
                <a:ea typeface="Aptos" panose="020B0004020202020204" pitchFamily="34" charset="0"/>
                <a:cs typeface="Times New Roman" panose="02020603050405020304" pitchFamily="18" charset="0"/>
              </a:rPr>
              <a:t>domaine</a:t>
            </a:r>
            <a:r>
              <a:rPr lang="en-BE" sz="1800" b="0" kern="100" dirty="0">
                <a:effectLst/>
                <a:latin typeface="+mj-lt"/>
                <a:ea typeface="Aptos" panose="020B0004020202020204" pitchFamily="34" charset="0"/>
                <a:cs typeface="Times New Roman" panose="02020603050405020304" pitchFamily="18" charset="0"/>
              </a:rPr>
              <a:t> de la </a:t>
            </a:r>
            <a:r>
              <a:rPr lang="en-BE" sz="1800" b="0" kern="100" dirty="0" err="1">
                <a:effectLst/>
                <a:latin typeface="+mj-lt"/>
                <a:ea typeface="Aptos" panose="020B0004020202020204" pitchFamily="34" charset="0"/>
                <a:cs typeface="Times New Roman" panose="02020603050405020304" pitchFamily="18" charset="0"/>
              </a:rPr>
              <a:t>mobilité</a:t>
            </a:r>
            <a:r>
              <a:rPr lang="en-BE" sz="1800" b="0" kern="100" dirty="0">
                <a:effectLst/>
                <a:latin typeface="+mj-lt"/>
                <a:ea typeface="Aptos" panose="020B0004020202020204" pitchFamily="34" charset="0"/>
                <a:cs typeface="Times New Roman" panose="02020603050405020304" pitchFamily="18" charset="0"/>
              </a:rPr>
              <a:t> </a:t>
            </a:r>
            <a:r>
              <a:rPr lang="en-BE" sz="1800" b="0" kern="100" dirty="0" err="1">
                <a:effectLst/>
                <a:latin typeface="+mj-lt"/>
                <a:ea typeface="Aptos" panose="020B0004020202020204" pitchFamily="34" charset="0"/>
                <a:cs typeface="Times New Roman" panose="02020603050405020304" pitchFamily="18" charset="0"/>
              </a:rPr>
              <a:t>urbaine</a:t>
            </a:r>
            <a:r>
              <a:rPr lang="en-BE" sz="1800" b="0" kern="100" dirty="0">
                <a:effectLst/>
                <a:latin typeface="+mj-lt"/>
                <a:ea typeface="Aptos" panose="020B0004020202020204" pitchFamily="34" charset="0"/>
                <a:cs typeface="Times New Roman" panose="02020603050405020304" pitchFamily="18" charset="0"/>
              </a:rPr>
              <a:t>,;</a:t>
            </a:r>
          </a:p>
          <a:p>
            <a:pPr marL="342900" lvl="0" indent="-342900">
              <a:buSzPts val="1000"/>
              <a:buFont typeface="Symbol" panose="05050102010706020507" pitchFamily="18" charset="2"/>
              <a:buChar char=""/>
              <a:tabLst>
                <a:tab pos="457200" algn="l"/>
              </a:tabLst>
            </a:pPr>
            <a:r>
              <a:rPr lang="en-BE" sz="1800" b="0" kern="100" dirty="0" err="1">
                <a:effectLst/>
                <a:latin typeface="+mj-lt"/>
                <a:ea typeface="Aptos" panose="020B0004020202020204" pitchFamily="34" charset="0"/>
                <a:cs typeface="Times New Roman" panose="02020603050405020304" pitchFamily="18" charset="0"/>
              </a:rPr>
              <a:t>favoriser</a:t>
            </a:r>
            <a:r>
              <a:rPr lang="en-BE" sz="1800" b="0" kern="100" dirty="0">
                <a:effectLst/>
                <a:latin typeface="+mj-lt"/>
                <a:ea typeface="Aptos" panose="020B0004020202020204" pitchFamily="34" charset="0"/>
                <a:cs typeface="Times New Roman" panose="02020603050405020304" pitchFamily="18" charset="0"/>
              </a:rPr>
              <a:t> les </a:t>
            </a:r>
            <a:r>
              <a:rPr lang="en-BE" sz="1800" kern="100" dirty="0" err="1">
                <a:solidFill>
                  <a:schemeClr val="accent2"/>
                </a:solidFill>
                <a:effectLst/>
                <a:latin typeface="+mj-lt"/>
                <a:ea typeface="Aptos" panose="020B0004020202020204" pitchFamily="34" charset="0"/>
                <a:cs typeface="Times New Roman" panose="02020603050405020304" pitchFamily="18" charset="0"/>
              </a:rPr>
              <a:t>échanges</a:t>
            </a:r>
            <a:r>
              <a:rPr lang="en-BE" sz="1800" kern="100" dirty="0">
                <a:solidFill>
                  <a:schemeClr val="accent2"/>
                </a:solidFill>
                <a:effectLst/>
                <a:latin typeface="+mj-lt"/>
                <a:ea typeface="Aptos" panose="020B0004020202020204" pitchFamily="34" charset="0"/>
                <a:cs typeface="Times New Roman" panose="02020603050405020304" pitchFamily="18" charset="0"/>
              </a:rPr>
              <a:t> </a:t>
            </a:r>
            <a:r>
              <a:rPr lang="en-BE" sz="1800" kern="100" dirty="0" err="1">
                <a:solidFill>
                  <a:schemeClr val="accent2"/>
                </a:solidFill>
                <a:effectLst/>
                <a:latin typeface="+mj-lt"/>
                <a:ea typeface="Aptos" panose="020B0004020202020204" pitchFamily="34" charset="0"/>
                <a:cs typeface="Times New Roman" panose="02020603050405020304" pitchFamily="18" charset="0"/>
              </a:rPr>
              <a:t>d'expériences</a:t>
            </a:r>
            <a:r>
              <a:rPr lang="en-BE" sz="1800" kern="100" dirty="0">
                <a:solidFill>
                  <a:schemeClr val="accent2"/>
                </a:solidFill>
                <a:effectLst/>
                <a:latin typeface="+mj-lt"/>
                <a:ea typeface="Aptos" panose="020B0004020202020204" pitchFamily="34" charset="0"/>
                <a:cs typeface="Times New Roman" panose="02020603050405020304" pitchFamily="18" charset="0"/>
              </a:rPr>
              <a:t> </a:t>
            </a:r>
            <a:r>
              <a:rPr lang="en-BE" sz="1800" b="0" kern="100" dirty="0">
                <a:effectLst/>
                <a:latin typeface="+mj-lt"/>
                <a:ea typeface="Aptos" panose="020B0004020202020204" pitchFamily="34" charset="0"/>
                <a:cs typeface="Times New Roman" panose="02020603050405020304" pitchFamily="18" charset="0"/>
              </a:rPr>
              <a:t>et de </a:t>
            </a:r>
            <a:r>
              <a:rPr lang="en-BE" sz="1800" b="0" kern="100" dirty="0" err="1">
                <a:effectLst/>
                <a:latin typeface="+mj-lt"/>
                <a:ea typeface="Aptos" panose="020B0004020202020204" pitchFamily="34" charset="0"/>
                <a:cs typeface="Times New Roman" panose="02020603050405020304" pitchFamily="18" charset="0"/>
              </a:rPr>
              <a:t>bonnes</a:t>
            </a:r>
            <a:r>
              <a:rPr lang="en-BE" sz="1800" b="0" kern="100" dirty="0">
                <a:effectLst/>
                <a:latin typeface="+mj-lt"/>
                <a:ea typeface="Aptos" panose="020B0004020202020204" pitchFamily="34" charset="0"/>
                <a:cs typeface="Times New Roman" panose="02020603050405020304" pitchFamily="18" charset="0"/>
              </a:rPr>
              <a:t> pratiques;</a:t>
            </a:r>
          </a:p>
          <a:p>
            <a:pPr marL="342900" lvl="0" indent="-342900">
              <a:buSzPts val="1000"/>
              <a:buFont typeface="Symbol" panose="05050102010706020507" pitchFamily="18" charset="2"/>
              <a:buChar char=""/>
              <a:tabLst>
                <a:tab pos="457200" algn="l"/>
              </a:tabLst>
            </a:pPr>
            <a:r>
              <a:rPr lang="en-BE" sz="1800" b="0" kern="100" dirty="0" err="1">
                <a:effectLst/>
                <a:latin typeface="+mj-lt"/>
                <a:ea typeface="Aptos" panose="020B0004020202020204" pitchFamily="34" charset="0"/>
                <a:cs typeface="Times New Roman" panose="02020603050405020304" pitchFamily="18" charset="0"/>
              </a:rPr>
              <a:t>conseiller</a:t>
            </a:r>
            <a:r>
              <a:rPr lang="en-BE" sz="1800" b="0" kern="100" dirty="0">
                <a:effectLst/>
                <a:latin typeface="+mj-lt"/>
                <a:ea typeface="Aptos" panose="020B0004020202020204" pitchFamily="34" charset="0"/>
                <a:cs typeface="Times New Roman" panose="02020603050405020304" pitchFamily="18" charset="0"/>
              </a:rPr>
              <a:t> la Commission sur la manière </a:t>
            </a:r>
            <a:r>
              <a:rPr lang="en-BE" sz="1800" kern="100" dirty="0">
                <a:solidFill>
                  <a:schemeClr val="accent2"/>
                </a:solidFill>
                <a:effectLst/>
                <a:latin typeface="+mj-lt"/>
                <a:ea typeface="Aptos" panose="020B0004020202020204" pitchFamily="34" charset="0"/>
                <a:cs typeface="Times New Roman" panose="02020603050405020304" pitchFamily="18" charset="0"/>
              </a:rPr>
              <a:t>de </a:t>
            </a:r>
            <a:r>
              <a:rPr lang="en-BE" sz="1800" kern="100" dirty="0" err="1">
                <a:solidFill>
                  <a:schemeClr val="accent2"/>
                </a:solidFill>
                <a:effectLst/>
                <a:latin typeface="+mj-lt"/>
                <a:ea typeface="Aptos" panose="020B0004020202020204" pitchFamily="34" charset="0"/>
                <a:cs typeface="Times New Roman" panose="02020603050405020304" pitchFamily="18" charset="0"/>
              </a:rPr>
              <a:t>développer</a:t>
            </a:r>
            <a:r>
              <a:rPr lang="en-BE" sz="1800" kern="100" dirty="0">
                <a:solidFill>
                  <a:schemeClr val="accent2"/>
                </a:solidFill>
                <a:effectLst/>
                <a:latin typeface="+mj-lt"/>
                <a:ea typeface="Aptos" panose="020B0004020202020204" pitchFamily="34" charset="0"/>
                <a:cs typeface="Times New Roman" panose="02020603050405020304" pitchFamily="18" charset="0"/>
              </a:rPr>
              <a:t> des synergies entre les </a:t>
            </a:r>
            <a:r>
              <a:rPr lang="en-BE" sz="1800" kern="100" dirty="0" err="1">
                <a:solidFill>
                  <a:schemeClr val="accent2"/>
                </a:solidFill>
                <a:effectLst/>
                <a:latin typeface="+mj-lt"/>
                <a:ea typeface="Aptos" panose="020B0004020202020204" pitchFamily="34" charset="0"/>
                <a:cs typeface="Times New Roman" panose="02020603050405020304" pitchFamily="18" charset="0"/>
              </a:rPr>
              <a:t>financement</a:t>
            </a:r>
            <a:r>
              <a:rPr lang="en-GB" sz="1800" kern="100" dirty="0">
                <a:solidFill>
                  <a:schemeClr val="accent2"/>
                </a:solidFill>
                <a:effectLst/>
                <a:latin typeface="+mj-lt"/>
                <a:ea typeface="Aptos" panose="020B0004020202020204" pitchFamily="34" charset="0"/>
                <a:cs typeface="Times New Roman" panose="02020603050405020304" pitchFamily="18" charset="0"/>
              </a:rPr>
              <a:t>s</a:t>
            </a:r>
            <a:r>
              <a:rPr lang="en-BE" sz="1800" kern="100" dirty="0">
                <a:solidFill>
                  <a:schemeClr val="accent2"/>
                </a:solidFill>
                <a:effectLst/>
                <a:latin typeface="+mj-lt"/>
                <a:ea typeface="Aptos" panose="020B0004020202020204" pitchFamily="34" charset="0"/>
                <a:cs typeface="Times New Roman" panose="02020603050405020304" pitchFamily="18" charset="0"/>
              </a:rPr>
              <a:t> de </a:t>
            </a:r>
            <a:r>
              <a:rPr lang="en-BE" sz="1800" kern="100" dirty="0" err="1">
                <a:solidFill>
                  <a:schemeClr val="accent2"/>
                </a:solidFill>
                <a:effectLst/>
                <a:latin typeface="+mj-lt"/>
                <a:ea typeface="Aptos" panose="020B0004020202020204" pitchFamily="34" charset="0"/>
                <a:cs typeface="Times New Roman" panose="02020603050405020304" pitchFamily="18" charset="0"/>
              </a:rPr>
              <a:t>l'UE</a:t>
            </a:r>
            <a:r>
              <a:rPr lang="en-BE" sz="1800" kern="100" dirty="0">
                <a:solidFill>
                  <a:schemeClr val="accent2"/>
                </a:solidFill>
                <a:effectLst/>
                <a:latin typeface="+mj-lt"/>
                <a:ea typeface="Aptos" panose="020B0004020202020204" pitchFamily="34" charset="0"/>
                <a:cs typeface="Times New Roman" panose="02020603050405020304" pitchFamily="18" charset="0"/>
              </a:rPr>
              <a:t>, </a:t>
            </a:r>
            <a:r>
              <a:rPr lang="en-GB" sz="1800" kern="100" dirty="0">
                <a:solidFill>
                  <a:schemeClr val="accent2"/>
                </a:solidFill>
                <a:effectLst/>
                <a:latin typeface="+mj-lt"/>
                <a:ea typeface="Aptos" panose="020B0004020202020204" pitchFamily="34" charset="0"/>
                <a:cs typeface="Times New Roman" panose="02020603050405020304" pitchFamily="18" charset="0"/>
              </a:rPr>
              <a:t>des </a:t>
            </a:r>
            <a:r>
              <a:rPr lang="en-GB" sz="1800" kern="100" dirty="0" err="1">
                <a:solidFill>
                  <a:schemeClr val="accent2"/>
                </a:solidFill>
                <a:effectLst/>
                <a:latin typeface="+mj-lt"/>
                <a:ea typeface="Aptos" panose="020B0004020202020204" pitchFamily="34" charset="0"/>
                <a:cs typeface="Times New Roman" panose="02020603050405020304" pitchFamily="18" charset="0"/>
              </a:rPr>
              <a:t>Etats</a:t>
            </a:r>
            <a:r>
              <a:rPr lang="en-GB" sz="1800" kern="100" dirty="0">
                <a:solidFill>
                  <a:schemeClr val="accent2"/>
                </a:solidFill>
                <a:effectLst/>
                <a:latin typeface="+mj-lt"/>
                <a:ea typeface="Aptos" panose="020B0004020202020204" pitchFamily="34" charset="0"/>
                <a:cs typeface="Times New Roman" panose="02020603050405020304" pitchFamily="18" charset="0"/>
              </a:rPr>
              <a:t>, des </a:t>
            </a:r>
            <a:r>
              <a:rPr lang="en-GB" sz="1800" kern="100" dirty="0" err="1">
                <a:solidFill>
                  <a:schemeClr val="accent2"/>
                </a:solidFill>
                <a:effectLst/>
                <a:latin typeface="+mj-lt"/>
                <a:ea typeface="Aptos" panose="020B0004020202020204" pitchFamily="34" charset="0"/>
                <a:cs typeface="Times New Roman" panose="02020603050405020304" pitchFamily="18" charset="0"/>
              </a:rPr>
              <a:t>Régions</a:t>
            </a:r>
            <a:r>
              <a:rPr lang="en-GB" sz="1800" kern="100" dirty="0">
                <a:solidFill>
                  <a:schemeClr val="accent2"/>
                </a:solidFill>
                <a:effectLst/>
                <a:latin typeface="+mj-lt"/>
                <a:ea typeface="Aptos" panose="020B0004020202020204" pitchFamily="34" charset="0"/>
                <a:cs typeface="Times New Roman" panose="02020603050405020304" pitchFamily="18" charset="0"/>
              </a:rPr>
              <a:t>… </a:t>
            </a:r>
            <a:r>
              <a:rPr lang="en-BE" sz="1800" kern="100" dirty="0">
                <a:solidFill>
                  <a:schemeClr val="accent2"/>
                </a:solidFill>
                <a:effectLst/>
                <a:latin typeface="+mj-lt"/>
                <a:ea typeface="Aptos" panose="020B0004020202020204" pitchFamily="34" charset="0"/>
                <a:cs typeface="Times New Roman" panose="02020603050405020304" pitchFamily="18" charset="0"/>
              </a:rPr>
              <a:t>dans la recherche, </a:t>
            </a:r>
            <a:r>
              <a:rPr lang="en-BE" sz="1800" kern="100" dirty="0" err="1">
                <a:solidFill>
                  <a:schemeClr val="accent2"/>
                </a:solidFill>
                <a:effectLst/>
                <a:latin typeface="+mj-lt"/>
                <a:ea typeface="Aptos" panose="020B0004020202020204" pitchFamily="34" charset="0"/>
                <a:cs typeface="Times New Roman" panose="02020603050405020304" pitchFamily="18" charset="0"/>
              </a:rPr>
              <a:t>l'innovation</a:t>
            </a:r>
            <a:r>
              <a:rPr lang="en-BE" sz="1800" kern="100" dirty="0">
                <a:solidFill>
                  <a:schemeClr val="accent2"/>
                </a:solidFill>
                <a:effectLst/>
                <a:latin typeface="+mj-lt"/>
                <a:ea typeface="Aptos" panose="020B0004020202020204" pitchFamily="34" charset="0"/>
                <a:cs typeface="Times New Roman" panose="02020603050405020304" pitchFamily="18" charset="0"/>
              </a:rPr>
              <a:t>, le </a:t>
            </a:r>
            <a:r>
              <a:rPr lang="en-BE" sz="1800" kern="100" dirty="0" err="1">
                <a:solidFill>
                  <a:schemeClr val="accent2"/>
                </a:solidFill>
                <a:effectLst/>
                <a:latin typeface="+mj-lt"/>
                <a:ea typeface="Aptos" panose="020B0004020202020204" pitchFamily="34" charset="0"/>
                <a:cs typeface="Times New Roman" panose="02020603050405020304" pitchFamily="18" charset="0"/>
              </a:rPr>
              <a:t>développement</a:t>
            </a:r>
            <a:r>
              <a:rPr lang="en-BE" sz="1800" kern="100" dirty="0">
                <a:solidFill>
                  <a:schemeClr val="accent2"/>
                </a:solidFill>
                <a:effectLst/>
                <a:latin typeface="+mj-lt"/>
                <a:ea typeface="Aptos" panose="020B0004020202020204" pitchFamily="34" charset="0"/>
                <a:cs typeface="Times New Roman" panose="02020603050405020304" pitchFamily="18" charset="0"/>
              </a:rPr>
              <a:t> et le </a:t>
            </a:r>
            <a:r>
              <a:rPr lang="en-BE" sz="1800" kern="100" dirty="0" err="1">
                <a:solidFill>
                  <a:schemeClr val="accent2"/>
                </a:solidFill>
                <a:effectLst/>
                <a:latin typeface="+mj-lt"/>
                <a:ea typeface="Aptos" panose="020B0004020202020204" pitchFamily="34" charset="0"/>
                <a:cs typeface="Times New Roman" panose="02020603050405020304" pitchFamily="18" charset="0"/>
              </a:rPr>
              <a:t>déploiement</a:t>
            </a:r>
            <a:r>
              <a:rPr lang="en-BE" sz="1800" kern="100" dirty="0">
                <a:solidFill>
                  <a:schemeClr val="accent2"/>
                </a:solidFill>
                <a:effectLst/>
                <a:latin typeface="+mj-lt"/>
                <a:ea typeface="Aptos" panose="020B0004020202020204" pitchFamily="34" charset="0"/>
                <a:cs typeface="Times New Roman" panose="02020603050405020304" pitchFamily="18" charset="0"/>
              </a:rPr>
              <a:t> de solutions de </a:t>
            </a:r>
            <a:r>
              <a:rPr lang="en-BE" sz="1800" kern="100" dirty="0" err="1">
                <a:solidFill>
                  <a:schemeClr val="accent2"/>
                </a:solidFill>
                <a:effectLst/>
                <a:latin typeface="+mj-lt"/>
                <a:ea typeface="Aptos" panose="020B0004020202020204" pitchFamily="34" charset="0"/>
                <a:cs typeface="Times New Roman" panose="02020603050405020304" pitchFamily="18" charset="0"/>
              </a:rPr>
              <a:t>mobilité</a:t>
            </a:r>
            <a:r>
              <a:rPr lang="en-BE" sz="1800" kern="100" dirty="0">
                <a:solidFill>
                  <a:schemeClr val="accent2"/>
                </a:solidFill>
                <a:effectLst/>
                <a:latin typeface="+mj-lt"/>
                <a:ea typeface="Aptos" panose="020B0004020202020204" pitchFamily="34" charset="0"/>
                <a:cs typeface="Times New Roman" panose="02020603050405020304" pitchFamily="18" charset="0"/>
              </a:rPr>
              <a:t> </a:t>
            </a:r>
            <a:r>
              <a:rPr lang="en-BE" sz="1800" kern="100" dirty="0" err="1">
                <a:solidFill>
                  <a:schemeClr val="accent2"/>
                </a:solidFill>
                <a:effectLst/>
                <a:latin typeface="+mj-lt"/>
                <a:ea typeface="Aptos" panose="020B0004020202020204" pitchFamily="34" charset="0"/>
                <a:cs typeface="Times New Roman" panose="02020603050405020304" pitchFamily="18" charset="0"/>
              </a:rPr>
              <a:t>urbaine</a:t>
            </a:r>
            <a:r>
              <a:rPr lang="en-BE" sz="1800" kern="100" dirty="0">
                <a:solidFill>
                  <a:schemeClr val="accent2"/>
                </a:solidFill>
                <a:effectLst/>
                <a:latin typeface="+mj-lt"/>
                <a:ea typeface="Aptos" panose="020B0004020202020204" pitchFamily="34" charset="0"/>
                <a:cs typeface="Times New Roman" panose="02020603050405020304" pitchFamily="18" charset="0"/>
              </a:rPr>
              <a:t> </a:t>
            </a:r>
            <a:r>
              <a:rPr lang="en-BE" sz="1800" kern="100" dirty="0" err="1">
                <a:solidFill>
                  <a:schemeClr val="accent2"/>
                </a:solidFill>
                <a:effectLst/>
                <a:latin typeface="+mj-lt"/>
                <a:ea typeface="Aptos" panose="020B0004020202020204" pitchFamily="34" charset="0"/>
                <a:cs typeface="Times New Roman" panose="02020603050405020304" pitchFamily="18" charset="0"/>
              </a:rPr>
              <a:t>sûres</a:t>
            </a:r>
            <a:r>
              <a:rPr lang="en-BE" sz="1800" kern="100" dirty="0">
                <a:solidFill>
                  <a:schemeClr val="accent2"/>
                </a:solidFill>
                <a:effectLst/>
                <a:latin typeface="+mj-lt"/>
                <a:ea typeface="Aptos" panose="020B0004020202020204" pitchFamily="34" charset="0"/>
                <a:cs typeface="Times New Roman" panose="02020603050405020304" pitchFamily="18" charset="0"/>
              </a:rPr>
              <a:t>, saines, </a:t>
            </a:r>
            <a:r>
              <a:rPr lang="en-BE" sz="1800" kern="100" dirty="0" err="1">
                <a:solidFill>
                  <a:schemeClr val="accent2"/>
                </a:solidFill>
                <a:effectLst/>
                <a:latin typeface="+mj-lt"/>
                <a:ea typeface="Aptos" panose="020B0004020202020204" pitchFamily="34" charset="0"/>
                <a:cs typeface="Times New Roman" panose="02020603050405020304" pitchFamily="18" charset="0"/>
              </a:rPr>
              <a:t>efficaces</a:t>
            </a:r>
            <a:r>
              <a:rPr lang="en-BE" sz="1800" kern="100" dirty="0">
                <a:solidFill>
                  <a:schemeClr val="accent2"/>
                </a:solidFill>
                <a:effectLst/>
                <a:latin typeface="+mj-lt"/>
                <a:ea typeface="Aptos" panose="020B0004020202020204" pitchFamily="34" charset="0"/>
                <a:cs typeface="Times New Roman" panose="02020603050405020304" pitchFamily="18" charset="0"/>
              </a:rPr>
              <a:t> sur le plan </a:t>
            </a:r>
            <a:r>
              <a:rPr lang="en-BE" sz="1800" kern="100" dirty="0" err="1">
                <a:solidFill>
                  <a:schemeClr val="accent2"/>
                </a:solidFill>
                <a:effectLst/>
                <a:latin typeface="+mj-lt"/>
                <a:ea typeface="Aptos" panose="020B0004020202020204" pitchFamily="34" charset="0"/>
                <a:cs typeface="Times New Roman" panose="02020603050405020304" pitchFamily="18" charset="0"/>
              </a:rPr>
              <a:t>énergétique</a:t>
            </a:r>
            <a:r>
              <a:rPr lang="en-BE" sz="1800" kern="100" dirty="0">
                <a:solidFill>
                  <a:schemeClr val="accent2"/>
                </a:solidFill>
                <a:effectLst/>
                <a:latin typeface="+mj-lt"/>
                <a:ea typeface="Aptos" panose="020B0004020202020204" pitchFamily="34" charset="0"/>
                <a:cs typeface="Times New Roman" panose="02020603050405020304" pitchFamily="18" charset="0"/>
              </a:rPr>
              <a:t> et durables </a:t>
            </a:r>
            <a:r>
              <a:rPr lang="en-BE" sz="1800" b="0" kern="100" dirty="0">
                <a:effectLst/>
                <a:latin typeface="+mj-lt"/>
                <a:ea typeface="Aptos" panose="020B0004020202020204" pitchFamily="34" charset="0"/>
                <a:cs typeface="Times New Roman" panose="02020603050405020304" pitchFamily="18" charset="0"/>
              </a:rPr>
              <a:t>pour </a:t>
            </a:r>
            <a:r>
              <a:rPr lang="en-BE" sz="1800" b="0" kern="100" dirty="0" err="1">
                <a:effectLst/>
                <a:latin typeface="+mj-lt"/>
                <a:ea typeface="Aptos" panose="020B0004020202020204" pitchFamily="34" charset="0"/>
                <a:cs typeface="Times New Roman" panose="02020603050405020304" pitchFamily="18" charset="0"/>
              </a:rPr>
              <a:t>une</a:t>
            </a:r>
            <a:r>
              <a:rPr lang="en-BE" sz="1800" b="0" kern="100" dirty="0">
                <a:effectLst/>
                <a:latin typeface="+mj-lt"/>
                <a:ea typeface="Aptos" panose="020B0004020202020204" pitchFamily="34" charset="0"/>
                <a:cs typeface="Times New Roman" panose="02020603050405020304" pitchFamily="18" charset="0"/>
              </a:rPr>
              <a:t> </a:t>
            </a:r>
            <a:r>
              <a:rPr lang="en-BE" sz="1800" b="0" kern="100" dirty="0" err="1">
                <a:effectLst/>
                <a:latin typeface="+mj-lt"/>
                <a:ea typeface="Aptos" panose="020B0004020202020204" pitchFamily="34" charset="0"/>
                <a:cs typeface="Times New Roman" panose="02020603050405020304" pitchFamily="18" charset="0"/>
              </a:rPr>
              <a:t>meilleure</a:t>
            </a:r>
            <a:r>
              <a:rPr lang="en-BE" sz="1800" b="0" kern="100" dirty="0">
                <a:effectLst/>
                <a:latin typeface="+mj-lt"/>
                <a:ea typeface="Aptos" panose="020B0004020202020204" pitchFamily="34" charset="0"/>
                <a:cs typeface="Times New Roman" panose="02020603050405020304" pitchFamily="18" charset="0"/>
              </a:rPr>
              <a:t> </a:t>
            </a:r>
            <a:r>
              <a:rPr lang="en-BE" sz="1800" b="0" kern="100" dirty="0" err="1">
                <a:effectLst/>
                <a:latin typeface="+mj-lt"/>
                <a:ea typeface="Aptos" panose="020B0004020202020204" pitchFamily="34" charset="0"/>
                <a:cs typeface="Times New Roman" panose="02020603050405020304" pitchFamily="18" charset="0"/>
              </a:rPr>
              <a:t>qualité</a:t>
            </a:r>
            <a:r>
              <a:rPr lang="en-BE" sz="1800" b="0" kern="100" dirty="0">
                <a:effectLst/>
                <a:latin typeface="+mj-lt"/>
                <a:ea typeface="Aptos" panose="020B0004020202020204" pitchFamily="34" charset="0"/>
                <a:cs typeface="Times New Roman" panose="02020603050405020304" pitchFamily="18" charset="0"/>
              </a:rPr>
              <a:t> de vie ;</a:t>
            </a:r>
          </a:p>
          <a:p>
            <a:pPr marL="342900" lvl="0" indent="-342900">
              <a:buSzPts val="1000"/>
              <a:buFont typeface="Symbol" panose="05050102010706020507" pitchFamily="18" charset="2"/>
              <a:buChar char=""/>
              <a:tabLst>
                <a:tab pos="457200" algn="l"/>
              </a:tabLst>
            </a:pPr>
            <a:r>
              <a:rPr lang="en-BE" sz="1800" b="0" kern="100" dirty="0" err="1">
                <a:effectLst/>
                <a:latin typeface="+mj-lt"/>
                <a:ea typeface="Aptos" panose="020B0004020202020204" pitchFamily="34" charset="0"/>
                <a:cs typeface="Times New Roman" panose="02020603050405020304" pitchFamily="18" charset="0"/>
              </a:rPr>
              <a:t>faciliter</a:t>
            </a:r>
            <a:r>
              <a:rPr lang="en-BE" sz="1800" b="0" kern="100" dirty="0">
                <a:effectLst/>
                <a:latin typeface="+mj-lt"/>
                <a:ea typeface="Aptos" panose="020B0004020202020204" pitchFamily="34" charset="0"/>
                <a:cs typeface="Times New Roman" panose="02020603050405020304" pitchFamily="18" charset="0"/>
              </a:rPr>
              <a:t> les </a:t>
            </a:r>
            <a:r>
              <a:rPr lang="en-BE" sz="1800" kern="100" dirty="0" err="1">
                <a:solidFill>
                  <a:schemeClr val="accent2"/>
                </a:solidFill>
                <a:effectLst/>
                <a:latin typeface="+mj-lt"/>
                <a:ea typeface="Aptos" panose="020B0004020202020204" pitchFamily="34" charset="0"/>
                <a:cs typeface="Times New Roman" panose="02020603050405020304" pitchFamily="18" charset="0"/>
              </a:rPr>
              <a:t>échanges</a:t>
            </a:r>
            <a:r>
              <a:rPr lang="en-BE" sz="1800" kern="100" dirty="0">
                <a:solidFill>
                  <a:schemeClr val="accent2"/>
                </a:solidFill>
                <a:effectLst/>
                <a:latin typeface="+mj-lt"/>
                <a:ea typeface="Aptos" panose="020B0004020202020204" pitchFamily="34" charset="0"/>
                <a:cs typeface="Times New Roman" panose="02020603050405020304" pitchFamily="18" charset="0"/>
              </a:rPr>
              <a:t> </a:t>
            </a:r>
            <a:r>
              <a:rPr lang="en-BE" sz="1800" kern="100" dirty="0" err="1">
                <a:solidFill>
                  <a:schemeClr val="accent2"/>
                </a:solidFill>
                <a:effectLst/>
                <a:latin typeface="+mj-lt"/>
                <a:ea typeface="Aptos" panose="020B0004020202020204" pitchFamily="34" charset="0"/>
                <a:cs typeface="Times New Roman" panose="02020603050405020304" pitchFamily="18" charset="0"/>
              </a:rPr>
              <a:t>d'informations</a:t>
            </a:r>
            <a:r>
              <a:rPr lang="en-BE" sz="1800" kern="100" dirty="0">
                <a:solidFill>
                  <a:schemeClr val="accent2"/>
                </a:solidFill>
                <a:effectLst/>
                <a:latin typeface="+mj-lt"/>
                <a:ea typeface="Aptos" panose="020B0004020202020204" pitchFamily="34" charset="0"/>
                <a:cs typeface="Times New Roman" panose="02020603050405020304" pitchFamily="18" charset="0"/>
              </a:rPr>
              <a:t> </a:t>
            </a:r>
            <a:r>
              <a:rPr lang="en-BE" sz="1800" b="0" kern="100" dirty="0">
                <a:effectLst/>
                <a:latin typeface="+mj-lt"/>
                <a:ea typeface="Aptos" panose="020B0004020202020204" pitchFamily="34" charset="0"/>
                <a:cs typeface="Times New Roman" panose="02020603050405020304" pitchFamily="18" charset="0"/>
              </a:rPr>
              <a:t>sur les initiatives, les </a:t>
            </a:r>
            <a:r>
              <a:rPr lang="en-BE" sz="1800" b="0" kern="100" dirty="0" err="1">
                <a:effectLst/>
                <a:latin typeface="+mj-lt"/>
                <a:ea typeface="Aptos" panose="020B0004020202020204" pitchFamily="34" charset="0"/>
                <a:cs typeface="Times New Roman" panose="02020603050405020304" pitchFamily="18" charset="0"/>
              </a:rPr>
              <a:t>projets</a:t>
            </a:r>
            <a:r>
              <a:rPr lang="en-BE" sz="1800" b="0" kern="100" dirty="0">
                <a:effectLst/>
                <a:latin typeface="+mj-lt"/>
                <a:ea typeface="Aptos" panose="020B0004020202020204" pitchFamily="34" charset="0"/>
                <a:cs typeface="Times New Roman" panose="02020603050405020304" pitchFamily="18" charset="0"/>
              </a:rPr>
              <a:t> et les </a:t>
            </a:r>
            <a:r>
              <a:rPr lang="en-BE" sz="1800" b="0" kern="100" dirty="0" err="1">
                <a:effectLst/>
                <a:latin typeface="+mj-lt"/>
                <a:ea typeface="Aptos" panose="020B0004020202020204" pitchFamily="34" charset="0"/>
                <a:cs typeface="Times New Roman" panose="02020603050405020304" pitchFamily="18" charset="0"/>
              </a:rPr>
              <a:t>partenariats</a:t>
            </a:r>
            <a:r>
              <a:rPr lang="en-BE" sz="1800" b="0" kern="100" dirty="0">
                <a:effectLst/>
                <a:latin typeface="+mj-lt"/>
                <a:ea typeface="Aptos" panose="020B0004020202020204" pitchFamily="34" charset="0"/>
                <a:cs typeface="Times New Roman" panose="02020603050405020304" pitchFamily="18" charset="0"/>
              </a:rPr>
              <a:t> </a:t>
            </a:r>
            <a:r>
              <a:rPr lang="en-BE" sz="1800" b="0" kern="100" dirty="0" err="1">
                <a:effectLst/>
                <a:latin typeface="+mj-lt"/>
                <a:ea typeface="Aptos" panose="020B0004020202020204" pitchFamily="34" charset="0"/>
                <a:cs typeface="Times New Roman" panose="02020603050405020304" pitchFamily="18" charset="0"/>
              </a:rPr>
              <a:t>en</a:t>
            </a:r>
            <a:r>
              <a:rPr lang="en-BE" sz="1800" b="0" kern="100" dirty="0">
                <a:effectLst/>
                <a:latin typeface="+mj-lt"/>
                <a:ea typeface="Aptos" panose="020B0004020202020204" pitchFamily="34" charset="0"/>
                <a:cs typeface="Times New Roman" panose="02020603050405020304" pitchFamily="18" charset="0"/>
              </a:rPr>
              <a:t> matière de </a:t>
            </a:r>
            <a:r>
              <a:rPr lang="en-BE" sz="1800" b="0" kern="100" dirty="0" err="1">
                <a:effectLst/>
                <a:latin typeface="+mj-lt"/>
                <a:ea typeface="Aptos" panose="020B0004020202020204" pitchFamily="34" charset="0"/>
                <a:cs typeface="Times New Roman" panose="02020603050405020304" pitchFamily="18" charset="0"/>
              </a:rPr>
              <a:t>mobilité</a:t>
            </a:r>
            <a:r>
              <a:rPr lang="en-BE" sz="1800" b="0" kern="100" dirty="0">
                <a:effectLst/>
                <a:latin typeface="+mj-lt"/>
                <a:ea typeface="Aptos" panose="020B0004020202020204" pitchFamily="34" charset="0"/>
                <a:cs typeface="Times New Roman" panose="02020603050405020304" pitchFamily="18" charset="0"/>
              </a:rPr>
              <a:t> </a:t>
            </a:r>
            <a:r>
              <a:rPr lang="en-BE" sz="1800" b="0" kern="100" dirty="0" err="1">
                <a:effectLst/>
                <a:latin typeface="+mj-lt"/>
                <a:ea typeface="Aptos" panose="020B0004020202020204" pitchFamily="34" charset="0"/>
                <a:cs typeface="Times New Roman" panose="02020603050405020304" pitchFamily="18" charset="0"/>
              </a:rPr>
              <a:t>urbaine</a:t>
            </a:r>
            <a:r>
              <a:rPr lang="en-BE" sz="1800" b="0" kern="100" dirty="0">
                <a:effectLst/>
                <a:latin typeface="+mj-lt"/>
                <a:ea typeface="Aptos" panose="020B0004020202020204" pitchFamily="34" charset="0"/>
                <a:cs typeface="Times New Roman" panose="02020603050405020304" pitchFamily="18" charset="0"/>
              </a:rPr>
              <a:t> durable, y </a:t>
            </a:r>
            <a:r>
              <a:rPr lang="en-BE" sz="1800" b="0" kern="100" dirty="0" err="1">
                <a:effectLst/>
                <a:latin typeface="+mj-lt"/>
                <a:ea typeface="Aptos" panose="020B0004020202020204" pitchFamily="34" charset="0"/>
                <a:cs typeface="Times New Roman" panose="02020603050405020304" pitchFamily="18" charset="0"/>
              </a:rPr>
              <a:t>compris</a:t>
            </a:r>
            <a:r>
              <a:rPr lang="en-BE" sz="1800" b="0" kern="100" dirty="0">
                <a:effectLst/>
                <a:latin typeface="+mj-lt"/>
                <a:ea typeface="Aptos" panose="020B0004020202020204" pitchFamily="34" charset="0"/>
                <a:cs typeface="Times New Roman" panose="02020603050405020304" pitchFamily="18" charset="0"/>
              </a:rPr>
              <a:t> la mission de </a:t>
            </a:r>
            <a:r>
              <a:rPr lang="en-BE" sz="1800" b="0" kern="100" dirty="0" err="1">
                <a:effectLst/>
                <a:latin typeface="+mj-lt"/>
                <a:ea typeface="Aptos" panose="020B0004020202020204" pitchFamily="34" charset="0"/>
                <a:cs typeface="Times New Roman" panose="02020603050405020304" pitchFamily="18" charset="0"/>
              </a:rPr>
              <a:t>l'UE</a:t>
            </a:r>
            <a:r>
              <a:rPr lang="en-BE" sz="1800" b="0" kern="100" dirty="0">
                <a:effectLst/>
                <a:latin typeface="+mj-lt"/>
                <a:ea typeface="Aptos" panose="020B0004020202020204" pitchFamily="34" charset="0"/>
                <a:cs typeface="Times New Roman" panose="02020603050405020304" pitchFamily="18" charset="0"/>
              </a:rPr>
              <a:t> sur les </a:t>
            </a:r>
            <a:r>
              <a:rPr lang="en-BE" sz="1800" b="0" u="sng" kern="100" dirty="0" err="1">
                <a:solidFill>
                  <a:srgbClr val="467886"/>
                </a:solidFill>
                <a:effectLst/>
                <a:latin typeface="+mj-lt"/>
                <a:ea typeface="Aptos" panose="020B0004020202020204" pitchFamily="34" charset="0"/>
                <a:cs typeface="Times New Roman" panose="02020603050405020304" pitchFamily="18" charset="0"/>
                <a:hlinkClick r:id="rId3"/>
              </a:rPr>
              <a:t>villes</a:t>
            </a:r>
            <a:r>
              <a:rPr lang="en-BE" sz="1800" b="0" u="sng" kern="100" dirty="0">
                <a:solidFill>
                  <a:srgbClr val="467886"/>
                </a:solidFill>
                <a:effectLst/>
                <a:latin typeface="+mj-lt"/>
                <a:ea typeface="Aptos" panose="020B0004020202020204" pitchFamily="34" charset="0"/>
                <a:cs typeface="Times New Roman" panose="02020603050405020304" pitchFamily="18" charset="0"/>
                <a:hlinkClick r:id="rId3"/>
              </a:rPr>
              <a:t> </a:t>
            </a:r>
            <a:r>
              <a:rPr lang="en-BE" sz="1800" b="0" u="sng" kern="100" dirty="0" err="1">
                <a:solidFill>
                  <a:srgbClr val="467886"/>
                </a:solidFill>
                <a:effectLst/>
                <a:latin typeface="+mj-lt"/>
                <a:ea typeface="Aptos" panose="020B0004020202020204" pitchFamily="34" charset="0"/>
                <a:cs typeface="Times New Roman" panose="02020603050405020304" pitchFamily="18" charset="0"/>
                <a:hlinkClick r:id="rId3"/>
              </a:rPr>
              <a:t>intelligentes</a:t>
            </a:r>
            <a:r>
              <a:rPr lang="en-BE" sz="1800" b="0" u="sng" kern="100" dirty="0">
                <a:solidFill>
                  <a:srgbClr val="467886"/>
                </a:solidFill>
                <a:effectLst/>
                <a:latin typeface="+mj-lt"/>
                <a:ea typeface="Aptos" panose="020B0004020202020204" pitchFamily="34" charset="0"/>
                <a:cs typeface="Times New Roman" panose="02020603050405020304" pitchFamily="18" charset="0"/>
                <a:hlinkClick r:id="rId3"/>
              </a:rPr>
              <a:t> et </a:t>
            </a:r>
            <a:r>
              <a:rPr lang="en-BE" sz="1800" b="0" u="sng" kern="100" dirty="0" err="1">
                <a:solidFill>
                  <a:srgbClr val="467886"/>
                </a:solidFill>
                <a:effectLst/>
                <a:latin typeface="+mj-lt"/>
                <a:ea typeface="Aptos" panose="020B0004020202020204" pitchFamily="34" charset="0"/>
                <a:cs typeface="Times New Roman" panose="02020603050405020304" pitchFamily="18" charset="0"/>
                <a:hlinkClick r:id="rId3"/>
              </a:rPr>
              <a:t>climatiquement</a:t>
            </a:r>
            <a:r>
              <a:rPr lang="en-BE" sz="1800" b="0" u="sng" kern="100" dirty="0">
                <a:solidFill>
                  <a:srgbClr val="467886"/>
                </a:solidFill>
                <a:effectLst/>
                <a:latin typeface="+mj-lt"/>
                <a:ea typeface="Aptos" panose="020B0004020202020204" pitchFamily="34" charset="0"/>
                <a:cs typeface="Times New Roman" panose="02020603050405020304" pitchFamily="18" charset="0"/>
                <a:hlinkClick r:id="rId3"/>
              </a:rPr>
              <a:t> </a:t>
            </a:r>
            <a:r>
              <a:rPr lang="en-BE" sz="1800" b="0" u="sng" kern="100" dirty="0" err="1">
                <a:solidFill>
                  <a:srgbClr val="467886"/>
                </a:solidFill>
                <a:effectLst/>
                <a:latin typeface="+mj-lt"/>
                <a:ea typeface="Aptos" panose="020B0004020202020204" pitchFamily="34" charset="0"/>
                <a:cs typeface="Times New Roman" panose="02020603050405020304" pitchFamily="18" charset="0"/>
                <a:hlinkClick r:id="rId3"/>
              </a:rPr>
              <a:t>neutres</a:t>
            </a:r>
            <a:r>
              <a:rPr lang="en-BE" sz="1800" b="0" kern="100" dirty="0">
                <a:effectLst/>
                <a:latin typeface="+mj-lt"/>
                <a:ea typeface="Aptos" panose="020B0004020202020204" pitchFamily="34" charset="0"/>
                <a:cs typeface="Times New Roman" panose="02020603050405020304" pitchFamily="18" charset="0"/>
              </a:rPr>
              <a:t>.</a:t>
            </a:r>
          </a:p>
          <a:p>
            <a:endParaRPr lang="en-BE" b="0" dirty="0">
              <a:solidFill>
                <a:schemeClr val="tx1"/>
              </a:solidFill>
              <a:latin typeface="+mj-lt"/>
            </a:endParaRPr>
          </a:p>
        </p:txBody>
      </p:sp>
      <p:sp>
        <p:nvSpPr>
          <p:cNvPr id="4" name="Title 1">
            <a:extLst>
              <a:ext uri="{FF2B5EF4-FFF2-40B4-BE49-F238E27FC236}">
                <a16:creationId xmlns:a16="http://schemas.microsoft.com/office/drawing/2014/main" id="{6D7F5951-03D6-BFDA-4420-BCC0D1A9E67C}"/>
              </a:ext>
            </a:extLst>
          </p:cNvPr>
          <p:cNvSpPr txBox="1">
            <a:spLocks/>
          </p:cNvSpPr>
          <p:nvPr/>
        </p:nvSpPr>
        <p:spPr>
          <a:xfrm>
            <a:off x="1721038" y="279724"/>
            <a:ext cx="10470962" cy="630997"/>
          </a:xfrm>
          <a:prstGeom prst="rect">
            <a:avLst/>
          </a:prstGeom>
        </p:spPr>
        <p:txBody>
          <a:bodyPr vert="horz" lIns="91440" tIns="45720" rIns="91440" bIns="45720" rtlCol="0" anchor="t">
            <a:noAutofit/>
          </a:bodyPr>
          <a:lstStyle>
            <a:lvl1pPr marL="0" indent="0" algn="l" defTabSz="457200" rtl="0" eaLnBrk="1" latinLnBrk="0" hangingPunct="1">
              <a:spcBef>
                <a:spcPct val="0"/>
              </a:spcBef>
              <a:buNone/>
              <a:defRPr sz="4000" b="1" i="0" kern="1200" cap="all">
                <a:solidFill>
                  <a:srgbClr val="004047"/>
                </a:solidFill>
                <a:latin typeface="Century Gothic" panose="020B0502020202020204" pitchFamily="34" charset="0"/>
                <a:ea typeface="+mj-ea"/>
                <a:cs typeface="Century Gothic" panose="020B0502020202020204" pitchFamily="34" charset="0"/>
              </a:defRPr>
            </a:lvl1pPr>
          </a:lstStyle>
          <a:p>
            <a:r>
              <a:rPr lang="en-US" dirty="0">
                <a:solidFill>
                  <a:schemeClr val="accent2"/>
                </a:solidFill>
                <a:latin typeface="Century Gothic"/>
              </a:rPr>
              <a:t>3. </a:t>
            </a:r>
            <a:r>
              <a:rPr lang="en-US" dirty="0">
                <a:solidFill>
                  <a:schemeClr val="tx2"/>
                </a:solidFill>
                <a:latin typeface="Century Gothic"/>
              </a:rPr>
              <a:t>COMITOLOGIE EUROPEENE</a:t>
            </a:r>
            <a:endParaRPr lang="en-US" dirty="0">
              <a:solidFill>
                <a:schemeClr val="tx2"/>
              </a:solidFill>
            </a:endParaRPr>
          </a:p>
        </p:txBody>
      </p:sp>
    </p:spTree>
    <p:extLst>
      <p:ext uri="{BB962C8B-B14F-4D97-AF65-F5344CB8AC3E}">
        <p14:creationId xmlns:p14="http://schemas.microsoft.com/office/powerpoint/2010/main" val="24213064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D7F5951-03D6-BFDA-4420-BCC0D1A9E67C}"/>
              </a:ext>
            </a:extLst>
          </p:cNvPr>
          <p:cNvSpPr txBox="1">
            <a:spLocks/>
          </p:cNvSpPr>
          <p:nvPr/>
        </p:nvSpPr>
        <p:spPr>
          <a:xfrm>
            <a:off x="1721038" y="279724"/>
            <a:ext cx="10470962" cy="630997"/>
          </a:xfrm>
          <a:prstGeom prst="rect">
            <a:avLst/>
          </a:prstGeom>
        </p:spPr>
        <p:txBody>
          <a:bodyPr vert="horz" lIns="91440" tIns="45720" rIns="91440" bIns="45720" rtlCol="0" anchor="t">
            <a:noAutofit/>
          </a:bodyPr>
          <a:lstStyle>
            <a:lvl1pPr marL="0" indent="0" algn="l" defTabSz="457200" rtl="0" eaLnBrk="1" latinLnBrk="0" hangingPunct="1">
              <a:spcBef>
                <a:spcPct val="0"/>
              </a:spcBef>
              <a:buNone/>
              <a:defRPr sz="4000" b="1" i="0" kern="1200" cap="all">
                <a:solidFill>
                  <a:srgbClr val="004047"/>
                </a:solidFill>
                <a:latin typeface="Century Gothic" panose="020B0502020202020204" pitchFamily="34" charset="0"/>
                <a:ea typeface="+mj-ea"/>
                <a:cs typeface="Century Gothic" panose="020B0502020202020204" pitchFamily="34" charset="0"/>
              </a:defRPr>
            </a:lvl1pPr>
          </a:lstStyle>
          <a:p>
            <a:r>
              <a:rPr lang="en-US" dirty="0">
                <a:solidFill>
                  <a:schemeClr val="accent2"/>
                </a:solidFill>
                <a:latin typeface="Century Gothic"/>
              </a:rPr>
              <a:t>3. </a:t>
            </a:r>
            <a:r>
              <a:rPr lang="en-US" dirty="0">
                <a:solidFill>
                  <a:schemeClr val="tx2"/>
                </a:solidFill>
                <a:latin typeface="Century Gothic"/>
              </a:rPr>
              <a:t>COMITOLOGIE EUROPEENE</a:t>
            </a:r>
            <a:endParaRPr lang="en-US" dirty="0">
              <a:solidFill>
                <a:schemeClr val="tx2"/>
              </a:solidFill>
            </a:endParaRPr>
          </a:p>
        </p:txBody>
      </p:sp>
      <p:pic>
        <p:nvPicPr>
          <p:cNvPr id="6" name="Picture 5">
            <a:extLst>
              <a:ext uri="{FF2B5EF4-FFF2-40B4-BE49-F238E27FC236}">
                <a16:creationId xmlns:a16="http://schemas.microsoft.com/office/drawing/2014/main" id="{E347BFDD-3DFA-A92C-DE95-6E8A2C6112FD}"/>
              </a:ext>
            </a:extLst>
          </p:cNvPr>
          <p:cNvPicPr>
            <a:picLocks noChangeAspect="1"/>
          </p:cNvPicPr>
          <p:nvPr/>
        </p:nvPicPr>
        <p:blipFill>
          <a:blip r:embed="rId2"/>
          <a:stretch>
            <a:fillRect/>
          </a:stretch>
        </p:blipFill>
        <p:spPr>
          <a:xfrm>
            <a:off x="1919341" y="910721"/>
            <a:ext cx="5153487" cy="5864313"/>
          </a:xfrm>
          <a:prstGeom prst="rect">
            <a:avLst/>
          </a:prstGeom>
        </p:spPr>
      </p:pic>
    </p:spTree>
    <p:extLst>
      <p:ext uri="{BB962C8B-B14F-4D97-AF65-F5344CB8AC3E}">
        <p14:creationId xmlns:p14="http://schemas.microsoft.com/office/powerpoint/2010/main" val="36706843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2F43CB7-911B-B4BE-AF7A-AD7792AAA5CF}"/>
              </a:ext>
            </a:extLst>
          </p:cNvPr>
          <p:cNvSpPr>
            <a:spLocks noGrp="1"/>
          </p:cNvSpPr>
          <p:nvPr>
            <p:ph type="title"/>
          </p:nvPr>
        </p:nvSpPr>
        <p:spPr>
          <a:xfrm>
            <a:off x="1578164" y="342937"/>
            <a:ext cx="10470962" cy="630997"/>
          </a:xfrm>
        </p:spPr>
        <p:txBody>
          <a:bodyPr/>
          <a:lstStyle/>
          <a:p>
            <a:r>
              <a:rPr lang="en-US" dirty="0">
                <a:solidFill>
                  <a:schemeClr val="accent2"/>
                </a:solidFill>
                <a:latin typeface="Century Gothic"/>
              </a:rPr>
              <a:t>4. </a:t>
            </a:r>
            <a:r>
              <a:rPr lang="en-US" dirty="0">
                <a:solidFill>
                  <a:schemeClr val="tx2"/>
                </a:solidFill>
                <a:latin typeface="Century Gothic"/>
              </a:rPr>
              <a:t>PRIORITES DE L’UITP</a:t>
            </a:r>
            <a:endParaRPr lang="en-US" dirty="0">
              <a:solidFill>
                <a:schemeClr val="tx2"/>
              </a:solidFill>
            </a:endParaRPr>
          </a:p>
        </p:txBody>
      </p:sp>
      <p:sp>
        <p:nvSpPr>
          <p:cNvPr id="2" name="Content Placeholder 3">
            <a:extLst>
              <a:ext uri="{FF2B5EF4-FFF2-40B4-BE49-F238E27FC236}">
                <a16:creationId xmlns:a16="http://schemas.microsoft.com/office/drawing/2014/main" id="{2B01F0FB-E12F-074A-4CDD-21D7695DF932}"/>
              </a:ext>
            </a:extLst>
          </p:cNvPr>
          <p:cNvSpPr>
            <a:spLocks noGrp="1"/>
          </p:cNvSpPr>
          <p:nvPr>
            <p:ph idx="1"/>
          </p:nvPr>
        </p:nvSpPr>
        <p:spPr>
          <a:xfrm>
            <a:off x="398780" y="1432400"/>
            <a:ext cx="11535428" cy="1549805"/>
          </a:xfrm>
        </p:spPr>
        <p:txBody>
          <a:bodyPr>
            <a:normAutofit/>
          </a:bodyPr>
          <a:lstStyle/>
          <a:p>
            <a:pPr algn="just"/>
            <a:r>
              <a:rPr lang="fr-FR" sz="2000" b="0" dirty="0"/>
              <a:t>Bien que le TP est l'un des </a:t>
            </a:r>
            <a:r>
              <a:rPr lang="fr-FR" sz="2000" dirty="0">
                <a:solidFill>
                  <a:schemeClr val="accent2"/>
                </a:solidFill>
              </a:rPr>
              <a:t>meilleurs leviers pour atteindre les objectifs du Green Deal </a:t>
            </a:r>
            <a:r>
              <a:rPr lang="fr-FR" sz="2000" b="0" dirty="0"/>
              <a:t>européen, le TP n'est </a:t>
            </a:r>
            <a:r>
              <a:rPr lang="fr-FR" sz="2000" dirty="0">
                <a:solidFill>
                  <a:schemeClr val="accent2"/>
                </a:solidFill>
              </a:rPr>
              <a:t>pas le bénéficiaire principal du soutien financier de l'UE </a:t>
            </a:r>
            <a:r>
              <a:rPr lang="fr-FR" sz="2000" b="0" dirty="0"/>
              <a:t>dans le secteur des transports. </a:t>
            </a:r>
            <a:endParaRPr lang="en-BE" sz="2000" b="0" dirty="0"/>
          </a:p>
          <a:p>
            <a:pPr marL="457200" indent="-457200">
              <a:buFont typeface="+mj-lt"/>
              <a:buAutoNum type="arabicPeriod"/>
            </a:pPr>
            <a:endParaRPr lang="en-GB" sz="2000" b="0" dirty="0"/>
          </a:p>
          <a:p>
            <a:pPr marL="457200" indent="-457200">
              <a:buFont typeface="+mj-lt"/>
              <a:buAutoNum type="arabicPeriod"/>
            </a:pPr>
            <a:endParaRPr lang="en-BE" sz="2000" b="0" dirty="0"/>
          </a:p>
        </p:txBody>
      </p:sp>
      <p:pic>
        <p:nvPicPr>
          <p:cNvPr id="3" name="Image 3">
            <a:extLst>
              <a:ext uri="{FF2B5EF4-FFF2-40B4-BE49-F238E27FC236}">
                <a16:creationId xmlns:a16="http://schemas.microsoft.com/office/drawing/2014/main" id="{C03499CD-612C-80AD-9D21-7DDA35F504FE}"/>
              </a:ext>
            </a:extLst>
          </p:cNvPr>
          <p:cNvPicPr>
            <a:picLocks noChangeAspect="1"/>
          </p:cNvPicPr>
          <p:nvPr/>
        </p:nvPicPr>
        <p:blipFill>
          <a:blip r:embed="rId3"/>
          <a:stretch>
            <a:fillRect/>
          </a:stretch>
        </p:blipFill>
        <p:spPr>
          <a:xfrm>
            <a:off x="398780" y="2330101"/>
            <a:ext cx="5940354" cy="3470279"/>
          </a:xfrm>
          <a:prstGeom prst="rect">
            <a:avLst/>
          </a:prstGeom>
        </p:spPr>
      </p:pic>
      <p:sp>
        <p:nvSpPr>
          <p:cNvPr id="4" name="TextBox 3">
            <a:extLst>
              <a:ext uri="{FF2B5EF4-FFF2-40B4-BE49-F238E27FC236}">
                <a16:creationId xmlns:a16="http://schemas.microsoft.com/office/drawing/2014/main" id="{9954AB4B-C6E3-6F1C-921A-5A4C2047D334}"/>
              </a:ext>
            </a:extLst>
          </p:cNvPr>
          <p:cNvSpPr txBox="1"/>
          <p:nvPr/>
        </p:nvSpPr>
        <p:spPr>
          <a:xfrm>
            <a:off x="411552" y="5646734"/>
            <a:ext cx="5582302" cy="1723549"/>
          </a:xfrm>
          <a:prstGeom prst="rect">
            <a:avLst/>
          </a:prstGeom>
          <a:noFill/>
        </p:spPr>
        <p:txBody>
          <a:bodyPr wrap="square">
            <a:spAutoFit/>
          </a:bodyPr>
          <a:lstStyle/>
          <a:p>
            <a:pPr marL="0" indent="0">
              <a:buNone/>
            </a:pPr>
            <a:r>
              <a:rPr lang="en-BE" sz="2000" b="1" dirty="0">
                <a:solidFill>
                  <a:schemeClr val="accent2"/>
                </a:solidFill>
                <a:latin typeface="Century Gothic" panose="020B0502020202020204" pitchFamily="34" charset="0"/>
              </a:rPr>
              <a:t>Passenger</a:t>
            </a:r>
            <a:r>
              <a:rPr lang="en-US" sz="2000" b="1" dirty="0">
                <a:solidFill>
                  <a:schemeClr val="accent2"/>
                </a:solidFill>
                <a:latin typeface="Century Gothic" panose="020B0502020202020204" pitchFamily="34" charset="0"/>
              </a:rPr>
              <a:t> split between modes: local public transport passengers</a:t>
            </a:r>
            <a:r>
              <a:rPr lang="en-BE" sz="2000" b="1" dirty="0">
                <a:solidFill>
                  <a:schemeClr val="accent2"/>
                </a:solidFill>
                <a:latin typeface="Century Gothic" panose="020B0502020202020204" pitchFamily="34" charset="0"/>
              </a:rPr>
              <a:t> constitute</a:t>
            </a:r>
            <a:r>
              <a:rPr lang="en-US" sz="2000" b="1" dirty="0">
                <a:solidFill>
                  <a:schemeClr val="accent2"/>
                </a:solidFill>
                <a:latin typeface="Century Gothic" panose="020B0502020202020204" pitchFamily="34" charset="0"/>
              </a:rPr>
              <a:t> ~85% of the total trips </a:t>
            </a:r>
            <a:endParaRPr lang="en-BE" sz="2000" b="1" dirty="0">
              <a:solidFill>
                <a:schemeClr val="accent2"/>
              </a:solidFill>
              <a:latin typeface="Century Gothic" panose="020B0502020202020204" pitchFamily="34" charset="0"/>
            </a:endParaRPr>
          </a:p>
          <a:p>
            <a:pPr marL="0" indent="0">
              <a:buNone/>
            </a:pPr>
            <a:endParaRPr lang="en-BE" dirty="0">
              <a:solidFill>
                <a:schemeClr val="accent2"/>
              </a:solidFill>
              <a:latin typeface="Century Gothic" panose="020B0502020202020204" pitchFamily="34" charset="0"/>
            </a:endParaRPr>
          </a:p>
          <a:p>
            <a:pPr marL="0" indent="0">
              <a:buNone/>
            </a:pPr>
            <a:endParaRPr lang="en-BE" sz="1400" dirty="0">
              <a:solidFill>
                <a:schemeClr val="accent2"/>
              </a:solidFill>
              <a:latin typeface="Century Gothic" panose="020B0502020202020204" pitchFamily="34" charset="0"/>
            </a:endParaRPr>
          </a:p>
          <a:p>
            <a:pPr marL="0" indent="0">
              <a:buNone/>
            </a:pPr>
            <a:r>
              <a:rPr lang="en-BE" sz="1400" dirty="0">
                <a:solidFill>
                  <a:schemeClr val="accent2"/>
                </a:solidFill>
                <a:latin typeface="Century Gothic" panose="020B0502020202020204" pitchFamily="34" charset="0"/>
              </a:rPr>
              <a:t>[</a:t>
            </a:r>
            <a:r>
              <a:rPr lang="en-US" sz="1400" dirty="0">
                <a:solidFill>
                  <a:schemeClr val="accent2"/>
                </a:solidFill>
                <a:latin typeface="Century Gothic" panose="020B0502020202020204" pitchFamily="34" charset="0"/>
              </a:rPr>
              <a:t>Source: UITP, 2018 IT2Rail project</a:t>
            </a:r>
            <a:r>
              <a:rPr lang="en-BE" sz="1400" dirty="0">
                <a:solidFill>
                  <a:schemeClr val="accent2"/>
                </a:solidFill>
                <a:latin typeface="Century Gothic" panose="020B0502020202020204" pitchFamily="34" charset="0"/>
              </a:rPr>
              <a:t>]</a:t>
            </a:r>
            <a:endParaRPr lang="en-US" sz="1400" dirty="0">
              <a:solidFill>
                <a:schemeClr val="accent2"/>
              </a:solidFill>
              <a:latin typeface="Century Gothic" panose="020B0502020202020204" pitchFamily="34" charset="0"/>
            </a:endParaRPr>
          </a:p>
        </p:txBody>
      </p:sp>
      <p:pic>
        <p:nvPicPr>
          <p:cNvPr id="7" name="Picture 6">
            <a:extLst>
              <a:ext uri="{FF2B5EF4-FFF2-40B4-BE49-F238E27FC236}">
                <a16:creationId xmlns:a16="http://schemas.microsoft.com/office/drawing/2014/main" id="{FB30A374-181B-5012-B013-79C0067131E3}"/>
              </a:ext>
            </a:extLst>
          </p:cNvPr>
          <p:cNvPicPr>
            <a:picLocks noChangeAspect="1"/>
          </p:cNvPicPr>
          <p:nvPr/>
        </p:nvPicPr>
        <p:blipFill>
          <a:blip r:embed="rId4"/>
          <a:stretch>
            <a:fillRect/>
          </a:stretch>
        </p:blipFill>
        <p:spPr>
          <a:xfrm>
            <a:off x="5993854" y="2096642"/>
            <a:ext cx="6198146" cy="4761357"/>
          </a:xfrm>
          <a:prstGeom prst="rect">
            <a:avLst/>
          </a:prstGeom>
        </p:spPr>
      </p:pic>
      <p:sp>
        <p:nvSpPr>
          <p:cNvPr id="8" name="TextBox 7">
            <a:extLst>
              <a:ext uri="{FF2B5EF4-FFF2-40B4-BE49-F238E27FC236}">
                <a16:creationId xmlns:a16="http://schemas.microsoft.com/office/drawing/2014/main" id="{71BD62F9-24EC-9213-7089-D62466467DA8}"/>
              </a:ext>
            </a:extLst>
          </p:cNvPr>
          <p:cNvSpPr txBox="1"/>
          <p:nvPr/>
        </p:nvSpPr>
        <p:spPr>
          <a:xfrm>
            <a:off x="400162" y="973934"/>
            <a:ext cx="7877060" cy="461665"/>
          </a:xfrm>
          <a:prstGeom prst="rect">
            <a:avLst/>
          </a:prstGeom>
          <a:noFill/>
        </p:spPr>
        <p:txBody>
          <a:bodyPr wrap="square">
            <a:spAutoFit/>
          </a:bodyPr>
          <a:lstStyle/>
          <a:p>
            <a:r>
              <a:rPr lang="fr-FR" sz="2400" b="1" u="sng" dirty="0">
                <a:solidFill>
                  <a:schemeClr val="accent2"/>
                </a:solidFill>
                <a:latin typeface="+mj-lt"/>
              </a:rPr>
              <a:t>En 1 mot !</a:t>
            </a:r>
            <a:endParaRPr lang="en-BE" sz="2400" b="1" u="sng" dirty="0">
              <a:solidFill>
                <a:schemeClr val="accent2"/>
              </a:solidFill>
              <a:latin typeface="+mj-lt"/>
            </a:endParaRPr>
          </a:p>
        </p:txBody>
      </p:sp>
    </p:spTree>
    <p:extLst>
      <p:ext uri="{BB962C8B-B14F-4D97-AF65-F5344CB8AC3E}">
        <p14:creationId xmlns:p14="http://schemas.microsoft.com/office/powerpoint/2010/main" val="930975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1122A8-0B1E-63AA-290B-8341C372CD12}"/>
              </a:ext>
            </a:extLst>
          </p:cNvPr>
          <p:cNvSpPr>
            <a:spLocks noGrp="1"/>
          </p:cNvSpPr>
          <p:nvPr>
            <p:ph idx="1"/>
          </p:nvPr>
        </p:nvSpPr>
        <p:spPr>
          <a:xfrm>
            <a:off x="400162" y="1455717"/>
            <a:ext cx="9492985" cy="3248485"/>
          </a:xfrm>
        </p:spPr>
        <p:txBody>
          <a:bodyPr>
            <a:noAutofit/>
          </a:bodyPr>
          <a:lstStyle/>
          <a:p>
            <a:pPr algn="just">
              <a:spcBef>
                <a:spcPts val="0"/>
              </a:spcBef>
            </a:pPr>
            <a:r>
              <a:rPr lang="fr-FR" dirty="0">
                <a:latin typeface="+mj-lt"/>
              </a:rPr>
              <a:t>Le financement des transports publics locaux : </a:t>
            </a:r>
          </a:p>
          <a:p>
            <a:pPr marL="285750" indent="-285750" algn="just">
              <a:spcBef>
                <a:spcPts val="0"/>
              </a:spcBef>
              <a:buFont typeface="Arial" panose="020B0604020202020204" pitchFamily="34" charset="0"/>
              <a:buChar char="•"/>
            </a:pPr>
            <a:r>
              <a:rPr lang="fr-FR" sz="2000" b="0" dirty="0">
                <a:latin typeface="+mj-lt"/>
              </a:rPr>
              <a:t>est un moyen d'accroître le </a:t>
            </a:r>
            <a:r>
              <a:rPr lang="fr-FR" sz="2000" dirty="0">
                <a:solidFill>
                  <a:schemeClr val="accent2"/>
                </a:solidFill>
                <a:latin typeface="+mj-lt"/>
              </a:rPr>
              <a:t>transfert modal</a:t>
            </a:r>
          </a:p>
          <a:p>
            <a:pPr marL="285750" indent="-285750" algn="just">
              <a:spcBef>
                <a:spcPts val="0"/>
              </a:spcBef>
              <a:buFont typeface="Arial" panose="020B0604020202020204" pitchFamily="34" charset="0"/>
              <a:buChar char="•"/>
            </a:pPr>
            <a:r>
              <a:rPr lang="fr-FR" sz="2000" b="0" dirty="0">
                <a:latin typeface="+mj-lt"/>
              </a:rPr>
              <a:t>est le seul moyen de parvenir à des </a:t>
            </a:r>
            <a:r>
              <a:rPr lang="fr-FR" sz="2000" dirty="0">
                <a:solidFill>
                  <a:schemeClr val="accent2"/>
                </a:solidFill>
                <a:latin typeface="+mj-lt"/>
              </a:rPr>
              <a:t>villes vivables</a:t>
            </a:r>
            <a:r>
              <a:rPr lang="fr-FR" sz="2000" b="0" dirty="0">
                <a:latin typeface="+mj-lt"/>
              </a:rPr>
              <a:t> et centrées sur l'être humain.</a:t>
            </a:r>
          </a:p>
          <a:p>
            <a:pPr marL="285750" indent="-285750" algn="just">
              <a:spcBef>
                <a:spcPts val="0"/>
              </a:spcBef>
              <a:buFont typeface="Arial" panose="020B0604020202020204" pitchFamily="34" charset="0"/>
              <a:buChar char="•"/>
            </a:pPr>
            <a:r>
              <a:rPr lang="fr-FR" sz="2000" b="0" dirty="0">
                <a:latin typeface="+mj-lt"/>
              </a:rPr>
              <a:t>doit être considéré comme un </a:t>
            </a:r>
            <a:r>
              <a:rPr lang="fr-FR" sz="2000" dirty="0">
                <a:solidFill>
                  <a:schemeClr val="accent2"/>
                </a:solidFill>
                <a:latin typeface="+mj-lt"/>
              </a:rPr>
              <a:t>investissement climatique </a:t>
            </a:r>
            <a:r>
              <a:rPr lang="fr-FR" sz="2000" b="0" dirty="0">
                <a:latin typeface="+mj-lt"/>
              </a:rPr>
              <a:t>important.</a:t>
            </a:r>
          </a:p>
          <a:p>
            <a:pPr marL="285750" indent="-285750" algn="just">
              <a:spcBef>
                <a:spcPts val="0"/>
              </a:spcBef>
              <a:buFont typeface="Arial" panose="020B0604020202020204" pitchFamily="34" charset="0"/>
              <a:buChar char="•"/>
            </a:pPr>
            <a:r>
              <a:rPr lang="fr-FR" sz="2000" b="0" dirty="0">
                <a:latin typeface="+mj-lt"/>
              </a:rPr>
              <a:t>reste essentiel pour que le </a:t>
            </a:r>
            <a:r>
              <a:rPr lang="fr-FR" sz="2000" dirty="0">
                <a:solidFill>
                  <a:schemeClr val="accent2"/>
                </a:solidFill>
                <a:latin typeface="+mj-lt"/>
              </a:rPr>
              <a:t>Green Deal européen donne des résultats</a:t>
            </a:r>
            <a:r>
              <a:rPr lang="fr-FR" sz="2000" b="0" dirty="0">
                <a:latin typeface="+mj-lt"/>
              </a:rPr>
              <a:t>.</a:t>
            </a:r>
          </a:p>
          <a:p>
            <a:pPr algn="just">
              <a:spcBef>
                <a:spcPts val="0"/>
              </a:spcBef>
            </a:pPr>
            <a:endParaRPr lang="fr-FR" sz="2000" dirty="0">
              <a:latin typeface="+mj-lt"/>
            </a:endParaRPr>
          </a:p>
          <a:p>
            <a:pPr algn="just">
              <a:spcBef>
                <a:spcPts val="0"/>
              </a:spcBef>
            </a:pPr>
            <a:r>
              <a:rPr lang="fr-FR" dirty="0">
                <a:latin typeface="+mj-lt"/>
              </a:rPr>
              <a:t>Un effort soutenu : </a:t>
            </a:r>
          </a:p>
          <a:p>
            <a:pPr marL="285750" indent="-285750" algn="just">
              <a:spcBef>
                <a:spcPts val="0"/>
              </a:spcBef>
              <a:buFont typeface="Arial" panose="020B0604020202020204" pitchFamily="34" charset="0"/>
              <a:buChar char="•"/>
            </a:pPr>
            <a:r>
              <a:rPr lang="fr-FR" sz="2000" b="0" dirty="0">
                <a:latin typeface="+mj-lt"/>
              </a:rPr>
              <a:t>nécessite des </a:t>
            </a:r>
            <a:r>
              <a:rPr lang="fr-FR" sz="2000" dirty="0">
                <a:solidFill>
                  <a:schemeClr val="accent2"/>
                </a:solidFill>
                <a:latin typeface="+mj-lt"/>
              </a:rPr>
              <a:t>flux de financement plus importants et plus stables</a:t>
            </a:r>
          </a:p>
          <a:p>
            <a:pPr marL="285750" indent="-285750" algn="just">
              <a:spcBef>
                <a:spcPts val="0"/>
              </a:spcBef>
              <a:buFont typeface="Arial" panose="020B0604020202020204" pitchFamily="34" charset="0"/>
              <a:buChar char="•"/>
            </a:pPr>
            <a:endParaRPr lang="fr-FR" sz="2000" dirty="0">
              <a:latin typeface="+mj-lt"/>
            </a:endParaRPr>
          </a:p>
          <a:p>
            <a:pPr algn="just">
              <a:spcBef>
                <a:spcPts val="0"/>
              </a:spcBef>
            </a:pPr>
            <a:r>
              <a:rPr lang="fr-FR" dirty="0">
                <a:latin typeface="+mj-lt"/>
              </a:rPr>
              <a:t>Compter sur le financement de l'UE n'est pas suffisant ! </a:t>
            </a:r>
          </a:p>
          <a:p>
            <a:pPr marL="342900" indent="-342900" algn="just">
              <a:spcBef>
                <a:spcPts val="0"/>
              </a:spcBef>
              <a:buFont typeface="Arial" panose="020B0604020202020204" pitchFamily="34" charset="0"/>
              <a:buChar char="•"/>
            </a:pPr>
            <a:r>
              <a:rPr lang="fr-FR" sz="2000" b="0" dirty="0">
                <a:latin typeface="+mj-lt"/>
              </a:rPr>
              <a:t>Un mélange de subventions, d'obligations vertes, de garanties financières, de contrats de performance, d'aides d'État, de fonds d'actions, de LVC ou d'investissements privés entre en jeu.</a:t>
            </a:r>
          </a:p>
        </p:txBody>
      </p:sp>
      <p:pic>
        <p:nvPicPr>
          <p:cNvPr id="5" name="Picture 4">
            <a:extLst>
              <a:ext uri="{FF2B5EF4-FFF2-40B4-BE49-F238E27FC236}">
                <a16:creationId xmlns:a16="http://schemas.microsoft.com/office/drawing/2014/main" id="{6BBB1B22-B950-4ECC-AFE9-38C0DEF7784D}"/>
              </a:ext>
            </a:extLst>
          </p:cNvPr>
          <p:cNvPicPr>
            <a:picLocks noChangeAspect="1"/>
          </p:cNvPicPr>
          <p:nvPr/>
        </p:nvPicPr>
        <p:blipFill>
          <a:blip r:embed="rId3"/>
          <a:stretch>
            <a:fillRect/>
          </a:stretch>
        </p:blipFill>
        <p:spPr>
          <a:xfrm>
            <a:off x="9394637" y="1527325"/>
            <a:ext cx="2797363" cy="3105268"/>
          </a:xfrm>
          <a:prstGeom prst="rect">
            <a:avLst/>
          </a:prstGeom>
        </p:spPr>
      </p:pic>
      <p:sp>
        <p:nvSpPr>
          <p:cNvPr id="4" name="Title 1">
            <a:extLst>
              <a:ext uri="{FF2B5EF4-FFF2-40B4-BE49-F238E27FC236}">
                <a16:creationId xmlns:a16="http://schemas.microsoft.com/office/drawing/2014/main" id="{D1B30734-87F6-5F40-109B-3E1014870573}"/>
              </a:ext>
            </a:extLst>
          </p:cNvPr>
          <p:cNvSpPr>
            <a:spLocks noGrp="1"/>
          </p:cNvSpPr>
          <p:nvPr>
            <p:ph type="title"/>
          </p:nvPr>
        </p:nvSpPr>
        <p:spPr>
          <a:xfrm>
            <a:off x="1578164" y="342937"/>
            <a:ext cx="10470962" cy="630997"/>
          </a:xfrm>
        </p:spPr>
        <p:txBody>
          <a:bodyPr/>
          <a:lstStyle/>
          <a:p>
            <a:r>
              <a:rPr lang="en-US" dirty="0">
                <a:solidFill>
                  <a:schemeClr val="accent2"/>
                </a:solidFill>
                <a:latin typeface="Century Gothic"/>
              </a:rPr>
              <a:t>4. </a:t>
            </a:r>
            <a:r>
              <a:rPr lang="en-US" dirty="0">
                <a:solidFill>
                  <a:schemeClr val="tx2"/>
                </a:solidFill>
                <a:latin typeface="Century Gothic"/>
              </a:rPr>
              <a:t>PRIORITES DE L’UITP</a:t>
            </a:r>
            <a:endParaRPr lang="en-US" dirty="0">
              <a:solidFill>
                <a:schemeClr val="tx2"/>
              </a:solidFill>
            </a:endParaRPr>
          </a:p>
        </p:txBody>
      </p:sp>
      <p:sp>
        <p:nvSpPr>
          <p:cNvPr id="8" name="TextBox 7">
            <a:extLst>
              <a:ext uri="{FF2B5EF4-FFF2-40B4-BE49-F238E27FC236}">
                <a16:creationId xmlns:a16="http://schemas.microsoft.com/office/drawing/2014/main" id="{E3D20C8C-B9AE-FF19-0FF3-F0783A36DCC6}"/>
              </a:ext>
            </a:extLst>
          </p:cNvPr>
          <p:cNvSpPr txBox="1"/>
          <p:nvPr/>
        </p:nvSpPr>
        <p:spPr>
          <a:xfrm>
            <a:off x="400162" y="973934"/>
            <a:ext cx="7877060" cy="461665"/>
          </a:xfrm>
          <a:prstGeom prst="rect">
            <a:avLst/>
          </a:prstGeom>
          <a:noFill/>
        </p:spPr>
        <p:txBody>
          <a:bodyPr wrap="square">
            <a:spAutoFit/>
          </a:bodyPr>
          <a:lstStyle/>
          <a:p>
            <a:r>
              <a:rPr lang="fr-FR" sz="2400" b="1" u="sng" dirty="0">
                <a:solidFill>
                  <a:schemeClr val="accent2"/>
                </a:solidFill>
                <a:latin typeface="+mj-lt"/>
              </a:rPr>
              <a:t>En 1 mot !</a:t>
            </a:r>
            <a:endParaRPr lang="en-BE" sz="2400" b="1" u="sng" dirty="0">
              <a:solidFill>
                <a:schemeClr val="accent2"/>
              </a:solidFill>
              <a:latin typeface="+mj-lt"/>
            </a:endParaRPr>
          </a:p>
        </p:txBody>
      </p:sp>
    </p:spTree>
    <p:extLst>
      <p:ext uri="{BB962C8B-B14F-4D97-AF65-F5344CB8AC3E}">
        <p14:creationId xmlns:p14="http://schemas.microsoft.com/office/powerpoint/2010/main" val="35542983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3A206F6-F975-C728-ABB6-724AC7C4F354}"/>
              </a:ext>
            </a:extLst>
          </p:cNvPr>
          <p:cNvSpPr/>
          <p:nvPr/>
        </p:nvSpPr>
        <p:spPr>
          <a:xfrm>
            <a:off x="400162" y="1665040"/>
            <a:ext cx="11648964" cy="259848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BE"/>
          </a:p>
        </p:txBody>
      </p:sp>
      <p:sp>
        <p:nvSpPr>
          <p:cNvPr id="3" name="Content Placeholder 2">
            <a:extLst>
              <a:ext uri="{FF2B5EF4-FFF2-40B4-BE49-F238E27FC236}">
                <a16:creationId xmlns:a16="http://schemas.microsoft.com/office/drawing/2014/main" id="{DB1122A8-0B1E-63AA-290B-8341C372CD12}"/>
              </a:ext>
            </a:extLst>
          </p:cNvPr>
          <p:cNvSpPr>
            <a:spLocks noGrp="1"/>
          </p:cNvSpPr>
          <p:nvPr>
            <p:ph idx="1"/>
          </p:nvPr>
        </p:nvSpPr>
        <p:spPr>
          <a:xfrm>
            <a:off x="455246" y="1628024"/>
            <a:ext cx="11648964" cy="4184919"/>
          </a:xfrm>
        </p:spPr>
        <p:txBody>
          <a:bodyPr>
            <a:noAutofit/>
          </a:bodyPr>
          <a:lstStyle/>
          <a:p>
            <a:pPr marL="285750" indent="-285750">
              <a:spcBef>
                <a:spcPts val="0"/>
              </a:spcBef>
              <a:buFont typeface="Arial" panose="020B0604020202020204" pitchFamily="34" charset="0"/>
              <a:buChar char="•"/>
            </a:pPr>
            <a:r>
              <a:rPr lang="fr-FR" sz="1800" dirty="0">
                <a:latin typeface="+mj-lt"/>
              </a:rPr>
              <a:t>Prioriser les </a:t>
            </a:r>
            <a:r>
              <a:rPr lang="fr-FR" sz="1800" dirty="0">
                <a:solidFill>
                  <a:schemeClr val="bg1"/>
                </a:solidFill>
                <a:latin typeface="+mj-lt"/>
              </a:rPr>
              <a:t>investissements dans les transports publics locaux </a:t>
            </a:r>
            <a:r>
              <a:rPr lang="fr-FR" sz="1800" dirty="0">
                <a:latin typeface="+mj-lt"/>
              </a:rPr>
              <a:t>dans tous les </a:t>
            </a:r>
            <a:r>
              <a:rPr lang="fr-FR" sz="1800" dirty="0">
                <a:solidFill>
                  <a:schemeClr val="bg1"/>
                </a:solidFill>
                <a:latin typeface="+mj-lt"/>
              </a:rPr>
              <a:t>fonds</a:t>
            </a:r>
            <a:r>
              <a:rPr lang="fr-FR" sz="1800" dirty="0">
                <a:latin typeface="+mj-lt"/>
              </a:rPr>
              <a:t>, </a:t>
            </a:r>
            <a:r>
              <a:rPr lang="fr-FR" sz="1800" dirty="0">
                <a:solidFill>
                  <a:schemeClr val="bg1"/>
                </a:solidFill>
                <a:latin typeface="+mj-lt"/>
              </a:rPr>
              <a:t>programmes</a:t>
            </a:r>
            <a:r>
              <a:rPr lang="fr-FR" sz="1800" dirty="0">
                <a:latin typeface="+mj-lt"/>
              </a:rPr>
              <a:t> et </a:t>
            </a:r>
            <a:r>
              <a:rPr lang="fr-FR" sz="1800" dirty="0">
                <a:solidFill>
                  <a:schemeClr val="bg1"/>
                </a:solidFill>
                <a:latin typeface="+mj-lt"/>
              </a:rPr>
              <a:t>instruments</a:t>
            </a:r>
            <a:r>
              <a:rPr lang="fr-FR" sz="1800" dirty="0">
                <a:latin typeface="+mj-lt"/>
              </a:rPr>
              <a:t> de financement pertinents de l’UE</a:t>
            </a:r>
          </a:p>
          <a:p>
            <a:pPr marL="285750" indent="-285750">
              <a:spcBef>
                <a:spcPts val="0"/>
              </a:spcBef>
              <a:buFont typeface="Arial" panose="020B0604020202020204" pitchFamily="34" charset="0"/>
              <a:buChar char="•"/>
            </a:pPr>
            <a:r>
              <a:rPr lang="fr-FR" sz="1800" dirty="0">
                <a:latin typeface="+mj-lt"/>
              </a:rPr>
              <a:t>Mettre en place un </a:t>
            </a:r>
            <a:r>
              <a:rPr lang="fr-FR" sz="1800" dirty="0">
                <a:solidFill>
                  <a:schemeClr val="bg1"/>
                </a:solidFill>
                <a:latin typeface="+mj-lt"/>
              </a:rPr>
              <a:t>nouveau régime de subvention de l'UE pour l'écologisation des parcs de bus </a:t>
            </a:r>
            <a:r>
              <a:rPr lang="fr-FR" sz="1800" dirty="0">
                <a:latin typeface="+mj-lt"/>
              </a:rPr>
              <a:t>des transports publics locaux</a:t>
            </a:r>
          </a:p>
          <a:p>
            <a:pPr marL="285750" indent="-285750">
              <a:spcBef>
                <a:spcPts val="0"/>
              </a:spcBef>
              <a:buFont typeface="Arial" panose="020B0604020202020204" pitchFamily="34" charset="0"/>
              <a:buChar char="•"/>
            </a:pPr>
            <a:r>
              <a:rPr lang="fr-FR" sz="1800" dirty="0">
                <a:latin typeface="+mj-lt"/>
              </a:rPr>
              <a:t>Consacrer des ressources substantielles à </a:t>
            </a:r>
            <a:r>
              <a:rPr lang="fr-FR" sz="1800" dirty="0">
                <a:solidFill>
                  <a:schemeClr val="bg1"/>
                </a:solidFill>
                <a:latin typeface="+mj-lt"/>
              </a:rPr>
              <a:t>l'entretien et à la résilience des actifs et des infrastructures</a:t>
            </a:r>
          </a:p>
          <a:p>
            <a:pPr marL="285750" indent="-285750">
              <a:spcBef>
                <a:spcPts val="0"/>
              </a:spcBef>
              <a:buFont typeface="Arial" panose="020B0604020202020204" pitchFamily="34" charset="0"/>
              <a:buChar char="•"/>
            </a:pPr>
            <a:r>
              <a:rPr lang="fr-FR" sz="1800" dirty="0">
                <a:solidFill>
                  <a:schemeClr val="bg1"/>
                </a:solidFill>
                <a:latin typeface="+mj-lt"/>
              </a:rPr>
              <a:t>Associer les autorités locales et régionales </a:t>
            </a:r>
            <a:r>
              <a:rPr lang="fr-FR" sz="1800" dirty="0">
                <a:latin typeface="+mj-lt"/>
              </a:rPr>
              <a:t>à la prise de décision sur les fonds et les investissements de l’UE</a:t>
            </a:r>
          </a:p>
          <a:p>
            <a:pPr marL="285750" indent="-285750">
              <a:spcBef>
                <a:spcPts val="0"/>
              </a:spcBef>
              <a:buFont typeface="Arial" panose="020B0604020202020204" pitchFamily="34" charset="0"/>
              <a:buChar char="•"/>
            </a:pPr>
            <a:r>
              <a:rPr lang="fr-FR" sz="1800" dirty="0">
                <a:latin typeface="+mj-lt"/>
              </a:rPr>
              <a:t>Les </a:t>
            </a:r>
            <a:r>
              <a:rPr lang="fr-FR" sz="1800" dirty="0">
                <a:solidFill>
                  <a:schemeClr val="bg1"/>
                </a:solidFill>
                <a:latin typeface="+mj-lt"/>
              </a:rPr>
              <a:t>instruments de financement </a:t>
            </a:r>
            <a:r>
              <a:rPr lang="fr-FR" sz="1800" dirty="0">
                <a:latin typeface="+mj-lt"/>
              </a:rPr>
              <a:t>liés au transport méritent une meilleure coordination et de meilleures synergies</a:t>
            </a:r>
          </a:p>
          <a:p>
            <a:pPr>
              <a:spcBef>
                <a:spcPts val="0"/>
              </a:spcBef>
            </a:pPr>
            <a:endParaRPr lang="fr-FR" sz="1800" dirty="0">
              <a:latin typeface="+mj-lt"/>
            </a:endParaRPr>
          </a:p>
          <a:p>
            <a:pPr marL="285750" indent="-285750">
              <a:spcBef>
                <a:spcPts val="0"/>
              </a:spcBef>
              <a:buFont typeface="Arial" panose="020B0604020202020204" pitchFamily="34" charset="0"/>
              <a:buChar char="•"/>
            </a:pPr>
            <a:r>
              <a:rPr lang="fr-FR" sz="1800" dirty="0">
                <a:latin typeface="+mj-lt"/>
              </a:rPr>
              <a:t>Papiers politiques (</a:t>
            </a:r>
            <a:r>
              <a:rPr lang="fr-FR" sz="1800" dirty="0" err="1">
                <a:latin typeface="+mj-lt"/>
              </a:rPr>
              <a:t>recommendations</a:t>
            </a:r>
            <a:r>
              <a:rPr lang="fr-FR" sz="1800" dirty="0">
                <a:latin typeface="+mj-lt"/>
              </a:rPr>
              <a:t>) UITP sur : </a:t>
            </a:r>
          </a:p>
          <a:p>
            <a:pPr marL="1028700" lvl="1">
              <a:spcBef>
                <a:spcPts val="0"/>
              </a:spcBef>
            </a:pPr>
            <a:r>
              <a:rPr lang="fr-FR" sz="1800" dirty="0">
                <a:latin typeface="+mj-lt"/>
              </a:rPr>
              <a:t>La gestion de la demande</a:t>
            </a:r>
          </a:p>
          <a:p>
            <a:pPr marL="1028700" lvl="1">
              <a:spcBef>
                <a:spcPts val="0"/>
              </a:spcBef>
            </a:pPr>
            <a:r>
              <a:rPr lang="fr-FR" sz="1800" dirty="0">
                <a:latin typeface="+mj-lt"/>
              </a:rPr>
              <a:t>La place de la voiture </a:t>
            </a:r>
            <a:r>
              <a:rPr lang="fr-FR" sz="1800" dirty="0" err="1">
                <a:latin typeface="+mj-lt"/>
              </a:rPr>
              <a:t>élctrique</a:t>
            </a:r>
            <a:endParaRPr lang="fr-FR" sz="1800" dirty="0">
              <a:latin typeface="+mj-lt"/>
            </a:endParaRPr>
          </a:p>
          <a:p>
            <a:pPr marL="1028700" lvl="1">
              <a:spcBef>
                <a:spcPts val="0"/>
              </a:spcBef>
            </a:pPr>
            <a:r>
              <a:rPr lang="fr-FR" sz="1800" dirty="0">
                <a:latin typeface="+mj-lt"/>
              </a:rPr>
              <a:t>Les hubs de mobilité</a:t>
            </a:r>
          </a:p>
          <a:p>
            <a:pPr marL="1028700" lvl="1">
              <a:spcBef>
                <a:spcPts val="0"/>
              </a:spcBef>
            </a:pPr>
            <a:r>
              <a:rPr lang="fr-FR" sz="1800" dirty="0">
                <a:latin typeface="+mj-lt"/>
              </a:rPr>
              <a:t>La mobilité rurale</a:t>
            </a:r>
          </a:p>
          <a:p>
            <a:pPr marL="1028700" lvl="1">
              <a:spcBef>
                <a:spcPts val="0"/>
              </a:spcBef>
            </a:pPr>
            <a:r>
              <a:rPr lang="fr-FR" sz="1800" dirty="0">
                <a:latin typeface="+mj-lt"/>
              </a:rPr>
              <a:t>La transition juste</a:t>
            </a:r>
          </a:p>
          <a:p>
            <a:pPr marL="1028700" lvl="1">
              <a:spcBef>
                <a:spcPts val="0"/>
              </a:spcBef>
            </a:pPr>
            <a:endParaRPr lang="fr-FR" sz="1800" dirty="0">
              <a:latin typeface="+mj-lt"/>
            </a:endParaRPr>
          </a:p>
          <a:p>
            <a:pPr marL="285750" lvl="1">
              <a:spcBef>
                <a:spcPts val="0"/>
              </a:spcBef>
            </a:pPr>
            <a:r>
              <a:rPr lang="fr-FR" sz="1800" b="1" dirty="0">
                <a:latin typeface="+mj-lt"/>
              </a:rPr>
              <a:t>Création d’une division des mobilités partagées</a:t>
            </a:r>
          </a:p>
        </p:txBody>
      </p:sp>
      <p:sp>
        <p:nvSpPr>
          <p:cNvPr id="4" name="Title 1">
            <a:extLst>
              <a:ext uri="{FF2B5EF4-FFF2-40B4-BE49-F238E27FC236}">
                <a16:creationId xmlns:a16="http://schemas.microsoft.com/office/drawing/2014/main" id="{D1B30734-87F6-5F40-109B-3E1014870573}"/>
              </a:ext>
            </a:extLst>
          </p:cNvPr>
          <p:cNvSpPr>
            <a:spLocks noGrp="1"/>
          </p:cNvSpPr>
          <p:nvPr>
            <p:ph type="title"/>
          </p:nvPr>
        </p:nvSpPr>
        <p:spPr>
          <a:xfrm>
            <a:off x="1578164" y="342937"/>
            <a:ext cx="10470962" cy="630997"/>
          </a:xfrm>
        </p:spPr>
        <p:txBody>
          <a:bodyPr/>
          <a:lstStyle/>
          <a:p>
            <a:r>
              <a:rPr lang="en-US" dirty="0">
                <a:solidFill>
                  <a:schemeClr val="accent2"/>
                </a:solidFill>
                <a:latin typeface="Century Gothic"/>
              </a:rPr>
              <a:t>4. </a:t>
            </a:r>
            <a:r>
              <a:rPr lang="en-US" dirty="0">
                <a:solidFill>
                  <a:schemeClr val="tx2"/>
                </a:solidFill>
                <a:latin typeface="Century Gothic"/>
              </a:rPr>
              <a:t>PRIORITES DE L’UITP</a:t>
            </a:r>
            <a:endParaRPr lang="en-US" dirty="0">
              <a:solidFill>
                <a:schemeClr val="tx2"/>
              </a:solidFill>
            </a:endParaRPr>
          </a:p>
        </p:txBody>
      </p:sp>
      <p:sp>
        <p:nvSpPr>
          <p:cNvPr id="8" name="TextBox 7">
            <a:extLst>
              <a:ext uri="{FF2B5EF4-FFF2-40B4-BE49-F238E27FC236}">
                <a16:creationId xmlns:a16="http://schemas.microsoft.com/office/drawing/2014/main" id="{E3D20C8C-B9AE-FF19-0FF3-F0783A36DCC6}"/>
              </a:ext>
            </a:extLst>
          </p:cNvPr>
          <p:cNvSpPr txBox="1"/>
          <p:nvPr/>
        </p:nvSpPr>
        <p:spPr>
          <a:xfrm>
            <a:off x="400162" y="973934"/>
            <a:ext cx="7877060" cy="461665"/>
          </a:xfrm>
          <a:prstGeom prst="rect">
            <a:avLst/>
          </a:prstGeom>
          <a:noFill/>
        </p:spPr>
        <p:txBody>
          <a:bodyPr wrap="square">
            <a:spAutoFit/>
          </a:bodyPr>
          <a:lstStyle/>
          <a:p>
            <a:r>
              <a:rPr lang="fr-FR" sz="2400" b="1" u="sng" dirty="0">
                <a:solidFill>
                  <a:schemeClr val="accent2"/>
                </a:solidFill>
                <a:latin typeface="+mj-lt"/>
              </a:rPr>
              <a:t>En 1 mot !</a:t>
            </a:r>
            <a:endParaRPr lang="en-BE" sz="2400" b="1" u="sng" dirty="0">
              <a:solidFill>
                <a:schemeClr val="accent2"/>
              </a:solidFill>
              <a:latin typeface="+mj-lt"/>
            </a:endParaRPr>
          </a:p>
        </p:txBody>
      </p:sp>
    </p:spTree>
    <p:extLst>
      <p:ext uri="{BB962C8B-B14F-4D97-AF65-F5344CB8AC3E}">
        <p14:creationId xmlns:p14="http://schemas.microsoft.com/office/powerpoint/2010/main" val="21156311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2F43CB7-911B-B4BE-AF7A-AD7792AAA5CF}"/>
              </a:ext>
            </a:extLst>
          </p:cNvPr>
          <p:cNvSpPr>
            <a:spLocks noGrp="1"/>
          </p:cNvSpPr>
          <p:nvPr>
            <p:ph type="title"/>
          </p:nvPr>
        </p:nvSpPr>
        <p:spPr>
          <a:xfrm>
            <a:off x="1578164" y="342937"/>
            <a:ext cx="10470962" cy="630997"/>
          </a:xfrm>
        </p:spPr>
        <p:txBody>
          <a:bodyPr/>
          <a:lstStyle/>
          <a:p>
            <a:r>
              <a:rPr lang="en-US" dirty="0">
                <a:solidFill>
                  <a:schemeClr val="accent2"/>
                </a:solidFill>
                <a:latin typeface="Century Gothic"/>
              </a:rPr>
              <a:t>4. </a:t>
            </a:r>
            <a:r>
              <a:rPr lang="en-US" dirty="0">
                <a:solidFill>
                  <a:schemeClr val="tx2"/>
                </a:solidFill>
                <a:latin typeface="Century Gothic"/>
              </a:rPr>
              <a:t>PRIORITES DE L’UITP</a:t>
            </a:r>
            <a:endParaRPr lang="en-US" dirty="0">
              <a:solidFill>
                <a:schemeClr val="tx2"/>
              </a:solidFill>
            </a:endParaRPr>
          </a:p>
        </p:txBody>
      </p:sp>
      <p:sp>
        <p:nvSpPr>
          <p:cNvPr id="2" name="Rectangle 1">
            <a:extLst>
              <a:ext uri="{FF2B5EF4-FFF2-40B4-BE49-F238E27FC236}">
                <a16:creationId xmlns:a16="http://schemas.microsoft.com/office/drawing/2014/main" id="{4E623B15-992B-4E5C-A458-0C999F720625}"/>
              </a:ext>
            </a:extLst>
          </p:cNvPr>
          <p:cNvSpPr/>
          <p:nvPr/>
        </p:nvSpPr>
        <p:spPr>
          <a:xfrm>
            <a:off x="285748" y="1665040"/>
            <a:ext cx="11906252" cy="138663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BE"/>
          </a:p>
        </p:txBody>
      </p:sp>
      <p:sp>
        <p:nvSpPr>
          <p:cNvPr id="7" name="TextBox 6">
            <a:extLst>
              <a:ext uri="{FF2B5EF4-FFF2-40B4-BE49-F238E27FC236}">
                <a16:creationId xmlns:a16="http://schemas.microsoft.com/office/drawing/2014/main" id="{A0C96FAE-E950-6B27-DE43-BE113DA47223}"/>
              </a:ext>
            </a:extLst>
          </p:cNvPr>
          <p:cNvSpPr txBox="1"/>
          <p:nvPr/>
        </p:nvSpPr>
        <p:spPr>
          <a:xfrm>
            <a:off x="285748" y="882937"/>
            <a:ext cx="11906252" cy="6063198"/>
          </a:xfrm>
          <a:prstGeom prst="rect">
            <a:avLst/>
          </a:prstGeom>
          <a:noFill/>
        </p:spPr>
        <p:txBody>
          <a:bodyPr wrap="square">
            <a:spAutoFit/>
          </a:bodyPr>
          <a:lstStyle/>
          <a:p>
            <a:pPr algn="just"/>
            <a:r>
              <a:rPr lang="fr-FR" sz="2400" b="1" u="sng" dirty="0">
                <a:solidFill>
                  <a:schemeClr val="accent2"/>
                </a:solidFill>
                <a:latin typeface="+mj-lt"/>
              </a:rPr>
              <a:t>Notre vision</a:t>
            </a:r>
          </a:p>
          <a:p>
            <a:pPr algn="just"/>
            <a:endParaRPr lang="fr-FR" sz="2400" b="1" dirty="0">
              <a:solidFill>
                <a:schemeClr val="accent2"/>
              </a:solidFill>
              <a:latin typeface="+mj-lt"/>
            </a:endParaRPr>
          </a:p>
          <a:p>
            <a:pPr algn="just"/>
            <a:r>
              <a:rPr lang="fr-FR" sz="2000" b="1" dirty="0">
                <a:latin typeface="+mj-lt"/>
              </a:rPr>
              <a:t>Constat</a:t>
            </a:r>
            <a:r>
              <a:rPr lang="fr-FR" sz="2000" dirty="0">
                <a:latin typeface="+mj-lt"/>
              </a:rPr>
              <a:t> : le développement des transports publics est l'occasion </a:t>
            </a:r>
            <a:r>
              <a:rPr lang="fr-FR" sz="2000" b="1" dirty="0">
                <a:solidFill>
                  <a:schemeClr val="bg1"/>
                </a:solidFill>
                <a:latin typeface="+mj-lt"/>
              </a:rPr>
              <a:t>d'assurer la mobilité pour tous </a:t>
            </a:r>
            <a:r>
              <a:rPr lang="fr-FR" sz="2000" dirty="0">
                <a:latin typeface="+mj-lt"/>
              </a:rPr>
              <a:t>tout en contribuant à la réalisation de </a:t>
            </a:r>
            <a:r>
              <a:rPr lang="fr-FR" sz="2000" b="1" dirty="0">
                <a:solidFill>
                  <a:schemeClr val="bg1"/>
                </a:solidFill>
                <a:latin typeface="+mj-lt"/>
              </a:rPr>
              <a:t>nombreux autres objectifs européens</a:t>
            </a:r>
            <a:r>
              <a:rPr lang="fr-FR" sz="2000" dirty="0">
                <a:latin typeface="+mj-lt"/>
              </a:rPr>
              <a:t>, tels que le développement économique, l'emploi, la santé, la protection de l'environnement, la cohérence sociétale, </a:t>
            </a:r>
          </a:p>
          <a:p>
            <a:pPr algn="just"/>
            <a:endParaRPr lang="fr-FR" dirty="0">
              <a:latin typeface="+mj-lt"/>
            </a:endParaRPr>
          </a:p>
          <a:p>
            <a:pPr algn="just"/>
            <a:r>
              <a:rPr lang="fr-FR" b="1" dirty="0">
                <a:latin typeface="+mj-lt"/>
              </a:rPr>
              <a:t>Aucun secteur n'a autant d'externalités positives. </a:t>
            </a:r>
          </a:p>
          <a:p>
            <a:pPr marL="342900" indent="-342900" algn="just">
              <a:buFont typeface="Arial" panose="020B0604020202020204" pitchFamily="34" charset="0"/>
              <a:buChar char="•"/>
            </a:pPr>
            <a:r>
              <a:rPr lang="fr-FR" sz="1600" dirty="0">
                <a:latin typeface="+mj-lt"/>
              </a:rPr>
              <a:t>Si les citoyens se voient offrir des options de mobilité durables, efficaces, modernes, confortables et fiables, ils préféreront les </a:t>
            </a:r>
            <a:r>
              <a:rPr lang="fr-FR" sz="1600" b="1" dirty="0">
                <a:solidFill>
                  <a:schemeClr val="accent2"/>
                </a:solidFill>
                <a:latin typeface="+mj-lt"/>
              </a:rPr>
              <a:t>villes pleines de vie aux villes pleines de voitures</a:t>
            </a:r>
            <a:r>
              <a:rPr lang="fr-FR" sz="1600" dirty="0">
                <a:latin typeface="+mj-lt"/>
              </a:rPr>
              <a:t>. </a:t>
            </a:r>
          </a:p>
          <a:p>
            <a:pPr marL="342900" indent="-342900" algn="just">
              <a:buFont typeface="Arial" panose="020B0604020202020204" pitchFamily="34" charset="0"/>
              <a:buChar char="•"/>
            </a:pPr>
            <a:r>
              <a:rPr lang="fr-FR" sz="1600" dirty="0">
                <a:latin typeface="+mj-lt"/>
              </a:rPr>
              <a:t>Les </a:t>
            </a:r>
            <a:r>
              <a:rPr lang="fr-FR" sz="1600" b="1" dirty="0">
                <a:solidFill>
                  <a:schemeClr val="accent2"/>
                </a:solidFill>
                <a:latin typeface="+mj-lt"/>
              </a:rPr>
              <a:t>transports publics permettent de se déplacer de manière efficace et respectueuse de l'environnement</a:t>
            </a:r>
            <a:r>
              <a:rPr lang="fr-FR" sz="1600" dirty="0">
                <a:latin typeface="+mj-lt"/>
              </a:rPr>
              <a:t>, en permettant de se rendre à leur travail, de suivre une formation, de se rendre à un rendez-vous médical ou de pratiquer des activités de loisir. </a:t>
            </a:r>
          </a:p>
          <a:p>
            <a:pPr marL="342900" indent="-342900" algn="just">
              <a:buFont typeface="Arial" panose="020B0604020202020204" pitchFamily="34" charset="0"/>
              <a:buChar char="•"/>
            </a:pPr>
            <a:r>
              <a:rPr lang="fr-FR" sz="1600" dirty="0">
                <a:latin typeface="+mj-lt"/>
              </a:rPr>
              <a:t>Des </a:t>
            </a:r>
            <a:r>
              <a:rPr lang="fr-FR" sz="1600" b="1" dirty="0">
                <a:solidFill>
                  <a:schemeClr val="accent2"/>
                </a:solidFill>
                <a:latin typeface="+mj-lt"/>
              </a:rPr>
              <a:t>bus propres peuvent atteindre n'importe quelle destination </a:t>
            </a:r>
            <a:r>
              <a:rPr lang="fr-FR" sz="1600" dirty="0">
                <a:latin typeface="+mj-lt"/>
              </a:rPr>
              <a:t>dans une ville ou une région. </a:t>
            </a:r>
          </a:p>
          <a:p>
            <a:pPr marL="342900" indent="-342900" algn="just">
              <a:buFont typeface="Arial" panose="020B0604020202020204" pitchFamily="34" charset="0"/>
              <a:buChar char="•"/>
            </a:pPr>
            <a:r>
              <a:rPr lang="fr-FR" sz="1600" dirty="0">
                <a:latin typeface="+mj-lt"/>
              </a:rPr>
              <a:t>Complétés par un </a:t>
            </a:r>
            <a:r>
              <a:rPr lang="fr-FR" sz="1600" b="1" dirty="0">
                <a:solidFill>
                  <a:schemeClr val="accent2"/>
                </a:solidFill>
                <a:latin typeface="+mj-lt"/>
              </a:rPr>
              <a:t>réseau de nœuds multimodaux facilitant les correspondances </a:t>
            </a:r>
            <a:r>
              <a:rPr lang="fr-FR" sz="1600" dirty="0">
                <a:latin typeface="+mj-lt"/>
              </a:rPr>
              <a:t>entre le premier et le dernier kilomètre, les systèmes ferroviaires régionaux et suburbains, les métros, les tramways et les trains urbains, ainsi que les systèmes de bus rapides, sont reconnus pour leur grande capacité et leur contribution au développement de l'utilisation des sols. </a:t>
            </a:r>
          </a:p>
          <a:p>
            <a:pPr marL="342900" indent="-342900" algn="just">
              <a:buFont typeface="Arial" panose="020B0604020202020204" pitchFamily="34" charset="0"/>
              <a:buChar char="•"/>
            </a:pPr>
            <a:r>
              <a:rPr lang="fr-FR" sz="1600" dirty="0">
                <a:latin typeface="+mj-lt"/>
              </a:rPr>
              <a:t>Les </a:t>
            </a:r>
            <a:r>
              <a:rPr lang="fr-FR" sz="1600" b="1" dirty="0">
                <a:solidFill>
                  <a:schemeClr val="accent2"/>
                </a:solidFill>
                <a:latin typeface="+mj-lt"/>
              </a:rPr>
              <a:t>systèmes ferroviaires automatisés </a:t>
            </a:r>
            <a:r>
              <a:rPr lang="fr-FR" sz="1600" dirty="0">
                <a:latin typeface="+mj-lt"/>
              </a:rPr>
              <a:t>- et à l'avenir les bus autonomes - sont non seulement rapides et efficaces, mais ils bénéficient également d'un niveau élevé de résilience, par exemple lors de la crise COVID. </a:t>
            </a:r>
          </a:p>
          <a:p>
            <a:pPr marL="342900" indent="-342900" algn="just">
              <a:buFont typeface="Arial" panose="020B0604020202020204" pitchFamily="34" charset="0"/>
              <a:buChar char="•"/>
            </a:pPr>
            <a:r>
              <a:rPr lang="fr-FR" sz="1600" dirty="0">
                <a:latin typeface="+mj-lt"/>
              </a:rPr>
              <a:t>Les </a:t>
            </a:r>
            <a:r>
              <a:rPr lang="fr-FR" sz="1600" b="1" dirty="0">
                <a:solidFill>
                  <a:schemeClr val="accent2"/>
                </a:solidFill>
                <a:latin typeface="+mj-lt"/>
              </a:rPr>
              <a:t>nouveaux services de mobilité </a:t>
            </a:r>
            <a:r>
              <a:rPr lang="fr-FR" sz="1600" dirty="0">
                <a:latin typeface="+mj-lt"/>
              </a:rPr>
              <a:t>devraient faire partie de l'offre de transport public et être réglementés par les autorités locales de transport afin de garantir qu'ils contribuent aux objectifs de mobilité de la ville ou de la région.</a:t>
            </a:r>
            <a:endParaRPr lang="en-BE" sz="1600" dirty="0">
              <a:latin typeface="+mj-lt"/>
            </a:endParaRPr>
          </a:p>
        </p:txBody>
      </p:sp>
    </p:spTree>
    <p:extLst>
      <p:ext uri="{BB962C8B-B14F-4D97-AF65-F5344CB8AC3E}">
        <p14:creationId xmlns:p14="http://schemas.microsoft.com/office/powerpoint/2010/main" val="34066218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2F43CB7-911B-B4BE-AF7A-AD7792AAA5CF}"/>
              </a:ext>
            </a:extLst>
          </p:cNvPr>
          <p:cNvSpPr>
            <a:spLocks noGrp="1"/>
          </p:cNvSpPr>
          <p:nvPr>
            <p:ph type="title"/>
          </p:nvPr>
        </p:nvSpPr>
        <p:spPr>
          <a:xfrm>
            <a:off x="1578164" y="342937"/>
            <a:ext cx="10470962" cy="630997"/>
          </a:xfrm>
        </p:spPr>
        <p:txBody>
          <a:bodyPr/>
          <a:lstStyle/>
          <a:p>
            <a:r>
              <a:rPr lang="en-US" dirty="0">
                <a:solidFill>
                  <a:schemeClr val="accent2"/>
                </a:solidFill>
                <a:latin typeface="Century Gothic"/>
              </a:rPr>
              <a:t>4. </a:t>
            </a:r>
            <a:r>
              <a:rPr lang="en-US" dirty="0">
                <a:solidFill>
                  <a:schemeClr val="tx2"/>
                </a:solidFill>
                <a:latin typeface="Century Gothic"/>
              </a:rPr>
              <a:t>PRIORITES DE L’UITP</a:t>
            </a:r>
            <a:endParaRPr lang="en-US" dirty="0">
              <a:solidFill>
                <a:schemeClr val="tx2"/>
              </a:solidFill>
            </a:endParaRPr>
          </a:p>
        </p:txBody>
      </p:sp>
      <p:sp>
        <p:nvSpPr>
          <p:cNvPr id="2" name="Rectangle 1">
            <a:extLst>
              <a:ext uri="{FF2B5EF4-FFF2-40B4-BE49-F238E27FC236}">
                <a16:creationId xmlns:a16="http://schemas.microsoft.com/office/drawing/2014/main" id="{309DE0B4-82BF-51EF-5175-5DE1D59C0408}"/>
              </a:ext>
            </a:extLst>
          </p:cNvPr>
          <p:cNvSpPr/>
          <p:nvPr/>
        </p:nvSpPr>
        <p:spPr>
          <a:xfrm>
            <a:off x="400162" y="2028597"/>
            <a:ext cx="11648964" cy="130951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BE"/>
          </a:p>
        </p:txBody>
      </p:sp>
      <p:sp>
        <p:nvSpPr>
          <p:cNvPr id="7" name="TextBox 6">
            <a:extLst>
              <a:ext uri="{FF2B5EF4-FFF2-40B4-BE49-F238E27FC236}">
                <a16:creationId xmlns:a16="http://schemas.microsoft.com/office/drawing/2014/main" id="{A0C96FAE-E950-6B27-DE43-BE113DA47223}"/>
              </a:ext>
            </a:extLst>
          </p:cNvPr>
          <p:cNvSpPr txBox="1"/>
          <p:nvPr/>
        </p:nvSpPr>
        <p:spPr>
          <a:xfrm>
            <a:off x="356184" y="1282407"/>
            <a:ext cx="11479631" cy="4801314"/>
          </a:xfrm>
          <a:prstGeom prst="rect">
            <a:avLst/>
          </a:prstGeom>
          <a:noFill/>
        </p:spPr>
        <p:txBody>
          <a:bodyPr wrap="square">
            <a:spAutoFit/>
          </a:bodyPr>
          <a:lstStyle/>
          <a:p>
            <a:r>
              <a:rPr lang="fr-FR" sz="2400" b="1" u="sng" dirty="0">
                <a:solidFill>
                  <a:schemeClr val="accent2"/>
                </a:solidFill>
                <a:latin typeface="+mj-lt"/>
              </a:rPr>
              <a:t>Nos attentes</a:t>
            </a:r>
          </a:p>
          <a:p>
            <a:endParaRPr lang="fr-FR" sz="2400" b="1" dirty="0">
              <a:latin typeface="+mj-lt"/>
            </a:endParaRPr>
          </a:p>
          <a:p>
            <a:pPr algn="just"/>
            <a:r>
              <a:rPr lang="fr-FR" sz="2000" b="1" dirty="0">
                <a:latin typeface="+mj-lt"/>
              </a:rPr>
              <a:t>Plus de transport public et de meilleure qualité : </a:t>
            </a:r>
            <a:r>
              <a:rPr lang="fr-FR" sz="2000" dirty="0">
                <a:latin typeface="+mj-lt"/>
              </a:rPr>
              <a:t>Le </a:t>
            </a:r>
            <a:r>
              <a:rPr lang="fr-FR" sz="2000" b="1" dirty="0">
                <a:solidFill>
                  <a:schemeClr val="bg1"/>
                </a:solidFill>
                <a:latin typeface="+mj-lt"/>
              </a:rPr>
              <a:t>transfert modal vers les transports</a:t>
            </a:r>
            <a:r>
              <a:rPr lang="fr-FR" sz="2000" b="1" dirty="0">
                <a:solidFill>
                  <a:schemeClr val="accent2"/>
                </a:solidFill>
                <a:latin typeface="+mj-lt"/>
              </a:rPr>
              <a:t> </a:t>
            </a:r>
            <a:r>
              <a:rPr lang="fr-FR" sz="2000" b="1" dirty="0">
                <a:solidFill>
                  <a:schemeClr val="bg1"/>
                </a:solidFill>
                <a:latin typeface="+mj-lt"/>
              </a:rPr>
              <a:t>publics et la mobilité active</a:t>
            </a:r>
            <a:r>
              <a:rPr lang="fr-FR" sz="2000" b="1" dirty="0">
                <a:solidFill>
                  <a:schemeClr val="accent2"/>
                </a:solidFill>
                <a:latin typeface="+mj-lt"/>
              </a:rPr>
              <a:t> </a:t>
            </a:r>
            <a:r>
              <a:rPr lang="fr-FR" sz="2000" dirty="0">
                <a:latin typeface="+mj-lt"/>
              </a:rPr>
              <a:t>doit devenir un </a:t>
            </a:r>
            <a:r>
              <a:rPr lang="fr-FR" sz="2000" b="1" dirty="0">
                <a:solidFill>
                  <a:schemeClr val="bg1"/>
                </a:solidFill>
                <a:latin typeface="+mj-lt"/>
              </a:rPr>
              <a:t>objectif clair</a:t>
            </a:r>
            <a:r>
              <a:rPr lang="fr-FR" sz="2000" dirty="0">
                <a:solidFill>
                  <a:schemeClr val="bg1"/>
                </a:solidFill>
                <a:latin typeface="+mj-lt"/>
              </a:rPr>
              <a:t> </a:t>
            </a:r>
            <a:r>
              <a:rPr lang="fr-FR" sz="2000" dirty="0">
                <a:latin typeface="+mj-lt"/>
              </a:rPr>
              <a:t>et </a:t>
            </a:r>
            <a:r>
              <a:rPr lang="fr-FR" sz="2000" b="1" dirty="0">
                <a:solidFill>
                  <a:schemeClr val="bg1"/>
                </a:solidFill>
                <a:latin typeface="+mj-lt"/>
              </a:rPr>
              <a:t>incontestable</a:t>
            </a:r>
            <a:r>
              <a:rPr lang="fr-FR" sz="2000" dirty="0">
                <a:latin typeface="+mj-lt"/>
              </a:rPr>
              <a:t> de l'Union européenne, car il soutient de nombreux objectifs de politique publique tels que la cohésion sociale, le développement économique, la durabilité, la santé des citoyens, etc.</a:t>
            </a:r>
          </a:p>
          <a:p>
            <a:pPr marL="285750" indent="-285750" algn="just">
              <a:buFont typeface="Arial" panose="020B0604020202020204" pitchFamily="34" charset="0"/>
              <a:buChar char="•"/>
            </a:pPr>
            <a:endParaRPr lang="fr-FR" dirty="0">
              <a:latin typeface="+mj-lt"/>
            </a:endParaRPr>
          </a:p>
          <a:p>
            <a:pPr marL="285750" indent="-285750" algn="just">
              <a:buFont typeface="Arial" panose="020B0604020202020204" pitchFamily="34" charset="0"/>
              <a:buChar char="•"/>
            </a:pPr>
            <a:endParaRPr lang="fr-FR" dirty="0">
              <a:latin typeface="+mj-lt"/>
            </a:endParaRPr>
          </a:p>
          <a:p>
            <a:pPr marL="285750" indent="-285750" algn="just">
              <a:buFont typeface="Arial" panose="020B0604020202020204" pitchFamily="34" charset="0"/>
              <a:buChar char="•"/>
            </a:pPr>
            <a:r>
              <a:rPr lang="fr-FR" dirty="0">
                <a:latin typeface="+mj-lt"/>
              </a:rPr>
              <a:t>Une </a:t>
            </a:r>
            <a:r>
              <a:rPr lang="fr-FR" b="1" dirty="0">
                <a:solidFill>
                  <a:schemeClr val="accent2"/>
                </a:solidFill>
                <a:latin typeface="+mj-lt"/>
              </a:rPr>
              <a:t>déclaration en faveur des transports publics </a:t>
            </a:r>
            <a:r>
              <a:rPr lang="fr-FR" dirty="0">
                <a:latin typeface="+mj-lt"/>
              </a:rPr>
              <a:t>devrait reconnaître les multiples </a:t>
            </a:r>
            <a:r>
              <a:rPr lang="fr-FR" b="1" dirty="0">
                <a:solidFill>
                  <a:schemeClr val="accent2"/>
                </a:solidFill>
                <a:latin typeface="+mj-lt"/>
              </a:rPr>
              <a:t>avantages</a:t>
            </a:r>
            <a:r>
              <a:rPr lang="fr-FR" dirty="0">
                <a:latin typeface="+mj-lt"/>
              </a:rPr>
              <a:t> du secteur des transports publics et rassembler les différents niveaux de gouvernance derrière l'objectif commun de promouvoir et de renforcer l'utilisation des transports publics dans l’UE</a:t>
            </a:r>
          </a:p>
          <a:p>
            <a:pPr marL="285750" indent="-285750" algn="just">
              <a:buFont typeface="Arial" panose="020B0604020202020204" pitchFamily="34" charset="0"/>
              <a:buChar char="•"/>
            </a:pPr>
            <a:r>
              <a:rPr lang="fr-FR" dirty="0">
                <a:latin typeface="+mj-lt"/>
              </a:rPr>
              <a:t>Chaque nouvelle législation dans l'UE devrait être évaluée afin de déterminer </a:t>
            </a:r>
            <a:r>
              <a:rPr lang="fr-FR" b="1" dirty="0">
                <a:solidFill>
                  <a:schemeClr val="accent2"/>
                </a:solidFill>
                <a:latin typeface="+mj-lt"/>
              </a:rPr>
              <a:t>si elle soutient les transports publics ou si elle la rend plus lourde, plus coûteuse ou plus bureaucratique</a:t>
            </a:r>
            <a:r>
              <a:rPr lang="fr-FR" dirty="0">
                <a:latin typeface="+mj-lt"/>
              </a:rPr>
              <a:t>.</a:t>
            </a:r>
          </a:p>
          <a:p>
            <a:pPr marL="285750" indent="-285750" algn="just">
              <a:buFont typeface="Arial" panose="020B0604020202020204" pitchFamily="34" charset="0"/>
              <a:buChar char="•"/>
            </a:pPr>
            <a:r>
              <a:rPr lang="fr-FR" dirty="0">
                <a:latin typeface="+mj-lt"/>
              </a:rPr>
              <a:t>La </a:t>
            </a:r>
            <a:r>
              <a:rPr lang="fr-FR" b="1" dirty="0">
                <a:solidFill>
                  <a:schemeClr val="accent2"/>
                </a:solidFill>
                <a:latin typeface="+mj-lt"/>
              </a:rPr>
              <a:t>stabilité réglementaire du secteur des transports publics </a:t>
            </a:r>
            <a:r>
              <a:rPr lang="fr-FR" dirty="0">
                <a:latin typeface="+mj-lt"/>
              </a:rPr>
              <a:t>doit être assurée, ainsi que la cohérence du cadre réglementaire pour tous les modes, en évitant en particulier les politiques qui vont à l'encontre du but recherché.</a:t>
            </a:r>
            <a:endParaRPr lang="en-BE" dirty="0">
              <a:latin typeface="+mj-lt"/>
            </a:endParaRPr>
          </a:p>
        </p:txBody>
      </p:sp>
    </p:spTree>
    <p:extLst>
      <p:ext uri="{BB962C8B-B14F-4D97-AF65-F5344CB8AC3E}">
        <p14:creationId xmlns:p14="http://schemas.microsoft.com/office/powerpoint/2010/main" val="17251468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4B6A01-C94F-9C09-9E18-D20B998C21F4}"/>
              </a:ext>
            </a:extLst>
          </p:cNvPr>
          <p:cNvSpPr/>
          <p:nvPr/>
        </p:nvSpPr>
        <p:spPr>
          <a:xfrm>
            <a:off x="762983" y="1775209"/>
            <a:ext cx="10892863" cy="46121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BE"/>
          </a:p>
        </p:txBody>
      </p:sp>
      <p:sp>
        <p:nvSpPr>
          <p:cNvPr id="5" name="Rectangle 4">
            <a:extLst>
              <a:ext uri="{FF2B5EF4-FFF2-40B4-BE49-F238E27FC236}">
                <a16:creationId xmlns:a16="http://schemas.microsoft.com/office/drawing/2014/main" id="{FDC97B40-BCA8-8060-44EB-0F68EAC23ACD}"/>
              </a:ext>
            </a:extLst>
          </p:cNvPr>
          <p:cNvSpPr/>
          <p:nvPr/>
        </p:nvSpPr>
        <p:spPr>
          <a:xfrm>
            <a:off x="762983" y="4259512"/>
            <a:ext cx="10892863" cy="46121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BE"/>
          </a:p>
        </p:txBody>
      </p:sp>
      <p:sp>
        <p:nvSpPr>
          <p:cNvPr id="3" name="Content Placeholder 2">
            <a:extLst>
              <a:ext uri="{FF2B5EF4-FFF2-40B4-BE49-F238E27FC236}">
                <a16:creationId xmlns:a16="http://schemas.microsoft.com/office/drawing/2014/main" id="{1B905DB2-9EA8-1D1E-1C5A-06D87E329388}"/>
              </a:ext>
            </a:extLst>
          </p:cNvPr>
          <p:cNvSpPr>
            <a:spLocks noGrp="1"/>
          </p:cNvSpPr>
          <p:nvPr>
            <p:ph idx="1"/>
          </p:nvPr>
        </p:nvSpPr>
        <p:spPr>
          <a:xfrm>
            <a:off x="762983" y="1113716"/>
            <a:ext cx="10972800" cy="5622364"/>
          </a:xfrm>
        </p:spPr>
        <p:txBody>
          <a:bodyPr>
            <a:normAutofit fontScale="92500" lnSpcReduction="10000"/>
          </a:bodyPr>
          <a:lstStyle/>
          <a:p>
            <a:r>
              <a:rPr lang="fr-FR" sz="2400" b="1" u="sng" dirty="0">
                <a:solidFill>
                  <a:schemeClr val="accent2"/>
                </a:solidFill>
                <a:latin typeface="+mj-lt"/>
              </a:rPr>
              <a:t>Nos attentes</a:t>
            </a:r>
          </a:p>
          <a:p>
            <a:endParaRPr lang="fr-FR" dirty="0"/>
          </a:p>
          <a:p>
            <a:r>
              <a:rPr lang="fr-FR" dirty="0"/>
              <a:t>Une transition verte vers la neutralité carbone</a:t>
            </a:r>
          </a:p>
          <a:p>
            <a:pPr marL="342900" indent="-342900" algn="just">
              <a:buFont typeface="Arial" panose="020B0604020202020204" pitchFamily="34" charset="0"/>
              <a:buChar char="•"/>
            </a:pPr>
            <a:r>
              <a:rPr lang="fr-FR" sz="1800" b="0" dirty="0"/>
              <a:t>Pour mettre en œuvre et accélérer la transition énergétique dans les transports publics, l'Union européenne </a:t>
            </a:r>
            <a:r>
              <a:rPr lang="fr-FR" sz="1800" dirty="0">
                <a:solidFill>
                  <a:schemeClr val="accent2"/>
                </a:solidFill>
              </a:rPr>
              <a:t>devrait cofinancer les véhicules à zéro émission et l'installation d'infrastructures pour les systèmes routiers et ferroviaires</a:t>
            </a:r>
            <a:r>
              <a:rPr lang="fr-FR" sz="1800" b="0" dirty="0"/>
              <a:t>.</a:t>
            </a:r>
          </a:p>
          <a:p>
            <a:pPr marL="342900" indent="-342900" algn="just">
              <a:buFont typeface="Arial" panose="020B0604020202020204" pitchFamily="34" charset="0"/>
              <a:buChar char="•"/>
            </a:pPr>
            <a:r>
              <a:rPr lang="fr-FR" sz="1800" dirty="0">
                <a:solidFill>
                  <a:schemeClr val="accent2"/>
                </a:solidFill>
              </a:rPr>
              <a:t>L'adaptation des infrastructures de transport aux nouveaux risques et au changement climatique </a:t>
            </a:r>
            <a:r>
              <a:rPr lang="fr-FR" sz="1800" b="0" dirty="0"/>
              <a:t>deviendra nécessaire. L'UE devrait soutenir les mesures d'adaptation en finançant</a:t>
            </a:r>
          </a:p>
          <a:p>
            <a:pPr marL="342900" indent="-342900" algn="just">
              <a:buFont typeface="Arial" panose="020B0604020202020204" pitchFamily="34" charset="0"/>
              <a:buChar char="•"/>
            </a:pPr>
            <a:r>
              <a:rPr lang="fr-FR" sz="1800" b="0" dirty="0"/>
              <a:t>Les </a:t>
            </a:r>
            <a:r>
              <a:rPr lang="fr-FR" sz="1800" dirty="0">
                <a:solidFill>
                  <a:schemeClr val="accent2"/>
                </a:solidFill>
              </a:rPr>
              <a:t>coûts externes des transports devraient être calculés pour chaque mode </a:t>
            </a:r>
            <a:r>
              <a:rPr lang="fr-FR" sz="1800" b="0" dirty="0"/>
              <a:t>conformément au manuel de la Commission sur les coûts externes des transports4 et inclus dans le prix du transport. </a:t>
            </a:r>
            <a:endParaRPr lang="en-GB" sz="1800" b="0" dirty="0"/>
          </a:p>
          <a:p>
            <a:pPr marL="342900" indent="-342900" algn="just">
              <a:buFont typeface="Arial" panose="020B0604020202020204" pitchFamily="34" charset="0"/>
              <a:buChar char="•"/>
            </a:pPr>
            <a:endParaRPr lang="en-GB" sz="1800" b="0" dirty="0"/>
          </a:p>
          <a:p>
            <a:r>
              <a:rPr lang="en-GB" dirty="0"/>
              <a:t>Un </a:t>
            </a:r>
            <a:r>
              <a:rPr lang="en-GB" dirty="0" err="1"/>
              <a:t>secteur</a:t>
            </a:r>
            <a:r>
              <a:rPr lang="en-GB" dirty="0"/>
              <a:t> </a:t>
            </a:r>
            <a:r>
              <a:rPr lang="en-GB" dirty="0" err="1"/>
              <a:t>centré</a:t>
            </a:r>
            <a:r>
              <a:rPr lang="en-GB" dirty="0"/>
              <a:t> sur </a:t>
            </a:r>
            <a:r>
              <a:rPr lang="en-GB" dirty="0" err="1"/>
              <a:t>l’humain</a:t>
            </a:r>
            <a:r>
              <a:rPr lang="en-GB" dirty="0"/>
              <a:t> !</a:t>
            </a:r>
          </a:p>
          <a:p>
            <a:pPr marL="285750" indent="-285750" algn="just">
              <a:buFont typeface="Arial" panose="020B0604020202020204" pitchFamily="34" charset="0"/>
              <a:buChar char="•"/>
            </a:pPr>
            <a:r>
              <a:rPr lang="fr-FR" sz="1800" b="0" dirty="0"/>
              <a:t>Afin d'assurer la continuité de services de transport de masse de haute qualité et d'éviter de faire peser une charge trop lourde sur les opérateurs locaux de transport public, toute législation européenne à venir doit être </a:t>
            </a:r>
            <a:r>
              <a:rPr lang="fr-FR" sz="1800" dirty="0">
                <a:solidFill>
                  <a:schemeClr val="accent2"/>
                </a:solidFill>
              </a:rPr>
              <a:t>"adaptée aux services de transport public", appropriée et raisonnable</a:t>
            </a:r>
            <a:r>
              <a:rPr lang="fr-FR" sz="1800" b="0" dirty="0"/>
              <a:t>.</a:t>
            </a:r>
          </a:p>
          <a:p>
            <a:pPr marL="285750" indent="-285750" algn="just">
              <a:buFont typeface="Arial" panose="020B0604020202020204" pitchFamily="34" charset="0"/>
              <a:buChar char="•"/>
            </a:pPr>
            <a:r>
              <a:rPr lang="fr-FR" sz="1800" b="0" dirty="0"/>
              <a:t>Toute discussion concernant les </a:t>
            </a:r>
            <a:r>
              <a:rPr lang="fr-FR" sz="1800" dirty="0">
                <a:solidFill>
                  <a:schemeClr val="accent2"/>
                </a:solidFill>
              </a:rPr>
              <a:t>droits des passagers </a:t>
            </a:r>
            <a:r>
              <a:rPr lang="fr-FR" sz="1800" b="0" dirty="0"/>
              <a:t>dans les transports publics doit impliquer tous les acteurs concernés et tenir compte des conditions et des solutions locales.</a:t>
            </a:r>
          </a:p>
          <a:p>
            <a:pPr marL="285750" indent="-285750" algn="just">
              <a:buFont typeface="Arial" panose="020B0604020202020204" pitchFamily="34" charset="0"/>
              <a:buChar char="•"/>
            </a:pPr>
            <a:r>
              <a:rPr lang="fr-FR" sz="1800" b="0" dirty="0"/>
              <a:t>L'UE devrait revoir les </a:t>
            </a:r>
            <a:r>
              <a:rPr lang="fr-FR" sz="1800" dirty="0">
                <a:solidFill>
                  <a:schemeClr val="accent2"/>
                </a:solidFill>
              </a:rPr>
              <a:t>règles d'accès à la profession de conducteur de bus et de train </a:t>
            </a:r>
            <a:r>
              <a:rPr lang="fr-FR" sz="1800" b="0" dirty="0"/>
              <a:t>afin que le secteur soit en mesure d'attirer davantage de jeunes et de personnes souhaitant changer de carrière.</a:t>
            </a:r>
          </a:p>
        </p:txBody>
      </p:sp>
      <p:sp>
        <p:nvSpPr>
          <p:cNvPr id="4" name="Title 1">
            <a:extLst>
              <a:ext uri="{FF2B5EF4-FFF2-40B4-BE49-F238E27FC236}">
                <a16:creationId xmlns:a16="http://schemas.microsoft.com/office/drawing/2014/main" id="{0375E47A-11E2-F3B5-91D1-B268EBAF2052}"/>
              </a:ext>
            </a:extLst>
          </p:cNvPr>
          <p:cNvSpPr>
            <a:spLocks noGrp="1"/>
          </p:cNvSpPr>
          <p:nvPr>
            <p:ph type="title"/>
          </p:nvPr>
        </p:nvSpPr>
        <p:spPr>
          <a:xfrm>
            <a:off x="1578164" y="342937"/>
            <a:ext cx="10470962" cy="630997"/>
          </a:xfrm>
        </p:spPr>
        <p:txBody>
          <a:bodyPr/>
          <a:lstStyle/>
          <a:p>
            <a:r>
              <a:rPr lang="en-US" dirty="0">
                <a:solidFill>
                  <a:schemeClr val="accent2"/>
                </a:solidFill>
                <a:latin typeface="Century Gothic"/>
              </a:rPr>
              <a:t>4. </a:t>
            </a:r>
            <a:r>
              <a:rPr lang="en-US" dirty="0">
                <a:solidFill>
                  <a:schemeClr val="tx2"/>
                </a:solidFill>
                <a:latin typeface="Century Gothic"/>
              </a:rPr>
              <a:t>PRIORITES DE L’UITP</a:t>
            </a:r>
            <a:endParaRPr lang="en-US" dirty="0">
              <a:solidFill>
                <a:schemeClr val="tx2"/>
              </a:solidFill>
            </a:endParaRPr>
          </a:p>
        </p:txBody>
      </p:sp>
    </p:spTree>
    <p:extLst>
      <p:ext uri="{BB962C8B-B14F-4D97-AF65-F5344CB8AC3E}">
        <p14:creationId xmlns:p14="http://schemas.microsoft.com/office/powerpoint/2010/main" val="2423384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209DD-AF49-EAAC-64A9-8EBB2276D1ED}"/>
              </a:ext>
            </a:extLst>
          </p:cNvPr>
          <p:cNvSpPr>
            <a:spLocks noGrp="1"/>
          </p:cNvSpPr>
          <p:nvPr>
            <p:ph type="title"/>
          </p:nvPr>
        </p:nvSpPr>
        <p:spPr/>
        <p:txBody>
          <a:bodyPr/>
          <a:lstStyle/>
          <a:p>
            <a:r>
              <a:rPr lang="en-US" dirty="0">
                <a:solidFill>
                  <a:schemeClr val="accent2"/>
                </a:solidFill>
                <a:latin typeface="Century Gothic"/>
              </a:rPr>
              <a:t>1. </a:t>
            </a:r>
            <a:r>
              <a:rPr lang="en-US" dirty="0">
                <a:solidFill>
                  <a:schemeClr val="tx2"/>
                </a:solidFill>
                <a:latin typeface="Century Gothic"/>
              </a:rPr>
              <a:t>INTRODUCTION</a:t>
            </a:r>
            <a:endParaRPr lang="en-US" dirty="0">
              <a:solidFill>
                <a:schemeClr val="tx2"/>
              </a:solidFill>
            </a:endParaRPr>
          </a:p>
        </p:txBody>
      </p:sp>
      <p:sp>
        <p:nvSpPr>
          <p:cNvPr id="15" name="ZoneTexte 14">
            <a:extLst>
              <a:ext uri="{FF2B5EF4-FFF2-40B4-BE49-F238E27FC236}">
                <a16:creationId xmlns:a16="http://schemas.microsoft.com/office/drawing/2014/main" id="{7B5288F8-DE13-6797-A4A9-E5C22B583D90}"/>
              </a:ext>
            </a:extLst>
          </p:cNvPr>
          <p:cNvSpPr txBox="1"/>
          <p:nvPr/>
        </p:nvSpPr>
        <p:spPr>
          <a:xfrm>
            <a:off x="447040" y="1166440"/>
            <a:ext cx="11602086" cy="707886"/>
          </a:xfrm>
          <a:prstGeom prst="rect">
            <a:avLst/>
          </a:prstGeom>
          <a:noFill/>
        </p:spPr>
        <p:txBody>
          <a:bodyPr wrap="square" lIns="91440" tIns="45720" rIns="91440" bIns="45720" anchor="t">
            <a:spAutoFit/>
          </a:bodyPr>
          <a:lstStyle/>
          <a:p>
            <a:pPr algn="just"/>
            <a:r>
              <a:rPr lang="en-GB" sz="2000" b="1" u="sng" dirty="0">
                <a:solidFill>
                  <a:schemeClr val="accent2"/>
                </a:solidFill>
                <a:latin typeface="+mj-lt"/>
              </a:rPr>
              <a:t>Rappel des </a:t>
            </a:r>
            <a:r>
              <a:rPr lang="en-GB" sz="2000" b="1" u="sng" dirty="0" err="1">
                <a:solidFill>
                  <a:schemeClr val="accent2"/>
                </a:solidFill>
                <a:latin typeface="+mj-lt"/>
              </a:rPr>
              <a:t>principales</a:t>
            </a:r>
            <a:r>
              <a:rPr lang="en-GB" sz="2000" b="1" u="sng" dirty="0">
                <a:solidFill>
                  <a:schemeClr val="accent2"/>
                </a:solidFill>
                <a:latin typeface="+mj-lt"/>
              </a:rPr>
              <a:t> institutions et de </a:t>
            </a:r>
            <a:r>
              <a:rPr lang="en-GB" sz="2000" b="1" u="sng" dirty="0" err="1">
                <a:solidFill>
                  <a:schemeClr val="accent2"/>
                </a:solidFill>
                <a:latin typeface="+mj-lt"/>
              </a:rPr>
              <a:t>leurs</a:t>
            </a:r>
            <a:r>
              <a:rPr lang="en-GB" sz="2000" b="1" u="sng" dirty="0">
                <a:solidFill>
                  <a:schemeClr val="accent2"/>
                </a:solidFill>
                <a:latin typeface="+mj-lt"/>
              </a:rPr>
              <a:t> </a:t>
            </a:r>
            <a:r>
              <a:rPr lang="en-GB" sz="2000" b="1" u="sng" dirty="0" err="1">
                <a:solidFill>
                  <a:schemeClr val="accent2"/>
                </a:solidFill>
                <a:latin typeface="+mj-lt"/>
              </a:rPr>
              <a:t>rôles</a:t>
            </a:r>
            <a:endParaRPr lang="en-GB" sz="2000" b="1" u="sng" dirty="0">
              <a:solidFill>
                <a:schemeClr val="accent2"/>
              </a:solidFill>
              <a:latin typeface="+mj-lt"/>
            </a:endParaRPr>
          </a:p>
          <a:p>
            <a:pPr algn="just"/>
            <a:endParaRPr lang="en-GB" sz="2000" b="1" u="sng" dirty="0">
              <a:solidFill>
                <a:schemeClr val="accent2"/>
              </a:solidFill>
              <a:effectLst/>
              <a:latin typeface="+mj-lt"/>
              <a:ea typeface="Calibri" panose="020F0502020204030204" pitchFamily="34" charset="0"/>
              <a:cs typeface="Open Sans"/>
            </a:endParaRPr>
          </a:p>
        </p:txBody>
      </p:sp>
      <p:pic>
        <p:nvPicPr>
          <p:cNvPr id="3" name="Picture 2">
            <a:extLst>
              <a:ext uri="{FF2B5EF4-FFF2-40B4-BE49-F238E27FC236}">
                <a16:creationId xmlns:a16="http://schemas.microsoft.com/office/drawing/2014/main" id="{CA6E09D8-A965-F623-FF57-B10CD42B3523}"/>
              </a:ext>
            </a:extLst>
          </p:cNvPr>
          <p:cNvPicPr>
            <a:picLocks noChangeAspect="1"/>
          </p:cNvPicPr>
          <p:nvPr/>
        </p:nvPicPr>
        <p:blipFill rotWithShape="1">
          <a:blip r:embed="rId3"/>
          <a:srcRect l="43231" t="4134" r="34011" b="77096"/>
          <a:stretch/>
        </p:blipFill>
        <p:spPr>
          <a:xfrm>
            <a:off x="914400" y="1826387"/>
            <a:ext cx="2118167" cy="1100368"/>
          </a:xfrm>
          <a:prstGeom prst="rect">
            <a:avLst/>
          </a:prstGeom>
        </p:spPr>
      </p:pic>
      <p:pic>
        <p:nvPicPr>
          <p:cNvPr id="4" name="Picture 3">
            <a:extLst>
              <a:ext uri="{FF2B5EF4-FFF2-40B4-BE49-F238E27FC236}">
                <a16:creationId xmlns:a16="http://schemas.microsoft.com/office/drawing/2014/main" id="{A87AF68E-D136-BA4C-15E0-BC1947375879}"/>
              </a:ext>
            </a:extLst>
          </p:cNvPr>
          <p:cNvPicPr>
            <a:picLocks noChangeAspect="1"/>
          </p:cNvPicPr>
          <p:nvPr/>
        </p:nvPicPr>
        <p:blipFill rotWithShape="1">
          <a:blip r:embed="rId3"/>
          <a:srcRect l="71218" t="76579" r="4531" b="3098"/>
          <a:stretch/>
        </p:blipFill>
        <p:spPr>
          <a:xfrm>
            <a:off x="8833339" y="1874326"/>
            <a:ext cx="2257063" cy="1191419"/>
          </a:xfrm>
          <a:prstGeom prst="rect">
            <a:avLst/>
          </a:prstGeom>
        </p:spPr>
      </p:pic>
      <p:pic>
        <p:nvPicPr>
          <p:cNvPr id="5" name="Picture 4">
            <a:extLst>
              <a:ext uri="{FF2B5EF4-FFF2-40B4-BE49-F238E27FC236}">
                <a16:creationId xmlns:a16="http://schemas.microsoft.com/office/drawing/2014/main" id="{8784A04B-003B-3B0F-7007-A371968EDDDC}"/>
              </a:ext>
            </a:extLst>
          </p:cNvPr>
          <p:cNvPicPr>
            <a:picLocks noChangeAspect="1"/>
          </p:cNvPicPr>
          <p:nvPr/>
        </p:nvPicPr>
        <p:blipFill rotWithShape="1">
          <a:blip r:embed="rId3"/>
          <a:srcRect l="40694" t="35905" r="32527" b="47467"/>
          <a:stretch/>
        </p:blipFill>
        <p:spPr>
          <a:xfrm>
            <a:off x="4632743" y="1928532"/>
            <a:ext cx="2492418" cy="974781"/>
          </a:xfrm>
          <a:prstGeom prst="rect">
            <a:avLst/>
          </a:prstGeom>
        </p:spPr>
      </p:pic>
      <p:pic>
        <p:nvPicPr>
          <p:cNvPr id="6" name="Picture 5">
            <a:extLst>
              <a:ext uri="{FF2B5EF4-FFF2-40B4-BE49-F238E27FC236}">
                <a16:creationId xmlns:a16="http://schemas.microsoft.com/office/drawing/2014/main" id="{A5DDFC1F-89EB-E09F-4FF0-42B1E9862472}"/>
              </a:ext>
            </a:extLst>
          </p:cNvPr>
          <p:cNvPicPr>
            <a:picLocks noChangeAspect="1"/>
          </p:cNvPicPr>
          <p:nvPr/>
        </p:nvPicPr>
        <p:blipFill rotWithShape="1">
          <a:blip r:embed="rId3"/>
          <a:srcRect l="15421" t="74929" r="65843" b="4748"/>
          <a:stretch/>
        </p:blipFill>
        <p:spPr>
          <a:xfrm>
            <a:off x="986391" y="3054830"/>
            <a:ext cx="1743770" cy="1191419"/>
          </a:xfrm>
          <a:prstGeom prst="rect">
            <a:avLst/>
          </a:prstGeom>
        </p:spPr>
      </p:pic>
      <p:pic>
        <p:nvPicPr>
          <p:cNvPr id="8" name="Picture 7">
            <a:extLst>
              <a:ext uri="{FF2B5EF4-FFF2-40B4-BE49-F238E27FC236}">
                <a16:creationId xmlns:a16="http://schemas.microsoft.com/office/drawing/2014/main" id="{A1C5C4BC-E454-FCF7-AED8-E21B35B329D4}"/>
              </a:ext>
            </a:extLst>
          </p:cNvPr>
          <p:cNvPicPr>
            <a:picLocks noChangeAspect="1"/>
          </p:cNvPicPr>
          <p:nvPr/>
        </p:nvPicPr>
        <p:blipFill>
          <a:blip r:embed="rId4"/>
          <a:stretch>
            <a:fillRect/>
          </a:stretch>
        </p:blipFill>
        <p:spPr>
          <a:xfrm>
            <a:off x="4270264" y="4702971"/>
            <a:ext cx="2854897" cy="1977178"/>
          </a:xfrm>
          <a:prstGeom prst="rect">
            <a:avLst/>
          </a:prstGeom>
        </p:spPr>
      </p:pic>
      <p:pic>
        <p:nvPicPr>
          <p:cNvPr id="10" name="Picture 9">
            <a:extLst>
              <a:ext uri="{FF2B5EF4-FFF2-40B4-BE49-F238E27FC236}">
                <a16:creationId xmlns:a16="http://schemas.microsoft.com/office/drawing/2014/main" id="{0DF6581A-9934-DF7D-0CAD-77F5F6F50042}"/>
              </a:ext>
            </a:extLst>
          </p:cNvPr>
          <p:cNvPicPr>
            <a:picLocks noChangeAspect="1"/>
          </p:cNvPicPr>
          <p:nvPr/>
        </p:nvPicPr>
        <p:blipFill>
          <a:blip r:embed="rId5"/>
          <a:stretch>
            <a:fillRect/>
          </a:stretch>
        </p:blipFill>
        <p:spPr>
          <a:xfrm>
            <a:off x="9814360" y="4702968"/>
            <a:ext cx="2354800" cy="1977179"/>
          </a:xfrm>
          <a:prstGeom prst="rect">
            <a:avLst/>
          </a:prstGeom>
        </p:spPr>
      </p:pic>
      <p:pic>
        <p:nvPicPr>
          <p:cNvPr id="12" name="Picture 11">
            <a:extLst>
              <a:ext uri="{FF2B5EF4-FFF2-40B4-BE49-F238E27FC236}">
                <a16:creationId xmlns:a16="http://schemas.microsoft.com/office/drawing/2014/main" id="{16B3E391-1E88-9017-E566-8D804712D418}"/>
              </a:ext>
            </a:extLst>
          </p:cNvPr>
          <p:cNvPicPr>
            <a:picLocks noChangeAspect="1"/>
          </p:cNvPicPr>
          <p:nvPr/>
        </p:nvPicPr>
        <p:blipFill>
          <a:blip r:embed="rId6"/>
          <a:stretch>
            <a:fillRect/>
          </a:stretch>
        </p:blipFill>
        <p:spPr>
          <a:xfrm>
            <a:off x="7459560" y="4725822"/>
            <a:ext cx="2354800" cy="1977177"/>
          </a:xfrm>
          <a:prstGeom prst="rect">
            <a:avLst/>
          </a:prstGeom>
        </p:spPr>
      </p:pic>
      <p:pic>
        <p:nvPicPr>
          <p:cNvPr id="14" name="Picture 13">
            <a:extLst>
              <a:ext uri="{FF2B5EF4-FFF2-40B4-BE49-F238E27FC236}">
                <a16:creationId xmlns:a16="http://schemas.microsoft.com/office/drawing/2014/main" id="{0AD32FE9-028D-C832-772F-08B6D14FBA97}"/>
              </a:ext>
            </a:extLst>
          </p:cNvPr>
          <p:cNvPicPr>
            <a:picLocks noChangeAspect="1"/>
          </p:cNvPicPr>
          <p:nvPr/>
        </p:nvPicPr>
        <p:blipFill>
          <a:blip r:embed="rId7"/>
          <a:stretch>
            <a:fillRect/>
          </a:stretch>
        </p:blipFill>
        <p:spPr>
          <a:xfrm>
            <a:off x="986391" y="4702969"/>
            <a:ext cx="2227364" cy="1977179"/>
          </a:xfrm>
          <a:prstGeom prst="rect">
            <a:avLst/>
          </a:prstGeom>
        </p:spPr>
      </p:pic>
      <p:sp>
        <p:nvSpPr>
          <p:cNvPr id="9" name="TextBox 8">
            <a:extLst>
              <a:ext uri="{FF2B5EF4-FFF2-40B4-BE49-F238E27FC236}">
                <a16:creationId xmlns:a16="http://schemas.microsoft.com/office/drawing/2014/main" id="{E11E8844-07B1-9E95-1CF5-E38FC01C3D2F}"/>
              </a:ext>
            </a:extLst>
          </p:cNvPr>
          <p:cNvSpPr txBox="1"/>
          <p:nvPr/>
        </p:nvSpPr>
        <p:spPr>
          <a:xfrm>
            <a:off x="8141201" y="178461"/>
            <a:ext cx="4268179" cy="1477328"/>
          </a:xfrm>
          <a:prstGeom prst="rect">
            <a:avLst/>
          </a:prstGeom>
          <a:noFill/>
        </p:spPr>
        <p:txBody>
          <a:bodyPr wrap="square">
            <a:spAutoFit/>
          </a:bodyPr>
          <a:lstStyle/>
          <a:p>
            <a:r>
              <a:rPr lang="en-GB" sz="1800" b="1" dirty="0">
                <a:latin typeface="+mj-lt"/>
              </a:rPr>
              <a:t>+ Cour </a:t>
            </a:r>
            <a:r>
              <a:rPr lang="en-GB" sz="1800" b="1" dirty="0" err="1">
                <a:latin typeface="+mj-lt"/>
              </a:rPr>
              <a:t>européenne</a:t>
            </a:r>
            <a:r>
              <a:rPr lang="en-GB" sz="1800" b="1" dirty="0">
                <a:latin typeface="+mj-lt"/>
              </a:rPr>
              <a:t> de justice (LU)</a:t>
            </a:r>
          </a:p>
          <a:p>
            <a:r>
              <a:rPr lang="en-GB" b="1" dirty="0">
                <a:latin typeface="+mj-lt"/>
              </a:rPr>
              <a:t>+ Banque centrale (DE)</a:t>
            </a:r>
          </a:p>
          <a:p>
            <a:r>
              <a:rPr lang="en-GB" b="1" dirty="0">
                <a:latin typeface="+mj-lt"/>
              </a:rPr>
              <a:t>+ </a:t>
            </a:r>
            <a:r>
              <a:rPr lang="en-GB" b="1" dirty="0" err="1">
                <a:latin typeface="+mj-lt"/>
              </a:rPr>
              <a:t>Comité</a:t>
            </a:r>
            <a:r>
              <a:rPr lang="en-GB" b="1" dirty="0">
                <a:latin typeface="+mj-lt"/>
              </a:rPr>
              <a:t> des regions (BE)</a:t>
            </a:r>
            <a:br>
              <a:rPr lang="en-GB" b="1" dirty="0">
                <a:latin typeface="+mj-lt"/>
              </a:rPr>
            </a:br>
            <a:r>
              <a:rPr lang="en-GB" b="1" dirty="0">
                <a:latin typeface="+mj-lt"/>
              </a:rPr>
              <a:t>+ </a:t>
            </a:r>
            <a:r>
              <a:rPr lang="en-GB" b="1" dirty="0" err="1">
                <a:latin typeface="+mj-lt"/>
              </a:rPr>
              <a:t>Comité</a:t>
            </a:r>
            <a:r>
              <a:rPr lang="en-GB" b="1" dirty="0">
                <a:latin typeface="+mj-lt"/>
              </a:rPr>
              <a:t> ESE (BE)</a:t>
            </a:r>
          </a:p>
          <a:p>
            <a:r>
              <a:rPr lang="en-GB" b="1" dirty="0">
                <a:latin typeface="+mj-lt"/>
              </a:rPr>
              <a:t>+ Cour des </a:t>
            </a:r>
            <a:r>
              <a:rPr lang="en-GB" b="1" dirty="0" err="1">
                <a:latin typeface="+mj-lt"/>
              </a:rPr>
              <a:t>auditeurs</a:t>
            </a:r>
            <a:r>
              <a:rPr lang="en-GB" b="1" dirty="0">
                <a:latin typeface="+mj-lt"/>
              </a:rPr>
              <a:t> (BE)</a:t>
            </a:r>
            <a:endParaRPr lang="en-BE" dirty="0"/>
          </a:p>
        </p:txBody>
      </p:sp>
      <p:sp>
        <p:nvSpPr>
          <p:cNvPr id="11" name="TextBox 10">
            <a:extLst>
              <a:ext uri="{FF2B5EF4-FFF2-40B4-BE49-F238E27FC236}">
                <a16:creationId xmlns:a16="http://schemas.microsoft.com/office/drawing/2014/main" id="{55A92DC2-483A-9111-9763-2C5CBE5483DF}"/>
              </a:ext>
            </a:extLst>
          </p:cNvPr>
          <p:cNvSpPr txBox="1"/>
          <p:nvPr/>
        </p:nvSpPr>
        <p:spPr>
          <a:xfrm>
            <a:off x="7459560" y="4351662"/>
            <a:ext cx="2257063" cy="369332"/>
          </a:xfrm>
          <a:prstGeom prst="rect">
            <a:avLst/>
          </a:prstGeom>
          <a:noFill/>
        </p:spPr>
        <p:txBody>
          <a:bodyPr wrap="square">
            <a:spAutoFit/>
          </a:bodyPr>
          <a:lstStyle/>
          <a:p>
            <a:pPr algn="ctr"/>
            <a:r>
              <a:rPr lang="en-GB" b="1" dirty="0">
                <a:latin typeface="+mj-lt"/>
              </a:rPr>
              <a:t>Strasbourg</a:t>
            </a:r>
            <a:endParaRPr lang="en-BE" dirty="0"/>
          </a:p>
        </p:txBody>
      </p:sp>
      <p:sp>
        <p:nvSpPr>
          <p:cNvPr id="17" name="TextBox 16">
            <a:extLst>
              <a:ext uri="{FF2B5EF4-FFF2-40B4-BE49-F238E27FC236}">
                <a16:creationId xmlns:a16="http://schemas.microsoft.com/office/drawing/2014/main" id="{BB9ADF57-7A32-5B37-ACBB-31EFA11E3F90}"/>
              </a:ext>
            </a:extLst>
          </p:cNvPr>
          <p:cNvSpPr txBox="1"/>
          <p:nvPr/>
        </p:nvSpPr>
        <p:spPr>
          <a:xfrm>
            <a:off x="9814360" y="4369808"/>
            <a:ext cx="2257063" cy="369332"/>
          </a:xfrm>
          <a:prstGeom prst="rect">
            <a:avLst/>
          </a:prstGeom>
          <a:noFill/>
        </p:spPr>
        <p:txBody>
          <a:bodyPr wrap="square">
            <a:spAutoFit/>
          </a:bodyPr>
          <a:lstStyle/>
          <a:p>
            <a:pPr algn="ctr"/>
            <a:r>
              <a:rPr lang="en-GB" b="1" dirty="0">
                <a:latin typeface="+mj-lt"/>
              </a:rPr>
              <a:t>BXL (Luxembourg)</a:t>
            </a:r>
            <a:endParaRPr lang="en-BE" dirty="0"/>
          </a:p>
        </p:txBody>
      </p:sp>
      <p:sp>
        <p:nvSpPr>
          <p:cNvPr id="19" name="TextBox 18">
            <a:extLst>
              <a:ext uri="{FF2B5EF4-FFF2-40B4-BE49-F238E27FC236}">
                <a16:creationId xmlns:a16="http://schemas.microsoft.com/office/drawing/2014/main" id="{CFA52CDF-5CF5-924B-4865-73F02CCC4474}"/>
              </a:ext>
            </a:extLst>
          </p:cNvPr>
          <p:cNvSpPr txBox="1"/>
          <p:nvPr/>
        </p:nvSpPr>
        <p:spPr>
          <a:xfrm>
            <a:off x="914400" y="4333636"/>
            <a:ext cx="2257063" cy="369332"/>
          </a:xfrm>
          <a:prstGeom prst="rect">
            <a:avLst/>
          </a:prstGeom>
          <a:noFill/>
        </p:spPr>
        <p:txBody>
          <a:bodyPr wrap="square">
            <a:spAutoFit/>
          </a:bodyPr>
          <a:lstStyle/>
          <a:p>
            <a:pPr algn="ctr"/>
            <a:r>
              <a:rPr lang="en-GB" b="1" dirty="0">
                <a:latin typeface="+mj-lt"/>
              </a:rPr>
              <a:t>BXL (Schuman)</a:t>
            </a:r>
            <a:endParaRPr lang="en-BE" dirty="0"/>
          </a:p>
        </p:txBody>
      </p:sp>
      <p:sp>
        <p:nvSpPr>
          <p:cNvPr id="20" name="TextBox 19">
            <a:extLst>
              <a:ext uri="{FF2B5EF4-FFF2-40B4-BE49-F238E27FC236}">
                <a16:creationId xmlns:a16="http://schemas.microsoft.com/office/drawing/2014/main" id="{EC414745-A4AB-A2E3-272F-379336002437}"/>
              </a:ext>
            </a:extLst>
          </p:cNvPr>
          <p:cNvSpPr txBox="1"/>
          <p:nvPr/>
        </p:nvSpPr>
        <p:spPr>
          <a:xfrm>
            <a:off x="4440023" y="4393228"/>
            <a:ext cx="2257063" cy="369332"/>
          </a:xfrm>
          <a:prstGeom prst="rect">
            <a:avLst/>
          </a:prstGeom>
          <a:noFill/>
        </p:spPr>
        <p:txBody>
          <a:bodyPr wrap="square">
            <a:spAutoFit/>
          </a:bodyPr>
          <a:lstStyle/>
          <a:p>
            <a:pPr algn="ctr"/>
            <a:r>
              <a:rPr lang="en-GB" b="1" dirty="0">
                <a:latin typeface="+mj-lt"/>
              </a:rPr>
              <a:t>BXL (Schuman)</a:t>
            </a:r>
            <a:endParaRPr lang="en-BE" dirty="0"/>
          </a:p>
        </p:txBody>
      </p:sp>
    </p:spTree>
    <p:extLst>
      <p:ext uri="{BB962C8B-B14F-4D97-AF65-F5344CB8AC3E}">
        <p14:creationId xmlns:p14="http://schemas.microsoft.com/office/powerpoint/2010/main" val="2172085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FAF68D-D132-F8D2-775C-B20CF200C949}"/>
              </a:ext>
            </a:extLst>
          </p:cNvPr>
          <p:cNvSpPr/>
          <p:nvPr/>
        </p:nvSpPr>
        <p:spPr>
          <a:xfrm>
            <a:off x="884903" y="1962496"/>
            <a:ext cx="10837044" cy="45019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BE"/>
          </a:p>
        </p:txBody>
      </p:sp>
      <p:sp>
        <p:nvSpPr>
          <p:cNvPr id="3" name="Content Placeholder 2">
            <a:extLst>
              <a:ext uri="{FF2B5EF4-FFF2-40B4-BE49-F238E27FC236}">
                <a16:creationId xmlns:a16="http://schemas.microsoft.com/office/drawing/2014/main" id="{DFE02413-E9F2-7A6E-7D56-3D300F0F76A5}"/>
              </a:ext>
            </a:extLst>
          </p:cNvPr>
          <p:cNvSpPr>
            <a:spLocks noGrp="1"/>
          </p:cNvSpPr>
          <p:nvPr>
            <p:ph idx="1"/>
          </p:nvPr>
        </p:nvSpPr>
        <p:spPr/>
        <p:txBody>
          <a:bodyPr>
            <a:normAutofit fontScale="92500" lnSpcReduction="20000"/>
          </a:bodyPr>
          <a:lstStyle/>
          <a:p>
            <a:pPr algn="just"/>
            <a:r>
              <a:rPr lang="fr-FR" sz="2400" b="1" u="sng" dirty="0">
                <a:solidFill>
                  <a:schemeClr val="accent2"/>
                </a:solidFill>
                <a:latin typeface="+mj-lt"/>
              </a:rPr>
              <a:t>Nos attentes</a:t>
            </a:r>
          </a:p>
          <a:p>
            <a:pPr algn="just"/>
            <a:endParaRPr lang="fr-FR" dirty="0"/>
          </a:p>
          <a:p>
            <a:pPr algn="just"/>
            <a:r>
              <a:rPr lang="fr-FR" dirty="0"/>
              <a:t>Le monde digital &amp; la gouvernance</a:t>
            </a:r>
          </a:p>
          <a:p>
            <a:pPr marL="342900" indent="-342900" algn="just">
              <a:buFont typeface="Arial" panose="020B0604020202020204" pitchFamily="34" charset="0"/>
              <a:buChar char="•"/>
            </a:pPr>
            <a:r>
              <a:rPr lang="fr-FR" sz="1800" b="0" dirty="0"/>
              <a:t>L'UE peut </a:t>
            </a:r>
            <a:r>
              <a:rPr lang="fr-FR" sz="1800" dirty="0">
                <a:solidFill>
                  <a:schemeClr val="accent2"/>
                </a:solidFill>
              </a:rPr>
              <a:t>accélérer la numérisation du secteur des transports publics </a:t>
            </a:r>
            <a:r>
              <a:rPr lang="fr-FR" sz="1800" b="0" dirty="0"/>
              <a:t>en offrant des possibilités de financement ou de cofinancement pour les résultats souhaités.</a:t>
            </a:r>
          </a:p>
          <a:p>
            <a:pPr marL="342900" indent="-342900" algn="just">
              <a:buFont typeface="Arial" panose="020B0604020202020204" pitchFamily="34" charset="0"/>
              <a:buChar char="•"/>
            </a:pPr>
            <a:r>
              <a:rPr lang="fr-FR" sz="1800" dirty="0">
                <a:solidFill>
                  <a:schemeClr val="accent2"/>
                </a:solidFill>
              </a:rPr>
              <a:t>L'échange de données </a:t>
            </a:r>
            <a:r>
              <a:rPr lang="fr-FR" sz="1800" b="0" dirty="0"/>
              <a:t>dans le secteur des transports devrait être fondé sur des principes communs équitables et ne devrait pas obliger les opérateurs à fournir gratuitement des données à des tiers. Toute législation future et </a:t>
            </a:r>
            <a:r>
              <a:rPr lang="fr-FR" sz="1800" dirty="0">
                <a:solidFill>
                  <a:schemeClr val="accent2"/>
                </a:solidFill>
              </a:rPr>
              <a:t>l'espace européen de données sur la mobilité </a:t>
            </a:r>
            <a:r>
              <a:rPr lang="fr-FR" sz="1800" b="0" dirty="0"/>
              <a:t>(EMDS) doivent respecter ces principes.</a:t>
            </a:r>
          </a:p>
          <a:p>
            <a:pPr marL="342900" indent="-342900" algn="just">
              <a:buFont typeface="Arial" panose="020B0604020202020204" pitchFamily="34" charset="0"/>
              <a:buChar char="•"/>
            </a:pPr>
            <a:r>
              <a:rPr lang="fr-FR" sz="1800" b="0" dirty="0"/>
              <a:t>La législation à venir sur les </a:t>
            </a:r>
            <a:r>
              <a:rPr lang="fr-FR" sz="1800" dirty="0">
                <a:solidFill>
                  <a:schemeClr val="accent2"/>
                </a:solidFill>
              </a:rPr>
              <a:t>données embarquées </a:t>
            </a:r>
            <a:r>
              <a:rPr lang="fr-FR" sz="1800" b="0" dirty="0"/>
              <a:t>devrait garantir que les intérêts légitimes des exploitants d'autobus et des propriétaires de flottes sont respectés, par exemple lorsqu'il s'agit de données nécessaires pour améliorer le fonctionnement et/ou l'entretien de ces véhicules.</a:t>
            </a:r>
          </a:p>
          <a:p>
            <a:pPr marL="342900" indent="-342900" algn="just">
              <a:buFont typeface="Arial" panose="020B0604020202020204" pitchFamily="34" charset="0"/>
              <a:buChar char="•"/>
            </a:pPr>
            <a:r>
              <a:rPr lang="fr-FR" sz="1800" b="0" dirty="0"/>
              <a:t>Pour réglementer la </a:t>
            </a:r>
            <a:r>
              <a:rPr lang="fr-FR" sz="1800" dirty="0">
                <a:solidFill>
                  <a:schemeClr val="accent2"/>
                </a:solidFill>
              </a:rPr>
              <a:t>vente de billets via des plateformes (MDMS)</a:t>
            </a:r>
            <a:r>
              <a:rPr lang="fr-FR" sz="1800" b="0" dirty="0"/>
              <a:t>, l'UE devrait adopter une </a:t>
            </a:r>
            <a:r>
              <a:rPr lang="fr-FR" sz="1800" dirty="0">
                <a:solidFill>
                  <a:schemeClr val="accent2"/>
                </a:solidFill>
              </a:rPr>
              <a:t>approche progressive </a:t>
            </a:r>
            <a:r>
              <a:rPr lang="fr-FR" sz="1800" b="0" dirty="0"/>
              <a:t>et commencer par l'intégration des </a:t>
            </a:r>
            <a:r>
              <a:rPr lang="fr-FR" sz="1800" dirty="0">
                <a:solidFill>
                  <a:schemeClr val="accent2"/>
                </a:solidFill>
              </a:rPr>
              <a:t>billets simples et touristiques</a:t>
            </a:r>
            <a:r>
              <a:rPr lang="fr-FR" sz="1800" b="0" dirty="0"/>
              <a:t>, en se concentrant sur le </a:t>
            </a:r>
            <a:r>
              <a:rPr lang="fr-FR" sz="1800" dirty="0">
                <a:solidFill>
                  <a:schemeClr val="accent2"/>
                </a:solidFill>
              </a:rPr>
              <a:t>transport longue distance et transfrontalier</a:t>
            </a:r>
            <a:r>
              <a:rPr lang="fr-FR" sz="1800" b="0" dirty="0"/>
              <a:t>, où une telle harmonisation présente le plus d'avantages.</a:t>
            </a:r>
          </a:p>
          <a:p>
            <a:pPr marL="342900" indent="-342900" algn="just">
              <a:buFont typeface="Arial" panose="020B0604020202020204" pitchFamily="34" charset="0"/>
              <a:buChar char="•"/>
            </a:pPr>
            <a:r>
              <a:rPr lang="fr-FR" sz="1800" b="0" dirty="0"/>
              <a:t>Toute législation devrait respecter le </a:t>
            </a:r>
            <a:r>
              <a:rPr lang="fr-FR" sz="1800" dirty="0">
                <a:solidFill>
                  <a:schemeClr val="accent2"/>
                </a:solidFill>
              </a:rPr>
              <a:t>rôle des autorités publiques locales et régionales </a:t>
            </a:r>
            <a:r>
              <a:rPr lang="fr-FR" sz="1800" b="0" dirty="0"/>
              <a:t>dans la gestion de la mobilité sur leur territoire, y compris par la tarification et la fourniture de services </a:t>
            </a:r>
            <a:r>
              <a:rPr lang="fr-FR" sz="1800" b="0" dirty="0" err="1"/>
              <a:t>MaaS</a:t>
            </a:r>
            <a:r>
              <a:rPr lang="fr-FR" sz="1800" b="0" dirty="0"/>
              <a:t> locaux.</a:t>
            </a:r>
            <a:endParaRPr lang="en-BE" sz="1800" b="0" dirty="0"/>
          </a:p>
        </p:txBody>
      </p:sp>
      <p:sp>
        <p:nvSpPr>
          <p:cNvPr id="4" name="Title 1">
            <a:extLst>
              <a:ext uri="{FF2B5EF4-FFF2-40B4-BE49-F238E27FC236}">
                <a16:creationId xmlns:a16="http://schemas.microsoft.com/office/drawing/2014/main" id="{9B47CD1D-C3F3-D9B7-44AB-CCE392A868C8}"/>
              </a:ext>
            </a:extLst>
          </p:cNvPr>
          <p:cNvSpPr>
            <a:spLocks noGrp="1"/>
          </p:cNvSpPr>
          <p:nvPr>
            <p:ph type="title"/>
          </p:nvPr>
        </p:nvSpPr>
        <p:spPr>
          <a:xfrm>
            <a:off x="1578164" y="342937"/>
            <a:ext cx="10470962" cy="630997"/>
          </a:xfrm>
        </p:spPr>
        <p:txBody>
          <a:bodyPr/>
          <a:lstStyle/>
          <a:p>
            <a:r>
              <a:rPr lang="en-US" dirty="0">
                <a:solidFill>
                  <a:schemeClr val="accent2"/>
                </a:solidFill>
                <a:latin typeface="Century Gothic"/>
              </a:rPr>
              <a:t>4. </a:t>
            </a:r>
            <a:r>
              <a:rPr lang="en-US" dirty="0">
                <a:solidFill>
                  <a:schemeClr val="tx2"/>
                </a:solidFill>
                <a:latin typeface="Century Gothic"/>
              </a:rPr>
              <a:t>PRIORITES DE L’UITP</a:t>
            </a:r>
            <a:endParaRPr lang="en-US" dirty="0">
              <a:solidFill>
                <a:schemeClr val="tx2"/>
              </a:solidFill>
            </a:endParaRPr>
          </a:p>
        </p:txBody>
      </p:sp>
    </p:spTree>
    <p:extLst>
      <p:ext uri="{BB962C8B-B14F-4D97-AF65-F5344CB8AC3E}">
        <p14:creationId xmlns:p14="http://schemas.microsoft.com/office/powerpoint/2010/main" val="4563188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BBADEC-03F2-44C7-5B68-DD0F291492C2}"/>
              </a:ext>
            </a:extLst>
          </p:cNvPr>
          <p:cNvSpPr/>
          <p:nvPr/>
        </p:nvSpPr>
        <p:spPr>
          <a:xfrm>
            <a:off x="884903" y="2129756"/>
            <a:ext cx="10870095" cy="393107"/>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BE"/>
          </a:p>
        </p:txBody>
      </p:sp>
      <p:sp>
        <p:nvSpPr>
          <p:cNvPr id="3" name="Content Placeholder 2">
            <a:extLst>
              <a:ext uri="{FF2B5EF4-FFF2-40B4-BE49-F238E27FC236}">
                <a16:creationId xmlns:a16="http://schemas.microsoft.com/office/drawing/2014/main" id="{DFE02413-E9F2-7A6E-7D56-3D300F0F76A5}"/>
              </a:ext>
            </a:extLst>
          </p:cNvPr>
          <p:cNvSpPr>
            <a:spLocks noGrp="1"/>
          </p:cNvSpPr>
          <p:nvPr>
            <p:ph idx="1"/>
          </p:nvPr>
        </p:nvSpPr>
        <p:spPr/>
        <p:txBody>
          <a:bodyPr>
            <a:normAutofit fontScale="92500" lnSpcReduction="10000"/>
          </a:bodyPr>
          <a:lstStyle/>
          <a:p>
            <a:r>
              <a:rPr lang="fr-FR" sz="2400" b="1" u="sng" dirty="0">
                <a:solidFill>
                  <a:schemeClr val="accent2"/>
                </a:solidFill>
                <a:latin typeface="+mj-lt"/>
              </a:rPr>
              <a:t>Nos attentes</a:t>
            </a:r>
          </a:p>
          <a:p>
            <a:endParaRPr lang="fr-FR" dirty="0"/>
          </a:p>
          <a:p>
            <a:r>
              <a:rPr lang="fr-FR" dirty="0"/>
              <a:t>Plus de financements !</a:t>
            </a:r>
          </a:p>
          <a:p>
            <a:pPr marL="342900" indent="-342900" algn="just">
              <a:buFont typeface="Arial" panose="020B0604020202020204" pitchFamily="34" charset="0"/>
              <a:buChar char="•"/>
            </a:pPr>
            <a:r>
              <a:rPr lang="fr-FR" sz="1900" b="0" dirty="0"/>
              <a:t>L'UITP demande à l'UE de </a:t>
            </a:r>
            <a:r>
              <a:rPr lang="fr-FR" sz="1900" dirty="0">
                <a:solidFill>
                  <a:schemeClr val="accent2"/>
                </a:solidFill>
              </a:rPr>
              <a:t>continuer à soutenir le développement des transports publics locaux</a:t>
            </a:r>
            <a:r>
              <a:rPr lang="fr-FR" sz="1900" b="0" dirty="0"/>
              <a:t> tout au long du prochain </a:t>
            </a:r>
            <a:r>
              <a:rPr lang="fr-FR" sz="1900" dirty="0">
                <a:solidFill>
                  <a:schemeClr val="accent2"/>
                </a:solidFill>
              </a:rPr>
              <a:t>cadre financier pluriannuel (MFF) post-2027</a:t>
            </a:r>
            <a:r>
              <a:rPr lang="fr-FR" sz="1900" b="0" dirty="0"/>
              <a:t>, en </a:t>
            </a:r>
            <a:r>
              <a:rPr lang="fr-FR" sz="1900" dirty="0">
                <a:solidFill>
                  <a:schemeClr val="accent2"/>
                </a:solidFill>
              </a:rPr>
              <a:t>augmentant le financement </a:t>
            </a:r>
            <a:r>
              <a:rPr lang="fr-FR" sz="1900" b="0" dirty="0"/>
              <a:t>et en simplifiant les conditions d'accès.</a:t>
            </a:r>
          </a:p>
          <a:p>
            <a:pPr marL="342900" indent="-342900" algn="just">
              <a:buFont typeface="Arial" panose="020B0604020202020204" pitchFamily="34" charset="0"/>
              <a:buChar char="•"/>
            </a:pPr>
            <a:r>
              <a:rPr lang="fr-FR" sz="1900" b="0" dirty="0"/>
              <a:t>Mettre en place un </a:t>
            </a:r>
            <a:r>
              <a:rPr lang="fr-FR" sz="1900" dirty="0">
                <a:solidFill>
                  <a:schemeClr val="accent2"/>
                </a:solidFill>
              </a:rPr>
              <a:t>nouveau programme de subventions </a:t>
            </a:r>
            <a:r>
              <a:rPr lang="fr-FR" sz="1900" b="0" dirty="0"/>
              <a:t>de l'UE pour les transports publics locaux afin d'accélérer </a:t>
            </a:r>
            <a:r>
              <a:rPr lang="fr-FR" sz="1900" dirty="0">
                <a:solidFill>
                  <a:schemeClr val="accent2"/>
                </a:solidFill>
              </a:rPr>
              <a:t>la décarbonisation de la flotte de véhicules </a:t>
            </a:r>
            <a:r>
              <a:rPr lang="fr-FR" sz="1900" b="0" dirty="0"/>
              <a:t>(bus, tramway, métro, trains de banlieue et régionaux) et des infrastructures connexes, l'extension des réseaux et l'amélioration de l'offre (plus grande capacité, nouveaux services, etc.), tout en permettant aux autorités locales et régionales d'accéder directement à ce fonds.</a:t>
            </a:r>
          </a:p>
          <a:p>
            <a:pPr marL="342900" indent="-342900" algn="just">
              <a:buFont typeface="Arial" panose="020B0604020202020204" pitchFamily="34" charset="0"/>
              <a:buChar char="•"/>
            </a:pPr>
            <a:r>
              <a:rPr lang="fr-FR" sz="1900" b="0" dirty="0"/>
              <a:t>Les </a:t>
            </a:r>
            <a:r>
              <a:rPr lang="fr-FR" sz="1900" dirty="0">
                <a:solidFill>
                  <a:schemeClr val="accent2"/>
                </a:solidFill>
              </a:rPr>
              <a:t>principes du pollueur-payeur et du bénéficiaire-payeur </a:t>
            </a:r>
            <a:r>
              <a:rPr lang="fr-FR" sz="1900" b="0" dirty="0"/>
              <a:t>devraient être pleinement mis en œuvre dans l'UE pour tous les modes de transport, y compris le secteur de l'aviation qui est en concurrence avec les chemins de fer</a:t>
            </a:r>
          </a:p>
          <a:p>
            <a:pPr marL="342900" indent="-342900" algn="just">
              <a:buFont typeface="Arial" panose="020B0604020202020204" pitchFamily="34" charset="0"/>
              <a:buChar char="•"/>
            </a:pPr>
            <a:r>
              <a:rPr lang="fr-FR" sz="1900" dirty="0">
                <a:solidFill>
                  <a:schemeClr val="accent2"/>
                </a:solidFill>
              </a:rPr>
              <a:t>Des nouvelles recettes </a:t>
            </a:r>
            <a:r>
              <a:rPr lang="fr-FR" sz="1900" b="0" dirty="0"/>
              <a:t>(provenant par exemple des redevances routières, des mécanismes de pollueur-payeur, du système d'échange de quotas d'émission, etc.) devraient être entièrement ou partiellement affectées au développement de l'offre de transports publics.</a:t>
            </a:r>
            <a:endParaRPr lang="en-BE" sz="1900" b="0" dirty="0"/>
          </a:p>
        </p:txBody>
      </p:sp>
      <p:sp>
        <p:nvSpPr>
          <p:cNvPr id="4" name="Title 1">
            <a:extLst>
              <a:ext uri="{FF2B5EF4-FFF2-40B4-BE49-F238E27FC236}">
                <a16:creationId xmlns:a16="http://schemas.microsoft.com/office/drawing/2014/main" id="{9B47CD1D-C3F3-D9B7-44AB-CCE392A868C8}"/>
              </a:ext>
            </a:extLst>
          </p:cNvPr>
          <p:cNvSpPr>
            <a:spLocks noGrp="1"/>
          </p:cNvSpPr>
          <p:nvPr>
            <p:ph type="title"/>
          </p:nvPr>
        </p:nvSpPr>
        <p:spPr>
          <a:xfrm>
            <a:off x="1578164" y="342937"/>
            <a:ext cx="10470962" cy="630997"/>
          </a:xfrm>
        </p:spPr>
        <p:txBody>
          <a:bodyPr/>
          <a:lstStyle/>
          <a:p>
            <a:r>
              <a:rPr lang="en-US" dirty="0">
                <a:solidFill>
                  <a:schemeClr val="accent2"/>
                </a:solidFill>
                <a:latin typeface="Century Gothic"/>
              </a:rPr>
              <a:t>4. </a:t>
            </a:r>
            <a:r>
              <a:rPr lang="en-US" dirty="0">
                <a:solidFill>
                  <a:schemeClr val="tx2"/>
                </a:solidFill>
                <a:latin typeface="Century Gothic"/>
              </a:rPr>
              <a:t>PRIORITES DE L’UITP</a:t>
            </a:r>
            <a:endParaRPr lang="en-US" dirty="0">
              <a:solidFill>
                <a:schemeClr val="tx2"/>
              </a:solidFill>
            </a:endParaRPr>
          </a:p>
        </p:txBody>
      </p:sp>
    </p:spTree>
    <p:extLst>
      <p:ext uri="{BB962C8B-B14F-4D97-AF65-F5344CB8AC3E}">
        <p14:creationId xmlns:p14="http://schemas.microsoft.com/office/powerpoint/2010/main" val="36859852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189851" y="1388185"/>
            <a:ext cx="8733073" cy="2485546"/>
          </a:xfrm>
        </p:spPr>
        <p:txBody>
          <a:bodyPr>
            <a:normAutofit/>
          </a:bodyPr>
          <a:lstStyle/>
          <a:p>
            <a:r>
              <a:rPr lang="en-US" dirty="0"/>
              <a:t>4. </a:t>
            </a:r>
            <a:r>
              <a:rPr lang="en-US"/>
              <a:t>CONCLUSION</a:t>
            </a:r>
            <a:endParaRPr lang="en-US" dirty="0"/>
          </a:p>
        </p:txBody>
      </p:sp>
    </p:spTree>
    <p:extLst>
      <p:ext uri="{BB962C8B-B14F-4D97-AF65-F5344CB8AC3E}">
        <p14:creationId xmlns:p14="http://schemas.microsoft.com/office/powerpoint/2010/main" val="20809945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209DD-AF49-EAAC-64A9-8EBB2276D1ED}"/>
              </a:ext>
            </a:extLst>
          </p:cNvPr>
          <p:cNvSpPr>
            <a:spLocks noGrp="1"/>
          </p:cNvSpPr>
          <p:nvPr>
            <p:ph type="title"/>
          </p:nvPr>
        </p:nvSpPr>
        <p:spPr/>
        <p:txBody>
          <a:bodyPr/>
          <a:lstStyle/>
          <a:p>
            <a:r>
              <a:rPr lang="en-US" dirty="0">
                <a:solidFill>
                  <a:schemeClr val="accent2"/>
                </a:solidFill>
                <a:latin typeface="Century Gothic"/>
              </a:rPr>
              <a:t>4. </a:t>
            </a:r>
            <a:r>
              <a:rPr lang="en-US" dirty="0">
                <a:solidFill>
                  <a:schemeClr val="tx2"/>
                </a:solidFill>
                <a:latin typeface="Century Gothic"/>
              </a:rPr>
              <a:t>CONCLUSION</a:t>
            </a:r>
            <a:endParaRPr lang="en-US" dirty="0">
              <a:solidFill>
                <a:schemeClr val="tx2"/>
              </a:solidFill>
            </a:endParaRPr>
          </a:p>
        </p:txBody>
      </p:sp>
      <p:sp>
        <p:nvSpPr>
          <p:cNvPr id="3" name="Content Placeholder 2">
            <a:extLst>
              <a:ext uri="{FF2B5EF4-FFF2-40B4-BE49-F238E27FC236}">
                <a16:creationId xmlns:a16="http://schemas.microsoft.com/office/drawing/2014/main" id="{58B7A633-9222-235B-BD2C-C34996969F92}"/>
              </a:ext>
            </a:extLst>
          </p:cNvPr>
          <p:cNvSpPr>
            <a:spLocks noGrp="1"/>
          </p:cNvSpPr>
          <p:nvPr>
            <p:ph idx="1"/>
          </p:nvPr>
        </p:nvSpPr>
        <p:spPr>
          <a:xfrm>
            <a:off x="884903" y="1372796"/>
            <a:ext cx="10972800" cy="4889981"/>
          </a:xfrm>
        </p:spPr>
        <p:txBody>
          <a:bodyPr>
            <a:normAutofit/>
          </a:bodyPr>
          <a:lstStyle/>
          <a:p>
            <a:pPr algn="just"/>
            <a:r>
              <a:rPr lang="en-GB" sz="2000" dirty="0" err="1"/>
              <a:t>Complexité</a:t>
            </a:r>
            <a:r>
              <a:rPr lang="en-GB" sz="2000" dirty="0"/>
              <a:t> :</a:t>
            </a:r>
            <a:endParaRPr lang="en-GB" sz="1800" dirty="0"/>
          </a:p>
          <a:p>
            <a:pPr marL="285750" indent="-285750" algn="just">
              <a:buFont typeface="Arial" panose="020B0604020202020204" pitchFamily="34" charset="0"/>
              <a:buChar char="•"/>
            </a:pPr>
            <a:r>
              <a:rPr lang="en-GB" sz="1800" b="0" dirty="0" err="1"/>
              <a:t>Positionnement</a:t>
            </a:r>
            <a:endParaRPr lang="en-GB" sz="1800" b="0" dirty="0"/>
          </a:p>
          <a:p>
            <a:pPr marL="285750" indent="-285750" algn="just">
              <a:buFont typeface="Arial" panose="020B0604020202020204" pitchFamily="34" charset="0"/>
              <a:buChar char="•"/>
            </a:pPr>
            <a:r>
              <a:rPr lang="en-GB" sz="1800" b="0" dirty="0"/>
              <a:t>Pratique</a:t>
            </a:r>
          </a:p>
          <a:p>
            <a:pPr marL="285750" indent="-285750" algn="just">
              <a:buFont typeface="Arial" panose="020B0604020202020204" pitchFamily="34" charset="0"/>
              <a:buChar char="•"/>
            </a:pPr>
            <a:r>
              <a:rPr lang="en-GB" sz="1800" b="0" dirty="0" err="1"/>
              <a:t>Sujets</a:t>
            </a:r>
            <a:r>
              <a:rPr lang="en-GB" sz="1800" b="0" dirty="0"/>
              <a:t> et </a:t>
            </a:r>
            <a:r>
              <a:rPr lang="en-GB" sz="1800" b="0" dirty="0" err="1"/>
              <a:t>thèmes</a:t>
            </a:r>
            <a:r>
              <a:rPr lang="en-GB" sz="1800" b="0" dirty="0"/>
              <a:t> de politiques </a:t>
            </a:r>
            <a:r>
              <a:rPr lang="en-GB" sz="1800" b="0" dirty="0" err="1"/>
              <a:t>publiques</a:t>
            </a:r>
            <a:endParaRPr lang="en-GB" sz="1800" b="0" dirty="0"/>
          </a:p>
          <a:p>
            <a:pPr algn="just"/>
            <a:endParaRPr lang="en-GB" sz="1800" b="0" dirty="0"/>
          </a:p>
          <a:p>
            <a:pPr algn="just"/>
            <a:r>
              <a:rPr lang="en-GB" sz="2000" dirty="0" err="1"/>
              <a:t>Approche</a:t>
            </a:r>
            <a:r>
              <a:rPr lang="en-GB" sz="2000" dirty="0"/>
              <a:t> </a:t>
            </a:r>
            <a:r>
              <a:rPr lang="en-GB" sz="2000" dirty="0" err="1"/>
              <a:t>globale</a:t>
            </a:r>
            <a:r>
              <a:rPr lang="en-GB" sz="2000" dirty="0"/>
              <a:t> : </a:t>
            </a:r>
          </a:p>
          <a:p>
            <a:pPr marL="285750" indent="-285750" algn="just">
              <a:buFont typeface="Arial" panose="020B0604020202020204" pitchFamily="34" charset="0"/>
              <a:buChar char="•"/>
            </a:pPr>
            <a:r>
              <a:rPr lang="en-GB" sz="1800" b="0" dirty="0"/>
              <a:t>Modes</a:t>
            </a:r>
          </a:p>
          <a:p>
            <a:pPr marL="285750" indent="-285750" algn="just">
              <a:buFont typeface="Arial" panose="020B0604020202020204" pitchFamily="34" charset="0"/>
              <a:buChar char="•"/>
            </a:pPr>
            <a:r>
              <a:rPr lang="en-GB" sz="1800" b="0" dirty="0"/>
              <a:t>Types de </a:t>
            </a:r>
            <a:r>
              <a:rPr lang="en-GB" sz="1800" b="0" dirty="0" err="1"/>
              <a:t>mouvements</a:t>
            </a:r>
            <a:endParaRPr lang="en-GB" sz="1800" b="0" dirty="0"/>
          </a:p>
          <a:p>
            <a:pPr marL="285750" indent="-285750" algn="just">
              <a:buFont typeface="Arial" panose="020B0604020202020204" pitchFamily="34" charset="0"/>
              <a:buChar char="•"/>
            </a:pPr>
            <a:r>
              <a:rPr lang="en-GB" sz="1800" b="0" dirty="0" err="1"/>
              <a:t>Priorités</a:t>
            </a:r>
            <a:r>
              <a:rPr lang="en-GB" sz="1800" b="0" dirty="0"/>
              <a:t> à </a:t>
            </a:r>
            <a:r>
              <a:rPr lang="en-GB" sz="1800" b="0" dirty="0" err="1"/>
              <a:t>une</a:t>
            </a:r>
            <a:r>
              <a:rPr lang="en-GB" sz="1800" b="0" dirty="0"/>
              <a:t> echelle </a:t>
            </a:r>
            <a:r>
              <a:rPr lang="en-GB" sz="1800" b="0" dirty="0" err="1"/>
              <a:t>structurante</a:t>
            </a:r>
            <a:endParaRPr lang="en-GB" sz="1800" b="0" dirty="0"/>
          </a:p>
          <a:p>
            <a:pPr marL="285750" indent="-285750" algn="just">
              <a:buFontTx/>
              <a:buChar char="-"/>
            </a:pPr>
            <a:endParaRPr lang="en-GB" sz="1800" b="0" dirty="0"/>
          </a:p>
          <a:p>
            <a:pPr algn="just"/>
            <a:r>
              <a:rPr lang="en-GB" sz="2000" dirty="0"/>
              <a:t>Dans le </a:t>
            </a:r>
            <a:r>
              <a:rPr lang="en-GB" sz="2000" dirty="0" err="1"/>
              <a:t>domaine</a:t>
            </a:r>
            <a:r>
              <a:rPr lang="en-GB" sz="2000" dirty="0"/>
              <a:t> du transport </a:t>
            </a:r>
            <a:r>
              <a:rPr lang="en-GB" sz="2000" dirty="0" err="1"/>
              <a:t>urbain</a:t>
            </a:r>
            <a:r>
              <a:rPr lang="en-GB" sz="2000" dirty="0"/>
              <a:t> : </a:t>
            </a:r>
          </a:p>
          <a:p>
            <a:pPr marL="285750" indent="-285750" algn="just">
              <a:buFont typeface="Arial" panose="020B0604020202020204" pitchFamily="34" charset="0"/>
              <a:buChar char="•"/>
            </a:pPr>
            <a:r>
              <a:rPr lang="en-GB" sz="1800" b="0" dirty="0" err="1"/>
              <a:t>Balbutiements</a:t>
            </a:r>
            <a:r>
              <a:rPr lang="en-GB" sz="1800" b="0" dirty="0"/>
              <a:t>… </a:t>
            </a:r>
          </a:p>
          <a:p>
            <a:pPr marL="285750" indent="-285750" algn="just">
              <a:buFont typeface="Arial" panose="020B0604020202020204" pitchFamily="34" charset="0"/>
              <a:buChar char="•"/>
            </a:pPr>
            <a:r>
              <a:rPr lang="en-GB" sz="1800" b="0" dirty="0"/>
              <a:t>Un </a:t>
            </a:r>
            <a:r>
              <a:rPr lang="en-GB" sz="1800" b="0" dirty="0" err="1"/>
              <a:t>soutien</a:t>
            </a:r>
            <a:r>
              <a:rPr lang="en-GB" sz="1800" b="0" dirty="0"/>
              <a:t> </a:t>
            </a:r>
            <a:r>
              <a:rPr lang="en-GB" sz="1800" b="0" dirty="0" err="1"/>
              <a:t>renforcé</a:t>
            </a:r>
            <a:r>
              <a:rPr lang="en-GB" sz="1800" b="0" dirty="0"/>
              <a:t> </a:t>
            </a:r>
            <a:r>
              <a:rPr lang="en-GB" sz="1800" b="0" dirty="0" err="1"/>
              <a:t>souhaité</a:t>
            </a:r>
            <a:r>
              <a:rPr lang="en-GB" sz="1800" b="0" dirty="0"/>
              <a:t> par les </a:t>
            </a:r>
            <a:r>
              <a:rPr lang="en-GB" sz="1800" b="0" dirty="0" err="1"/>
              <a:t>acteurs</a:t>
            </a:r>
            <a:r>
              <a:rPr lang="en-GB" sz="1800" b="0" dirty="0"/>
              <a:t> du transport public et de la </a:t>
            </a:r>
            <a:r>
              <a:rPr lang="en-GB" sz="1800" b="0" dirty="0" err="1"/>
              <a:t>mobilité</a:t>
            </a:r>
            <a:r>
              <a:rPr lang="en-GB" sz="1800" b="0" dirty="0"/>
              <a:t> durable</a:t>
            </a:r>
          </a:p>
        </p:txBody>
      </p:sp>
    </p:spTree>
    <p:extLst>
      <p:ext uri="{BB962C8B-B14F-4D97-AF65-F5344CB8AC3E}">
        <p14:creationId xmlns:p14="http://schemas.microsoft.com/office/powerpoint/2010/main" val="10034510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209DD-AF49-EAAC-64A9-8EBB2276D1ED}"/>
              </a:ext>
            </a:extLst>
          </p:cNvPr>
          <p:cNvSpPr>
            <a:spLocks noGrp="1"/>
          </p:cNvSpPr>
          <p:nvPr>
            <p:ph type="title"/>
          </p:nvPr>
        </p:nvSpPr>
        <p:spPr/>
        <p:txBody>
          <a:bodyPr/>
          <a:lstStyle/>
          <a:p>
            <a:r>
              <a:rPr lang="en-US" dirty="0">
                <a:solidFill>
                  <a:schemeClr val="accent2"/>
                </a:solidFill>
                <a:latin typeface="Century Gothic"/>
              </a:rPr>
              <a:t>4. </a:t>
            </a:r>
            <a:r>
              <a:rPr lang="en-US" dirty="0">
                <a:solidFill>
                  <a:schemeClr val="tx2"/>
                </a:solidFill>
                <a:latin typeface="Century Gothic"/>
              </a:rPr>
              <a:t>CONCLUSION</a:t>
            </a:r>
            <a:endParaRPr lang="en-US" dirty="0">
              <a:solidFill>
                <a:schemeClr val="tx2"/>
              </a:solidFill>
            </a:endParaRPr>
          </a:p>
        </p:txBody>
      </p:sp>
      <p:pic>
        <p:nvPicPr>
          <p:cNvPr id="4" name="Picture 3">
            <a:extLst>
              <a:ext uri="{FF2B5EF4-FFF2-40B4-BE49-F238E27FC236}">
                <a16:creationId xmlns:a16="http://schemas.microsoft.com/office/drawing/2014/main" id="{19482D56-305C-9F13-A7C9-F7079C19A616}"/>
              </a:ext>
            </a:extLst>
          </p:cNvPr>
          <p:cNvPicPr>
            <a:picLocks noChangeAspect="1"/>
          </p:cNvPicPr>
          <p:nvPr/>
        </p:nvPicPr>
        <p:blipFill>
          <a:blip r:embed="rId3"/>
          <a:stretch>
            <a:fillRect/>
          </a:stretch>
        </p:blipFill>
        <p:spPr>
          <a:xfrm>
            <a:off x="447823" y="1072173"/>
            <a:ext cx="9112866" cy="5554896"/>
          </a:xfrm>
          <a:prstGeom prst="rect">
            <a:avLst/>
          </a:prstGeom>
          <a:ln>
            <a:solidFill>
              <a:schemeClr val="accent1"/>
            </a:solidFill>
          </a:ln>
        </p:spPr>
      </p:pic>
      <p:pic>
        <p:nvPicPr>
          <p:cNvPr id="5" name="Picture 4">
            <a:hlinkClick r:id="rId4"/>
            <a:extLst>
              <a:ext uri="{FF2B5EF4-FFF2-40B4-BE49-F238E27FC236}">
                <a16:creationId xmlns:a16="http://schemas.microsoft.com/office/drawing/2014/main" id="{4BCC6FA1-9361-9C75-FD04-E206AAD71709}"/>
              </a:ext>
            </a:extLst>
          </p:cNvPr>
          <p:cNvPicPr>
            <a:picLocks noChangeAspect="1"/>
          </p:cNvPicPr>
          <p:nvPr/>
        </p:nvPicPr>
        <p:blipFill>
          <a:blip r:embed="rId5"/>
          <a:stretch>
            <a:fillRect/>
          </a:stretch>
        </p:blipFill>
        <p:spPr>
          <a:xfrm>
            <a:off x="2860679" y="1072172"/>
            <a:ext cx="8233305" cy="5554897"/>
          </a:xfrm>
          <a:prstGeom prst="rect">
            <a:avLst/>
          </a:prstGeom>
          <a:ln>
            <a:solidFill>
              <a:schemeClr val="accent3"/>
            </a:solidFill>
          </a:ln>
        </p:spPr>
      </p:pic>
    </p:spTree>
    <p:extLst>
      <p:ext uri="{BB962C8B-B14F-4D97-AF65-F5344CB8AC3E}">
        <p14:creationId xmlns:p14="http://schemas.microsoft.com/office/powerpoint/2010/main" val="176724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DB2F6-FA81-8436-2E3D-602DECE33EC4}"/>
              </a:ext>
            </a:extLst>
          </p:cNvPr>
          <p:cNvSpPr>
            <a:spLocks noGrp="1"/>
          </p:cNvSpPr>
          <p:nvPr>
            <p:ph type="title"/>
          </p:nvPr>
        </p:nvSpPr>
        <p:spPr>
          <a:xfrm>
            <a:off x="1633248" y="287852"/>
            <a:ext cx="10470962" cy="630997"/>
          </a:xfrm>
        </p:spPr>
        <p:txBody>
          <a:bodyPr/>
          <a:lstStyle/>
          <a:p>
            <a:r>
              <a:rPr lang="en-GB" dirty="0">
                <a:hlinkClick r:id="rId2"/>
              </a:rPr>
              <a:t>I VOTE FOR PUBLIC TRANSPORT</a:t>
            </a:r>
            <a:endParaRPr lang="en-BE" dirty="0"/>
          </a:p>
        </p:txBody>
      </p:sp>
      <p:pic>
        <p:nvPicPr>
          <p:cNvPr id="5" name="Picture 4">
            <a:extLst>
              <a:ext uri="{FF2B5EF4-FFF2-40B4-BE49-F238E27FC236}">
                <a16:creationId xmlns:a16="http://schemas.microsoft.com/office/drawing/2014/main" id="{508FB289-E0B9-1D9E-D1C6-C14FC8B6C034}"/>
              </a:ext>
            </a:extLst>
          </p:cNvPr>
          <p:cNvPicPr>
            <a:picLocks noChangeAspect="1"/>
          </p:cNvPicPr>
          <p:nvPr/>
        </p:nvPicPr>
        <p:blipFill>
          <a:blip r:embed="rId3"/>
          <a:stretch>
            <a:fillRect/>
          </a:stretch>
        </p:blipFill>
        <p:spPr>
          <a:xfrm>
            <a:off x="738128" y="1099577"/>
            <a:ext cx="10275065" cy="5470571"/>
          </a:xfrm>
          <a:prstGeom prst="rect">
            <a:avLst/>
          </a:prstGeom>
        </p:spPr>
      </p:pic>
    </p:spTree>
    <p:extLst>
      <p:ext uri="{BB962C8B-B14F-4D97-AF65-F5344CB8AC3E}">
        <p14:creationId xmlns:p14="http://schemas.microsoft.com/office/powerpoint/2010/main" val="25075710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409617" y="2409346"/>
            <a:ext cx="8747124" cy="3194339"/>
          </a:xfrm>
        </p:spPr>
        <p:txBody>
          <a:bodyPr/>
          <a:lstStyle/>
          <a:p>
            <a:pPr marL="0" indent="0">
              <a:buNone/>
            </a:pPr>
            <a:r>
              <a:rPr lang="en-US" sz="6600" dirty="0">
                <a:solidFill>
                  <a:srgbClr val="184249"/>
                </a:solidFill>
                <a:latin typeface="Century Gothic" panose="020B0502020202020204" pitchFamily="34" charset="0"/>
                <a:ea typeface="Calibri" panose="020F0502020204030204" pitchFamily="34" charset="0"/>
                <a:cs typeface="Times New Roman" panose="02020603050405020304" pitchFamily="18" charset="0"/>
              </a:rPr>
              <a:t>Merci de </a:t>
            </a:r>
            <a:r>
              <a:rPr lang="en-US" sz="6600" dirty="0" err="1">
                <a:solidFill>
                  <a:srgbClr val="184249"/>
                </a:solidFill>
                <a:latin typeface="Century Gothic" panose="020B0502020202020204" pitchFamily="34" charset="0"/>
                <a:ea typeface="Calibri" panose="020F0502020204030204" pitchFamily="34" charset="0"/>
                <a:cs typeface="Times New Roman" panose="02020603050405020304" pitchFamily="18" charset="0"/>
              </a:rPr>
              <a:t>votre</a:t>
            </a:r>
            <a:r>
              <a:rPr lang="en-US" sz="6600" dirty="0">
                <a:solidFill>
                  <a:srgbClr val="184249"/>
                </a:solidFill>
                <a:latin typeface="Century Gothic" panose="020B0502020202020204" pitchFamily="34" charset="0"/>
                <a:ea typeface="Calibri" panose="020F0502020204030204" pitchFamily="34" charset="0"/>
                <a:cs typeface="Times New Roman" panose="02020603050405020304" pitchFamily="18" charset="0"/>
              </a:rPr>
              <a:t> attention. </a:t>
            </a:r>
          </a:p>
        </p:txBody>
      </p:sp>
      <p:sp>
        <p:nvSpPr>
          <p:cNvPr id="3" name="Text Placeholder 2">
            <a:extLst>
              <a:ext uri="{FF2B5EF4-FFF2-40B4-BE49-F238E27FC236}">
                <a16:creationId xmlns:a16="http://schemas.microsoft.com/office/drawing/2014/main" id="{C01DC8A5-F0E2-A1A1-70DD-B14D0AFB4E37}"/>
              </a:ext>
            </a:extLst>
          </p:cNvPr>
          <p:cNvSpPr txBox="1">
            <a:spLocks/>
          </p:cNvSpPr>
          <p:nvPr/>
        </p:nvSpPr>
        <p:spPr>
          <a:xfrm>
            <a:off x="1561829" y="734061"/>
            <a:ext cx="1889658" cy="433727"/>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panose="020B0604020202020204" pitchFamily="34" charset="0"/>
              <a:buNone/>
              <a:defRPr sz="2200" b="0" kern="1200">
                <a:solidFill>
                  <a:srgbClr val="004047"/>
                </a:solidFill>
                <a:latin typeface="Century Gothic"/>
                <a:ea typeface="+mn-ea"/>
                <a:cs typeface="Century Gothic"/>
              </a:defRPr>
            </a:lvl1pPr>
            <a:lvl2pPr marL="742950" indent="-285750" algn="l" defTabSz="457200" rtl="0" eaLnBrk="1" latinLnBrk="0" hangingPunct="1">
              <a:spcBef>
                <a:spcPct val="20000"/>
              </a:spcBef>
              <a:buSzPct val="115000"/>
              <a:buFont typeface="Arial" panose="020B0604020202020204" pitchFamily="34" charset="0"/>
              <a:buChar char="•"/>
              <a:defRPr sz="2400" b="0" i="0" kern="1200" baseline="0">
                <a:solidFill>
                  <a:srgbClr val="004047"/>
                </a:solidFill>
                <a:latin typeface="Century Gothic"/>
                <a:ea typeface="+mn-ea"/>
                <a:cs typeface="Century Gothic"/>
              </a:defRPr>
            </a:lvl2pPr>
            <a:lvl3pPr marL="1257300" indent="-342900" algn="l" defTabSz="457200" rtl="0" eaLnBrk="1" latinLnBrk="0" hangingPunct="1">
              <a:spcBef>
                <a:spcPct val="20000"/>
              </a:spcBef>
              <a:buSzPct val="100000"/>
              <a:buFont typeface="Courier New" panose="02070309020205020404" pitchFamily="49" charset="0"/>
              <a:buChar char="o"/>
              <a:defRPr sz="2000" b="0" i="0" kern="1200">
                <a:solidFill>
                  <a:srgbClr val="004047"/>
                </a:solidFill>
                <a:latin typeface="Century Gothic"/>
                <a:ea typeface="+mn-ea"/>
                <a:cs typeface="Century Gothic"/>
              </a:defRPr>
            </a:lvl3pPr>
            <a:lvl4pPr marL="1600200" indent="-228600" algn="l" defTabSz="457200" rtl="0" eaLnBrk="1" latinLnBrk="0" hangingPunct="1">
              <a:spcBef>
                <a:spcPct val="20000"/>
              </a:spcBef>
              <a:buSzPct val="100000"/>
              <a:buFont typeface="Arial" panose="020B0604020202020204" pitchFamily="34" charset="0"/>
              <a:buChar char="•"/>
              <a:defRPr sz="1800" b="0" i="0" kern="1200">
                <a:solidFill>
                  <a:schemeClr val="tx1"/>
                </a:solidFill>
                <a:latin typeface="Century Gothic"/>
                <a:ea typeface="+mn-ea"/>
                <a:cs typeface="Century Gothic"/>
              </a:defRPr>
            </a:lvl4pPr>
            <a:lvl5pPr marL="2057400" indent="-228600" algn="l" defTabSz="457200" rtl="0" eaLnBrk="1" latinLnBrk="0" hangingPunct="1">
              <a:spcBef>
                <a:spcPct val="20000"/>
              </a:spcBef>
              <a:buSzPct val="115000"/>
              <a:buFont typeface="Arial" panose="020B0604020202020204" pitchFamily="34" charset="0"/>
              <a:buChar char="•"/>
              <a:defRPr sz="1600" b="0" i="0" kern="1200" baseline="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t>Authorities</a:t>
            </a:r>
          </a:p>
        </p:txBody>
      </p:sp>
    </p:spTree>
    <p:extLst>
      <p:ext uri="{BB962C8B-B14F-4D97-AF65-F5344CB8AC3E}">
        <p14:creationId xmlns:p14="http://schemas.microsoft.com/office/powerpoint/2010/main" val="803132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209DD-AF49-EAAC-64A9-8EBB2276D1ED}"/>
              </a:ext>
            </a:extLst>
          </p:cNvPr>
          <p:cNvSpPr>
            <a:spLocks noGrp="1"/>
          </p:cNvSpPr>
          <p:nvPr>
            <p:ph type="title"/>
          </p:nvPr>
        </p:nvSpPr>
        <p:spPr/>
        <p:txBody>
          <a:bodyPr/>
          <a:lstStyle/>
          <a:p>
            <a:r>
              <a:rPr lang="en-US" dirty="0">
                <a:solidFill>
                  <a:schemeClr val="accent2"/>
                </a:solidFill>
                <a:latin typeface="Century Gothic"/>
              </a:rPr>
              <a:t>1. </a:t>
            </a:r>
            <a:r>
              <a:rPr lang="en-US" dirty="0">
                <a:solidFill>
                  <a:schemeClr val="tx2"/>
                </a:solidFill>
                <a:latin typeface="Century Gothic"/>
              </a:rPr>
              <a:t>INTRODUCTION</a:t>
            </a:r>
            <a:endParaRPr lang="en-US" dirty="0">
              <a:solidFill>
                <a:schemeClr val="tx2"/>
              </a:solidFill>
            </a:endParaRPr>
          </a:p>
        </p:txBody>
      </p:sp>
      <p:sp>
        <p:nvSpPr>
          <p:cNvPr id="3" name="Rectangle 2">
            <a:extLst>
              <a:ext uri="{FF2B5EF4-FFF2-40B4-BE49-F238E27FC236}">
                <a16:creationId xmlns:a16="http://schemas.microsoft.com/office/drawing/2014/main" id="{01763C9C-D76A-C633-BB07-EC13F354FCE5}"/>
              </a:ext>
            </a:extLst>
          </p:cNvPr>
          <p:cNvSpPr/>
          <p:nvPr/>
        </p:nvSpPr>
        <p:spPr>
          <a:xfrm>
            <a:off x="407624" y="1432193"/>
            <a:ext cx="11489420" cy="149829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BE"/>
          </a:p>
        </p:txBody>
      </p:sp>
      <p:sp>
        <p:nvSpPr>
          <p:cNvPr id="15" name="ZoneTexte 14">
            <a:extLst>
              <a:ext uri="{FF2B5EF4-FFF2-40B4-BE49-F238E27FC236}">
                <a16:creationId xmlns:a16="http://schemas.microsoft.com/office/drawing/2014/main" id="{7B5288F8-DE13-6797-A4A9-E5C22B583D90}"/>
              </a:ext>
            </a:extLst>
          </p:cNvPr>
          <p:cNvSpPr txBox="1"/>
          <p:nvPr/>
        </p:nvSpPr>
        <p:spPr>
          <a:xfrm>
            <a:off x="407625" y="853250"/>
            <a:ext cx="11489420" cy="5355312"/>
          </a:xfrm>
          <a:prstGeom prst="rect">
            <a:avLst/>
          </a:prstGeom>
          <a:noFill/>
        </p:spPr>
        <p:txBody>
          <a:bodyPr wrap="square" lIns="91440" tIns="45720" rIns="91440" bIns="45720" anchor="t">
            <a:spAutoFit/>
          </a:bodyPr>
          <a:lstStyle/>
          <a:p>
            <a:pPr algn="just"/>
            <a:r>
              <a:rPr lang="en-GB" b="1" u="sng" dirty="0">
                <a:solidFill>
                  <a:schemeClr val="accent2"/>
                </a:solidFill>
                <a:latin typeface="+mj-lt"/>
                <a:ea typeface="Calibri" panose="020F0502020204030204" pitchFamily="34" charset="0"/>
                <a:cs typeface="Open Sans"/>
              </a:rPr>
              <a:t>Le conseil </a:t>
            </a:r>
            <a:r>
              <a:rPr lang="en-GB" b="1" u="sng" dirty="0" err="1">
                <a:solidFill>
                  <a:schemeClr val="accent2"/>
                </a:solidFill>
                <a:latin typeface="+mj-lt"/>
                <a:ea typeface="Calibri" panose="020F0502020204030204" pitchFamily="34" charset="0"/>
                <a:cs typeface="Open Sans"/>
              </a:rPr>
              <a:t>européen</a:t>
            </a:r>
            <a:r>
              <a:rPr lang="en-GB" b="1" u="sng" dirty="0">
                <a:solidFill>
                  <a:schemeClr val="accent2"/>
                </a:solidFill>
                <a:latin typeface="+mj-lt"/>
                <a:ea typeface="Calibri" panose="020F0502020204030204" pitchFamily="34" charset="0"/>
                <a:cs typeface="Open Sans"/>
              </a:rPr>
              <a:t> : </a:t>
            </a:r>
          </a:p>
          <a:p>
            <a:pPr algn="l"/>
            <a:endParaRPr lang="fr-FR" b="1" i="0" dirty="0">
              <a:effectLst/>
              <a:latin typeface="+mj-lt"/>
            </a:endParaRPr>
          </a:p>
          <a:p>
            <a:pPr marL="285750" indent="-285750" algn="l">
              <a:buFont typeface="Arial" panose="020B0604020202020204" pitchFamily="34" charset="0"/>
              <a:buChar char="•"/>
            </a:pPr>
            <a:r>
              <a:rPr lang="fr-FR" b="1" i="0" dirty="0">
                <a:effectLst/>
                <a:latin typeface="+mj-lt"/>
              </a:rPr>
              <a:t>Rôle :</a:t>
            </a:r>
            <a:r>
              <a:rPr lang="fr-FR" b="0" i="0" dirty="0">
                <a:effectLst/>
                <a:latin typeface="+mj-lt"/>
              </a:rPr>
              <a:t> définit les grandes </a:t>
            </a:r>
            <a:r>
              <a:rPr lang="fr-FR" b="1" i="0" dirty="0">
                <a:solidFill>
                  <a:schemeClr val="bg1"/>
                </a:solidFill>
                <a:effectLst/>
                <a:latin typeface="+mj-lt"/>
              </a:rPr>
              <a:t>orientations</a:t>
            </a:r>
            <a:r>
              <a:rPr lang="fr-FR" b="0" i="0" dirty="0">
                <a:effectLst/>
                <a:latin typeface="+mj-lt"/>
              </a:rPr>
              <a:t> et </a:t>
            </a:r>
            <a:r>
              <a:rPr lang="fr-FR" b="1" i="0" dirty="0">
                <a:solidFill>
                  <a:schemeClr val="bg1"/>
                </a:solidFill>
                <a:effectLst/>
                <a:latin typeface="+mj-lt"/>
              </a:rPr>
              <a:t>priorités politiques </a:t>
            </a:r>
            <a:r>
              <a:rPr lang="fr-FR" b="0" i="0" dirty="0">
                <a:effectLst/>
                <a:latin typeface="+mj-lt"/>
              </a:rPr>
              <a:t>de l’Union européenne</a:t>
            </a:r>
          </a:p>
          <a:p>
            <a:pPr marL="285750" indent="-285750" algn="l">
              <a:buFont typeface="Arial" panose="020B0604020202020204" pitchFamily="34" charset="0"/>
              <a:buChar char="•"/>
            </a:pPr>
            <a:r>
              <a:rPr lang="fr-FR" b="1" i="0" dirty="0">
                <a:effectLst/>
                <a:latin typeface="+mj-lt"/>
              </a:rPr>
              <a:t>Membres :</a:t>
            </a:r>
            <a:r>
              <a:rPr lang="fr-FR" b="0" i="0" dirty="0">
                <a:effectLst/>
                <a:latin typeface="+mj-lt"/>
              </a:rPr>
              <a:t> les </a:t>
            </a:r>
            <a:r>
              <a:rPr lang="fr-FR" b="1" i="0" dirty="0">
                <a:solidFill>
                  <a:schemeClr val="bg1"/>
                </a:solidFill>
                <a:effectLst/>
                <a:latin typeface="+mj-lt"/>
              </a:rPr>
              <a:t>chefs d’État et de gouvernement </a:t>
            </a:r>
            <a:r>
              <a:rPr lang="fr-FR" b="0" i="0" dirty="0">
                <a:effectLst/>
                <a:latin typeface="+mj-lt"/>
              </a:rPr>
              <a:t>des pays de l’UE, le/la président(e) du Conseil européen et le/la président(e) de la Commission européenne : le </a:t>
            </a:r>
            <a:r>
              <a:rPr lang="fr-FR" b="1" i="0" dirty="0">
                <a:solidFill>
                  <a:schemeClr val="bg1"/>
                </a:solidFill>
                <a:effectLst/>
                <a:latin typeface="+mj-lt"/>
              </a:rPr>
              <a:t>plus haut niveau de coopération politique</a:t>
            </a:r>
            <a:r>
              <a:rPr lang="fr-FR" b="0" i="0" dirty="0">
                <a:effectLst/>
                <a:latin typeface="+mj-lt"/>
              </a:rPr>
              <a:t> entre les Etats membres de l’UE.</a:t>
            </a:r>
          </a:p>
          <a:p>
            <a:pPr marL="285750" indent="-285750" algn="l">
              <a:buFont typeface="Arial" panose="020B0604020202020204" pitchFamily="34" charset="0"/>
              <a:buChar char="•"/>
            </a:pPr>
            <a:r>
              <a:rPr lang="fr-FR" b="1" i="0" dirty="0">
                <a:effectLst/>
                <a:latin typeface="+mj-lt"/>
              </a:rPr>
              <a:t>Président :</a:t>
            </a:r>
            <a:r>
              <a:rPr lang="fr-FR" b="0" i="0" dirty="0">
                <a:effectLst/>
                <a:latin typeface="+mj-lt"/>
              </a:rPr>
              <a:t> Charles Michel</a:t>
            </a:r>
          </a:p>
          <a:p>
            <a:pPr algn="just"/>
            <a:endParaRPr lang="fr-FR" b="0" i="0" dirty="0">
              <a:effectLst/>
              <a:latin typeface="+mj-lt"/>
            </a:endParaRPr>
          </a:p>
          <a:p>
            <a:pPr algn="just"/>
            <a:r>
              <a:rPr lang="fr-FR" b="1" dirty="0">
                <a:latin typeface="+mj-lt"/>
              </a:rPr>
              <a:t>Principaux rôles: </a:t>
            </a:r>
            <a:endParaRPr lang="fr-FR" b="1" i="0" dirty="0">
              <a:effectLst/>
              <a:latin typeface="+mj-lt"/>
            </a:endParaRPr>
          </a:p>
          <a:p>
            <a:pPr marL="285750" indent="-285750" algn="l">
              <a:buFont typeface="Arial" panose="020B0604020202020204" pitchFamily="34" charset="0"/>
              <a:buChar char="•"/>
            </a:pPr>
            <a:r>
              <a:rPr lang="fr-FR" b="0" i="0" dirty="0">
                <a:effectLst/>
                <a:latin typeface="+mj-lt"/>
              </a:rPr>
              <a:t>décide des grandes </a:t>
            </a:r>
            <a:r>
              <a:rPr lang="fr-FR" b="1" i="0" dirty="0">
                <a:effectLst/>
                <a:latin typeface="+mj-lt"/>
              </a:rPr>
              <a:t>orientations</a:t>
            </a:r>
            <a:r>
              <a:rPr lang="fr-FR" b="0" i="0" dirty="0">
                <a:effectLst/>
                <a:latin typeface="+mj-lt"/>
              </a:rPr>
              <a:t> et </a:t>
            </a:r>
            <a:r>
              <a:rPr lang="fr-FR" b="1" i="0" dirty="0">
                <a:effectLst/>
                <a:latin typeface="+mj-lt"/>
              </a:rPr>
              <a:t>priorités</a:t>
            </a:r>
            <a:r>
              <a:rPr lang="fr-FR" b="0" i="0" dirty="0">
                <a:effectLst/>
                <a:latin typeface="+mj-lt"/>
              </a:rPr>
              <a:t> politiques de l'UE, mais </a:t>
            </a:r>
            <a:r>
              <a:rPr lang="fr-FR" b="0" i="1" dirty="0">
                <a:effectLst/>
                <a:latin typeface="+mj-lt"/>
              </a:rPr>
              <a:t>n'adopte pas d'actes législatifs</a:t>
            </a:r>
            <a:r>
              <a:rPr lang="fr-FR" b="0" i="0" dirty="0">
                <a:effectLst/>
                <a:latin typeface="+mj-lt"/>
              </a:rPr>
              <a:t>.</a:t>
            </a:r>
          </a:p>
          <a:p>
            <a:pPr marL="285750" indent="-285750" algn="l">
              <a:buFont typeface="Arial" panose="020B0604020202020204" pitchFamily="34" charset="0"/>
              <a:buChar char="•"/>
            </a:pPr>
            <a:r>
              <a:rPr lang="fr-FR" b="0" i="0" dirty="0">
                <a:effectLst/>
                <a:latin typeface="+mj-lt"/>
              </a:rPr>
              <a:t>traite les </a:t>
            </a:r>
            <a:r>
              <a:rPr lang="fr-FR" b="1" i="0" dirty="0">
                <a:effectLst/>
                <a:latin typeface="+mj-lt"/>
              </a:rPr>
              <a:t>questions complexes ou sensibles qui ne peuvent être résolues</a:t>
            </a:r>
            <a:r>
              <a:rPr lang="fr-FR" b="0" i="0" dirty="0">
                <a:effectLst/>
                <a:latin typeface="+mj-lt"/>
              </a:rPr>
              <a:t> à un niveau inférieur de coopération intergouvernementale.</a:t>
            </a:r>
          </a:p>
          <a:p>
            <a:pPr marL="285750" indent="-285750" algn="l">
              <a:buFont typeface="Arial" panose="020B0604020202020204" pitchFamily="34" charset="0"/>
              <a:buChar char="•"/>
            </a:pPr>
            <a:r>
              <a:rPr lang="fr-FR" b="0" i="0" dirty="0">
                <a:effectLst/>
                <a:latin typeface="+mj-lt"/>
              </a:rPr>
              <a:t>définit la </a:t>
            </a:r>
            <a:r>
              <a:rPr lang="fr-FR" b="1" i="0" u="sng" dirty="0">
                <a:effectLst/>
                <a:latin typeface="+mj-lt"/>
                <a:hlinkClick r:id="rId3">
                  <a:extLst>
                    <a:ext uri="{A12FA001-AC4F-418D-AE19-62706E023703}">
                      <ahyp:hlinkClr xmlns:ahyp="http://schemas.microsoft.com/office/drawing/2018/hyperlinkcolor" val="tx"/>
                    </a:ext>
                  </a:extLst>
                </a:hlinkClick>
              </a:rPr>
              <a:t>politique étrangère et de sécurité commune</a:t>
            </a:r>
            <a:r>
              <a:rPr lang="fr-FR" b="0" i="0" dirty="0">
                <a:effectLst/>
                <a:latin typeface="+mj-lt"/>
              </a:rPr>
              <a:t>, en tenant compte des intérêts stratégiques de l'UE et des implications en matière de défense.</a:t>
            </a:r>
          </a:p>
          <a:p>
            <a:pPr marL="285750" indent="-285750" algn="l">
              <a:buFont typeface="Arial" panose="020B0604020202020204" pitchFamily="34" charset="0"/>
              <a:buChar char="•"/>
            </a:pPr>
            <a:r>
              <a:rPr lang="fr-FR" b="0" i="0" dirty="0">
                <a:effectLst/>
                <a:latin typeface="+mj-lt"/>
              </a:rPr>
              <a:t>désigne et nomme les </a:t>
            </a:r>
            <a:r>
              <a:rPr lang="fr-FR" b="1" i="0" dirty="0">
                <a:effectLst/>
                <a:latin typeface="+mj-lt"/>
              </a:rPr>
              <a:t>candidats à certaines hautes fonctions de l'UE</a:t>
            </a:r>
            <a:r>
              <a:rPr lang="fr-FR" b="0" i="0" dirty="0">
                <a:effectLst/>
                <a:latin typeface="+mj-lt"/>
              </a:rPr>
              <a:t>, comme la présidence de la BCE et de la Commission.</a:t>
            </a:r>
          </a:p>
          <a:p>
            <a:pPr marL="285750" indent="-285750" algn="l">
              <a:buFont typeface="Arial" panose="020B0604020202020204" pitchFamily="34" charset="0"/>
              <a:buChar char="•"/>
            </a:pPr>
            <a:r>
              <a:rPr lang="fr-FR" b="0" i="0" dirty="0">
                <a:effectLst/>
                <a:latin typeface="+mj-lt"/>
              </a:rPr>
              <a:t>Sur chaque question, le Conseil européen peut:</a:t>
            </a:r>
          </a:p>
          <a:p>
            <a:pPr marL="742950" lvl="1" indent="-285750">
              <a:buFont typeface="Arial" panose="020B0604020202020204" pitchFamily="34" charset="0"/>
              <a:buChar char="•"/>
            </a:pPr>
            <a:r>
              <a:rPr lang="fr-FR" b="0" i="0" dirty="0">
                <a:effectLst/>
                <a:latin typeface="+mj-lt"/>
              </a:rPr>
              <a:t>demander à la </a:t>
            </a:r>
            <a:r>
              <a:rPr lang="fr-FR" b="1" i="0" dirty="0">
                <a:effectLst/>
                <a:latin typeface="+mj-lt"/>
                <a:hlinkClick r:id="rId4">
                  <a:extLst>
                    <a:ext uri="{A12FA001-AC4F-418D-AE19-62706E023703}">
                      <ahyp:hlinkClr xmlns:ahyp="http://schemas.microsoft.com/office/drawing/2018/hyperlinkcolor" val="tx"/>
                    </a:ext>
                  </a:extLst>
                </a:hlinkClick>
              </a:rPr>
              <a:t>Commission européenne</a:t>
            </a:r>
            <a:r>
              <a:rPr lang="fr-FR" b="1" i="0" dirty="0">
                <a:effectLst/>
                <a:latin typeface="+mj-lt"/>
              </a:rPr>
              <a:t> </a:t>
            </a:r>
            <a:r>
              <a:rPr lang="fr-FR" b="0" i="0" dirty="0">
                <a:effectLst/>
                <a:latin typeface="+mj-lt"/>
              </a:rPr>
              <a:t>d'élaborer une </a:t>
            </a:r>
            <a:r>
              <a:rPr lang="fr-FR" b="1" i="0" dirty="0">
                <a:effectLst/>
                <a:latin typeface="+mj-lt"/>
              </a:rPr>
              <a:t>proposition</a:t>
            </a:r>
            <a:r>
              <a:rPr lang="fr-FR" b="0" i="0" dirty="0">
                <a:effectLst/>
                <a:latin typeface="+mj-lt"/>
              </a:rPr>
              <a:t>;</a:t>
            </a:r>
          </a:p>
          <a:p>
            <a:pPr marL="742950" lvl="1" indent="-285750">
              <a:buFont typeface="Arial" panose="020B0604020202020204" pitchFamily="34" charset="0"/>
              <a:buChar char="•"/>
            </a:pPr>
            <a:r>
              <a:rPr lang="fr-FR" b="0" i="0" dirty="0">
                <a:effectLst/>
                <a:latin typeface="+mj-lt"/>
              </a:rPr>
              <a:t>se tourner vers le </a:t>
            </a:r>
            <a:r>
              <a:rPr lang="fr-FR" b="1" i="0" dirty="0">
                <a:effectLst/>
                <a:latin typeface="+mj-lt"/>
                <a:hlinkClick r:id="rId5">
                  <a:extLst>
                    <a:ext uri="{A12FA001-AC4F-418D-AE19-62706E023703}">
                      <ahyp:hlinkClr xmlns:ahyp="http://schemas.microsoft.com/office/drawing/2018/hyperlinkcolor" val="tx"/>
                    </a:ext>
                  </a:extLst>
                </a:hlinkClick>
              </a:rPr>
              <a:t>Conseil de l'UE</a:t>
            </a:r>
            <a:r>
              <a:rPr lang="fr-FR" b="1" i="0" dirty="0">
                <a:effectLst/>
                <a:latin typeface="+mj-lt"/>
              </a:rPr>
              <a:t>.</a:t>
            </a:r>
          </a:p>
        </p:txBody>
      </p:sp>
      <p:pic>
        <p:nvPicPr>
          <p:cNvPr id="4" name="Picture 3">
            <a:extLst>
              <a:ext uri="{FF2B5EF4-FFF2-40B4-BE49-F238E27FC236}">
                <a16:creationId xmlns:a16="http://schemas.microsoft.com/office/drawing/2014/main" id="{5E8B3A55-270C-0CB5-F3BC-E2DD9D7894B7}"/>
              </a:ext>
            </a:extLst>
          </p:cNvPr>
          <p:cNvPicPr>
            <a:picLocks noChangeAspect="1"/>
          </p:cNvPicPr>
          <p:nvPr/>
        </p:nvPicPr>
        <p:blipFill rotWithShape="1">
          <a:blip r:embed="rId6"/>
          <a:srcRect l="43231" t="4134" r="34011" b="77096"/>
          <a:stretch/>
        </p:blipFill>
        <p:spPr>
          <a:xfrm>
            <a:off x="9666208" y="108251"/>
            <a:ext cx="2118167" cy="1100368"/>
          </a:xfrm>
          <a:prstGeom prst="rect">
            <a:avLst/>
          </a:prstGeom>
        </p:spPr>
      </p:pic>
    </p:spTree>
    <p:extLst>
      <p:ext uri="{BB962C8B-B14F-4D97-AF65-F5344CB8AC3E}">
        <p14:creationId xmlns:p14="http://schemas.microsoft.com/office/powerpoint/2010/main" val="1663150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209DD-AF49-EAAC-64A9-8EBB2276D1ED}"/>
              </a:ext>
            </a:extLst>
          </p:cNvPr>
          <p:cNvSpPr>
            <a:spLocks noGrp="1"/>
          </p:cNvSpPr>
          <p:nvPr>
            <p:ph type="title"/>
          </p:nvPr>
        </p:nvSpPr>
        <p:spPr/>
        <p:txBody>
          <a:bodyPr/>
          <a:lstStyle/>
          <a:p>
            <a:r>
              <a:rPr lang="en-US" dirty="0">
                <a:solidFill>
                  <a:schemeClr val="accent2"/>
                </a:solidFill>
                <a:latin typeface="Century Gothic"/>
              </a:rPr>
              <a:t>1. </a:t>
            </a:r>
            <a:r>
              <a:rPr lang="en-US" dirty="0">
                <a:solidFill>
                  <a:schemeClr val="tx2"/>
                </a:solidFill>
                <a:latin typeface="Century Gothic"/>
              </a:rPr>
              <a:t>INTRODUCTION</a:t>
            </a:r>
            <a:endParaRPr lang="en-US" dirty="0">
              <a:solidFill>
                <a:schemeClr val="tx2"/>
              </a:solidFill>
            </a:endParaRPr>
          </a:p>
        </p:txBody>
      </p:sp>
      <p:sp>
        <p:nvSpPr>
          <p:cNvPr id="3" name="Rectangle 2">
            <a:extLst>
              <a:ext uri="{FF2B5EF4-FFF2-40B4-BE49-F238E27FC236}">
                <a16:creationId xmlns:a16="http://schemas.microsoft.com/office/drawing/2014/main" id="{CB300560-4CF7-322F-DE7D-AB5CD825120E}"/>
              </a:ext>
            </a:extLst>
          </p:cNvPr>
          <p:cNvSpPr/>
          <p:nvPr/>
        </p:nvSpPr>
        <p:spPr>
          <a:xfrm>
            <a:off x="407624" y="1465242"/>
            <a:ext cx="11641502" cy="974781"/>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BE"/>
          </a:p>
        </p:txBody>
      </p:sp>
      <p:sp>
        <p:nvSpPr>
          <p:cNvPr id="15" name="ZoneTexte 14">
            <a:extLst>
              <a:ext uri="{FF2B5EF4-FFF2-40B4-BE49-F238E27FC236}">
                <a16:creationId xmlns:a16="http://schemas.microsoft.com/office/drawing/2014/main" id="{7B5288F8-DE13-6797-A4A9-E5C22B583D90}"/>
              </a:ext>
            </a:extLst>
          </p:cNvPr>
          <p:cNvSpPr txBox="1"/>
          <p:nvPr/>
        </p:nvSpPr>
        <p:spPr>
          <a:xfrm>
            <a:off x="447040" y="888549"/>
            <a:ext cx="11602086" cy="5724644"/>
          </a:xfrm>
          <a:prstGeom prst="rect">
            <a:avLst/>
          </a:prstGeom>
          <a:noFill/>
        </p:spPr>
        <p:txBody>
          <a:bodyPr wrap="square" lIns="91440" tIns="45720" rIns="91440" bIns="45720" anchor="t">
            <a:spAutoFit/>
          </a:bodyPr>
          <a:lstStyle/>
          <a:p>
            <a:pPr algn="just"/>
            <a:r>
              <a:rPr lang="en-GB" sz="2000" b="1" u="sng" dirty="0">
                <a:solidFill>
                  <a:schemeClr val="accent2"/>
                </a:solidFill>
                <a:latin typeface="+mj-lt"/>
                <a:ea typeface="Calibri" panose="020F0502020204030204" pitchFamily="34" charset="0"/>
                <a:cs typeface="Open Sans"/>
              </a:rPr>
              <a:t>La commission </a:t>
            </a:r>
            <a:r>
              <a:rPr lang="en-GB" sz="2000" b="1" u="sng" dirty="0" err="1">
                <a:solidFill>
                  <a:schemeClr val="accent2"/>
                </a:solidFill>
                <a:latin typeface="+mj-lt"/>
                <a:ea typeface="Calibri" panose="020F0502020204030204" pitchFamily="34" charset="0"/>
                <a:cs typeface="Open Sans"/>
              </a:rPr>
              <a:t>européenne</a:t>
            </a:r>
            <a:r>
              <a:rPr lang="en-GB" sz="2000" b="1" u="sng" dirty="0">
                <a:solidFill>
                  <a:schemeClr val="accent2"/>
                </a:solidFill>
                <a:latin typeface="+mj-lt"/>
                <a:ea typeface="Calibri" panose="020F0502020204030204" pitchFamily="34" charset="0"/>
                <a:cs typeface="Open Sans"/>
              </a:rPr>
              <a:t> : </a:t>
            </a:r>
          </a:p>
          <a:p>
            <a:pPr algn="l"/>
            <a:endParaRPr lang="fr-FR" sz="2000" b="1" i="0" dirty="0">
              <a:effectLst/>
              <a:latin typeface="+mj-lt"/>
            </a:endParaRPr>
          </a:p>
          <a:p>
            <a:pPr marL="285750" indent="-285750" algn="l">
              <a:buFont typeface="Arial" panose="020B0604020202020204" pitchFamily="34" charset="0"/>
              <a:buChar char="•"/>
            </a:pPr>
            <a:r>
              <a:rPr lang="fr-FR" b="1" i="0" dirty="0">
                <a:effectLst/>
                <a:latin typeface="+mj-lt"/>
              </a:rPr>
              <a:t>Rôle</a:t>
            </a:r>
            <a:r>
              <a:rPr lang="fr-FR" b="0" i="0" dirty="0">
                <a:effectLst/>
                <a:latin typeface="+mj-lt"/>
              </a:rPr>
              <a:t>: promouvoir </a:t>
            </a:r>
            <a:r>
              <a:rPr lang="fr-FR" b="1" i="0" dirty="0">
                <a:solidFill>
                  <a:schemeClr val="bg1"/>
                </a:solidFill>
                <a:effectLst/>
                <a:latin typeface="+mj-lt"/>
              </a:rPr>
              <a:t>l'intérêt général de l'Union européenne </a:t>
            </a:r>
            <a:r>
              <a:rPr lang="fr-FR" b="0" i="0" dirty="0">
                <a:effectLst/>
                <a:latin typeface="+mj-lt"/>
              </a:rPr>
              <a:t>(UE) en proposant des </a:t>
            </a:r>
            <a:r>
              <a:rPr lang="fr-FR" b="1" i="0" dirty="0">
                <a:solidFill>
                  <a:schemeClr val="bg1"/>
                </a:solidFill>
                <a:effectLst/>
                <a:latin typeface="+mj-lt"/>
              </a:rPr>
              <a:t>textes législatifs </a:t>
            </a:r>
            <a:r>
              <a:rPr lang="fr-FR" b="0" i="0" dirty="0">
                <a:effectLst/>
                <a:latin typeface="+mj-lt"/>
              </a:rPr>
              <a:t>et en veillant à leur </a:t>
            </a:r>
            <a:r>
              <a:rPr lang="fr-FR" b="1" i="0" dirty="0">
                <a:solidFill>
                  <a:schemeClr val="bg1"/>
                </a:solidFill>
                <a:effectLst/>
                <a:latin typeface="+mj-lt"/>
              </a:rPr>
              <a:t>application</a:t>
            </a:r>
            <a:r>
              <a:rPr lang="fr-FR" b="0" i="0" dirty="0">
                <a:effectLst/>
                <a:latin typeface="+mj-lt"/>
              </a:rPr>
              <a:t>, ainsi qu'en </a:t>
            </a:r>
            <a:r>
              <a:rPr lang="fr-FR" b="1" i="0" dirty="0">
                <a:solidFill>
                  <a:schemeClr val="bg1"/>
                </a:solidFill>
                <a:effectLst/>
                <a:latin typeface="+mj-lt"/>
              </a:rPr>
              <a:t>mettant en œuvre les politiques et le budget </a:t>
            </a:r>
            <a:r>
              <a:rPr lang="fr-FR" b="0" i="0" dirty="0">
                <a:effectLst/>
                <a:latin typeface="+mj-lt"/>
              </a:rPr>
              <a:t>de l’UE.</a:t>
            </a:r>
          </a:p>
          <a:p>
            <a:pPr marL="285750" indent="-285750" algn="l">
              <a:buFont typeface="Arial" panose="020B0604020202020204" pitchFamily="34" charset="0"/>
              <a:buChar char="•"/>
            </a:pPr>
            <a:r>
              <a:rPr lang="fr-FR" b="1" dirty="0">
                <a:latin typeface="+mj-lt"/>
              </a:rPr>
              <a:t>Présidente</a:t>
            </a:r>
            <a:r>
              <a:rPr lang="fr-FR" dirty="0">
                <a:latin typeface="+mj-lt"/>
              </a:rPr>
              <a:t> : Ursula van der </a:t>
            </a:r>
            <a:r>
              <a:rPr lang="fr-FR" dirty="0" err="1">
                <a:latin typeface="+mj-lt"/>
              </a:rPr>
              <a:t>Leyen</a:t>
            </a:r>
            <a:endParaRPr lang="fr-FR" b="0" i="0" dirty="0">
              <a:effectLst/>
              <a:latin typeface="+mj-lt"/>
            </a:endParaRPr>
          </a:p>
          <a:p>
            <a:pPr algn="l"/>
            <a:endParaRPr lang="fr-FR" b="0" i="0" dirty="0">
              <a:effectLst/>
              <a:latin typeface="+mj-lt"/>
            </a:endParaRPr>
          </a:p>
          <a:p>
            <a:pPr algn="l"/>
            <a:r>
              <a:rPr lang="fr-FR" b="1" i="0" u="sng" dirty="0">
                <a:effectLst/>
                <a:latin typeface="+mj-lt"/>
              </a:rPr>
              <a:t>Les politiques de l'UE et les financements européens : </a:t>
            </a:r>
          </a:p>
          <a:p>
            <a:pPr marL="342900" indent="-342900" algn="l">
              <a:buFont typeface="Arial" panose="020B0604020202020204" pitchFamily="34" charset="0"/>
              <a:buChar char="•"/>
            </a:pPr>
            <a:r>
              <a:rPr lang="fr-FR" b="0" i="0" dirty="0">
                <a:effectLst/>
                <a:latin typeface="+mj-lt"/>
              </a:rPr>
              <a:t>fixe les priorités de l’UE en matière de </a:t>
            </a:r>
            <a:r>
              <a:rPr lang="fr-FR" b="1" i="0" dirty="0">
                <a:effectLst/>
                <a:latin typeface="+mj-lt"/>
              </a:rPr>
              <a:t>dépenses</a:t>
            </a:r>
            <a:r>
              <a:rPr lang="fr-FR" b="0" i="0" dirty="0">
                <a:effectLst/>
                <a:latin typeface="+mj-lt"/>
              </a:rPr>
              <a:t>, en </a:t>
            </a:r>
            <a:r>
              <a:rPr lang="fr-FR" b="1" i="0" dirty="0">
                <a:effectLst/>
                <a:latin typeface="+mj-lt"/>
              </a:rPr>
              <a:t>collaboration</a:t>
            </a:r>
            <a:r>
              <a:rPr lang="fr-FR" b="0" i="0" dirty="0">
                <a:effectLst/>
                <a:latin typeface="+mj-lt"/>
              </a:rPr>
              <a:t> avec le Conseil et le Parlement.</a:t>
            </a:r>
          </a:p>
          <a:p>
            <a:pPr marL="342900" indent="-342900" algn="l">
              <a:buFont typeface="Arial" panose="020B0604020202020204" pitchFamily="34" charset="0"/>
              <a:buChar char="•"/>
            </a:pPr>
            <a:r>
              <a:rPr lang="fr-FR" b="0" i="0" dirty="0">
                <a:effectLst/>
                <a:latin typeface="+mj-lt"/>
              </a:rPr>
              <a:t>établit les </a:t>
            </a:r>
            <a:r>
              <a:rPr lang="fr-FR" b="1" i="0" dirty="0">
                <a:effectLst/>
                <a:latin typeface="+mj-lt"/>
              </a:rPr>
              <a:t>budgets annuels</a:t>
            </a:r>
            <a:r>
              <a:rPr lang="fr-FR" b="0" i="0" dirty="0">
                <a:effectLst/>
                <a:latin typeface="+mj-lt"/>
              </a:rPr>
              <a:t>, qui doivent être approuvés par le Parlement et le Conseil.</a:t>
            </a:r>
          </a:p>
          <a:p>
            <a:pPr marL="342900" indent="-342900" algn="l">
              <a:buFont typeface="Arial" panose="020B0604020202020204" pitchFamily="34" charset="0"/>
              <a:buChar char="•"/>
            </a:pPr>
            <a:r>
              <a:rPr lang="fr-FR" b="0" i="0" dirty="0">
                <a:effectLst/>
                <a:latin typeface="+mj-lt"/>
              </a:rPr>
              <a:t>contrôle la façon dont les </a:t>
            </a:r>
            <a:r>
              <a:rPr lang="fr-FR" b="1" i="0" dirty="0">
                <a:effectLst/>
                <a:latin typeface="+mj-lt"/>
              </a:rPr>
              <a:t>fonds</a:t>
            </a:r>
            <a:r>
              <a:rPr lang="fr-FR" b="0" i="0" dirty="0">
                <a:effectLst/>
                <a:latin typeface="+mj-lt"/>
              </a:rPr>
              <a:t> sont utilisés, sous la surveillance de la </a:t>
            </a:r>
            <a:r>
              <a:rPr lang="fr-FR" b="0" i="0" u="sng" dirty="0">
                <a:effectLst/>
                <a:latin typeface="+mj-lt"/>
                <a:hlinkClick r:id="rId3">
                  <a:extLst>
                    <a:ext uri="{A12FA001-AC4F-418D-AE19-62706E023703}">
                      <ahyp:hlinkClr xmlns:ahyp="http://schemas.microsoft.com/office/drawing/2018/hyperlinkcolor" val="tx"/>
                    </a:ext>
                  </a:extLst>
                </a:hlinkClick>
              </a:rPr>
              <a:t>Cour des comptes</a:t>
            </a:r>
            <a:r>
              <a:rPr lang="fr-FR" b="0" i="0" u="sng" dirty="0">
                <a:effectLst/>
                <a:latin typeface="+mj-lt"/>
              </a:rPr>
              <a:t>.</a:t>
            </a:r>
          </a:p>
          <a:p>
            <a:pPr algn="l"/>
            <a:endParaRPr lang="fr-FR" b="0" i="0" dirty="0">
              <a:effectLst/>
              <a:latin typeface="+mj-lt"/>
            </a:endParaRPr>
          </a:p>
          <a:p>
            <a:pPr algn="l"/>
            <a:r>
              <a:rPr lang="fr-FR" b="1" u="sng" dirty="0">
                <a:effectLst/>
                <a:latin typeface="+mj-lt"/>
              </a:rPr>
              <a:t>Respect du droit européen : </a:t>
            </a:r>
          </a:p>
          <a:p>
            <a:pPr marL="342900" indent="-342900" algn="l">
              <a:buFont typeface="Arial" panose="020B0604020202020204" pitchFamily="34" charset="0"/>
              <a:buChar char="•"/>
            </a:pPr>
            <a:r>
              <a:rPr lang="fr-FR" b="0" i="0" dirty="0">
                <a:effectLst/>
                <a:latin typeface="+mj-lt"/>
              </a:rPr>
              <a:t>Avec la Cour de justice, veille à </a:t>
            </a:r>
            <a:r>
              <a:rPr lang="fr-FR" b="1" i="0" dirty="0">
                <a:effectLst/>
                <a:latin typeface="+mj-lt"/>
              </a:rPr>
              <a:t>l'application correcte de la législation européenne </a:t>
            </a:r>
            <a:r>
              <a:rPr lang="fr-FR" b="0" i="0" dirty="0">
                <a:effectLst/>
                <a:latin typeface="+mj-lt"/>
              </a:rPr>
              <a:t>dans tous les États membres de l'UE.</a:t>
            </a:r>
          </a:p>
          <a:p>
            <a:pPr marL="342900" indent="-342900" algn="l">
              <a:buFont typeface="Arial" panose="020B0604020202020204" pitchFamily="34" charset="0"/>
              <a:buChar char="•"/>
            </a:pPr>
            <a:r>
              <a:rPr lang="fr-FR" b="0" i="0" dirty="0">
                <a:effectLst/>
                <a:latin typeface="+mj-lt"/>
              </a:rPr>
              <a:t>représente l'UE sur la </a:t>
            </a:r>
            <a:r>
              <a:rPr lang="fr-FR" b="1" i="0" dirty="0">
                <a:effectLst/>
                <a:latin typeface="+mj-lt"/>
              </a:rPr>
              <a:t>scène internationale</a:t>
            </a:r>
            <a:r>
              <a:rPr lang="fr-FR" b="0" i="0" dirty="0">
                <a:effectLst/>
                <a:latin typeface="+mj-lt"/>
              </a:rPr>
              <a:t>.</a:t>
            </a:r>
          </a:p>
          <a:p>
            <a:pPr marL="342900" indent="-342900" algn="l">
              <a:buFont typeface="Arial" panose="020B0604020202020204" pitchFamily="34" charset="0"/>
              <a:buChar char="•"/>
            </a:pPr>
            <a:r>
              <a:rPr lang="fr-FR" b="0" i="0" dirty="0">
                <a:effectLst/>
                <a:latin typeface="+mj-lt"/>
              </a:rPr>
              <a:t>s'exprime au nom de tous les pays de l'UE au sein </a:t>
            </a:r>
            <a:r>
              <a:rPr lang="fr-FR" b="1" i="0" dirty="0">
                <a:effectLst/>
                <a:latin typeface="+mj-lt"/>
              </a:rPr>
              <a:t>d'organisations internationales</a:t>
            </a:r>
            <a:r>
              <a:rPr lang="fr-FR" b="0" i="0" dirty="0">
                <a:effectLst/>
                <a:latin typeface="+mj-lt"/>
              </a:rPr>
              <a:t>, notamment dans les domaines du commerce extérieur et de l'aide humanitaire.</a:t>
            </a:r>
          </a:p>
          <a:p>
            <a:pPr marL="342900" indent="-342900" algn="l">
              <a:buFont typeface="Arial" panose="020B0604020202020204" pitchFamily="34" charset="0"/>
              <a:buChar char="•"/>
            </a:pPr>
            <a:r>
              <a:rPr lang="fr-FR" b="0" i="0" dirty="0">
                <a:effectLst/>
                <a:latin typeface="+mj-lt"/>
              </a:rPr>
              <a:t>négocie des </a:t>
            </a:r>
            <a:r>
              <a:rPr lang="fr-FR" b="1" i="0" dirty="0">
                <a:effectLst/>
                <a:latin typeface="+mj-lt"/>
              </a:rPr>
              <a:t>accords internationaux </a:t>
            </a:r>
            <a:r>
              <a:rPr lang="fr-FR" b="0" i="0" dirty="0">
                <a:effectLst/>
                <a:latin typeface="+mj-lt"/>
              </a:rPr>
              <a:t>engageant l'UE.</a:t>
            </a:r>
          </a:p>
          <a:p>
            <a:pPr lvl="1">
              <a:buFont typeface="Arial" panose="020B0604020202020204" pitchFamily="34" charset="0"/>
              <a:buChar char="•"/>
            </a:pPr>
            <a:endParaRPr lang="fr-FR" b="0" i="0" dirty="0">
              <a:effectLst/>
              <a:latin typeface="+mj-lt"/>
            </a:endParaRPr>
          </a:p>
          <a:p>
            <a:pPr algn="l"/>
            <a:r>
              <a:rPr lang="fr-FR" b="1" i="0" dirty="0">
                <a:effectLst/>
                <a:latin typeface="+mj-lt"/>
              </a:rPr>
              <a:t>Membres</a:t>
            </a:r>
            <a:r>
              <a:rPr lang="fr-FR" b="0" i="0" dirty="0">
                <a:effectLst/>
                <a:latin typeface="+mj-lt"/>
              </a:rPr>
              <a:t>: une équipe de commissaires [un(e) par État membre], qui forment ensemble le </a:t>
            </a:r>
            <a:r>
              <a:rPr lang="fr-FR" sz="2000" b="0" i="0" dirty="0">
                <a:effectLst/>
                <a:latin typeface="+mj-lt"/>
              </a:rPr>
              <a:t>«collège».</a:t>
            </a:r>
          </a:p>
        </p:txBody>
      </p:sp>
      <p:pic>
        <p:nvPicPr>
          <p:cNvPr id="4" name="Picture 3">
            <a:extLst>
              <a:ext uri="{FF2B5EF4-FFF2-40B4-BE49-F238E27FC236}">
                <a16:creationId xmlns:a16="http://schemas.microsoft.com/office/drawing/2014/main" id="{C9A77F23-B64F-E8E2-EC4A-78BD0E2B5F4F}"/>
              </a:ext>
            </a:extLst>
          </p:cNvPr>
          <p:cNvPicPr>
            <a:picLocks noChangeAspect="1"/>
          </p:cNvPicPr>
          <p:nvPr/>
        </p:nvPicPr>
        <p:blipFill rotWithShape="1">
          <a:blip r:embed="rId4"/>
          <a:srcRect l="40694" t="35905" r="32527" b="47467"/>
          <a:stretch/>
        </p:blipFill>
        <p:spPr>
          <a:xfrm>
            <a:off x="9252542" y="244807"/>
            <a:ext cx="2492418" cy="974781"/>
          </a:xfrm>
          <a:prstGeom prst="rect">
            <a:avLst/>
          </a:prstGeom>
        </p:spPr>
      </p:pic>
    </p:spTree>
    <p:extLst>
      <p:ext uri="{BB962C8B-B14F-4D97-AF65-F5344CB8AC3E}">
        <p14:creationId xmlns:p14="http://schemas.microsoft.com/office/powerpoint/2010/main" val="3465614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482CE8-EF62-1604-A10B-39350B11D37A}"/>
              </a:ext>
            </a:extLst>
          </p:cNvPr>
          <p:cNvSpPr/>
          <p:nvPr/>
        </p:nvSpPr>
        <p:spPr>
          <a:xfrm>
            <a:off x="294957" y="1244906"/>
            <a:ext cx="11897043" cy="139914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BE"/>
          </a:p>
        </p:txBody>
      </p:sp>
      <p:sp>
        <p:nvSpPr>
          <p:cNvPr id="2" name="Title 1">
            <a:extLst>
              <a:ext uri="{FF2B5EF4-FFF2-40B4-BE49-F238E27FC236}">
                <a16:creationId xmlns:a16="http://schemas.microsoft.com/office/drawing/2014/main" id="{E73209DD-AF49-EAAC-64A9-8EBB2276D1ED}"/>
              </a:ext>
            </a:extLst>
          </p:cNvPr>
          <p:cNvSpPr>
            <a:spLocks noGrp="1"/>
          </p:cNvSpPr>
          <p:nvPr>
            <p:ph type="title"/>
          </p:nvPr>
        </p:nvSpPr>
        <p:spPr/>
        <p:txBody>
          <a:bodyPr/>
          <a:lstStyle/>
          <a:p>
            <a:r>
              <a:rPr lang="en-US" dirty="0">
                <a:solidFill>
                  <a:schemeClr val="accent2"/>
                </a:solidFill>
                <a:latin typeface="Century Gothic"/>
              </a:rPr>
              <a:t>1. </a:t>
            </a:r>
            <a:r>
              <a:rPr lang="en-US" dirty="0">
                <a:solidFill>
                  <a:schemeClr val="tx2"/>
                </a:solidFill>
                <a:latin typeface="Century Gothic"/>
              </a:rPr>
              <a:t>INTRODUCTION</a:t>
            </a:r>
            <a:endParaRPr lang="en-US" dirty="0">
              <a:solidFill>
                <a:schemeClr val="tx2"/>
              </a:solidFill>
            </a:endParaRPr>
          </a:p>
        </p:txBody>
      </p:sp>
      <p:sp>
        <p:nvSpPr>
          <p:cNvPr id="15" name="ZoneTexte 14">
            <a:extLst>
              <a:ext uri="{FF2B5EF4-FFF2-40B4-BE49-F238E27FC236}">
                <a16:creationId xmlns:a16="http://schemas.microsoft.com/office/drawing/2014/main" id="{7B5288F8-DE13-6797-A4A9-E5C22B583D90}"/>
              </a:ext>
            </a:extLst>
          </p:cNvPr>
          <p:cNvSpPr txBox="1"/>
          <p:nvPr/>
        </p:nvSpPr>
        <p:spPr>
          <a:xfrm>
            <a:off x="294957" y="841352"/>
            <a:ext cx="11897043" cy="6524863"/>
          </a:xfrm>
          <a:prstGeom prst="rect">
            <a:avLst/>
          </a:prstGeom>
          <a:noFill/>
        </p:spPr>
        <p:txBody>
          <a:bodyPr wrap="square" lIns="91440" tIns="45720" rIns="91440" bIns="45720" anchor="t">
            <a:spAutoFit/>
          </a:bodyPr>
          <a:lstStyle/>
          <a:p>
            <a:pPr algn="just"/>
            <a:r>
              <a:rPr lang="en-GB" sz="2000" b="1" u="sng" dirty="0">
                <a:solidFill>
                  <a:schemeClr val="accent2"/>
                </a:solidFill>
                <a:latin typeface="+mj-lt"/>
                <a:ea typeface="Calibri" panose="020F0502020204030204" pitchFamily="34" charset="0"/>
                <a:cs typeface="Open Sans"/>
              </a:rPr>
              <a:t>Le </a:t>
            </a:r>
            <a:r>
              <a:rPr lang="en-GB" sz="2000" b="1" u="sng" dirty="0" err="1">
                <a:solidFill>
                  <a:schemeClr val="accent2"/>
                </a:solidFill>
                <a:latin typeface="+mj-lt"/>
                <a:ea typeface="Calibri" panose="020F0502020204030204" pitchFamily="34" charset="0"/>
                <a:cs typeface="Open Sans"/>
              </a:rPr>
              <a:t>parlement</a:t>
            </a:r>
            <a:r>
              <a:rPr lang="en-GB" sz="2000" b="1" u="sng" dirty="0">
                <a:solidFill>
                  <a:schemeClr val="accent2"/>
                </a:solidFill>
                <a:latin typeface="+mj-lt"/>
                <a:ea typeface="Calibri" panose="020F0502020204030204" pitchFamily="34" charset="0"/>
                <a:cs typeface="Open Sans"/>
              </a:rPr>
              <a:t> </a:t>
            </a:r>
            <a:r>
              <a:rPr lang="en-GB" sz="2000" b="1" u="sng" dirty="0" err="1">
                <a:solidFill>
                  <a:schemeClr val="accent2"/>
                </a:solidFill>
                <a:latin typeface="+mj-lt"/>
                <a:ea typeface="Calibri" panose="020F0502020204030204" pitchFamily="34" charset="0"/>
                <a:cs typeface="Open Sans"/>
              </a:rPr>
              <a:t>européen</a:t>
            </a:r>
            <a:r>
              <a:rPr lang="en-GB" sz="2000" b="1" u="sng" dirty="0">
                <a:solidFill>
                  <a:schemeClr val="accent2"/>
                </a:solidFill>
                <a:latin typeface="+mj-lt"/>
                <a:ea typeface="Calibri" panose="020F0502020204030204" pitchFamily="34" charset="0"/>
                <a:cs typeface="Open Sans"/>
              </a:rPr>
              <a:t> : </a:t>
            </a:r>
          </a:p>
          <a:p>
            <a:pPr algn="l"/>
            <a:endParaRPr lang="fr-FR" sz="1200" b="1" i="0" dirty="0">
              <a:effectLst/>
              <a:latin typeface="+mj-lt"/>
            </a:endParaRPr>
          </a:p>
          <a:p>
            <a:pPr marL="285750" indent="-285750" algn="just">
              <a:buFont typeface="Arial" panose="020B0604020202020204" pitchFamily="34" charset="0"/>
              <a:buChar char="•"/>
            </a:pPr>
            <a:r>
              <a:rPr lang="fr-FR" b="1" i="0" dirty="0">
                <a:effectLst/>
                <a:latin typeface="+mj-lt"/>
              </a:rPr>
              <a:t>Rôle </a:t>
            </a:r>
            <a:r>
              <a:rPr lang="fr-FR" b="0" i="0" dirty="0">
                <a:effectLst/>
                <a:latin typeface="+mj-lt"/>
              </a:rPr>
              <a:t>: organe de l’Union européenne élu au </a:t>
            </a:r>
            <a:r>
              <a:rPr lang="fr-FR" b="1" i="0" dirty="0">
                <a:solidFill>
                  <a:schemeClr val="bg1"/>
                </a:solidFill>
                <a:effectLst/>
                <a:latin typeface="+mj-lt"/>
              </a:rPr>
              <a:t>suffrage universel direct</a:t>
            </a:r>
            <a:r>
              <a:rPr lang="fr-FR" b="0" i="0" dirty="0">
                <a:effectLst/>
                <a:latin typeface="+mj-lt"/>
              </a:rPr>
              <a:t>, doté de compétences </a:t>
            </a:r>
            <a:r>
              <a:rPr lang="fr-FR" b="1" i="0" dirty="0">
                <a:solidFill>
                  <a:schemeClr val="bg1"/>
                </a:solidFill>
                <a:effectLst/>
                <a:latin typeface="+mj-lt"/>
              </a:rPr>
              <a:t>législatives, budgétaires et de surveillance</a:t>
            </a:r>
            <a:r>
              <a:rPr lang="fr-FR" b="0" i="0" dirty="0">
                <a:effectLst/>
                <a:latin typeface="+mj-lt"/>
              </a:rPr>
              <a:t>.</a:t>
            </a:r>
          </a:p>
          <a:p>
            <a:pPr marL="285750" indent="-285750" algn="just">
              <a:buFont typeface="Arial" panose="020B0604020202020204" pitchFamily="34" charset="0"/>
              <a:buChar char="•"/>
            </a:pPr>
            <a:r>
              <a:rPr lang="fr-FR" b="1" i="0" dirty="0">
                <a:effectLst/>
                <a:latin typeface="+mj-lt"/>
              </a:rPr>
              <a:t>Membres </a:t>
            </a:r>
            <a:r>
              <a:rPr lang="fr-FR" b="0" i="0" dirty="0">
                <a:effectLst/>
                <a:latin typeface="+mj-lt"/>
              </a:rPr>
              <a:t>: 705 députés (membres du Parlement européen)</a:t>
            </a:r>
          </a:p>
          <a:p>
            <a:pPr marL="285750" indent="-285750" algn="just">
              <a:buFont typeface="Arial" panose="020B0604020202020204" pitchFamily="34" charset="0"/>
              <a:buChar char="•"/>
            </a:pPr>
            <a:r>
              <a:rPr lang="fr-FR" b="1" i="0" dirty="0">
                <a:effectLst/>
                <a:latin typeface="+mj-lt"/>
              </a:rPr>
              <a:t>Présidente</a:t>
            </a:r>
            <a:r>
              <a:rPr lang="fr-FR" b="1" dirty="0">
                <a:latin typeface="+mj-lt"/>
              </a:rPr>
              <a:t> </a:t>
            </a:r>
            <a:r>
              <a:rPr lang="fr-FR" b="0" i="0" dirty="0">
                <a:effectLst/>
                <a:latin typeface="+mj-lt"/>
              </a:rPr>
              <a:t>: Roberta </a:t>
            </a:r>
            <a:r>
              <a:rPr lang="fr-FR" b="0" i="0" dirty="0" err="1">
                <a:effectLst/>
                <a:latin typeface="+mj-lt"/>
              </a:rPr>
              <a:t>Metsola</a:t>
            </a:r>
            <a:endParaRPr lang="fr-FR" b="0" i="0" dirty="0">
              <a:effectLst/>
              <a:latin typeface="+mj-lt"/>
            </a:endParaRPr>
          </a:p>
          <a:p>
            <a:pPr algn="just"/>
            <a:endParaRPr lang="fr-FR" sz="1400" b="0" i="0" dirty="0">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BE" altLang="en-BE" b="1" i="0" u="sng" strike="noStrike" cap="none" normalizeH="0" baseline="0" dirty="0" err="1">
                <a:ln>
                  <a:noFill/>
                </a:ln>
                <a:solidFill>
                  <a:schemeClr val="tx1"/>
                </a:solidFill>
                <a:effectLst/>
                <a:latin typeface="+mj-lt"/>
                <a:cs typeface="Arial" panose="020B0604020202020204" pitchFamily="34" charset="0"/>
              </a:rPr>
              <a:t>Rôle</a:t>
            </a:r>
            <a:r>
              <a:rPr kumimoji="0" lang="en-BE" altLang="en-BE" b="1" i="0" u="sng" strike="noStrike" cap="none" normalizeH="0" baseline="0" dirty="0">
                <a:ln>
                  <a:noFill/>
                </a:ln>
                <a:solidFill>
                  <a:schemeClr val="tx1"/>
                </a:solidFill>
                <a:effectLst/>
                <a:latin typeface="+mj-lt"/>
                <a:cs typeface="Arial" panose="020B0604020202020204" pitchFamily="34" charset="0"/>
              </a:rPr>
              <a:t> </a:t>
            </a:r>
            <a:r>
              <a:rPr kumimoji="0" lang="en-BE" altLang="en-BE" b="1" i="0" u="sng" strike="noStrike" cap="none" normalizeH="0" baseline="0" dirty="0" err="1">
                <a:ln>
                  <a:noFill/>
                </a:ln>
                <a:solidFill>
                  <a:schemeClr val="tx1"/>
                </a:solidFill>
                <a:effectLst/>
                <a:latin typeface="+mj-lt"/>
                <a:cs typeface="Arial" panose="020B0604020202020204" pitchFamily="34" charset="0"/>
              </a:rPr>
              <a:t>législatif</a:t>
            </a:r>
            <a:endParaRPr kumimoji="0" lang="en-BE" altLang="en-BE" b="1" i="0" u="sng" strike="noStrike" cap="none" normalizeH="0" baseline="0" dirty="0">
              <a:ln>
                <a:noFill/>
              </a:ln>
              <a:solidFill>
                <a:schemeClr val="tx1"/>
              </a:solidFill>
              <a:effectLst/>
              <a:latin typeface="+mj-lt"/>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BE" altLang="en-BE" sz="1400" b="0" i="0" u="none" strike="noStrike" cap="none" normalizeH="0" baseline="0" dirty="0" err="1">
                <a:ln>
                  <a:noFill/>
                </a:ln>
                <a:effectLst/>
                <a:latin typeface="+mj-lt"/>
                <a:cs typeface="Arial" panose="020B0604020202020204" pitchFamily="34" charset="0"/>
              </a:rPr>
              <a:t>adopte</a:t>
            </a:r>
            <a:r>
              <a:rPr kumimoji="0" lang="en-BE" altLang="en-BE" sz="1400" b="0" i="0" u="none" strike="noStrike" cap="none" normalizeH="0" baseline="0" dirty="0">
                <a:ln>
                  <a:noFill/>
                </a:ln>
                <a:effectLst/>
                <a:latin typeface="+mj-lt"/>
                <a:cs typeface="Arial" panose="020B0604020202020204" pitchFamily="34" charset="0"/>
              </a:rPr>
              <a:t> la </a:t>
            </a:r>
            <a:r>
              <a:rPr kumimoji="0" lang="en-BE" altLang="en-BE" sz="1400" b="1" i="0" u="none" strike="noStrike" cap="none" normalizeH="0" baseline="0" dirty="0" err="1">
                <a:ln>
                  <a:noFill/>
                </a:ln>
                <a:effectLst/>
                <a:latin typeface="+mj-lt"/>
                <a:cs typeface="Arial" panose="020B0604020202020204" pitchFamily="34" charset="0"/>
              </a:rPr>
              <a:t>législation</a:t>
            </a:r>
            <a:r>
              <a:rPr kumimoji="0" lang="en-BE" altLang="en-BE" sz="1400" b="0" i="0" u="none" strike="noStrike" cap="none" normalizeH="0" baseline="0" dirty="0">
                <a:ln>
                  <a:noFill/>
                </a:ln>
                <a:effectLst/>
                <a:latin typeface="+mj-lt"/>
                <a:cs typeface="Arial" panose="020B0604020202020204" pitchFamily="34" charset="0"/>
              </a:rPr>
              <a:t> de </a:t>
            </a:r>
            <a:r>
              <a:rPr kumimoji="0" lang="en-BE" altLang="en-BE" sz="1400" b="0" i="0" u="none" strike="noStrike" cap="none" normalizeH="0" baseline="0" dirty="0" err="1">
                <a:ln>
                  <a:noFill/>
                </a:ln>
                <a:effectLst/>
                <a:latin typeface="+mj-lt"/>
                <a:cs typeface="Arial" panose="020B0604020202020204" pitchFamily="34" charset="0"/>
              </a:rPr>
              <a:t>l'Union</a:t>
            </a:r>
            <a:r>
              <a:rPr kumimoji="0" lang="en-BE" altLang="en-BE" sz="1400" b="0" i="0" u="none" strike="noStrike" cap="none" normalizeH="0" baseline="0" dirty="0">
                <a:ln>
                  <a:noFill/>
                </a:ln>
                <a:effectLst/>
                <a:latin typeface="+mj-lt"/>
                <a:cs typeface="Arial" panose="020B0604020202020204" pitchFamily="34" charset="0"/>
              </a:rPr>
              <a:t> </a:t>
            </a:r>
            <a:r>
              <a:rPr kumimoji="0" lang="en-BE" altLang="en-BE" sz="1400" b="1" i="0" u="none" strike="noStrike" cap="none" normalizeH="0" baseline="0" dirty="0" err="1">
                <a:ln>
                  <a:noFill/>
                </a:ln>
                <a:effectLst/>
                <a:latin typeface="+mj-lt"/>
                <a:cs typeface="Arial" panose="020B0604020202020204" pitchFamily="34" charset="0"/>
              </a:rPr>
              <a:t>conjointement</a:t>
            </a:r>
            <a:r>
              <a:rPr kumimoji="0" lang="en-BE" altLang="en-BE" sz="1400" b="1" i="0" u="none" strike="noStrike" cap="none" normalizeH="0" baseline="0" dirty="0">
                <a:ln>
                  <a:noFill/>
                </a:ln>
                <a:effectLst/>
                <a:latin typeface="+mj-lt"/>
                <a:cs typeface="Arial" panose="020B0604020202020204" pitchFamily="34" charset="0"/>
              </a:rPr>
              <a:t> avec le </a:t>
            </a:r>
            <a:r>
              <a:rPr kumimoji="0" lang="en-BE" altLang="en-BE" sz="1400" b="1" i="0" u="sng" strike="noStrike" cap="none" normalizeH="0" baseline="0" dirty="0">
                <a:ln>
                  <a:noFill/>
                </a:ln>
                <a:effectLst/>
                <a:latin typeface="+mj-lt"/>
                <a:cs typeface="Arial" panose="020B0604020202020204" pitchFamily="34" charset="0"/>
                <a:hlinkClick r:id="rId3">
                  <a:extLst>
                    <a:ext uri="{A12FA001-AC4F-418D-AE19-62706E023703}">
                      <ahyp:hlinkClr xmlns:ahyp="http://schemas.microsoft.com/office/drawing/2018/hyperlinkcolor" val="tx"/>
                    </a:ext>
                  </a:extLst>
                </a:hlinkClick>
              </a:rPr>
              <a:t>Conseil de </a:t>
            </a:r>
            <a:r>
              <a:rPr kumimoji="0" lang="en-BE" altLang="en-BE" sz="1400" b="1" i="0" u="sng" strike="noStrike" cap="none" normalizeH="0" baseline="0" dirty="0" err="1">
                <a:ln>
                  <a:noFill/>
                </a:ln>
                <a:effectLst/>
                <a:latin typeface="+mj-lt"/>
                <a:cs typeface="Arial" panose="020B0604020202020204" pitchFamily="34" charset="0"/>
                <a:hlinkClick r:id="rId3">
                  <a:extLst>
                    <a:ext uri="{A12FA001-AC4F-418D-AE19-62706E023703}">
                      <ahyp:hlinkClr xmlns:ahyp="http://schemas.microsoft.com/office/drawing/2018/hyperlinkcolor" val="tx"/>
                    </a:ext>
                  </a:extLst>
                </a:hlinkClick>
              </a:rPr>
              <a:t>l'Union</a:t>
            </a:r>
            <a:r>
              <a:rPr kumimoji="0" lang="en-BE" altLang="en-BE" sz="1400" b="1" i="0" u="sng" strike="noStrike" cap="none" normalizeH="0" baseline="0" dirty="0">
                <a:ln>
                  <a:noFill/>
                </a:ln>
                <a:effectLst/>
                <a:latin typeface="+mj-lt"/>
                <a:cs typeface="Arial" panose="020B0604020202020204" pitchFamily="34" charset="0"/>
                <a:hlinkClick r:id="rId3">
                  <a:extLst>
                    <a:ext uri="{A12FA001-AC4F-418D-AE19-62706E023703}">
                      <ahyp:hlinkClr xmlns:ahyp="http://schemas.microsoft.com/office/drawing/2018/hyperlinkcolor" val="tx"/>
                    </a:ext>
                  </a:extLst>
                </a:hlinkClick>
              </a:rPr>
              <a:t> </a:t>
            </a:r>
            <a:r>
              <a:rPr kumimoji="0" lang="en-BE" altLang="en-BE" sz="1400" b="1" i="0" u="sng" strike="noStrike" cap="none" normalizeH="0" baseline="0" dirty="0" err="1">
                <a:ln>
                  <a:noFill/>
                </a:ln>
                <a:effectLst/>
                <a:latin typeface="+mj-lt"/>
                <a:cs typeface="Arial" panose="020B0604020202020204" pitchFamily="34" charset="0"/>
                <a:hlinkClick r:id="rId3">
                  <a:extLst>
                    <a:ext uri="{A12FA001-AC4F-418D-AE19-62706E023703}">
                      <ahyp:hlinkClr xmlns:ahyp="http://schemas.microsoft.com/office/drawing/2018/hyperlinkcolor" val="tx"/>
                    </a:ext>
                  </a:extLst>
                </a:hlinkClick>
              </a:rPr>
              <a:t>européenne</a:t>
            </a:r>
            <a:r>
              <a:rPr kumimoji="0" lang="en-BE" altLang="en-BE" sz="1400" b="0" i="0" u="none" strike="noStrike" cap="none" normalizeH="0" baseline="0" dirty="0">
                <a:ln>
                  <a:noFill/>
                </a:ln>
                <a:effectLst/>
                <a:latin typeface="+mj-lt"/>
                <a:cs typeface="Arial" panose="020B0604020202020204" pitchFamily="34" charset="0"/>
              </a:rPr>
              <a:t>, sur la base de propositions de la </a:t>
            </a:r>
            <a:r>
              <a:rPr kumimoji="0" lang="en-BE" altLang="en-BE" sz="1400" b="0" i="0" u="sng" strike="noStrike" cap="none" normalizeH="0" baseline="0" dirty="0">
                <a:ln>
                  <a:noFill/>
                </a:ln>
                <a:effectLst/>
                <a:latin typeface="+mj-lt"/>
                <a:cs typeface="Arial" panose="020B0604020202020204" pitchFamily="34" charset="0"/>
                <a:hlinkClick r:id="rId4">
                  <a:extLst>
                    <a:ext uri="{A12FA001-AC4F-418D-AE19-62706E023703}">
                      <ahyp:hlinkClr xmlns:ahyp="http://schemas.microsoft.com/office/drawing/2018/hyperlinkcolor" val="tx"/>
                    </a:ext>
                  </a:extLst>
                </a:hlinkClick>
              </a:rPr>
              <a:t>Commission </a:t>
            </a:r>
            <a:r>
              <a:rPr kumimoji="0" lang="en-BE" altLang="en-BE" sz="1400" b="0" i="0" u="sng" strike="noStrike" cap="none" normalizeH="0" baseline="0" dirty="0" err="1">
                <a:ln>
                  <a:noFill/>
                </a:ln>
                <a:effectLst/>
                <a:latin typeface="+mj-lt"/>
                <a:cs typeface="Arial" panose="020B0604020202020204" pitchFamily="34" charset="0"/>
                <a:hlinkClick r:id="rId4">
                  <a:extLst>
                    <a:ext uri="{A12FA001-AC4F-418D-AE19-62706E023703}">
                      <ahyp:hlinkClr xmlns:ahyp="http://schemas.microsoft.com/office/drawing/2018/hyperlinkcolor" val="tx"/>
                    </a:ext>
                  </a:extLst>
                </a:hlinkClick>
              </a:rPr>
              <a:t>européenne</a:t>
            </a:r>
            <a:endParaRPr lang="en-GB" altLang="en-BE" sz="1400" dirty="0">
              <a:latin typeface="+mj-lt"/>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BE" altLang="en-BE" sz="1400" b="0" i="0" u="none" strike="noStrike" cap="none" normalizeH="0" baseline="0" dirty="0">
                <a:ln>
                  <a:noFill/>
                </a:ln>
                <a:effectLst/>
                <a:latin typeface="+mj-lt"/>
                <a:cs typeface="Arial" panose="020B0604020202020204" pitchFamily="34" charset="0"/>
              </a:rPr>
              <a:t>se </a:t>
            </a:r>
            <a:r>
              <a:rPr kumimoji="0" lang="en-BE" altLang="en-BE" sz="1400" b="0" i="0" u="none" strike="noStrike" cap="none" normalizeH="0" baseline="0" dirty="0" err="1">
                <a:ln>
                  <a:noFill/>
                </a:ln>
                <a:effectLst/>
                <a:latin typeface="+mj-lt"/>
                <a:cs typeface="Arial" panose="020B0604020202020204" pitchFamily="34" charset="0"/>
              </a:rPr>
              <a:t>prononce</a:t>
            </a:r>
            <a:r>
              <a:rPr kumimoji="0" lang="en-BE" altLang="en-BE" sz="1400" b="0" i="0" u="none" strike="noStrike" cap="none" normalizeH="0" baseline="0" dirty="0">
                <a:ln>
                  <a:noFill/>
                </a:ln>
                <a:effectLst/>
                <a:latin typeface="+mj-lt"/>
                <a:cs typeface="Arial" panose="020B0604020202020204" pitchFamily="34" charset="0"/>
              </a:rPr>
              <a:t> sur les </a:t>
            </a:r>
            <a:r>
              <a:rPr kumimoji="0" lang="en-BE" altLang="en-BE" sz="1400" b="1" i="0" u="none" strike="noStrike" cap="none" normalizeH="0" baseline="0" dirty="0">
                <a:ln>
                  <a:noFill/>
                </a:ln>
                <a:effectLst/>
                <a:latin typeface="+mj-lt"/>
                <a:cs typeface="Arial" panose="020B0604020202020204" pitchFamily="34" charset="0"/>
              </a:rPr>
              <a:t>accords </a:t>
            </a:r>
            <a:r>
              <a:rPr kumimoji="0" lang="en-BE" altLang="en-BE" sz="1400" b="1" i="0" u="none" strike="noStrike" cap="none" normalizeH="0" baseline="0" dirty="0" err="1">
                <a:ln>
                  <a:noFill/>
                </a:ln>
                <a:effectLst/>
                <a:latin typeface="+mj-lt"/>
                <a:cs typeface="Arial" panose="020B0604020202020204" pitchFamily="34" charset="0"/>
              </a:rPr>
              <a:t>internationaux</a:t>
            </a:r>
            <a:endParaRPr lang="en-GB" altLang="en-BE" sz="1400" b="1" dirty="0">
              <a:latin typeface="+mj-lt"/>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BE" altLang="en-BE" sz="1400" b="0" i="0" u="none" strike="noStrike" cap="none" normalizeH="0" baseline="0" dirty="0">
                <a:ln>
                  <a:noFill/>
                </a:ln>
                <a:effectLst/>
                <a:latin typeface="+mj-lt"/>
                <a:cs typeface="Arial" panose="020B0604020202020204" pitchFamily="34" charset="0"/>
              </a:rPr>
              <a:t>se </a:t>
            </a:r>
            <a:r>
              <a:rPr kumimoji="0" lang="en-BE" altLang="en-BE" sz="1400" b="0" i="0" u="none" strike="noStrike" cap="none" normalizeH="0" baseline="0" dirty="0" err="1">
                <a:ln>
                  <a:noFill/>
                </a:ln>
                <a:effectLst/>
                <a:latin typeface="+mj-lt"/>
                <a:cs typeface="Arial" panose="020B0604020202020204" pitchFamily="34" charset="0"/>
              </a:rPr>
              <a:t>prononce</a:t>
            </a:r>
            <a:r>
              <a:rPr kumimoji="0" lang="en-BE" altLang="en-BE" sz="1400" b="0" i="0" u="none" strike="noStrike" cap="none" normalizeH="0" baseline="0" dirty="0">
                <a:ln>
                  <a:noFill/>
                </a:ln>
                <a:effectLst/>
                <a:latin typeface="+mj-lt"/>
                <a:cs typeface="Arial" panose="020B0604020202020204" pitchFamily="34" charset="0"/>
              </a:rPr>
              <a:t> sur les </a:t>
            </a:r>
            <a:r>
              <a:rPr kumimoji="0" lang="en-BE" altLang="en-BE" sz="1400" b="1" i="0" u="none" strike="noStrike" cap="none" normalizeH="0" baseline="0" dirty="0" err="1">
                <a:ln>
                  <a:noFill/>
                </a:ln>
                <a:effectLst/>
                <a:latin typeface="+mj-lt"/>
                <a:cs typeface="Arial" panose="020B0604020202020204" pitchFamily="34" charset="0"/>
              </a:rPr>
              <a:t>élargissements</a:t>
            </a:r>
            <a:endParaRPr kumimoji="0" lang="en-BE" altLang="en-BE" sz="1400" b="1" i="0" u="none" strike="noStrike" cap="none" normalizeH="0" baseline="0" dirty="0">
              <a:ln>
                <a:noFill/>
              </a:ln>
              <a:effectLst/>
              <a:latin typeface="+mj-lt"/>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BE" altLang="en-BE" sz="1400" b="0" i="0" u="none" strike="noStrike" cap="none" normalizeH="0" baseline="0" dirty="0">
                <a:ln>
                  <a:noFill/>
                </a:ln>
                <a:effectLst/>
                <a:latin typeface="+mj-lt"/>
                <a:cs typeface="Arial" panose="020B0604020202020204" pitchFamily="34" charset="0"/>
              </a:rPr>
              <a:t>examine le </a:t>
            </a:r>
            <a:r>
              <a:rPr kumimoji="0" lang="en-BE" altLang="en-BE" sz="1400" b="1" i="0" u="sng" strike="noStrike" cap="none" normalizeH="0" baseline="0" dirty="0">
                <a:ln>
                  <a:noFill/>
                </a:ln>
                <a:effectLst/>
                <a:latin typeface="+mj-lt"/>
                <a:cs typeface="Arial" panose="020B0604020202020204" pitchFamily="34" charset="0"/>
                <a:hlinkClick r:id="rId5">
                  <a:extLst>
                    <a:ext uri="{A12FA001-AC4F-418D-AE19-62706E023703}">
                      <ahyp:hlinkClr xmlns:ahyp="http://schemas.microsoft.com/office/drawing/2018/hyperlinkcolor" val="tx"/>
                    </a:ext>
                  </a:extLst>
                </a:hlinkClick>
              </a:rPr>
              <a:t>programme de travail</a:t>
            </a:r>
            <a:r>
              <a:rPr kumimoji="0" lang="en-BE" altLang="en-BE" sz="1400" b="1" i="0" u="none" strike="noStrike" cap="none" normalizeH="0" baseline="0" dirty="0">
                <a:ln>
                  <a:noFill/>
                </a:ln>
                <a:effectLst/>
                <a:latin typeface="+mj-lt"/>
                <a:cs typeface="Arial" panose="020B0604020202020204" pitchFamily="34" charset="0"/>
              </a:rPr>
              <a:t> de la Commission </a:t>
            </a:r>
            <a:r>
              <a:rPr kumimoji="0" lang="en-BE" altLang="en-BE" sz="1400" b="0" i="0" u="none" strike="noStrike" cap="none" normalizeH="0" baseline="0" dirty="0">
                <a:ln>
                  <a:noFill/>
                </a:ln>
                <a:effectLst/>
                <a:latin typeface="+mj-lt"/>
                <a:cs typeface="Arial" panose="020B0604020202020204" pitchFamily="34" charset="0"/>
              </a:rPr>
              <a:t>et </a:t>
            </a:r>
            <a:r>
              <a:rPr kumimoji="0" lang="en-BE" altLang="en-BE" sz="1400" b="0" i="0" u="none" strike="noStrike" cap="none" normalizeH="0" baseline="0" dirty="0" err="1">
                <a:ln>
                  <a:noFill/>
                </a:ln>
                <a:effectLst/>
                <a:latin typeface="+mj-lt"/>
                <a:cs typeface="Arial" panose="020B0604020202020204" pitchFamily="34" charset="0"/>
              </a:rPr>
              <a:t>l'invite</a:t>
            </a:r>
            <a:r>
              <a:rPr kumimoji="0" lang="en-BE" altLang="en-BE" sz="1400" b="0" i="0" u="none" strike="noStrike" cap="none" normalizeH="0" baseline="0" dirty="0">
                <a:ln>
                  <a:noFill/>
                </a:ln>
                <a:effectLst/>
                <a:latin typeface="+mj-lt"/>
                <a:cs typeface="Arial" panose="020B0604020202020204" pitchFamily="34" charset="0"/>
              </a:rPr>
              <a:t> à </a:t>
            </a:r>
            <a:r>
              <a:rPr kumimoji="0" lang="en-BE" altLang="en-BE" sz="1400" b="0" i="0" u="none" strike="noStrike" cap="none" normalizeH="0" baseline="0" dirty="0" err="1">
                <a:ln>
                  <a:noFill/>
                </a:ln>
                <a:effectLst/>
                <a:latin typeface="+mj-lt"/>
                <a:cs typeface="Arial" panose="020B0604020202020204" pitchFamily="34" charset="0"/>
              </a:rPr>
              <a:t>présenter</a:t>
            </a:r>
            <a:r>
              <a:rPr kumimoji="0" lang="en-BE" altLang="en-BE" sz="1400" b="0" i="0" u="none" strike="noStrike" cap="none" normalizeH="0" baseline="0" dirty="0">
                <a:ln>
                  <a:noFill/>
                </a:ln>
                <a:effectLst/>
                <a:latin typeface="+mj-lt"/>
                <a:cs typeface="Arial" panose="020B0604020202020204" pitchFamily="34" charset="0"/>
              </a:rPr>
              <a:t> des propositions </a:t>
            </a:r>
            <a:r>
              <a:rPr kumimoji="0" lang="en-BE" altLang="en-BE" sz="1400" b="0" i="0" u="none" strike="noStrike" cap="none" normalizeH="0" baseline="0" dirty="0" err="1">
                <a:ln>
                  <a:noFill/>
                </a:ln>
                <a:effectLst/>
                <a:latin typeface="+mj-lt"/>
                <a:cs typeface="Arial" panose="020B0604020202020204" pitchFamily="34" charset="0"/>
              </a:rPr>
              <a:t>législatives</a:t>
            </a:r>
            <a:endParaRPr kumimoji="0" lang="en-BE" altLang="en-BE" sz="1400" b="0" i="0" u="none" strike="noStrike" cap="none" normalizeH="0" baseline="0" dirty="0">
              <a:ln>
                <a:noFill/>
              </a:ln>
              <a:effectLst/>
              <a:latin typeface="+mj-l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BE" altLang="en-BE" sz="1400" b="0" i="0" u="none" strike="noStrike" cap="none" normalizeH="0" baseline="0" dirty="0">
              <a:ln>
                <a:noFill/>
              </a:ln>
              <a:solidFill>
                <a:schemeClr val="tx1"/>
              </a:solidFill>
              <a:effectLst/>
              <a:latin typeface="+mj-l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BE" altLang="en-BE" b="1" i="0" u="sng" strike="noStrike" cap="none" normalizeH="0" baseline="0" dirty="0" err="1">
                <a:ln>
                  <a:noFill/>
                </a:ln>
                <a:solidFill>
                  <a:schemeClr val="tx1"/>
                </a:solidFill>
                <a:effectLst/>
                <a:latin typeface="+mj-lt"/>
                <a:cs typeface="Arial" panose="020B0604020202020204" pitchFamily="34" charset="0"/>
              </a:rPr>
              <a:t>Rôle</a:t>
            </a:r>
            <a:r>
              <a:rPr kumimoji="0" lang="en-BE" altLang="en-BE" b="1" i="0" u="sng" strike="noStrike" cap="none" normalizeH="0" baseline="0" dirty="0">
                <a:ln>
                  <a:noFill/>
                </a:ln>
                <a:solidFill>
                  <a:schemeClr val="tx1"/>
                </a:solidFill>
                <a:effectLst/>
                <a:latin typeface="+mj-lt"/>
                <a:cs typeface="Arial" panose="020B0604020202020204" pitchFamily="34" charset="0"/>
              </a:rPr>
              <a:t> de surveillance</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BE" altLang="en-BE" sz="1400" b="0" i="0" u="none" strike="noStrike" cap="none" normalizeH="0" baseline="0" dirty="0" err="1">
                <a:ln>
                  <a:noFill/>
                </a:ln>
                <a:effectLst/>
                <a:latin typeface="+mj-lt"/>
                <a:cs typeface="Arial" panose="020B0604020202020204" pitchFamily="34" charset="0"/>
              </a:rPr>
              <a:t>exerce</a:t>
            </a:r>
            <a:r>
              <a:rPr kumimoji="0" lang="en-BE" altLang="en-BE" sz="1400" b="0" i="0" u="none" strike="noStrike" cap="none" normalizeH="0" baseline="0" dirty="0">
                <a:ln>
                  <a:noFill/>
                </a:ln>
                <a:effectLst/>
                <a:latin typeface="+mj-lt"/>
                <a:cs typeface="Arial" panose="020B0604020202020204" pitchFamily="34" charset="0"/>
              </a:rPr>
              <a:t> un </a:t>
            </a:r>
            <a:r>
              <a:rPr kumimoji="0" lang="en-BE" altLang="en-BE" sz="1400" b="1" i="0" u="none" strike="noStrike" cap="none" normalizeH="0" baseline="0" dirty="0" err="1">
                <a:ln>
                  <a:noFill/>
                </a:ln>
                <a:effectLst/>
                <a:latin typeface="+mj-lt"/>
                <a:cs typeface="Arial" panose="020B0604020202020204" pitchFamily="34" charset="0"/>
              </a:rPr>
              <a:t>contrôle</a:t>
            </a:r>
            <a:r>
              <a:rPr kumimoji="0" lang="en-BE" altLang="en-BE" sz="1400" b="1" i="0" u="none" strike="noStrike" cap="none" normalizeH="0" baseline="0" dirty="0">
                <a:ln>
                  <a:noFill/>
                </a:ln>
                <a:effectLst/>
                <a:latin typeface="+mj-lt"/>
                <a:cs typeface="Arial" panose="020B0604020202020204" pitchFamily="34" charset="0"/>
              </a:rPr>
              <a:t> </a:t>
            </a:r>
            <a:r>
              <a:rPr kumimoji="0" lang="en-BE" altLang="en-BE" sz="1400" b="1" i="0" u="none" strike="noStrike" cap="none" normalizeH="0" baseline="0" dirty="0" err="1">
                <a:ln>
                  <a:noFill/>
                </a:ln>
                <a:effectLst/>
                <a:latin typeface="+mj-lt"/>
                <a:cs typeface="Arial" panose="020B0604020202020204" pitchFamily="34" charset="0"/>
              </a:rPr>
              <a:t>démocratique</a:t>
            </a:r>
            <a:r>
              <a:rPr kumimoji="0" lang="en-BE" altLang="en-BE" sz="1400" b="1" i="0" u="none" strike="noStrike" cap="none" normalizeH="0" baseline="0" dirty="0">
                <a:ln>
                  <a:noFill/>
                </a:ln>
                <a:effectLst/>
                <a:latin typeface="+mj-lt"/>
                <a:cs typeface="Arial" panose="020B0604020202020204" pitchFamily="34" charset="0"/>
              </a:rPr>
              <a:t> </a:t>
            </a:r>
            <a:r>
              <a:rPr kumimoji="0" lang="en-BE" altLang="en-BE" sz="1400" b="0" i="0" u="none" strike="noStrike" cap="none" normalizeH="0" baseline="0" dirty="0">
                <a:ln>
                  <a:noFill/>
                </a:ln>
                <a:effectLst/>
                <a:latin typeface="+mj-lt"/>
                <a:cs typeface="Arial" panose="020B0604020202020204" pitchFamily="34" charset="0"/>
              </a:rPr>
              <a:t>sur </a:t>
            </a:r>
            <a:r>
              <a:rPr kumimoji="0" lang="en-BE" altLang="en-BE" sz="1400" b="0" i="0" u="none" strike="noStrike" cap="none" normalizeH="0" baseline="0" dirty="0" err="1">
                <a:ln>
                  <a:noFill/>
                </a:ln>
                <a:effectLst/>
                <a:latin typeface="+mj-lt"/>
                <a:cs typeface="Arial" panose="020B0604020202020204" pitchFamily="34" charset="0"/>
              </a:rPr>
              <a:t>toutes</a:t>
            </a:r>
            <a:r>
              <a:rPr kumimoji="0" lang="en-BE" altLang="en-BE" sz="1400" b="0" i="0" u="none" strike="noStrike" cap="none" normalizeH="0" baseline="0" dirty="0">
                <a:ln>
                  <a:noFill/>
                </a:ln>
                <a:effectLst/>
                <a:latin typeface="+mj-lt"/>
                <a:cs typeface="Arial" panose="020B0604020202020204" pitchFamily="34" charset="0"/>
              </a:rPr>
              <a:t> les institutions de </a:t>
            </a:r>
            <a:r>
              <a:rPr kumimoji="0" lang="en-BE" altLang="en-BE" sz="1400" b="0" i="0" u="none" strike="noStrike" cap="none" normalizeH="0" baseline="0" dirty="0" err="1">
                <a:ln>
                  <a:noFill/>
                </a:ln>
                <a:effectLst/>
                <a:latin typeface="+mj-lt"/>
                <a:cs typeface="Arial" panose="020B0604020202020204" pitchFamily="34" charset="0"/>
              </a:rPr>
              <a:t>l’Union</a:t>
            </a:r>
            <a:endParaRPr kumimoji="0" lang="en-BE" altLang="en-BE" sz="1400" b="0" i="0" u="none" strike="noStrike" cap="none" normalizeH="0" baseline="0" dirty="0">
              <a:ln>
                <a:noFill/>
              </a:ln>
              <a:effectLst/>
              <a:latin typeface="+mj-lt"/>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BE" altLang="en-BE" sz="1400" b="1" i="0" u="none" strike="noStrike" cap="none" normalizeH="0" baseline="0" dirty="0" err="1">
                <a:ln>
                  <a:noFill/>
                </a:ln>
                <a:effectLst/>
                <a:latin typeface="+mj-lt"/>
                <a:cs typeface="Arial" panose="020B0604020202020204" pitchFamily="34" charset="0"/>
              </a:rPr>
              <a:t>élit</a:t>
            </a:r>
            <a:r>
              <a:rPr kumimoji="0" lang="en-BE" altLang="en-BE" sz="1400" b="1" i="0" u="none" strike="noStrike" cap="none" normalizeH="0" baseline="0" dirty="0">
                <a:ln>
                  <a:noFill/>
                </a:ln>
                <a:effectLst/>
                <a:latin typeface="+mj-lt"/>
                <a:cs typeface="Arial" panose="020B0604020202020204" pitchFamily="34" charset="0"/>
              </a:rPr>
              <a:t> le/la </a:t>
            </a:r>
            <a:r>
              <a:rPr kumimoji="0" lang="en-BE" altLang="en-BE" sz="1400" b="1" i="0" u="none" strike="noStrike" cap="none" normalizeH="0" baseline="0" dirty="0" err="1">
                <a:ln>
                  <a:noFill/>
                </a:ln>
                <a:effectLst/>
                <a:latin typeface="+mj-lt"/>
                <a:cs typeface="Arial" panose="020B0604020202020204" pitchFamily="34" charset="0"/>
              </a:rPr>
              <a:t>président</a:t>
            </a:r>
            <a:r>
              <a:rPr kumimoji="0" lang="en-BE" altLang="en-BE" sz="1400" b="1" i="0" u="none" strike="noStrike" cap="none" normalizeH="0" baseline="0" dirty="0">
                <a:ln>
                  <a:noFill/>
                </a:ln>
                <a:effectLst/>
                <a:latin typeface="+mj-lt"/>
                <a:cs typeface="Arial" panose="020B0604020202020204" pitchFamily="34" charset="0"/>
              </a:rPr>
              <a:t>(e) de la Commission </a:t>
            </a:r>
            <a:r>
              <a:rPr kumimoji="0" lang="en-BE" altLang="en-BE" sz="1400" b="0" i="0" u="none" strike="noStrike" cap="none" normalizeH="0" baseline="0" dirty="0">
                <a:ln>
                  <a:noFill/>
                </a:ln>
                <a:effectLst/>
                <a:latin typeface="+mj-lt"/>
                <a:cs typeface="Arial" panose="020B0604020202020204" pitchFamily="34" charset="0"/>
              </a:rPr>
              <a:t>et </a:t>
            </a:r>
            <a:r>
              <a:rPr kumimoji="0" lang="en-BE" altLang="en-BE" sz="1400" b="0" i="0" u="none" strike="noStrike" cap="none" normalizeH="0" baseline="0" dirty="0" err="1">
                <a:ln>
                  <a:noFill/>
                </a:ln>
                <a:effectLst/>
                <a:latin typeface="+mj-lt"/>
                <a:cs typeface="Arial" panose="020B0604020202020204" pitchFamily="34" charset="0"/>
              </a:rPr>
              <a:t>approuve</a:t>
            </a:r>
            <a:r>
              <a:rPr kumimoji="0" lang="en-BE" altLang="en-BE" sz="1400" b="0" i="0" u="none" strike="noStrike" cap="none" normalizeH="0" baseline="0" dirty="0">
                <a:ln>
                  <a:noFill/>
                </a:ln>
                <a:effectLst/>
                <a:latin typeface="+mj-lt"/>
                <a:cs typeface="Arial" panose="020B0604020202020204" pitchFamily="34" charset="0"/>
              </a:rPr>
              <a:t> la </a:t>
            </a:r>
            <a:r>
              <a:rPr kumimoji="0" lang="en-BE" altLang="en-BE" sz="1400" b="0" i="0" u="sng" strike="noStrike" cap="none" normalizeH="0" baseline="0" dirty="0">
                <a:ln>
                  <a:noFill/>
                </a:ln>
                <a:effectLst/>
                <a:latin typeface="+mj-lt"/>
                <a:cs typeface="Arial" panose="020B0604020202020204" pitchFamily="34" charset="0"/>
                <a:hlinkClick r:id="rId6">
                  <a:extLst>
                    <a:ext uri="{A12FA001-AC4F-418D-AE19-62706E023703}">
                      <ahyp:hlinkClr xmlns:ahyp="http://schemas.microsoft.com/office/drawing/2018/hyperlinkcolor" val="tx"/>
                    </a:ext>
                  </a:extLst>
                </a:hlinkClick>
              </a:rPr>
              <a:t>Commission </a:t>
            </a:r>
            <a:r>
              <a:rPr kumimoji="0" lang="en-BE" altLang="en-BE" sz="1400" b="0" i="0" u="sng" strike="noStrike" cap="none" normalizeH="0" baseline="0" dirty="0" err="1">
                <a:ln>
                  <a:noFill/>
                </a:ln>
                <a:effectLst/>
                <a:latin typeface="+mj-lt"/>
                <a:cs typeface="Arial" panose="020B0604020202020204" pitchFamily="34" charset="0"/>
                <a:hlinkClick r:id="rId6">
                  <a:extLst>
                    <a:ext uri="{A12FA001-AC4F-418D-AE19-62706E023703}">
                      <ahyp:hlinkClr xmlns:ahyp="http://schemas.microsoft.com/office/drawing/2018/hyperlinkcolor" val="tx"/>
                    </a:ext>
                  </a:extLst>
                </a:hlinkClick>
              </a:rPr>
              <a:t>en</a:t>
            </a:r>
            <a:r>
              <a:rPr kumimoji="0" lang="en-BE" altLang="en-BE" sz="1400" b="0" i="0" u="sng" strike="noStrike" cap="none" normalizeH="0" baseline="0" dirty="0">
                <a:ln>
                  <a:noFill/>
                </a:ln>
                <a:effectLst/>
                <a:latin typeface="+mj-lt"/>
                <a:cs typeface="Arial" panose="020B0604020202020204" pitchFamily="34" charset="0"/>
                <a:hlinkClick r:id="rId6">
                  <a:extLst>
                    <a:ext uri="{A12FA001-AC4F-418D-AE19-62706E023703}">
                      <ahyp:hlinkClr xmlns:ahyp="http://schemas.microsoft.com/office/drawing/2018/hyperlinkcolor" val="tx"/>
                    </a:ext>
                  </a:extLst>
                </a:hlinkClick>
              </a:rPr>
              <a:t> tant que </a:t>
            </a:r>
            <a:r>
              <a:rPr kumimoji="0" lang="en-BE" altLang="en-BE" sz="1400" b="0" i="0" u="sng" strike="noStrike" cap="none" normalizeH="0" baseline="0" dirty="0" err="1">
                <a:ln>
                  <a:noFill/>
                </a:ln>
                <a:effectLst/>
                <a:latin typeface="+mj-lt"/>
                <a:cs typeface="Arial" panose="020B0604020202020204" pitchFamily="34" charset="0"/>
                <a:hlinkClick r:id="rId6">
                  <a:extLst>
                    <a:ext uri="{A12FA001-AC4F-418D-AE19-62706E023703}">
                      <ahyp:hlinkClr xmlns:ahyp="http://schemas.microsoft.com/office/drawing/2018/hyperlinkcolor" val="tx"/>
                    </a:ext>
                  </a:extLst>
                </a:hlinkClick>
              </a:rPr>
              <a:t>coll</a:t>
            </a:r>
            <a:r>
              <a:rPr kumimoji="0" lang="en-GB" altLang="en-BE" sz="1400" b="0" i="0" u="sng" strike="noStrike" cap="none" normalizeH="0" baseline="0" dirty="0">
                <a:ln>
                  <a:noFill/>
                </a:ln>
                <a:effectLst/>
                <a:latin typeface="+mj-lt"/>
                <a:cs typeface="Arial" panose="020B0604020202020204" pitchFamily="34" charset="0"/>
                <a:hlinkClick r:id="rId6">
                  <a:extLst>
                    <a:ext uri="{A12FA001-AC4F-418D-AE19-62706E023703}">
                      <ahyp:hlinkClr xmlns:ahyp="http://schemas.microsoft.com/office/drawing/2018/hyperlinkcolor" val="tx"/>
                    </a:ext>
                  </a:extLst>
                </a:hlinkClick>
              </a:rPr>
              <a:t>e</a:t>
            </a:r>
            <a:r>
              <a:rPr kumimoji="0" lang="en-BE" altLang="en-BE" sz="1400" b="0" i="0" u="sng" strike="noStrike" cap="none" normalizeH="0" baseline="0" dirty="0" err="1">
                <a:ln>
                  <a:noFill/>
                </a:ln>
                <a:effectLst/>
                <a:latin typeface="+mj-lt"/>
                <a:cs typeface="Arial" panose="020B0604020202020204" pitchFamily="34" charset="0"/>
                <a:hlinkClick r:id="rId6">
                  <a:extLst>
                    <a:ext uri="{A12FA001-AC4F-418D-AE19-62706E023703}">
                      <ahyp:hlinkClr xmlns:ahyp="http://schemas.microsoft.com/office/drawing/2018/hyperlinkcolor" val="tx"/>
                    </a:ext>
                  </a:extLst>
                </a:hlinkClick>
              </a:rPr>
              <a:t>ge</a:t>
            </a:r>
            <a:r>
              <a:rPr lang="en-GB" altLang="en-BE" sz="1400" dirty="0">
                <a:latin typeface="+mj-lt"/>
                <a:cs typeface="Arial" panose="020B0604020202020204" pitchFamily="34" charset="0"/>
              </a:rPr>
              <a:t> +</a:t>
            </a:r>
            <a:r>
              <a:rPr kumimoji="0" lang="en-BE" altLang="en-BE" sz="1400" b="0" i="0" u="none" strike="noStrike" cap="none" normalizeH="0" baseline="0" dirty="0">
                <a:ln>
                  <a:noFill/>
                </a:ln>
                <a:effectLst/>
                <a:latin typeface="+mj-lt"/>
                <a:cs typeface="Arial" panose="020B0604020202020204" pitchFamily="34" charset="0"/>
              </a:rPr>
              <a:t> </a:t>
            </a:r>
            <a:r>
              <a:rPr kumimoji="0" lang="en-BE" altLang="en-BE" sz="1400" b="1" i="0" u="none" strike="noStrike" cap="none" normalizeH="0" baseline="0" dirty="0">
                <a:ln>
                  <a:noFill/>
                </a:ln>
                <a:effectLst/>
                <a:latin typeface="+mj-lt"/>
                <a:cs typeface="Arial" panose="020B0604020202020204" pitchFamily="34" charset="0"/>
              </a:rPr>
              <a:t>motion de censure</a:t>
            </a:r>
            <a:endParaRPr kumimoji="0" lang="en-GB" altLang="en-BE" sz="1400" b="1" i="0" u="none" strike="noStrike" cap="none" normalizeH="0" baseline="0" dirty="0">
              <a:ln>
                <a:noFill/>
              </a:ln>
              <a:effectLst/>
              <a:latin typeface="+mj-lt"/>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BE" altLang="en-BE" sz="1400" b="0" i="0" u="none" strike="noStrike" cap="none" normalizeH="0" baseline="0" dirty="0">
                <a:ln>
                  <a:noFill/>
                </a:ln>
                <a:effectLst/>
                <a:latin typeface="+mj-lt"/>
                <a:cs typeface="Arial" panose="020B0604020202020204" pitchFamily="34" charset="0"/>
              </a:rPr>
              <a:t>«</a:t>
            </a:r>
            <a:r>
              <a:rPr kumimoji="0" lang="en-BE" altLang="en-BE" sz="1400" b="0" i="0" u="none" strike="noStrike" cap="none" normalizeH="0" baseline="0" dirty="0" err="1">
                <a:ln>
                  <a:noFill/>
                </a:ln>
                <a:effectLst/>
                <a:latin typeface="+mj-lt"/>
                <a:cs typeface="Arial" panose="020B0604020202020204" pitchFamily="34" charset="0"/>
              </a:rPr>
              <a:t>octroie</a:t>
            </a:r>
            <a:r>
              <a:rPr kumimoji="0" lang="en-BE" altLang="en-BE" sz="1400" b="0" i="0" u="none" strike="noStrike" cap="none" normalizeH="0" baseline="0" dirty="0">
                <a:ln>
                  <a:noFill/>
                </a:ln>
                <a:effectLst/>
                <a:latin typeface="+mj-lt"/>
                <a:cs typeface="Arial" panose="020B0604020202020204" pitchFamily="34" charset="0"/>
              </a:rPr>
              <a:t> la </a:t>
            </a:r>
            <a:r>
              <a:rPr kumimoji="0" lang="en-BE" altLang="en-BE" sz="1400" b="0" i="0" u="none" strike="noStrike" cap="none" normalizeH="0" baseline="0" dirty="0" err="1">
                <a:ln>
                  <a:noFill/>
                </a:ln>
                <a:effectLst/>
                <a:latin typeface="+mj-lt"/>
                <a:cs typeface="Arial" panose="020B0604020202020204" pitchFamily="34" charset="0"/>
              </a:rPr>
              <a:t>décharge</a:t>
            </a:r>
            <a:r>
              <a:rPr kumimoji="0" lang="en-BE" altLang="en-BE" sz="1400" b="0" i="0" u="none" strike="noStrike" cap="none" normalizeH="0" baseline="0" dirty="0">
                <a:ln>
                  <a:noFill/>
                </a:ln>
                <a:effectLst/>
                <a:latin typeface="+mj-lt"/>
                <a:cs typeface="Arial" panose="020B0604020202020204" pitchFamily="34" charset="0"/>
              </a:rPr>
              <a:t>»</a:t>
            </a:r>
            <a:r>
              <a:rPr kumimoji="0" lang="en-GB" altLang="en-BE" sz="1400" b="0" i="0" u="none" strike="noStrike" cap="none" normalizeH="0" baseline="0" dirty="0">
                <a:ln>
                  <a:noFill/>
                </a:ln>
                <a:effectLst/>
                <a:latin typeface="+mj-lt"/>
                <a:cs typeface="Arial" panose="020B0604020202020204" pitchFamily="34" charset="0"/>
              </a:rPr>
              <a:t> : </a:t>
            </a:r>
            <a:r>
              <a:rPr kumimoji="0" lang="en-BE" altLang="en-BE" sz="1400" b="0" i="0" u="none" strike="noStrike" cap="none" normalizeH="0" baseline="0" dirty="0" err="1">
                <a:ln>
                  <a:noFill/>
                </a:ln>
                <a:effectLst/>
                <a:latin typeface="+mj-lt"/>
                <a:cs typeface="Arial" panose="020B0604020202020204" pitchFamily="34" charset="0"/>
              </a:rPr>
              <a:t>approuve</a:t>
            </a:r>
            <a:r>
              <a:rPr kumimoji="0" lang="en-BE" altLang="en-BE" sz="1400" b="0" i="0" u="none" strike="noStrike" cap="none" normalizeH="0" baseline="0" dirty="0">
                <a:ln>
                  <a:noFill/>
                </a:ln>
                <a:effectLst/>
                <a:latin typeface="+mj-lt"/>
                <a:cs typeface="Arial" panose="020B0604020202020204" pitchFamily="34" charset="0"/>
              </a:rPr>
              <a:t> la façon </a:t>
            </a:r>
            <a:r>
              <a:rPr kumimoji="0" lang="en-BE" altLang="en-BE" sz="1400" b="0" i="0" u="none" strike="noStrike" cap="none" normalizeH="0" baseline="0" dirty="0" err="1">
                <a:ln>
                  <a:noFill/>
                </a:ln>
                <a:effectLst/>
                <a:latin typeface="+mj-lt"/>
                <a:cs typeface="Arial" panose="020B0604020202020204" pitchFamily="34" charset="0"/>
              </a:rPr>
              <a:t>dont</a:t>
            </a:r>
            <a:r>
              <a:rPr kumimoji="0" lang="en-BE" altLang="en-BE" sz="1400" b="0" i="0" u="none" strike="noStrike" cap="none" normalizeH="0" baseline="0" dirty="0">
                <a:ln>
                  <a:noFill/>
                </a:ln>
                <a:effectLst/>
                <a:latin typeface="+mj-lt"/>
                <a:cs typeface="Arial" panose="020B0604020202020204" pitchFamily="34" charset="0"/>
              </a:rPr>
              <a:t> le budget de </a:t>
            </a:r>
            <a:r>
              <a:rPr kumimoji="0" lang="en-BE" altLang="en-BE" sz="1400" b="0" i="0" u="none" strike="noStrike" cap="none" normalizeH="0" baseline="0" dirty="0" err="1">
                <a:ln>
                  <a:noFill/>
                </a:ln>
                <a:effectLst/>
                <a:latin typeface="+mj-lt"/>
                <a:cs typeface="Arial" panose="020B0604020202020204" pitchFamily="34" charset="0"/>
              </a:rPr>
              <a:t>l’Union</a:t>
            </a:r>
            <a:r>
              <a:rPr kumimoji="0" lang="en-BE" altLang="en-BE" sz="1400" b="0" i="0" u="none" strike="noStrike" cap="none" normalizeH="0" baseline="0" dirty="0">
                <a:ln>
                  <a:noFill/>
                </a:ln>
                <a:effectLst/>
                <a:latin typeface="+mj-lt"/>
                <a:cs typeface="Arial" panose="020B0604020202020204" pitchFamily="34" charset="0"/>
              </a:rPr>
              <a:t> a </a:t>
            </a:r>
            <a:r>
              <a:rPr kumimoji="0" lang="en-BE" altLang="en-BE" sz="1400" b="0" i="0" u="none" strike="noStrike" cap="none" normalizeH="0" baseline="0" dirty="0" err="1">
                <a:ln>
                  <a:noFill/>
                </a:ln>
                <a:effectLst/>
                <a:latin typeface="+mj-lt"/>
                <a:cs typeface="Arial" panose="020B0604020202020204" pitchFamily="34" charset="0"/>
              </a:rPr>
              <a:t>été</a:t>
            </a:r>
            <a:r>
              <a:rPr kumimoji="0" lang="en-BE" altLang="en-BE" sz="1400" b="0" i="0" u="none" strike="noStrike" cap="none" normalizeH="0" baseline="0" dirty="0">
                <a:ln>
                  <a:noFill/>
                </a:ln>
                <a:effectLst/>
                <a:latin typeface="+mj-lt"/>
                <a:cs typeface="Arial" panose="020B0604020202020204" pitchFamily="34" charset="0"/>
              </a:rPr>
              <a:t> </a:t>
            </a:r>
            <a:r>
              <a:rPr kumimoji="0" lang="en-BE" altLang="en-BE" sz="1400" b="0" i="0" u="none" strike="noStrike" cap="none" normalizeH="0" baseline="0" dirty="0" err="1">
                <a:ln>
                  <a:noFill/>
                </a:ln>
                <a:effectLst/>
                <a:latin typeface="+mj-lt"/>
                <a:cs typeface="Arial" panose="020B0604020202020204" pitchFamily="34" charset="0"/>
              </a:rPr>
              <a:t>dépensé</a:t>
            </a:r>
            <a:endParaRPr kumimoji="0" lang="en-BE" altLang="en-BE" sz="1400" b="0" i="0" u="none" strike="noStrike" cap="none" normalizeH="0" baseline="0" dirty="0">
              <a:ln>
                <a:noFill/>
              </a:ln>
              <a:effectLst/>
              <a:latin typeface="+mj-lt"/>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BE" altLang="en-BE" sz="1400" b="0" i="0" u="none" strike="noStrike" cap="none" normalizeH="0" baseline="0" dirty="0">
                <a:ln>
                  <a:noFill/>
                </a:ln>
                <a:effectLst/>
                <a:latin typeface="+mj-lt"/>
                <a:cs typeface="Arial" panose="020B0604020202020204" pitchFamily="34" charset="0"/>
              </a:rPr>
              <a:t>examine les </a:t>
            </a:r>
            <a:r>
              <a:rPr kumimoji="0" lang="en-BE" altLang="en-BE" sz="1400" b="1" i="0" u="none" strike="noStrike" cap="none" normalizeH="0" baseline="0" dirty="0" err="1">
                <a:ln>
                  <a:noFill/>
                </a:ln>
                <a:effectLst/>
                <a:latin typeface="+mj-lt"/>
                <a:cs typeface="Arial" panose="020B0604020202020204" pitchFamily="34" charset="0"/>
              </a:rPr>
              <a:t>pétitions</a:t>
            </a:r>
            <a:r>
              <a:rPr kumimoji="0" lang="en-BE" altLang="en-BE" sz="1400" b="0" i="0" u="none" strike="noStrike" cap="none" normalizeH="0" baseline="0" dirty="0">
                <a:ln>
                  <a:noFill/>
                </a:ln>
                <a:effectLst/>
                <a:latin typeface="+mj-lt"/>
                <a:cs typeface="Arial" panose="020B0604020202020204" pitchFamily="34" charset="0"/>
              </a:rPr>
              <a:t> des </a:t>
            </a:r>
            <a:r>
              <a:rPr kumimoji="0" lang="en-BE" altLang="en-BE" sz="1400" b="0" i="0" u="none" strike="noStrike" cap="none" normalizeH="0" baseline="0" dirty="0" err="1">
                <a:ln>
                  <a:noFill/>
                </a:ln>
                <a:effectLst/>
                <a:latin typeface="+mj-lt"/>
                <a:cs typeface="Arial" panose="020B0604020202020204" pitchFamily="34" charset="0"/>
              </a:rPr>
              <a:t>citoyens</a:t>
            </a:r>
            <a:r>
              <a:rPr kumimoji="0" lang="en-BE" altLang="en-BE" sz="1400" b="0" i="0" u="none" strike="noStrike" cap="none" normalizeH="0" baseline="0" dirty="0">
                <a:ln>
                  <a:noFill/>
                </a:ln>
                <a:effectLst/>
                <a:latin typeface="+mj-lt"/>
                <a:cs typeface="Arial" panose="020B0604020202020204" pitchFamily="34" charset="0"/>
              </a:rPr>
              <a:t> et lance des </a:t>
            </a:r>
            <a:r>
              <a:rPr kumimoji="0" lang="en-BE" altLang="en-BE" sz="1400" b="1" i="0" u="none" strike="noStrike" cap="none" normalizeH="0" baseline="0" dirty="0" err="1">
                <a:ln>
                  <a:noFill/>
                </a:ln>
                <a:effectLst/>
                <a:latin typeface="+mj-lt"/>
                <a:cs typeface="Arial" panose="020B0604020202020204" pitchFamily="34" charset="0"/>
              </a:rPr>
              <a:t>enquêtes</a:t>
            </a:r>
            <a:endParaRPr kumimoji="0" lang="en-BE" altLang="en-BE" sz="1400" b="0" i="0" u="none" strike="noStrike" cap="none" normalizeH="0" baseline="0" dirty="0">
              <a:ln>
                <a:noFill/>
              </a:ln>
              <a:effectLst/>
              <a:latin typeface="+mj-lt"/>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BE" altLang="en-BE" sz="1400" b="0" i="0" u="none" strike="noStrike" cap="none" normalizeH="0" baseline="0" dirty="0" err="1">
                <a:ln>
                  <a:noFill/>
                </a:ln>
                <a:effectLst/>
                <a:latin typeface="+mj-lt"/>
                <a:cs typeface="Arial" panose="020B0604020202020204" pitchFamily="34" charset="0"/>
              </a:rPr>
              <a:t>débat</a:t>
            </a:r>
            <a:r>
              <a:rPr kumimoji="0" lang="en-BE" altLang="en-BE" sz="1400" b="0" i="0" u="none" strike="noStrike" cap="none" normalizeH="0" baseline="0" dirty="0">
                <a:ln>
                  <a:noFill/>
                </a:ln>
                <a:effectLst/>
                <a:latin typeface="+mj-lt"/>
                <a:cs typeface="Arial" panose="020B0604020202020204" pitchFamily="34" charset="0"/>
              </a:rPr>
              <a:t> de la </a:t>
            </a:r>
            <a:r>
              <a:rPr kumimoji="0" lang="en-BE" altLang="en-BE" sz="1400" b="1" i="0" u="none" strike="noStrike" cap="none" normalizeH="0" baseline="0" dirty="0">
                <a:ln>
                  <a:noFill/>
                </a:ln>
                <a:effectLst/>
                <a:latin typeface="+mj-lt"/>
                <a:cs typeface="Arial" panose="020B0604020202020204" pitchFamily="34" charset="0"/>
              </a:rPr>
              <a:t>politique </a:t>
            </a:r>
            <a:r>
              <a:rPr kumimoji="0" lang="en-BE" altLang="en-BE" sz="1400" b="1" i="0" u="none" strike="noStrike" cap="none" normalizeH="0" baseline="0" dirty="0" err="1">
                <a:ln>
                  <a:noFill/>
                </a:ln>
                <a:effectLst/>
                <a:latin typeface="+mj-lt"/>
                <a:cs typeface="Arial" panose="020B0604020202020204" pitchFamily="34" charset="0"/>
              </a:rPr>
              <a:t>monétaire</a:t>
            </a:r>
            <a:r>
              <a:rPr kumimoji="0" lang="en-BE" altLang="en-BE" sz="1400" b="1" i="0" u="none" strike="noStrike" cap="none" normalizeH="0" baseline="0" dirty="0">
                <a:ln>
                  <a:noFill/>
                </a:ln>
                <a:effectLst/>
                <a:latin typeface="+mj-lt"/>
                <a:cs typeface="Arial" panose="020B0604020202020204" pitchFamily="34" charset="0"/>
              </a:rPr>
              <a:t> </a:t>
            </a:r>
            <a:r>
              <a:rPr kumimoji="0" lang="en-BE" altLang="en-BE" sz="1400" b="0" i="0" u="none" strike="noStrike" cap="none" normalizeH="0" baseline="0" dirty="0">
                <a:ln>
                  <a:noFill/>
                </a:ln>
                <a:effectLst/>
                <a:latin typeface="+mj-lt"/>
                <a:cs typeface="Arial" panose="020B0604020202020204" pitchFamily="34" charset="0"/>
              </a:rPr>
              <a:t>avec la </a:t>
            </a:r>
            <a:r>
              <a:rPr kumimoji="0" lang="en-BE" altLang="en-BE" sz="1400" b="0" i="0" u="sng" strike="noStrike" cap="none" normalizeH="0" baseline="0" dirty="0">
                <a:ln>
                  <a:noFill/>
                </a:ln>
                <a:effectLst/>
                <a:latin typeface="+mj-lt"/>
                <a:cs typeface="Arial" panose="020B0604020202020204" pitchFamily="34" charset="0"/>
                <a:hlinkClick r:id="rId7">
                  <a:extLst>
                    <a:ext uri="{A12FA001-AC4F-418D-AE19-62706E023703}">
                      <ahyp:hlinkClr xmlns:ahyp="http://schemas.microsoft.com/office/drawing/2018/hyperlinkcolor" val="tx"/>
                    </a:ext>
                  </a:extLst>
                </a:hlinkClick>
              </a:rPr>
              <a:t>Banque centrale </a:t>
            </a:r>
            <a:r>
              <a:rPr kumimoji="0" lang="en-BE" altLang="en-BE" sz="1400" b="0" i="0" u="sng" strike="noStrike" cap="none" normalizeH="0" baseline="0" dirty="0" err="1">
                <a:ln>
                  <a:noFill/>
                </a:ln>
                <a:effectLst/>
                <a:latin typeface="+mj-lt"/>
                <a:cs typeface="Arial" panose="020B0604020202020204" pitchFamily="34" charset="0"/>
                <a:hlinkClick r:id="rId7">
                  <a:extLst>
                    <a:ext uri="{A12FA001-AC4F-418D-AE19-62706E023703}">
                      <ahyp:hlinkClr xmlns:ahyp="http://schemas.microsoft.com/office/drawing/2018/hyperlinkcolor" val="tx"/>
                    </a:ext>
                  </a:extLst>
                </a:hlinkClick>
              </a:rPr>
              <a:t>européenne</a:t>
            </a:r>
            <a:endParaRPr kumimoji="0" lang="en-BE" altLang="en-BE" sz="1400" b="0" i="0" u="none" strike="noStrike" cap="none" normalizeH="0" baseline="0" dirty="0">
              <a:ln>
                <a:noFill/>
              </a:ln>
              <a:effectLst/>
              <a:latin typeface="+mj-lt"/>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BE" altLang="en-BE" sz="1400" b="1" i="0" u="none" strike="noStrike" cap="none" normalizeH="0" baseline="0" dirty="0">
                <a:ln>
                  <a:noFill/>
                </a:ln>
                <a:effectLst/>
                <a:latin typeface="+mj-lt"/>
                <a:cs typeface="Arial" panose="020B0604020202020204" pitchFamily="34" charset="0"/>
              </a:rPr>
              <a:t>pose des questions </a:t>
            </a:r>
            <a:r>
              <a:rPr kumimoji="0" lang="en-BE" altLang="en-BE" sz="1400" b="0" i="0" u="none" strike="noStrike" cap="none" normalizeH="0" baseline="0" dirty="0">
                <a:ln>
                  <a:noFill/>
                </a:ln>
                <a:effectLst/>
                <a:latin typeface="+mj-lt"/>
                <a:cs typeface="Arial" panose="020B0604020202020204" pitchFamily="34" charset="0"/>
              </a:rPr>
              <a:t>à la Commission et au Conseil</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BE" altLang="en-BE" sz="1400" b="0" i="0" u="none" strike="noStrike" cap="none" normalizeH="0" baseline="0" dirty="0" err="1">
                <a:ln>
                  <a:noFill/>
                </a:ln>
                <a:effectLst/>
                <a:latin typeface="+mj-lt"/>
                <a:cs typeface="Arial" panose="020B0604020202020204" pitchFamily="34" charset="0"/>
              </a:rPr>
              <a:t>remplit</a:t>
            </a:r>
            <a:r>
              <a:rPr kumimoji="0" lang="en-BE" altLang="en-BE" sz="1400" b="0" i="0" u="none" strike="noStrike" cap="none" normalizeH="0" baseline="0" dirty="0">
                <a:ln>
                  <a:noFill/>
                </a:ln>
                <a:effectLst/>
                <a:latin typeface="+mj-lt"/>
                <a:cs typeface="Arial" panose="020B0604020202020204" pitchFamily="34" charset="0"/>
              </a:rPr>
              <a:t> des missions </a:t>
            </a:r>
            <a:r>
              <a:rPr kumimoji="0" lang="en-BE" altLang="en-BE" sz="1400" b="1" i="0" u="none" strike="noStrike" cap="none" normalizeH="0" baseline="0" dirty="0" err="1">
                <a:ln>
                  <a:noFill/>
                </a:ln>
                <a:effectLst/>
                <a:latin typeface="+mj-lt"/>
                <a:cs typeface="Arial" panose="020B0604020202020204" pitchFamily="34" charset="0"/>
              </a:rPr>
              <a:t>d'observation</a:t>
            </a:r>
            <a:r>
              <a:rPr kumimoji="0" lang="en-BE" altLang="en-BE" sz="1400" b="1" i="0" u="none" strike="noStrike" cap="none" normalizeH="0" baseline="0" dirty="0">
                <a:ln>
                  <a:noFill/>
                </a:ln>
                <a:effectLst/>
                <a:latin typeface="+mj-lt"/>
                <a:cs typeface="Arial" panose="020B0604020202020204" pitchFamily="34" charset="0"/>
              </a:rPr>
              <a:t> </a:t>
            </a:r>
            <a:r>
              <a:rPr kumimoji="0" lang="en-BE" altLang="en-BE" sz="1400" b="1" i="0" u="none" strike="noStrike" cap="none" normalizeH="0" baseline="0" dirty="0" err="1">
                <a:ln>
                  <a:noFill/>
                </a:ln>
                <a:effectLst/>
                <a:latin typeface="+mj-lt"/>
                <a:cs typeface="Arial" panose="020B0604020202020204" pitchFamily="34" charset="0"/>
              </a:rPr>
              <a:t>électorale</a:t>
            </a:r>
            <a:endParaRPr kumimoji="0" lang="en-BE" altLang="en-BE" sz="1400" b="1" i="0" u="none" strike="noStrike" cap="none" normalizeH="0" baseline="0" dirty="0">
              <a:ln>
                <a:noFill/>
              </a:ln>
              <a:effectLst/>
              <a:latin typeface="+mj-l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BE" altLang="en-BE" sz="1400" b="0" i="0" u="none" strike="noStrike" cap="none" normalizeH="0" baseline="0" dirty="0">
              <a:ln>
                <a:noFill/>
              </a:ln>
              <a:solidFill>
                <a:schemeClr val="tx1"/>
              </a:solidFill>
              <a:effectLst/>
              <a:latin typeface="+mj-l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BE" altLang="en-BE" b="1" i="0" u="sng" strike="noStrike" cap="none" normalizeH="0" baseline="0" dirty="0" err="1">
                <a:ln>
                  <a:noFill/>
                </a:ln>
                <a:solidFill>
                  <a:schemeClr val="tx1"/>
                </a:solidFill>
                <a:effectLst/>
                <a:latin typeface="+mj-lt"/>
                <a:cs typeface="Arial" panose="020B0604020202020204" pitchFamily="34" charset="0"/>
              </a:rPr>
              <a:t>Rôle</a:t>
            </a:r>
            <a:r>
              <a:rPr kumimoji="0" lang="en-BE" altLang="en-BE" b="1" i="0" u="sng" strike="noStrike" cap="none" normalizeH="0" baseline="0" dirty="0">
                <a:ln>
                  <a:noFill/>
                </a:ln>
                <a:solidFill>
                  <a:schemeClr val="tx1"/>
                </a:solidFill>
                <a:effectLst/>
                <a:latin typeface="+mj-lt"/>
                <a:cs typeface="Arial" panose="020B0604020202020204" pitchFamily="34" charset="0"/>
              </a:rPr>
              <a:t> </a:t>
            </a:r>
            <a:r>
              <a:rPr kumimoji="0" lang="en-BE" altLang="en-BE" b="1" i="0" u="sng" strike="noStrike" cap="none" normalizeH="0" baseline="0" dirty="0" err="1">
                <a:ln>
                  <a:noFill/>
                </a:ln>
                <a:solidFill>
                  <a:schemeClr val="tx1"/>
                </a:solidFill>
                <a:effectLst/>
                <a:latin typeface="+mj-lt"/>
                <a:cs typeface="Arial" panose="020B0604020202020204" pitchFamily="34" charset="0"/>
              </a:rPr>
              <a:t>budgétaire</a:t>
            </a:r>
            <a:endParaRPr kumimoji="0" lang="en-BE" altLang="en-BE" b="1" i="0" u="sng" strike="noStrike" cap="none" normalizeH="0" baseline="0" dirty="0">
              <a:ln>
                <a:noFill/>
              </a:ln>
              <a:solidFill>
                <a:schemeClr val="tx1"/>
              </a:solidFill>
              <a:effectLst/>
              <a:latin typeface="+mj-lt"/>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BE" altLang="en-BE" sz="1400" b="0" i="0" u="none" strike="noStrike" cap="none" normalizeH="0" baseline="0" dirty="0" err="1">
                <a:ln>
                  <a:noFill/>
                </a:ln>
                <a:effectLst/>
                <a:latin typeface="+mj-lt"/>
                <a:cs typeface="Arial" panose="020B0604020202020204" pitchFamily="34" charset="0"/>
              </a:rPr>
              <a:t>établit</a:t>
            </a:r>
            <a:r>
              <a:rPr kumimoji="0" lang="en-BE" altLang="en-BE" sz="1400" b="0" i="0" u="none" strike="noStrike" cap="none" normalizeH="0" baseline="0" dirty="0">
                <a:ln>
                  <a:noFill/>
                </a:ln>
                <a:effectLst/>
                <a:latin typeface="+mj-lt"/>
                <a:cs typeface="Arial" panose="020B0604020202020204" pitchFamily="34" charset="0"/>
              </a:rPr>
              <a:t> le </a:t>
            </a:r>
            <a:r>
              <a:rPr kumimoji="0" lang="en-BE" altLang="en-BE" sz="1400" b="1" i="0" u="none" strike="noStrike" cap="none" normalizeH="0" baseline="0" dirty="0">
                <a:ln>
                  <a:noFill/>
                </a:ln>
                <a:effectLst/>
                <a:latin typeface="+mj-lt"/>
                <a:cs typeface="Arial" panose="020B0604020202020204" pitchFamily="34" charset="0"/>
              </a:rPr>
              <a:t>budget</a:t>
            </a:r>
            <a:r>
              <a:rPr kumimoji="0" lang="en-BE" altLang="en-BE" sz="1400" b="0" i="0" u="none" strike="noStrike" cap="none" normalizeH="0" baseline="0" dirty="0">
                <a:ln>
                  <a:noFill/>
                </a:ln>
                <a:effectLst/>
                <a:latin typeface="+mj-lt"/>
                <a:cs typeface="Arial" panose="020B0604020202020204" pitchFamily="34" charset="0"/>
              </a:rPr>
              <a:t> de </a:t>
            </a:r>
            <a:r>
              <a:rPr kumimoji="0" lang="en-BE" altLang="en-BE" sz="1400" b="0" i="0" u="none" strike="noStrike" cap="none" normalizeH="0" baseline="0" dirty="0" err="1">
                <a:ln>
                  <a:noFill/>
                </a:ln>
                <a:effectLst/>
                <a:latin typeface="+mj-lt"/>
                <a:cs typeface="Arial" panose="020B0604020202020204" pitchFamily="34" charset="0"/>
              </a:rPr>
              <a:t>l’Union</a:t>
            </a:r>
            <a:r>
              <a:rPr kumimoji="0" lang="en-BE" altLang="en-BE" sz="1400" b="0" i="0" u="none" strike="noStrike" cap="none" normalizeH="0" baseline="0" dirty="0">
                <a:ln>
                  <a:noFill/>
                </a:ln>
                <a:effectLst/>
                <a:latin typeface="+mj-lt"/>
                <a:cs typeface="Arial" panose="020B0604020202020204" pitchFamily="34" charset="0"/>
              </a:rPr>
              <a:t>, </a:t>
            </a:r>
            <a:r>
              <a:rPr kumimoji="0" lang="en-BE" altLang="en-BE" sz="1400" b="0" i="0" u="none" strike="noStrike" cap="none" normalizeH="0" baseline="0" dirty="0" err="1">
                <a:ln>
                  <a:noFill/>
                </a:ln>
                <a:effectLst/>
                <a:latin typeface="+mj-lt"/>
                <a:cs typeface="Arial" panose="020B0604020202020204" pitchFamily="34" charset="0"/>
              </a:rPr>
              <a:t>conjointement</a:t>
            </a:r>
            <a:r>
              <a:rPr kumimoji="0" lang="en-BE" altLang="en-BE" sz="1400" b="0" i="0" u="none" strike="noStrike" cap="none" normalizeH="0" baseline="0" dirty="0">
                <a:ln>
                  <a:noFill/>
                </a:ln>
                <a:effectLst/>
                <a:latin typeface="+mj-lt"/>
                <a:cs typeface="Arial" panose="020B0604020202020204" pitchFamily="34" charset="0"/>
              </a:rPr>
              <a:t> avec le Conseil</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BE" altLang="en-BE" sz="1400" b="1" i="0" u="none" strike="noStrike" cap="none" normalizeH="0" baseline="0" dirty="0" err="1">
                <a:ln>
                  <a:noFill/>
                </a:ln>
                <a:effectLst/>
                <a:latin typeface="+mj-lt"/>
                <a:cs typeface="Arial" panose="020B0604020202020204" pitchFamily="34" charset="0"/>
              </a:rPr>
              <a:t>approuve</a:t>
            </a:r>
            <a:r>
              <a:rPr kumimoji="0" lang="en-BE" altLang="en-BE" sz="1400" b="1" i="0" u="none" strike="noStrike" cap="none" normalizeH="0" baseline="0" dirty="0">
                <a:ln>
                  <a:noFill/>
                </a:ln>
                <a:effectLst/>
                <a:latin typeface="+mj-lt"/>
                <a:cs typeface="Arial" panose="020B0604020202020204" pitchFamily="34" charset="0"/>
              </a:rPr>
              <a:t> le budget à long </a:t>
            </a:r>
            <a:r>
              <a:rPr kumimoji="0" lang="en-BE" altLang="en-BE" sz="1400" b="1" i="0" u="none" strike="noStrike" cap="none" normalizeH="0" baseline="0" dirty="0" err="1">
                <a:ln>
                  <a:noFill/>
                </a:ln>
                <a:effectLst/>
                <a:latin typeface="+mj-lt"/>
                <a:cs typeface="Arial" panose="020B0604020202020204" pitchFamily="34" charset="0"/>
              </a:rPr>
              <a:t>terme</a:t>
            </a:r>
            <a:r>
              <a:rPr kumimoji="0" lang="en-BE" altLang="en-BE" sz="1400" b="1" i="0" u="none" strike="noStrike" cap="none" normalizeH="0" baseline="0" dirty="0">
                <a:ln>
                  <a:noFill/>
                </a:ln>
                <a:effectLst/>
                <a:latin typeface="+mj-lt"/>
                <a:cs typeface="Arial" panose="020B0604020202020204" pitchFamily="34" charset="0"/>
              </a:rPr>
              <a:t> </a:t>
            </a:r>
            <a:r>
              <a:rPr kumimoji="0" lang="en-BE" altLang="en-BE" sz="1400" b="0" i="0" u="none" strike="noStrike" cap="none" normalizeH="0" baseline="0" dirty="0">
                <a:ln>
                  <a:noFill/>
                </a:ln>
                <a:effectLst/>
                <a:latin typeface="+mj-lt"/>
                <a:cs typeface="Arial" panose="020B0604020202020204" pitchFamily="34" charset="0"/>
              </a:rPr>
              <a:t>de </a:t>
            </a:r>
            <a:r>
              <a:rPr kumimoji="0" lang="en-BE" altLang="en-BE" sz="1400" b="0" i="0" u="none" strike="noStrike" cap="none" normalizeH="0" baseline="0" dirty="0" err="1">
                <a:ln>
                  <a:noFill/>
                </a:ln>
                <a:effectLst/>
                <a:latin typeface="+mj-lt"/>
                <a:cs typeface="Arial" panose="020B0604020202020204" pitchFamily="34" charset="0"/>
              </a:rPr>
              <a:t>l’Union</a:t>
            </a:r>
            <a:r>
              <a:rPr kumimoji="0" lang="en-BE" altLang="en-BE" sz="1400" b="0" i="0" u="none" strike="noStrike" cap="none" normalizeH="0" baseline="0" dirty="0">
                <a:ln>
                  <a:noFill/>
                </a:ln>
                <a:effectLst/>
                <a:latin typeface="+mj-lt"/>
                <a:cs typeface="Arial" panose="020B0604020202020204" pitchFamily="34" charset="0"/>
              </a:rPr>
              <a:t> (le «cadre financier </a:t>
            </a:r>
            <a:r>
              <a:rPr kumimoji="0" lang="en-BE" altLang="en-BE" sz="1400" b="0" i="0" u="none" strike="noStrike" cap="none" normalizeH="0" baseline="0" dirty="0" err="1">
                <a:ln>
                  <a:noFill/>
                </a:ln>
                <a:effectLst/>
                <a:latin typeface="+mj-lt"/>
                <a:cs typeface="Arial" panose="020B0604020202020204" pitchFamily="34" charset="0"/>
              </a:rPr>
              <a:t>pluriannuel</a:t>
            </a:r>
            <a:r>
              <a:rPr kumimoji="0" lang="en-BE" altLang="en-BE" sz="1400" b="0" i="0" u="none" strike="noStrike" cap="none" normalizeH="0" baseline="0" dirty="0">
                <a:ln>
                  <a:noFill/>
                </a:ln>
                <a:effectLst/>
                <a:latin typeface="+mj-lt"/>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BE" altLang="en-BE" sz="1800" b="0" i="0" u="none" strike="noStrike" cap="none" normalizeH="0" baseline="0" dirty="0">
              <a:ln>
                <a:noFill/>
              </a:ln>
              <a:solidFill>
                <a:schemeClr val="tx1"/>
              </a:solidFill>
              <a:effectLst/>
              <a:latin typeface="+mj-lt"/>
            </a:endParaRPr>
          </a:p>
        </p:txBody>
      </p:sp>
      <p:pic>
        <p:nvPicPr>
          <p:cNvPr id="3" name="Picture 2">
            <a:extLst>
              <a:ext uri="{FF2B5EF4-FFF2-40B4-BE49-F238E27FC236}">
                <a16:creationId xmlns:a16="http://schemas.microsoft.com/office/drawing/2014/main" id="{0684D7C4-68CF-D27F-740B-263B9198C2A6}"/>
              </a:ext>
            </a:extLst>
          </p:cNvPr>
          <p:cNvPicPr>
            <a:picLocks noChangeAspect="1"/>
          </p:cNvPicPr>
          <p:nvPr/>
        </p:nvPicPr>
        <p:blipFill rotWithShape="1">
          <a:blip r:embed="rId8"/>
          <a:srcRect l="71218" t="76579" r="4531" b="3098"/>
          <a:stretch/>
        </p:blipFill>
        <p:spPr>
          <a:xfrm>
            <a:off x="9863500" y="62725"/>
            <a:ext cx="2257063" cy="1191419"/>
          </a:xfrm>
          <a:prstGeom prst="rect">
            <a:avLst/>
          </a:prstGeom>
        </p:spPr>
      </p:pic>
    </p:spTree>
    <p:extLst>
      <p:ext uri="{BB962C8B-B14F-4D97-AF65-F5344CB8AC3E}">
        <p14:creationId xmlns:p14="http://schemas.microsoft.com/office/powerpoint/2010/main" val="1603318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482CE8-EF62-1604-A10B-39350B11D37A}"/>
              </a:ext>
            </a:extLst>
          </p:cNvPr>
          <p:cNvSpPr/>
          <p:nvPr/>
        </p:nvSpPr>
        <p:spPr>
          <a:xfrm>
            <a:off x="294957" y="1759169"/>
            <a:ext cx="11897043" cy="120437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BE"/>
          </a:p>
        </p:txBody>
      </p:sp>
      <p:sp>
        <p:nvSpPr>
          <p:cNvPr id="2" name="Title 1">
            <a:extLst>
              <a:ext uri="{FF2B5EF4-FFF2-40B4-BE49-F238E27FC236}">
                <a16:creationId xmlns:a16="http://schemas.microsoft.com/office/drawing/2014/main" id="{E73209DD-AF49-EAAC-64A9-8EBB2276D1ED}"/>
              </a:ext>
            </a:extLst>
          </p:cNvPr>
          <p:cNvSpPr>
            <a:spLocks noGrp="1"/>
          </p:cNvSpPr>
          <p:nvPr>
            <p:ph type="title"/>
          </p:nvPr>
        </p:nvSpPr>
        <p:spPr/>
        <p:txBody>
          <a:bodyPr/>
          <a:lstStyle/>
          <a:p>
            <a:r>
              <a:rPr lang="en-US" dirty="0">
                <a:solidFill>
                  <a:schemeClr val="accent2"/>
                </a:solidFill>
                <a:latin typeface="Century Gothic"/>
              </a:rPr>
              <a:t>1. </a:t>
            </a:r>
            <a:r>
              <a:rPr lang="en-US" dirty="0">
                <a:solidFill>
                  <a:schemeClr val="tx2"/>
                </a:solidFill>
                <a:latin typeface="Century Gothic"/>
              </a:rPr>
              <a:t>INTRODUCTION</a:t>
            </a:r>
            <a:endParaRPr lang="en-US" dirty="0">
              <a:solidFill>
                <a:schemeClr val="tx2"/>
              </a:solidFill>
            </a:endParaRPr>
          </a:p>
        </p:txBody>
      </p:sp>
      <p:sp>
        <p:nvSpPr>
          <p:cNvPr id="15" name="ZoneTexte 14">
            <a:extLst>
              <a:ext uri="{FF2B5EF4-FFF2-40B4-BE49-F238E27FC236}">
                <a16:creationId xmlns:a16="http://schemas.microsoft.com/office/drawing/2014/main" id="{7B5288F8-DE13-6797-A4A9-E5C22B583D90}"/>
              </a:ext>
            </a:extLst>
          </p:cNvPr>
          <p:cNvSpPr txBox="1"/>
          <p:nvPr/>
        </p:nvSpPr>
        <p:spPr>
          <a:xfrm>
            <a:off x="294957" y="1106098"/>
            <a:ext cx="11897043" cy="5016758"/>
          </a:xfrm>
          <a:prstGeom prst="rect">
            <a:avLst/>
          </a:prstGeom>
          <a:noFill/>
        </p:spPr>
        <p:txBody>
          <a:bodyPr wrap="square" lIns="91440" tIns="45720" rIns="91440" bIns="45720" anchor="t">
            <a:spAutoFit/>
          </a:bodyPr>
          <a:lstStyle/>
          <a:p>
            <a:pPr algn="just"/>
            <a:r>
              <a:rPr lang="en-GB" sz="2000" b="1" u="sng" dirty="0">
                <a:solidFill>
                  <a:schemeClr val="accent2"/>
                </a:solidFill>
                <a:latin typeface="+mj-lt"/>
                <a:ea typeface="Calibri" panose="020F0502020204030204" pitchFamily="34" charset="0"/>
                <a:cs typeface="Open Sans"/>
              </a:rPr>
              <a:t>Le conseil de </a:t>
            </a:r>
            <a:r>
              <a:rPr lang="en-GB" sz="2000" b="1" u="sng" dirty="0" err="1">
                <a:solidFill>
                  <a:schemeClr val="accent2"/>
                </a:solidFill>
                <a:latin typeface="+mj-lt"/>
                <a:ea typeface="Calibri" panose="020F0502020204030204" pitchFamily="34" charset="0"/>
                <a:cs typeface="Open Sans"/>
              </a:rPr>
              <a:t>l’Union</a:t>
            </a:r>
            <a:r>
              <a:rPr lang="en-GB" sz="2000" b="1" u="sng" dirty="0">
                <a:solidFill>
                  <a:schemeClr val="accent2"/>
                </a:solidFill>
                <a:latin typeface="+mj-lt"/>
                <a:ea typeface="Calibri" panose="020F0502020204030204" pitchFamily="34" charset="0"/>
                <a:cs typeface="Open Sans"/>
              </a:rPr>
              <a:t> </a:t>
            </a:r>
            <a:r>
              <a:rPr lang="en-GB" sz="2000" b="1" u="sng" dirty="0" err="1">
                <a:solidFill>
                  <a:schemeClr val="accent2"/>
                </a:solidFill>
                <a:latin typeface="+mj-lt"/>
                <a:ea typeface="Calibri" panose="020F0502020204030204" pitchFamily="34" charset="0"/>
                <a:cs typeface="Open Sans"/>
              </a:rPr>
              <a:t>européenne</a:t>
            </a:r>
            <a:r>
              <a:rPr lang="en-GB" sz="2000" b="1" u="sng" dirty="0">
                <a:solidFill>
                  <a:schemeClr val="accent2"/>
                </a:solidFill>
                <a:latin typeface="+mj-lt"/>
                <a:ea typeface="Calibri" panose="020F0502020204030204" pitchFamily="34" charset="0"/>
                <a:cs typeface="Open Sans"/>
              </a:rPr>
              <a:t> : </a:t>
            </a:r>
          </a:p>
          <a:p>
            <a:pPr algn="l"/>
            <a:endParaRPr lang="fr-FR" sz="1200" b="1" i="0" dirty="0">
              <a:effectLst/>
              <a:latin typeface="+mj-lt"/>
            </a:endParaRPr>
          </a:p>
          <a:p>
            <a:pPr algn="l"/>
            <a:endParaRPr lang="fr-FR" sz="1200" b="1" i="0" dirty="0">
              <a:effectLst/>
              <a:latin typeface="+mj-lt"/>
            </a:endParaRPr>
          </a:p>
          <a:p>
            <a:pPr marL="285750" indent="-285750" algn="l">
              <a:buFont typeface="Arial" panose="020B0604020202020204" pitchFamily="34" charset="0"/>
              <a:buChar char="•"/>
            </a:pPr>
            <a:r>
              <a:rPr lang="fr-FR" b="1" i="0" dirty="0">
                <a:effectLst/>
                <a:latin typeface="+mj-lt"/>
              </a:rPr>
              <a:t>Rôle </a:t>
            </a:r>
            <a:r>
              <a:rPr lang="fr-FR" b="0" i="0" dirty="0">
                <a:effectLst/>
                <a:latin typeface="+mj-lt"/>
              </a:rPr>
              <a:t>: le Conseil est la voix des États membres de l’UE: il </a:t>
            </a:r>
            <a:r>
              <a:rPr lang="fr-FR" b="1" i="0" dirty="0">
                <a:solidFill>
                  <a:schemeClr val="bg1"/>
                </a:solidFill>
                <a:effectLst/>
                <a:latin typeface="+mj-lt"/>
              </a:rPr>
              <a:t>adopte la législation et coordonne les politiques de l’UE sur des champs de politiques publiques précis</a:t>
            </a:r>
          </a:p>
          <a:p>
            <a:pPr marL="285750" indent="-285750" algn="l">
              <a:buFont typeface="Arial" panose="020B0604020202020204" pitchFamily="34" charset="0"/>
              <a:buChar char="•"/>
            </a:pPr>
            <a:r>
              <a:rPr lang="fr-FR" b="1" i="0" dirty="0">
                <a:effectLst/>
                <a:latin typeface="+mj-lt"/>
              </a:rPr>
              <a:t>Membres </a:t>
            </a:r>
            <a:r>
              <a:rPr lang="fr-FR" b="0" i="0" dirty="0">
                <a:effectLst/>
                <a:latin typeface="+mj-lt"/>
              </a:rPr>
              <a:t>: ministres nationaux de chaque pays de l’UE, en fonction des domaines politiques traités</a:t>
            </a:r>
          </a:p>
          <a:p>
            <a:pPr marL="285750" indent="-285750" algn="l">
              <a:buFont typeface="Arial" panose="020B0604020202020204" pitchFamily="34" charset="0"/>
              <a:buChar char="•"/>
            </a:pPr>
            <a:r>
              <a:rPr lang="fr-FR" b="1" i="0" dirty="0">
                <a:effectLst/>
                <a:latin typeface="+mj-lt"/>
              </a:rPr>
              <a:t>Présidence </a:t>
            </a:r>
            <a:r>
              <a:rPr lang="fr-FR" b="0" i="0" dirty="0">
                <a:effectLst/>
                <a:latin typeface="+mj-lt"/>
              </a:rPr>
              <a:t>: chaque pays de l’UE exerce la présidence tournante pour une durée de 6 mois</a:t>
            </a:r>
          </a:p>
          <a:p>
            <a:pPr algn="l">
              <a:buFont typeface="Arial" panose="020B0604020202020204" pitchFamily="34" charset="0"/>
              <a:buChar char="•"/>
            </a:pPr>
            <a:endParaRPr lang="fr-FR" sz="1400" dirty="0">
              <a:latin typeface="arial" panose="020B0604020202020204" pitchFamily="34" charset="0"/>
            </a:endParaRPr>
          </a:p>
          <a:p>
            <a:pPr algn="l">
              <a:buFont typeface="Arial" panose="020B0604020202020204" pitchFamily="34" charset="0"/>
              <a:buChar char="•"/>
            </a:pPr>
            <a:endParaRPr lang="fr-FR" sz="1400" b="0" i="0" dirty="0">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BE" b="1" i="0" u="none" strike="noStrike" cap="none" normalizeH="0" baseline="0" dirty="0" err="1">
                <a:ln>
                  <a:noFill/>
                </a:ln>
                <a:solidFill>
                  <a:schemeClr val="tx1"/>
                </a:solidFill>
                <a:effectLst/>
                <a:latin typeface="+mj-lt"/>
                <a:cs typeface="Arial" panose="020B0604020202020204" pitchFamily="34" charset="0"/>
              </a:rPr>
              <a:t>Principales</a:t>
            </a:r>
            <a:r>
              <a:rPr kumimoji="0" lang="en-GB" altLang="en-BE" b="1" i="0" u="none" strike="noStrike" cap="none" normalizeH="0" baseline="0" dirty="0">
                <a:ln>
                  <a:noFill/>
                </a:ln>
                <a:solidFill>
                  <a:schemeClr val="tx1"/>
                </a:solidFill>
                <a:effectLst/>
                <a:latin typeface="+mj-lt"/>
                <a:cs typeface="Arial" panose="020B0604020202020204" pitchFamily="34" charset="0"/>
              </a:rPr>
              <a:t> </a:t>
            </a:r>
            <a:r>
              <a:rPr kumimoji="0" lang="en-GB" altLang="en-BE" b="1" i="0" u="none" strike="noStrike" cap="none" normalizeH="0" baseline="0" dirty="0" err="1">
                <a:ln>
                  <a:noFill/>
                </a:ln>
                <a:solidFill>
                  <a:schemeClr val="tx1"/>
                </a:solidFill>
                <a:effectLst/>
                <a:latin typeface="+mj-lt"/>
                <a:cs typeface="Arial" panose="020B0604020202020204" pitchFamily="34" charset="0"/>
              </a:rPr>
              <a:t>fonctions</a:t>
            </a:r>
            <a:endParaRPr kumimoji="0" lang="en-GB" altLang="en-BE" b="1" i="0" u="none" strike="noStrike" cap="none" normalizeH="0" baseline="0" dirty="0">
              <a:ln>
                <a:noFill/>
              </a:ln>
              <a:solidFill>
                <a:schemeClr val="tx1"/>
              </a:solidFill>
              <a:effectLst/>
              <a:latin typeface="+mj-lt"/>
              <a:cs typeface="Arial" panose="020B0604020202020204" pitchFamily="34" charset="0"/>
            </a:endParaRPr>
          </a:p>
          <a:p>
            <a:pPr marL="285750" indent="-285750" algn="l">
              <a:buFont typeface="Arial" panose="020B0604020202020204" pitchFamily="34" charset="0"/>
              <a:buChar char="•"/>
            </a:pPr>
            <a:r>
              <a:rPr lang="fr-FR" b="1" i="0" dirty="0">
                <a:effectLst/>
                <a:latin typeface="+mj-lt"/>
              </a:rPr>
              <a:t>négocie et adopte la législation de l'UE</a:t>
            </a:r>
            <a:r>
              <a:rPr lang="fr-FR" b="0" i="0" dirty="0">
                <a:effectLst/>
                <a:latin typeface="+mj-lt"/>
              </a:rPr>
              <a:t> avec le </a:t>
            </a:r>
            <a:r>
              <a:rPr lang="fr-FR" b="0" i="0" u="sng" dirty="0">
                <a:effectLst/>
                <a:latin typeface="+mj-lt"/>
                <a:hlinkClick r:id="rId3">
                  <a:extLst>
                    <a:ext uri="{A12FA001-AC4F-418D-AE19-62706E023703}">
                      <ahyp:hlinkClr xmlns:ahyp="http://schemas.microsoft.com/office/drawing/2018/hyperlinkcolor" val="tx"/>
                    </a:ext>
                  </a:extLst>
                </a:hlinkClick>
              </a:rPr>
              <a:t>Parlement européen</a:t>
            </a:r>
            <a:r>
              <a:rPr lang="fr-FR" b="0" i="0" dirty="0">
                <a:effectLst/>
                <a:latin typeface="+mj-lt"/>
              </a:rPr>
              <a:t>, sur la base des propositions présentées par la </a:t>
            </a:r>
            <a:r>
              <a:rPr lang="fr-FR" b="0" i="0" u="sng" dirty="0">
                <a:effectLst/>
                <a:latin typeface="+mj-lt"/>
                <a:hlinkClick r:id="rId4">
                  <a:extLst>
                    <a:ext uri="{A12FA001-AC4F-418D-AE19-62706E023703}">
                      <ahyp:hlinkClr xmlns:ahyp="http://schemas.microsoft.com/office/drawing/2018/hyperlinkcolor" val="tx"/>
                    </a:ext>
                  </a:extLst>
                </a:hlinkClick>
              </a:rPr>
              <a:t>Commission européenne</a:t>
            </a:r>
            <a:r>
              <a:rPr lang="fr-FR" b="0" i="0" dirty="0">
                <a:effectLst/>
                <a:latin typeface="+mj-lt"/>
              </a:rPr>
              <a:t>.</a:t>
            </a:r>
          </a:p>
          <a:p>
            <a:pPr marL="285750" indent="-285750" algn="l">
              <a:buFont typeface="Arial" panose="020B0604020202020204" pitchFamily="34" charset="0"/>
              <a:buChar char="•"/>
            </a:pPr>
            <a:r>
              <a:rPr lang="fr-FR" b="1" i="0" dirty="0">
                <a:effectLst/>
                <a:latin typeface="+mj-lt"/>
              </a:rPr>
              <a:t>coordonne</a:t>
            </a:r>
            <a:r>
              <a:rPr lang="fr-FR" b="0" i="0" dirty="0">
                <a:effectLst/>
                <a:latin typeface="+mj-lt"/>
              </a:rPr>
              <a:t> les politiques des pays de l'UE.</a:t>
            </a:r>
          </a:p>
          <a:p>
            <a:pPr marL="285750" indent="-285750" algn="l">
              <a:buFont typeface="Arial" panose="020B0604020202020204" pitchFamily="34" charset="0"/>
              <a:buChar char="•"/>
            </a:pPr>
            <a:r>
              <a:rPr lang="fr-FR" b="0" i="0" dirty="0">
                <a:effectLst/>
                <a:latin typeface="+mj-lt"/>
              </a:rPr>
              <a:t>développe la </a:t>
            </a:r>
            <a:r>
              <a:rPr lang="fr-FR" b="1" i="0" dirty="0">
                <a:effectLst/>
                <a:latin typeface="+mj-lt"/>
              </a:rPr>
              <a:t>politique étrangère et de sécurité</a:t>
            </a:r>
            <a:r>
              <a:rPr lang="fr-FR" b="0" i="0" dirty="0">
                <a:effectLst/>
                <a:latin typeface="+mj-lt"/>
              </a:rPr>
              <a:t> de l'UE, en s'appuyant sur les lignes directrices du </a:t>
            </a:r>
            <a:r>
              <a:rPr lang="fr-FR" b="0" i="0" u="sng" dirty="0">
                <a:effectLst/>
                <a:latin typeface="+mj-lt"/>
                <a:hlinkClick r:id="rId5">
                  <a:extLst>
                    <a:ext uri="{A12FA001-AC4F-418D-AE19-62706E023703}">
                      <ahyp:hlinkClr xmlns:ahyp="http://schemas.microsoft.com/office/drawing/2018/hyperlinkcolor" val="tx"/>
                    </a:ext>
                  </a:extLst>
                </a:hlinkClick>
              </a:rPr>
              <a:t>Conseil européen</a:t>
            </a:r>
            <a:r>
              <a:rPr lang="fr-FR" b="0" i="0" dirty="0">
                <a:effectLst/>
                <a:latin typeface="+mj-lt"/>
              </a:rPr>
              <a:t>.</a:t>
            </a:r>
          </a:p>
          <a:p>
            <a:pPr marL="285750" indent="-285750" algn="l">
              <a:buFont typeface="Arial" panose="020B0604020202020204" pitchFamily="34" charset="0"/>
              <a:buChar char="•"/>
            </a:pPr>
            <a:r>
              <a:rPr lang="fr-FR" b="0" i="0" dirty="0">
                <a:effectLst/>
                <a:latin typeface="+mj-lt"/>
              </a:rPr>
              <a:t>conclut des </a:t>
            </a:r>
            <a:r>
              <a:rPr lang="fr-FR" b="1" i="0" dirty="0">
                <a:effectLst/>
                <a:latin typeface="+mj-lt"/>
              </a:rPr>
              <a:t>accords</a:t>
            </a:r>
            <a:r>
              <a:rPr lang="fr-FR" b="0" i="0" dirty="0">
                <a:effectLst/>
                <a:latin typeface="+mj-lt"/>
              </a:rPr>
              <a:t> entre l'UE et d'autres pays ou organisations internationales.</a:t>
            </a:r>
          </a:p>
          <a:p>
            <a:pPr marL="285750" indent="-285750" algn="l">
              <a:buFont typeface="Arial" panose="020B0604020202020204" pitchFamily="34" charset="0"/>
              <a:buChar char="•"/>
            </a:pPr>
            <a:r>
              <a:rPr lang="fr-FR" b="0" i="0" dirty="0">
                <a:effectLst/>
                <a:latin typeface="+mj-lt"/>
              </a:rPr>
              <a:t>adopte le </a:t>
            </a:r>
            <a:r>
              <a:rPr lang="fr-FR" b="1" i="0" u="sng" dirty="0">
                <a:effectLst/>
                <a:latin typeface="+mj-lt"/>
                <a:hlinkClick r:id="rId6">
                  <a:extLst>
                    <a:ext uri="{A12FA001-AC4F-418D-AE19-62706E023703}">
                      <ahyp:hlinkClr xmlns:ahyp="http://schemas.microsoft.com/office/drawing/2018/hyperlinkcolor" val="tx"/>
                    </a:ext>
                  </a:extLst>
                </a:hlinkClick>
              </a:rPr>
              <a:t>budget annuel de l'UE</a:t>
            </a:r>
            <a:r>
              <a:rPr lang="fr-FR" b="1" i="0" u="sng" dirty="0">
                <a:effectLst/>
                <a:latin typeface="+mj-lt"/>
              </a:rPr>
              <a:t> </a:t>
            </a:r>
            <a:r>
              <a:rPr lang="fr-FR" b="0" i="0" dirty="0">
                <a:effectLst/>
                <a:latin typeface="+mj-lt"/>
              </a:rPr>
              <a:t>avec le Parlement européen.</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BE" altLang="en-BE" sz="1400" b="0" i="0" u="none" strike="noStrike" cap="none" normalizeH="0" baseline="0" dirty="0">
              <a:ln>
                <a:noFill/>
              </a:ln>
              <a:effectLst/>
              <a:latin typeface="+mj-l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BE" altLang="en-BE" sz="1800" b="0" i="0" u="none" strike="noStrike" cap="none" normalizeH="0" baseline="0" dirty="0">
              <a:ln>
                <a:noFill/>
              </a:ln>
              <a:solidFill>
                <a:schemeClr val="tx1"/>
              </a:solidFill>
              <a:effectLst/>
              <a:latin typeface="+mj-lt"/>
            </a:endParaRPr>
          </a:p>
        </p:txBody>
      </p:sp>
      <p:pic>
        <p:nvPicPr>
          <p:cNvPr id="3" name="Picture 2">
            <a:extLst>
              <a:ext uri="{FF2B5EF4-FFF2-40B4-BE49-F238E27FC236}">
                <a16:creationId xmlns:a16="http://schemas.microsoft.com/office/drawing/2014/main" id="{68011841-711F-A68B-B5D9-E772724571CA}"/>
              </a:ext>
            </a:extLst>
          </p:cNvPr>
          <p:cNvPicPr>
            <a:picLocks noChangeAspect="1"/>
          </p:cNvPicPr>
          <p:nvPr/>
        </p:nvPicPr>
        <p:blipFill rotWithShape="1">
          <a:blip r:embed="rId7"/>
          <a:srcRect l="15421" t="74929" r="65843" b="4748"/>
          <a:stretch/>
        </p:blipFill>
        <p:spPr>
          <a:xfrm>
            <a:off x="9854969" y="0"/>
            <a:ext cx="1743770" cy="1191419"/>
          </a:xfrm>
          <a:prstGeom prst="rect">
            <a:avLst/>
          </a:prstGeom>
        </p:spPr>
      </p:pic>
      <p:pic>
        <p:nvPicPr>
          <p:cNvPr id="6" name="Picture 5">
            <a:extLst>
              <a:ext uri="{FF2B5EF4-FFF2-40B4-BE49-F238E27FC236}">
                <a16:creationId xmlns:a16="http://schemas.microsoft.com/office/drawing/2014/main" id="{7616C97B-E4CD-448D-C091-6C68CA749669}"/>
              </a:ext>
            </a:extLst>
          </p:cNvPr>
          <p:cNvPicPr>
            <a:picLocks noChangeAspect="1"/>
          </p:cNvPicPr>
          <p:nvPr/>
        </p:nvPicPr>
        <p:blipFill>
          <a:blip r:embed="rId8"/>
          <a:stretch>
            <a:fillRect/>
          </a:stretch>
        </p:blipFill>
        <p:spPr>
          <a:xfrm>
            <a:off x="10020013" y="1151617"/>
            <a:ext cx="1413682" cy="607552"/>
          </a:xfrm>
          <a:prstGeom prst="rect">
            <a:avLst/>
          </a:prstGeom>
        </p:spPr>
      </p:pic>
    </p:spTree>
    <p:extLst>
      <p:ext uri="{BB962C8B-B14F-4D97-AF65-F5344CB8AC3E}">
        <p14:creationId xmlns:p14="http://schemas.microsoft.com/office/powerpoint/2010/main" val="440355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209DD-AF49-EAAC-64A9-8EBB2276D1ED}"/>
              </a:ext>
            </a:extLst>
          </p:cNvPr>
          <p:cNvSpPr>
            <a:spLocks noGrp="1"/>
          </p:cNvSpPr>
          <p:nvPr>
            <p:ph type="title"/>
          </p:nvPr>
        </p:nvSpPr>
        <p:spPr/>
        <p:txBody>
          <a:bodyPr/>
          <a:lstStyle/>
          <a:p>
            <a:r>
              <a:rPr lang="en-US" dirty="0">
                <a:solidFill>
                  <a:schemeClr val="accent2"/>
                </a:solidFill>
                <a:latin typeface="Century Gothic"/>
              </a:rPr>
              <a:t>1. </a:t>
            </a:r>
            <a:r>
              <a:rPr lang="en-US" dirty="0">
                <a:solidFill>
                  <a:schemeClr val="tx2"/>
                </a:solidFill>
                <a:latin typeface="Century Gothic"/>
              </a:rPr>
              <a:t>INTRODUCTION</a:t>
            </a:r>
            <a:endParaRPr lang="en-US" dirty="0">
              <a:solidFill>
                <a:schemeClr val="tx2"/>
              </a:solidFill>
            </a:endParaRPr>
          </a:p>
        </p:txBody>
      </p:sp>
      <p:pic>
        <p:nvPicPr>
          <p:cNvPr id="4" name="Picture 3">
            <a:extLst>
              <a:ext uri="{FF2B5EF4-FFF2-40B4-BE49-F238E27FC236}">
                <a16:creationId xmlns:a16="http://schemas.microsoft.com/office/drawing/2014/main" id="{C4BFB3FD-C4DA-CE65-4FAA-78ED06D6B223}"/>
              </a:ext>
            </a:extLst>
          </p:cNvPr>
          <p:cNvPicPr>
            <a:picLocks noChangeAspect="1"/>
          </p:cNvPicPr>
          <p:nvPr/>
        </p:nvPicPr>
        <p:blipFill rotWithShape="1">
          <a:blip r:embed="rId3"/>
          <a:srcRect l="1280" t="1245"/>
          <a:stretch/>
        </p:blipFill>
        <p:spPr>
          <a:xfrm>
            <a:off x="1101686" y="1068636"/>
            <a:ext cx="9188067" cy="5789364"/>
          </a:xfrm>
          <a:prstGeom prst="rect">
            <a:avLst/>
          </a:prstGeom>
        </p:spPr>
      </p:pic>
      <p:sp>
        <p:nvSpPr>
          <p:cNvPr id="3" name="Rectangle 2">
            <a:extLst>
              <a:ext uri="{FF2B5EF4-FFF2-40B4-BE49-F238E27FC236}">
                <a16:creationId xmlns:a16="http://schemas.microsoft.com/office/drawing/2014/main" id="{24387AEE-81F4-5EE6-0F2A-345767375BFA}"/>
              </a:ext>
            </a:extLst>
          </p:cNvPr>
          <p:cNvSpPr/>
          <p:nvPr/>
        </p:nvSpPr>
        <p:spPr>
          <a:xfrm>
            <a:off x="1101686" y="6191480"/>
            <a:ext cx="1322025" cy="666520"/>
          </a:xfrm>
          <a:prstGeom prst="rect">
            <a:avLst/>
          </a:prstGeom>
          <a:solidFill>
            <a:schemeClr val="bg1"/>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348496888"/>
      </p:ext>
    </p:extLst>
  </p:cSld>
  <p:clrMapOvr>
    <a:masterClrMapping/>
  </p:clrMapOvr>
</p:sld>
</file>

<file path=ppt/theme/theme1.xml><?xml version="1.0" encoding="utf-8"?>
<a:theme xmlns:a="http://schemas.openxmlformats.org/drawingml/2006/main" name="Template-corpo">
  <a:themeElements>
    <a:clrScheme name="UITP colors">
      <a:dk1>
        <a:srgbClr val="004047"/>
      </a:dk1>
      <a:lt1>
        <a:srgbClr val="FFFFFF"/>
      </a:lt1>
      <a:dk2>
        <a:srgbClr val="004047"/>
      </a:dk2>
      <a:lt2>
        <a:srgbClr val="E6E7E8"/>
      </a:lt2>
      <a:accent1>
        <a:srgbClr val="F9B20D"/>
      </a:accent1>
      <a:accent2>
        <a:srgbClr val="F07F31"/>
      </a:accent2>
      <a:accent3>
        <a:srgbClr val="68BFAC"/>
      </a:accent3>
      <a:accent4>
        <a:srgbClr val="73BA59"/>
      </a:accent4>
      <a:accent5>
        <a:srgbClr val="831240"/>
      </a:accent5>
      <a:accent6>
        <a:srgbClr val="E84134"/>
      </a:accent6>
      <a:hlink>
        <a:srgbClr val="68BFAC"/>
      </a:hlink>
      <a:folHlink>
        <a:srgbClr val="711941"/>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3">
          <a:schemeClr val="lt1"/>
        </a:lnRef>
        <a:fillRef idx="1">
          <a:schemeClr val="accent1"/>
        </a:fillRef>
        <a:effectRef idx="1">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 presentation_Final" id="{4CE43D65-F456-4323-909C-CF533AC5290E}" vid="{E003AD66-A680-4A70-9043-E6E1C0AC397E}"/>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9A5812EC654640AAF0FBDB42E081DB" ma:contentTypeVersion="18" ma:contentTypeDescription="Crée un document." ma:contentTypeScope="" ma:versionID="562c5f8faa3afe0037f80cedbbba92a2">
  <xsd:schema xmlns:xsd="http://www.w3.org/2001/XMLSchema" xmlns:xs="http://www.w3.org/2001/XMLSchema" xmlns:p="http://schemas.microsoft.com/office/2006/metadata/properties" xmlns:ns2="ca8b9c18-5e1d-46e5-9d1a-4e2a3224a5d3" xmlns:ns3="597f0e91-a424-40e7-b159-919cd36229ca" targetNamespace="http://schemas.microsoft.com/office/2006/metadata/properties" ma:root="true" ma:fieldsID="6d0b1f9947d2def9302a79bd3f5241cd" ns2:_="" ns3:_="">
    <xsd:import namespace="ca8b9c18-5e1d-46e5-9d1a-4e2a3224a5d3"/>
    <xsd:import namespace="597f0e91-a424-40e7-b159-919cd36229c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8b9c18-5e1d-46e5-9d1a-4e2a3224a5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05f3d6fe-baf4-44b9-a882-657db6edb6c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7f0e91-a424-40e7-b159-919cd36229ca"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dc45a579-8ad3-4386-ab0e-ea2618c9e016}" ma:internalName="TaxCatchAll" ma:showField="CatchAllData" ma:web="597f0e91-a424-40e7-b159-919cd36229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a8b9c18-5e1d-46e5-9d1a-4e2a3224a5d3">
      <Terms xmlns="http://schemas.microsoft.com/office/infopath/2007/PartnerControls"/>
    </lcf76f155ced4ddcb4097134ff3c332f>
    <TaxCatchAll xmlns="597f0e91-a424-40e7-b159-919cd36229ca" xsi:nil="true"/>
    <SharedWithUsers xmlns="597f0e91-a424-40e7-b159-919cd36229ca">
      <UserInfo>
        <DisplayName>DOMMERGUES Emmanuel</DisplayName>
        <AccountId>15</AccountId>
        <AccountType/>
      </UserInfo>
      <UserInfo>
        <DisplayName>HAON Sylvain</DisplayName>
        <AccountId>37</AccountId>
        <AccountType/>
      </UserInfo>
      <UserInfo>
        <DisplayName>SBIRRAZZUOLI Karine</DisplayName>
        <AccountId>13</AccountId>
        <AccountType/>
      </UserInfo>
      <UserInfo>
        <DisplayName>VANGELDER Françoise</DisplayName>
        <AccountId>305</AccountId>
        <AccountType/>
      </UserInfo>
    </SharedWithUsers>
  </documentManagement>
</p:properties>
</file>

<file path=customXml/itemProps1.xml><?xml version="1.0" encoding="utf-8"?>
<ds:datastoreItem xmlns:ds="http://schemas.openxmlformats.org/officeDocument/2006/customXml" ds:itemID="{897C1C77-4CB9-499B-B860-4CA997972FB5}"/>
</file>

<file path=customXml/itemProps2.xml><?xml version="1.0" encoding="utf-8"?>
<ds:datastoreItem xmlns:ds="http://schemas.openxmlformats.org/officeDocument/2006/customXml" ds:itemID="{F436037D-381A-43D1-9B5D-6E1F65E3ACD6}">
  <ds:schemaRefs>
    <ds:schemaRef ds:uri="http://schemas.microsoft.com/sharepoint/v3/contenttype/forms"/>
  </ds:schemaRefs>
</ds:datastoreItem>
</file>

<file path=customXml/itemProps3.xml><?xml version="1.0" encoding="utf-8"?>
<ds:datastoreItem xmlns:ds="http://schemas.openxmlformats.org/officeDocument/2006/customXml" ds:itemID="{71353791-ABD1-4DEB-AB75-238125A44846}">
  <ds:schemaRefs>
    <ds:schemaRef ds:uri="6d7ffcc8-3b66-4403-a119-b488dce75763"/>
    <ds:schemaRef ds:uri="http://schemas.openxmlformats.org/package/2006/metadata/core-properties"/>
    <ds:schemaRef ds:uri="http://purl.org/dc/terms/"/>
    <ds:schemaRef ds:uri="http://schemas.microsoft.com/office/infopath/2007/PartnerControls"/>
    <ds:schemaRef ds:uri="http://purl.org/dc/dcmitype/"/>
    <ds:schemaRef ds:uri="http://schemas.microsoft.com/office/2006/documentManagement/types"/>
    <ds:schemaRef ds:uri="33cc0c95-e95b-4391-807f-a5d736b7ccaa"/>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UITP Corporate 16_9 Powerpoint Template</Template>
  <TotalTime>812</TotalTime>
  <Words>5760</Words>
  <Application>Microsoft Macintosh PowerPoint</Application>
  <PresentationFormat>Grand écran</PresentationFormat>
  <Paragraphs>637</Paragraphs>
  <Slides>46</Slides>
  <Notes>28</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46</vt:i4>
      </vt:variant>
    </vt:vector>
  </HeadingPairs>
  <TitlesOfParts>
    <vt:vector size="54" baseType="lpstr">
      <vt:lpstr>Arial</vt:lpstr>
      <vt:lpstr>Arial</vt:lpstr>
      <vt:lpstr>Calibri</vt:lpstr>
      <vt:lpstr>Century Gothic</vt:lpstr>
      <vt:lpstr>Courier New</vt:lpstr>
      <vt:lpstr>Palatino Linotype</vt:lpstr>
      <vt:lpstr>Symbol</vt:lpstr>
      <vt:lpstr>Template-corpo</vt:lpstr>
      <vt:lpstr>Présentation PowerPoint</vt:lpstr>
      <vt:lpstr>Présentation PowerPoint</vt:lpstr>
      <vt:lpstr>Présentation PowerPoint</vt:lpstr>
      <vt:lpstr>1. INTRODUCTION</vt:lpstr>
      <vt:lpstr>1. INTRODUCTION</vt:lpstr>
      <vt:lpstr>1. INTRODUCTION</vt:lpstr>
      <vt:lpstr>1. INTRODUCTION</vt:lpstr>
      <vt:lpstr>1. INTRODUCTION</vt:lpstr>
      <vt:lpstr>1. INTRODUCTION</vt:lpstr>
      <vt:lpstr>Présentation PowerPoint</vt:lpstr>
      <vt:lpstr>2. PRIORITES DE L’UNION EUROPEENNE</vt:lpstr>
      <vt:lpstr>2. PRIORITES DE L’UNION EUROPEENNE</vt:lpstr>
      <vt:lpstr>2. PRIORITES DE L’UNION EUROPEENNE</vt:lpstr>
      <vt:lpstr>2. PRIORITES DE L’UNION EUROPEENNE</vt:lpstr>
      <vt:lpstr>2. PRIORITES DE L’UNION EUROPEENNE</vt:lpstr>
      <vt:lpstr>2. PRIORITES DE L’UNION EUROPEENNE</vt:lpstr>
      <vt:lpstr>2. PRIORITES DE L’UNION EUROPEENNE</vt:lpstr>
      <vt:lpstr>2. PRIORITES DE L’UNION EUROPEENNE</vt:lpstr>
      <vt:lpstr>2. PRIORITES DE L’UNION EUROPEENNE</vt:lpstr>
      <vt:lpstr>2. PRIORITES DE L’UNION EUROPEENNE</vt:lpstr>
      <vt:lpstr>Présentation PowerPoint</vt:lpstr>
      <vt:lpstr>2. PRIORITES DE L’UNION EUROPEENNE</vt:lpstr>
      <vt:lpstr>2. PRIORITES DE L’UNION EUROPEENNE</vt:lpstr>
      <vt:lpstr>2. PRIORITES DE L’UNION EUROPEENNE</vt:lpstr>
      <vt:lpstr>2. PRIORITES DE L’UNION EUROPEENNE</vt:lpstr>
      <vt:lpstr>2. PRIORITES DE L’UNION EUROPEENNE</vt:lpstr>
      <vt:lpstr>Présentation PowerPoint</vt:lpstr>
      <vt:lpstr>Présentation PowerPoint</vt:lpstr>
      <vt:lpstr>3. PRIORITES DE L’UITP</vt:lpstr>
      <vt:lpstr>3. PRIORITES DE L’UITP</vt:lpstr>
      <vt:lpstr>3. PRIORITES DE L’UITP</vt:lpstr>
      <vt:lpstr>Présentation PowerPoint</vt:lpstr>
      <vt:lpstr>Présentation PowerPoint</vt:lpstr>
      <vt:lpstr>4. PRIORITES DE L’UITP</vt:lpstr>
      <vt:lpstr>4. PRIORITES DE L’UITP</vt:lpstr>
      <vt:lpstr>4. PRIORITES DE L’UITP</vt:lpstr>
      <vt:lpstr>4. PRIORITES DE L’UITP</vt:lpstr>
      <vt:lpstr>4. PRIORITES DE L’UITP</vt:lpstr>
      <vt:lpstr>4. PRIORITES DE L’UITP</vt:lpstr>
      <vt:lpstr>4. PRIORITES DE L’UITP</vt:lpstr>
      <vt:lpstr>4. PRIORITES DE L’UITP</vt:lpstr>
      <vt:lpstr>Présentation PowerPoint</vt:lpstr>
      <vt:lpstr>4. CONCLUSION</vt:lpstr>
      <vt:lpstr>4. CONCLUSION</vt:lpstr>
      <vt:lpstr>I VOTE FOR PUBLIC TRANSPORT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VERBEYST Janice</dc:creator>
  <cp:lastModifiedBy>Anne MATTIOLI</cp:lastModifiedBy>
  <cp:revision>7</cp:revision>
  <dcterms:created xsi:type="dcterms:W3CDTF">2023-09-15T05:32:57Z</dcterms:created>
  <dcterms:modified xsi:type="dcterms:W3CDTF">2024-04-24T10:49:45Z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0x010100C99A5812EC654640AAF0FBDB42E081DB</vt:lpwstr>
  </property>
  <property fmtid="{D5CDD505-2E9C-101B-9397-08002B2CF9AE}" pid="3" name="Document Type">
    <vt:lpwstr>2;#Presentation|87a1b80d-32e4-49b6-9c33-4fd1408c1e9d</vt:lpwstr>
  </property>
  <property fmtid="{D5CDD505-2E9C-101B-9397-08002B2CF9AE}" pid="4" name="MediaServiceImageTags">
    <vt:lpwstr/>
  </property>
  <property fmtid="{D5CDD505-2E9C-101B-9397-08002B2CF9AE}" pid="5" name="Ownership">
    <vt:lpwstr>1;#Mobility Governance|b43634ec-5c0f-4293-8a02-0556b1b903be</vt:lpwstr>
  </property>
  <property fmtid="{D5CDD505-2E9C-101B-9397-08002B2CF9AE}" pid="6" name="od295e70e98641eaa562bac17444fbd0">
    <vt:lpwstr>Mobility Governance|b43634ec-5c0f-4293-8a02-0556b1b903be</vt:lpwstr>
  </property>
  <property fmtid="{D5CDD505-2E9C-101B-9397-08002B2CF9AE}" pid="7" name="db48b4f956dc435880535a2860da0fed">
    <vt:lpwstr>Presentation|87a1b80d-32e4-49b6-9c33-4fd1408c1e9d</vt:lpwstr>
  </property>
</Properties>
</file>