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6"/>
  </p:notesMasterIdLst>
  <p:sldIdLst>
    <p:sldId id="258" r:id="rId3"/>
    <p:sldId id="2145706241" r:id="rId4"/>
    <p:sldId id="994" r:id="rId5"/>
    <p:sldId id="997" r:id="rId6"/>
    <p:sldId id="999" r:id="rId7"/>
    <p:sldId id="1000" r:id="rId8"/>
    <p:sldId id="302" r:id="rId9"/>
    <p:sldId id="1012" r:id="rId10"/>
    <p:sldId id="1013" r:id="rId11"/>
    <p:sldId id="1014" r:id="rId12"/>
    <p:sldId id="1002" r:id="rId13"/>
    <p:sldId id="1003" r:id="rId14"/>
    <p:sldId id="1004" r:id="rId15"/>
    <p:sldId id="1005" r:id="rId16"/>
    <p:sldId id="1006" r:id="rId17"/>
    <p:sldId id="1007" r:id="rId18"/>
    <p:sldId id="1008" r:id="rId19"/>
    <p:sldId id="2145706242" r:id="rId20"/>
    <p:sldId id="2145706240" r:id="rId21"/>
    <p:sldId id="532" r:id="rId22"/>
    <p:sldId id="2145706243" r:id="rId23"/>
    <p:sldId id="2145706244" r:id="rId24"/>
    <p:sldId id="1015" r:id="rId25"/>
    <p:sldId id="1031" r:id="rId26"/>
    <p:sldId id="1016" r:id="rId27"/>
    <p:sldId id="1017" r:id="rId28"/>
    <p:sldId id="1018" r:id="rId29"/>
    <p:sldId id="1021" r:id="rId30"/>
    <p:sldId id="1044" r:id="rId31"/>
    <p:sldId id="773" r:id="rId32"/>
    <p:sldId id="1023" r:id="rId33"/>
    <p:sldId id="834" r:id="rId34"/>
    <p:sldId id="586" r:id="rId35"/>
    <p:sldId id="1025" r:id="rId36"/>
    <p:sldId id="939" r:id="rId37"/>
    <p:sldId id="2145706224" r:id="rId38"/>
    <p:sldId id="1061" r:id="rId39"/>
    <p:sldId id="1046" r:id="rId40"/>
    <p:sldId id="587" r:id="rId41"/>
    <p:sldId id="1030" r:id="rId42"/>
    <p:sldId id="2145706250" r:id="rId43"/>
    <p:sldId id="2145706251" r:id="rId44"/>
    <p:sldId id="2145706209"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2CFF"/>
    <a:srgbClr val="227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15"/>
    <p:restoredTop sz="95902"/>
  </p:normalViewPr>
  <p:slideViewPr>
    <p:cSldViewPr snapToGrid="0">
      <p:cViewPr varScale="1">
        <p:scale>
          <a:sx n="78" d="100"/>
          <a:sy n="78" d="100"/>
        </p:scale>
        <p:origin x="139" y="7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F4C35-1AB2-484D-8FCD-CF5479AE2A2D}" type="datetimeFigureOut">
              <a:rPr lang="en-GB" smtClean="0"/>
              <a:t>07/02/2025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ED60C-1DBB-E440-84B5-DC74C099185C}" type="slidenum">
              <a:rPr lang="en-GB" smtClean="0"/>
              <a:t>‹N°›</a:t>
            </a:fld>
            <a:endParaRPr lang="en-GB"/>
          </a:p>
        </p:txBody>
      </p:sp>
    </p:spTree>
    <p:extLst>
      <p:ext uri="{BB962C8B-B14F-4D97-AF65-F5344CB8AC3E}">
        <p14:creationId xmlns:p14="http://schemas.microsoft.com/office/powerpoint/2010/main" val="351335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dirty="0"/>
          </a:p>
        </p:txBody>
      </p:sp>
      <p:sp>
        <p:nvSpPr>
          <p:cNvPr id="4" name="Espace réservé du numéro de diapositive 3"/>
          <p:cNvSpPr>
            <a:spLocks noGrp="1"/>
          </p:cNvSpPr>
          <p:nvPr>
            <p:ph type="sldNum" sz="quarter" idx="5"/>
          </p:nvPr>
        </p:nvSpPr>
        <p:spPr/>
        <p:txBody>
          <a:bodyPr/>
          <a:lstStyle/>
          <a:p>
            <a:pPr>
              <a:defRPr/>
            </a:pPr>
            <a:fld id="{C4171D86-310B-C743-882C-755C65065818}" type="slidenum">
              <a:rPr lang="fr-FR" smtClean="0"/>
              <a:pPr>
                <a:defRPr/>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dirty="0" err="1">
                <a:solidFill>
                  <a:srgbClr val="8C26FF"/>
                </a:solidFill>
              </a:rPr>
              <a:t>En</a:t>
            </a:r>
            <a:r>
              <a:rPr lang="en-GB" sz="1200" b="1" dirty="0">
                <a:solidFill>
                  <a:srgbClr val="8C26FF"/>
                </a:solidFill>
              </a:rPr>
              <a:t> Europe</a:t>
            </a:r>
            <a:r>
              <a:rPr lang="en-GB" sz="1200" b="1" dirty="0"/>
              <a:t>, </a:t>
            </a:r>
          </a:p>
          <a:p>
            <a:pPr marL="342900" indent="-342900">
              <a:buFont typeface="Arial" panose="020B0604020202020204" pitchFamily="34" charset="0"/>
              <a:buChar char="•"/>
            </a:pPr>
            <a:r>
              <a:rPr lang="en-GB" sz="1200" dirty="0"/>
              <a:t>&gt;100 </a:t>
            </a:r>
            <a:r>
              <a:rPr lang="en-GB" sz="1200" dirty="0" err="1"/>
              <a:t>vertébrés</a:t>
            </a:r>
            <a:r>
              <a:rPr lang="en-GB" sz="1200" dirty="0"/>
              <a:t> </a:t>
            </a:r>
            <a:r>
              <a:rPr lang="en-GB" sz="1200" dirty="0" err="1"/>
              <a:t>terrestres</a:t>
            </a:r>
            <a:r>
              <a:rPr lang="en-GB" sz="1200" dirty="0"/>
              <a:t>,</a:t>
            </a:r>
          </a:p>
          <a:p>
            <a:pPr marL="342900" indent="-342900">
              <a:buFont typeface="Arial" panose="020B0604020202020204" pitchFamily="34" charset="0"/>
              <a:buChar char="•"/>
            </a:pPr>
            <a:r>
              <a:rPr lang="en-GB" sz="1200" dirty="0"/>
              <a:t>&gt; 600 </a:t>
            </a:r>
            <a:r>
              <a:rPr lang="en-GB" sz="1200" dirty="0" err="1"/>
              <a:t>invertébrés</a:t>
            </a:r>
            <a:r>
              <a:rPr lang="en-GB" sz="1200" dirty="0"/>
              <a:t> </a:t>
            </a:r>
            <a:r>
              <a:rPr lang="en-GB" sz="1200" dirty="0" err="1"/>
              <a:t>terrestres</a:t>
            </a:r>
            <a:r>
              <a:rPr lang="en-GB" sz="1200" dirty="0"/>
              <a:t>,</a:t>
            </a:r>
          </a:p>
          <a:p>
            <a:pPr marL="342900" indent="-342900">
              <a:buFont typeface="Arial" panose="020B0604020202020204" pitchFamily="34" charset="0"/>
              <a:buChar char="•"/>
            </a:pPr>
            <a:r>
              <a:rPr lang="en-GB" sz="1200" dirty="0"/>
              <a:t>&gt; 300 </a:t>
            </a:r>
            <a:r>
              <a:rPr lang="en-GB" sz="1200" dirty="0" err="1"/>
              <a:t>plantes</a:t>
            </a:r>
            <a:r>
              <a:rPr lang="en-GB" sz="1200" dirty="0"/>
              <a:t> </a:t>
            </a:r>
            <a:r>
              <a:rPr lang="en-GB" sz="1200" dirty="0" err="1"/>
              <a:t>terrestres</a:t>
            </a:r>
            <a:r>
              <a:rPr lang="en-GB" sz="1200" dirty="0"/>
              <a:t> et </a:t>
            </a:r>
          </a:p>
          <a:p>
            <a:pPr marL="342900" indent="-342900">
              <a:buFont typeface="Arial" panose="020B0604020202020204" pitchFamily="34" charset="0"/>
              <a:buChar char="•"/>
            </a:pPr>
            <a:r>
              <a:rPr lang="en-GB" sz="1200" dirty="0"/>
              <a:t>&gt; 300 </a:t>
            </a:r>
            <a:r>
              <a:rPr lang="en-GB" sz="1200" dirty="0" err="1"/>
              <a:t>espèces</a:t>
            </a:r>
            <a:r>
              <a:rPr lang="en-GB" sz="1200" dirty="0"/>
              <a:t> </a:t>
            </a:r>
            <a:r>
              <a:rPr lang="en-GB" sz="1200" dirty="0" err="1"/>
              <a:t>aquatiques</a:t>
            </a:r>
            <a:endParaRPr lang="en-GB" sz="1200" dirty="0"/>
          </a:p>
          <a:p>
            <a:r>
              <a:rPr lang="en-GB" sz="1200" b="1" dirty="0" err="1">
                <a:solidFill>
                  <a:srgbClr val="8C26FF"/>
                </a:solidFill>
              </a:rPr>
              <a:t>sont</a:t>
            </a:r>
            <a:r>
              <a:rPr lang="en-GB" sz="1200" b="1" dirty="0">
                <a:solidFill>
                  <a:srgbClr val="8C26FF"/>
                </a:solidFill>
              </a:rPr>
              <a:t> invasives (</a:t>
            </a:r>
            <a:r>
              <a:rPr lang="en-GB" sz="1200" b="1" dirty="0" err="1">
                <a:solidFill>
                  <a:srgbClr val="8C26FF"/>
                </a:solidFill>
              </a:rPr>
              <a:t>espèces</a:t>
            </a:r>
            <a:r>
              <a:rPr lang="en-GB" sz="1200" b="1" dirty="0">
                <a:solidFill>
                  <a:srgbClr val="8C26FF"/>
                </a:solidFill>
              </a:rPr>
              <a:t> non natives)</a:t>
            </a:r>
          </a:p>
          <a:p>
            <a:endParaRPr lang="en-GB" dirty="0"/>
          </a:p>
        </p:txBody>
      </p:sp>
      <p:sp>
        <p:nvSpPr>
          <p:cNvPr id="4" name="Espace réservé du numéro de diapositive 3"/>
          <p:cNvSpPr>
            <a:spLocks noGrp="1"/>
          </p:cNvSpPr>
          <p:nvPr>
            <p:ph type="sldNum" sz="quarter" idx="5"/>
          </p:nvPr>
        </p:nvSpPr>
        <p:spPr/>
        <p:txBody>
          <a:bodyPr/>
          <a:lstStyle/>
          <a:p>
            <a:fld id="{F406C644-E5B7-DC4E-B18C-C8DF8735A2B8}" type="slidenum">
              <a:rPr lang="en-GB" smtClean="0"/>
              <a:t>24</a:t>
            </a:fld>
            <a:endParaRPr lang="en-GB"/>
          </a:p>
        </p:txBody>
      </p:sp>
    </p:spTree>
    <p:extLst>
      <p:ext uri="{BB962C8B-B14F-4D97-AF65-F5344CB8AC3E}">
        <p14:creationId xmlns:p14="http://schemas.microsoft.com/office/powerpoint/2010/main" val="332371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DB6C554-8E1E-8748-8879-7AEAB03037AA}" type="slidenum">
              <a:rPr lang="fr-FR" sz="1200"/>
              <a:pPr/>
              <a:t>31</a:t>
            </a:fld>
            <a:endParaRPr lang="fr-FR" sz="1200"/>
          </a:p>
        </p:txBody>
      </p:sp>
      <p:sp>
        <p:nvSpPr>
          <p:cNvPr id="5427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fr-FR" sz="1200" kern="1200" dirty="0" err="1">
                <a:solidFill>
                  <a:schemeClr val="tx1"/>
                </a:solidFill>
                <a:effectLst/>
                <a:latin typeface="+mn-lt"/>
                <a:ea typeface="+mn-ea"/>
                <a:cs typeface="+mn-cs"/>
              </a:rPr>
              <a:t>Species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occupying</a:t>
            </a:r>
            <a:r>
              <a:rPr lang="fr-FR" sz="1200" kern="1200" dirty="0">
                <a:solidFill>
                  <a:schemeClr val="tx1"/>
                </a:solidFill>
                <a:effectLst/>
                <a:latin typeface="+mn-lt"/>
                <a:ea typeface="+mn-ea"/>
                <a:cs typeface="+mn-cs"/>
              </a:rPr>
              <a:t> extensive flat </a:t>
            </a:r>
            <a:r>
              <a:rPr lang="fr-FR" sz="1200" kern="1200" dirty="0" err="1">
                <a:solidFill>
                  <a:schemeClr val="tx1"/>
                </a:solidFill>
                <a:effectLst/>
                <a:latin typeface="+mn-lt"/>
                <a:ea typeface="+mn-ea"/>
                <a:cs typeface="+mn-cs"/>
              </a:rPr>
              <a:t>landscapes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particularly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vulnerable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must disperse over longer distances </a:t>
            </a:r>
            <a:r>
              <a:rPr lang="fr-FR" sz="1200" kern="1200" dirty="0" err="1">
                <a:solidFill>
                  <a:schemeClr val="tx1"/>
                </a:solidFill>
                <a:effectLst/>
                <a:latin typeface="+mn-lt"/>
                <a:ea typeface="+mn-ea"/>
                <a:cs typeface="+mn-cs"/>
              </a:rPr>
              <a:t>than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species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mountainous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regions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keep</a:t>
            </a:r>
            <a:r>
              <a:rPr lang="fr-FR" sz="1200" kern="1200" dirty="0">
                <a:solidFill>
                  <a:schemeClr val="tx1"/>
                </a:solidFill>
                <a:effectLst/>
                <a:latin typeface="+mn-lt"/>
                <a:ea typeface="+mn-ea"/>
                <a:cs typeface="+mn-cs"/>
              </a:rPr>
              <a:t> pace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shifting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climates</a:t>
            </a:r>
            <a:r>
              <a:rPr lang="fr-FR" sz="1200" kern="1200" dirty="0">
                <a:solidFill>
                  <a:schemeClr val="tx1"/>
                </a:solidFill>
                <a:effectLst/>
                <a:latin typeface="+mn-lt"/>
                <a:ea typeface="+mn-ea"/>
                <a:cs typeface="+mn-cs"/>
              </a:rPr>
              <a:t> </a:t>
            </a:r>
            <a:endParaRPr lang="fr-FR" dirty="0"/>
          </a:p>
          <a:p>
            <a:pPr eaLnBrk="1" hangingPunct="1">
              <a:defRPr/>
            </a:pPr>
            <a:endParaRPr lang="fr-FR"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dirty="0"/>
          </a:p>
          <a:p>
            <a:pPr>
              <a:defRPr/>
            </a:pPr>
            <a:endParaRPr lang="fr-FR" dirty="0"/>
          </a:p>
        </p:txBody>
      </p:sp>
      <p:sp>
        <p:nvSpPr>
          <p:cNvPr id="4" name="Espace réservé du numéro de diapositive 3"/>
          <p:cNvSpPr>
            <a:spLocks noGrp="1"/>
          </p:cNvSpPr>
          <p:nvPr>
            <p:ph type="sldNum" sz="quarter" idx="5"/>
          </p:nvPr>
        </p:nvSpPr>
        <p:spPr/>
        <p:txBody>
          <a:bodyPr/>
          <a:lstStyle/>
          <a:p>
            <a:pPr>
              <a:defRPr/>
            </a:pPr>
            <a:fld id="{F10F2B2E-BF57-2B48-AA35-2E0E69870D2D}" type="slidenum">
              <a:rPr lang="fr-FR" smtClean="0"/>
              <a:pPr>
                <a:defRPr/>
              </a:pPr>
              <a:t>34</a:t>
            </a:fld>
            <a:endParaRPr lang="fr-FR"/>
          </a:p>
        </p:txBody>
      </p:sp>
    </p:spTree>
    <p:extLst>
      <p:ext uri="{BB962C8B-B14F-4D97-AF65-F5344CB8AC3E}">
        <p14:creationId xmlns:p14="http://schemas.microsoft.com/office/powerpoint/2010/main" val="1142168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F62E709-2BFC-6F4C-B92D-3A15AD7A862E}" type="slidenum">
              <a:rPr lang="en-GB" smtClean="0"/>
              <a:t>35</a:t>
            </a:fld>
            <a:endParaRPr lang="en-GB"/>
          </a:p>
        </p:txBody>
      </p:sp>
    </p:spTree>
    <p:extLst>
      <p:ext uri="{BB962C8B-B14F-4D97-AF65-F5344CB8AC3E}">
        <p14:creationId xmlns:p14="http://schemas.microsoft.com/office/powerpoint/2010/main" val="52195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dirty="0"/>
          </a:p>
        </p:txBody>
      </p:sp>
      <p:sp>
        <p:nvSpPr>
          <p:cNvPr id="4" name="Espace réservé du numéro de diapositive 3"/>
          <p:cNvSpPr>
            <a:spLocks noGrp="1"/>
          </p:cNvSpPr>
          <p:nvPr>
            <p:ph type="sldNum" sz="quarter" idx="5"/>
          </p:nvPr>
        </p:nvSpPr>
        <p:spPr/>
        <p:txBody>
          <a:bodyPr/>
          <a:lstStyle/>
          <a:p>
            <a:pPr>
              <a:defRPr/>
            </a:pPr>
            <a:fld id="{8054B6A5-49C2-E041-A9C9-F50FBBBAC1AD}" type="slidenum">
              <a:rPr lang="fr-FR" smtClean="0"/>
              <a:pPr>
                <a:defRPr/>
              </a:pPr>
              <a:t>40</a:t>
            </a:fld>
            <a:endParaRPr lang="fr-FR"/>
          </a:p>
        </p:txBody>
      </p:sp>
    </p:spTree>
    <p:extLst>
      <p:ext uri="{BB962C8B-B14F-4D97-AF65-F5344CB8AC3E}">
        <p14:creationId xmlns:p14="http://schemas.microsoft.com/office/powerpoint/2010/main" val="100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F62E709-2BFC-6F4C-B92D-3A15AD7A862E}" type="slidenum">
              <a:rPr lang="en-GB" smtClean="0"/>
              <a:t>43</a:t>
            </a:fld>
            <a:endParaRPr lang="en-GB"/>
          </a:p>
        </p:txBody>
      </p:sp>
    </p:spTree>
    <p:extLst>
      <p:ext uri="{BB962C8B-B14F-4D97-AF65-F5344CB8AC3E}">
        <p14:creationId xmlns:p14="http://schemas.microsoft.com/office/powerpoint/2010/main" val="157598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err="1"/>
              <a:t>Hystérésis</a:t>
            </a:r>
            <a:r>
              <a:rPr lang="en-GB" dirty="0"/>
              <a:t>: </a:t>
            </a:r>
            <a:r>
              <a:rPr lang="en-GB" dirty="0" err="1"/>
              <a:t>propriété</a:t>
            </a:r>
            <a:r>
              <a:rPr lang="en-GB" dirty="0"/>
              <a:t> d’un </a:t>
            </a:r>
            <a:r>
              <a:rPr lang="en-GB" dirty="0" err="1"/>
              <a:t>système</a:t>
            </a:r>
            <a:r>
              <a:rPr lang="en-GB" dirty="0"/>
              <a:t> don</a:t>
            </a:r>
            <a:r>
              <a:rPr lang="fr-FR" dirty="0"/>
              <a:t>’</a:t>
            </a:r>
            <a:r>
              <a:rPr lang="en-GB" dirty="0"/>
              <a:t>t </a:t>
            </a:r>
            <a:r>
              <a:rPr lang="en-GB" dirty="0" err="1"/>
              <a:t>l’évolution</a:t>
            </a:r>
            <a:r>
              <a:rPr lang="en-GB" baseline="0" dirty="0"/>
              <a:t> ne suit pas la </a:t>
            </a:r>
            <a:r>
              <a:rPr lang="en-GB" baseline="0" dirty="0" err="1"/>
              <a:t>même</a:t>
            </a:r>
            <a:r>
              <a:rPr lang="en-GB" baseline="0" dirty="0"/>
              <a:t> </a:t>
            </a:r>
            <a:r>
              <a:rPr lang="en-GB" baseline="0" dirty="0" err="1"/>
              <a:t>trajectoire</a:t>
            </a:r>
            <a:r>
              <a:rPr lang="en-GB" baseline="0" dirty="0"/>
              <a:t> </a:t>
            </a:r>
            <a:r>
              <a:rPr lang="en-GB" baseline="0" dirty="0" err="1"/>
              <a:t>selon</a:t>
            </a:r>
            <a:r>
              <a:rPr lang="en-GB" baseline="0" dirty="0"/>
              <a:t> </a:t>
            </a:r>
            <a:r>
              <a:rPr lang="en-GB" baseline="0" dirty="0" err="1"/>
              <a:t>que</a:t>
            </a:r>
            <a:r>
              <a:rPr lang="en-GB" baseline="0" dirty="0"/>
              <a:t> la condition </a:t>
            </a:r>
            <a:r>
              <a:rPr lang="en-GB" baseline="0" dirty="0" err="1"/>
              <a:t>responasable</a:t>
            </a:r>
            <a:r>
              <a:rPr lang="en-GB" baseline="0" dirty="0"/>
              <a:t> de </a:t>
            </a:r>
            <a:r>
              <a:rPr lang="en-GB" baseline="0" dirty="0" err="1"/>
              <a:t>ce</a:t>
            </a:r>
            <a:r>
              <a:rPr lang="en-GB" baseline="0" dirty="0"/>
              <a:t> </a:t>
            </a:r>
            <a:r>
              <a:rPr lang="en-GB" baseline="0" dirty="0" err="1"/>
              <a:t>changement</a:t>
            </a:r>
            <a:r>
              <a:rPr lang="en-GB" baseline="0" dirty="0"/>
              <a:t> </a:t>
            </a:r>
            <a:r>
              <a:rPr lang="en-GB" baseline="0" dirty="0" err="1"/>
              <a:t>augmente</a:t>
            </a:r>
            <a:r>
              <a:rPr lang="en-GB" baseline="0" dirty="0"/>
              <a:t> </a:t>
            </a:r>
            <a:r>
              <a:rPr lang="en-GB" baseline="0" dirty="0" err="1"/>
              <a:t>ou</a:t>
            </a:r>
            <a:r>
              <a:rPr lang="en-GB" baseline="0" dirty="0"/>
              <a:t> </a:t>
            </a:r>
            <a:r>
              <a:rPr lang="en-GB" baseline="0" dirty="0" err="1"/>
              <a:t>diminue</a:t>
            </a:r>
            <a:endParaRPr lang="en-GB" dirty="0"/>
          </a:p>
        </p:txBody>
      </p:sp>
      <p:sp>
        <p:nvSpPr>
          <p:cNvPr id="4" name="Espace réservé du numéro de diapositive 3"/>
          <p:cNvSpPr>
            <a:spLocks noGrp="1"/>
          </p:cNvSpPr>
          <p:nvPr>
            <p:ph type="sldNum" sz="quarter" idx="10"/>
          </p:nvPr>
        </p:nvSpPr>
        <p:spPr/>
        <p:txBody>
          <a:bodyPr/>
          <a:lstStyle/>
          <a:p>
            <a:fld id="{AAA05C90-86EB-4144-A27B-82FF7A25C6C7}" type="slidenum">
              <a:rPr lang="fr-FR" smtClean="0"/>
              <a:t>7</a:t>
            </a:fld>
            <a:endParaRPr lang="fr-FR"/>
          </a:p>
        </p:txBody>
      </p:sp>
    </p:spTree>
    <p:extLst>
      <p:ext uri="{BB962C8B-B14F-4D97-AF65-F5344CB8AC3E}">
        <p14:creationId xmlns:p14="http://schemas.microsoft.com/office/powerpoint/2010/main" val="74714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dirty="0"/>
              <a:t>The more </a:t>
            </a:r>
            <a:r>
              <a:rPr lang="fr-FR" dirty="0" err="1"/>
              <a:t>clay</a:t>
            </a:r>
            <a:r>
              <a:rPr lang="fr-FR" dirty="0"/>
              <a:t>, the more </a:t>
            </a:r>
            <a:r>
              <a:rPr lang="fr-FR" dirty="0" err="1"/>
              <a:t>carbon</a:t>
            </a:r>
            <a:r>
              <a:rPr lang="fr-FR" dirty="0"/>
              <a:t> in the </a:t>
            </a:r>
            <a:r>
              <a:rPr lang="fr-FR"/>
              <a:t>soil</a:t>
            </a:r>
            <a:endParaRPr lang="fr-FR" dirty="0"/>
          </a:p>
        </p:txBody>
      </p:sp>
      <p:sp>
        <p:nvSpPr>
          <p:cNvPr id="4" name="Espace réservé du numéro de diapositive 3"/>
          <p:cNvSpPr>
            <a:spLocks noGrp="1"/>
          </p:cNvSpPr>
          <p:nvPr>
            <p:ph type="sldNum" sz="quarter" idx="5"/>
          </p:nvPr>
        </p:nvSpPr>
        <p:spPr/>
        <p:txBody>
          <a:bodyPr/>
          <a:lstStyle/>
          <a:p>
            <a:pPr>
              <a:defRPr/>
            </a:pPr>
            <a:fld id="{3F4D41F2-7645-8942-8049-DCC383284651}" type="slidenum">
              <a:rPr lang="fr-FR" smtClean="0"/>
              <a:pPr>
                <a:defRPr/>
              </a:pPr>
              <a:t>9</a:t>
            </a:fld>
            <a:endParaRPr lang="fr-FR"/>
          </a:p>
        </p:txBody>
      </p:sp>
    </p:spTree>
    <p:extLst>
      <p:ext uri="{BB962C8B-B14F-4D97-AF65-F5344CB8AC3E}">
        <p14:creationId xmlns:p14="http://schemas.microsoft.com/office/powerpoint/2010/main" val="199390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77B64E-7B2F-E84D-9E1D-8BF25EFEDB3C}" type="slidenum">
              <a:rPr lang="fr-FR" sz="1200"/>
              <a:pPr/>
              <a:t>11</a:t>
            </a:fld>
            <a:endParaRPr lang="fr-FR" sz="1200"/>
          </a:p>
        </p:txBody>
      </p:sp>
      <p:sp>
        <p:nvSpPr>
          <p:cNvPr id="512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dirty="0">
              <a:cs typeface="+mn-cs"/>
            </a:endParaRPr>
          </a:p>
        </p:txBody>
      </p:sp>
    </p:spTree>
    <p:extLst>
      <p:ext uri="{BB962C8B-B14F-4D97-AF65-F5344CB8AC3E}">
        <p14:creationId xmlns:p14="http://schemas.microsoft.com/office/powerpoint/2010/main" val="3214751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77B64E-7B2F-E84D-9E1D-8BF25EFEDB3C}" type="slidenum">
              <a:rPr lang="fr-FR" sz="1200"/>
              <a:pPr/>
              <a:t>12</a:t>
            </a:fld>
            <a:endParaRPr lang="fr-FR" sz="1200"/>
          </a:p>
        </p:txBody>
      </p:sp>
      <p:sp>
        <p:nvSpPr>
          <p:cNvPr id="512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dirty="0">
              <a:cs typeface="+mn-cs"/>
            </a:endParaRPr>
          </a:p>
        </p:txBody>
      </p:sp>
    </p:spTree>
    <p:extLst>
      <p:ext uri="{BB962C8B-B14F-4D97-AF65-F5344CB8AC3E}">
        <p14:creationId xmlns:p14="http://schemas.microsoft.com/office/powerpoint/2010/main" val="65289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77B64E-7B2F-E84D-9E1D-8BF25EFEDB3C}" type="slidenum">
              <a:rPr lang="fr-FR" sz="1200"/>
              <a:pPr/>
              <a:t>13</a:t>
            </a:fld>
            <a:endParaRPr lang="fr-FR" sz="1200"/>
          </a:p>
        </p:txBody>
      </p:sp>
      <p:sp>
        <p:nvSpPr>
          <p:cNvPr id="512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dirty="0">
              <a:cs typeface="+mn-cs"/>
            </a:endParaRPr>
          </a:p>
        </p:txBody>
      </p:sp>
    </p:spTree>
    <p:extLst>
      <p:ext uri="{BB962C8B-B14F-4D97-AF65-F5344CB8AC3E}">
        <p14:creationId xmlns:p14="http://schemas.microsoft.com/office/powerpoint/2010/main" val="396793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Courbe en gras: régression classique: sur les moyennes (qui comporte des valeurs </a:t>
            </a:r>
            <a:r>
              <a:rPr lang="fr-FR" sz="1200" kern="1200" baseline="0" dirty="0" err="1">
                <a:solidFill>
                  <a:schemeClr val="tx1"/>
                </a:solidFill>
                <a:effectLst/>
                <a:latin typeface="+mn-lt"/>
                <a:ea typeface="+mn-ea"/>
                <a:cs typeface="+mn-cs"/>
              </a:rPr>
              <a:t>extremes</a:t>
            </a:r>
            <a:r>
              <a:rPr lang="fr-FR" sz="1200" kern="1200" baseline="0" dirty="0">
                <a:solidFill>
                  <a:schemeClr val="tx1"/>
                </a:solidFill>
                <a:effectLst/>
                <a:latin typeface="+mn-lt"/>
                <a:ea typeface="+mn-ea"/>
                <a:cs typeface="+mn-cs"/>
              </a:rPr>
              <a:t> ou aberrantes)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a:t>
            </a:r>
            <a:r>
              <a:rPr lang="fr-FR" sz="1200" kern="1200" dirty="0" err="1">
                <a:solidFill>
                  <a:schemeClr val="tx1"/>
                </a:solidFill>
                <a:effectLst/>
                <a:latin typeface="+mn-lt"/>
                <a:ea typeface="+mn-ea"/>
                <a:cs typeface="+mn-cs"/>
              </a:rPr>
              <a:t>régressions</a:t>
            </a:r>
            <a:r>
              <a:rPr lang="fr-FR" sz="1200" kern="1200" dirty="0">
                <a:solidFill>
                  <a:schemeClr val="tx1"/>
                </a:solidFill>
                <a:effectLst/>
                <a:latin typeface="+mn-lt"/>
                <a:ea typeface="+mn-ea"/>
                <a:cs typeface="+mn-cs"/>
              </a:rPr>
              <a:t> quantiles permettent une description plus riche que les </a:t>
            </a:r>
            <a:r>
              <a:rPr lang="fr-FR" sz="1200" kern="1200" dirty="0" err="1">
                <a:solidFill>
                  <a:schemeClr val="tx1"/>
                </a:solidFill>
                <a:effectLst/>
                <a:latin typeface="+mn-lt"/>
                <a:ea typeface="+mn-ea"/>
                <a:cs typeface="+mn-cs"/>
              </a:rPr>
              <a:t>régressions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linéaires</a:t>
            </a:r>
            <a:r>
              <a:rPr lang="fr-FR" sz="1200" kern="1200" dirty="0">
                <a:solidFill>
                  <a:schemeClr val="tx1"/>
                </a:solidFill>
                <a:effectLst/>
                <a:latin typeface="+mn-lt"/>
                <a:ea typeface="+mn-ea"/>
                <a:cs typeface="+mn-cs"/>
              </a:rPr>
              <a:t> classiques, puisqu’elles s’</a:t>
            </a:r>
            <a:r>
              <a:rPr lang="fr-FR" sz="1200" kern="1200" dirty="0" err="1">
                <a:solidFill>
                  <a:schemeClr val="tx1"/>
                </a:solidFill>
                <a:effectLst/>
                <a:latin typeface="+mn-lt"/>
                <a:ea typeface="+mn-ea"/>
                <a:cs typeface="+mn-cs"/>
              </a:rPr>
              <a:t>intéressent</a:t>
            </a:r>
            <a:r>
              <a:rPr lang="fr-FR" sz="1200" kern="1200" dirty="0">
                <a:solidFill>
                  <a:schemeClr val="tx1"/>
                </a:solidFill>
                <a:effectLst/>
                <a:latin typeface="+mn-lt"/>
                <a:ea typeface="+mn-ea"/>
                <a:cs typeface="+mn-cs"/>
              </a:rPr>
              <a:t> à l’ensemble de la distribution de la variable d’</a:t>
            </a:r>
            <a:r>
              <a:rPr lang="fr-FR" sz="1200" kern="1200" dirty="0" err="1">
                <a:solidFill>
                  <a:schemeClr val="tx1"/>
                </a:solidFill>
                <a:effectLst/>
                <a:latin typeface="+mn-lt"/>
                <a:ea typeface="+mn-ea"/>
                <a:cs typeface="+mn-cs"/>
              </a:rPr>
              <a:t>intérêt</a:t>
            </a:r>
            <a:r>
              <a:rPr lang="fr-FR" sz="1200" kern="1200" dirty="0">
                <a:solidFill>
                  <a:schemeClr val="tx1"/>
                </a:solidFill>
                <a:effectLst/>
                <a:latin typeface="+mn-lt"/>
                <a:ea typeface="+mn-ea"/>
                <a:cs typeface="+mn-cs"/>
              </a:rPr>
              <a:t> et non seulement à la moyenne de celle-ci. </a:t>
            </a:r>
            <a:endParaRPr lang="fr-FR" dirty="0"/>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Régression par quantiles: les 10 % des diversités les plus faibles observées; puis les 10 à 25 % les plus faibles... et enfin les valeurs les plus fortes, entre 99 et 100 % de la gamme des valeurs)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Conclusion: pout tous les niveaux de diversité de pathogènes, on trouve cette relation entre </a:t>
            </a:r>
            <a:r>
              <a:rPr lang="fr-FR" sz="1200" kern="1200" baseline="0" dirty="0" err="1">
                <a:solidFill>
                  <a:schemeClr val="tx1"/>
                </a:solidFill>
                <a:effectLst/>
                <a:latin typeface="+mn-lt"/>
                <a:ea typeface="+mn-ea"/>
                <a:cs typeface="+mn-cs"/>
              </a:rPr>
              <a:t>biodiv</a:t>
            </a:r>
            <a:r>
              <a:rPr lang="fr-FR" sz="1200" kern="1200" baseline="0" dirty="0">
                <a:solidFill>
                  <a:schemeClr val="tx1"/>
                </a:solidFill>
                <a:effectLst/>
                <a:latin typeface="+mn-lt"/>
                <a:ea typeface="+mn-ea"/>
                <a:cs typeface="+mn-cs"/>
              </a:rPr>
              <a:t> des pathogènes et </a:t>
            </a:r>
            <a:r>
              <a:rPr lang="fr-FR" sz="1200" kern="1200" baseline="0" dirty="0" err="1">
                <a:solidFill>
                  <a:schemeClr val="tx1"/>
                </a:solidFill>
                <a:effectLst/>
                <a:latin typeface="+mn-lt"/>
                <a:ea typeface="+mn-ea"/>
                <a:cs typeface="+mn-cs"/>
              </a:rPr>
              <a:t>biodiv</a:t>
            </a:r>
            <a:r>
              <a:rPr lang="fr-FR" sz="1200" kern="1200" baseline="0" dirty="0">
                <a:solidFill>
                  <a:schemeClr val="tx1"/>
                </a:solidFill>
                <a:effectLst/>
                <a:latin typeface="+mn-lt"/>
                <a:ea typeface="+mn-ea"/>
                <a:cs typeface="+mn-cs"/>
              </a:rPr>
              <a:t> des arbres</a:t>
            </a:r>
          </a:p>
          <a:p>
            <a:endParaRPr lang="en-GB" dirty="0"/>
          </a:p>
        </p:txBody>
      </p:sp>
      <p:sp>
        <p:nvSpPr>
          <p:cNvPr id="4" name="Espace réservé du numéro de diapositive 3"/>
          <p:cNvSpPr>
            <a:spLocks noGrp="1"/>
          </p:cNvSpPr>
          <p:nvPr>
            <p:ph type="sldNum" sz="quarter" idx="5"/>
          </p:nvPr>
        </p:nvSpPr>
        <p:spPr/>
        <p:txBody>
          <a:bodyPr/>
          <a:lstStyle/>
          <a:p>
            <a:fld id="{E48EEB9C-DB42-F947-AAC3-5199168D9AFE}" type="slidenum">
              <a:rPr lang="fr-FR" smtClean="0"/>
              <a:t>17</a:t>
            </a:fld>
            <a:endParaRPr lang="fr-FR"/>
          </a:p>
        </p:txBody>
      </p:sp>
    </p:spTree>
    <p:extLst>
      <p:ext uri="{BB962C8B-B14F-4D97-AF65-F5344CB8AC3E}">
        <p14:creationId xmlns:p14="http://schemas.microsoft.com/office/powerpoint/2010/main" val="218771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GB" dirty="0"/>
              <a:t>SE RECONNECTER </a:t>
            </a:r>
            <a:r>
              <a:rPr lang="en-GB" dirty="0" err="1"/>
              <a:t>À</a:t>
            </a:r>
            <a:r>
              <a:rPr lang="en-GB" dirty="0"/>
              <a:t> LA PARTIE NON HUMAINE DU MONDE</a:t>
            </a:r>
          </a:p>
          <a:p>
            <a:r>
              <a:rPr lang="en-GB" dirty="0" err="1"/>
              <a:t>Conférence</a:t>
            </a:r>
            <a:r>
              <a:rPr lang="en-GB" dirty="0"/>
              <a:t> de Rio </a:t>
            </a:r>
            <a:r>
              <a:rPr lang="en-GB" dirty="0" err="1"/>
              <a:t>en</a:t>
            </a:r>
            <a:r>
              <a:rPr lang="en-GB" dirty="0"/>
              <a:t> 1992: lance le concept de </a:t>
            </a:r>
            <a:r>
              <a:rPr lang="en-GB" dirty="0" err="1"/>
              <a:t>biodiversité</a:t>
            </a:r>
            <a:r>
              <a:rPr lang="en-GB" dirty="0"/>
              <a:t>. </a:t>
            </a:r>
            <a:r>
              <a:rPr lang="en-GB" dirty="0" err="1"/>
              <a:t>Vient</a:t>
            </a:r>
            <a:r>
              <a:rPr lang="en-GB" dirty="0"/>
              <a:t> du monde des ONG et des instances </a:t>
            </a:r>
            <a:r>
              <a:rPr lang="en-GB" dirty="0" err="1"/>
              <a:t>internationales</a:t>
            </a:r>
            <a:r>
              <a:rPr lang="en-GB" dirty="0"/>
              <a:t>. </a:t>
            </a:r>
            <a:r>
              <a:rPr lang="en-GB" dirty="0" err="1"/>
              <a:t>En</a:t>
            </a:r>
            <a:r>
              <a:rPr lang="en-GB" dirty="0"/>
              <a:t> </a:t>
            </a:r>
            <a:r>
              <a:rPr lang="en-GB" dirty="0" err="1"/>
              <a:t>même</a:t>
            </a:r>
            <a:r>
              <a:rPr lang="en-GB" dirty="0"/>
              <a:t> temps que la convention cadre sur les </a:t>
            </a:r>
            <a:r>
              <a:rPr lang="en-GB" dirty="0" err="1"/>
              <a:t>changements</a:t>
            </a:r>
            <a:r>
              <a:rPr lang="en-GB" dirty="0"/>
              <a:t> </a:t>
            </a:r>
            <a:r>
              <a:rPr lang="en-GB" dirty="0" err="1"/>
              <a:t>climatiques</a:t>
            </a:r>
            <a:r>
              <a:rPr lang="en-GB" dirty="0"/>
              <a:t>. Une affaire </a:t>
            </a:r>
            <a:r>
              <a:rPr lang="en-GB" dirty="0" err="1"/>
              <a:t>planétaire</a:t>
            </a:r>
            <a:r>
              <a:rPr lang="en-GB" dirty="0"/>
              <a:t>, </a:t>
            </a:r>
            <a:r>
              <a:rPr lang="en-GB" dirty="0" err="1"/>
              <a:t>une</a:t>
            </a:r>
            <a:r>
              <a:rPr lang="en-GB" dirty="0"/>
              <a:t> affaire politique;</a:t>
            </a:r>
          </a:p>
          <a:p>
            <a:r>
              <a:rPr lang="en-GB" dirty="0"/>
              <a:t>Une vision très </a:t>
            </a:r>
            <a:r>
              <a:rPr lang="en-GB" dirty="0" err="1"/>
              <a:t>utilitariste</a:t>
            </a:r>
            <a:r>
              <a:rPr lang="en-GB" dirty="0"/>
              <a:t>: </a:t>
            </a:r>
            <a:r>
              <a:rPr lang="en-GB" dirty="0" err="1"/>
              <a:t>environnement</a:t>
            </a:r>
            <a:r>
              <a:rPr lang="en-GB" dirty="0"/>
              <a:t> = milieu de vie de </a:t>
            </a:r>
            <a:r>
              <a:rPr lang="en-GB" dirty="0" err="1"/>
              <a:t>l'espèce</a:t>
            </a:r>
            <a:r>
              <a:rPr lang="en-GB" dirty="0"/>
              <a:t> </a:t>
            </a:r>
            <a:r>
              <a:rPr lang="en-GB" dirty="0" err="1"/>
              <a:t>humaine</a:t>
            </a:r>
            <a:r>
              <a:rPr lang="en-GB" dirty="0"/>
              <a:t>. </a:t>
            </a:r>
            <a:r>
              <a:rPr lang="en-GB" dirty="0" err="1"/>
              <a:t>Iintérêt</a:t>
            </a:r>
            <a:r>
              <a:rPr lang="en-GB" dirty="0"/>
              <a:t>: </a:t>
            </a:r>
            <a:r>
              <a:rPr lang="en-GB" dirty="0" err="1"/>
              <a:t>ontribuera</a:t>
            </a:r>
            <a:r>
              <a:rPr lang="en-GB" dirty="0"/>
              <a:t> </a:t>
            </a:r>
            <a:r>
              <a:rPr lang="en-GB" dirty="0" err="1"/>
              <a:t>à</a:t>
            </a:r>
            <a:r>
              <a:rPr lang="en-GB" dirty="0"/>
              <a:t> </a:t>
            </a:r>
            <a:r>
              <a:rPr lang="en-GB" dirty="0" err="1"/>
              <a:t>l'interrogation</a:t>
            </a:r>
            <a:r>
              <a:rPr lang="en-GB" dirty="0"/>
              <a:t> sur </a:t>
            </a:r>
            <a:r>
              <a:rPr lang="en-GB" dirty="0" err="1"/>
              <a:t>notre</a:t>
            </a:r>
            <a:r>
              <a:rPr lang="en-GB" dirty="0"/>
              <a:t> place dans le monde vivant ET met </a:t>
            </a:r>
            <a:r>
              <a:rPr lang="en-GB" dirty="0" err="1"/>
              <a:t>en</a:t>
            </a:r>
            <a:r>
              <a:rPr lang="en-GB" dirty="0"/>
              <a:t> </a:t>
            </a:r>
            <a:r>
              <a:rPr lang="en-GB" dirty="0" err="1"/>
              <a:t>avant</a:t>
            </a:r>
            <a:r>
              <a:rPr lang="en-GB" dirty="0"/>
              <a:t> le point crucial: la </a:t>
            </a:r>
            <a:r>
              <a:rPr lang="en-GB" dirty="0" err="1"/>
              <a:t>variabilité</a:t>
            </a:r>
            <a:r>
              <a:rPr lang="en-GB" dirty="0"/>
              <a:t> du vivant </a:t>
            </a:r>
          </a:p>
        </p:txBody>
      </p:sp>
      <p:sp>
        <p:nvSpPr>
          <p:cNvPr id="4" name="Espace réservé du numéro de diapositive 3"/>
          <p:cNvSpPr>
            <a:spLocks noGrp="1"/>
          </p:cNvSpPr>
          <p:nvPr>
            <p:ph type="sldNum" sz="quarter" idx="5"/>
          </p:nvPr>
        </p:nvSpPr>
        <p:spPr/>
        <p:txBody>
          <a:bodyPr/>
          <a:lstStyle/>
          <a:p>
            <a:fld id="{EF62E709-2BFC-6F4C-B92D-3A15AD7A862E}" type="slidenum">
              <a:rPr lang="en-GB" smtClean="0"/>
              <a:t>21</a:t>
            </a:fld>
            <a:endParaRPr lang="en-GB"/>
          </a:p>
        </p:txBody>
      </p:sp>
    </p:spTree>
    <p:extLst>
      <p:ext uri="{BB962C8B-B14F-4D97-AF65-F5344CB8AC3E}">
        <p14:creationId xmlns:p14="http://schemas.microsoft.com/office/powerpoint/2010/main" val="113125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GB" dirty="0"/>
              <a:t>Pas </a:t>
            </a:r>
            <a:r>
              <a:rPr lang="en-GB" dirty="0" err="1"/>
              <a:t>seulement</a:t>
            </a:r>
            <a:r>
              <a:rPr lang="en-GB" dirty="0"/>
              <a:t> un </a:t>
            </a:r>
            <a:r>
              <a:rPr lang="en-GB" dirty="0" err="1"/>
              <a:t>débat</a:t>
            </a:r>
            <a:r>
              <a:rPr lang="en-GB" dirty="0"/>
              <a:t> </a:t>
            </a:r>
            <a:r>
              <a:rPr lang="en-GB" dirty="0" err="1"/>
              <a:t>philosophique</a:t>
            </a:r>
            <a:r>
              <a:rPr lang="en-GB" dirty="0"/>
              <a:t>, des </a:t>
            </a:r>
            <a:r>
              <a:rPr lang="en-GB" dirty="0" err="1"/>
              <a:t>échos</a:t>
            </a:r>
            <a:r>
              <a:rPr lang="en-GB" dirty="0"/>
              <a:t> </a:t>
            </a:r>
            <a:r>
              <a:rPr lang="en-GB" dirty="0" err="1"/>
              <a:t>puissants</a:t>
            </a:r>
            <a:r>
              <a:rPr lang="en-GB" dirty="0"/>
              <a:t> dans le droit.</a:t>
            </a:r>
          </a:p>
        </p:txBody>
      </p:sp>
      <p:sp>
        <p:nvSpPr>
          <p:cNvPr id="4" name="Espace réservé du numéro de diapositive 3"/>
          <p:cNvSpPr>
            <a:spLocks noGrp="1"/>
          </p:cNvSpPr>
          <p:nvPr>
            <p:ph type="sldNum" sz="quarter" idx="5"/>
          </p:nvPr>
        </p:nvSpPr>
        <p:spPr/>
        <p:txBody>
          <a:bodyPr/>
          <a:lstStyle/>
          <a:p>
            <a:fld id="{EF62E709-2BFC-6F4C-B92D-3A15AD7A862E}" type="slidenum">
              <a:rPr lang="en-GB" smtClean="0"/>
              <a:t>22</a:t>
            </a:fld>
            <a:endParaRPr lang="en-GB"/>
          </a:p>
        </p:txBody>
      </p:sp>
    </p:spTree>
    <p:extLst>
      <p:ext uri="{BB962C8B-B14F-4D97-AF65-F5344CB8AC3E}">
        <p14:creationId xmlns:p14="http://schemas.microsoft.com/office/powerpoint/2010/main" val="304971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00CC00-017A-28A2-E82A-D3BE3FE49B5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073058D4-9481-D4A1-AE6C-A7E63A190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1896FC7F-00FE-C32D-46AC-7057F0121539}"/>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D4961799-9A45-71A8-464C-490243C2C4E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4EFFA155-3BCE-D6F8-1CBC-61BAFDE67739}"/>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4665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30C38-C9E4-EEB5-BE60-B0F6CEF557E9}"/>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5AFA3262-C924-7562-E7F8-27A3AFAF18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057B251-2C32-4685-42AF-09356E18C2C0}"/>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4FC0A113-44BA-7861-C896-E9EC50F5B18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69511F4-D8B7-E8B1-DD9E-7A70DE3C688D}"/>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591977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A0657B6-6756-B494-F392-75C15D1F7BE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F6B53E6C-8AD7-5BD4-507D-F86CBCA98B4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BF9108E9-76F0-7DBA-0E51-8C9889397786}"/>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E8D4E1D9-8A51-1662-ED5C-6DF78A92D28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36BF20F-6703-3A0E-0896-54655FE6A0D5}"/>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293332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00CC00-017A-28A2-E82A-D3BE3FE49B5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073058D4-9481-D4A1-AE6C-A7E63A190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1896FC7F-00FE-C32D-46AC-7057F0121539}"/>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D4961799-9A45-71A8-464C-490243C2C4E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4EFFA155-3BCE-D6F8-1CBC-61BAFDE67739}"/>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3507051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BDE23-C689-544A-80EC-B927C686328F}"/>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2BA18D25-7D73-7076-0E98-D06C2D8262C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77DB30E-DEE6-A5E4-B31D-8A7359005194}"/>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28B86104-9DB2-E817-1EB9-6F0782BA934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F24D040-2625-50D4-7560-2992DED68FC4}"/>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2099135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EE888-E535-8A04-D1BF-B7D93779CDD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BA4EFA0B-5DFA-BBC8-32F1-C522F7C0E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9002A4-3C56-8123-545D-97CF0BE53BFC}"/>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1566143A-5DC3-4945-E81A-390FA21EF4F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D5D239C-BA0F-A7F6-7596-2751FC5463C8}"/>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554555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70BF6-B1C6-ADFD-C5AA-27BEE0E93AE2}"/>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9D1EC8C1-DF5C-DB1A-CF9F-16B8DE45DCA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73C96766-ADE3-C107-E152-F778B7161F7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3BEEDE2D-381D-46EF-005E-01C49E31FBFD}"/>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6" name="Espace réservé du pied de page 5">
            <a:extLst>
              <a:ext uri="{FF2B5EF4-FFF2-40B4-BE49-F238E27FC236}">
                <a16:creationId xmlns:a16="http://schemas.microsoft.com/office/drawing/2014/main" id="{98F29B58-222F-F36A-0FE4-D146F522AC6B}"/>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FE83287C-1A43-5F59-D973-B873CC9D6A4F}"/>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278955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8D9A2A-7A1F-6557-4A4A-295421F39C45}"/>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A1262E38-BD5D-FC77-59D8-5DC02EFA9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A89813-426C-8D99-66A0-04DB7C3F91D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6993FD06-D432-1613-DB07-5A912C809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F4C7F0-31D8-E661-23C3-16568F16A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D0E7A850-02D0-200C-2761-BD4212F3808C}"/>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8" name="Espace réservé du pied de page 7">
            <a:extLst>
              <a:ext uri="{FF2B5EF4-FFF2-40B4-BE49-F238E27FC236}">
                <a16:creationId xmlns:a16="http://schemas.microsoft.com/office/drawing/2014/main" id="{710ABD76-2FD3-AE47-4D2E-03F78B13FC5E}"/>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95823617-F4C9-3DB4-EF21-C9049050F346}"/>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892139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7CAB5-7F01-574A-A37F-B99391C542D3}"/>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7E0CD131-BA87-DB2F-88F7-8372C51265EA}"/>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4" name="Espace réservé du pied de page 3">
            <a:extLst>
              <a:ext uri="{FF2B5EF4-FFF2-40B4-BE49-F238E27FC236}">
                <a16:creationId xmlns:a16="http://schemas.microsoft.com/office/drawing/2014/main" id="{97DF2101-3A67-E370-BFCE-E326858EAE60}"/>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6F1B6CC4-82DE-468B-E732-A22695796E56}"/>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676708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5D52291-B560-3929-0FA8-74EFE8A8F545}"/>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3" name="Espace réservé du pied de page 2">
            <a:extLst>
              <a:ext uri="{FF2B5EF4-FFF2-40B4-BE49-F238E27FC236}">
                <a16:creationId xmlns:a16="http://schemas.microsoft.com/office/drawing/2014/main" id="{597AAA0A-3BA3-C276-DD94-06F875B06F00}"/>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B09EADAF-9473-227B-E149-CDFEDD8171DD}"/>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63077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47D561-DD30-A755-BC25-2209286135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5E0A9EE4-65E8-B200-11B5-06A9EB110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A5F785BA-1454-7AB7-F12D-DA5EBECD5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18DDC31-01A1-87B2-3ABC-7A3EDC1F0248}"/>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6" name="Espace réservé du pied de page 5">
            <a:extLst>
              <a:ext uri="{FF2B5EF4-FFF2-40B4-BE49-F238E27FC236}">
                <a16:creationId xmlns:a16="http://schemas.microsoft.com/office/drawing/2014/main" id="{C7C8FA10-D2EF-603E-BFF7-C4D21F4A71DB}"/>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70C0AB15-EA8E-13CF-8A8C-D91D2EFD9C59}"/>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37915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BDE23-C689-544A-80EC-B927C686328F}"/>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2BA18D25-7D73-7076-0E98-D06C2D8262C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77DB30E-DEE6-A5E4-B31D-8A7359005194}"/>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28B86104-9DB2-E817-1EB9-6F0782BA934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F24D040-2625-50D4-7560-2992DED68FC4}"/>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91447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BE3E7-0E35-252A-F87A-471B6EFF94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3E1D6B21-7447-AC59-2BCF-1CE4650DA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82823E80-27F9-E60E-0C78-57287E40C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6EE00B-2A80-C4E6-D35C-C4977F0BDCB6}"/>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6" name="Espace réservé du pied de page 5">
            <a:extLst>
              <a:ext uri="{FF2B5EF4-FFF2-40B4-BE49-F238E27FC236}">
                <a16:creationId xmlns:a16="http://schemas.microsoft.com/office/drawing/2014/main" id="{62F036D2-6B8D-09A7-AFDA-E28C5886BA4F}"/>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F2D5E8C-647E-97EC-7005-FAB7EB29DEA3}"/>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795487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30C38-C9E4-EEB5-BE60-B0F6CEF557E9}"/>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5AFA3262-C924-7562-E7F8-27A3AFAF18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057B251-2C32-4685-42AF-09356E18C2C0}"/>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4FC0A113-44BA-7861-C896-E9EC50F5B18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69511F4-D8B7-E8B1-DD9E-7A70DE3C688D}"/>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3145133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A0657B6-6756-B494-F392-75C15D1F7BE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F6B53E6C-8AD7-5BD4-507D-F86CBCA98B4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BF9108E9-76F0-7DBA-0E51-8C9889397786}"/>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E8D4E1D9-8A51-1662-ED5C-6DF78A92D28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36BF20F-6703-3A0E-0896-54655FE6A0D5}"/>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213175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EE888-E535-8A04-D1BF-B7D93779CDD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BA4EFA0B-5DFA-BBC8-32F1-C522F7C0E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9002A4-3C56-8123-545D-97CF0BE53BFC}"/>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1566143A-5DC3-4945-E81A-390FA21EF4F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D5D239C-BA0F-A7F6-7596-2751FC5463C8}"/>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316068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70BF6-B1C6-ADFD-C5AA-27BEE0E93AE2}"/>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9D1EC8C1-DF5C-DB1A-CF9F-16B8DE45DCA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73C96766-ADE3-C107-E152-F778B7161F7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3BEEDE2D-381D-46EF-005E-01C49E31FBFD}"/>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6" name="Espace réservé du pied de page 5">
            <a:extLst>
              <a:ext uri="{FF2B5EF4-FFF2-40B4-BE49-F238E27FC236}">
                <a16:creationId xmlns:a16="http://schemas.microsoft.com/office/drawing/2014/main" id="{98F29B58-222F-F36A-0FE4-D146F522AC6B}"/>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FE83287C-1A43-5F59-D973-B873CC9D6A4F}"/>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4264294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8D9A2A-7A1F-6557-4A4A-295421F39C45}"/>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A1262E38-BD5D-FC77-59D8-5DC02EFA9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A89813-426C-8D99-66A0-04DB7C3F91D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6993FD06-D432-1613-DB07-5A912C809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F4C7F0-31D8-E661-23C3-16568F16A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D0E7A850-02D0-200C-2761-BD4212F3808C}"/>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8" name="Espace réservé du pied de page 7">
            <a:extLst>
              <a:ext uri="{FF2B5EF4-FFF2-40B4-BE49-F238E27FC236}">
                <a16:creationId xmlns:a16="http://schemas.microsoft.com/office/drawing/2014/main" id="{710ABD76-2FD3-AE47-4D2E-03F78B13FC5E}"/>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95823617-F4C9-3DB4-EF21-C9049050F346}"/>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856370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7CAB5-7F01-574A-A37F-B99391C542D3}"/>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7E0CD131-BA87-DB2F-88F7-8372C51265EA}"/>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4" name="Espace réservé du pied de page 3">
            <a:extLst>
              <a:ext uri="{FF2B5EF4-FFF2-40B4-BE49-F238E27FC236}">
                <a16:creationId xmlns:a16="http://schemas.microsoft.com/office/drawing/2014/main" id="{97DF2101-3A67-E370-BFCE-E326858EAE60}"/>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6F1B6CC4-82DE-468B-E732-A22695796E56}"/>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103397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5D52291-B560-3929-0FA8-74EFE8A8F545}"/>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3" name="Espace réservé du pied de page 2">
            <a:extLst>
              <a:ext uri="{FF2B5EF4-FFF2-40B4-BE49-F238E27FC236}">
                <a16:creationId xmlns:a16="http://schemas.microsoft.com/office/drawing/2014/main" id="{597AAA0A-3BA3-C276-DD94-06F875B06F00}"/>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B09EADAF-9473-227B-E149-CDFEDD8171DD}"/>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401066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47D561-DD30-A755-BC25-2209286135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5E0A9EE4-65E8-B200-11B5-06A9EB110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A5F785BA-1454-7AB7-F12D-DA5EBECD5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18DDC31-01A1-87B2-3ABC-7A3EDC1F0248}"/>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6" name="Espace réservé du pied de page 5">
            <a:extLst>
              <a:ext uri="{FF2B5EF4-FFF2-40B4-BE49-F238E27FC236}">
                <a16:creationId xmlns:a16="http://schemas.microsoft.com/office/drawing/2014/main" id="{C7C8FA10-D2EF-603E-BFF7-C4D21F4A71DB}"/>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70C0AB15-EA8E-13CF-8A8C-D91D2EFD9C59}"/>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428690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BE3E7-0E35-252A-F87A-471B6EFF94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3E1D6B21-7447-AC59-2BCF-1CE4650DA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82823E80-27F9-E60E-0C78-57287E40C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6EE00B-2A80-C4E6-D35C-C4977F0BDCB6}"/>
              </a:ext>
            </a:extLst>
          </p:cNvPr>
          <p:cNvSpPr>
            <a:spLocks noGrp="1"/>
          </p:cNvSpPr>
          <p:nvPr>
            <p:ph type="dt" sz="half" idx="10"/>
          </p:nvPr>
        </p:nvSpPr>
        <p:spPr/>
        <p:txBody>
          <a:bodyPr/>
          <a:lstStyle/>
          <a:p>
            <a:fld id="{9848807C-666F-854D-8E6E-796C9558DA0F}" type="datetimeFigureOut">
              <a:rPr lang="en-GB" smtClean="0"/>
              <a:t>07/02/2025</a:t>
            </a:fld>
            <a:endParaRPr lang="en-GB"/>
          </a:p>
        </p:txBody>
      </p:sp>
      <p:sp>
        <p:nvSpPr>
          <p:cNvPr id="6" name="Espace réservé du pied de page 5">
            <a:extLst>
              <a:ext uri="{FF2B5EF4-FFF2-40B4-BE49-F238E27FC236}">
                <a16:creationId xmlns:a16="http://schemas.microsoft.com/office/drawing/2014/main" id="{62F036D2-6B8D-09A7-AFDA-E28C5886BA4F}"/>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F2D5E8C-647E-97EC-7005-FAB7EB29DEA3}"/>
              </a:ext>
            </a:extLst>
          </p:cNvPr>
          <p:cNvSpPr>
            <a:spLocks noGrp="1"/>
          </p:cNvSpPr>
          <p:nvPr>
            <p:ph type="sldNum" sz="quarter" idx="12"/>
          </p:nvPr>
        </p:nvSpPr>
        <p:spPr/>
        <p:txBody>
          <a:bodyPr/>
          <a:lstStyle/>
          <a:p>
            <a:fld id="{95D8E63C-1055-5C4C-B103-FBF98905CD7F}" type="slidenum">
              <a:rPr lang="en-GB" smtClean="0"/>
              <a:t>‹N°›</a:t>
            </a:fld>
            <a:endParaRPr lang="en-GB"/>
          </a:p>
        </p:txBody>
      </p:sp>
    </p:spTree>
    <p:extLst>
      <p:ext uri="{BB962C8B-B14F-4D97-AF65-F5344CB8AC3E}">
        <p14:creationId xmlns:p14="http://schemas.microsoft.com/office/powerpoint/2010/main" val="5568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8B648D-F27E-08C4-2551-BA2317AEB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C6CFC3D0-0306-673B-5B44-6A1AB0221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B536743-B527-BEC0-138B-1C9A16921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1AF16E17-98E2-3CE0-E0DB-F67F3BE88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1D150CDA-DC27-DDD7-0FE2-AB4172DC3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8E63C-1055-5C4C-B103-FBF98905CD7F}" type="slidenum">
              <a:rPr lang="en-GB" smtClean="0"/>
              <a:t>‹N°›</a:t>
            </a:fld>
            <a:endParaRPr lang="en-GB"/>
          </a:p>
        </p:txBody>
      </p:sp>
    </p:spTree>
    <p:extLst>
      <p:ext uri="{BB962C8B-B14F-4D97-AF65-F5344CB8AC3E}">
        <p14:creationId xmlns:p14="http://schemas.microsoft.com/office/powerpoint/2010/main" val="1422254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8B648D-F27E-08C4-2551-BA2317AEB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C6CFC3D0-0306-673B-5B44-6A1AB0221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B536743-B527-BEC0-138B-1C9A16921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8807C-666F-854D-8E6E-796C9558DA0F}" type="datetimeFigureOut">
              <a:rPr lang="en-GB" smtClean="0"/>
              <a:t>07/02/2025</a:t>
            </a:fld>
            <a:endParaRPr lang="en-GB"/>
          </a:p>
        </p:txBody>
      </p:sp>
      <p:sp>
        <p:nvSpPr>
          <p:cNvPr id="5" name="Espace réservé du pied de page 4">
            <a:extLst>
              <a:ext uri="{FF2B5EF4-FFF2-40B4-BE49-F238E27FC236}">
                <a16:creationId xmlns:a16="http://schemas.microsoft.com/office/drawing/2014/main" id="{1AF16E17-98E2-3CE0-E0DB-F67F3BE88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1D150CDA-DC27-DDD7-0FE2-AB4172DC3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8E63C-1055-5C4C-B103-FBF98905CD7F}" type="slidenum">
              <a:rPr lang="en-GB" smtClean="0"/>
              <a:t>‹N°›</a:t>
            </a:fld>
            <a:endParaRPr lang="en-GB"/>
          </a:p>
        </p:txBody>
      </p:sp>
    </p:spTree>
    <p:extLst>
      <p:ext uri="{BB962C8B-B14F-4D97-AF65-F5344CB8AC3E}">
        <p14:creationId xmlns:p14="http://schemas.microsoft.com/office/powerpoint/2010/main" val="2692532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ees-paris.fr/" TargetMode="External"/><Relationship Id="rId7" Type="http://schemas.openxmlformats.org/officeDocument/2006/relationships/image" Target="../media/image3.png"/><Relationship Id="rId2" Type="http://schemas.openxmlformats.org/officeDocument/2006/relationships/hyperlink" Target="mailto:luc.abbadie@sorbonne-universite.fr" TargetMode="Externa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s://ite.sorbonne-universite.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legifrance.gouv.fr/loda/texte_lc/JORFTEXT000000790249/2019-08-1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524000" y="5805488"/>
            <a:ext cx="9144000" cy="1052512"/>
          </a:xfrm>
          <a:prstGeom prst="rect">
            <a:avLst/>
          </a:prstGeom>
          <a:noFill/>
          <a:ln>
            <a:noFill/>
          </a:ln>
          <a:effectLst>
            <a:outerShdw blurRad="635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algn="ctr">
              <a:defRPr/>
            </a:pPr>
            <a:endParaRPr lang="fr-FR" dirty="0">
              <a:solidFill>
                <a:schemeClr val="dk1"/>
              </a:solidFill>
            </a:endParaRPr>
          </a:p>
        </p:txBody>
      </p:sp>
      <p:sp>
        <p:nvSpPr>
          <p:cNvPr id="18" name="Rectangle 17"/>
          <p:cNvSpPr/>
          <p:nvPr/>
        </p:nvSpPr>
        <p:spPr>
          <a:xfrm>
            <a:off x="2984556" y="3186977"/>
            <a:ext cx="6221710" cy="2583707"/>
          </a:xfrm>
          <a:prstGeom prst="rect">
            <a:avLst/>
          </a:prstGeom>
          <a:noFill/>
          <a:effectLst/>
        </p:spPr>
        <p:style>
          <a:lnRef idx="0">
            <a:schemeClr val="accent6"/>
          </a:lnRef>
          <a:fillRef idx="3">
            <a:schemeClr val="accent6"/>
          </a:fillRef>
          <a:effectRef idx="3">
            <a:schemeClr val="accent6"/>
          </a:effectRef>
          <a:fontRef idx="minor">
            <a:schemeClr val="lt1"/>
          </a:fontRef>
        </p:style>
        <p:txBody>
          <a:bodyPr lIns="91430" tIns="45715" rIns="91430" bIns="45715"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buClr>
                <a:schemeClr val="folHlink"/>
              </a:buClr>
              <a:buFont typeface="Symbol" charset="0"/>
              <a:buNone/>
              <a:defRPr/>
            </a:pPr>
            <a:r>
              <a:rPr lang="fr-FR" sz="3200" dirty="0">
                <a:solidFill>
                  <a:srgbClr val="800000"/>
                </a:solidFill>
                <a:latin typeface="+mn-lt"/>
              </a:rPr>
              <a:t>Luc Abbadie</a:t>
            </a:r>
          </a:p>
          <a:p>
            <a:pPr algn="ctr">
              <a:buClr>
                <a:schemeClr val="folHlink"/>
              </a:buClr>
              <a:buFont typeface="Symbol" charset="0"/>
              <a:buNone/>
              <a:defRPr/>
            </a:pPr>
            <a:r>
              <a:rPr lang="fr-FR" sz="1400" dirty="0">
                <a:solidFill>
                  <a:srgbClr val="800000"/>
                </a:solidFill>
                <a:latin typeface="+mn-lt"/>
              </a:rPr>
              <a:t>Professeur Emérite d’Ecologie, Sorbonne Université</a:t>
            </a:r>
          </a:p>
          <a:p>
            <a:pPr algn="ctr">
              <a:buClr>
                <a:schemeClr val="folHlink"/>
              </a:buClr>
              <a:buFont typeface="Symbol" charset="0"/>
              <a:buNone/>
              <a:defRPr/>
            </a:pPr>
            <a:r>
              <a:rPr lang="fr-FR" sz="1400" dirty="0">
                <a:solidFill>
                  <a:srgbClr val="800000"/>
                </a:solidFill>
                <a:latin typeface="+mn-lt"/>
              </a:rPr>
              <a:t>Institut d’Ecologie et des Sciences de l’Environnement de Paris</a:t>
            </a:r>
          </a:p>
          <a:p>
            <a:pPr algn="ctr">
              <a:buClr>
                <a:schemeClr val="folHlink"/>
              </a:buClr>
              <a:buFont typeface="Symbol" charset="0"/>
              <a:buNone/>
              <a:defRPr/>
            </a:pPr>
            <a:r>
              <a:rPr lang="fr-FR" sz="1400" dirty="0">
                <a:solidFill>
                  <a:srgbClr val="800000"/>
                </a:solidFill>
                <a:latin typeface="+mn-lt"/>
              </a:rPr>
              <a:t>Institut de la Transition Environnementale de Sorbonne Université</a:t>
            </a:r>
          </a:p>
          <a:p>
            <a:pPr algn="ctr">
              <a:buClr>
                <a:schemeClr val="folHlink"/>
              </a:buClr>
              <a:buFont typeface="Symbol" charset="0"/>
              <a:buNone/>
              <a:defRPr/>
            </a:pPr>
            <a:r>
              <a:rPr lang="fr-FR" sz="1400" dirty="0">
                <a:solidFill>
                  <a:srgbClr val="800000"/>
                </a:solidFill>
                <a:latin typeface="+mn-lt"/>
                <a:hlinkClick r:id="rId2"/>
              </a:rPr>
              <a:t>luc.abbadie@sorbonne-universite.fr</a:t>
            </a:r>
            <a:endParaRPr lang="fr-FR" sz="1400" dirty="0">
              <a:solidFill>
                <a:srgbClr val="800000"/>
              </a:solidFill>
              <a:latin typeface="+mn-lt"/>
            </a:endParaRPr>
          </a:p>
          <a:p>
            <a:pPr algn="ctr">
              <a:buClr>
                <a:schemeClr val="folHlink"/>
              </a:buClr>
              <a:buFont typeface="Symbol" charset="0"/>
              <a:buNone/>
              <a:defRPr/>
            </a:pPr>
            <a:r>
              <a:rPr lang="fr-FR" sz="1400" dirty="0">
                <a:solidFill>
                  <a:srgbClr val="800000"/>
                </a:solidFill>
                <a:latin typeface="+mn-lt"/>
                <a:hlinkClick r:id="rId3"/>
              </a:rPr>
              <a:t>https://iees-paris.fr</a:t>
            </a:r>
            <a:endParaRPr lang="fr-FR" sz="1400" dirty="0">
              <a:solidFill>
                <a:srgbClr val="800000"/>
              </a:solidFill>
              <a:latin typeface="+mn-lt"/>
            </a:endParaRPr>
          </a:p>
          <a:p>
            <a:pPr algn="ctr">
              <a:buClr>
                <a:schemeClr val="folHlink"/>
              </a:buClr>
              <a:buFont typeface="Symbol" charset="0"/>
              <a:buNone/>
              <a:defRPr/>
            </a:pPr>
            <a:r>
              <a:rPr lang="fr-FR" sz="1400" dirty="0">
                <a:solidFill>
                  <a:srgbClr val="800000"/>
                </a:solidFill>
                <a:latin typeface="+mn-lt"/>
                <a:hlinkClick r:id="rId4"/>
              </a:rPr>
              <a:t>https://ite.sorbonne-universite.fr</a:t>
            </a:r>
            <a:endParaRPr lang="fr-FR" sz="1400" dirty="0">
              <a:solidFill>
                <a:srgbClr val="8C26FF"/>
              </a:solidFill>
              <a:latin typeface="+mn-lt"/>
            </a:endParaRPr>
          </a:p>
          <a:p>
            <a:pPr algn="ctr"/>
            <a:br>
              <a:rPr lang="fr-FR" sz="1400" dirty="0">
                <a:latin typeface="+mn-lt"/>
              </a:rPr>
            </a:br>
            <a:endParaRPr lang="fr-FR" sz="1400" dirty="0">
              <a:latin typeface="+mn-lt"/>
              <a:cs typeface="Arial"/>
            </a:endParaRPr>
          </a:p>
        </p:txBody>
      </p:sp>
      <p:pic>
        <p:nvPicPr>
          <p:cNvPr id="10" name="Image 15" descr="LOGO_SCIENCES_DEF_CMJ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86527" y="5303866"/>
            <a:ext cx="2993587" cy="1202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C97E13A8-AB07-D23D-C563-839F9804FACF}"/>
              </a:ext>
            </a:extLst>
          </p:cNvPr>
          <p:cNvPicPr>
            <a:picLocks noChangeAspect="1"/>
          </p:cNvPicPr>
          <p:nvPr/>
        </p:nvPicPr>
        <p:blipFill>
          <a:blip r:embed="rId6"/>
          <a:stretch>
            <a:fillRect/>
          </a:stretch>
        </p:blipFill>
        <p:spPr>
          <a:xfrm>
            <a:off x="5341814" y="5208099"/>
            <a:ext cx="1508371" cy="1553111"/>
          </a:xfrm>
          <a:prstGeom prst="rect">
            <a:avLst/>
          </a:prstGeom>
        </p:spPr>
      </p:pic>
      <p:pic>
        <p:nvPicPr>
          <p:cNvPr id="3" name="Image2">
            <a:extLst>
              <a:ext uri="{FF2B5EF4-FFF2-40B4-BE49-F238E27FC236}">
                <a16:creationId xmlns:a16="http://schemas.microsoft.com/office/drawing/2014/main" id="{31148FE6-78C9-3D95-B2DE-4AF0B72DEB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408" y="5075125"/>
            <a:ext cx="5556076" cy="165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cteur droit 3">
            <a:extLst>
              <a:ext uri="{FF2B5EF4-FFF2-40B4-BE49-F238E27FC236}">
                <a16:creationId xmlns:a16="http://schemas.microsoft.com/office/drawing/2014/main" id="{8035BB8E-0B79-7CB2-B37B-CA0189480504}"/>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1ADAB8F-D9C7-7111-8BE9-CD93F189E2F3}"/>
              </a:ext>
            </a:extLst>
          </p:cNvPr>
          <p:cNvSpPr txBox="1"/>
          <p:nvPr/>
        </p:nvSpPr>
        <p:spPr>
          <a:xfrm>
            <a:off x="648183" y="1659285"/>
            <a:ext cx="10894460" cy="1569660"/>
          </a:xfrm>
          <a:prstGeom prst="rect">
            <a:avLst/>
          </a:prstGeom>
          <a:noFill/>
        </p:spPr>
        <p:txBody>
          <a:bodyPr wrap="square" rtlCol="0">
            <a:spAutoFit/>
          </a:bodyPr>
          <a:lstStyle/>
          <a:p>
            <a:pPr algn="ctr"/>
            <a:r>
              <a:rPr lang="fr-FR" sz="4800" dirty="0"/>
              <a:t>La biodiversité: faits scientifiques, principes d’action, passage à l’action</a:t>
            </a:r>
          </a:p>
        </p:txBody>
      </p:sp>
      <p:sp>
        <p:nvSpPr>
          <p:cNvPr id="6" name="ZoneTexte 5">
            <a:extLst>
              <a:ext uri="{FF2B5EF4-FFF2-40B4-BE49-F238E27FC236}">
                <a16:creationId xmlns:a16="http://schemas.microsoft.com/office/drawing/2014/main" id="{415EE43F-CBCE-3C66-F2DC-963957DE9621}"/>
              </a:ext>
            </a:extLst>
          </p:cNvPr>
          <p:cNvSpPr txBox="1"/>
          <p:nvPr/>
        </p:nvSpPr>
        <p:spPr>
          <a:xfrm>
            <a:off x="331700" y="222980"/>
            <a:ext cx="11528600" cy="954107"/>
          </a:xfrm>
          <a:prstGeom prst="rect">
            <a:avLst/>
          </a:prstGeom>
          <a:noFill/>
        </p:spPr>
        <p:txBody>
          <a:bodyPr wrap="square" rtlCol="0">
            <a:spAutoFit/>
          </a:bodyPr>
          <a:lstStyle/>
          <a:p>
            <a:r>
              <a:rPr lang="fr-FR" sz="2800" dirty="0"/>
              <a:t>IHEDATE</a:t>
            </a:r>
          </a:p>
          <a:p>
            <a:r>
              <a:rPr lang="fr-FR" sz="2800" dirty="0"/>
              <a:t>Bordeaux, 6 février 2025</a:t>
            </a:r>
          </a:p>
        </p:txBody>
      </p:sp>
    </p:spTree>
    <p:extLst>
      <p:ext uri="{BB962C8B-B14F-4D97-AF65-F5344CB8AC3E}">
        <p14:creationId xmlns:p14="http://schemas.microsoft.com/office/powerpoint/2010/main" val="428516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BA6AC155-2D4D-9912-7468-0E1B3D787234}"/>
              </a:ext>
            </a:extLst>
          </p:cNvPr>
          <p:cNvSpPr txBox="1"/>
          <p:nvPr/>
        </p:nvSpPr>
        <p:spPr>
          <a:xfrm>
            <a:off x="212944" y="1852761"/>
            <a:ext cx="4093892" cy="1200329"/>
          </a:xfrm>
          <a:prstGeom prst="rect">
            <a:avLst/>
          </a:prstGeom>
          <a:noFill/>
        </p:spPr>
        <p:txBody>
          <a:bodyPr wrap="square" rtlCol="0">
            <a:spAutoFit/>
          </a:bodyPr>
          <a:lstStyle/>
          <a:p>
            <a:pPr algn="ctr"/>
            <a:r>
              <a:rPr lang="fr-FR" sz="2400" dirty="0"/>
              <a:t>Abondance des oiseaux communs spécialistes en France</a:t>
            </a:r>
          </a:p>
        </p:txBody>
      </p:sp>
      <p:pic>
        <p:nvPicPr>
          <p:cNvPr id="5" name="Image 4">
            <a:extLst>
              <a:ext uri="{FF2B5EF4-FFF2-40B4-BE49-F238E27FC236}">
                <a16:creationId xmlns:a16="http://schemas.microsoft.com/office/drawing/2014/main" id="{59BFD862-344E-DBA5-E04D-94F517B660D5}"/>
              </a:ext>
            </a:extLst>
          </p:cNvPr>
          <p:cNvPicPr>
            <a:picLocks noChangeAspect="1"/>
          </p:cNvPicPr>
          <p:nvPr/>
        </p:nvPicPr>
        <p:blipFill>
          <a:blip r:embed="rId3"/>
          <a:stretch>
            <a:fillRect/>
          </a:stretch>
        </p:blipFill>
        <p:spPr>
          <a:xfrm>
            <a:off x="4306836" y="1852761"/>
            <a:ext cx="7340446" cy="4607989"/>
          </a:xfrm>
          <a:prstGeom prst="rect">
            <a:avLst/>
          </a:prstGeom>
        </p:spPr>
      </p:pic>
      <p:sp>
        <p:nvSpPr>
          <p:cNvPr id="7" name="ZoneTexte 6">
            <a:extLst>
              <a:ext uri="{FF2B5EF4-FFF2-40B4-BE49-F238E27FC236}">
                <a16:creationId xmlns:a16="http://schemas.microsoft.com/office/drawing/2014/main" id="{D094EC65-C35F-E538-22FE-15A0443EAE11}"/>
              </a:ext>
            </a:extLst>
          </p:cNvPr>
          <p:cNvSpPr txBox="1"/>
          <p:nvPr/>
        </p:nvSpPr>
        <p:spPr>
          <a:xfrm>
            <a:off x="8464744" y="5922695"/>
            <a:ext cx="3472328" cy="646331"/>
          </a:xfrm>
          <a:prstGeom prst="rect">
            <a:avLst/>
          </a:prstGeom>
          <a:noFill/>
        </p:spPr>
        <p:txBody>
          <a:bodyPr wrap="square" rtlCol="0">
            <a:spAutoFit/>
          </a:bodyPr>
          <a:lstStyle/>
          <a:p>
            <a:pPr algn="ctr"/>
            <a:r>
              <a:rPr lang="en-GB" sz="1200" dirty="0"/>
              <a:t>La </a:t>
            </a:r>
            <a:r>
              <a:rPr lang="en-GB" sz="1200" dirty="0" err="1"/>
              <a:t>biodiversité</a:t>
            </a:r>
            <a:r>
              <a:rPr lang="en-GB" sz="1200" dirty="0"/>
              <a:t> française </a:t>
            </a:r>
            <a:r>
              <a:rPr lang="en-GB" sz="1200" dirty="0" err="1"/>
              <a:t>en</a:t>
            </a:r>
            <a:r>
              <a:rPr lang="en-GB" sz="1200" dirty="0"/>
              <a:t> </a:t>
            </a:r>
            <a:r>
              <a:rPr lang="en-GB" sz="1200" dirty="0" err="1"/>
              <a:t>déclin</a:t>
            </a:r>
            <a:r>
              <a:rPr lang="en-GB" sz="1200" dirty="0"/>
              <a:t>. 10 </a:t>
            </a:r>
            <a:r>
              <a:rPr lang="en-GB" sz="1200" dirty="0" err="1"/>
              <a:t>ans</a:t>
            </a:r>
            <a:r>
              <a:rPr lang="en-GB" sz="1200" dirty="0"/>
              <a:t> de chiffres </a:t>
            </a:r>
            <a:r>
              <a:rPr lang="en-GB" sz="1200" dirty="0" err="1"/>
              <a:t>clés</a:t>
            </a:r>
            <a:r>
              <a:rPr lang="en-GB" sz="1200" dirty="0"/>
              <a:t> par </a:t>
            </a:r>
            <a:r>
              <a:rPr lang="en-GB" sz="1200" dirty="0" err="1"/>
              <a:t>l’Observatoire</a:t>
            </a:r>
            <a:r>
              <a:rPr lang="en-GB" sz="1200" dirty="0"/>
              <a:t> National de la </a:t>
            </a:r>
            <a:r>
              <a:rPr lang="en-GB" sz="1200" dirty="0" err="1"/>
              <a:t>Biodiversité</a:t>
            </a:r>
            <a:r>
              <a:rPr lang="en-GB" sz="1200" dirty="0"/>
              <a:t>. Office </a:t>
            </a:r>
            <a:r>
              <a:rPr lang="en-GB" sz="1200" dirty="0" err="1"/>
              <a:t>Français</a:t>
            </a:r>
            <a:r>
              <a:rPr lang="en-GB" sz="1200" dirty="0"/>
              <a:t> de la </a:t>
            </a:r>
            <a:r>
              <a:rPr lang="en-GB" sz="1200" dirty="0" err="1"/>
              <a:t>Biodiversité</a:t>
            </a:r>
            <a:r>
              <a:rPr lang="en-GB" sz="1200" dirty="0"/>
              <a:t>, 2003.</a:t>
            </a:r>
          </a:p>
        </p:txBody>
      </p:sp>
      <p:sp>
        <p:nvSpPr>
          <p:cNvPr id="4" name="Text Box 10">
            <a:extLst>
              <a:ext uri="{FF2B5EF4-FFF2-40B4-BE49-F238E27FC236}">
                <a16:creationId xmlns:a16="http://schemas.microsoft.com/office/drawing/2014/main" id="{573E6444-3EAD-0CAF-83FE-B10F048D7289}"/>
              </a:ext>
            </a:extLst>
          </p:cNvPr>
          <p:cNvSpPr txBox="1">
            <a:spLocks noChangeArrowheads="1"/>
          </p:cNvSpPr>
          <p:nvPr/>
        </p:nvSpPr>
        <p:spPr bwMode="auto">
          <a:xfrm>
            <a:off x="544718" y="3257014"/>
            <a:ext cx="3546999"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 </a:t>
            </a:r>
          </a:p>
          <a:p>
            <a:pPr>
              <a:spcBef>
                <a:spcPct val="50000"/>
              </a:spcBef>
              <a:defRPr/>
            </a:pPr>
            <a:r>
              <a:rPr lang="fr-FR" sz="2400" b="1" dirty="0">
                <a:solidFill>
                  <a:srgbClr val="3A2CFF"/>
                </a:solidFill>
                <a:cs typeface="Arial"/>
              </a:rPr>
              <a:t>Réduire ou supprimer la pression sur la biodiversité peut permettre permettre de rétablir ou de maintenir la biodiversité.</a:t>
            </a:r>
          </a:p>
        </p:txBody>
      </p:sp>
      <p:sp>
        <p:nvSpPr>
          <p:cNvPr id="8" name="ZoneTexte 7">
            <a:extLst>
              <a:ext uri="{FF2B5EF4-FFF2-40B4-BE49-F238E27FC236}">
                <a16:creationId xmlns:a16="http://schemas.microsoft.com/office/drawing/2014/main" id="{CE76A94E-491A-F32B-70B2-45ABAB245EED}"/>
              </a:ext>
            </a:extLst>
          </p:cNvPr>
          <p:cNvSpPr txBox="1"/>
          <p:nvPr/>
        </p:nvSpPr>
        <p:spPr>
          <a:xfrm>
            <a:off x="2711999" y="288974"/>
            <a:ext cx="9166059" cy="830997"/>
          </a:xfrm>
          <a:prstGeom prst="rect">
            <a:avLst/>
          </a:prstGeom>
          <a:noFill/>
        </p:spPr>
        <p:txBody>
          <a:bodyPr wrap="square" rtlCol="0">
            <a:spAutoFit/>
          </a:bodyPr>
          <a:lstStyle/>
          <a:p>
            <a:r>
              <a:rPr lang="fr-FR" sz="4800" dirty="0"/>
              <a:t>La crise de la biodiversité</a:t>
            </a:r>
          </a:p>
        </p:txBody>
      </p:sp>
    </p:spTree>
    <p:extLst>
      <p:ext uri="{BB962C8B-B14F-4D97-AF65-F5344CB8AC3E}">
        <p14:creationId xmlns:p14="http://schemas.microsoft.com/office/powerpoint/2010/main" val="101986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03459343-1985-C47A-AFAD-EB52B6355A4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4" name="Image2">
            <a:extLst>
              <a:ext uri="{FF2B5EF4-FFF2-40B4-BE49-F238E27FC236}">
                <a16:creationId xmlns:a16="http://schemas.microsoft.com/office/drawing/2014/main" id="{1179CDBB-4457-8503-DCB9-CE22AF84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ans titre-13.jpg                                              00030FD8Macintosh HD                   BBA748FD:">
            <a:extLst>
              <a:ext uri="{FF2B5EF4-FFF2-40B4-BE49-F238E27FC236}">
                <a16:creationId xmlns:a16="http://schemas.microsoft.com/office/drawing/2014/main" id="{4E403D17-E572-870D-A969-E905D7DF0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911" y="1616030"/>
            <a:ext cx="4116490" cy="4952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4">
            <a:extLst>
              <a:ext uri="{FF2B5EF4-FFF2-40B4-BE49-F238E27FC236}">
                <a16:creationId xmlns:a16="http://schemas.microsoft.com/office/drawing/2014/main" id="{AD7379FB-05A4-FBE7-98F0-C12E7CCBD4F0}"/>
              </a:ext>
            </a:extLst>
          </p:cNvPr>
          <p:cNvSpPr txBox="1">
            <a:spLocks noChangeArrowheads="1"/>
          </p:cNvSpPr>
          <p:nvPr/>
        </p:nvSpPr>
        <p:spPr bwMode="auto">
          <a:xfrm>
            <a:off x="193803" y="3605118"/>
            <a:ext cx="2318043" cy="10156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2000">
                <a:latin typeface="+mn-lt"/>
              </a:rPr>
              <a:t>Phalène du Bouleau </a:t>
            </a:r>
            <a:r>
              <a:rPr lang="fr-FR" altLang="fr-FR" sz="2000" i="1">
                <a:latin typeface="+mn-lt"/>
              </a:rPr>
              <a:t>Biston betularia</a:t>
            </a:r>
            <a:r>
              <a:rPr lang="fr-FR" altLang="fr-FR" sz="2000">
                <a:latin typeface="+mn-lt"/>
              </a:rPr>
              <a:t> en Angleterre</a:t>
            </a:r>
          </a:p>
        </p:txBody>
      </p:sp>
      <p:sp>
        <p:nvSpPr>
          <p:cNvPr id="11" name="Text Box 5">
            <a:extLst>
              <a:ext uri="{FF2B5EF4-FFF2-40B4-BE49-F238E27FC236}">
                <a16:creationId xmlns:a16="http://schemas.microsoft.com/office/drawing/2014/main" id="{08E2DF77-43FD-7067-CCD2-6CBD951A342C}"/>
              </a:ext>
            </a:extLst>
          </p:cNvPr>
          <p:cNvSpPr txBox="1">
            <a:spLocks noChangeArrowheads="1"/>
          </p:cNvSpPr>
          <p:nvPr/>
        </p:nvSpPr>
        <p:spPr bwMode="auto">
          <a:xfrm>
            <a:off x="7164969" y="5929166"/>
            <a:ext cx="417419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1400" dirty="0" err="1">
                <a:latin typeface="+mn-lt"/>
              </a:rPr>
              <a:t>Barbault</a:t>
            </a:r>
            <a:r>
              <a:rPr lang="fr-FR" altLang="fr-FR" sz="1400" dirty="0">
                <a:latin typeface="+mn-lt"/>
              </a:rPr>
              <a:t> R. Ecologie générale. Structure et fonctionnement de la biosphère. Dunod, Paris</a:t>
            </a:r>
          </a:p>
        </p:txBody>
      </p:sp>
      <p:sp>
        <p:nvSpPr>
          <p:cNvPr id="2" name="ZoneTexte 1">
            <a:extLst>
              <a:ext uri="{FF2B5EF4-FFF2-40B4-BE49-F238E27FC236}">
                <a16:creationId xmlns:a16="http://schemas.microsoft.com/office/drawing/2014/main" id="{DDC992D4-6D39-B332-A40B-32916649299B}"/>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157148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03459343-1985-C47A-AFAD-EB52B6355A4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4" name="Image2">
            <a:extLst>
              <a:ext uri="{FF2B5EF4-FFF2-40B4-BE49-F238E27FC236}">
                <a16:creationId xmlns:a16="http://schemas.microsoft.com/office/drawing/2014/main" id="{1179CDBB-4457-8503-DCB9-CE22AF84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ans titre-13.jpg                                              00030FD8Macintosh HD                   BBA748FD:">
            <a:extLst>
              <a:ext uri="{FF2B5EF4-FFF2-40B4-BE49-F238E27FC236}">
                <a16:creationId xmlns:a16="http://schemas.microsoft.com/office/drawing/2014/main" id="{4E403D17-E572-870D-A969-E905D7DF0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911" y="1616030"/>
            <a:ext cx="4116490" cy="4952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4">
            <a:extLst>
              <a:ext uri="{FF2B5EF4-FFF2-40B4-BE49-F238E27FC236}">
                <a16:creationId xmlns:a16="http://schemas.microsoft.com/office/drawing/2014/main" id="{AD7379FB-05A4-FBE7-98F0-C12E7CCBD4F0}"/>
              </a:ext>
            </a:extLst>
          </p:cNvPr>
          <p:cNvSpPr txBox="1">
            <a:spLocks noChangeArrowheads="1"/>
          </p:cNvSpPr>
          <p:nvPr/>
        </p:nvSpPr>
        <p:spPr bwMode="auto">
          <a:xfrm>
            <a:off x="193803" y="3605118"/>
            <a:ext cx="2318043" cy="10156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2000" dirty="0">
                <a:latin typeface="+mn-lt"/>
              </a:rPr>
              <a:t>Phalène du Bouleau </a:t>
            </a:r>
            <a:r>
              <a:rPr lang="fr-FR" altLang="fr-FR" sz="2000" i="1" dirty="0" err="1">
                <a:latin typeface="+mn-lt"/>
              </a:rPr>
              <a:t>Biston</a:t>
            </a:r>
            <a:r>
              <a:rPr lang="fr-FR" altLang="fr-FR" sz="2000" i="1" dirty="0">
                <a:latin typeface="+mn-lt"/>
              </a:rPr>
              <a:t> </a:t>
            </a:r>
            <a:r>
              <a:rPr lang="fr-FR" altLang="fr-FR" sz="2000" i="1" dirty="0" err="1">
                <a:latin typeface="+mn-lt"/>
              </a:rPr>
              <a:t>betularia</a:t>
            </a:r>
            <a:r>
              <a:rPr lang="fr-FR" altLang="fr-FR" sz="2000" dirty="0">
                <a:latin typeface="+mn-lt"/>
              </a:rPr>
              <a:t> en Angleterre</a:t>
            </a:r>
          </a:p>
        </p:txBody>
      </p:sp>
      <p:sp>
        <p:nvSpPr>
          <p:cNvPr id="11" name="Text Box 5">
            <a:extLst>
              <a:ext uri="{FF2B5EF4-FFF2-40B4-BE49-F238E27FC236}">
                <a16:creationId xmlns:a16="http://schemas.microsoft.com/office/drawing/2014/main" id="{08E2DF77-43FD-7067-CCD2-6CBD951A342C}"/>
              </a:ext>
            </a:extLst>
          </p:cNvPr>
          <p:cNvSpPr txBox="1">
            <a:spLocks noChangeArrowheads="1"/>
          </p:cNvSpPr>
          <p:nvPr/>
        </p:nvSpPr>
        <p:spPr bwMode="auto">
          <a:xfrm>
            <a:off x="7164969" y="5929166"/>
            <a:ext cx="417419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1400" dirty="0" err="1">
                <a:latin typeface="+mn-lt"/>
              </a:rPr>
              <a:t>Barbault</a:t>
            </a:r>
            <a:r>
              <a:rPr lang="fr-FR" altLang="fr-FR" sz="1400" dirty="0">
                <a:latin typeface="+mn-lt"/>
              </a:rPr>
              <a:t> R. Ecologie générale. Structure et fonctionnement de la biosphère. Dunod, Paris</a:t>
            </a:r>
          </a:p>
        </p:txBody>
      </p:sp>
      <p:sp>
        <p:nvSpPr>
          <p:cNvPr id="2" name="Ellipse 1">
            <a:extLst>
              <a:ext uri="{FF2B5EF4-FFF2-40B4-BE49-F238E27FC236}">
                <a16:creationId xmlns:a16="http://schemas.microsoft.com/office/drawing/2014/main" id="{E2D41A06-6B1D-7EA5-5668-378E670B624E}"/>
              </a:ext>
            </a:extLst>
          </p:cNvPr>
          <p:cNvSpPr/>
          <p:nvPr/>
        </p:nvSpPr>
        <p:spPr>
          <a:xfrm rot="19305637">
            <a:off x="3856318" y="2268638"/>
            <a:ext cx="1273215" cy="1981121"/>
          </a:xfrm>
          <a:prstGeom prst="ellipse">
            <a:avLst/>
          </a:prstGeom>
          <a:noFill/>
          <a:ln w="730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Ellipse 4">
            <a:extLst>
              <a:ext uri="{FF2B5EF4-FFF2-40B4-BE49-F238E27FC236}">
                <a16:creationId xmlns:a16="http://schemas.microsoft.com/office/drawing/2014/main" id="{F04D7C73-3C9D-260F-764F-80CE411E308D}"/>
              </a:ext>
            </a:extLst>
          </p:cNvPr>
          <p:cNvSpPr/>
          <p:nvPr/>
        </p:nvSpPr>
        <p:spPr>
          <a:xfrm rot="14379376">
            <a:off x="3003167" y="3985307"/>
            <a:ext cx="1273215" cy="1981121"/>
          </a:xfrm>
          <a:prstGeom prst="ellipse">
            <a:avLst/>
          </a:prstGeom>
          <a:noFill/>
          <a:ln w="730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ZoneTexte 7">
            <a:extLst>
              <a:ext uri="{FF2B5EF4-FFF2-40B4-BE49-F238E27FC236}">
                <a16:creationId xmlns:a16="http://schemas.microsoft.com/office/drawing/2014/main" id="{908EDA00-C5D3-5E49-3D7D-F291E234F142}"/>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3366912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03459343-1985-C47A-AFAD-EB52B6355A4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4" name="Image2">
            <a:extLst>
              <a:ext uri="{FF2B5EF4-FFF2-40B4-BE49-F238E27FC236}">
                <a16:creationId xmlns:a16="http://schemas.microsoft.com/office/drawing/2014/main" id="{1179CDBB-4457-8503-DCB9-CE22AF84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ans titre-13.jpg                                              00030FD8Macintosh HD                   BBA748FD:">
            <a:extLst>
              <a:ext uri="{FF2B5EF4-FFF2-40B4-BE49-F238E27FC236}">
                <a16:creationId xmlns:a16="http://schemas.microsoft.com/office/drawing/2014/main" id="{4E403D17-E572-870D-A969-E905D7DF0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911" y="1616030"/>
            <a:ext cx="4116490" cy="4952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3DD9F9D7-80C1-E3EC-48F7-EF71222132AE}"/>
              </a:ext>
            </a:extLst>
          </p:cNvPr>
          <p:cNvSpPr txBox="1">
            <a:spLocks noChangeArrowheads="1"/>
          </p:cNvSpPr>
          <p:nvPr/>
        </p:nvSpPr>
        <p:spPr bwMode="auto">
          <a:xfrm>
            <a:off x="6997008" y="1787505"/>
            <a:ext cx="5001190" cy="4093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fr-FR" altLang="fr-FR" sz="2000" i="1" dirty="0">
                <a:solidFill>
                  <a:srgbClr val="3A2CFF"/>
                </a:solidFill>
                <a:latin typeface="+mn-lt"/>
              </a:rPr>
              <a:t>Deux couleurs de la phalène existent, déterminées par une petit différence d’information génétique. Quand les troncs des bouleaux sont clairs, dépourvus de suie, les formes sombres du papillon sont consommées par les oiseaux prédateurs et sont peu nombreuses; quand les troncs des bouleaux sont sombres, couverts de suie, les formes claires du papillons sont consommées par les oiseaux et sont peu nombreuses. Le papillon s’est maintenu malgré le changement de son environnement grâce à la diversité génétique de l’espèce.</a:t>
            </a:r>
          </a:p>
        </p:txBody>
      </p:sp>
      <p:sp>
        <p:nvSpPr>
          <p:cNvPr id="10" name="Text Box 4">
            <a:extLst>
              <a:ext uri="{FF2B5EF4-FFF2-40B4-BE49-F238E27FC236}">
                <a16:creationId xmlns:a16="http://schemas.microsoft.com/office/drawing/2014/main" id="{AD7379FB-05A4-FBE7-98F0-C12E7CCBD4F0}"/>
              </a:ext>
            </a:extLst>
          </p:cNvPr>
          <p:cNvSpPr txBox="1">
            <a:spLocks noChangeArrowheads="1"/>
          </p:cNvSpPr>
          <p:nvPr/>
        </p:nvSpPr>
        <p:spPr bwMode="auto">
          <a:xfrm>
            <a:off x="193803" y="3605118"/>
            <a:ext cx="2318043" cy="10156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2000">
                <a:latin typeface="+mn-lt"/>
              </a:rPr>
              <a:t>Phalène du Bouleau </a:t>
            </a:r>
            <a:r>
              <a:rPr lang="fr-FR" altLang="fr-FR" sz="2000" i="1">
                <a:latin typeface="+mn-lt"/>
              </a:rPr>
              <a:t>Biston betularia</a:t>
            </a:r>
            <a:r>
              <a:rPr lang="fr-FR" altLang="fr-FR" sz="2000">
                <a:latin typeface="+mn-lt"/>
              </a:rPr>
              <a:t> en Angleterre</a:t>
            </a:r>
          </a:p>
        </p:txBody>
      </p:sp>
      <p:sp>
        <p:nvSpPr>
          <p:cNvPr id="11" name="Text Box 5">
            <a:extLst>
              <a:ext uri="{FF2B5EF4-FFF2-40B4-BE49-F238E27FC236}">
                <a16:creationId xmlns:a16="http://schemas.microsoft.com/office/drawing/2014/main" id="{08E2DF77-43FD-7067-CCD2-6CBD951A342C}"/>
              </a:ext>
            </a:extLst>
          </p:cNvPr>
          <p:cNvSpPr txBox="1">
            <a:spLocks noChangeArrowheads="1"/>
          </p:cNvSpPr>
          <p:nvPr/>
        </p:nvSpPr>
        <p:spPr bwMode="auto">
          <a:xfrm>
            <a:off x="7368448" y="5938413"/>
            <a:ext cx="417419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1400" dirty="0" err="1">
                <a:latin typeface="+mn-lt"/>
              </a:rPr>
              <a:t>Barbault</a:t>
            </a:r>
            <a:r>
              <a:rPr lang="fr-FR" altLang="fr-FR" sz="1400" dirty="0">
                <a:latin typeface="+mn-lt"/>
              </a:rPr>
              <a:t> R 2000. Ecologie générale. Structure et fonctionnement de la biosphère. Dunod, Paris</a:t>
            </a:r>
          </a:p>
        </p:txBody>
      </p:sp>
      <p:sp>
        <p:nvSpPr>
          <p:cNvPr id="2" name="Ellipse 1">
            <a:extLst>
              <a:ext uri="{FF2B5EF4-FFF2-40B4-BE49-F238E27FC236}">
                <a16:creationId xmlns:a16="http://schemas.microsoft.com/office/drawing/2014/main" id="{E2D41A06-6B1D-7EA5-5668-378E670B624E}"/>
              </a:ext>
            </a:extLst>
          </p:cNvPr>
          <p:cNvSpPr/>
          <p:nvPr/>
        </p:nvSpPr>
        <p:spPr>
          <a:xfrm rot="19305637">
            <a:off x="3856318" y="2268638"/>
            <a:ext cx="1273215" cy="1981121"/>
          </a:xfrm>
          <a:prstGeom prst="ellipse">
            <a:avLst/>
          </a:prstGeom>
          <a:noFill/>
          <a:ln w="730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Ellipse 4">
            <a:extLst>
              <a:ext uri="{FF2B5EF4-FFF2-40B4-BE49-F238E27FC236}">
                <a16:creationId xmlns:a16="http://schemas.microsoft.com/office/drawing/2014/main" id="{F04D7C73-3C9D-260F-764F-80CE411E308D}"/>
              </a:ext>
            </a:extLst>
          </p:cNvPr>
          <p:cNvSpPr/>
          <p:nvPr/>
        </p:nvSpPr>
        <p:spPr>
          <a:xfrm rot="14379376">
            <a:off x="3003167" y="3985307"/>
            <a:ext cx="1273215" cy="1981121"/>
          </a:xfrm>
          <a:prstGeom prst="ellipse">
            <a:avLst/>
          </a:prstGeom>
          <a:noFill/>
          <a:ln w="730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ZoneTexte 8">
            <a:extLst>
              <a:ext uri="{FF2B5EF4-FFF2-40B4-BE49-F238E27FC236}">
                <a16:creationId xmlns:a16="http://schemas.microsoft.com/office/drawing/2014/main" id="{C46C41AF-6884-BF53-3D8B-A43E04BBC082}"/>
              </a:ext>
            </a:extLst>
          </p:cNvPr>
          <p:cNvSpPr txBox="1"/>
          <p:nvPr/>
        </p:nvSpPr>
        <p:spPr>
          <a:xfrm>
            <a:off x="899887" y="2525486"/>
            <a:ext cx="1061444" cy="461665"/>
          </a:xfrm>
          <a:prstGeom prst="rect">
            <a:avLst/>
          </a:prstGeom>
          <a:noFill/>
        </p:spPr>
        <p:txBody>
          <a:bodyPr wrap="none" rtlCol="0">
            <a:spAutoFit/>
          </a:bodyPr>
          <a:lstStyle/>
          <a:p>
            <a:r>
              <a:rPr lang="en-GB" sz="2400" b="1" dirty="0">
                <a:solidFill>
                  <a:srgbClr val="FF0000"/>
                </a:solidFill>
              </a:rPr>
              <a:t>AVANT</a:t>
            </a:r>
          </a:p>
        </p:txBody>
      </p:sp>
      <p:sp>
        <p:nvSpPr>
          <p:cNvPr id="12" name="ZoneTexte 11">
            <a:extLst>
              <a:ext uri="{FF2B5EF4-FFF2-40B4-BE49-F238E27FC236}">
                <a16:creationId xmlns:a16="http://schemas.microsoft.com/office/drawing/2014/main" id="{3E9E7B66-CE65-7572-0BB5-5DF54FABDB1F}"/>
              </a:ext>
            </a:extLst>
          </p:cNvPr>
          <p:cNvSpPr txBox="1"/>
          <p:nvPr/>
        </p:nvSpPr>
        <p:spPr>
          <a:xfrm>
            <a:off x="680252" y="5189651"/>
            <a:ext cx="1427763" cy="461665"/>
          </a:xfrm>
          <a:prstGeom prst="rect">
            <a:avLst/>
          </a:prstGeom>
          <a:noFill/>
        </p:spPr>
        <p:txBody>
          <a:bodyPr wrap="none" rtlCol="0">
            <a:spAutoFit/>
          </a:bodyPr>
          <a:lstStyle/>
          <a:p>
            <a:r>
              <a:rPr lang="en-GB" sz="2400" b="1" dirty="0">
                <a:solidFill>
                  <a:srgbClr val="FF0000"/>
                </a:solidFill>
              </a:rPr>
              <a:t>PENDANT</a:t>
            </a:r>
          </a:p>
        </p:txBody>
      </p:sp>
      <p:sp>
        <p:nvSpPr>
          <p:cNvPr id="13" name="ZoneTexte 12">
            <a:extLst>
              <a:ext uri="{FF2B5EF4-FFF2-40B4-BE49-F238E27FC236}">
                <a16:creationId xmlns:a16="http://schemas.microsoft.com/office/drawing/2014/main" id="{6CF87479-6BC5-26B5-E1CF-088731015CA2}"/>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401847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 01-06.jpg                                                      00239959Macintosh HD                   C4FA5709:">
            <a:extLst>
              <a:ext uri="{FF2B5EF4-FFF2-40B4-BE49-F238E27FC236}">
                <a16:creationId xmlns:a16="http://schemas.microsoft.com/office/drawing/2014/main" id="{2CB4F36F-6B7C-446A-4D54-879986A59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844" y="1645636"/>
            <a:ext cx="5078125" cy="496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97DD0C8C-750A-C6AC-79F6-7E8DB01ED10B}"/>
              </a:ext>
            </a:extLst>
          </p:cNvPr>
          <p:cNvSpPr txBox="1">
            <a:spLocks noChangeArrowheads="1"/>
          </p:cNvSpPr>
          <p:nvPr/>
        </p:nvSpPr>
        <p:spPr bwMode="auto">
          <a:xfrm rot="5400000">
            <a:off x="9057662" y="3865163"/>
            <a:ext cx="457383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FR" sz="1400" dirty="0" err="1">
                <a:ea typeface="ＭＳ Ｐゴシック" charset="0"/>
              </a:rPr>
              <a:t>Begon</a:t>
            </a:r>
            <a:r>
              <a:rPr lang="fr-FR" sz="1400" dirty="0">
                <a:ea typeface="ＭＳ Ｐゴシック" charset="0"/>
              </a:rPr>
              <a:t> M., Townsend C.R. &amp; Harper J.L. 2006. </a:t>
            </a:r>
            <a:r>
              <a:rPr lang="fr-FR" sz="1400" dirty="0" err="1">
                <a:ea typeface="ＭＳ Ｐゴシック" charset="0"/>
              </a:rPr>
              <a:t>Ecology</a:t>
            </a:r>
            <a:r>
              <a:rPr lang="fr-FR" sz="1400" dirty="0">
                <a:ea typeface="ＭＳ Ｐゴシック" charset="0"/>
              </a:rPr>
              <a:t>. </a:t>
            </a:r>
            <a:r>
              <a:rPr lang="fr-FR" sz="1400" dirty="0" err="1">
                <a:ea typeface="ＭＳ Ｐゴシック" charset="0"/>
              </a:rPr>
              <a:t>From</a:t>
            </a:r>
            <a:r>
              <a:rPr lang="fr-FR" sz="1400" dirty="0">
                <a:ea typeface="ＭＳ Ｐゴシック" charset="0"/>
              </a:rPr>
              <a:t> </a:t>
            </a:r>
            <a:r>
              <a:rPr lang="fr-FR" sz="1400" dirty="0" err="1">
                <a:ea typeface="ＭＳ Ｐゴシック" charset="0"/>
              </a:rPr>
              <a:t>individuals</a:t>
            </a:r>
            <a:r>
              <a:rPr lang="fr-FR" sz="1400" dirty="0">
                <a:ea typeface="ＭＳ Ｐゴシック" charset="0"/>
              </a:rPr>
              <a:t> to </a:t>
            </a:r>
            <a:r>
              <a:rPr lang="fr-FR" sz="1400" dirty="0" err="1">
                <a:ea typeface="ＭＳ Ｐゴシック" charset="0"/>
              </a:rPr>
              <a:t>ecosystems</a:t>
            </a:r>
            <a:r>
              <a:rPr lang="fr-FR" sz="1400" dirty="0">
                <a:ea typeface="ＭＳ Ｐゴシック" charset="0"/>
              </a:rPr>
              <a:t>. </a:t>
            </a:r>
            <a:r>
              <a:rPr lang="fr-FR" sz="1400" dirty="0" err="1">
                <a:ea typeface="ＭＳ Ｐゴシック" charset="0"/>
              </a:rPr>
              <a:t>Blackwell</a:t>
            </a:r>
            <a:r>
              <a:rPr lang="fr-FR" sz="1400" dirty="0">
                <a:ea typeface="ＭＳ Ｐゴシック" charset="0"/>
              </a:rPr>
              <a:t> Science, Oxford</a:t>
            </a:r>
          </a:p>
        </p:txBody>
      </p:sp>
      <p:sp>
        <p:nvSpPr>
          <p:cNvPr id="4" name="Text Box 3">
            <a:extLst>
              <a:ext uri="{FF2B5EF4-FFF2-40B4-BE49-F238E27FC236}">
                <a16:creationId xmlns:a16="http://schemas.microsoft.com/office/drawing/2014/main" id="{904C671E-594D-E139-B238-35FB538C47EF}"/>
              </a:ext>
            </a:extLst>
          </p:cNvPr>
          <p:cNvSpPr txBox="1">
            <a:spLocks noChangeArrowheads="1"/>
          </p:cNvSpPr>
          <p:nvPr/>
        </p:nvSpPr>
        <p:spPr bwMode="auto">
          <a:xfrm>
            <a:off x="387901" y="1839854"/>
            <a:ext cx="5349222" cy="1631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sz="2000" dirty="0">
                <a:latin typeface="+mn-lt"/>
              </a:rPr>
              <a:t>Après la désindustrialisation, la suie a disparu du tronc des bouleaux, les formes sombres du papillon ont régressé car elles sont à nouveau très visibles par les oiseaux prédateurs, les formes claires redeviennent dominantes.</a:t>
            </a:r>
          </a:p>
        </p:txBody>
      </p:sp>
      <p:cxnSp>
        <p:nvCxnSpPr>
          <p:cNvPr id="2" name="Connecteur droit 1">
            <a:extLst>
              <a:ext uri="{FF2B5EF4-FFF2-40B4-BE49-F238E27FC236}">
                <a16:creationId xmlns:a16="http://schemas.microsoft.com/office/drawing/2014/main" id="{C3E79DF5-C9F7-760A-D296-7E703B6195D7}"/>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5" name="Image2">
            <a:extLst>
              <a:ext uri="{FF2B5EF4-FFF2-40B4-BE49-F238E27FC236}">
                <a16:creationId xmlns:a16="http://schemas.microsoft.com/office/drawing/2014/main" id="{129EA0BF-FA90-7B97-B76A-E6AD4DA44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a:extLst>
              <a:ext uri="{FF2B5EF4-FFF2-40B4-BE49-F238E27FC236}">
                <a16:creationId xmlns:a16="http://schemas.microsoft.com/office/drawing/2014/main" id="{498BE6A3-39F5-4802-DED8-D11208996EB3}"/>
              </a:ext>
            </a:extLst>
          </p:cNvPr>
          <p:cNvSpPr txBox="1">
            <a:spLocks noChangeArrowheads="1"/>
          </p:cNvSpPr>
          <p:nvPr/>
        </p:nvSpPr>
        <p:spPr bwMode="auto">
          <a:xfrm>
            <a:off x="585809" y="3876890"/>
            <a:ext cx="4867715"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a:t>
            </a:r>
          </a:p>
          <a:p>
            <a:pPr>
              <a:spcBef>
                <a:spcPct val="50000"/>
              </a:spcBef>
              <a:defRPr/>
            </a:pPr>
            <a:r>
              <a:rPr lang="fr-FR" sz="2400" b="1" dirty="0">
                <a:solidFill>
                  <a:srgbClr val="3A2CFF"/>
                </a:solidFill>
                <a:cs typeface="Arial"/>
              </a:rPr>
              <a:t>La diversité génétique au sein d’une espèce donnée est une condition du maintien de l’espèce en cas de changement de l’environnement</a:t>
            </a:r>
          </a:p>
        </p:txBody>
      </p:sp>
      <p:sp>
        <p:nvSpPr>
          <p:cNvPr id="8" name="ZoneTexte 7">
            <a:extLst>
              <a:ext uri="{FF2B5EF4-FFF2-40B4-BE49-F238E27FC236}">
                <a16:creationId xmlns:a16="http://schemas.microsoft.com/office/drawing/2014/main" id="{AF757DE5-0720-51F1-941D-21FE38D130B4}"/>
              </a:ext>
            </a:extLst>
          </p:cNvPr>
          <p:cNvSpPr txBox="1"/>
          <p:nvPr/>
        </p:nvSpPr>
        <p:spPr>
          <a:xfrm>
            <a:off x="8043512" y="3185617"/>
            <a:ext cx="1000787" cy="461665"/>
          </a:xfrm>
          <a:prstGeom prst="rect">
            <a:avLst/>
          </a:prstGeom>
          <a:noFill/>
        </p:spPr>
        <p:txBody>
          <a:bodyPr wrap="none" rtlCol="0">
            <a:spAutoFit/>
          </a:bodyPr>
          <a:lstStyle/>
          <a:p>
            <a:r>
              <a:rPr lang="en-GB" sz="2400" b="1" dirty="0">
                <a:solidFill>
                  <a:srgbClr val="FF0000"/>
                </a:solidFill>
              </a:rPr>
              <a:t>APRES</a:t>
            </a:r>
          </a:p>
        </p:txBody>
      </p:sp>
      <p:sp>
        <p:nvSpPr>
          <p:cNvPr id="9" name="ZoneTexte 8">
            <a:extLst>
              <a:ext uri="{FF2B5EF4-FFF2-40B4-BE49-F238E27FC236}">
                <a16:creationId xmlns:a16="http://schemas.microsoft.com/office/drawing/2014/main" id="{8620414B-7CF6-1C75-F66F-DF5E092836BF}"/>
              </a:ext>
            </a:extLst>
          </p:cNvPr>
          <p:cNvSpPr txBox="1"/>
          <p:nvPr/>
        </p:nvSpPr>
        <p:spPr>
          <a:xfrm>
            <a:off x="7041570" y="4232393"/>
            <a:ext cx="3120085" cy="369332"/>
          </a:xfrm>
          <a:prstGeom prst="rect">
            <a:avLst/>
          </a:prstGeom>
          <a:noFill/>
        </p:spPr>
        <p:txBody>
          <a:bodyPr wrap="none" rtlCol="0">
            <a:spAutoFit/>
          </a:bodyPr>
          <a:lstStyle/>
          <a:p>
            <a:r>
              <a:rPr lang="en-GB" dirty="0" err="1"/>
              <a:t>Fréquence</a:t>
            </a:r>
            <a:r>
              <a:rPr lang="en-GB" dirty="0"/>
              <a:t> des </a:t>
            </a:r>
            <a:r>
              <a:rPr lang="en-GB" dirty="0" err="1"/>
              <a:t>formes</a:t>
            </a:r>
            <a:r>
              <a:rPr lang="en-GB" dirty="0"/>
              <a:t> </a:t>
            </a:r>
            <a:r>
              <a:rPr lang="en-GB" dirty="0" err="1"/>
              <a:t>sombres</a:t>
            </a:r>
            <a:endParaRPr lang="en-GB" dirty="0"/>
          </a:p>
        </p:txBody>
      </p:sp>
      <p:sp>
        <p:nvSpPr>
          <p:cNvPr id="10" name="ZoneTexte 9">
            <a:extLst>
              <a:ext uri="{FF2B5EF4-FFF2-40B4-BE49-F238E27FC236}">
                <a16:creationId xmlns:a16="http://schemas.microsoft.com/office/drawing/2014/main" id="{DC6A2E99-242C-AE6C-3F49-0AD43EA24BB0}"/>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2495109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690528-D04E-774B-A871-F1A79BAF78C4}"/>
              </a:ext>
            </a:extLst>
          </p:cNvPr>
          <p:cNvPicPr>
            <a:picLocks noChangeAspect="1"/>
          </p:cNvPicPr>
          <p:nvPr/>
        </p:nvPicPr>
        <p:blipFill>
          <a:blip r:embed="rId2"/>
          <a:stretch>
            <a:fillRect/>
          </a:stretch>
        </p:blipFill>
        <p:spPr>
          <a:xfrm>
            <a:off x="5254728" y="1832173"/>
            <a:ext cx="3465211" cy="4634720"/>
          </a:xfrm>
          <a:prstGeom prst="rect">
            <a:avLst/>
          </a:prstGeom>
        </p:spPr>
      </p:pic>
      <p:sp>
        <p:nvSpPr>
          <p:cNvPr id="7" name="ZoneTexte 6">
            <a:extLst>
              <a:ext uri="{FF2B5EF4-FFF2-40B4-BE49-F238E27FC236}">
                <a16:creationId xmlns:a16="http://schemas.microsoft.com/office/drawing/2014/main" id="{6083A444-C365-9043-A29C-9E1573A8BF83}"/>
              </a:ext>
            </a:extLst>
          </p:cNvPr>
          <p:cNvSpPr txBox="1"/>
          <p:nvPr/>
        </p:nvSpPr>
        <p:spPr>
          <a:xfrm rot="16200000">
            <a:off x="3734986" y="3913115"/>
            <a:ext cx="2452412" cy="253916"/>
          </a:xfrm>
          <a:prstGeom prst="rect">
            <a:avLst/>
          </a:prstGeom>
          <a:noFill/>
        </p:spPr>
        <p:txBody>
          <a:bodyPr wrap="square" rtlCol="0">
            <a:spAutoFit/>
          </a:bodyPr>
          <a:lstStyle/>
          <a:p>
            <a:pPr algn="ctr"/>
            <a:r>
              <a:rPr lang="fr-FR" sz="1050" dirty="0" err="1"/>
              <a:t>Isbell</a:t>
            </a:r>
            <a:r>
              <a:rPr lang="fr-FR" sz="1050" dirty="0"/>
              <a:t> F. et al. 2015. Nature 526: 574-577</a:t>
            </a:r>
          </a:p>
        </p:txBody>
      </p:sp>
      <p:pic>
        <p:nvPicPr>
          <p:cNvPr id="8" name="Image 7">
            <a:extLst>
              <a:ext uri="{FF2B5EF4-FFF2-40B4-BE49-F238E27FC236}">
                <a16:creationId xmlns:a16="http://schemas.microsoft.com/office/drawing/2014/main" id="{FAB7132A-7F0B-8A42-AD37-A781CFEEB57F}"/>
              </a:ext>
            </a:extLst>
          </p:cNvPr>
          <p:cNvPicPr>
            <a:picLocks noChangeAspect="1"/>
          </p:cNvPicPr>
          <p:nvPr/>
        </p:nvPicPr>
        <p:blipFill>
          <a:blip r:embed="rId3"/>
          <a:stretch>
            <a:fillRect/>
          </a:stretch>
        </p:blipFill>
        <p:spPr>
          <a:xfrm>
            <a:off x="388664" y="1789514"/>
            <a:ext cx="4364720" cy="4501118"/>
          </a:xfrm>
          <a:prstGeom prst="rect">
            <a:avLst/>
          </a:prstGeom>
        </p:spPr>
      </p:pic>
      <p:sp>
        <p:nvSpPr>
          <p:cNvPr id="9" name="ZoneTexte 8">
            <a:extLst>
              <a:ext uri="{FF2B5EF4-FFF2-40B4-BE49-F238E27FC236}">
                <a16:creationId xmlns:a16="http://schemas.microsoft.com/office/drawing/2014/main" id="{F290F714-53BC-156E-7310-54FCE3C04A86}"/>
              </a:ext>
            </a:extLst>
          </p:cNvPr>
          <p:cNvSpPr txBox="1"/>
          <p:nvPr/>
        </p:nvSpPr>
        <p:spPr>
          <a:xfrm>
            <a:off x="1530697" y="6066783"/>
            <a:ext cx="2712501" cy="400110"/>
          </a:xfrm>
          <a:prstGeom prst="rect">
            <a:avLst/>
          </a:prstGeom>
          <a:solidFill>
            <a:schemeClr val="bg1"/>
          </a:solidFill>
        </p:spPr>
        <p:txBody>
          <a:bodyPr wrap="square" rtlCol="0">
            <a:spAutoFit/>
          </a:bodyPr>
          <a:lstStyle/>
          <a:p>
            <a:pPr algn="ctr"/>
            <a:r>
              <a:rPr lang="fr-FR" sz="2000" b="1" dirty="0"/>
              <a:t>Nombre d’espèces</a:t>
            </a:r>
          </a:p>
        </p:txBody>
      </p:sp>
      <p:sp>
        <p:nvSpPr>
          <p:cNvPr id="10" name="ZoneTexte 9">
            <a:extLst>
              <a:ext uri="{FF2B5EF4-FFF2-40B4-BE49-F238E27FC236}">
                <a16:creationId xmlns:a16="http://schemas.microsoft.com/office/drawing/2014/main" id="{4631BF97-B4B5-B2D9-D1F3-6C3D31059CF1}"/>
              </a:ext>
            </a:extLst>
          </p:cNvPr>
          <p:cNvSpPr txBox="1"/>
          <p:nvPr/>
        </p:nvSpPr>
        <p:spPr>
          <a:xfrm rot="16200000">
            <a:off x="-1174491" y="3970062"/>
            <a:ext cx="2712501" cy="400110"/>
          </a:xfrm>
          <a:prstGeom prst="rect">
            <a:avLst/>
          </a:prstGeom>
          <a:solidFill>
            <a:schemeClr val="bg1"/>
          </a:solidFill>
        </p:spPr>
        <p:txBody>
          <a:bodyPr wrap="square" rtlCol="0">
            <a:spAutoFit/>
          </a:bodyPr>
          <a:lstStyle/>
          <a:p>
            <a:pPr algn="ctr"/>
            <a:r>
              <a:rPr lang="fr-FR" sz="2000" b="1" dirty="0"/>
              <a:t>Productivité</a:t>
            </a:r>
          </a:p>
        </p:txBody>
      </p:sp>
      <p:sp>
        <p:nvSpPr>
          <p:cNvPr id="11" name="ZoneTexte 10">
            <a:extLst>
              <a:ext uri="{FF2B5EF4-FFF2-40B4-BE49-F238E27FC236}">
                <a16:creationId xmlns:a16="http://schemas.microsoft.com/office/drawing/2014/main" id="{F98B2732-B40D-4598-13DA-211664048CA9}"/>
              </a:ext>
            </a:extLst>
          </p:cNvPr>
          <p:cNvSpPr txBox="1"/>
          <p:nvPr/>
        </p:nvSpPr>
        <p:spPr>
          <a:xfrm>
            <a:off x="6014288" y="6095053"/>
            <a:ext cx="2712501" cy="400110"/>
          </a:xfrm>
          <a:prstGeom prst="rect">
            <a:avLst/>
          </a:prstGeom>
          <a:solidFill>
            <a:schemeClr val="bg1"/>
          </a:solidFill>
        </p:spPr>
        <p:txBody>
          <a:bodyPr wrap="square" rtlCol="0">
            <a:spAutoFit/>
          </a:bodyPr>
          <a:lstStyle/>
          <a:p>
            <a:pPr algn="ctr"/>
            <a:r>
              <a:rPr lang="fr-FR" sz="2000" b="1" dirty="0"/>
              <a:t>Nombre d’espèces</a:t>
            </a:r>
          </a:p>
        </p:txBody>
      </p:sp>
      <p:sp>
        <p:nvSpPr>
          <p:cNvPr id="12" name="ZoneTexte 11">
            <a:extLst>
              <a:ext uri="{FF2B5EF4-FFF2-40B4-BE49-F238E27FC236}">
                <a16:creationId xmlns:a16="http://schemas.microsoft.com/office/drawing/2014/main" id="{824FA8D7-CFF5-B29C-D470-BA129E5253E8}"/>
              </a:ext>
            </a:extLst>
          </p:cNvPr>
          <p:cNvSpPr txBox="1"/>
          <p:nvPr/>
        </p:nvSpPr>
        <p:spPr>
          <a:xfrm rot="16200000">
            <a:off x="3722178" y="3949476"/>
            <a:ext cx="3465211" cy="400110"/>
          </a:xfrm>
          <a:prstGeom prst="rect">
            <a:avLst/>
          </a:prstGeom>
          <a:solidFill>
            <a:schemeClr val="bg1"/>
          </a:solidFill>
        </p:spPr>
        <p:txBody>
          <a:bodyPr wrap="square" rtlCol="0">
            <a:spAutoFit/>
          </a:bodyPr>
          <a:lstStyle/>
          <a:p>
            <a:pPr algn="ctr"/>
            <a:r>
              <a:rPr lang="fr-FR" sz="2000" b="1" dirty="0"/>
              <a:t>Résistance aux perturbations</a:t>
            </a:r>
          </a:p>
        </p:txBody>
      </p:sp>
      <p:cxnSp>
        <p:nvCxnSpPr>
          <p:cNvPr id="3" name="Connecteur droit 2">
            <a:extLst>
              <a:ext uri="{FF2B5EF4-FFF2-40B4-BE49-F238E27FC236}">
                <a16:creationId xmlns:a16="http://schemas.microsoft.com/office/drawing/2014/main" id="{9688FA18-2AB4-C302-4C86-620EECA46B6C}"/>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14" name="Image2">
            <a:extLst>
              <a:ext uri="{FF2B5EF4-FFF2-40B4-BE49-F238E27FC236}">
                <a16:creationId xmlns:a16="http://schemas.microsoft.com/office/drawing/2014/main" id="{D70E5710-0F60-2527-573A-030492A3F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FB192357-DF8B-856F-2C9C-BD60ACD27821}"/>
              </a:ext>
            </a:extLst>
          </p:cNvPr>
          <p:cNvSpPr txBox="1">
            <a:spLocks noChangeArrowheads="1"/>
          </p:cNvSpPr>
          <p:nvPr/>
        </p:nvSpPr>
        <p:spPr bwMode="auto">
          <a:xfrm>
            <a:off x="8858254" y="1841170"/>
            <a:ext cx="3214683" cy="433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 </a:t>
            </a:r>
          </a:p>
          <a:p>
            <a:pPr>
              <a:spcBef>
                <a:spcPct val="50000"/>
              </a:spcBef>
              <a:defRPr/>
            </a:pPr>
            <a:r>
              <a:rPr lang="fr-FR" sz="2400" b="1" dirty="0">
                <a:solidFill>
                  <a:srgbClr val="3A2CFF"/>
                </a:solidFill>
                <a:cs typeface="Arial"/>
              </a:rPr>
              <a:t>En prairie, plus le nombre d’espèces d’herbacées est grand, plus la productivité est élevée, plus la résistance aux perturbations climatique est forte (à quelques exceptions près).</a:t>
            </a:r>
          </a:p>
        </p:txBody>
      </p:sp>
      <p:sp>
        <p:nvSpPr>
          <p:cNvPr id="2" name="ZoneTexte 1">
            <a:extLst>
              <a:ext uri="{FF2B5EF4-FFF2-40B4-BE49-F238E27FC236}">
                <a16:creationId xmlns:a16="http://schemas.microsoft.com/office/drawing/2014/main" id="{4F166B43-F194-5BC8-8933-174A4C4F8B8E}"/>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219832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9F59F9F0-466D-F220-6ABD-C4FF587EBA10}"/>
              </a:ext>
            </a:extLst>
          </p:cNvPr>
          <p:cNvSpPr txBox="1"/>
          <p:nvPr/>
        </p:nvSpPr>
        <p:spPr>
          <a:xfrm>
            <a:off x="2885950" y="6195994"/>
            <a:ext cx="3073983" cy="307777"/>
          </a:xfrm>
          <a:prstGeom prst="rect">
            <a:avLst/>
          </a:prstGeom>
          <a:noFill/>
        </p:spPr>
        <p:txBody>
          <a:bodyPr wrap="none" rtlCol="0">
            <a:spAutoFit/>
          </a:bodyPr>
          <a:lstStyle/>
          <a:p>
            <a:r>
              <a:rPr lang="fr-FR" sz="1400" dirty="0"/>
              <a:t>Huang Y. et al. 2018. Science 362: 80-83</a:t>
            </a:r>
          </a:p>
        </p:txBody>
      </p:sp>
      <p:sp>
        <p:nvSpPr>
          <p:cNvPr id="5" name="ZoneTexte 4">
            <a:extLst>
              <a:ext uri="{FF2B5EF4-FFF2-40B4-BE49-F238E27FC236}">
                <a16:creationId xmlns:a16="http://schemas.microsoft.com/office/drawing/2014/main" id="{E34500C4-0166-0D46-3395-416EC6C99B58}"/>
              </a:ext>
            </a:extLst>
          </p:cNvPr>
          <p:cNvSpPr txBox="1"/>
          <p:nvPr/>
        </p:nvSpPr>
        <p:spPr>
          <a:xfrm>
            <a:off x="7430211" y="1796266"/>
            <a:ext cx="4502768" cy="1200329"/>
          </a:xfrm>
          <a:prstGeom prst="rect">
            <a:avLst/>
          </a:prstGeom>
          <a:noFill/>
        </p:spPr>
        <p:txBody>
          <a:bodyPr wrap="square" rtlCol="0">
            <a:spAutoFit/>
          </a:bodyPr>
          <a:lstStyle/>
          <a:p>
            <a:pPr algn="ctr"/>
            <a:r>
              <a:rPr lang="fr-FR" sz="2400" dirty="0"/>
              <a:t>Expérience en Chine, 24 espèces d’arbres,  150 000 individus plantés en 2009 sur deux sites</a:t>
            </a:r>
          </a:p>
        </p:txBody>
      </p:sp>
      <p:pic>
        <p:nvPicPr>
          <p:cNvPr id="11" name="Image 10">
            <a:extLst>
              <a:ext uri="{FF2B5EF4-FFF2-40B4-BE49-F238E27FC236}">
                <a16:creationId xmlns:a16="http://schemas.microsoft.com/office/drawing/2014/main" id="{DC0E4CEC-0CBC-6D8C-6CCC-EE955E296313}"/>
              </a:ext>
            </a:extLst>
          </p:cNvPr>
          <p:cNvPicPr>
            <a:picLocks noChangeAspect="1"/>
          </p:cNvPicPr>
          <p:nvPr/>
        </p:nvPicPr>
        <p:blipFill>
          <a:blip r:embed="rId3"/>
          <a:stretch>
            <a:fillRect/>
          </a:stretch>
        </p:blipFill>
        <p:spPr>
          <a:xfrm>
            <a:off x="648182" y="1783958"/>
            <a:ext cx="6340475" cy="4412036"/>
          </a:xfrm>
          <a:prstGeom prst="rect">
            <a:avLst/>
          </a:prstGeom>
        </p:spPr>
      </p:pic>
      <p:sp>
        <p:nvSpPr>
          <p:cNvPr id="12" name="Text Box 10">
            <a:extLst>
              <a:ext uri="{FF2B5EF4-FFF2-40B4-BE49-F238E27FC236}">
                <a16:creationId xmlns:a16="http://schemas.microsoft.com/office/drawing/2014/main" id="{3D29E1F8-4CE7-585A-CD57-1459833CC88B}"/>
              </a:ext>
            </a:extLst>
          </p:cNvPr>
          <p:cNvSpPr txBox="1">
            <a:spLocks noChangeArrowheads="1"/>
          </p:cNvSpPr>
          <p:nvPr/>
        </p:nvSpPr>
        <p:spPr bwMode="auto">
          <a:xfrm>
            <a:off x="7729541" y="3337372"/>
            <a:ext cx="4087326" cy="3231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 </a:t>
            </a:r>
          </a:p>
          <a:p>
            <a:pPr>
              <a:spcBef>
                <a:spcPct val="50000"/>
              </a:spcBef>
              <a:defRPr/>
            </a:pPr>
            <a:r>
              <a:rPr lang="fr-FR" sz="2400" b="1" dirty="0">
                <a:solidFill>
                  <a:srgbClr val="3A2CFF"/>
                </a:solidFill>
                <a:cs typeface="Arial"/>
              </a:rPr>
              <a:t>En forêt aussi, il est probable que plus le nombre d’espèces d’arbres est grand, plus la productivité est élevée. Ce gain de productivité est plus ou moins élevé selon le contexte.</a:t>
            </a:r>
          </a:p>
        </p:txBody>
      </p:sp>
      <p:sp>
        <p:nvSpPr>
          <p:cNvPr id="14" name="ZoneTexte 13">
            <a:extLst>
              <a:ext uri="{FF2B5EF4-FFF2-40B4-BE49-F238E27FC236}">
                <a16:creationId xmlns:a16="http://schemas.microsoft.com/office/drawing/2014/main" id="{F6ABD214-F8FD-1A02-FAD8-BDCC771511BD}"/>
              </a:ext>
            </a:extLst>
          </p:cNvPr>
          <p:cNvSpPr txBox="1"/>
          <p:nvPr/>
        </p:nvSpPr>
        <p:spPr>
          <a:xfrm rot="16200000">
            <a:off x="95770" y="3587840"/>
            <a:ext cx="1789721" cy="400110"/>
          </a:xfrm>
          <a:prstGeom prst="rect">
            <a:avLst/>
          </a:prstGeom>
          <a:solidFill>
            <a:schemeClr val="bg1"/>
          </a:solidFill>
        </p:spPr>
        <p:txBody>
          <a:bodyPr wrap="none" rtlCol="0">
            <a:spAutoFit/>
          </a:bodyPr>
          <a:lstStyle/>
          <a:p>
            <a:r>
              <a:rPr lang="en-GB" sz="2000" dirty="0"/>
              <a:t>Volume de </a:t>
            </a:r>
            <a:r>
              <a:rPr lang="en-GB" sz="2000" dirty="0" err="1"/>
              <a:t>bois</a:t>
            </a:r>
            <a:endParaRPr lang="en-GB" sz="2000" dirty="0"/>
          </a:p>
        </p:txBody>
      </p:sp>
      <p:sp>
        <p:nvSpPr>
          <p:cNvPr id="3" name="ZoneTexte 2">
            <a:extLst>
              <a:ext uri="{FF2B5EF4-FFF2-40B4-BE49-F238E27FC236}">
                <a16:creationId xmlns:a16="http://schemas.microsoft.com/office/drawing/2014/main" id="{E147348B-E016-A47B-7726-50550F1DD130}"/>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76122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B0347C76-B83B-8D1F-CD3A-5A9DCE7545C9}"/>
              </a:ext>
            </a:extLst>
          </p:cNvPr>
          <p:cNvPicPr>
            <a:picLocks noChangeAspect="1"/>
          </p:cNvPicPr>
          <p:nvPr/>
        </p:nvPicPr>
        <p:blipFill>
          <a:blip r:embed="rId4"/>
          <a:stretch>
            <a:fillRect/>
          </a:stretch>
        </p:blipFill>
        <p:spPr>
          <a:xfrm>
            <a:off x="5944008" y="1432959"/>
            <a:ext cx="5128000" cy="4792709"/>
          </a:xfrm>
          <a:prstGeom prst="rect">
            <a:avLst/>
          </a:prstGeom>
        </p:spPr>
      </p:pic>
      <p:pic>
        <p:nvPicPr>
          <p:cNvPr id="4" name="Image 3">
            <a:extLst>
              <a:ext uri="{FF2B5EF4-FFF2-40B4-BE49-F238E27FC236}">
                <a16:creationId xmlns:a16="http://schemas.microsoft.com/office/drawing/2014/main" id="{53518661-3BB1-977D-77D2-54F9629F8F38}"/>
              </a:ext>
            </a:extLst>
          </p:cNvPr>
          <p:cNvPicPr>
            <a:picLocks noChangeAspect="1"/>
          </p:cNvPicPr>
          <p:nvPr/>
        </p:nvPicPr>
        <p:blipFill>
          <a:blip r:embed="rId5"/>
          <a:stretch>
            <a:fillRect/>
          </a:stretch>
        </p:blipFill>
        <p:spPr>
          <a:xfrm>
            <a:off x="7911392" y="6207966"/>
            <a:ext cx="2266177" cy="474316"/>
          </a:xfrm>
          <a:prstGeom prst="rect">
            <a:avLst/>
          </a:prstGeom>
        </p:spPr>
      </p:pic>
      <p:sp>
        <p:nvSpPr>
          <p:cNvPr id="5" name="ZoneTexte 4">
            <a:extLst>
              <a:ext uri="{FF2B5EF4-FFF2-40B4-BE49-F238E27FC236}">
                <a16:creationId xmlns:a16="http://schemas.microsoft.com/office/drawing/2014/main" id="{A8C8BC28-75BD-5F10-49ED-64DFFBC2D329}"/>
              </a:ext>
            </a:extLst>
          </p:cNvPr>
          <p:cNvSpPr txBox="1"/>
          <p:nvPr/>
        </p:nvSpPr>
        <p:spPr>
          <a:xfrm rot="5400000">
            <a:off x="9260150" y="3852901"/>
            <a:ext cx="4195654" cy="369332"/>
          </a:xfrm>
          <a:prstGeom prst="rect">
            <a:avLst/>
          </a:prstGeom>
          <a:noFill/>
        </p:spPr>
        <p:txBody>
          <a:bodyPr wrap="square" rtlCol="0">
            <a:spAutoFit/>
          </a:bodyPr>
          <a:lstStyle/>
          <a:p>
            <a:pPr algn="ctr"/>
            <a:r>
              <a:rPr lang="en-GB" dirty="0" err="1"/>
              <a:t>Guo</a:t>
            </a:r>
            <a:r>
              <a:rPr lang="en-GB" dirty="0"/>
              <a:t> Q. et al. 2019. PNAS 116: 7382-7386.</a:t>
            </a:r>
          </a:p>
        </p:txBody>
      </p:sp>
      <p:sp>
        <p:nvSpPr>
          <p:cNvPr id="7" name="ZoneTexte 6">
            <a:extLst>
              <a:ext uri="{FF2B5EF4-FFF2-40B4-BE49-F238E27FC236}">
                <a16:creationId xmlns:a16="http://schemas.microsoft.com/office/drawing/2014/main" id="{13DCC7BB-3602-4AC2-8930-B1F643FD747C}"/>
              </a:ext>
            </a:extLst>
          </p:cNvPr>
          <p:cNvSpPr txBox="1"/>
          <p:nvPr/>
        </p:nvSpPr>
        <p:spPr>
          <a:xfrm>
            <a:off x="405048" y="2003395"/>
            <a:ext cx="5128000" cy="1938992"/>
          </a:xfrm>
          <a:prstGeom prst="rect">
            <a:avLst/>
          </a:prstGeom>
          <a:noFill/>
        </p:spPr>
        <p:txBody>
          <a:bodyPr wrap="square" rtlCol="0">
            <a:spAutoFit/>
          </a:bodyPr>
          <a:lstStyle/>
          <a:p>
            <a:pPr algn="ctr"/>
            <a:r>
              <a:rPr lang="fr-FR" sz="2400" dirty="0"/>
              <a:t>130 210 sites d’observation aux USA: au delà de 35 espèces, plus les espèces d’arbres sont nombreuses, plus les pathogènes (insectes, champignons) ont du mal à se disperser.</a:t>
            </a:r>
          </a:p>
        </p:txBody>
      </p:sp>
      <p:sp>
        <p:nvSpPr>
          <p:cNvPr id="9" name="Text Box 10">
            <a:extLst>
              <a:ext uri="{FF2B5EF4-FFF2-40B4-BE49-F238E27FC236}">
                <a16:creationId xmlns:a16="http://schemas.microsoft.com/office/drawing/2014/main" id="{0D97E1F5-3DE5-1700-AD60-96E30486670E}"/>
              </a:ext>
            </a:extLst>
          </p:cNvPr>
          <p:cNvSpPr txBox="1">
            <a:spLocks noChangeArrowheads="1"/>
          </p:cNvSpPr>
          <p:nvPr/>
        </p:nvSpPr>
        <p:spPr bwMode="auto">
          <a:xfrm>
            <a:off x="668336" y="4248894"/>
            <a:ext cx="4864712"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 </a:t>
            </a:r>
          </a:p>
          <a:p>
            <a:pPr>
              <a:spcBef>
                <a:spcPct val="50000"/>
              </a:spcBef>
              <a:defRPr/>
            </a:pPr>
            <a:r>
              <a:rPr lang="fr-FR" sz="2400" b="1" dirty="0">
                <a:solidFill>
                  <a:srgbClr val="3A2CFF"/>
                </a:solidFill>
                <a:cs typeface="Arial"/>
              </a:rPr>
              <a:t>Un nombre élevé d’espèces d’arbres peut freiner la dispersion des pathogènes alors qu’une diversité faible peut la favoriser.</a:t>
            </a:r>
          </a:p>
        </p:txBody>
      </p:sp>
      <p:sp>
        <p:nvSpPr>
          <p:cNvPr id="10" name="ZoneTexte 9">
            <a:extLst>
              <a:ext uri="{FF2B5EF4-FFF2-40B4-BE49-F238E27FC236}">
                <a16:creationId xmlns:a16="http://schemas.microsoft.com/office/drawing/2014/main" id="{0DF50D86-AD99-17A0-3F32-44F1A85A1146}"/>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3977501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CC4FAF93-C689-7DA1-6CBE-027C1DF7F4B6}"/>
              </a:ext>
            </a:extLst>
          </p:cNvPr>
          <p:cNvPicPr>
            <a:picLocks noChangeAspect="1"/>
          </p:cNvPicPr>
          <p:nvPr/>
        </p:nvPicPr>
        <p:blipFill>
          <a:blip r:embed="rId3"/>
          <a:stretch>
            <a:fillRect/>
          </a:stretch>
        </p:blipFill>
        <p:spPr>
          <a:xfrm>
            <a:off x="4052611" y="1715996"/>
            <a:ext cx="7596095" cy="4881640"/>
          </a:xfrm>
          <a:prstGeom prst="rect">
            <a:avLst/>
          </a:prstGeom>
        </p:spPr>
      </p:pic>
      <p:sp>
        <p:nvSpPr>
          <p:cNvPr id="10" name="ZoneTexte 9">
            <a:extLst>
              <a:ext uri="{FF2B5EF4-FFF2-40B4-BE49-F238E27FC236}">
                <a16:creationId xmlns:a16="http://schemas.microsoft.com/office/drawing/2014/main" id="{F7916CB5-0040-404A-BA6D-7EF2916D2E32}"/>
              </a:ext>
            </a:extLst>
          </p:cNvPr>
          <p:cNvSpPr txBox="1"/>
          <p:nvPr/>
        </p:nvSpPr>
        <p:spPr>
          <a:xfrm>
            <a:off x="543294" y="5901595"/>
            <a:ext cx="2722843" cy="523199"/>
          </a:xfrm>
          <a:prstGeom prst="rect">
            <a:avLst/>
          </a:prstGeom>
          <a:noFill/>
        </p:spPr>
        <p:txBody>
          <a:bodyPr wrap="square" rtlCol="0">
            <a:spAutoFit/>
          </a:bodyPr>
          <a:lstStyle/>
          <a:p>
            <a:pPr algn="ctr"/>
            <a:r>
              <a:rPr lang="en-GB" sz="1400" dirty="0"/>
              <a:t>Latte et al. 2013. European Journal of Forest Research 132: 565-577</a:t>
            </a:r>
          </a:p>
        </p:txBody>
      </p:sp>
      <p:sp>
        <p:nvSpPr>
          <p:cNvPr id="11" name="ZoneTexte 10">
            <a:extLst>
              <a:ext uri="{FF2B5EF4-FFF2-40B4-BE49-F238E27FC236}">
                <a16:creationId xmlns:a16="http://schemas.microsoft.com/office/drawing/2014/main" id="{4C272470-EDF4-FBF3-ECD4-761EAEA35CFC}"/>
              </a:ext>
            </a:extLst>
          </p:cNvPr>
          <p:cNvSpPr txBox="1"/>
          <p:nvPr/>
        </p:nvSpPr>
        <p:spPr>
          <a:xfrm>
            <a:off x="543294" y="2418383"/>
            <a:ext cx="3196053" cy="2677656"/>
          </a:xfrm>
          <a:prstGeom prst="rect">
            <a:avLst/>
          </a:prstGeom>
          <a:noFill/>
        </p:spPr>
        <p:txBody>
          <a:bodyPr wrap="square" rtlCol="0">
            <a:spAutoFit/>
          </a:bodyPr>
          <a:lstStyle/>
          <a:p>
            <a:pPr algn="ctr"/>
            <a:r>
              <a:rPr lang="fr-FR" sz="2800" dirty="0">
                <a:solidFill>
                  <a:srgbClr val="0000FF"/>
                </a:solidFill>
              </a:rPr>
              <a:t>Stocks de carbone (tonnes de C par ha) dans des forêts de feuillus (B) et de conifères (C) en Wallonie, Belgique</a:t>
            </a:r>
          </a:p>
        </p:txBody>
      </p:sp>
      <p:sp>
        <p:nvSpPr>
          <p:cNvPr id="3" name="ZoneTexte 2">
            <a:extLst>
              <a:ext uri="{FF2B5EF4-FFF2-40B4-BE49-F238E27FC236}">
                <a16:creationId xmlns:a16="http://schemas.microsoft.com/office/drawing/2014/main" id="{4BAC5DEB-0263-28FB-9093-E3BD9FCDEED6}"/>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spTree>
    <p:extLst>
      <p:ext uri="{BB962C8B-B14F-4D97-AF65-F5344CB8AC3E}">
        <p14:creationId xmlns:p14="http://schemas.microsoft.com/office/powerpoint/2010/main" val="4043508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A5FFFBBC-759D-531A-7799-D1524306960D}"/>
              </a:ext>
            </a:extLst>
          </p:cNvPr>
          <p:cNvPicPr>
            <a:picLocks noChangeAspect="1"/>
          </p:cNvPicPr>
          <p:nvPr/>
        </p:nvPicPr>
        <p:blipFill>
          <a:blip r:embed="rId2"/>
          <a:stretch>
            <a:fillRect/>
          </a:stretch>
        </p:blipFill>
        <p:spPr>
          <a:xfrm>
            <a:off x="6945514" y="4901780"/>
            <a:ext cx="2163675" cy="1622756"/>
          </a:xfrm>
          <a:prstGeom prst="rect">
            <a:avLst/>
          </a:prstGeom>
        </p:spPr>
      </p:pic>
      <p:pic>
        <p:nvPicPr>
          <p:cNvPr id="21" name="Image 20">
            <a:extLst>
              <a:ext uri="{FF2B5EF4-FFF2-40B4-BE49-F238E27FC236}">
                <a16:creationId xmlns:a16="http://schemas.microsoft.com/office/drawing/2014/main" id="{5B6703F3-4DE4-ACC7-37DC-D0CD98E40D10}"/>
              </a:ext>
            </a:extLst>
          </p:cNvPr>
          <p:cNvPicPr>
            <a:picLocks noChangeAspect="1"/>
          </p:cNvPicPr>
          <p:nvPr/>
        </p:nvPicPr>
        <p:blipFill>
          <a:blip r:embed="rId3"/>
          <a:stretch>
            <a:fillRect/>
          </a:stretch>
        </p:blipFill>
        <p:spPr>
          <a:xfrm>
            <a:off x="7269077" y="3454538"/>
            <a:ext cx="2560092" cy="1920070"/>
          </a:xfrm>
          <a:prstGeom prst="rect">
            <a:avLst/>
          </a:prstGeom>
        </p:spPr>
      </p:pic>
      <p:cxnSp>
        <p:nvCxnSpPr>
          <p:cNvPr id="2" name="Connecteur droit 1">
            <a:extLst>
              <a:ext uri="{FF2B5EF4-FFF2-40B4-BE49-F238E27FC236}">
                <a16:creationId xmlns:a16="http://schemas.microsoft.com/office/drawing/2014/main" id="{89F1A7FB-F6D8-319D-41F2-ABCC603369DF}"/>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3" name="Image2">
            <a:extLst>
              <a:ext uri="{FF2B5EF4-FFF2-40B4-BE49-F238E27FC236}">
                <a16:creationId xmlns:a16="http://schemas.microsoft.com/office/drawing/2014/main" id="{FEDB7517-EF65-E1B2-2FDB-C0942E39E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5F46D94D-EC3D-38EE-098B-0C7307DABBC0}"/>
              </a:ext>
            </a:extLst>
          </p:cNvPr>
          <p:cNvSpPr txBox="1"/>
          <p:nvPr/>
        </p:nvSpPr>
        <p:spPr>
          <a:xfrm>
            <a:off x="2711999" y="288974"/>
            <a:ext cx="9480001" cy="830997"/>
          </a:xfrm>
          <a:prstGeom prst="rect">
            <a:avLst/>
          </a:prstGeom>
          <a:noFill/>
        </p:spPr>
        <p:txBody>
          <a:bodyPr wrap="square" rtlCol="0">
            <a:spAutoFit/>
          </a:bodyPr>
          <a:lstStyle/>
          <a:p>
            <a:r>
              <a:rPr lang="fr-FR" sz="4800" dirty="0"/>
              <a:t>Que perdons-nous ?</a:t>
            </a:r>
          </a:p>
        </p:txBody>
      </p:sp>
      <p:pic>
        <p:nvPicPr>
          <p:cNvPr id="5" name="Image 4">
            <a:extLst>
              <a:ext uri="{FF2B5EF4-FFF2-40B4-BE49-F238E27FC236}">
                <a16:creationId xmlns:a16="http://schemas.microsoft.com/office/drawing/2014/main" id="{50151511-88B6-1669-FBCB-BE6F92A4E124}"/>
              </a:ext>
            </a:extLst>
          </p:cNvPr>
          <p:cNvPicPr>
            <a:picLocks noChangeAspect="1"/>
          </p:cNvPicPr>
          <p:nvPr/>
        </p:nvPicPr>
        <p:blipFill>
          <a:blip r:embed="rId5"/>
          <a:stretch>
            <a:fillRect/>
          </a:stretch>
        </p:blipFill>
        <p:spPr>
          <a:xfrm>
            <a:off x="1099290" y="1643981"/>
            <a:ext cx="3371841" cy="2528880"/>
          </a:xfrm>
          <a:prstGeom prst="rect">
            <a:avLst/>
          </a:prstGeom>
        </p:spPr>
      </p:pic>
      <p:sp>
        <p:nvSpPr>
          <p:cNvPr id="6" name="ZoneTexte 5">
            <a:extLst>
              <a:ext uri="{FF2B5EF4-FFF2-40B4-BE49-F238E27FC236}">
                <a16:creationId xmlns:a16="http://schemas.microsoft.com/office/drawing/2014/main" id="{D23DA558-7ECC-987E-DFF0-990237B24835}"/>
              </a:ext>
            </a:extLst>
          </p:cNvPr>
          <p:cNvSpPr txBox="1"/>
          <p:nvPr/>
        </p:nvSpPr>
        <p:spPr>
          <a:xfrm rot="16200000">
            <a:off x="-356527" y="2699210"/>
            <a:ext cx="2236417" cy="338554"/>
          </a:xfrm>
          <a:prstGeom prst="rect">
            <a:avLst/>
          </a:prstGeom>
          <a:noFill/>
        </p:spPr>
        <p:txBody>
          <a:bodyPr wrap="square" rtlCol="0">
            <a:spAutoFit/>
          </a:bodyPr>
          <a:lstStyle/>
          <a:p>
            <a:pPr algn="ctr"/>
            <a:r>
              <a:rPr lang="fr-FR" sz="800" dirty="0"/>
              <a:t>https://</a:t>
            </a:r>
            <a:r>
              <a:rPr lang="fr-FR" sz="800" dirty="0" err="1"/>
              <a:t>commons.wikimedia.org</a:t>
            </a:r>
            <a:r>
              <a:rPr lang="fr-FR" sz="800" dirty="0"/>
              <a:t>/wiki/</a:t>
            </a:r>
            <a:r>
              <a:rPr lang="fr-FR" sz="800" dirty="0" err="1"/>
              <a:t>File:Air_pollution_from_Ladyzyn_thermal_power_plant.jpg</a:t>
            </a:r>
            <a:endParaRPr lang="fr-FR" sz="800" dirty="0"/>
          </a:p>
        </p:txBody>
      </p:sp>
      <p:pic>
        <p:nvPicPr>
          <p:cNvPr id="7" name="Image 6">
            <a:extLst>
              <a:ext uri="{FF2B5EF4-FFF2-40B4-BE49-F238E27FC236}">
                <a16:creationId xmlns:a16="http://schemas.microsoft.com/office/drawing/2014/main" id="{881D3121-0A35-A887-745F-4E6F17DC96AD}"/>
              </a:ext>
            </a:extLst>
          </p:cNvPr>
          <p:cNvPicPr>
            <a:picLocks noChangeAspect="1"/>
          </p:cNvPicPr>
          <p:nvPr/>
        </p:nvPicPr>
        <p:blipFill>
          <a:blip r:embed="rId6"/>
          <a:stretch>
            <a:fillRect/>
          </a:stretch>
        </p:blipFill>
        <p:spPr>
          <a:xfrm>
            <a:off x="1123002" y="4306728"/>
            <a:ext cx="3401993" cy="2266578"/>
          </a:xfrm>
          <a:prstGeom prst="rect">
            <a:avLst/>
          </a:prstGeom>
        </p:spPr>
      </p:pic>
      <p:sp>
        <p:nvSpPr>
          <p:cNvPr id="8" name="ZoneTexte 7">
            <a:extLst>
              <a:ext uri="{FF2B5EF4-FFF2-40B4-BE49-F238E27FC236}">
                <a16:creationId xmlns:a16="http://schemas.microsoft.com/office/drawing/2014/main" id="{900D4A6E-1001-9F3A-A5C0-411D7E965B88}"/>
              </a:ext>
            </a:extLst>
          </p:cNvPr>
          <p:cNvSpPr txBox="1"/>
          <p:nvPr/>
        </p:nvSpPr>
        <p:spPr>
          <a:xfrm rot="16200000">
            <a:off x="-240116" y="5238635"/>
            <a:ext cx="1986678" cy="338554"/>
          </a:xfrm>
          <a:prstGeom prst="rect">
            <a:avLst/>
          </a:prstGeom>
          <a:noFill/>
        </p:spPr>
        <p:txBody>
          <a:bodyPr wrap="square" rtlCol="0">
            <a:spAutoFit/>
          </a:bodyPr>
          <a:lstStyle/>
          <a:p>
            <a:pPr algn="ctr"/>
            <a:r>
              <a:rPr lang="fr-FR" sz="800" dirty="0"/>
              <a:t>https://</a:t>
            </a:r>
            <a:r>
              <a:rPr lang="fr-FR" sz="800" dirty="0" err="1"/>
              <a:t>upload.wikimedia.org</a:t>
            </a:r>
            <a:r>
              <a:rPr lang="fr-FR" sz="800" dirty="0"/>
              <a:t>/</a:t>
            </a:r>
            <a:r>
              <a:rPr lang="fr-FR" sz="800" dirty="0" err="1"/>
              <a:t>wikipedia</a:t>
            </a:r>
            <a:r>
              <a:rPr lang="fr-FR" sz="800" dirty="0"/>
              <a:t>/</a:t>
            </a:r>
            <a:r>
              <a:rPr lang="fr-FR" sz="800" dirty="0" err="1"/>
              <a:t>commons</a:t>
            </a:r>
            <a:r>
              <a:rPr lang="fr-FR" sz="800" dirty="0"/>
              <a:t>/4/47/</a:t>
            </a:r>
            <a:r>
              <a:rPr lang="fr-FR" sz="800" dirty="0" err="1"/>
              <a:t>Deforestation_in_Borneo.jpg</a:t>
            </a:r>
            <a:endParaRPr lang="fr-FR" sz="800" dirty="0"/>
          </a:p>
        </p:txBody>
      </p:sp>
      <p:pic>
        <p:nvPicPr>
          <p:cNvPr id="17" name="Image 16">
            <a:extLst>
              <a:ext uri="{FF2B5EF4-FFF2-40B4-BE49-F238E27FC236}">
                <a16:creationId xmlns:a16="http://schemas.microsoft.com/office/drawing/2014/main" id="{7BC88A97-894B-C016-53FA-385510913FF5}"/>
              </a:ext>
            </a:extLst>
          </p:cNvPr>
          <p:cNvPicPr>
            <a:picLocks noChangeAspect="1"/>
          </p:cNvPicPr>
          <p:nvPr/>
        </p:nvPicPr>
        <p:blipFill rotWithShape="1">
          <a:blip r:embed="rId7"/>
          <a:srcRect l="-37876" t="-3248" r="47846" b="3248"/>
          <a:stretch/>
        </p:blipFill>
        <p:spPr>
          <a:xfrm rot="5400000">
            <a:off x="7281127" y="419225"/>
            <a:ext cx="3704731" cy="3086161"/>
          </a:xfrm>
          <a:prstGeom prst="rect">
            <a:avLst/>
          </a:prstGeom>
        </p:spPr>
      </p:pic>
      <p:sp>
        <p:nvSpPr>
          <p:cNvPr id="22" name="ZoneTexte 21">
            <a:extLst>
              <a:ext uri="{FF2B5EF4-FFF2-40B4-BE49-F238E27FC236}">
                <a16:creationId xmlns:a16="http://schemas.microsoft.com/office/drawing/2014/main" id="{CB2A2926-8626-8E20-B2E9-00AB6FB68D53}"/>
              </a:ext>
            </a:extLst>
          </p:cNvPr>
          <p:cNvSpPr txBox="1"/>
          <p:nvPr/>
        </p:nvSpPr>
        <p:spPr>
          <a:xfrm>
            <a:off x="9179793" y="5962911"/>
            <a:ext cx="1298753" cy="584775"/>
          </a:xfrm>
          <a:prstGeom prst="rect">
            <a:avLst/>
          </a:prstGeom>
          <a:noFill/>
        </p:spPr>
        <p:txBody>
          <a:bodyPr wrap="none" rtlCol="0">
            <a:spAutoFit/>
          </a:bodyPr>
          <a:lstStyle/>
          <a:p>
            <a:r>
              <a:rPr lang="fr-FR" sz="3200" dirty="0"/>
              <a:t>25,3 %</a:t>
            </a:r>
          </a:p>
        </p:txBody>
      </p:sp>
      <p:sp>
        <p:nvSpPr>
          <p:cNvPr id="23" name="ZoneTexte 22">
            <a:extLst>
              <a:ext uri="{FF2B5EF4-FFF2-40B4-BE49-F238E27FC236}">
                <a16:creationId xmlns:a16="http://schemas.microsoft.com/office/drawing/2014/main" id="{9F6E0D89-89AE-8128-0B4F-A25416E6B087}"/>
              </a:ext>
            </a:extLst>
          </p:cNvPr>
          <p:cNvSpPr txBox="1"/>
          <p:nvPr/>
        </p:nvSpPr>
        <p:spPr>
          <a:xfrm>
            <a:off x="10636116" y="3244201"/>
            <a:ext cx="1298753" cy="584775"/>
          </a:xfrm>
          <a:prstGeom prst="rect">
            <a:avLst/>
          </a:prstGeom>
          <a:noFill/>
        </p:spPr>
        <p:txBody>
          <a:bodyPr wrap="none" rtlCol="0">
            <a:spAutoFit/>
          </a:bodyPr>
          <a:lstStyle/>
          <a:p>
            <a:r>
              <a:rPr lang="fr-FR" sz="3200" dirty="0"/>
              <a:t>46,4 %</a:t>
            </a:r>
          </a:p>
        </p:txBody>
      </p:sp>
      <p:sp>
        <p:nvSpPr>
          <p:cNvPr id="24" name="ZoneTexte 23">
            <a:extLst>
              <a:ext uri="{FF2B5EF4-FFF2-40B4-BE49-F238E27FC236}">
                <a16:creationId xmlns:a16="http://schemas.microsoft.com/office/drawing/2014/main" id="{0BC694D8-1C40-8C5C-9BD3-273B17426F1A}"/>
              </a:ext>
            </a:extLst>
          </p:cNvPr>
          <p:cNvSpPr txBox="1"/>
          <p:nvPr/>
        </p:nvSpPr>
        <p:spPr>
          <a:xfrm>
            <a:off x="9933421" y="4789833"/>
            <a:ext cx="1298753" cy="584775"/>
          </a:xfrm>
          <a:prstGeom prst="rect">
            <a:avLst/>
          </a:prstGeom>
          <a:noFill/>
        </p:spPr>
        <p:txBody>
          <a:bodyPr wrap="none" rtlCol="0">
            <a:spAutoFit/>
          </a:bodyPr>
          <a:lstStyle/>
          <a:p>
            <a:r>
              <a:rPr lang="fr-FR" sz="3200" dirty="0"/>
              <a:t>28,3 %</a:t>
            </a:r>
          </a:p>
        </p:txBody>
      </p:sp>
      <p:sp>
        <p:nvSpPr>
          <p:cNvPr id="25" name="ZoneTexte 24">
            <a:extLst>
              <a:ext uri="{FF2B5EF4-FFF2-40B4-BE49-F238E27FC236}">
                <a16:creationId xmlns:a16="http://schemas.microsoft.com/office/drawing/2014/main" id="{9AEC9892-0151-D229-8E56-F4FC3D4747D5}"/>
              </a:ext>
            </a:extLst>
          </p:cNvPr>
          <p:cNvSpPr txBox="1"/>
          <p:nvPr/>
        </p:nvSpPr>
        <p:spPr>
          <a:xfrm>
            <a:off x="4597651" y="5984251"/>
            <a:ext cx="987771" cy="584775"/>
          </a:xfrm>
          <a:prstGeom prst="rect">
            <a:avLst/>
          </a:prstGeom>
          <a:noFill/>
        </p:spPr>
        <p:txBody>
          <a:bodyPr wrap="none" rtlCol="0">
            <a:spAutoFit/>
          </a:bodyPr>
          <a:lstStyle/>
          <a:p>
            <a:r>
              <a:rPr lang="fr-FR" sz="3200" dirty="0"/>
              <a:t>10 %</a:t>
            </a:r>
          </a:p>
        </p:txBody>
      </p:sp>
      <p:sp>
        <p:nvSpPr>
          <p:cNvPr id="26" name="ZoneTexte 25">
            <a:extLst>
              <a:ext uri="{FF2B5EF4-FFF2-40B4-BE49-F238E27FC236}">
                <a16:creationId xmlns:a16="http://schemas.microsoft.com/office/drawing/2014/main" id="{05D57C21-2BF1-929A-CC51-7BA8D2D8DF35}"/>
              </a:ext>
            </a:extLst>
          </p:cNvPr>
          <p:cNvSpPr txBox="1"/>
          <p:nvPr/>
        </p:nvSpPr>
        <p:spPr>
          <a:xfrm>
            <a:off x="4571350" y="3694308"/>
            <a:ext cx="987771" cy="584775"/>
          </a:xfrm>
          <a:prstGeom prst="rect">
            <a:avLst/>
          </a:prstGeom>
          <a:noFill/>
        </p:spPr>
        <p:txBody>
          <a:bodyPr wrap="none" rtlCol="0">
            <a:spAutoFit/>
          </a:bodyPr>
          <a:lstStyle/>
          <a:p>
            <a:r>
              <a:rPr lang="fr-FR" sz="3200" dirty="0"/>
              <a:t>90 %</a:t>
            </a:r>
          </a:p>
        </p:txBody>
      </p:sp>
      <p:sp>
        <p:nvSpPr>
          <p:cNvPr id="28" name="ZoneTexte 27">
            <a:extLst>
              <a:ext uri="{FF2B5EF4-FFF2-40B4-BE49-F238E27FC236}">
                <a16:creationId xmlns:a16="http://schemas.microsoft.com/office/drawing/2014/main" id="{AF1AC8D2-B3C9-8654-C3EE-E243E1E45DF9}"/>
              </a:ext>
            </a:extLst>
          </p:cNvPr>
          <p:cNvSpPr txBox="1"/>
          <p:nvPr/>
        </p:nvSpPr>
        <p:spPr>
          <a:xfrm>
            <a:off x="4991226" y="1597310"/>
            <a:ext cx="1954288" cy="1077218"/>
          </a:xfrm>
          <a:prstGeom prst="rect">
            <a:avLst/>
          </a:prstGeom>
          <a:noFill/>
        </p:spPr>
        <p:txBody>
          <a:bodyPr wrap="square" rtlCol="0">
            <a:spAutoFit/>
          </a:bodyPr>
          <a:lstStyle/>
          <a:p>
            <a:pPr algn="ctr"/>
            <a:r>
              <a:rPr lang="fr-FR" sz="3200" dirty="0"/>
              <a:t>2023: 37,4 Gt CO</a:t>
            </a:r>
            <a:r>
              <a:rPr lang="fr-FR" sz="3200" baseline="-25000" dirty="0"/>
              <a:t>2</a:t>
            </a:r>
          </a:p>
        </p:txBody>
      </p:sp>
    </p:spTree>
    <p:extLst>
      <p:ext uri="{BB962C8B-B14F-4D97-AF65-F5344CB8AC3E}">
        <p14:creationId xmlns:p14="http://schemas.microsoft.com/office/powerpoint/2010/main" val="3643905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4E88D269-D082-594E-AC46-550323635102}"/>
              </a:ext>
            </a:extLst>
          </p:cNvPr>
          <p:cNvSpPr txBox="1"/>
          <p:nvPr/>
        </p:nvSpPr>
        <p:spPr>
          <a:xfrm>
            <a:off x="2711999" y="288974"/>
            <a:ext cx="8627165" cy="830997"/>
          </a:xfrm>
          <a:prstGeom prst="rect">
            <a:avLst/>
          </a:prstGeom>
          <a:noFill/>
        </p:spPr>
        <p:txBody>
          <a:bodyPr wrap="square" rtlCol="0">
            <a:spAutoFit/>
          </a:bodyPr>
          <a:lstStyle/>
          <a:p>
            <a:r>
              <a:rPr lang="fr-FR" sz="4800" dirty="0"/>
              <a:t>Ce que biodiversité veut dire</a:t>
            </a:r>
          </a:p>
        </p:txBody>
      </p: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63CA9C27-F2EC-C49C-5841-21BBF1A46E0A}"/>
              </a:ext>
            </a:extLst>
          </p:cNvPr>
          <p:cNvSpPr txBox="1">
            <a:spLocks noChangeArrowheads="1"/>
          </p:cNvSpPr>
          <p:nvPr/>
        </p:nvSpPr>
        <p:spPr bwMode="auto">
          <a:xfrm>
            <a:off x="455076" y="2133855"/>
            <a:ext cx="5640336" cy="4081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90000"/>
              </a:lnSpc>
            </a:pPr>
            <a:r>
              <a:rPr lang="fr-FR" sz="2400" u="sng" dirty="0">
                <a:solidFill>
                  <a:schemeClr val="bg1">
                    <a:lumMod val="50000"/>
                  </a:schemeClr>
                </a:solidFill>
                <a:latin typeface="Arial"/>
                <a:cs typeface="Arial"/>
              </a:rPr>
              <a:t>Définition de la Convention sur la diversité biologique</a:t>
            </a:r>
            <a:r>
              <a:rPr lang="fr-FR" sz="2400" dirty="0">
                <a:solidFill>
                  <a:schemeClr val="bg1">
                    <a:lumMod val="50000"/>
                  </a:schemeClr>
                </a:solidFill>
                <a:latin typeface="Arial"/>
                <a:cs typeface="Arial"/>
              </a:rPr>
              <a:t>:</a:t>
            </a:r>
          </a:p>
          <a:p>
            <a:pPr>
              <a:lnSpc>
                <a:spcPct val="90000"/>
              </a:lnSpc>
            </a:pPr>
            <a:r>
              <a:rPr lang="fr-FR" sz="2400" dirty="0">
                <a:solidFill>
                  <a:schemeClr val="bg1">
                    <a:lumMod val="50000"/>
                  </a:schemeClr>
                </a:solidFill>
                <a:latin typeface="Arial"/>
                <a:cs typeface="Arial"/>
              </a:rPr>
              <a:t>La « Diversité biologique » désigne toutes les formes de </a:t>
            </a:r>
            <a:r>
              <a:rPr lang="fr-FR" sz="2400" dirty="0">
                <a:solidFill>
                  <a:srgbClr val="0070C0"/>
                </a:solidFill>
                <a:latin typeface="Arial"/>
                <a:cs typeface="Arial"/>
              </a:rPr>
              <a:t>variabilité</a:t>
            </a:r>
            <a:r>
              <a:rPr lang="fr-FR" sz="2400" dirty="0">
                <a:solidFill>
                  <a:schemeClr val="bg1">
                    <a:lumMod val="50000"/>
                  </a:schemeClr>
                </a:solidFill>
                <a:latin typeface="Arial"/>
                <a:cs typeface="Arial"/>
              </a:rPr>
              <a:t> du monde vivant, au niveau espèce et au niveau des écosystèmes, et au niveau des complexes écologiques dont font partie les organismes. Cela comprend la diversité intra-espèces, inter-espèces et inter-écosystèmes. (CBD, 1992, article 2: use of </a:t>
            </a:r>
            <a:r>
              <a:rPr lang="fr-FR" sz="2400" dirty="0" err="1">
                <a:solidFill>
                  <a:schemeClr val="bg1">
                    <a:lumMod val="50000"/>
                  </a:schemeClr>
                </a:solidFill>
                <a:latin typeface="Arial"/>
                <a:cs typeface="Arial"/>
              </a:rPr>
              <a:t>terms</a:t>
            </a:r>
            <a:r>
              <a:rPr lang="fr-FR" sz="2400" dirty="0">
                <a:solidFill>
                  <a:schemeClr val="bg1">
                    <a:lumMod val="50000"/>
                  </a:schemeClr>
                </a:solidFill>
                <a:latin typeface="Arial"/>
                <a:cs typeface="Arial"/>
              </a:rPr>
              <a:t>).</a:t>
            </a:r>
          </a:p>
          <a:p>
            <a:pPr>
              <a:lnSpc>
                <a:spcPct val="90000"/>
              </a:lnSpc>
            </a:pPr>
            <a:endParaRPr lang="fr-FR" sz="2400" dirty="0">
              <a:solidFill>
                <a:schemeClr val="bg1">
                  <a:lumMod val="50000"/>
                </a:schemeClr>
              </a:solidFill>
              <a:latin typeface="Arial"/>
              <a:cs typeface="Arial"/>
            </a:endParaRPr>
          </a:p>
        </p:txBody>
      </p:sp>
      <p:pic>
        <p:nvPicPr>
          <p:cNvPr id="4" name="Image 3">
            <a:extLst>
              <a:ext uri="{FF2B5EF4-FFF2-40B4-BE49-F238E27FC236}">
                <a16:creationId xmlns:a16="http://schemas.microsoft.com/office/drawing/2014/main" id="{57922607-E46D-B274-AE86-C7D2EE6392D1}"/>
              </a:ext>
            </a:extLst>
          </p:cNvPr>
          <p:cNvPicPr>
            <a:picLocks noChangeAspect="1"/>
          </p:cNvPicPr>
          <p:nvPr/>
        </p:nvPicPr>
        <p:blipFill>
          <a:blip r:embed="rId3"/>
          <a:stretch>
            <a:fillRect/>
          </a:stretch>
        </p:blipFill>
        <p:spPr>
          <a:xfrm>
            <a:off x="6261359" y="2190703"/>
            <a:ext cx="5474977" cy="3601958"/>
          </a:xfrm>
          <a:prstGeom prst="rect">
            <a:avLst/>
          </a:prstGeom>
        </p:spPr>
      </p:pic>
      <p:sp>
        <p:nvSpPr>
          <p:cNvPr id="5" name="ZoneTexte 4">
            <a:extLst>
              <a:ext uri="{FF2B5EF4-FFF2-40B4-BE49-F238E27FC236}">
                <a16:creationId xmlns:a16="http://schemas.microsoft.com/office/drawing/2014/main" id="{1EBE2F15-E133-BC55-B570-62532AAE1570}"/>
              </a:ext>
            </a:extLst>
          </p:cNvPr>
          <p:cNvSpPr txBox="1"/>
          <p:nvPr/>
        </p:nvSpPr>
        <p:spPr>
          <a:xfrm>
            <a:off x="7309121" y="5961056"/>
            <a:ext cx="3379451" cy="253916"/>
          </a:xfrm>
          <a:prstGeom prst="rect">
            <a:avLst/>
          </a:prstGeom>
          <a:noFill/>
        </p:spPr>
        <p:txBody>
          <a:bodyPr wrap="none" rtlCol="0">
            <a:spAutoFit/>
          </a:bodyPr>
          <a:lstStyle/>
          <a:p>
            <a:r>
              <a:rPr lang="en-GB" sz="1050" dirty="0"/>
              <a:t>https://</a:t>
            </a:r>
            <a:r>
              <a:rPr lang="en-GB" sz="1050" dirty="0" err="1"/>
              <a:t>www.flickr.com</a:t>
            </a:r>
            <a:r>
              <a:rPr lang="en-GB" sz="1050" dirty="0"/>
              <a:t>/photos/</a:t>
            </a:r>
            <a:r>
              <a:rPr lang="en-GB" sz="1050" dirty="0" err="1"/>
              <a:t>un_photo</a:t>
            </a:r>
            <a:r>
              <a:rPr lang="en-GB" sz="1050" dirty="0"/>
              <a:t>/24706129049</a:t>
            </a:r>
          </a:p>
        </p:txBody>
      </p:sp>
    </p:spTree>
    <p:extLst>
      <p:ext uri="{BB962C8B-B14F-4D97-AF65-F5344CB8AC3E}">
        <p14:creationId xmlns:p14="http://schemas.microsoft.com/office/powerpoint/2010/main" val="233536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Objet 3"/>
          <p:cNvGraphicFramePr>
            <a:graphicFrameLocks noChangeAspect="1"/>
          </p:cNvGraphicFramePr>
          <p:nvPr/>
        </p:nvGraphicFramePr>
        <p:xfrm>
          <a:off x="1761225" y="1715996"/>
          <a:ext cx="8669549" cy="4125585"/>
        </p:xfrm>
        <a:graphic>
          <a:graphicData uri="http://schemas.openxmlformats.org/presentationml/2006/ole">
            <mc:AlternateContent xmlns:mc="http://schemas.openxmlformats.org/markup-compatibility/2006">
              <mc:Choice xmlns:v="urn:schemas-microsoft-com:vml" Requires="v">
                <p:oleObj name="Document" r:id="rId2" imgW="4990916" imgH="2374813" progId="Word.Document.12">
                  <p:embed/>
                </p:oleObj>
              </mc:Choice>
              <mc:Fallback>
                <p:oleObj name="Document" r:id="rId2" imgW="4990916" imgH="2374813" progId="Word.Document.12">
                  <p:embed/>
                  <p:pic>
                    <p:nvPicPr>
                      <p:cNvPr id="31745" name="Obje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225" y="1715996"/>
                        <a:ext cx="8669549" cy="4125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 name="Text Box 4"/>
          <p:cNvSpPr txBox="1">
            <a:spLocks noChangeArrowheads="1"/>
          </p:cNvSpPr>
          <p:nvPr/>
        </p:nvSpPr>
        <p:spPr bwMode="auto">
          <a:xfrm>
            <a:off x="344601" y="5684793"/>
            <a:ext cx="11502797" cy="757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spcBef>
                <a:spcPct val="50000"/>
              </a:spcBef>
              <a:buClr>
                <a:schemeClr val="folHlink"/>
              </a:buClr>
              <a:defRPr/>
            </a:pPr>
            <a:r>
              <a:rPr lang="en-GB" sz="2400" dirty="0">
                <a:solidFill>
                  <a:srgbClr val="0000FF"/>
                </a:solidFill>
                <a:latin typeface="Arial" charset="0"/>
              </a:rPr>
              <a:t>Les services </a:t>
            </a:r>
            <a:r>
              <a:rPr lang="en-GB" sz="2400" dirty="0" err="1">
                <a:solidFill>
                  <a:srgbClr val="0000FF"/>
                </a:solidFill>
                <a:latin typeface="Arial" charset="0"/>
              </a:rPr>
              <a:t>écosystémiques</a:t>
            </a:r>
            <a:r>
              <a:rPr lang="en-GB" sz="2400" dirty="0">
                <a:solidFill>
                  <a:srgbClr val="0000FF"/>
                </a:solidFill>
                <a:latin typeface="Arial" charset="0"/>
              </a:rPr>
              <a:t> </a:t>
            </a:r>
            <a:r>
              <a:rPr lang="en-GB" sz="2400" dirty="0" err="1">
                <a:solidFill>
                  <a:srgbClr val="0000FF"/>
                </a:solidFill>
                <a:latin typeface="Arial" charset="0"/>
              </a:rPr>
              <a:t>sont</a:t>
            </a:r>
            <a:r>
              <a:rPr lang="en-GB" sz="2400" dirty="0">
                <a:solidFill>
                  <a:srgbClr val="0000FF"/>
                </a:solidFill>
                <a:latin typeface="Arial" charset="0"/>
              </a:rPr>
              <a:t> les </a:t>
            </a:r>
            <a:r>
              <a:rPr lang="en-GB" sz="2400" dirty="0" err="1">
                <a:solidFill>
                  <a:srgbClr val="0000FF"/>
                </a:solidFill>
                <a:latin typeface="Arial" charset="0"/>
              </a:rPr>
              <a:t>bénéfices</a:t>
            </a:r>
            <a:r>
              <a:rPr lang="en-GB" sz="2400" dirty="0">
                <a:solidFill>
                  <a:srgbClr val="0000FF"/>
                </a:solidFill>
                <a:latin typeface="Arial" charset="0"/>
              </a:rPr>
              <a:t> </a:t>
            </a:r>
            <a:r>
              <a:rPr lang="en-GB" sz="2400" dirty="0" err="1">
                <a:solidFill>
                  <a:srgbClr val="0000FF"/>
                </a:solidFill>
                <a:latin typeface="Arial" charset="0"/>
              </a:rPr>
              <a:t>que</a:t>
            </a:r>
            <a:r>
              <a:rPr lang="en-GB" sz="2400" dirty="0">
                <a:solidFill>
                  <a:srgbClr val="0000FF"/>
                </a:solidFill>
                <a:latin typeface="Arial" charset="0"/>
              </a:rPr>
              <a:t> les </a:t>
            </a:r>
            <a:r>
              <a:rPr lang="en-GB" sz="2400" dirty="0" err="1">
                <a:solidFill>
                  <a:srgbClr val="0000FF"/>
                </a:solidFill>
                <a:latin typeface="Arial" charset="0"/>
              </a:rPr>
              <a:t>humains</a:t>
            </a:r>
            <a:r>
              <a:rPr lang="en-GB" sz="2400" dirty="0">
                <a:solidFill>
                  <a:srgbClr val="0000FF"/>
                </a:solidFill>
                <a:latin typeface="Arial" charset="0"/>
              </a:rPr>
              <a:t> </a:t>
            </a:r>
            <a:r>
              <a:rPr lang="en-GB" sz="2400" dirty="0" err="1">
                <a:solidFill>
                  <a:srgbClr val="0000FF"/>
                </a:solidFill>
                <a:latin typeface="Arial" charset="0"/>
              </a:rPr>
              <a:t>tirent</a:t>
            </a:r>
            <a:r>
              <a:rPr lang="en-GB" sz="2400" dirty="0">
                <a:solidFill>
                  <a:srgbClr val="0000FF"/>
                </a:solidFill>
                <a:latin typeface="Arial" charset="0"/>
              </a:rPr>
              <a:t> des </a:t>
            </a:r>
            <a:r>
              <a:rPr lang="en-GB" sz="2400" dirty="0" err="1">
                <a:solidFill>
                  <a:srgbClr val="0000FF"/>
                </a:solidFill>
                <a:latin typeface="Arial" charset="0"/>
              </a:rPr>
              <a:t>caractéristiques</a:t>
            </a:r>
            <a:r>
              <a:rPr lang="en-GB" sz="2400" dirty="0">
                <a:solidFill>
                  <a:srgbClr val="0000FF"/>
                </a:solidFill>
                <a:latin typeface="Arial" charset="0"/>
              </a:rPr>
              <a:t> et du </a:t>
            </a:r>
            <a:r>
              <a:rPr lang="en-GB" sz="2400" dirty="0" err="1">
                <a:solidFill>
                  <a:srgbClr val="0000FF"/>
                </a:solidFill>
                <a:latin typeface="Arial" charset="0"/>
              </a:rPr>
              <a:t>fonctionnement</a:t>
            </a:r>
            <a:r>
              <a:rPr lang="en-GB" sz="2400" dirty="0">
                <a:solidFill>
                  <a:srgbClr val="0000FF"/>
                </a:solidFill>
                <a:latin typeface="Arial" charset="0"/>
              </a:rPr>
              <a:t> des </a:t>
            </a:r>
            <a:r>
              <a:rPr lang="en-GB" sz="2400" dirty="0" err="1">
                <a:solidFill>
                  <a:srgbClr val="0000FF"/>
                </a:solidFill>
                <a:latin typeface="Arial" charset="0"/>
              </a:rPr>
              <a:t>écosystèmes</a:t>
            </a:r>
            <a:r>
              <a:rPr lang="en-GB" sz="2400" dirty="0">
                <a:solidFill>
                  <a:srgbClr val="0000FF"/>
                </a:solidFill>
                <a:latin typeface="Arial" charset="0"/>
              </a:rPr>
              <a:t> et de la </a:t>
            </a:r>
            <a:r>
              <a:rPr lang="en-GB" sz="2400" dirty="0" err="1">
                <a:solidFill>
                  <a:srgbClr val="0000FF"/>
                </a:solidFill>
                <a:latin typeface="Arial" charset="0"/>
              </a:rPr>
              <a:t>biodiversité</a:t>
            </a:r>
            <a:r>
              <a:rPr lang="en-GB" sz="2400" dirty="0">
                <a:solidFill>
                  <a:srgbClr val="0000FF"/>
                </a:solidFill>
                <a:latin typeface="Arial" charset="0"/>
              </a:rPr>
              <a:t>.</a:t>
            </a:r>
          </a:p>
        </p:txBody>
      </p:sp>
      <p:cxnSp>
        <p:nvCxnSpPr>
          <p:cNvPr id="2" name="Connecteur droit 1">
            <a:extLst>
              <a:ext uri="{FF2B5EF4-FFF2-40B4-BE49-F238E27FC236}">
                <a16:creationId xmlns:a16="http://schemas.microsoft.com/office/drawing/2014/main" id="{557CE9AB-8046-7309-5CDC-4096F45A1C30}"/>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3" name="Image2">
            <a:extLst>
              <a:ext uri="{FF2B5EF4-FFF2-40B4-BE49-F238E27FC236}">
                <a16:creationId xmlns:a16="http://schemas.microsoft.com/office/drawing/2014/main" id="{A2E3A636-8BDF-9620-4D6C-AEB19C579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DFAE3CAF-26CC-4BDF-6D11-CC7F6C117D56}"/>
              </a:ext>
            </a:extLst>
          </p:cNvPr>
          <p:cNvSpPr txBox="1"/>
          <p:nvPr/>
        </p:nvSpPr>
        <p:spPr>
          <a:xfrm>
            <a:off x="2711999" y="288974"/>
            <a:ext cx="8627165" cy="830997"/>
          </a:xfrm>
          <a:prstGeom prst="rect">
            <a:avLst/>
          </a:prstGeom>
          <a:noFill/>
        </p:spPr>
        <p:txBody>
          <a:bodyPr wrap="square" rtlCol="0">
            <a:spAutoFit/>
          </a:bodyPr>
          <a:lstStyle/>
          <a:p>
            <a:r>
              <a:rPr lang="fr-FR" sz="4800" dirty="0"/>
              <a:t>Services écosystémiques</a:t>
            </a:r>
          </a:p>
        </p:txBody>
      </p:sp>
    </p:spTree>
    <p:extLst>
      <p:ext uri="{BB962C8B-B14F-4D97-AF65-F5344CB8AC3E}">
        <p14:creationId xmlns:p14="http://schemas.microsoft.com/office/powerpoint/2010/main" val="498725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63CA9C27-F2EC-C49C-5841-21BBF1A46E0A}"/>
              </a:ext>
            </a:extLst>
          </p:cNvPr>
          <p:cNvSpPr txBox="1">
            <a:spLocks noChangeArrowheads="1"/>
          </p:cNvSpPr>
          <p:nvPr/>
        </p:nvSpPr>
        <p:spPr bwMode="auto">
          <a:xfrm>
            <a:off x="693153" y="1861108"/>
            <a:ext cx="11088547" cy="4081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90000"/>
              </a:lnSpc>
            </a:pPr>
            <a:r>
              <a:rPr lang="fr-FR" sz="3200" u="sng" dirty="0"/>
              <a:t>Convention sur la diversité biologique</a:t>
            </a:r>
            <a:r>
              <a:rPr lang="fr-FR" sz="3200" dirty="0"/>
              <a:t>:</a:t>
            </a:r>
          </a:p>
          <a:p>
            <a:pPr>
              <a:lnSpc>
                <a:spcPct val="90000"/>
              </a:lnSpc>
            </a:pPr>
            <a:endParaRPr lang="fr-FR" sz="3200" dirty="0"/>
          </a:p>
          <a:p>
            <a:pPr>
              <a:lnSpc>
                <a:spcPct val="90000"/>
              </a:lnSpc>
            </a:pPr>
            <a:r>
              <a:rPr lang="fr-FR" sz="3200" dirty="0"/>
              <a:t>« Les parties contractantes,</a:t>
            </a:r>
          </a:p>
          <a:p>
            <a:pPr>
              <a:lnSpc>
                <a:spcPct val="90000"/>
              </a:lnSpc>
            </a:pPr>
            <a:r>
              <a:rPr lang="fr-FR" sz="3200" dirty="0"/>
              <a:t>Conscientes de la </a:t>
            </a:r>
            <a:r>
              <a:rPr lang="fr-FR" sz="3200" b="1" dirty="0"/>
              <a:t>valeur intrinsèque</a:t>
            </a:r>
            <a:r>
              <a:rPr lang="fr-FR" sz="3200" dirty="0"/>
              <a:t> </a:t>
            </a:r>
            <a:r>
              <a:rPr lang="fr-FR" sz="3200" b="1" dirty="0"/>
              <a:t>de la diversité biologique</a:t>
            </a:r>
            <a:r>
              <a:rPr lang="fr-FR" sz="3200" dirty="0"/>
              <a:t> et de la valeur de la diversité et de ses éléments constitutifs sur les plans environnemental, génétique, social, économique, scientifique, éducatif, culturel, récréatif et esthétique »</a:t>
            </a:r>
          </a:p>
          <a:p>
            <a:pPr algn="r">
              <a:lnSpc>
                <a:spcPct val="90000"/>
              </a:lnSpc>
            </a:pPr>
            <a:r>
              <a:rPr lang="fr-FR" sz="3200" dirty="0"/>
              <a:t>(CBD, 1992, préambule).</a:t>
            </a:r>
          </a:p>
          <a:p>
            <a:pPr>
              <a:lnSpc>
                <a:spcPct val="90000"/>
              </a:lnSpc>
            </a:pPr>
            <a:endParaRPr lang="fr-FR" sz="3200" dirty="0"/>
          </a:p>
        </p:txBody>
      </p:sp>
      <p:cxnSp>
        <p:nvCxnSpPr>
          <p:cNvPr id="7" name="Connecteur droit 6">
            <a:extLst>
              <a:ext uri="{FF2B5EF4-FFF2-40B4-BE49-F238E27FC236}">
                <a16:creationId xmlns:a16="http://schemas.microsoft.com/office/drawing/2014/main" id="{36C4847B-BD1B-5894-BF08-B6A67A387FC0}"/>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8" name="Image2">
            <a:extLst>
              <a:ext uri="{FF2B5EF4-FFF2-40B4-BE49-F238E27FC236}">
                <a16:creationId xmlns:a16="http://schemas.microsoft.com/office/drawing/2014/main" id="{084AC94C-5587-2F64-0611-2FDBE79E5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E5832925-0FFF-A327-9204-2364D08AB788}"/>
              </a:ext>
            </a:extLst>
          </p:cNvPr>
          <p:cNvSpPr txBox="1"/>
          <p:nvPr/>
        </p:nvSpPr>
        <p:spPr>
          <a:xfrm>
            <a:off x="2711999" y="288974"/>
            <a:ext cx="8627165" cy="830997"/>
          </a:xfrm>
          <a:prstGeom prst="rect">
            <a:avLst/>
          </a:prstGeom>
          <a:noFill/>
        </p:spPr>
        <p:txBody>
          <a:bodyPr wrap="square" rtlCol="0">
            <a:spAutoFit/>
          </a:bodyPr>
          <a:lstStyle/>
          <a:p>
            <a:r>
              <a:rPr lang="fr-FR" sz="4800" dirty="0"/>
              <a:t>Valeur intrinsèque </a:t>
            </a:r>
            <a:r>
              <a:rPr lang="fr-FR" sz="3600" dirty="0"/>
              <a:t>(non instrumentale)</a:t>
            </a:r>
            <a:endParaRPr lang="fr-FR" sz="4800" dirty="0"/>
          </a:p>
        </p:txBody>
      </p:sp>
    </p:spTree>
    <p:extLst>
      <p:ext uri="{BB962C8B-B14F-4D97-AF65-F5344CB8AC3E}">
        <p14:creationId xmlns:p14="http://schemas.microsoft.com/office/powerpoint/2010/main" val="3166401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BD8AFF9-DA86-54E4-46B9-9D5B94D334B1}"/>
              </a:ext>
            </a:extLst>
          </p:cNvPr>
          <p:cNvSpPr txBox="1"/>
          <p:nvPr/>
        </p:nvSpPr>
        <p:spPr>
          <a:xfrm>
            <a:off x="441483" y="1715996"/>
            <a:ext cx="11542427" cy="4678204"/>
          </a:xfrm>
          <a:prstGeom prst="rect">
            <a:avLst/>
          </a:prstGeom>
          <a:noFill/>
        </p:spPr>
        <p:txBody>
          <a:bodyPr wrap="square">
            <a:spAutoFit/>
          </a:bodyPr>
          <a:lstStyle/>
          <a:p>
            <a:pPr algn="l"/>
            <a:r>
              <a:rPr lang="fr-FR" sz="2800" u="sng" dirty="0">
                <a:solidFill>
                  <a:srgbClr val="4A5E81"/>
                </a:solidFill>
                <a:latin typeface="sourcesanspro"/>
                <a:hlinkClick r:id="rId3"/>
              </a:rPr>
              <a:t>LOI constitutionnelle n° 2005-205 du 1er mars 2005</a:t>
            </a:r>
            <a:r>
              <a:rPr lang="fr-FR" sz="2800" dirty="0">
                <a:latin typeface="sourcesanspro"/>
              </a:rPr>
              <a:t> relative à la Charte de l'environnement (JORF n°0051 du 2 mars 2005 page 3697) </a:t>
            </a:r>
          </a:p>
          <a:p>
            <a:pPr algn="l"/>
            <a:endParaRPr lang="fr-FR" sz="1400" dirty="0">
              <a:latin typeface="sourcesanspro"/>
            </a:endParaRPr>
          </a:p>
          <a:p>
            <a:pPr algn="l"/>
            <a:r>
              <a:rPr lang="fr-FR" dirty="0">
                <a:latin typeface="sourcesanspro"/>
              </a:rPr>
              <a:t>Le peuple français,</a:t>
            </a:r>
          </a:p>
          <a:p>
            <a:pPr algn="l"/>
            <a:r>
              <a:rPr lang="fr-FR" dirty="0">
                <a:latin typeface="sourcesanspro"/>
              </a:rPr>
              <a:t>Considérant :</a:t>
            </a:r>
          </a:p>
          <a:p>
            <a:pPr algn="l"/>
            <a:r>
              <a:rPr lang="fr-FR" dirty="0">
                <a:latin typeface="sourcesanspro"/>
              </a:rPr>
              <a:t>Que les ressources et les équilibres naturels ont conditionné l'émergence de l'humanité ;</a:t>
            </a:r>
          </a:p>
          <a:p>
            <a:pPr algn="l"/>
            <a:r>
              <a:rPr lang="fr-FR" dirty="0">
                <a:latin typeface="sourcesanspro"/>
              </a:rPr>
              <a:t>Que l'avenir et l'existence même de l'humanité sont indissociables de son milieu naturel ;</a:t>
            </a:r>
          </a:p>
          <a:p>
            <a:pPr algn="l"/>
            <a:r>
              <a:rPr lang="fr-FR" dirty="0">
                <a:latin typeface="sourcesanspro"/>
              </a:rPr>
              <a:t>Que l'environnement est le patrimoine commun des êtres humains ;</a:t>
            </a:r>
          </a:p>
          <a:p>
            <a:pPr algn="l"/>
            <a:r>
              <a:rPr lang="fr-FR" dirty="0">
                <a:latin typeface="sourcesanspro"/>
              </a:rPr>
              <a:t>Que l'homme exerce une influence croissante sur les conditions de la vie et sur sa propre évolution ;</a:t>
            </a:r>
          </a:p>
          <a:p>
            <a:pPr algn="l"/>
            <a:r>
              <a:rPr lang="fr-FR" dirty="0">
                <a:latin typeface="sourcesanspro"/>
              </a:rPr>
              <a:t>Que la diversité biologique, l'épanouissement de la personne et le progrès des sociétés humaines sont affectés par certains modes de consommation ou de production et par l'exploitation excessive des ressources naturelles ;</a:t>
            </a:r>
          </a:p>
          <a:p>
            <a:pPr algn="l"/>
            <a:r>
              <a:rPr lang="fr-FR" sz="2400" b="1" dirty="0">
                <a:latin typeface="sourcesanspro"/>
              </a:rPr>
              <a:t>Que la préservation de l'environnement doit être recherchée au même titre que les autres intérêts fondamentaux de la Nation </a:t>
            </a:r>
            <a:r>
              <a:rPr lang="fr-FR" sz="2400" dirty="0">
                <a:latin typeface="sourcesanspro"/>
              </a:rPr>
              <a:t>;</a:t>
            </a:r>
          </a:p>
          <a:p>
            <a:pPr algn="l"/>
            <a:r>
              <a:rPr lang="fr-FR" dirty="0">
                <a:latin typeface="sourcesanspro"/>
              </a:rPr>
              <a:t>Qu'afin d'assurer un développement durable, les choix destinés à répondre aux besoins du présent ne doivent pas compromettre la capacité des générations futures et des autres peuples à satisfaire leurs propres besoins,</a:t>
            </a:r>
          </a:p>
        </p:txBody>
      </p:sp>
      <p:cxnSp>
        <p:nvCxnSpPr>
          <p:cNvPr id="2" name="Connecteur droit 1">
            <a:extLst>
              <a:ext uri="{FF2B5EF4-FFF2-40B4-BE49-F238E27FC236}">
                <a16:creationId xmlns:a16="http://schemas.microsoft.com/office/drawing/2014/main" id="{E1AA28F6-B11B-10A8-87D3-6E451812C3DC}"/>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3" name="Image2">
            <a:extLst>
              <a:ext uri="{FF2B5EF4-FFF2-40B4-BE49-F238E27FC236}">
                <a16:creationId xmlns:a16="http://schemas.microsoft.com/office/drawing/2014/main" id="{A8FD146E-D203-AEF3-334F-9634CEE22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1B3C27FD-ED4F-9EB6-41A4-E35715A14B59}"/>
              </a:ext>
            </a:extLst>
          </p:cNvPr>
          <p:cNvSpPr txBox="1"/>
          <p:nvPr/>
        </p:nvSpPr>
        <p:spPr>
          <a:xfrm>
            <a:off x="2711999" y="288974"/>
            <a:ext cx="8627165" cy="830997"/>
          </a:xfrm>
          <a:prstGeom prst="rect">
            <a:avLst/>
          </a:prstGeom>
          <a:noFill/>
        </p:spPr>
        <p:txBody>
          <a:bodyPr wrap="square" rtlCol="0">
            <a:spAutoFit/>
          </a:bodyPr>
          <a:lstStyle/>
          <a:p>
            <a:r>
              <a:rPr lang="fr-FR" sz="4800" dirty="0"/>
              <a:t>Valeur intrinsèque </a:t>
            </a:r>
            <a:r>
              <a:rPr lang="fr-FR" sz="3600" dirty="0"/>
              <a:t>(non instrumentale)</a:t>
            </a:r>
            <a:endParaRPr lang="fr-FR" sz="4800" dirty="0"/>
          </a:p>
        </p:txBody>
      </p:sp>
    </p:spTree>
    <p:extLst>
      <p:ext uri="{BB962C8B-B14F-4D97-AF65-F5344CB8AC3E}">
        <p14:creationId xmlns:p14="http://schemas.microsoft.com/office/powerpoint/2010/main" val="2264075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3C830A5-5B32-A84F-BAC3-81148DB3A192}"/>
              </a:ext>
            </a:extLst>
          </p:cNvPr>
          <p:cNvPicPr>
            <a:picLocks noChangeAspect="1"/>
          </p:cNvPicPr>
          <p:nvPr/>
        </p:nvPicPr>
        <p:blipFill>
          <a:blip r:embed="rId2"/>
          <a:stretch>
            <a:fillRect/>
          </a:stretch>
        </p:blipFill>
        <p:spPr>
          <a:xfrm>
            <a:off x="403086" y="1731573"/>
            <a:ext cx="3335080" cy="3244123"/>
          </a:xfrm>
          <a:prstGeom prst="rect">
            <a:avLst/>
          </a:prstGeom>
        </p:spPr>
      </p:pic>
      <p:sp>
        <p:nvSpPr>
          <p:cNvPr id="2" name="ZoneTexte 1">
            <a:extLst>
              <a:ext uri="{FF2B5EF4-FFF2-40B4-BE49-F238E27FC236}">
                <a16:creationId xmlns:a16="http://schemas.microsoft.com/office/drawing/2014/main" id="{37E4BB27-4DE1-2304-D0A5-161DF816783E}"/>
              </a:ext>
            </a:extLst>
          </p:cNvPr>
          <p:cNvSpPr txBox="1"/>
          <p:nvPr/>
        </p:nvSpPr>
        <p:spPr>
          <a:xfrm>
            <a:off x="526503" y="5224561"/>
            <a:ext cx="3088245" cy="1384995"/>
          </a:xfrm>
          <a:prstGeom prst="rect">
            <a:avLst/>
          </a:prstGeom>
          <a:noFill/>
        </p:spPr>
        <p:txBody>
          <a:bodyPr wrap="square" rtlCol="0">
            <a:spAutoFit/>
          </a:bodyPr>
          <a:lstStyle/>
          <a:p>
            <a:pPr algn="ctr"/>
            <a:r>
              <a:rPr lang="fr-FR" sz="2800" dirty="0">
                <a:solidFill>
                  <a:srgbClr val="0000FF"/>
                </a:solidFill>
              </a:rPr>
              <a:t>Perte d’habitats, fragmentation des habitats, pesticides</a:t>
            </a:r>
          </a:p>
        </p:txBody>
      </p:sp>
      <p:sp>
        <p:nvSpPr>
          <p:cNvPr id="8" name="ZoneTexte 7">
            <a:extLst>
              <a:ext uri="{FF2B5EF4-FFF2-40B4-BE49-F238E27FC236}">
                <a16:creationId xmlns:a16="http://schemas.microsoft.com/office/drawing/2014/main" id="{2BD7CD3D-43F0-BC86-8563-8B6D4DB42484}"/>
              </a:ext>
            </a:extLst>
          </p:cNvPr>
          <p:cNvSpPr txBox="1"/>
          <p:nvPr/>
        </p:nvSpPr>
        <p:spPr>
          <a:xfrm>
            <a:off x="4499225" y="5224561"/>
            <a:ext cx="3088245" cy="1384995"/>
          </a:xfrm>
          <a:prstGeom prst="rect">
            <a:avLst/>
          </a:prstGeom>
          <a:noFill/>
        </p:spPr>
        <p:txBody>
          <a:bodyPr wrap="square" rtlCol="0">
            <a:spAutoFit/>
          </a:bodyPr>
          <a:lstStyle/>
          <a:p>
            <a:pPr algn="ctr"/>
            <a:r>
              <a:rPr lang="fr-FR" sz="2800" dirty="0">
                <a:solidFill>
                  <a:srgbClr val="0000FF"/>
                </a:solidFill>
              </a:rPr>
              <a:t>Surexploitation, modification des milieux</a:t>
            </a:r>
          </a:p>
        </p:txBody>
      </p:sp>
      <p:pic>
        <p:nvPicPr>
          <p:cNvPr id="9" name="Image 8">
            <a:extLst>
              <a:ext uri="{FF2B5EF4-FFF2-40B4-BE49-F238E27FC236}">
                <a16:creationId xmlns:a16="http://schemas.microsoft.com/office/drawing/2014/main" id="{8BCE5BA0-4BE8-6F15-D803-112DC6B6B8EF}"/>
              </a:ext>
            </a:extLst>
          </p:cNvPr>
          <p:cNvPicPr>
            <a:picLocks noChangeAspect="1"/>
          </p:cNvPicPr>
          <p:nvPr/>
        </p:nvPicPr>
        <p:blipFill rotWithShape="1">
          <a:blip r:embed="rId3"/>
          <a:srcRect l="-12851" t="-5961" r="45104" b="5961"/>
          <a:stretch/>
        </p:blipFill>
        <p:spPr>
          <a:xfrm>
            <a:off x="7665164" y="1482727"/>
            <a:ext cx="4123749" cy="3492970"/>
          </a:xfrm>
          <a:prstGeom prst="rect">
            <a:avLst/>
          </a:prstGeom>
        </p:spPr>
      </p:pic>
      <p:sp>
        <p:nvSpPr>
          <p:cNvPr id="10" name="ZoneTexte 9">
            <a:extLst>
              <a:ext uri="{FF2B5EF4-FFF2-40B4-BE49-F238E27FC236}">
                <a16:creationId xmlns:a16="http://schemas.microsoft.com/office/drawing/2014/main" id="{890744C1-6AA1-E4C2-0B07-0A6C446EB907}"/>
              </a:ext>
            </a:extLst>
          </p:cNvPr>
          <p:cNvSpPr txBox="1"/>
          <p:nvPr/>
        </p:nvSpPr>
        <p:spPr>
          <a:xfrm>
            <a:off x="8390731" y="5224561"/>
            <a:ext cx="3487327" cy="1384995"/>
          </a:xfrm>
          <a:prstGeom prst="rect">
            <a:avLst/>
          </a:prstGeom>
          <a:noFill/>
        </p:spPr>
        <p:txBody>
          <a:bodyPr wrap="square" rtlCol="0">
            <a:spAutoFit/>
          </a:bodyPr>
          <a:lstStyle/>
          <a:p>
            <a:pPr algn="ctr"/>
            <a:r>
              <a:rPr lang="fr-FR" sz="2800" dirty="0">
                <a:solidFill>
                  <a:srgbClr val="0000FF"/>
                </a:solidFill>
              </a:rPr>
              <a:t>Saisonnalité perturbée, migration vers le nord, extrêmes </a:t>
            </a:r>
          </a:p>
        </p:txBody>
      </p:sp>
      <p:sp>
        <p:nvSpPr>
          <p:cNvPr id="11" name="ZoneTexte 10">
            <a:extLst>
              <a:ext uri="{FF2B5EF4-FFF2-40B4-BE49-F238E27FC236}">
                <a16:creationId xmlns:a16="http://schemas.microsoft.com/office/drawing/2014/main" id="{CEA937E9-57A6-228B-2050-CE7C0E722F47}"/>
              </a:ext>
            </a:extLst>
          </p:cNvPr>
          <p:cNvSpPr txBox="1"/>
          <p:nvPr/>
        </p:nvSpPr>
        <p:spPr>
          <a:xfrm rot="16200000">
            <a:off x="6542437" y="3152243"/>
            <a:ext cx="3308352" cy="338554"/>
          </a:xfrm>
          <a:prstGeom prst="rect">
            <a:avLst/>
          </a:prstGeom>
          <a:noFill/>
        </p:spPr>
        <p:txBody>
          <a:bodyPr wrap="square" rtlCol="0">
            <a:spAutoFit/>
          </a:bodyPr>
          <a:lstStyle/>
          <a:p>
            <a:pPr algn="ctr"/>
            <a:r>
              <a:rPr lang="fr-FR" sz="800" dirty="0"/>
              <a:t>https://</a:t>
            </a:r>
            <a:r>
              <a:rPr lang="fr-FR" sz="800" dirty="0" err="1"/>
              <a:t>pixnio.com</a:t>
            </a:r>
            <a:r>
              <a:rPr lang="fr-FR" sz="800" dirty="0"/>
              <a:t>/</a:t>
            </a:r>
            <a:r>
              <a:rPr lang="fr-FR" sz="800" dirty="0" err="1"/>
              <a:t>fr</a:t>
            </a:r>
            <a:r>
              <a:rPr lang="fr-FR" sz="800" dirty="0"/>
              <a:t>/nature-paysages/ciel-</a:t>
            </a:r>
            <a:r>
              <a:rPr lang="fr-FR" sz="800" dirty="0" err="1"/>
              <a:t>fr</a:t>
            </a:r>
            <a:r>
              <a:rPr lang="fr-FR" sz="800" dirty="0"/>
              <a:t>/ciel-nuage-temps-nuage-atmosphere-ciel-soleil-stratosphere-lumiere-du-soleil</a:t>
            </a:r>
          </a:p>
        </p:txBody>
      </p:sp>
      <p:cxnSp>
        <p:nvCxnSpPr>
          <p:cNvPr id="7" name="Connecteur droit 6">
            <a:extLst>
              <a:ext uri="{FF2B5EF4-FFF2-40B4-BE49-F238E27FC236}">
                <a16:creationId xmlns:a16="http://schemas.microsoft.com/office/drawing/2014/main" id="{778EEF57-43A1-AA64-C9F6-40BBF6E24E34}"/>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C3EEEB20-F2DE-9CE2-0AEC-8B516FC8ACA1}"/>
              </a:ext>
            </a:extLst>
          </p:cNvPr>
          <p:cNvSpPr txBox="1"/>
          <p:nvPr/>
        </p:nvSpPr>
        <p:spPr>
          <a:xfrm>
            <a:off x="2711999" y="288974"/>
            <a:ext cx="9166059" cy="830997"/>
          </a:xfrm>
          <a:prstGeom prst="rect">
            <a:avLst/>
          </a:prstGeom>
          <a:noFill/>
        </p:spPr>
        <p:txBody>
          <a:bodyPr wrap="square" rtlCol="0">
            <a:spAutoFit/>
          </a:bodyPr>
          <a:lstStyle/>
          <a:p>
            <a:r>
              <a:rPr lang="fr-FR" sz="4800" dirty="0"/>
              <a:t>Causes de la crise et leviers d’action</a:t>
            </a:r>
          </a:p>
        </p:txBody>
      </p:sp>
      <p:pic>
        <p:nvPicPr>
          <p:cNvPr id="13" name="Image2">
            <a:extLst>
              <a:ext uri="{FF2B5EF4-FFF2-40B4-BE49-F238E27FC236}">
                <a16:creationId xmlns:a16="http://schemas.microsoft.com/office/drawing/2014/main" id="{897431A7-2B87-7135-5C70-9A77CC608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8AA9938C-C8E7-5763-656A-39D127861756}"/>
              </a:ext>
            </a:extLst>
          </p:cNvPr>
          <p:cNvPicPr>
            <a:picLocks noChangeAspect="1"/>
          </p:cNvPicPr>
          <p:nvPr/>
        </p:nvPicPr>
        <p:blipFill rotWithShape="1">
          <a:blip r:embed="rId5"/>
          <a:srcRect l="16202" r="18514"/>
          <a:stretch/>
        </p:blipFill>
        <p:spPr>
          <a:xfrm>
            <a:off x="4452991" y="1731574"/>
            <a:ext cx="3212174" cy="3263116"/>
          </a:xfrm>
          <a:prstGeom prst="rect">
            <a:avLst/>
          </a:prstGeom>
        </p:spPr>
      </p:pic>
      <p:sp>
        <p:nvSpPr>
          <p:cNvPr id="15" name="ZoneTexte 14">
            <a:extLst>
              <a:ext uri="{FF2B5EF4-FFF2-40B4-BE49-F238E27FC236}">
                <a16:creationId xmlns:a16="http://schemas.microsoft.com/office/drawing/2014/main" id="{AE9C6B76-20B2-565C-A673-9A88E47878F2}"/>
              </a:ext>
            </a:extLst>
          </p:cNvPr>
          <p:cNvSpPr txBox="1"/>
          <p:nvPr/>
        </p:nvSpPr>
        <p:spPr>
          <a:xfrm rot="16200000">
            <a:off x="2382517" y="3259723"/>
            <a:ext cx="3637770" cy="338554"/>
          </a:xfrm>
          <a:prstGeom prst="rect">
            <a:avLst/>
          </a:prstGeom>
          <a:noFill/>
        </p:spPr>
        <p:txBody>
          <a:bodyPr wrap="square" rtlCol="0">
            <a:spAutoFit/>
          </a:bodyPr>
          <a:lstStyle/>
          <a:p>
            <a:pPr algn="ctr"/>
            <a:r>
              <a:rPr lang="fr-FR" sz="800" dirty="0"/>
              <a:t>https://</a:t>
            </a:r>
            <a:r>
              <a:rPr lang="fr-FR" sz="800" dirty="0" err="1"/>
              <a:t>www.greenpeace.org</a:t>
            </a:r>
            <a:r>
              <a:rPr lang="fr-FR" sz="800" dirty="0"/>
              <a:t>/</a:t>
            </a:r>
            <a:r>
              <a:rPr lang="fr-FR" sz="800" dirty="0" err="1"/>
              <a:t>africa</a:t>
            </a:r>
            <a:r>
              <a:rPr lang="fr-FR" sz="800" dirty="0"/>
              <a:t>/</a:t>
            </a:r>
            <a:r>
              <a:rPr lang="fr-FR" sz="800" dirty="0" err="1"/>
              <a:t>fr</a:t>
            </a:r>
            <a:r>
              <a:rPr lang="fr-FR" sz="800" dirty="0"/>
              <a:t>/les-blogs/13337/senegal-peche-industrielle-et-peche-artisanale-limpossible-cohabitation/</a:t>
            </a:r>
          </a:p>
        </p:txBody>
      </p:sp>
    </p:spTree>
    <p:extLst>
      <p:ext uri="{BB962C8B-B14F-4D97-AF65-F5344CB8AC3E}">
        <p14:creationId xmlns:p14="http://schemas.microsoft.com/office/powerpoint/2010/main" val="2040484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B6CAD0C9-FC97-9E7D-6ADF-DF55821458FF}"/>
              </a:ext>
            </a:extLst>
          </p:cNvPr>
          <p:cNvSpPr txBox="1"/>
          <p:nvPr/>
        </p:nvSpPr>
        <p:spPr>
          <a:xfrm>
            <a:off x="2711999" y="288974"/>
            <a:ext cx="8627165" cy="830997"/>
          </a:xfrm>
          <a:prstGeom prst="rect">
            <a:avLst/>
          </a:prstGeom>
          <a:noFill/>
        </p:spPr>
        <p:txBody>
          <a:bodyPr wrap="square" rtlCol="0">
            <a:spAutoFit/>
          </a:bodyPr>
          <a:lstStyle/>
          <a:p>
            <a:r>
              <a:rPr lang="fr-FR" sz="4800" dirty="0"/>
              <a:t>4</a:t>
            </a:r>
            <a:r>
              <a:rPr lang="fr-FR" sz="4800" baseline="30000" dirty="0"/>
              <a:t>e</a:t>
            </a:r>
            <a:r>
              <a:rPr lang="fr-FR" sz="4800" dirty="0"/>
              <a:t> et 5</a:t>
            </a:r>
            <a:r>
              <a:rPr lang="fr-FR" sz="4800" baseline="30000" dirty="0"/>
              <a:t>e</a:t>
            </a:r>
            <a:r>
              <a:rPr lang="fr-FR" sz="4800" dirty="0"/>
              <a:t> causes</a:t>
            </a:r>
          </a:p>
        </p:txBody>
      </p:sp>
      <p:pic>
        <p:nvPicPr>
          <p:cNvPr id="7" name="Image 6">
            <a:extLst>
              <a:ext uri="{FF2B5EF4-FFF2-40B4-BE49-F238E27FC236}">
                <a16:creationId xmlns:a16="http://schemas.microsoft.com/office/drawing/2014/main" id="{3AA7B7BE-23D6-8E36-A1A4-D0004DA4F3CB}"/>
              </a:ext>
            </a:extLst>
          </p:cNvPr>
          <p:cNvPicPr>
            <a:picLocks noChangeAspect="1"/>
          </p:cNvPicPr>
          <p:nvPr/>
        </p:nvPicPr>
        <p:blipFill>
          <a:blip r:embed="rId4"/>
          <a:stretch>
            <a:fillRect/>
          </a:stretch>
        </p:blipFill>
        <p:spPr>
          <a:xfrm>
            <a:off x="648182" y="1687386"/>
            <a:ext cx="4108923" cy="4629386"/>
          </a:xfrm>
          <a:prstGeom prst="rect">
            <a:avLst/>
          </a:prstGeom>
        </p:spPr>
      </p:pic>
      <p:sp>
        <p:nvSpPr>
          <p:cNvPr id="8" name="ZoneTexte 7">
            <a:extLst>
              <a:ext uri="{FF2B5EF4-FFF2-40B4-BE49-F238E27FC236}">
                <a16:creationId xmlns:a16="http://schemas.microsoft.com/office/drawing/2014/main" id="{925FB09B-BFBA-9B94-5B99-79ABE75010FA}"/>
              </a:ext>
            </a:extLst>
          </p:cNvPr>
          <p:cNvSpPr txBox="1"/>
          <p:nvPr/>
        </p:nvSpPr>
        <p:spPr>
          <a:xfrm>
            <a:off x="850233" y="6346032"/>
            <a:ext cx="3486240" cy="338554"/>
          </a:xfrm>
          <a:prstGeom prst="rect">
            <a:avLst/>
          </a:prstGeom>
          <a:noFill/>
        </p:spPr>
        <p:txBody>
          <a:bodyPr wrap="square" rtlCol="0">
            <a:spAutoFit/>
          </a:bodyPr>
          <a:lstStyle/>
          <a:p>
            <a:pPr algn="ctr"/>
            <a:r>
              <a:rPr lang="en-GB" sz="800" dirty="0"/>
              <a:t>https://</a:t>
            </a:r>
            <a:r>
              <a:rPr lang="en-GB" sz="800" dirty="0" err="1"/>
              <a:t>www.donnees.statistiques.developpement-durable.gouv.fr</a:t>
            </a:r>
            <a:r>
              <a:rPr lang="en-GB" sz="800" dirty="0"/>
              <a:t>/</a:t>
            </a:r>
            <a:r>
              <a:rPr lang="en-GB" sz="800" dirty="0" err="1"/>
              <a:t>lesessentiels</a:t>
            </a:r>
            <a:r>
              <a:rPr lang="en-GB" sz="800" dirty="0"/>
              <a:t>/</a:t>
            </a:r>
            <a:r>
              <a:rPr lang="en-GB" sz="800" dirty="0" err="1"/>
              <a:t>essentiels</a:t>
            </a:r>
            <a:r>
              <a:rPr lang="en-GB" sz="800" dirty="0"/>
              <a:t>/nitrates-</a:t>
            </a:r>
            <a:r>
              <a:rPr lang="en-GB" sz="800" dirty="0" err="1"/>
              <a:t>eau</a:t>
            </a:r>
            <a:r>
              <a:rPr lang="en-GB" sz="800" dirty="0"/>
              <a:t>-</a:t>
            </a:r>
            <a:r>
              <a:rPr lang="en-GB" sz="800" dirty="0" err="1"/>
              <a:t>souterraine.html</a:t>
            </a:r>
            <a:endParaRPr lang="en-GB" sz="800" dirty="0"/>
          </a:p>
        </p:txBody>
      </p:sp>
      <p:pic>
        <p:nvPicPr>
          <p:cNvPr id="3" name="Image 2">
            <a:extLst>
              <a:ext uri="{FF2B5EF4-FFF2-40B4-BE49-F238E27FC236}">
                <a16:creationId xmlns:a16="http://schemas.microsoft.com/office/drawing/2014/main" id="{E64DC1B1-C400-308B-43BB-C3FD6EA24B25}"/>
              </a:ext>
            </a:extLst>
          </p:cNvPr>
          <p:cNvPicPr>
            <a:picLocks noChangeAspect="1"/>
          </p:cNvPicPr>
          <p:nvPr/>
        </p:nvPicPr>
        <p:blipFill>
          <a:blip r:embed="rId5"/>
          <a:stretch>
            <a:fillRect/>
          </a:stretch>
        </p:blipFill>
        <p:spPr>
          <a:xfrm>
            <a:off x="5986677" y="1560374"/>
            <a:ext cx="5689998" cy="4241424"/>
          </a:xfrm>
          <a:prstGeom prst="rect">
            <a:avLst/>
          </a:prstGeom>
        </p:spPr>
      </p:pic>
      <p:sp>
        <p:nvSpPr>
          <p:cNvPr id="5" name="ZoneTexte 4">
            <a:extLst>
              <a:ext uri="{FF2B5EF4-FFF2-40B4-BE49-F238E27FC236}">
                <a16:creationId xmlns:a16="http://schemas.microsoft.com/office/drawing/2014/main" id="{77C7D243-6F08-5BA8-B8B2-8A6257DFE407}"/>
              </a:ext>
            </a:extLst>
          </p:cNvPr>
          <p:cNvSpPr txBox="1"/>
          <p:nvPr/>
        </p:nvSpPr>
        <p:spPr>
          <a:xfrm>
            <a:off x="7099858" y="5843082"/>
            <a:ext cx="3463636" cy="215444"/>
          </a:xfrm>
          <a:prstGeom prst="rect">
            <a:avLst/>
          </a:prstGeom>
          <a:noFill/>
        </p:spPr>
        <p:txBody>
          <a:bodyPr wrap="square" rtlCol="0">
            <a:spAutoFit/>
          </a:bodyPr>
          <a:lstStyle/>
          <a:p>
            <a:pPr algn="ctr"/>
            <a:r>
              <a:rPr lang="en-GB" sz="800" dirty="0"/>
              <a:t>Keller et al. 2011. Environmental Sciences Europe 2011 23:23</a:t>
            </a:r>
          </a:p>
        </p:txBody>
      </p:sp>
      <p:sp>
        <p:nvSpPr>
          <p:cNvPr id="17" name="ZoneTexte 16">
            <a:extLst>
              <a:ext uri="{FF2B5EF4-FFF2-40B4-BE49-F238E27FC236}">
                <a16:creationId xmlns:a16="http://schemas.microsoft.com/office/drawing/2014/main" id="{E4262895-4C85-BB3B-42B1-50508CAB0F55}"/>
              </a:ext>
            </a:extLst>
          </p:cNvPr>
          <p:cNvSpPr txBox="1"/>
          <p:nvPr/>
        </p:nvSpPr>
        <p:spPr>
          <a:xfrm>
            <a:off x="3330397" y="2041883"/>
            <a:ext cx="2487989" cy="584775"/>
          </a:xfrm>
          <a:prstGeom prst="rect">
            <a:avLst/>
          </a:prstGeom>
          <a:solidFill>
            <a:schemeClr val="bg1"/>
          </a:solidFill>
        </p:spPr>
        <p:txBody>
          <a:bodyPr wrap="none" rtlCol="0">
            <a:spAutoFit/>
          </a:bodyPr>
          <a:lstStyle/>
          <a:p>
            <a:r>
              <a:rPr lang="en-GB" sz="3200" b="1" dirty="0"/>
              <a:t>Pollution (4</a:t>
            </a:r>
            <a:r>
              <a:rPr lang="en-GB" sz="3200" b="1" baseline="30000" dirty="0"/>
              <a:t>e</a:t>
            </a:r>
            <a:r>
              <a:rPr lang="en-GB" sz="3200" b="1" dirty="0"/>
              <a:t>)</a:t>
            </a:r>
          </a:p>
        </p:txBody>
      </p:sp>
      <p:sp>
        <p:nvSpPr>
          <p:cNvPr id="18" name="ZoneTexte 17">
            <a:extLst>
              <a:ext uri="{FF2B5EF4-FFF2-40B4-BE49-F238E27FC236}">
                <a16:creationId xmlns:a16="http://schemas.microsoft.com/office/drawing/2014/main" id="{33D065F6-9D1C-83F8-C99C-1798E40B847F}"/>
              </a:ext>
            </a:extLst>
          </p:cNvPr>
          <p:cNvSpPr txBox="1"/>
          <p:nvPr/>
        </p:nvSpPr>
        <p:spPr>
          <a:xfrm>
            <a:off x="6879667" y="6014711"/>
            <a:ext cx="3904018" cy="584775"/>
          </a:xfrm>
          <a:prstGeom prst="rect">
            <a:avLst/>
          </a:prstGeom>
          <a:solidFill>
            <a:schemeClr val="bg1"/>
          </a:solidFill>
        </p:spPr>
        <p:txBody>
          <a:bodyPr wrap="none" rtlCol="0">
            <a:spAutoFit/>
          </a:bodyPr>
          <a:lstStyle/>
          <a:p>
            <a:pPr algn="ctr"/>
            <a:r>
              <a:rPr lang="en-GB" sz="3200" b="1" dirty="0" err="1"/>
              <a:t>Espèces</a:t>
            </a:r>
            <a:r>
              <a:rPr lang="en-GB" sz="3200" b="1" dirty="0"/>
              <a:t> invasives (5</a:t>
            </a:r>
            <a:r>
              <a:rPr lang="en-GB" sz="3200" b="1" baseline="30000" dirty="0"/>
              <a:t>e</a:t>
            </a:r>
            <a:r>
              <a:rPr lang="en-GB" sz="3200" b="1" dirty="0"/>
              <a:t>)</a:t>
            </a:r>
          </a:p>
        </p:txBody>
      </p:sp>
    </p:spTree>
    <p:extLst>
      <p:ext uri="{BB962C8B-B14F-4D97-AF65-F5344CB8AC3E}">
        <p14:creationId xmlns:p14="http://schemas.microsoft.com/office/powerpoint/2010/main" val="137166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Espace réservé du contenu 6">
            <a:extLst>
              <a:ext uri="{FF2B5EF4-FFF2-40B4-BE49-F238E27FC236}">
                <a16:creationId xmlns:a16="http://schemas.microsoft.com/office/drawing/2014/main" id="{E4A10843-8163-FB4A-84F0-88434CA8D1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4498" y="2110486"/>
            <a:ext cx="9952914" cy="4470606"/>
          </a:xfrm>
        </p:spPr>
      </p:pic>
      <p:sp>
        <p:nvSpPr>
          <p:cNvPr id="58370" name="ZoneTexte 7">
            <a:extLst>
              <a:ext uri="{FF2B5EF4-FFF2-40B4-BE49-F238E27FC236}">
                <a16:creationId xmlns:a16="http://schemas.microsoft.com/office/drawing/2014/main" id="{43AA3508-C564-D64B-ACE1-51331B278459}"/>
              </a:ext>
            </a:extLst>
          </p:cNvPr>
          <p:cNvSpPr txBox="1">
            <a:spLocks noChangeArrowheads="1"/>
          </p:cNvSpPr>
          <p:nvPr/>
        </p:nvSpPr>
        <p:spPr bwMode="auto">
          <a:xfrm>
            <a:off x="3081788" y="1566776"/>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fr-FR" altLang="fr-FR" sz="900" dirty="0"/>
              <a:t>https://</a:t>
            </a:r>
            <a:r>
              <a:rPr lang="fr-FR" altLang="fr-FR" sz="900" dirty="0" err="1"/>
              <a:t>www.natureworksllc.com</a:t>
            </a:r>
            <a:r>
              <a:rPr lang="fr-FR" altLang="fr-FR" sz="900" dirty="0"/>
              <a:t>/</a:t>
            </a:r>
            <a:r>
              <a:rPr lang="fr-FR" altLang="fr-FR" sz="900" dirty="0" err="1"/>
              <a:t>What-is-Ingeo</a:t>
            </a:r>
            <a:r>
              <a:rPr lang="fr-FR" altLang="fr-FR" sz="900" dirty="0"/>
              <a:t>/</a:t>
            </a:r>
            <a:r>
              <a:rPr lang="fr-FR" altLang="fr-FR" sz="900" dirty="0" err="1"/>
              <a:t>Where</a:t>
            </a:r>
            <a:r>
              <a:rPr lang="fr-FR" altLang="fr-FR" sz="900" dirty="0"/>
              <a:t>-</a:t>
            </a:r>
            <a:r>
              <a:rPr lang="fr-FR" altLang="fr-FR" sz="900" dirty="0" err="1"/>
              <a:t>Ingeo</a:t>
            </a:r>
            <a:r>
              <a:rPr lang="fr-FR" altLang="fr-FR" sz="900" dirty="0"/>
              <a:t>-Comes-</a:t>
            </a:r>
            <a:r>
              <a:rPr lang="fr-FR" altLang="fr-FR" sz="900" dirty="0" err="1"/>
              <a:t>From</a:t>
            </a:r>
            <a:r>
              <a:rPr lang="fr-FR" altLang="fr-FR" sz="900" dirty="0"/>
              <a:t>/Food-and-</a:t>
            </a:r>
            <a:r>
              <a:rPr lang="fr-FR" altLang="fr-FR" sz="900" dirty="0" err="1"/>
              <a:t>Bioplastics</a:t>
            </a:r>
            <a:endParaRPr lang="fr-FR" altLang="fr-FR" sz="900" dirty="0"/>
          </a:p>
        </p:txBody>
      </p:sp>
      <p:sp>
        <p:nvSpPr>
          <p:cNvPr id="10" name="ZoneTexte 9">
            <a:extLst>
              <a:ext uri="{FF2B5EF4-FFF2-40B4-BE49-F238E27FC236}">
                <a16:creationId xmlns:a16="http://schemas.microsoft.com/office/drawing/2014/main" id="{8863D34D-B7DA-9742-9638-DD9713715727}"/>
              </a:ext>
            </a:extLst>
          </p:cNvPr>
          <p:cNvSpPr txBox="1"/>
          <p:nvPr/>
        </p:nvSpPr>
        <p:spPr>
          <a:xfrm>
            <a:off x="8715376" y="4652963"/>
            <a:ext cx="981075" cy="300082"/>
          </a:xfrm>
          <a:prstGeom prst="rect">
            <a:avLst/>
          </a:prstGeom>
          <a:solidFill>
            <a:schemeClr val="bg1"/>
          </a:solidFill>
        </p:spPr>
        <p:txBody>
          <a:bodyPr>
            <a:spAutoFit/>
          </a:bodyPr>
          <a:lstStyle/>
          <a:p>
            <a:pPr>
              <a:defRPr/>
            </a:pPr>
            <a:endParaRPr lang="fr-FR" sz="1350" dirty="0"/>
          </a:p>
        </p:txBody>
      </p:sp>
      <p:cxnSp>
        <p:nvCxnSpPr>
          <p:cNvPr id="2" name="Connecteur droit 1">
            <a:extLst>
              <a:ext uri="{FF2B5EF4-FFF2-40B4-BE49-F238E27FC236}">
                <a16:creationId xmlns:a16="http://schemas.microsoft.com/office/drawing/2014/main" id="{8AF1DD21-BC72-7E5A-57A5-9E3ADAA39CC9}"/>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4" name="Image2">
            <a:extLst>
              <a:ext uri="{FF2B5EF4-FFF2-40B4-BE49-F238E27FC236}">
                <a16:creationId xmlns:a16="http://schemas.microsoft.com/office/drawing/2014/main" id="{4418965E-CF92-DB7F-5342-954DEB277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4E5AFCFE-6330-C755-BE35-6F20AA179E76}"/>
              </a:ext>
            </a:extLst>
          </p:cNvPr>
          <p:cNvSpPr txBox="1"/>
          <p:nvPr/>
        </p:nvSpPr>
        <p:spPr>
          <a:xfrm>
            <a:off x="2711999" y="288974"/>
            <a:ext cx="9166059" cy="830997"/>
          </a:xfrm>
          <a:prstGeom prst="rect">
            <a:avLst/>
          </a:prstGeom>
          <a:noFill/>
        </p:spPr>
        <p:txBody>
          <a:bodyPr wrap="square" rtlCol="0">
            <a:spAutoFit/>
          </a:bodyPr>
          <a:lstStyle/>
          <a:p>
            <a:r>
              <a:rPr lang="fr-FR" sz="4800" dirty="0"/>
              <a:t>1</a:t>
            </a:r>
            <a:r>
              <a:rPr lang="fr-FR" sz="4800" baseline="30000" dirty="0"/>
              <a:t>ère</a:t>
            </a:r>
            <a:r>
              <a:rPr lang="fr-FR" sz="4800" dirty="0"/>
              <a:t> cause: l’usage des sols</a:t>
            </a:r>
          </a:p>
        </p:txBody>
      </p:sp>
      <p:sp>
        <p:nvSpPr>
          <p:cNvPr id="6" name="Text Box 10">
            <a:extLst>
              <a:ext uri="{FF2B5EF4-FFF2-40B4-BE49-F238E27FC236}">
                <a16:creationId xmlns:a16="http://schemas.microsoft.com/office/drawing/2014/main" id="{FA1AD5A7-9798-654D-98CD-06DFD7E683F2}"/>
              </a:ext>
            </a:extLst>
          </p:cNvPr>
          <p:cNvSpPr txBox="1">
            <a:spLocks noChangeArrowheads="1"/>
          </p:cNvSpPr>
          <p:nvPr/>
        </p:nvSpPr>
        <p:spPr bwMode="auto">
          <a:xfrm>
            <a:off x="8921999" y="1648179"/>
            <a:ext cx="3015503"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i="1" dirty="0">
                <a:solidFill>
                  <a:srgbClr val="3A2CFF"/>
                </a:solidFill>
                <a:cs typeface="Arial"/>
              </a:rPr>
              <a:t>37 % de la surface des continents (49 % des surfaces continentales non couvertes de glace) sont consacrées à la production alimentaire pour les humains, dans les régions les plus productives.</a:t>
            </a:r>
          </a:p>
        </p:txBody>
      </p:sp>
    </p:spTree>
    <p:extLst>
      <p:ext uri="{BB962C8B-B14F-4D97-AF65-F5344CB8AC3E}">
        <p14:creationId xmlns:p14="http://schemas.microsoft.com/office/powerpoint/2010/main" val="1124387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52331" y="1448667"/>
            <a:ext cx="5275159" cy="5100773"/>
          </a:xfrm>
          <a:prstGeom prst="rect">
            <a:avLst/>
          </a:prstGeom>
        </p:spPr>
      </p:pic>
      <p:sp>
        <p:nvSpPr>
          <p:cNvPr id="7" name="ZoneTexte 6"/>
          <p:cNvSpPr txBox="1"/>
          <p:nvPr/>
        </p:nvSpPr>
        <p:spPr>
          <a:xfrm>
            <a:off x="7333647" y="2405945"/>
            <a:ext cx="4208996" cy="3539430"/>
          </a:xfrm>
          <a:prstGeom prst="rect">
            <a:avLst/>
          </a:prstGeom>
          <a:noFill/>
        </p:spPr>
        <p:txBody>
          <a:bodyPr wrap="square" rtlCol="0">
            <a:spAutoFit/>
          </a:bodyPr>
          <a:lstStyle/>
          <a:p>
            <a:pPr algn="ctr"/>
            <a:r>
              <a:rPr lang="fr-FR" sz="2800" i="1" dirty="0">
                <a:solidFill>
                  <a:srgbClr val="0000FF"/>
                </a:solidFill>
              </a:rPr>
              <a:t>Une étude menée dans 8 pays européens montre que l’intensification réduit le nombre d’espèces de plantes, de carabiques (dans le champ) et d‘oiseaux nicheurs (hors champ). </a:t>
            </a:r>
          </a:p>
        </p:txBody>
      </p:sp>
      <p:sp>
        <p:nvSpPr>
          <p:cNvPr id="6" name="Rectangle 5"/>
          <p:cNvSpPr/>
          <p:nvPr/>
        </p:nvSpPr>
        <p:spPr>
          <a:xfrm>
            <a:off x="3986539" y="3994059"/>
            <a:ext cx="2515189" cy="25553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 name="Connecteur droit 3">
            <a:extLst>
              <a:ext uri="{FF2B5EF4-FFF2-40B4-BE49-F238E27FC236}">
                <a16:creationId xmlns:a16="http://schemas.microsoft.com/office/drawing/2014/main" id="{B18EB862-8E62-E1FC-0C82-41A6FD44996D}"/>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9" name="Image2">
            <a:extLst>
              <a:ext uri="{FF2B5EF4-FFF2-40B4-BE49-F238E27FC236}">
                <a16:creationId xmlns:a16="http://schemas.microsoft.com/office/drawing/2014/main" id="{8DA5B9F2-C6F4-42B7-5D38-6DE8EFF70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4044717" y="5116945"/>
            <a:ext cx="2761987" cy="584775"/>
          </a:xfrm>
          <a:prstGeom prst="rect">
            <a:avLst/>
          </a:prstGeom>
          <a:noFill/>
        </p:spPr>
        <p:txBody>
          <a:bodyPr wrap="square" rtlCol="0">
            <a:spAutoFit/>
          </a:bodyPr>
          <a:lstStyle/>
          <a:p>
            <a:pPr algn="ctr"/>
            <a:r>
              <a:rPr lang="en-GB" sz="1600" dirty="0"/>
              <a:t>Geiger F. et al. 2010. Basic and Applied Ecology 11:97-105</a:t>
            </a:r>
          </a:p>
        </p:txBody>
      </p:sp>
      <p:sp>
        <p:nvSpPr>
          <p:cNvPr id="10" name="ZoneTexte 9">
            <a:extLst>
              <a:ext uri="{FF2B5EF4-FFF2-40B4-BE49-F238E27FC236}">
                <a16:creationId xmlns:a16="http://schemas.microsoft.com/office/drawing/2014/main" id="{6DC420D0-F862-2CB2-20C0-E140556F7CA0}"/>
              </a:ext>
            </a:extLst>
          </p:cNvPr>
          <p:cNvSpPr txBox="1"/>
          <p:nvPr/>
        </p:nvSpPr>
        <p:spPr>
          <a:xfrm>
            <a:off x="4152900" y="288974"/>
            <a:ext cx="7725158" cy="830997"/>
          </a:xfrm>
          <a:prstGeom prst="rect">
            <a:avLst/>
          </a:prstGeom>
          <a:noFill/>
        </p:spPr>
        <p:txBody>
          <a:bodyPr wrap="square" rtlCol="0">
            <a:spAutoFit/>
          </a:bodyPr>
          <a:lstStyle/>
          <a:p>
            <a:r>
              <a:rPr lang="fr-FR" sz="4800" dirty="0"/>
              <a:t>Dés-intensifier</a:t>
            </a:r>
          </a:p>
        </p:txBody>
      </p:sp>
      <p:sp>
        <p:nvSpPr>
          <p:cNvPr id="11" name="Flèche vers la droite 10">
            <a:extLst>
              <a:ext uri="{FF2B5EF4-FFF2-40B4-BE49-F238E27FC236}">
                <a16:creationId xmlns:a16="http://schemas.microsoft.com/office/drawing/2014/main" id="{DF160AB5-1041-745C-739E-AA61A83432CB}"/>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7232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B18FFC69-1E43-7065-1A06-46A6DA114C7E}"/>
              </a:ext>
            </a:extLst>
          </p:cNvPr>
          <p:cNvPicPr>
            <a:picLocks noChangeAspect="1"/>
          </p:cNvPicPr>
          <p:nvPr/>
        </p:nvPicPr>
        <p:blipFill>
          <a:blip r:embed="rId3"/>
          <a:stretch>
            <a:fillRect/>
          </a:stretch>
        </p:blipFill>
        <p:spPr>
          <a:xfrm>
            <a:off x="367197" y="1544430"/>
            <a:ext cx="8896248" cy="3050143"/>
          </a:xfrm>
          <a:prstGeom prst="rect">
            <a:avLst/>
          </a:prstGeom>
        </p:spPr>
      </p:pic>
      <p:sp>
        <p:nvSpPr>
          <p:cNvPr id="5" name="ZoneTexte 4">
            <a:extLst>
              <a:ext uri="{FF2B5EF4-FFF2-40B4-BE49-F238E27FC236}">
                <a16:creationId xmlns:a16="http://schemas.microsoft.com/office/drawing/2014/main" id="{D603D919-2272-4999-12A7-B33295314E1D}"/>
              </a:ext>
            </a:extLst>
          </p:cNvPr>
          <p:cNvSpPr txBox="1"/>
          <p:nvPr/>
        </p:nvSpPr>
        <p:spPr>
          <a:xfrm>
            <a:off x="9121422" y="1576985"/>
            <a:ext cx="2771726" cy="3785652"/>
          </a:xfrm>
          <a:prstGeom prst="rect">
            <a:avLst/>
          </a:prstGeom>
          <a:noFill/>
        </p:spPr>
        <p:txBody>
          <a:bodyPr wrap="square" rtlCol="0">
            <a:spAutoFit/>
          </a:bodyPr>
          <a:lstStyle/>
          <a:p>
            <a:pPr algn="ctr"/>
            <a:r>
              <a:rPr lang="en-GB" sz="2400" dirty="0"/>
              <a:t>28 pays </a:t>
            </a:r>
            <a:r>
              <a:rPr lang="en-GB" sz="2400" dirty="0" err="1"/>
              <a:t>européens</a:t>
            </a:r>
            <a:r>
              <a:rPr lang="en-GB" sz="2400" dirty="0"/>
              <a:t>, 170 </a:t>
            </a:r>
            <a:r>
              <a:rPr lang="en-GB" sz="2400" dirty="0" err="1"/>
              <a:t>oiseaux</a:t>
            </a:r>
            <a:r>
              <a:rPr lang="en-GB" sz="2400" dirty="0"/>
              <a:t> </a:t>
            </a:r>
            <a:r>
              <a:rPr lang="en-GB" sz="2400" dirty="0" err="1"/>
              <a:t>communs</a:t>
            </a:r>
            <a:r>
              <a:rPr lang="en-GB" sz="2400" dirty="0"/>
              <a:t>, 37 </a:t>
            </a:r>
            <a:r>
              <a:rPr lang="en-GB" sz="2400" dirty="0" err="1"/>
              <a:t>ans</a:t>
            </a:r>
            <a:r>
              <a:rPr lang="en-GB" sz="2400" dirty="0"/>
              <a:t>, 20 000 sites. </a:t>
            </a:r>
            <a:r>
              <a:rPr lang="en-GB" sz="2400" i="1" dirty="0">
                <a:solidFill>
                  <a:srgbClr val="3A2CFF"/>
                </a:solidFill>
              </a:rPr>
              <a:t>Abondance des </a:t>
            </a:r>
            <a:r>
              <a:rPr lang="en-GB" sz="2400" i="1" dirty="0" err="1">
                <a:solidFill>
                  <a:srgbClr val="3A2CFF"/>
                </a:solidFill>
              </a:rPr>
              <a:t>oiseaux</a:t>
            </a:r>
            <a:r>
              <a:rPr lang="en-GB" sz="2400" i="1" dirty="0">
                <a:solidFill>
                  <a:srgbClr val="3A2CFF"/>
                </a:solidFill>
              </a:rPr>
              <a:t>: -25 % </a:t>
            </a:r>
            <a:r>
              <a:rPr lang="en-GB" sz="2400" i="1" dirty="0" err="1">
                <a:solidFill>
                  <a:srgbClr val="3A2CFF"/>
                </a:solidFill>
              </a:rPr>
              <a:t>en</a:t>
            </a:r>
            <a:r>
              <a:rPr lang="en-GB" sz="2400" i="1" dirty="0">
                <a:solidFill>
                  <a:srgbClr val="3A2CFF"/>
                </a:solidFill>
              </a:rPr>
              <a:t> entre 1980 et 2016, </a:t>
            </a:r>
            <a:r>
              <a:rPr lang="en-GB" sz="2400" i="1" dirty="0" err="1">
                <a:solidFill>
                  <a:srgbClr val="3A2CFF"/>
                </a:solidFill>
              </a:rPr>
              <a:t>principalement</a:t>
            </a:r>
            <a:r>
              <a:rPr lang="en-GB" sz="2400" i="1" dirty="0">
                <a:solidFill>
                  <a:srgbClr val="3A2CFF"/>
                </a:solidFill>
              </a:rPr>
              <a:t> due aux pesticides et aux </a:t>
            </a:r>
            <a:r>
              <a:rPr lang="en-GB" sz="2400" i="1" dirty="0" err="1">
                <a:solidFill>
                  <a:srgbClr val="3A2CFF"/>
                </a:solidFill>
              </a:rPr>
              <a:t>fertilisants</a:t>
            </a:r>
            <a:endParaRPr lang="en-GB" sz="2400" i="1" dirty="0">
              <a:solidFill>
                <a:srgbClr val="3A2CFF"/>
              </a:solidFill>
            </a:endParaRPr>
          </a:p>
        </p:txBody>
      </p:sp>
      <p:sp>
        <p:nvSpPr>
          <p:cNvPr id="11" name="ZoneTexte 10">
            <a:extLst>
              <a:ext uri="{FF2B5EF4-FFF2-40B4-BE49-F238E27FC236}">
                <a16:creationId xmlns:a16="http://schemas.microsoft.com/office/drawing/2014/main" id="{BE59CCEA-E9D9-6D6F-6753-D7F85F436ED0}"/>
              </a:ext>
            </a:extLst>
          </p:cNvPr>
          <p:cNvSpPr txBox="1"/>
          <p:nvPr/>
        </p:nvSpPr>
        <p:spPr>
          <a:xfrm>
            <a:off x="5079388" y="1713848"/>
            <a:ext cx="652743" cy="369332"/>
          </a:xfrm>
          <a:prstGeom prst="rect">
            <a:avLst/>
          </a:prstGeom>
          <a:noFill/>
        </p:spPr>
        <p:txBody>
          <a:bodyPr wrap="none" rtlCol="0">
            <a:spAutoFit/>
          </a:bodyPr>
          <a:lstStyle/>
          <a:p>
            <a:r>
              <a:rPr lang="en-GB" dirty="0"/>
              <a:t>2023</a:t>
            </a:r>
          </a:p>
        </p:txBody>
      </p:sp>
      <p:sp>
        <p:nvSpPr>
          <p:cNvPr id="12" name="ZoneTexte 11">
            <a:extLst>
              <a:ext uri="{FF2B5EF4-FFF2-40B4-BE49-F238E27FC236}">
                <a16:creationId xmlns:a16="http://schemas.microsoft.com/office/drawing/2014/main" id="{B6E55F64-1EFF-E895-07AC-711AE07B2C5D}"/>
              </a:ext>
            </a:extLst>
          </p:cNvPr>
          <p:cNvSpPr txBox="1"/>
          <p:nvPr/>
        </p:nvSpPr>
        <p:spPr>
          <a:xfrm>
            <a:off x="298852" y="4803229"/>
            <a:ext cx="11346578" cy="1569660"/>
          </a:xfrm>
          <a:prstGeom prst="rect">
            <a:avLst/>
          </a:prstGeom>
          <a:noFill/>
        </p:spPr>
        <p:txBody>
          <a:bodyPr wrap="square" rtlCol="0">
            <a:spAutoFit/>
          </a:bodyPr>
          <a:lstStyle/>
          <a:p>
            <a:r>
              <a:rPr lang="en-GB" sz="2400" b="1" dirty="0" err="1">
                <a:solidFill>
                  <a:srgbClr val="3A2CFF"/>
                </a:solidFill>
              </a:rPr>
              <a:t>Concrètement</a:t>
            </a:r>
            <a:r>
              <a:rPr lang="en-GB" sz="2400" b="1" dirty="0">
                <a:solidFill>
                  <a:srgbClr val="3A2CFF"/>
                </a:solidFill>
              </a:rPr>
              <a:t>:</a:t>
            </a:r>
          </a:p>
          <a:p>
            <a:r>
              <a:rPr lang="en-GB" sz="2400" b="1" dirty="0">
                <a:solidFill>
                  <a:srgbClr val="3A2CFF"/>
                </a:solidFill>
              </a:rPr>
              <a:t> </a:t>
            </a:r>
          </a:p>
          <a:p>
            <a:r>
              <a:rPr lang="en-GB" sz="2400" b="1" dirty="0" err="1">
                <a:solidFill>
                  <a:srgbClr val="3A2CFF"/>
                </a:solidFill>
              </a:rPr>
              <a:t>L’intensification</a:t>
            </a:r>
            <a:r>
              <a:rPr lang="en-GB" sz="2400" b="1" dirty="0">
                <a:solidFill>
                  <a:srgbClr val="3A2CFF"/>
                </a:solidFill>
              </a:rPr>
              <a:t> (pesticides, </a:t>
            </a:r>
            <a:r>
              <a:rPr lang="en-GB" sz="2400" b="1" dirty="0" err="1">
                <a:solidFill>
                  <a:srgbClr val="3A2CFF"/>
                </a:solidFill>
              </a:rPr>
              <a:t>fertilisants</a:t>
            </a:r>
            <a:r>
              <a:rPr lang="en-GB" sz="2400" b="1" dirty="0">
                <a:solidFill>
                  <a:srgbClr val="3A2CFF"/>
                </a:solidFill>
              </a:rPr>
              <a:t>) </a:t>
            </a:r>
            <a:r>
              <a:rPr lang="en-GB" sz="2400" b="1" dirty="0" err="1">
                <a:solidFill>
                  <a:srgbClr val="3A2CFF"/>
                </a:solidFill>
              </a:rPr>
              <a:t>est</a:t>
            </a:r>
            <a:r>
              <a:rPr lang="en-GB" sz="2400" b="1" dirty="0">
                <a:solidFill>
                  <a:srgbClr val="3A2CFF"/>
                </a:solidFill>
              </a:rPr>
              <a:t> un determinant </a:t>
            </a:r>
            <a:r>
              <a:rPr lang="en-GB" sz="2400" b="1" dirty="0" err="1">
                <a:solidFill>
                  <a:srgbClr val="3A2CFF"/>
                </a:solidFill>
              </a:rPr>
              <a:t>majeur</a:t>
            </a:r>
            <a:r>
              <a:rPr lang="en-GB" sz="2400" b="1" dirty="0">
                <a:solidFill>
                  <a:srgbClr val="3A2CFF"/>
                </a:solidFill>
              </a:rPr>
              <a:t> de la </a:t>
            </a:r>
            <a:r>
              <a:rPr lang="en-GB" sz="2400" b="1" dirty="0" err="1">
                <a:solidFill>
                  <a:srgbClr val="3A2CFF"/>
                </a:solidFill>
              </a:rPr>
              <a:t>perte</a:t>
            </a:r>
            <a:r>
              <a:rPr lang="en-GB" sz="2400" b="1" dirty="0">
                <a:solidFill>
                  <a:srgbClr val="3A2CFF"/>
                </a:solidFill>
              </a:rPr>
              <a:t> de </a:t>
            </a:r>
            <a:r>
              <a:rPr lang="en-GB" sz="2400" b="1" dirty="0" err="1">
                <a:solidFill>
                  <a:srgbClr val="3A2CFF"/>
                </a:solidFill>
              </a:rPr>
              <a:t>biodiversité</a:t>
            </a:r>
            <a:r>
              <a:rPr lang="en-GB" sz="2400" b="1" dirty="0">
                <a:solidFill>
                  <a:srgbClr val="3A2CFF"/>
                </a:solidFill>
              </a:rPr>
              <a:t>.</a:t>
            </a:r>
          </a:p>
        </p:txBody>
      </p:sp>
      <p:sp>
        <p:nvSpPr>
          <p:cNvPr id="8" name="ZoneTexte 7">
            <a:extLst>
              <a:ext uri="{FF2B5EF4-FFF2-40B4-BE49-F238E27FC236}">
                <a16:creationId xmlns:a16="http://schemas.microsoft.com/office/drawing/2014/main" id="{A282836D-4926-045E-2ABB-D1197926BA87}"/>
              </a:ext>
            </a:extLst>
          </p:cNvPr>
          <p:cNvSpPr txBox="1"/>
          <p:nvPr/>
        </p:nvSpPr>
        <p:spPr>
          <a:xfrm>
            <a:off x="4152900" y="288974"/>
            <a:ext cx="7725158" cy="830997"/>
          </a:xfrm>
          <a:prstGeom prst="rect">
            <a:avLst/>
          </a:prstGeom>
          <a:noFill/>
        </p:spPr>
        <p:txBody>
          <a:bodyPr wrap="square" rtlCol="0">
            <a:spAutoFit/>
          </a:bodyPr>
          <a:lstStyle/>
          <a:p>
            <a:r>
              <a:rPr lang="fr-FR" sz="4800" dirty="0"/>
              <a:t>Dés-intensifier</a:t>
            </a:r>
          </a:p>
        </p:txBody>
      </p:sp>
      <p:sp>
        <p:nvSpPr>
          <p:cNvPr id="9" name="Flèche vers la droite 8">
            <a:extLst>
              <a:ext uri="{FF2B5EF4-FFF2-40B4-BE49-F238E27FC236}">
                <a16:creationId xmlns:a16="http://schemas.microsoft.com/office/drawing/2014/main" id="{30D6CB6B-E918-7B00-199B-A7645CAECC99}"/>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7039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8735CCC-BAC8-A66E-63AF-2A39AE34538B}"/>
              </a:ext>
            </a:extLst>
          </p:cNvPr>
          <p:cNvPicPr>
            <a:picLocks noChangeAspect="1"/>
          </p:cNvPicPr>
          <p:nvPr/>
        </p:nvPicPr>
        <p:blipFill>
          <a:blip r:embed="rId2"/>
          <a:stretch>
            <a:fillRect/>
          </a:stretch>
        </p:blipFill>
        <p:spPr>
          <a:xfrm>
            <a:off x="5381314" y="1700833"/>
            <a:ext cx="6048686" cy="4742312"/>
          </a:xfrm>
          <a:prstGeom prst="rect">
            <a:avLst/>
          </a:prstGeom>
        </p:spPr>
      </p:pic>
      <p:cxnSp>
        <p:nvCxnSpPr>
          <p:cNvPr id="5" name="Connecteur droit 4">
            <a:extLst>
              <a:ext uri="{FF2B5EF4-FFF2-40B4-BE49-F238E27FC236}">
                <a16:creationId xmlns:a16="http://schemas.microsoft.com/office/drawing/2014/main" id="{7CEC3F8D-9074-8C83-D316-5E6E94F54EC8}"/>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6" name="Image2">
            <a:extLst>
              <a:ext uri="{FF2B5EF4-FFF2-40B4-BE49-F238E27FC236}">
                <a16:creationId xmlns:a16="http://schemas.microsoft.com/office/drawing/2014/main" id="{0EACBE54-E583-557C-7952-61BA370B8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3DCC4B5A-925C-75F5-0798-D9BCB5503FBA}"/>
              </a:ext>
            </a:extLst>
          </p:cNvPr>
          <p:cNvSpPr txBox="1"/>
          <p:nvPr/>
        </p:nvSpPr>
        <p:spPr>
          <a:xfrm>
            <a:off x="401178" y="1724870"/>
            <a:ext cx="4578140" cy="2308324"/>
          </a:xfrm>
          <a:prstGeom prst="rect">
            <a:avLst/>
          </a:prstGeom>
          <a:noFill/>
        </p:spPr>
        <p:txBody>
          <a:bodyPr wrap="square" rtlCol="0">
            <a:spAutoFit/>
          </a:bodyPr>
          <a:lstStyle/>
          <a:p>
            <a:pPr algn="ctr"/>
            <a:r>
              <a:rPr lang="fr-CA" sz="2400" dirty="0"/>
              <a:t>288 études sur le blé. </a:t>
            </a:r>
            <a:r>
              <a:rPr lang="fr-CA" sz="2400" i="1" dirty="0">
                <a:solidFill>
                  <a:srgbClr val="0000FF"/>
                </a:solidFill>
              </a:rPr>
              <a:t>Le mélange de variétés de blés non seulement augmente légèrement les rendements, mais il les maintient en l’absence de traitement phytosanitaire</a:t>
            </a:r>
          </a:p>
        </p:txBody>
      </p:sp>
      <p:sp>
        <p:nvSpPr>
          <p:cNvPr id="9" name="ZoneTexte 8">
            <a:extLst>
              <a:ext uri="{FF2B5EF4-FFF2-40B4-BE49-F238E27FC236}">
                <a16:creationId xmlns:a16="http://schemas.microsoft.com/office/drawing/2014/main" id="{0542D7A7-23D4-9EE2-655C-B68715B36563}"/>
              </a:ext>
            </a:extLst>
          </p:cNvPr>
          <p:cNvSpPr txBox="1"/>
          <p:nvPr/>
        </p:nvSpPr>
        <p:spPr>
          <a:xfrm>
            <a:off x="5780334" y="2136338"/>
            <a:ext cx="1639936" cy="369332"/>
          </a:xfrm>
          <a:prstGeom prst="rect">
            <a:avLst/>
          </a:prstGeom>
          <a:solidFill>
            <a:schemeClr val="bg1"/>
          </a:solidFill>
        </p:spPr>
        <p:txBody>
          <a:bodyPr wrap="none" rtlCol="0">
            <a:spAutoFit/>
          </a:bodyPr>
          <a:lstStyle/>
          <a:p>
            <a:r>
              <a:rPr lang="en-GB" b="1" dirty="0"/>
              <a:t>Sans </a:t>
            </a:r>
            <a:r>
              <a:rPr lang="en-GB" b="1" dirty="0" err="1"/>
              <a:t>fongicides</a:t>
            </a:r>
            <a:endParaRPr lang="en-GB" b="1" dirty="0"/>
          </a:p>
        </p:txBody>
      </p:sp>
      <p:sp>
        <p:nvSpPr>
          <p:cNvPr id="10" name="ZoneTexte 9">
            <a:extLst>
              <a:ext uri="{FF2B5EF4-FFF2-40B4-BE49-F238E27FC236}">
                <a16:creationId xmlns:a16="http://schemas.microsoft.com/office/drawing/2014/main" id="{92204BA9-40E5-1362-55A8-8F3294D51AC5}"/>
              </a:ext>
            </a:extLst>
          </p:cNvPr>
          <p:cNvSpPr txBox="1"/>
          <p:nvPr/>
        </p:nvSpPr>
        <p:spPr>
          <a:xfrm>
            <a:off x="4979318" y="3163652"/>
            <a:ext cx="2070823" cy="369332"/>
          </a:xfrm>
          <a:prstGeom prst="rect">
            <a:avLst/>
          </a:prstGeom>
          <a:solidFill>
            <a:schemeClr val="bg1"/>
          </a:solidFill>
        </p:spPr>
        <p:txBody>
          <a:bodyPr wrap="none" rtlCol="0">
            <a:spAutoFit/>
          </a:bodyPr>
          <a:lstStyle/>
          <a:p>
            <a:r>
              <a:rPr lang="en-GB" b="1" dirty="0" err="1"/>
              <a:t>Fongicides</a:t>
            </a:r>
            <a:r>
              <a:rPr lang="en-GB" b="1" dirty="0"/>
              <a:t> </a:t>
            </a:r>
            <a:r>
              <a:rPr lang="en-GB" b="1" dirty="0" err="1"/>
              <a:t>modérés</a:t>
            </a:r>
            <a:endParaRPr lang="en-GB" b="1" dirty="0"/>
          </a:p>
        </p:txBody>
      </p:sp>
      <p:sp>
        <p:nvSpPr>
          <p:cNvPr id="11" name="ZoneTexte 10">
            <a:extLst>
              <a:ext uri="{FF2B5EF4-FFF2-40B4-BE49-F238E27FC236}">
                <a16:creationId xmlns:a16="http://schemas.microsoft.com/office/drawing/2014/main" id="{5BB0851D-94BC-FF4C-E6FE-E36785694AE8}"/>
              </a:ext>
            </a:extLst>
          </p:cNvPr>
          <p:cNvSpPr txBox="1"/>
          <p:nvPr/>
        </p:nvSpPr>
        <p:spPr>
          <a:xfrm>
            <a:off x="5381314" y="4217860"/>
            <a:ext cx="2038956" cy="369332"/>
          </a:xfrm>
          <a:prstGeom prst="rect">
            <a:avLst/>
          </a:prstGeom>
          <a:solidFill>
            <a:schemeClr val="bg1"/>
          </a:solidFill>
        </p:spPr>
        <p:txBody>
          <a:bodyPr wrap="none" rtlCol="0">
            <a:spAutoFit/>
          </a:bodyPr>
          <a:lstStyle/>
          <a:p>
            <a:r>
              <a:rPr lang="en-GB" b="1" dirty="0" err="1"/>
              <a:t>Fongicides</a:t>
            </a:r>
            <a:r>
              <a:rPr lang="en-GB" b="1" dirty="0"/>
              <a:t> </a:t>
            </a:r>
            <a:r>
              <a:rPr lang="en-GB" b="1" dirty="0" err="1"/>
              <a:t>intensifs</a:t>
            </a:r>
            <a:endParaRPr lang="en-GB" b="1" dirty="0"/>
          </a:p>
        </p:txBody>
      </p:sp>
      <p:sp>
        <p:nvSpPr>
          <p:cNvPr id="12" name="ZoneTexte 11">
            <a:extLst>
              <a:ext uri="{FF2B5EF4-FFF2-40B4-BE49-F238E27FC236}">
                <a16:creationId xmlns:a16="http://schemas.microsoft.com/office/drawing/2014/main" id="{E8D99BEB-B26A-4334-558E-86EB91F2E0CE}"/>
              </a:ext>
            </a:extLst>
          </p:cNvPr>
          <p:cNvSpPr txBox="1"/>
          <p:nvPr/>
        </p:nvSpPr>
        <p:spPr>
          <a:xfrm>
            <a:off x="7227793" y="5453464"/>
            <a:ext cx="2584362" cy="369332"/>
          </a:xfrm>
          <a:prstGeom prst="rect">
            <a:avLst/>
          </a:prstGeom>
          <a:solidFill>
            <a:schemeClr val="bg1"/>
          </a:solidFill>
        </p:spPr>
        <p:txBody>
          <a:bodyPr wrap="none" rtlCol="0">
            <a:spAutoFit/>
          </a:bodyPr>
          <a:lstStyle/>
          <a:p>
            <a:r>
              <a:rPr lang="en-GB" b="1" dirty="0"/>
              <a:t>Gains de </a:t>
            </a:r>
            <a:r>
              <a:rPr lang="en-GB" b="1" dirty="0" err="1"/>
              <a:t>rendements</a:t>
            </a:r>
            <a:r>
              <a:rPr lang="en-GB" b="1" dirty="0"/>
              <a:t> (%)</a:t>
            </a:r>
          </a:p>
        </p:txBody>
      </p:sp>
      <p:sp>
        <p:nvSpPr>
          <p:cNvPr id="13" name="ZoneTexte 12">
            <a:extLst>
              <a:ext uri="{FF2B5EF4-FFF2-40B4-BE49-F238E27FC236}">
                <a16:creationId xmlns:a16="http://schemas.microsoft.com/office/drawing/2014/main" id="{56673FAC-9ABE-AAFC-2C7A-D94B1A9257F7}"/>
              </a:ext>
            </a:extLst>
          </p:cNvPr>
          <p:cNvSpPr txBox="1"/>
          <p:nvPr/>
        </p:nvSpPr>
        <p:spPr>
          <a:xfrm>
            <a:off x="520222" y="4363930"/>
            <a:ext cx="4710684" cy="2308324"/>
          </a:xfrm>
          <a:prstGeom prst="rect">
            <a:avLst/>
          </a:prstGeom>
          <a:noFill/>
        </p:spPr>
        <p:txBody>
          <a:bodyPr wrap="square" rtlCol="0">
            <a:spAutoFit/>
          </a:bodyPr>
          <a:lstStyle/>
          <a:p>
            <a:r>
              <a:rPr lang="fr-CA" sz="2400" b="1" dirty="0">
                <a:solidFill>
                  <a:srgbClr val="0000FF"/>
                </a:solidFill>
              </a:rPr>
              <a:t>Concrètement: </a:t>
            </a:r>
          </a:p>
          <a:p>
            <a:r>
              <a:rPr lang="fr-CA" sz="2400" b="1" dirty="0">
                <a:solidFill>
                  <a:srgbClr val="0000FF"/>
                </a:solidFill>
              </a:rPr>
              <a:t>Le mélange de variétés                     (= diversité génétique) confère aux cultures une résistance aux maladies et engendre un léger gain de productivité.</a:t>
            </a:r>
          </a:p>
        </p:txBody>
      </p:sp>
      <p:sp>
        <p:nvSpPr>
          <p:cNvPr id="7" name="ZoneTexte 6">
            <a:extLst>
              <a:ext uri="{FF2B5EF4-FFF2-40B4-BE49-F238E27FC236}">
                <a16:creationId xmlns:a16="http://schemas.microsoft.com/office/drawing/2014/main" id="{853E3DDA-9948-1FFB-EBBF-C6E6E8CCA26F}"/>
              </a:ext>
            </a:extLst>
          </p:cNvPr>
          <p:cNvSpPr txBox="1"/>
          <p:nvPr/>
        </p:nvSpPr>
        <p:spPr>
          <a:xfrm>
            <a:off x="4152900" y="288974"/>
            <a:ext cx="7725158" cy="830997"/>
          </a:xfrm>
          <a:prstGeom prst="rect">
            <a:avLst/>
          </a:prstGeom>
          <a:noFill/>
        </p:spPr>
        <p:txBody>
          <a:bodyPr wrap="square" rtlCol="0">
            <a:spAutoFit/>
          </a:bodyPr>
          <a:lstStyle/>
          <a:p>
            <a:r>
              <a:rPr lang="fr-FR" sz="4800" dirty="0"/>
              <a:t>Mélanger les variétés</a:t>
            </a:r>
          </a:p>
        </p:txBody>
      </p:sp>
      <p:sp>
        <p:nvSpPr>
          <p:cNvPr id="14" name="Flèche vers la droite 13">
            <a:extLst>
              <a:ext uri="{FF2B5EF4-FFF2-40B4-BE49-F238E27FC236}">
                <a16:creationId xmlns:a16="http://schemas.microsoft.com/office/drawing/2014/main" id="{184D4028-192D-141E-FF45-1CA044DD82B5}"/>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9197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AB139B6-65DB-7DA2-1635-47ED4E2EA918}"/>
              </a:ext>
            </a:extLst>
          </p:cNvPr>
          <p:cNvPicPr>
            <a:picLocks noChangeAspect="1"/>
          </p:cNvPicPr>
          <p:nvPr/>
        </p:nvPicPr>
        <p:blipFill>
          <a:blip r:embed="rId2"/>
          <a:stretch>
            <a:fillRect/>
          </a:stretch>
        </p:blipFill>
        <p:spPr>
          <a:xfrm>
            <a:off x="1046016" y="1775781"/>
            <a:ext cx="4320000" cy="2960899"/>
          </a:xfrm>
          <a:prstGeom prst="rect">
            <a:avLst/>
          </a:prstGeom>
        </p:spPr>
      </p:pic>
      <p:sp>
        <p:nvSpPr>
          <p:cNvPr id="5" name="ZoneTexte 4">
            <a:extLst>
              <a:ext uri="{FF2B5EF4-FFF2-40B4-BE49-F238E27FC236}">
                <a16:creationId xmlns:a16="http://schemas.microsoft.com/office/drawing/2014/main" id="{69FFBF07-5AD7-CA66-A420-22596BBAEFDA}"/>
              </a:ext>
            </a:extLst>
          </p:cNvPr>
          <p:cNvSpPr txBox="1"/>
          <p:nvPr/>
        </p:nvSpPr>
        <p:spPr>
          <a:xfrm>
            <a:off x="2301738" y="1775782"/>
            <a:ext cx="1681807" cy="461665"/>
          </a:xfrm>
          <a:prstGeom prst="rect">
            <a:avLst/>
          </a:prstGeom>
          <a:solidFill>
            <a:schemeClr val="bg1"/>
          </a:solidFill>
        </p:spPr>
        <p:txBody>
          <a:bodyPr wrap="none" rtlCol="0">
            <a:spAutoFit/>
          </a:bodyPr>
          <a:lstStyle/>
          <a:p>
            <a:r>
              <a:rPr lang="en-GB" sz="2400" dirty="0" err="1"/>
              <a:t>Maïs</a:t>
            </a:r>
            <a:r>
              <a:rPr lang="en-GB" sz="2400" dirty="0"/>
              <a:t> et soja</a:t>
            </a:r>
          </a:p>
        </p:txBody>
      </p:sp>
      <p:pic>
        <p:nvPicPr>
          <p:cNvPr id="6" name="Image 5">
            <a:extLst>
              <a:ext uri="{FF2B5EF4-FFF2-40B4-BE49-F238E27FC236}">
                <a16:creationId xmlns:a16="http://schemas.microsoft.com/office/drawing/2014/main" id="{C66B3066-DD27-D9A7-DB9F-6A6B1381EDE4}"/>
              </a:ext>
            </a:extLst>
          </p:cNvPr>
          <p:cNvPicPr>
            <a:picLocks noChangeAspect="1"/>
          </p:cNvPicPr>
          <p:nvPr/>
        </p:nvPicPr>
        <p:blipFill>
          <a:blip r:embed="rId3"/>
          <a:stretch>
            <a:fillRect/>
          </a:stretch>
        </p:blipFill>
        <p:spPr>
          <a:xfrm>
            <a:off x="6469185" y="1735065"/>
            <a:ext cx="4603995" cy="3596435"/>
          </a:xfrm>
          <a:prstGeom prst="rect">
            <a:avLst/>
          </a:prstGeom>
        </p:spPr>
      </p:pic>
      <p:sp>
        <p:nvSpPr>
          <p:cNvPr id="7" name="ZoneTexte 6">
            <a:extLst>
              <a:ext uri="{FF2B5EF4-FFF2-40B4-BE49-F238E27FC236}">
                <a16:creationId xmlns:a16="http://schemas.microsoft.com/office/drawing/2014/main" id="{5F699FBE-D04C-54F1-8136-6548FAB577FA}"/>
              </a:ext>
            </a:extLst>
          </p:cNvPr>
          <p:cNvSpPr txBox="1"/>
          <p:nvPr/>
        </p:nvSpPr>
        <p:spPr>
          <a:xfrm rot="16200000">
            <a:off x="9880978" y="3179655"/>
            <a:ext cx="2960900" cy="430887"/>
          </a:xfrm>
          <a:prstGeom prst="rect">
            <a:avLst/>
          </a:prstGeom>
          <a:noFill/>
        </p:spPr>
        <p:txBody>
          <a:bodyPr wrap="square" rtlCol="0">
            <a:spAutoFit/>
          </a:bodyPr>
          <a:lstStyle/>
          <a:p>
            <a:pPr algn="ctr"/>
            <a:r>
              <a:rPr lang="en-GB" sz="1100" dirty="0"/>
              <a:t>Renard D. &amp; Tilman D. 2021. Current Biology 31, R1141-R1224</a:t>
            </a:r>
          </a:p>
        </p:txBody>
      </p:sp>
      <p:sp>
        <p:nvSpPr>
          <p:cNvPr id="8" name="Text Box 10">
            <a:extLst>
              <a:ext uri="{FF2B5EF4-FFF2-40B4-BE49-F238E27FC236}">
                <a16:creationId xmlns:a16="http://schemas.microsoft.com/office/drawing/2014/main" id="{36AE974F-5BC5-D7DC-0FE6-550BC08399B5}"/>
              </a:ext>
            </a:extLst>
          </p:cNvPr>
          <p:cNvSpPr txBox="1">
            <a:spLocks noChangeArrowheads="1"/>
          </p:cNvSpPr>
          <p:nvPr/>
        </p:nvSpPr>
        <p:spPr bwMode="auto">
          <a:xfrm>
            <a:off x="657915" y="5014418"/>
            <a:ext cx="11091618"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a:t>
            </a:r>
          </a:p>
          <a:p>
            <a:pPr>
              <a:spcBef>
                <a:spcPct val="50000"/>
              </a:spcBef>
              <a:defRPr/>
            </a:pPr>
            <a:r>
              <a:rPr lang="fr-FR" sz="2400" b="1" dirty="0">
                <a:solidFill>
                  <a:srgbClr val="3A2CFF"/>
                </a:solidFill>
                <a:cs typeface="Arial"/>
              </a:rPr>
              <a:t>Quatre métanalyses montrent que les cultures mélangées produisent davantage que les monocultures. </a:t>
            </a:r>
          </a:p>
        </p:txBody>
      </p:sp>
      <p:cxnSp>
        <p:nvCxnSpPr>
          <p:cNvPr id="9" name="Connecteur droit 8">
            <a:extLst>
              <a:ext uri="{FF2B5EF4-FFF2-40B4-BE49-F238E27FC236}">
                <a16:creationId xmlns:a16="http://schemas.microsoft.com/office/drawing/2014/main" id="{A20B83AA-612C-B231-EB38-73358454AA9A}"/>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11" name="Image2">
            <a:extLst>
              <a:ext uri="{FF2B5EF4-FFF2-40B4-BE49-F238E27FC236}">
                <a16:creationId xmlns:a16="http://schemas.microsoft.com/office/drawing/2014/main" id="{ACAE6B78-FC98-5A6C-6C0A-B491D8B7E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A46E32F6-CE10-E966-4D4F-8189C9EDFDFD}"/>
              </a:ext>
            </a:extLst>
          </p:cNvPr>
          <p:cNvSpPr txBox="1"/>
          <p:nvPr/>
        </p:nvSpPr>
        <p:spPr>
          <a:xfrm rot="16200000">
            <a:off x="4387060" y="3046685"/>
            <a:ext cx="3863333" cy="923330"/>
          </a:xfrm>
          <a:prstGeom prst="rect">
            <a:avLst/>
          </a:prstGeom>
          <a:solidFill>
            <a:schemeClr val="bg1"/>
          </a:solidFill>
        </p:spPr>
        <p:txBody>
          <a:bodyPr wrap="square" rtlCol="0">
            <a:spAutoFit/>
          </a:bodyPr>
          <a:lstStyle/>
          <a:p>
            <a:pPr algn="ctr"/>
            <a:r>
              <a:rPr lang="en-GB" dirty="0"/>
              <a:t>% de production </a:t>
            </a:r>
            <a:r>
              <a:rPr lang="en-GB" dirty="0" err="1"/>
              <a:t>supplémentaire</a:t>
            </a:r>
            <a:r>
              <a:rPr lang="en-GB" dirty="0"/>
              <a:t> dans les cultures </a:t>
            </a:r>
            <a:r>
              <a:rPr lang="en-GB" dirty="0" err="1"/>
              <a:t>intercalaires</a:t>
            </a:r>
            <a:r>
              <a:rPr lang="en-GB" dirty="0"/>
              <a:t> par rapport aux monocultures de </a:t>
            </a:r>
            <a:r>
              <a:rPr lang="en-GB" dirty="0" err="1"/>
              <a:t>même</a:t>
            </a:r>
            <a:r>
              <a:rPr lang="en-GB" dirty="0"/>
              <a:t> surface.</a:t>
            </a:r>
          </a:p>
        </p:txBody>
      </p:sp>
      <p:sp>
        <p:nvSpPr>
          <p:cNvPr id="2" name="ZoneTexte 1">
            <a:extLst>
              <a:ext uri="{FF2B5EF4-FFF2-40B4-BE49-F238E27FC236}">
                <a16:creationId xmlns:a16="http://schemas.microsoft.com/office/drawing/2014/main" id="{87698F7B-9AA3-8DAB-77A6-AE87D825894D}"/>
              </a:ext>
            </a:extLst>
          </p:cNvPr>
          <p:cNvSpPr txBox="1"/>
          <p:nvPr/>
        </p:nvSpPr>
        <p:spPr>
          <a:xfrm>
            <a:off x="4152900" y="288974"/>
            <a:ext cx="7725158" cy="830997"/>
          </a:xfrm>
          <a:prstGeom prst="rect">
            <a:avLst/>
          </a:prstGeom>
          <a:noFill/>
        </p:spPr>
        <p:txBody>
          <a:bodyPr wrap="square" rtlCol="0">
            <a:spAutoFit/>
          </a:bodyPr>
          <a:lstStyle/>
          <a:p>
            <a:r>
              <a:rPr lang="fr-FR" sz="4800" dirty="0"/>
              <a:t>Mélanger les cultures</a:t>
            </a:r>
          </a:p>
        </p:txBody>
      </p:sp>
      <p:sp>
        <p:nvSpPr>
          <p:cNvPr id="3" name="Flèche vers la droite 2">
            <a:extLst>
              <a:ext uri="{FF2B5EF4-FFF2-40B4-BE49-F238E27FC236}">
                <a16:creationId xmlns:a16="http://schemas.microsoft.com/office/drawing/2014/main" id="{4977420A-C1C4-BEC9-DF71-52FD29BD51F9}"/>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14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B9951A27-021B-D2E5-3C96-779CC9695187}"/>
              </a:ext>
            </a:extLst>
          </p:cNvPr>
          <p:cNvPicPr>
            <a:picLocks noChangeAspect="1"/>
          </p:cNvPicPr>
          <p:nvPr/>
        </p:nvPicPr>
        <p:blipFill>
          <a:blip r:embed="rId3"/>
          <a:stretch>
            <a:fillRect/>
          </a:stretch>
        </p:blipFill>
        <p:spPr>
          <a:xfrm>
            <a:off x="7861149" y="1709795"/>
            <a:ext cx="3294049" cy="2140336"/>
          </a:xfrm>
          <a:prstGeom prst="rect">
            <a:avLst/>
          </a:prstGeom>
        </p:spPr>
      </p:pic>
      <p:sp>
        <p:nvSpPr>
          <p:cNvPr id="8" name="ZoneTexte 7">
            <a:extLst>
              <a:ext uri="{FF2B5EF4-FFF2-40B4-BE49-F238E27FC236}">
                <a16:creationId xmlns:a16="http://schemas.microsoft.com/office/drawing/2014/main" id="{05EAF9D5-27D1-553F-4577-80E6BA54938A}"/>
              </a:ext>
            </a:extLst>
          </p:cNvPr>
          <p:cNvSpPr txBox="1"/>
          <p:nvPr/>
        </p:nvSpPr>
        <p:spPr>
          <a:xfrm>
            <a:off x="5734674" y="3889919"/>
            <a:ext cx="6457326" cy="1731243"/>
          </a:xfrm>
          <a:prstGeom prst="rect">
            <a:avLst/>
          </a:prstGeom>
          <a:noFill/>
        </p:spPr>
        <p:txBody>
          <a:bodyPr wrap="square" rtlCol="0">
            <a:spAutoFit/>
          </a:bodyPr>
          <a:lstStyle/>
          <a:p>
            <a:endParaRPr lang="en-GB" sz="1050" dirty="0"/>
          </a:p>
          <a:p>
            <a:r>
              <a:rPr lang="en-GB" sz="2400" dirty="0"/>
              <a:t>Des millions ? (Mora et al. 2011)</a:t>
            </a:r>
          </a:p>
          <a:p>
            <a:r>
              <a:rPr lang="en-GB" sz="2400" dirty="0"/>
              <a:t>Des milliards ? (Larsen et al. 2017)</a:t>
            </a:r>
          </a:p>
          <a:p>
            <a:r>
              <a:rPr lang="en-GB" sz="2400" dirty="0" err="1"/>
              <a:t>Arthropodes</a:t>
            </a:r>
            <a:r>
              <a:rPr lang="en-GB" sz="2400" dirty="0"/>
              <a:t> </a:t>
            </a:r>
            <a:r>
              <a:rPr lang="en-GB" sz="2400" dirty="0" err="1"/>
              <a:t>terrestres</a:t>
            </a:r>
            <a:r>
              <a:rPr lang="en-GB" sz="2400" dirty="0"/>
              <a:t> : 8,5 millions (Stork 2018)</a:t>
            </a:r>
          </a:p>
          <a:p>
            <a:r>
              <a:rPr lang="en-GB" sz="2400" dirty="0" err="1"/>
              <a:t>Bactéries</a:t>
            </a:r>
            <a:r>
              <a:rPr lang="en-GB" sz="2400" dirty="0"/>
              <a:t> : 70-90 % du total ? (Larsen et al. 2017)</a:t>
            </a:r>
          </a:p>
        </p:txBody>
      </p:sp>
      <p:pic>
        <p:nvPicPr>
          <p:cNvPr id="9" name="Image 8">
            <a:extLst>
              <a:ext uri="{FF2B5EF4-FFF2-40B4-BE49-F238E27FC236}">
                <a16:creationId xmlns:a16="http://schemas.microsoft.com/office/drawing/2014/main" id="{C8E0F992-D64C-4C74-AD68-8447BA957BEF}"/>
              </a:ext>
            </a:extLst>
          </p:cNvPr>
          <p:cNvPicPr>
            <a:picLocks noChangeAspect="1"/>
          </p:cNvPicPr>
          <p:nvPr/>
        </p:nvPicPr>
        <p:blipFill>
          <a:blip r:embed="rId4"/>
          <a:stretch>
            <a:fillRect/>
          </a:stretch>
        </p:blipFill>
        <p:spPr>
          <a:xfrm>
            <a:off x="572809" y="3280592"/>
            <a:ext cx="4525664" cy="2282255"/>
          </a:xfrm>
          <a:prstGeom prst="rect">
            <a:avLst/>
          </a:prstGeom>
        </p:spPr>
      </p:pic>
      <p:pic>
        <p:nvPicPr>
          <p:cNvPr id="10" name="Image 9">
            <a:extLst>
              <a:ext uri="{FF2B5EF4-FFF2-40B4-BE49-F238E27FC236}">
                <a16:creationId xmlns:a16="http://schemas.microsoft.com/office/drawing/2014/main" id="{D57083CC-55ED-4AE6-8962-3A2AE966F539}"/>
              </a:ext>
            </a:extLst>
          </p:cNvPr>
          <p:cNvPicPr>
            <a:picLocks noChangeAspect="1"/>
          </p:cNvPicPr>
          <p:nvPr/>
        </p:nvPicPr>
        <p:blipFill>
          <a:blip r:embed="rId5"/>
          <a:stretch>
            <a:fillRect/>
          </a:stretch>
        </p:blipFill>
        <p:spPr>
          <a:xfrm>
            <a:off x="571362" y="1779261"/>
            <a:ext cx="6457326" cy="1253105"/>
          </a:xfrm>
          <a:prstGeom prst="rect">
            <a:avLst/>
          </a:prstGeom>
        </p:spPr>
      </p:pic>
      <p:sp>
        <p:nvSpPr>
          <p:cNvPr id="12" name="ZoneTexte 11">
            <a:extLst>
              <a:ext uri="{FF2B5EF4-FFF2-40B4-BE49-F238E27FC236}">
                <a16:creationId xmlns:a16="http://schemas.microsoft.com/office/drawing/2014/main" id="{BD773D26-7CEA-B23F-6380-0B88565C31FE}"/>
              </a:ext>
            </a:extLst>
          </p:cNvPr>
          <p:cNvSpPr txBox="1"/>
          <p:nvPr/>
        </p:nvSpPr>
        <p:spPr>
          <a:xfrm>
            <a:off x="2711999" y="288974"/>
            <a:ext cx="8627165" cy="830997"/>
          </a:xfrm>
          <a:prstGeom prst="rect">
            <a:avLst/>
          </a:prstGeom>
          <a:noFill/>
        </p:spPr>
        <p:txBody>
          <a:bodyPr wrap="square" rtlCol="0">
            <a:spAutoFit/>
          </a:bodyPr>
          <a:lstStyle/>
          <a:p>
            <a:r>
              <a:rPr lang="fr-FR" sz="4800" dirty="0"/>
              <a:t>La variabilité du vivant</a:t>
            </a:r>
          </a:p>
        </p:txBody>
      </p:sp>
      <p:sp>
        <p:nvSpPr>
          <p:cNvPr id="3" name="ZoneTexte 2">
            <a:extLst>
              <a:ext uri="{FF2B5EF4-FFF2-40B4-BE49-F238E27FC236}">
                <a16:creationId xmlns:a16="http://schemas.microsoft.com/office/drawing/2014/main" id="{BAE3D8E8-7882-CAE1-6BC6-0D0CB25ADBCE}"/>
              </a:ext>
            </a:extLst>
          </p:cNvPr>
          <p:cNvSpPr txBox="1"/>
          <p:nvPr/>
        </p:nvSpPr>
        <p:spPr>
          <a:xfrm>
            <a:off x="2692854" y="5948612"/>
            <a:ext cx="7600671" cy="461665"/>
          </a:xfrm>
          <a:prstGeom prst="rect">
            <a:avLst/>
          </a:prstGeom>
          <a:noFill/>
        </p:spPr>
        <p:txBody>
          <a:bodyPr wrap="none" rtlCol="0">
            <a:spAutoFit/>
          </a:bodyPr>
          <a:lstStyle/>
          <a:p>
            <a:pPr algn="ctr"/>
            <a:r>
              <a:rPr lang="en-GB" sz="2400" i="1" dirty="0" err="1">
                <a:solidFill>
                  <a:srgbClr val="8C26FF"/>
                </a:solidFill>
              </a:rPr>
              <a:t>Combien</a:t>
            </a:r>
            <a:r>
              <a:rPr lang="en-GB" sz="2400" i="1" dirty="0">
                <a:solidFill>
                  <a:srgbClr val="8C26FF"/>
                </a:solidFill>
              </a:rPr>
              <a:t> </a:t>
            </a:r>
            <a:r>
              <a:rPr lang="en-GB" sz="2400" i="1" dirty="0" err="1">
                <a:solidFill>
                  <a:srgbClr val="8C26FF"/>
                </a:solidFill>
              </a:rPr>
              <a:t>d’espèces</a:t>
            </a:r>
            <a:r>
              <a:rPr lang="en-GB" sz="2400" i="1" dirty="0">
                <a:solidFill>
                  <a:srgbClr val="8C26FF"/>
                </a:solidFill>
              </a:rPr>
              <a:t> ? Un </a:t>
            </a:r>
            <a:r>
              <a:rPr lang="en-GB" sz="2400" i="1" dirty="0" err="1">
                <a:solidFill>
                  <a:srgbClr val="8C26FF"/>
                </a:solidFill>
              </a:rPr>
              <a:t>peu</a:t>
            </a:r>
            <a:r>
              <a:rPr lang="en-GB" sz="2400" i="1" dirty="0">
                <a:solidFill>
                  <a:srgbClr val="8C26FF"/>
                </a:solidFill>
              </a:rPr>
              <a:t> plus de deux millions </a:t>
            </a:r>
            <a:r>
              <a:rPr lang="en-GB" sz="2400" i="1" dirty="0" err="1">
                <a:solidFill>
                  <a:srgbClr val="8C26FF"/>
                </a:solidFill>
              </a:rPr>
              <a:t>décrites</a:t>
            </a:r>
            <a:r>
              <a:rPr lang="en-GB" sz="2400" i="1" dirty="0">
                <a:solidFill>
                  <a:srgbClr val="8C26FF"/>
                </a:solidFill>
              </a:rPr>
              <a:t>.</a:t>
            </a:r>
          </a:p>
        </p:txBody>
      </p:sp>
    </p:spTree>
    <p:extLst>
      <p:ext uri="{BB962C8B-B14F-4D97-AF65-F5344CB8AC3E}">
        <p14:creationId xmlns:p14="http://schemas.microsoft.com/office/powerpoint/2010/main" val="1971103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E8677C-BEEB-1D6F-F95C-2512EA54CE0B}"/>
              </a:ext>
            </a:extLst>
          </p:cNvPr>
          <p:cNvPicPr>
            <a:picLocks noChangeAspect="1"/>
          </p:cNvPicPr>
          <p:nvPr/>
        </p:nvPicPr>
        <p:blipFill rotWithShape="1">
          <a:blip r:embed="rId2"/>
          <a:srcRect b="38089"/>
          <a:stretch/>
        </p:blipFill>
        <p:spPr>
          <a:xfrm>
            <a:off x="643107" y="2111578"/>
            <a:ext cx="6541749" cy="3109210"/>
          </a:xfrm>
          <a:prstGeom prst="rect">
            <a:avLst/>
          </a:prstGeom>
        </p:spPr>
      </p:pic>
      <p:pic>
        <p:nvPicPr>
          <p:cNvPr id="2" name="Image2">
            <a:extLst>
              <a:ext uri="{FF2B5EF4-FFF2-40B4-BE49-F238E27FC236}">
                <a16:creationId xmlns:a16="http://schemas.microsoft.com/office/drawing/2014/main" id="{39F8609F-6A98-625C-34DE-910057323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cteur droit 3">
            <a:extLst>
              <a:ext uri="{FF2B5EF4-FFF2-40B4-BE49-F238E27FC236}">
                <a16:creationId xmlns:a16="http://schemas.microsoft.com/office/drawing/2014/main" id="{B8E75619-03FE-B7B7-1721-BDB9A9B81E26}"/>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CF9D82DB-51CE-9463-DCF7-D834AE6892EC}"/>
              </a:ext>
            </a:extLst>
          </p:cNvPr>
          <p:cNvSpPr txBox="1"/>
          <p:nvPr/>
        </p:nvSpPr>
        <p:spPr>
          <a:xfrm>
            <a:off x="2711999" y="288974"/>
            <a:ext cx="9166059" cy="830997"/>
          </a:xfrm>
          <a:prstGeom prst="rect">
            <a:avLst/>
          </a:prstGeom>
          <a:noFill/>
        </p:spPr>
        <p:txBody>
          <a:bodyPr wrap="square" rtlCol="0">
            <a:spAutoFit/>
          </a:bodyPr>
          <a:lstStyle/>
          <a:p>
            <a:r>
              <a:rPr lang="fr-FR" sz="4800" dirty="0"/>
              <a:t>L’agroécologie, c’est possible!</a:t>
            </a:r>
          </a:p>
        </p:txBody>
      </p:sp>
      <p:sp>
        <p:nvSpPr>
          <p:cNvPr id="5" name="ZoneTexte 4">
            <a:extLst>
              <a:ext uri="{FF2B5EF4-FFF2-40B4-BE49-F238E27FC236}">
                <a16:creationId xmlns:a16="http://schemas.microsoft.com/office/drawing/2014/main" id="{2597891B-BFC7-AAE9-FECA-E30472F170F9}"/>
              </a:ext>
            </a:extLst>
          </p:cNvPr>
          <p:cNvSpPr txBox="1"/>
          <p:nvPr/>
        </p:nvSpPr>
        <p:spPr>
          <a:xfrm>
            <a:off x="7333647" y="1883592"/>
            <a:ext cx="4363054" cy="4401205"/>
          </a:xfrm>
          <a:prstGeom prst="rect">
            <a:avLst/>
          </a:prstGeom>
          <a:noFill/>
        </p:spPr>
        <p:txBody>
          <a:bodyPr wrap="square" rtlCol="0">
            <a:spAutoFit/>
          </a:bodyPr>
          <a:lstStyle/>
          <a:p>
            <a:pPr algn="ctr"/>
            <a:r>
              <a:rPr lang="fr-FR" sz="2800" b="1" i="1" dirty="0">
                <a:solidFill>
                  <a:srgbClr val="C00000"/>
                </a:solidFill>
              </a:rPr>
              <a:t>Si: </a:t>
            </a:r>
            <a:r>
              <a:rPr lang="fr-FR" sz="2800" i="1" dirty="0">
                <a:solidFill>
                  <a:srgbClr val="0000FF"/>
                </a:solidFill>
              </a:rPr>
              <a:t>diminution de la surconsommation, des pertes, du gaspillage, 2/3 des protéines d’origine végétale, 45 % bio, élevage raisonné.</a:t>
            </a:r>
          </a:p>
          <a:p>
            <a:pPr algn="ctr"/>
            <a:r>
              <a:rPr lang="fr-FR" sz="2800" b="1" i="1" dirty="0">
                <a:solidFill>
                  <a:srgbClr val="C00000"/>
                </a:solidFill>
              </a:rPr>
              <a:t>Alors: </a:t>
            </a:r>
            <a:r>
              <a:rPr lang="fr-FR" sz="2800" i="1" dirty="0">
                <a:solidFill>
                  <a:srgbClr val="0000FF"/>
                </a:solidFill>
              </a:rPr>
              <a:t>-50 % émissions agricoles de GES, -50 % eau, -50 % énergie, -66 % phytosanitaires. </a:t>
            </a:r>
          </a:p>
        </p:txBody>
      </p:sp>
      <p:sp>
        <p:nvSpPr>
          <p:cNvPr id="7" name="ZoneTexte 6">
            <a:extLst>
              <a:ext uri="{FF2B5EF4-FFF2-40B4-BE49-F238E27FC236}">
                <a16:creationId xmlns:a16="http://schemas.microsoft.com/office/drawing/2014/main" id="{C57DC3A6-0C13-A2B6-0E4A-BD5388E907B0}"/>
              </a:ext>
            </a:extLst>
          </p:cNvPr>
          <p:cNvSpPr txBox="1"/>
          <p:nvPr/>
        </p:nvSpPr>
        <p:spPr>
          <a:xfrm>
            <a:off x="2082228" y="5591492"/>
            <a:ext cx="3895618" cy="461665"/>
          </a:xfrm>
          <a:prstGeom prst="rect">
            <a:avLst/>
          </a:prstGeom>
          <a:noFill/>
        </p:spPr>
        <p:txBody>
          <a:bodyPr wrap="none" rtlCol="0">
            <a:spAutoFit/>
          </a:bodyPr>
          <a:lstStyle/>
          <a:p>
            <a:r>
              <a:rPr lang="en-GB" sz="2400" dirty="0">
                <a:solidFill>
                  <a:srgbClr val="3A2CFF"/>
                </a:solidFill>
              </a:rPr>
              <a:t>https://</a:t>
            </a:r>
            <a:r>
              <a:rPr lang="en-GB" sz="2400" dirty="0" err="1">
                <a:solidFill>
                  <a:srgbClr val="3A2CFF"/>
                </a:solidFill>
              </a:rPr>
              <a:t>solagro.org</a:t>
            </a:r>
            <a:r>
              <a:rPr lang="en-GB" sz="2400" dirty="0">
                <a:solidFill>
                  <a:srgbClr val="3A2CFF"/>
                </a:solidFill>
              </a:rPr>
              <a:t>/</a:t>
            </a:r>
            <a:r>
              <a:rPr lang="en-GB" sz="2400" dirty="0" err="1">
                <a:solidFill>
                  <a:srgbClr val="3A2CFF"/>
                </a:solidFill>
              </a:rPr>
              <a:t>index.php</a:t>
            </a:r>
            <a:endParaRPr lang="en-GB" sz="2400" dirty="0">
              <a:solidFill>
                <a:srgbClr val="3A2CFF"/>
              </a:solidFill>
            </a:endParaRPr>
          </a:p>
        </p:txBody>
      </p:sp>
    </p:spTree>
    <p:extLst>
      <p:ext uri="{BB962C8B-B14F-4D97-AF65-F5344CB8AC3E}">
        <p14:creationId xmlns:p14="http://schemas.microsoft.com/office/powerpoint/2010/main" val="4068788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672994" y="1591309"/>
            <a:ext cx="7195354" cy="4977717"/>
          </a:xfrm>
          <a:prstGeom prst="rect">
            <a:avLst/>
          </a:prstGeom>
        </p:spPr>
      </p:pic>
      <p:pic>
        <p:nvPicPr>
          <p:cNvPr id="3" name="Image 2"/>
          <p:cNvPicPr>
            <a:picLocks noChangeAspect="1"/>
          </p:cNvPicPr>
          <p:nvPr/>
        </p:nvPicPr>
        <p:blipFill>
          <a:blip r:embed="rId4"/>
          <a:stretch>
            <a:fillRect/>
          </a:stretch>
        </p:blipFill>
        <p:spPr>
          <a:xfrm>
            <a:off x="7550771" y="5633407"/>
            <a:ext cx="4216823" cy="740632"/>
          </a:xfrm>
          <a:prstGeom prst="rect">
            <a:avLst/>
          </a:prstGeom>
        </p:spPr>
      </p:pic>
      <p:cxnSp>
        <p:nvCxnSpPr>
          <p:cNvPr id="4" name="Connecteur droit 3">
            <a:extLst>
              <a:ext uri="{FF2B5EF4-FFF2-40B4-BE49-F238E27FC236}">
                <a16:creationId xmlns:a16="http://schemas.microsoft.com/office/drawing/2014/main" id="{C8938D38-1D72-8587-457E-C1BFCC24CE8F}"/>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6" name="Image2">
            <a:extLst>
              <a:ext uri="{FF2B5EF4-FFF2-40B4-BE49-F238E27FC236}">
                <a16:creationId xmlns:a16="http://schemas.microsoft.com/office/drawing/2014/main" id="{1882F370-D30D-BE5A-EF94-2B3ACC236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66B42ACD-3D70-5926-9D57-B76FF104AE2A}"/>
              </a:ext>
            </a:extLst>
          </p:cNvPr>
          <p:cNvSpPr txBox="1"/>
          <p:nvPr/>
        </p:nvSpPr>
        <p:spPr>
          <a:xfrm>
            <a:off x="8397320" y="2833198"/>
            <a:ext cx="3049651" cy="1384995"/>
          </a:xfrm>
          <a:prstGeom prst="rect">
            <a:avLst/>
          </a:prstGeom>
          <a:noFill/>
        </p:spPr>
        <p:txBody>
          <a:bodyPr wrap="square" rtlCol="0">
            <a:spAutoFit/>
          </a:bodyPr>
          <a:lstStyle/>
          <a:p>
            <a:pPr algn="ctr"/>
            <a:r>
              <a:rPr lang="fr-FR" sz="2800" dirty="0"/>
              <a:t>La course entre les espèces et les zones climatiques</a:t>
            </a:r>
          </a:p>
        </p:txBody>
      </p:sp>
      <p:sp>
        <p:nvSpPr>
          <p:cNvPr id="5" name="ZoneTexte 4">
            <a:extLst>
              <a:ext uri="{FF2B5EF4-FFF2-40B4-BE49-F238E27FC236}">
                <a16:creationId xmlns:a16="http://schemas.microsoft.com/office/drawing/2014/main" id="{DE524CEE-EB13-CF48-B127-84753E8E5903}"/>
              </a:ext>
            </a:extLst>
          </p:cNvPr>
          <p:cNvSpPr txBox="1"/>
          <p:nvPr/>
        </p:nvSpPr>
        <p:spPr>
          <a:xfrm>
            <a:off x="2711999" y="288974"/>
            <a:ext cx="9166059" cy="830997"/>
          </a:xfrm>
          <a:prstGeom prst="rect">
            <a:avLst/>
          </a:prstGeom>
          <a:noFill/>
        </p:spPr>
        <p:txBody>
          <a:bodyPr wrap="square" rtlCol="0">
            <a:spAutoFit/>
          </a:bodyPr>
          <a:lstStyle/>
          <a:p>
            <a:r>
              <a:rPr lang="fr-FR" sz="4800" dirty="0"/>
              <a:t>3</a:t>
            </a:r>
            <a:r>
              <a:rPr lang="fr-FR" sz="4800" baseline="30000" dirty="0"/>
              <a:t>e</a:t>
            </a:r>
            <a:r>
              <a:rPr lang="fr-FR" sz="4800" dirty="0"/>
              <a:t> cause: le changement climatique</a:t>
            </a:r>
          </a:p>
        </p:txBody>
      </p:sp>
    </p:spTree>
    <p:extLst>
      <p:ext uri="{BB962C8B-B14F-4D97-AF65-F5344CB8AC3E}">
        <p14:creationId xmlns:p14="http://schemas.microsoft.com/office/powerpoint/2010/main" val="3791178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2E3DAC94-8509-5EC2-EB53-1291DB3EC57B}"/>
              </a:ext>
            </a:extLst>
          </p:cNvPr>
          <p:cNvPicPr>
            <a:picLocks noChangeAspect="1"/>
          </p:cNvPicPr>
          <p:nvPr/>
        </p:nvPicPr>
        <p:blipFill>
          <a:blip r:embed="rId3"/>
          <a:stretch>
            <a:fillRect/>
          </a:stretch>
        </p:blipFill>
        <p:spPr>
          <a:xfrm>
            <a:off x="2468419" y="1687385"/>
            <a:ext cx="6808972" cy="4881639"/>
          </a:xfrm>
          <a:prstGeom prst="rect">
            <a:avLst/>
          </a:prstGeom>
        </p:spPr>
      </p:pic>
      <p:sp>
        <p:nvSpPr>
          <p:cNvPr id="4" name="ZoneTexte 3">
            <a:extLst>
              <a:ext uri="{FF2B5EF4-FFF2-40B4-BE49-F238E27FC236}">
                <a16:creationId xmlns:a16="http://schemas.microsoft.com/office/drawing/2014/main" id="{317F6A5D-DF74-F7C1-3B5E-A89BF29370A1}"/>
              </a:ext>
            </a:extLst>
          </p:cNvPr>
          <p:cNvSpPr txBox="1"/>
          <p:nvPr/>
        </p:nvSpPr>
        <p:spPr>
          <a:xfrm rot="16200000">
            <a:off x="7421314" y="3799153"/>
            <a:ext cx="4881629" cy="461665"/>
          </a:xfrm>
          <a:prstGeom prst="rect">
            <a:avLst/>
          </a:prstGeom>
          <a:noFill/>
        </p:spPr>
        <p:txBody>
          <a:bodyPr wrap="square" rtlCol="0">
            <a:spAutoFit/>
          </a:bodyPr>
          <a:lstStyle/>
          <a:p>
            <a:pPr algn="ctr"/>
            <a:r>
              <a:rPr lang="fr-FR" sz="1200" dirty="0"/>
              <a:t>http://</a:t>
            </a:r>
            <a:r>
              <a:rPr lang="fr-FR" sz="1200" dirty="0" err="1"/>
              <a:t>ec.europa.eu</a:t>
            </a:r>
            <a:r>
              <a:rPr lang="fr-FR" sz="1200" dirty="0"/>
              <a:t>/</a:t>
            </a:r>
            <a:r>
              <a:rPr lang="fr-FR" sz="1200" dirty="0" err="1"/>
              <a:t>environment</a:t>
            </a:r>
            <a:r>
              <a:rPr lang="fr-FR" sz="1200" dirty="0"/>
              <a:t>/marine/good-</a:t>
            </a:r>
            <a:r>
              <a:rPr lang="fr-FR" sz="1200" dirty="0" err="1"/>
              <a:t>environmental</a:t>
            </a:r>
            <a:r>
              <a:rPr lang="fr-FR" sz="1200" dirty="0"/>
              <a:t>-</a:t>
            </a:r>
            <a:r>
              <a:rPr lang="fr-FR" sz="1200" dirty="0" err="1"/>
              <a:t>status</a:t>
            </a:r>
            <a:r>
              <a:rPr lang="fr-FR" sz="1200" dirty="0"/>
              <a:t>/descriptor-2/</a:t>
            </a:r>
            <a:r>
              <a:rPr lang="fr-FR" sz="1200" dirty="0" err="1"/>
              <a:t>index_en.htm</a:t>
            </a:r>
            <a:endParaRPr lang="fr-FR" sz="1200" dirty="0"/>
          </a:p>
        </p:txBody>
      </p:sp>
      <p:sp>
        <p:nvSpPr>
          <p:cNvPr id="5" name="ZoneTexte 4">
            <a:extLst>
              <a:ext uri="{FF2B5EF4-FFF2-40B4-BE49-F238E27FC236}">
                <a16:creationId xmlns:a16="http://schemas.microsoft.com/office/drawing/2014/main" id="{30200A67-604E-D83B-5371-0AE9A6A45881}"/>
              </a:ext>
            </a:extLst>
          </p:cNvPr>
          <p:cNvSpPr txBox="1"/>
          <p:nvPr/>
        </p:nvSpPr>
        <p:spPr>
          <a:xfrm>
            <a:off x="2711999" y="288974"/>
            <a:ext cx="9166059" cy="830997"/>
          </a:xfrm>
          <a:prstGeom prst="rect">
            <a:avLst/>
          </a:prstGeom>
          <a:noFill/>
        </p:spPr>
        <p:txBody>
          <a:bodyPr wrap="square" rtlCol="0">
            <a:spAutoFit/>
          </a:bodyPr>
          <a:lstStyle/>
          <a:p>
            <a:r>
              <a:rPr lang="fr-FR" sz="4800" dirty="0"/>
              <a:t>3</a:t>
            </a:r>
            <a:r>
              <a:rPr lang="fr-FR" sz="4800" baseline="30000" dirty="0"/>
              <a:t>e</a:t>
            </a:r>
            <a:r>
              <a:rPr lang="fr-FR" sz="4800" dirty="0"/>
              <a:t> cause: le changement climatique</a:t>
            </a:r>
          </a:p>
        </p:txBody>
      </p:sp>
    </p:spTree>
    <p:extLst>
      <p:ext uri="{BB962C8B-B14F-4D97-AF65-F5344CB8AC3E}">
        <p14:creationId xmlns:p14="http://schemas.microsoft.com/office/powerpoint/2010/main" val="2593398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7B06DE0-06F5-A342-9AD8-A60A9A68F8B2}"/>
              </a:ext>
            </a:extLst>
          </p:cNvPr>
          <p:cNvPicPr>
            <a:picLocks noChangeAspect="1"/>
          </p:cNvPicPr>
          <p:nvPr/>
        </p:nvPicPr>
        <p:blipFill>
          <a:blip r:embed="rId2"/>
          <a:stretch>
            <a:fillRect/>
          </a:stretch>
        </p:blipFill>
        <p:spPr>
          <a:xfrm>
            <a:off x="287633" y="1664927"/>
            <a:ext cx="8867384" cy="4940630"/>
          </a:xfrm>
          <a:prstGeom prst="rect">
            <a:avLst/>
          </a:prstGeom>
        </p:spPr>
      </p:pic>
      <p:sp>
        <p:nvSpPr>
          <p:cNvPr id="8" name="ZoneTexte 7">
            <a:extLst>
              <a:ext uri="{FF2B5EF4-FFF2-40B4-BE49-F238E27FC236}">
                <a16:creationId xmlns:a16="http://schemas.microsoft.com/office/drawing/2014/main" id="{7615AF2F-84B0-B942-BB00-D988E00AC157}"/>
              </a:ext>
            </a:extLst>
          </p:cNvPr>
          <p:cNvSpPr txBox="1"/>
          <p:nvPr/>
        </p:nvSpPr>
        <p:spPr>
          <a:xfrm>
            <a:off x="9405559" y="2504866"/>
            <a:ext cx="2498808" cy="3108543"/>
          </a:xfrm>
          <a:prstGeom prst="rect">
            <a:avLst/>
          </a:prstGeom>
          <a:noFill/>
        </p:spPr>
        <p:txBody>
          <a:bodyPr wrap="square" rtlCol="0">
            <a:spAutoFit/>
          </a:bodyPr>
          <a:lstStyle/>
          <a:p>
            <a:pPr algn="ctr"/>
            <a:r>
              <a:rPr lang="fr-FR" sz="2800" i="1" dirty="0">
                <a:solidFill>
                  <a:srgbClr val="3A2CFF"/>
                </a:solidFill>
              </a:rPr>
              <a:t>La réponse évolutive des vertébrés aux changement climatique est 10 000 fois trop lente ! </a:t>
            </a:r>
          </a:p>
        </p:txBody>
      </p:sp>
      <p:cxnSp>
        <p:nvCxnSpPr>
          <p:cNvPr id="2" name="Connecteur droit 1">
            <a:extLst>
              <a:ext uri="{FF2B5EF4-FFF2-40B4-BE49-F238E27FC236}">
                <a16:creationId xmlns:a16="http://schemas.microsoft.com/office/drawing/2014/main" id="{45C518D3-9624-EB3D-B384-2DEE14756B01}"/>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3" name="Image2">
            <a:extLst>
              <a:ext uri="{FF2B5EF4-FFF2-40B4-BE49-F238E27FC236}">
                <a16:creationId xmlns:a16="http://schemas.microsoft.com/office/drawing/2014/main" id="{644DA9E3-3E7D-798C-8C07-00A066D4B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C52E83BE-AB56-9CD9-FD0C-3B2DF5BFC9C6}"/>
              </a:ext>
            </a:extLst>
          </p:cNvPr>
          <p:cNvSpPr txBox="1"/>
          <p:nvPr/>
        </p:nvSpPr>
        <p:spPr>
          <a:xfrm>
            <a:off x="2711999" y="288974"/>
            <a:ext cx="9166059" cy="830997"/>
          </a:xfrm>
          <a:prstGeom prst="rect">
            <a:avLst/>
          </a:prstGeom>
          <a:noFill/>
        </p:spPr>
        <p:txBody>
          <a:bodyPr wrap="square" rtlCol="0">
            <a:spAutoFit/>
          </a:bodyPr>
          <a:lstStyle/>
          <a:p>
            <a:r>
              <a:rPr lang="fr-FR" sz="4800" dirty="0"/>
              <a:t>3</a:t>
            </a:r>
            <a:r>
              <a:rPr lang="fr-FR" sz="4800" baseline="30000" dirty="0"/>
              <a:t>e</a:t>
            </a:r>
            <a:r>
              <a:rPr lang="fr-FR" sz="4800" dirty="0"/>
              <a:t> cause: le changement climatique</a:t>
            </a:r>
          </a:p>
        </p:txBody>
      </p:sp>
    </p:spTree>
    <p:extLst>
      <p:ext uri="{BB962C8B-B14F-4D97-AF65-F5344CB8AC3E}">
        <p14:creationId xmlns:p14="http://schemas.microsoft.com/office/powerpoint/2010/main" val="3047832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http://www.manicore.com/documentation/serre/puits_graph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27" y="1727500"/>
            <a:ext cx="4526358" cy="4888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4"/>
          <p:cNvSpPr txBox="1">
            <a:spLocks noChangeArrowheads="1"/>
          </p:cNvSpPr>
          <p:nvPr/>
        </p:nvSpPr>
        <p:spPr bwMode="auto">
          <a:xfrm rot="16200000">
            <a:off x="-1195456" y="3751563"/>
            <a:ext cx="3788644"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1600" dirty="0" err="1">
                <a:cs typeface="Times New Roman" charset="0"/>
              </a:rPr>
              <a:t>Ciais</a:t>
            </a:r>
            <a:r>
              <a:rPr lang="en-US" sz="1600" dirty="0">
                <a:cs typeface="Times New Roman" charset="0"/>
              </a:rPr>
              <a:t> P. et al. 2005. Nature 437: 529-523</a:t>
            </a:r>
            <a:endParaRPr lang="fr-FR" sz="1600" dirty="0">
              <a:cs typeface="Times New Roman" charset="0"/>
            </a:endParaRPr>
          </a:p>
        </p:txBody>
      </p:sp>
      <p:sp>
        <p:nvSpPr>
          <p:cNvPr id="14" name="Text Box 2"/>
          <p:cNvSpPr txBox="1">
            <a:spLocks noChangeArrowheads="1"/>
          </p:cNvSpPr>
          <p:nvPr/>
        </p:nvSpPr>
        <p:spPr bwMode="auto">
          <a:xfrm>
            <a:off x="5664546" y="1756421"/>
            <a:ext cx="6213512" cy="297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fr-FR" sz="2200" i="1" dirty="0">
                <a:solidFill>
                  <a:srgbClr val="3A2CFF"/>
                </a:solidFill>
                <a:cs typeface="Times New Roman" charset="0"/>
              </a:rPr>
              <a:t>2003: la température moyenne de juillet est de 6°C plus élevée que la normale et le déficit annuel de précipitation de 300 mm environ</a:t>
            </a:r>
          </a:p>
          <a:p>
            <a:pPr eaLnBrk="0" hangingPunct="0">
              <a:spcBef>
                <a:spcPct val="50000"/>
              </a:spcBef>
              <a:defRPr/>
            </a:pPr>
            <a:r>
              <a:rPr lang="fr-FR" sz="2200" i="1" dirty="0">
                <a:solidFill>
                  <a:srgbClr val="3A2CFF"/>
                </a:solidFill>
                <a:cs typeface="Times New Roman" charset="0"/>
              </a:rPr>
              <a:t>La production primaire brute (forestière) en Europe a diminué de 30 %, ce qui correspond à une réduction de séquestration du carbone de 0.5 </a:t>
            </a:r>
            <a:r>
              <a:rPr lang="fr-FR" sz="2200" i="1" dirty="0" err="1">
                <a:solidFill>
                  <a:srgbClr val="3A2CFF"/>
                </a:solidFill>
                <a:cs typeface="Times New Roman" charset="0"/>
              </a:rPr>
              <a:t>Pg</a:t>
            </a:r>
            <a:r>
              <a:rPr lang="fr-FR" sz="2200" i="1" dirty="0">
                <a:solidFill>
                  <a:srgbClr val="3A2CFF"/>
                </a:solidFill>
                <a:cs typeface="Times New Roman" charset="0"/>
              </a:rPr>
              <a:t> C, soit l’annulation de quatre années fonction puits de carbone des écosystèmes européens.</a:t>
            </a:r>
          </a:p>
        </p:txBody>
      </p:sp>
      <p:cxnSp>
        <p:nvCxnSpPr>
          <p:cNvPr id="2" name="Connecteur droit 1">
            <a:extLst>
              <a:ext uri="{FF2B5EF4-FFF2-40B4-BE49-F238E27FC236}">
                <a16:creationId xmlns:a16="http://schemas.microsoft.com/office/drawing/2014/main" id="{4CA0E56F-872F-9ACE-1B3E-B5B1FA1229F2}"/>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3" name="Image2">
            <a:extLst>
              <a:ext uri="{FF2B5EF4-FFF2-40B4-BE49-F238E27FC236}">
                <a16:creationId xmlns:a16="http://schemas.microsoft.com/office/drawing/2014/main" id="{FF806749-DF89-1092-7A4F-96B67AF66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40DB7DCC-C6FD-BC92-6464-500426A51C7E}"/>
              </a:ext>
            </a:extLst>
          </p:cNvPr>
          <p:cNvSpPr txBox="1"/>
          <p:nvPr/>
        </p:nvSpPr>
        <p:spPr>
          <a:xfrm>
            <a:off x="5664546" y="4999366"/>
            <a:ext cx="6213512" cy="1569660"/>
          </a:xfrm>
          <a:prstGeom prst="rect">
            <a:avLst/>
          </a:prstGeom>
          <a:noFill/>
        </p:spPr>
        <p:txBody>
          <a:bodyPr wrap="square" rtlCol="0">
            <a:spAutoFit/>
          </a:bodyPr>
          <a:lstStyle/>
          <a:p>
            <a:r>
              <a:rPr lang="fr-CA" sz="2400" b="1" dirty="0">
                <a:solidFill>
                  <a:srgbClr val="0000FF"/>
                </a:solidFill>
              </a:rPr>
              <a:t>L’impact des évènements extrêmes peut amoindrir les rétroactions négatives de la biodiversité sur le climat (séquestration du carbone dans ce cas)</a:t>
            </a:r>
          </a:p>
        </p:txBody>
      </p:sp>
      <p:sp>
        <p:nvSpPr>
          <p:cNvPr id="6" name="ZoneTexte 5">
            <a:extLst>
              <a:ext uri="{FF2B5EF4-FFF2-40B4-BE49-F238E27FC236}">
                <a16:creationId xmlns:a16="http://schemas.microsoft.com/office/drawing/2014/main" id="{414B563F-2870-0CE0-3A5F-A40534C143B4}"/>
              </a:ext>
            </a:extLst>
          </p:cNvPr>
          <p:cNvSpPr txBox="1"/>
          <p:nvPr/>
        </p:nvSpPr>
        <p:spPr>
          <a:xfrm>
            <a:off x="2711999" y="288974"/>
            <a:ext cx="9166059" cy="830997"/>
          </a:xfrm>
          <a:prstGeom prst="rect">
            <a:avLst/>
          </a:prstGeom>
          <a:noFill/>
        </p:spPr>
        <p:txBody>
          <a:bodyPr wrap="square" rtlCol="0">
            <a:spAutoFit/>
          </a:bodyPr>
          <a:lstStyle/>
          <a:p>
            <a:r>
              <a:rPr lang="fr-FR" sz="4800" dirty="0"/>
              <a:t>3</a:t>
            </a:r>
            <a:r>
              <a:rPr lang="fr-FR" sz="4800" baseline="30000" dirty="0"/>
              <a:t>e</a:t>
            </a:r>
            <a:r>
              <a:rPr lang="fr-FR" sz="4800" dirty="0"/>
              <a:t> cause: le changement climatique</a:t>
            </a:r>
          </a:p>
        </p:txBody>
      </p:sp>
    </p:spTree>
    <p:extLst>
      <p:ext uri="{BB962C8B-B14F-4D97-AF65-F5344CB8AC3E}">
        <p14:creationId xmlns:p14="http://schemas.microsoft.com/office/powerpoint/2010/main" val="1622549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87BDD8EE-15E5-31B4-E7AB-AEF05D57B256}"/>
              </a:ext>
            </a:extLst>
          </p:cNvPr>
          <p:cNvPicPr>
            <a:picLocks noChangeAspect="1"/>
          </p:cNvPicPr>
          <p:nvPr/>
        </p:nvPicPr>
        <p:blipFill>
          <a:blip r:embed="rId4"/>
          <a:stretch>
            <a:fillRect/>
          </a:stretch>
        </p:blipFill>
        <p:spPr>
          <a:xfrm>
            <a:off x="633531" y="1517412"/>
            <a:ext cx="7852384" cy="4279903"/>
          </a:xfrm>
          <a:prstGeom prst="rect">
            <a:avLst/>
          </a:prstGeom>
        </p:spPr>
      </p:pic>
      <p:pic>
        <p:nvPicPr>
          <p:cNvPr id="7" name="Image 6">
            <a:extLst>
              <a:ext uri="{FF2B5EF4-FFF2-40B4-BE49-F238E27FC236}">
                <a16:creationId xmlns:a16="http://schemas.microsoft.com/office/drawing/2014/main" id="{DBBDEF44-5145-7ADC-867E-5F1242B8AC60}"/>
              </a:ext>
            </a:extLst>
          </p:cNvPr>
          <p:cNvPicPr>
            <a:picLocks noChangeAspect="1"/>
          </p:cNvPicPr>
          <p:nvPr/>
        </p:nvPicPr>
        <p:blipFill>
          <a:blip r:embed="rId5"/>
          <a:stretch>
            <a:fillRect/>
          </a:stretch>
        </p:blipFill>
        <p:spPr>
          <a:xfrm>
            <a:off x="1781427" y="5797315"/>
            <a:ext cx="5556591" cy="946863"/>
          </a:xfrm>
          <a:prstGeom prst="rect">
            <a:avLst/>
          </a:prstGeom>
        </p:spPr>
      </p:pic>
      <p:sp>
        <p:nvSpPr>
          <p:cNvPr id="10" name="ZoneTexte 9">
            <a:extLst>
              <a:ext uri="{FF2B5EF4-FFF2-40B4-BE49-F238E27FC236}">
                <a16:creationId xmlns:a16="http://schemas.microsoft.com/office/drawing/2014/main" id="{6AB0B5EE-81BB-A7B1-A2AF-90E5F1C0AB76}"/>
              </a:ext>
            </a:extLst>
          </p:cNvPr>
          <p:cNvSpPr txBox="1"/>
          <p:nvPr/>
        </p:nvSpPr>
        <p:spPr>
          <a:xfrm>
            <a:off x="8973694" y="5551900"/>
            <a:ext cx="2873758" cy="830997"/>
          </a:xfrm>
          <a:prstGeom prst="rect">
            <a:avLst/>
          </a:prstGeom>
          <a:noFill/>
        </p:spPr>
        <p:txBody>
          <a:bodyPr wrap="square" rtlCol="0">
            <a:spAutoFit/>
          </a:bodyPr>
          <a:lstStyle/>
          <a:p>
            <a:pPr algn="ctr"/>
            <a:r>
              <a:rPr lang="en-GB" sz="1600" dirty="0"/>
              <a:t>Mora C. et al. 2017. Nature Climate Change, DOI: 10.1038/NCLIMATE3322</a:t>
            </a:r>
          </a:p>
        </p:txBody>
      </p:sp>
      <p:sp>
        <p:nvSpPr>
          <p:cNvPr id="12" name="ZoneTexte 11">
            <a:extLst>
              <a:ext uri="{FF2B5EF4-FFF2-40B4-BE49-F238E27FC236}">
                <a16:creationId xmlns:a16="http://schemas.microsoft.com/office/drawing/2014/main" id="{CA0FB91B-880F-3E7B-1C2F-C0CD4FA795F5}"/>
              </a:ext>
            </a:extLst>
          </p:cNvPr>
          <p:cNvSpPr txBox="1"/>
          <p:nvPr/>
        </p:nvSpPr>
        <p:spPr>
          <a:xfrm>
            <a:off x="8575917" y="1837567"/>
            <a:ext cx="3405412" cy="3046988"/>
          </a:xfrm>
          <a:prstGeom prst="rect">
            <a:avLst/>
          </a:prstGeom>
          <a:noFill/>
        </p:spPr>
        <p:txBody>
          <a:bodyPr wrap="square" rtlCol="0">
            <a:spAutoFit/>
          </a:bodyPr>
          <a:lstStyle/>
          <a:p>
            <a:pPr algn="ctr"/>
            <a:r>
              <a:rPr lang="fr-FR" sz="2400" i="1" dirty="0">
                <a:solidFill>
                  <a:srgbClr val="3A2CFF"/>
                </a:solidFill>
              </a:rPr>
              <a:t>Dans le scénario RCP 4.5 (= SSP2-4.5), 2,6 – 3,5 °C en 2100, 53 % de la population mondiale connait des températures humides potentiellement létales pendant plus de 20 jours par an</a:t>
            </a:r>
          </a:p>
        </p:txBody>
      </p:sp>
      <p:sp>
        <p:nvSpPr>
          <p:cNvPr id="3" name="ZoneTexte 2">
            <a:extLst>
              <a:ext uri="{FF2B5EF4-FFF2-40B4-BE49-F238E27FC236}">
                <a16:creationId xmlns:a16="http://schemas.microsoft.com/office/drawing/2014/main" id="{06A80E0B-CB15-8582-66AB-A172BA3223C2}"/>
              </a:ext>
            </a:extLst>
          </p:cNvPr>
          <p:cNvSpPr txBox="1"/>
          <p:nvPr/>
        </p:nvSpPr>
        <p:spPr>
          <a:xfrm>
            <a:off x="2711999" y="288974"/>
            <a:ext cx="9166059" cy="830997"/>
          </a:xfrm>
          <a:prstGeom prst="rect">
            <a:avLst/>
          </a:prstGeom>
          <a:noFill/>
        </p:spPr>
        <p:txBody>
          <a:bodyPr wrap="square" rtlCol="0">
            <a:spAutoFit/>
          </a:bodyPr>
          <a:lstStyle/>
          <a:p>
            <a:r>
              <a:rPr lang="fr-FR" sz="4800" dirty="0"/>
              <a:t>3</a:t>
            </a:r>
            <a:r>
              <a:rPr lang="fr-FR" sz="4800" baseline="30000" dirty="0"/>
              <a:t>e</a:t>
            </a:r>
            <a:r>
              <a:rPr lang="fr-FR" sz="4800" dirty="0"/>
              <a:t> cause: le changement climatique</a:t>
            </a:r>
          </a:p>
        </p:txBody>
      </p:sp>
    </p:spTree>
    <p:extLst>
      <p:ext uri="{BB962C8B-B14F-4D97-AF65-F5344CB8AC3E}">
        <p14:creationId xmlns:p14="http://schemas.microsoft.com/office/powerpoint/2010/main" val="3020789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1D695A63-C798-F39B-AD86-1E4141EF5174}"/>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6" name="Image2">
            <a:extLst>
              <a:ext uri="{FF2B5EF4-FFF2-40B4-BE49-F238E27FC236}">
                <a16:creationId xmlns:a16="http://schemas.microsoft.com/office/drawing/2014/main" id="{3CAF7990-5894-F7FB-02FB-BE016043B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F8C32463-FEF3-001A-FC15-32CA6D323A19}"/>
              </a:ext>
            </a:extLst>
          </p:cNvPr>
          <p:cNvSpPr txBox="1"/>
          <p:nvPr/>
        </p:nvSpPr>
        <p:spPr>
          <a:xfrm>
            <a:off x="2711999" y="288974"/>
            <a:ext cx="9166059" cy="830997"/>
          </a:xfrm>
          <a:prstGeom prst="rect">
            <a:avLst/>
          </a:prstGeom>
          <a:noFill/>
        </p:spPr>
        <p:txBody>
          <a:bodyPr wrap="square" rtlCol="0">
            <a:spAutoFit/>
          </a:bodyPr>
          <a:lstStyle/>
          <a:p>
            <a:r>
              <a:rPr lang="fr-FR" sz="4800" dirty="0"/>
              <a:t>3</a:t>
            </a:r>
            <a:r>
              <a:rPr lang="fr-FR" sz="4800" baseline="30000" dirty="0"/>
              <a:t>e</a:t>
            </a:r>
            <a:r>
              <a:rPr lang="fr-FR" sz="4800" dirty="0"/>
              <a:t> cause: le changement climatique</a:t>
            </a:r>
          </a:p>
        </p:txBody>
      </p:sp>
      <p:pic>
        <p:nvPicPr>
          <p:cNvPr id="8" name="Image 7">
            <a:extLst>
              <a:ext uri="{FF2B5EF4-FFF2-40B4-BE49-F238E27FC236}">
                <a16:creationId xmlns:a16="http://schemas.microsoft.com/office/drawing/2014/main" id="{1DD1DDDC-52FD-2872-EE35-59EBB3AB6B8B}"/>
              </a:ext>
            </a:extLst>
          </p:cNvPr>
          <p:cNvPicPr>
            <a:picLocks noChangeAspect="1"/>
          </p:cNvPicPr>
          <p:nvPr/>
        </p:nvPicPr>
        <p:blipFill>
          <a:blip r:embed="rId3"/>
          <a:stretch>
            <a:fillRect/>
          </a:stretch>
        </p:blipFill>
        <p:spPr>
          <a:xfrm>
            <a:off x="7895422" y="2072408"/>
            <a:ext cx="3982636" cy="1868775"/>
          </a:xfrm>
          <a:prstGeom prst="rect">
            <a:avLst/>
          </a:prstGeom>
        </p:spPr>
      </p:pic>
      <p:sp>
        <p:nvSpPr>
          <p:cNvPr id="9" name="ZoneTexte 8">
            <a:extLst>
              <a:ext uri="{FF2B5EF4-FFF2-40B4-BE49-F238E27FC236}">
                <a16:creationId xmlns:a16="http://schemas.microsoft.com/office/drawing/2014/main" id="{165DDE6A-037B-6197-298E-ABBEA8C267C5}"/>
              </a:ext>
            </a:extLst>
          </p:cNvPr>
          <p:cNvSpPr txBox="1"/>
          <p:nvPr/>
        </p:nvSpPr>
        <p:spPr>
          <a:xfrm>
            <a:off x="8632904" y="4855242"/>
            <a:ext cx="2507672" cy="584775"/>
          </a:xfrm>
          <a:prstGeom prst="rect">
            <a:avLst/>
          </a:prstGeom>
          <a:noFill/>
        </p:spPr>
        <p:txBody>
          <a:bodyPr wrap="square" rtlCol="0">
            <a:spAutoFit/>
          </a:bodyPr>
          <a:lstStyle/>
          <a:p>
            <a:pPr algn="ctr"/>
            <a:r>
              <a:rPr lang="fr-FR" sz="1600" dirty="0" err="1"/>
              <a:t>Wessely</a:t>
            </a:r>
            <a:r>
              <a:rPr lang="fr-FR" sz="1600" dirty="0"/>
              <a:t> et al. 2024. Nature </a:t>
            </a:r>
            <a:r>
              <a:rPr lang="fr-FR" sz="1600" dirty="0" err="1"/>
              <a:t>Ecology</a:t>
            </a:r>
            <a:r>
              <a:rPr lang="fr-FR" sz="1600" dirty="0"/>
              <a:t> and Evolution </a:t>
            </a:r>
          </a:p>
        </p:txBody>
      </p:sp>
      <p:pic>
        <p:nvPicPr>
          <p:cNvPr id="2" name="Image 1">
            <a:extLst>
              <a:ext uri="{FF2B5EF4-FFF2-40B4-BE49-F238E27FC236}">
                <a16:creationId xmlns:a16="http://schemas.microsoft.com/office/drawing/2014/main" id="{DE4D702F-46A8-CDE2-326A-BAA14B102562}"/>
              </a:ext>
            </a:extLst>
          </p:cNvPr>
          <p:cNvPicPr>
            <a:picLocks noChangeAspect="1"/>
          </p:cNvPicPr>
          <p:nvPr/>
        </p:nvPicPr>
        <p:blipFill>
          <a:blip r:embed="rId4"/>
          <a:stretch>
            <a:fillRect/>
          </a:stretch>
        </p:blipFill>
        <p:spPr>
          <a:xfrm>
            <a:off x="313942" y="2114230"/>
            <a:ext cx="7307811" cy="3653906"/>
          </a:xfrm>
          <a:prstGeom prst="rect">
            <a:avLst/>
          </a:prstGeom>
        </p:spPr>
      </p:pic>
    </p:spTree>
    <p:extLst>
      <p:ext uri="{BB962C8B-B14F-4D97-AF65-F5344CB8AC3E}">
        <p14:creationId xmlns:p14="http://schemas.microsoft.com/office/powerpoint/2010/main" val="1758093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7F1144E-616F-EA77-6E81-0DD058856E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30249" y="2353969"/>
            <a:ext cx="4856619" cy="425763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64DD48A-9E7A-2645-2D7B-7DAFF8F3D76B}"/>
              </a:ext>
            </a:extLst>
          </p:cNvPr>
          <p:cNvSpPr txBox="1"/>
          <p:nvPr/>
        </p:nvSpPr>
        <p:spPr>
          <a:xfrm rot="16200000">
            <a:off x="9091866" y="4275069"/>
            <a:ext cx="4442242" cy="230832"/>
          </a:xfrm>
          <a:prstGeom prst="rect">
            <a:avLst/>
          </a:prstGeom>
          <a:noFill/>
        </p:spPr>
        <p:txBody>
          <a:bodyPr wrap="none" rtlCol="0">
            <a:spAutoFit/>
          </a:bodyPr>
          <a:lstStyle/>
          <a:p>
            <a:r>
              <a:rPr lang="en-GB" sz="900" dirty="0"/>
              <a:t>https://</a:t>
            </a:r>
            <a:r>
              <a:rPr lang="en-GB" sz="900" dirty="0" err="1"/>
              <a:t>www.onf.fr</a:t>
            </a:r>
            <a:r>
              <a:rPr lang="en-GB" sz="900" dirty="0"/>
              <a:t>/</a:t>
            </a:r>
            <a:r>
              <a:rPr lang="en-GB" sz="900" dirty="0" err="1"/>
              <a:t>onf</a:t>
            </a:r>
            <a:r>
              <a:rPr lang="en-GB" sz="900" dirty="0"/>
              <a:t>/</a:t>
            </a:r>
            <a:r>
              <a:rPr lang="en-GB" sz="900" dirty="0" err="1"/>
              <a:t>forets</a:t>
            </a:r>
            <a:r>
              <a:rPr lang="en-GB" sz="900" dirty="0"/>
              <a:t>-et-</a:t>
            </a:r>
            <a:r>
              <a:rPr lang="en-GB" sz="900" dirty="0" err="1"/>
              <a:t>espaces</a:t>
            </a:r>
            <a:r>
              <a:rPr lang="en-GB" sz="900" dirty="0"/>
              <a:t>-</a:t>
            </a:r>
            <a:r>
              <a:rPr lang="en-GB" sz="900" dirty="0" err="1"/>
              <a:t>naturels</a:t>
            </a:r>
            <a:r>
              <a:rPr lang="en-GB" sz="900" dirty="0"/>
              <a:t>/+/20::les-</a:t>
            </a:r>
            <a:r>
              <a:rPr lang="en-GB" sz="900" dirty="0" err="1"/>
              <a:t>forets</a:t>
            </a:r>
            <a:r>
              <a:rPr lang="en-GB" sz="900" dirty="0"/>
              <a:t>-de-</a:t>
            </a:r>
            <a:r>
              <a:rPr lang="en-GB" sz="900" dirty="0" err="1"/>
              <a:t>nos</a:t>
            </a:r>
            <a:r>
              <a:rPr lang="en-GB" sz="900" dirty="0"/>
              <a:t>-</a:t>
            </a:r>
            <a:r>
              <a:rPr lang="en-GB" sz="900" dirty="0" err="1"/>
              <a:t>territoires.html</a:t>
            </a:r>
            <a:endParaRPr lang="en-GB" sz="900" dirty="0"/>
          </a:p>
        </p:txBody>
      </p:sp>
      <p:cxnSp>
        <p:nvCxnSpPr>
          <p:cNvPr id="7" name="Connecteur droit 6">
            <a:extLst>
              <a:ext uri="{FF2B5EF4-FFF2-40B4-BE49-F238E27FC236}">
                <a16:creationId xmlns:a16="http://schemas.microsoft.com/office/drawing/2014/main" id="{A8835FA0-D284-6325-6D57-8E4CFD2B6038}"/>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3679AA1-2614-E453-C368-328692C4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411660DA-A42D-5C64-CB14-CA9CD994EC27}"/>
              </a:ext>
            </a:extLst>
          </p:cNvPr>
          <p:cNvSpPr txBox="1"/>
          <p:nvPr/>
        </p:nvSpPr>
        <p:spPr>
          <a:xfrm>
            <a:off x="4623870" y="1590323"/>
            <a:ext cx="5342315" cy="830997"/>
          </a:xfrm>
          <a:prstGeom prst="rect">
            <a:avLst/>
          </a:prstGeom>
          <a:noFill/>
        </p:spPr>
        <p:txBody>
          <a:bodyPr wrap="square" rtlCol="0">
            <a:spAutoFit/>
          </a:bodyPr>
          <a:lstStyle/>
          <a:p>
            <a:pPr algn="ctr"/>
            <a:r>
              <a:rPr lang="fr-CA" sz="2400" dirty="0">
                <a:solidFill>
                  <a:srgbClr val="0000FF"/>
                </a:solidFill>
              </a:rPr>
              <a:t>La biodiversité (nombre d’espèces) d’arbres dans la foret française est faible</a:t>
            </a:r>
          </a:p>
        </p:txBody>
      </p:sp>
      <p:pic>
        <p:nvPicPr>
          <p:cNvPr id="3" name="Image 2">
            <a:extLst>
              <a:ext uri="{FF2B5EF4-FFF2-40B4-BE49-F238E27FC236}">
                <a16:creationId xmlns:a16="http://schemas.microsoft.com/office/drawing/2014/main" id="{F7D91242-0828-7484-7E25-05B3ECE1F4A2}"/>
              </a:ext>
            </a:extLst>
          </p:cNvPr>
          <p:cNvPicPr>
            <a:picLocks noChangeAspect="1"/>
          </p:cNvPicPr>
          <p:nvPr/>
        </p:nvPicPr>
        <p:blipFill>
          <a:blip r:embed="rId4"/>
          <a:stretch>
            <a:fillRect/>
          </a:stretch>
        </p:blipFill>
        <p:spPr>
          <a:xfrm>
            <a:off x="763597" y="1687385"/>
            <a:ext cx="4758661" cy="5120733"/>
          </a:xfrm>
          <a:prstGeom prst="rect">
            <a:avLst/>
          </a:prstGeom>
        </p:spPr>
      </p:pic>
      <p:pic>
        <p:nvPicPr>
          <p:cNvPr id="10" name="Image 9">
            <a:extLst>
              <a:ext uri="{FF2B5EF4-FFF2-40B4-BE49-F238E27FC236}">
                <a16:creationId xmlns:a16="http://schemas.microsoft.com/office/drawing/2014/main" id="{2ADA1BBB-B925-CA3D-A3AD-64C42F170856}"/>
              </a:ext>
            </a:extLst>
          </p:cNvPr>
          <p:cNvPicPr>
            <a:picLocks noChangeAspect="1"/>
          </p:cNvPicPr>
          <p:nvPr/>
        </p:nvPicPr>
        <p:blipFill>
          <a:blip r:embed="rId5"/>
          <a:stretch>
            <a:fillRect/>
          </a:stretch>
        </p:blipFill>
        <p:spPr>
          <a:xfrm>
            <a:off x="123105" y="6178550"/>
            <a:ext cx="3327400" cy="406400"/>
          </a:xfrm>
          <a:prstGeom prst="rect">
            <a:avLst/>
          </a:prstGeom>
        </p:spPr>
      </p:pic>
      <p:sp>
        <p:nvSpPr>
          <p:cNvPr id="11" name="ZoneTexte 10">
            <a:extLst>
              <a:ext uri="{FF2B5EF4-FFF2-40B4-BE49-F238E27FC236}">
                <a16:creationId xmlns:a16="http://schemas.microsoft.com/office/drawing/2014/main" id="{BE428CE7-D84B-36E7-B589-114CBECB711F}"/>
              </a:ext>
            </a:extLst>
          </p:cNvPr>
          <p:cNvSpPr txBox="1"/>
          <p:nvPr/>
        </p:nvSpPr>
        <p:spPr>
          <a:xfrm rot="16200000">
            <a:off x="-1383193" y="3794468"/>
            <a:ext cx="3905877" cy="276999"/>
          </a:xfrm>
          <a:prstGeom prst="rect">
            <a:avLst/>
          </a:prstGeom>
          <a:noFill/>
        </p:spPr>
        <p:txBody>
          <a:bodyPr wrap="none" rtlCol="0">
            <a:spAutoFit/>
          </a:bodyPr>
          <a:lstStyle/>
          <a:p>
            <a:pPr algn="ctr"/>
            <a:r>
              <a:rPr lang="fr-FR" sz="1200" dirty="0"/>
              <a:t>IGN, Inventaire forestier national, </a:t>
            </a:r>
            <a:r>
              <a:rPr lang="fr-FR" sz="1200" dirty="0" err="1"/>
              <a:t>Mmemento</a:t>
            </a:r>
            <a:r>
              <a:rPr lang="fr-FR" sz="1200" dirty="0"/>
              <a:t>, édition 2023</a:t>
            </a:r>
          </a:p>
        </p:txBody>
      </p:sp>
      <p:sp>
        <p:nvSpPr>
          <p:cNvPr id="4" name="ZoneTexte 3">
            <a:extLst>
              <a:ext uri="{FF2B5EF4-FFF2-40B4-BE49-F238E27FC236}">
                <a16:creationId xmlns:a16="http://schemas.microsoft.com/office/drawing/2014/main" id="{8A333F92-7477-6E97-611B-D92345D6DAA5}"/>
              </a:ext>
            </a:extLst>
          </p:cNvPr>
          <p:cNvSpPr txBox="1"/>
          <p:nvPr/>
        </p:nvSpPr>
        <p:spPr>
          <a:xfrm>
            <a:off x="4152900" y="288974"/>
            <a:ext cx="7725158" cy="830997"/>
          </a:xfrm>
          <a:prstGeom prst="rect">
            <a:avLst/>
          </a:prstGeom>
          <a:noFill/>
        </p:spPr>
        <p:txBody>
          <a:bodyPr wrap="square" rtlCol="0">
            <a:spAutoFit/>
          </a:bodyPr>
          <a:lstStyle/>
          <a:p>
            <a:r>
              <a:rPr lang="fr-FR" sz="4800" dirty="0"/>
              <a:t>Diversifier la forêt</a:t>
            </a:r>
          </a:p>
        </p:txBody>
      </p:sp>
      <p:sp>
        <p:nvSpPr>
          <p:cNvPr id="8" name="Flèche vers la droite 7">
            <a:extLst>
              <a:ext uri="{FF2B5EF4-FFF2-40B4-BE49-F238E27FC236}">
                <a16:creationId xmlns:a16="http://schemas.microsoft.com/office/drawing/2014/main" id="{A9A3D591-7BA9-5A3E-B8A1-0451957E33AA}"/>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15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5D2E845-A6E2-ED45-F0D6-977FCB11EC1A}"/>
              </a:ext>
            </a:extLst>
          </p:cNvPr>
          <p:cNvPicPr>
            <a:picLocks noChangeAspect="1"/>
          </p:cNvPicPr>
          <p:nvPr/>
        </p:nvPicPr>
        <p:blipFill>
          <a:blip r:embed="rId2"/>
          <a:stretch>
            <a:fillRect/>
          </a:stretch>
        </p:blipFill>
        <p:spPr>
          <a:xfrm>
            <a:off x="692150" y="2743716"/>
            <a:ext cx="6388100" cy="1663700"/>
          </a:xfrm>
          <a:prstGeom prst="rect">
            <a:avLst/>
          </a:prstGeom>
        </p:spPr>
      </p:pic>
      <p:sp>
        <p:nvSpPr>
          <p:cNvPr id="6" name="ZoneTexte 5">
            <a:extLst>
              <a:ext uri="{FF2B5EF4-FFF2-40B4-BE49-F238E27FC236}">
                <a16:creationId xmlns:a16="http://schemas.microsoft.com/office/drawing/2014/main" id="{E60442AF-6EEE-A340-AB72-2C6C7C1875B4}"/>
              </a:ext>
            </a:extLst>
          </p:cNvPr>
          <p:cNvSpPr txBox="1"/>
          <p:nvPr/>
        </p:nvSpPr>
        <p:spPr>
          <a:xfrm>
            <a:off x="2711999" y="288974"/>
            <a:ext cx="9480001" cy="830997"/>
          </a:xfrm>
          <a:prstGeom prst="rect">
            <a:avLst/>
          </a:prstGeom>
          <a:noFill/>
        </p:spPr>
        <p:txBody>
          <a:bodyPr wrap="square" rtlCol="0">
            <a:spAutoFit/>
          </a:bodyPr>
          <a:lstStyle/>
          <a:p>
            <a:r>
              <a:rPr lang="fr-FR" sz="4800" dirty="0"/>
              <a:t>La foresterie écolo., c’est possible!</a:t>
            </a:r>
          </a:p>
        </p:txBody>
      </p:sp>
      <p:cxnSp>
        <p:nvCxnSpPr>
          <p:cNvPr id="7" name="Connecteur droit 6">
            <a:extLst>
              <a:ext uri="{FF2B5EF4-FFF2-40B4-BE49-F238E27FC236}">
                <a16:creationId xmlns:a16="http://schemas.microsoft.com/office/drawing/2014/main" id="{B8D0EA3D-59FB-FD3E-5D2F-6915F7226CD3}"/>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8" name="Image2">
            <a:extLst>
              <a:ext uri="{FF2B5EF4-FFF2-40B4-BE49-F238E27FC236}">
                <a16:creationId xmlns:a16="http://schemas.microsoft.com/office/drawing/2014/main" id="{55DB928E-1875-8119-ED4F-2CAE70EF5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E9E9B20F-792B-4874-F964-50E2A84DDA6B}"/>
              </a:ext>
            </a:extLst>
          </p:cNvPr>
          <p:cNvSpPr txBox="1"/>
          <p:nvPr/>
        </p:nvSpPr>
        <p:spPr>
          <a:xfrm>
            <a:off x="852372" y="4978352"/>
            <a:ext cx="6599627" cy="461665"/>
          </a:xfrm>
          <a:prstGeom prst="rect">
            <a:avLst/>
          </a:prstGeom>
          <a:noFill/>
        </p:spPr>
        <p:txBody>
          <a:bodyPr wrap="none" rtlCol="0">
            <a:spAutoFit/>
          </a:bodyPr>
          <a:lstStyle/>
          <a:p>
            <a:r>
              <a:rPr lang="en-GB" sz="2400" dirty="0">
                <a:solidFill>
                  <a:srgbClr val="3A2CFF"/>
                </a:solidFill>
              </a:rPr>
              <a:t>https://</a:t>
            </a:r>
            <a:r>
              <a:rPr lang="en-GB" sz="2400" dirty="0" err="1">
                <a:solidFill>
                  <a:srgbClr val="3A2CFF"/>
                </a:solidFill>
              </a:rPr>
              <a:t>prosilva.fr</a:t>
            </a:r>
            <a:r>
              <a:rPr lang="en-GB" sz="2400" dirty="0">
                <a:solidFill>
                  <a:srgbClr val="3A2CFF"/>
                </a:solidFill>
              </a:rPr>
              <a:t>/pro-silva-un-reseau-de-</a:t>
            </a:r>
            <a:r>
              <a:rPr lang="en-GB" sz="2400" dirty="0" err="1">
                <a:solidFill>
                  <a:srgbClr val="3A2CFF"/>
                </a:solidFill>
              </a:rPr>
              <a:t>forestiers</a:t>
            </a:r>
            <a:endParaRPr lang="en-GB" sz="2400" dirty="0">
              <a:solidFill>
                <a:srgbClr val="3A2CFF"/>
              </a:solidFill>
            </a:endParaRPr>
          </a:p>
        </p:txBody>
      </p:sp>
      <p:pic>
        <p:nvPicPr>
          <p:cNvPr id="10" name="Image 9">
            <a:extLst>
              <a:ext uri="{FF2B5EF4-FFF2-40B4-BE49-F238E27FC236}">
                <a16:creationId xmlns:a16="http://schemas.microsoft.com/office/drawing/2014/main" id="{C9E56FA5-EAA1-BE88-127C-B4309F81451D}"/>
              </a:ext>
            </a:extLst>
          </p:cNvPr>
          <p:cNvPicPr>
            <a:picLocks noChangeAspect="1"/>
          </p:cNvPicPr>
          <p:nvPr/>
        </p:nvPicPr>
        <p:blipFill>
          <a:blip r:embed="rId4"/>
          <a:stretch>
            <a:fillRect/>
          </a:stretch>
        </p:blipFill>
        <p:spPr>
          <a:xfrm>
            <a:off x="8081198" y="1898876"/>
            <a:ext cx="3100608" cy="4420789"/>
          </a:xfrm>
          <a:prstGeom prst="rect">
            <a:avLst/>
          </a:prstGeom>
        </p:spPr>
      </p:pic>
    </p:spTree>
    <p:extLst>
      <p:ext uri="{BB962C8B-B14F-4D97-AF65-F5344CB8AC3E}">
        <p14:creationId xmlns:p14="http://schemas.microsoft.com/office/powerpoint/2010/main" val="3501073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descr="IMG.jpg">
            <a:extLst>
              <a:ext uri="{FF2B5EF4-FFF2-40B4-BE49-F238E27FC236}">
                <a16:creationId xmlns:a16="http://schemas.microsoft.com/office/drawing/2014/main" id="{18ECC5D1-0013-3047-A95E-147E91779C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56" y="1604800"/>
            <a:ext cx="5976628" cy="4992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 2" descr="IMG_0001.jpg">
            <a:extLst>
              <a:ext uri="{FF2B5EF4-FFF2-40B4-BE49-F238E27FC236}">
                <a16:creationId xmlns:a16="http://schemas.microsoft.com/office/drawing/2014/main" id="{A26FFA65-1620-D74A-9075-AFE0C14B5E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7643" y="1481867"/>
            <a:ext cx="928570" cy="5280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oneTexte 3">
            <a:extLst>
              <a:ext uri="{FF2B5EF4-FFF2-40B4-BE49-F238E27FC236}">
                <a16:creationId xmlns:a16="http://schemas.microsoft.com/office/drawing/2014/main" id="{450A9D6C-3D9C-4249-BD38-D1D0EDC6447C}"/>
              </a:ext>
            </a:extLst>
          </p:cNvPr>
          <p:cNvSpPr txBox="1">
            <a:spLocks noChangeArrowheads="1"/>
          </p:cNvSpPr>
          <p:nvPr/>
        </p:nvSpPr>
        <p:spPr bwMode="auto">
          <a:xfrm>
            <a:off x="8629885" y="1787132"/>
            <a:ext cx="258895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fr-FR" dirty="0">
                <a:latin typeface="+mj-lt"/>
              </a:rPr>
              <a:t>Température de l’air à 2 m au dessus du sol, 10 août 2003, 6 heures du matin</a:t>
            </a:r>
          </a:p>
        </p:txBody>
      </p:sp>
      <p:sp>
        <p:nvSpPr>
          <p:cNvPr id="9" name="ZoneTexte 4">
            <a:extLst>
              <a:ext uri="{FF2B5EF4-FFF2-40B4-BE49-F238E27FC236}">
                <a16:creationId xmlns:a16="http://schemas.microsoft.com/office/drawing/2014/main" id="{B9D5BCBD-2C93-3A44-B924-95A03A74698B}"/>
              </a:ext>
            </a:extLst>
          </p:cNvPr>
          <p:cNvSpPr txBox="1">
            <a:spLocks noChangeArrowheads="1"/>
          </p:cNvSpPr>
          <p:nvPr/>
        </p:nvSpPr>
        <p:spPr bwMode="auto">
          <a:xfrm>
            <a:off x="8564703" y="4995149"/>
            <a:ext cx="264611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fr-FR" sz="1600" dirty="0">
                <a:latin typeface="+mn-lt"/>
              </a:rPr>
              <a:t>APUR 2012. Les îlots de chaleur urbains à Paris</a:t>
            </a:r>
          </a:p>
        </p:txBody>
      </p:sp>
      <p:cxnSp>
        <p:nvCxnSpPr>
          <p:cNvPr id="2" name="Connecteur droit 1">
            <a:extLst>
              <a:ext uri="{FF2B5EF4-FFF2-40B4-BE49-F238E27FC236}">
                <a16:creationId xmlns:a16="http://schemas.microsoft.com/office/drawing/2014/main" id="{6F581AED-BC7A-BD02-998A-B483FF9EFBEC}"/>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10" name="Image2">
            <a:extLst>
              <a:ext uri="{FF2B5EF4-FFF2-40B4-BE49-F238E27FC236}">
                <a16:creationId xmlns:a16="http://schemas.microsoft.com/office/drawing/2014/main" id="{47EC3F32-7D02-BA6E-616B-C99F737F5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9FF0A18A-07BF-BA4C-8C53-AAA47FA53F11}"/>
              </a:ext>
            </a:extLst>
          </p:cNvPr>
          <p:cNvSpPr txBox="1"/>
          <p:nvPr/>
        </p:nvSpPr>
        <p:spPr>
          <a:xfrm>
            <a:off x="4152900" y="288974"/>
            <a:ext cx="7725158" cy="830997"/>
          </a:xfrm>
          <a:prstGeom prst="rect">
            <a:avLst/>
          </a:prstGeom>
          <a:noFill/>
        </p:spPr>
        <p:txBody>
          <a:bodyPr wrap="square" rtlCol="0">
            <a:spAutoFit/>
          </a:bodyPr>
          <a:lstStyle/>
          <a:p>
            <a:r>
              <a:rPr lang="fr-FR" sz="4800" dirty="0"/>
              <a:t>Verdir la ville</a:t>
            </a:r>
          </a:p>
        </p:txBody>
      </p:sp>
      <p:sp>
        <p:nvSpPr>
          <p:cNvPr id="5" name="Flèche vers la droite 4">
            <a:extLst>
              <a:ext uri="{FF2B5EF4-FFF2-40B4-BE49-F238E27FC236}">
                <a16:creationId xmlns:a16="http://schemas.microsoft.com/office/drawing/2014/main" id="{96CC7BF9-E477-080B-FD74-E8E83C64CBD8}"/>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132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rot="5400000">
            <a:off x="8731241" y="3918553"/>
            <a:ext cx="51611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FR" sz="1200" dirty="0" err="1">
                <a:latin typeface="Arial"/>
                <a:cs typeface="Arial"/>
              </a:rPr>
              <a:t>Begon</a:t>
            </a:r>
            <a:r>
              <a:rPr lang="fr-FR" sz="1200" dirty="0">
                <a:latin typeface="Arial"/>
                <a:cs typeface="Arial"/>
              </a:rPr>
              <a:t> M., Townsend C.R. &amp; Harper J.L. 2006. </a:t>
            </a:r>
            <a:r>
              <a:rPr lang="fr-FR" sz="1200" dirty="0" err="1">
                <a:latin typeface="Arial"/>
                <a:cs typeface="Arial"/>
              </a:rPr>
              <a:t>Ecology</a:t>
            </a:r>
            <a:r>
              <a:rPr lang="fr-FR" sz="1200" dirty="0">
                <a:latin typeface="Arial"/>
                <a:cs typeface="Arial"/>
              </a:rPr>
              <a:t>. </a:t>
            </a:r>
            <a:r>
              <a:rPr lang="fr-FR" sz="1200" dirty="0" err="1">
                <a:latin typeface="Arial"/>
                <a:cs typeface="Arial"/>
              </a:rPr>
              <a:t>From</a:t>
            </a:r>
            <a:r>
              <a:rPr lang="fr-FR" sz="1200" dirty="0">
                <a:latin typeface="Arial"/>
                <a:cs typeface="Arial"/>
              </a:rPr>
              <a:t> </a:t>
            </a:r>
            <a:r>
              <a:rPr lang="fr-FR" sz="1200" dirty="0" err="1">
                <a:latin typeface="Arial"/>
                <a:cs typeface="Arial"/>
              </a:rPr>
              <a:t>individuals</a:t>
            </a:r>
            <a:r>
              <a:rPr lang="fr-FR" sz="1200" dirty="0">
                <a:latin typeface="Arial"/>
                <a:cs typeface="Arial"/>
              </a:rPr>
              <a:t> to </a:t>
            </a:r>
            <a:r>
              <a:rPr lang="fr-FR" sz="1200" dirty="0" err="1">
                <a:latin typeface="Arial"/>
                <a:cs typeface="Arial"/>
              </a:rPr>
              <a:t>ecosystems</a:t>
            </a:r>
            <a:r>
              <a:rPr lang="fr-FR" sz="1200" dirty="0">
                <a:latin typeface="Arial"/>
                <a:cs typeface="Arial"/>
              </a:rPr>
              <a:t>. </a:t>
            </a:r>
            <a:r>
              <a:rPr lang="fr-FR" sz="1200" dirty="0" err="1">
                <a:latin typeface="Arial"/>
                <a:cs typeface="Arial"/>
              </a:rPr>
              <a:t>Blackwell</a:t>
            </a:r>
            <a:r>
              <a:rPr lang="fr-FR" sz="1200" dirty="0">
                <a:latin typeface="Arial"/>
                <a:cs typeface="Arial"/>
              </a:rPr>
              <a:t> Science, Oxford</a:t>
            </a:r>
          </a:p>
        </p:txBody>
      </p:sp>
      <p:sp>
        <p:nvSpPr>
          <p:cNvPr id="13" name="Text Box 10"/>
          <p:cNvSpPr txBox="1">
            <a:spLocks noChangeArrowheads="1"/>
          </p:cNvSpPr>
          <p:nvPr/>
        </p:nvSpPr>
        <p:spPr bwMode="auto">
          <a:xfrm>
            <a:off x="3817257" y="4712829"/>
            <a:ext cx="3710079"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GB" sz="2000" dirty="0">
                <a:latin typeface="Arial"/>
                <a:cs typeface="Arial"/>
              </a:rPr>
              <a:t>Les Galapagos </a:t>
            </a:r>
            <a:r>
              <a:rPr lang="en-GB" sz="2000" dirty="0" err="1">
                <a:latin typeface="Arial"/>
                <a:cs typeface="Arial"/>
              </a:rPr>
              <a:t>sont</a:t>
            </a:r>
            <a:r>
              <a:rPr lang="en-GB" sz="2000" dirty="0">
                <a:latin typeface="Arial"/>
                <a:cs typeface="Arial"/>
              </a:rPr>
              <a:t> </a:t>
            </a:r>
            <a:r>
              <a:rPr lang="en-GB" sz="2000" dirty="0" err="1">
                <a:latin typeface="Arial"/>
                <a:cs typeface="Arial"/>
              </a:rPr>
              <a:t>à</a:t>
            </a:r>
            <a:r>
              <a:rPr lang="en-GB" sz="2000" dirty="0">
                <a:latin typeface="Arial"/>
                <a:cs typeface="Arial"/>
              </a:rPr>
              <a:t> 1000 km de la </a:t>
            </a:r>
            <a:r>
              <a:rPr lang="en-GB" sz="2000" dirty="0" err="1">
                <a:latin typeface="Arial"/>
                <a:cs typeface="Arial"/>
              </a:rPr>
              <a:t>côte</a:t>
            </a:r>
            <a:r>
              <a:rPr lang="en-GB" sz="2000" dirty="0">
                <a:latin typeface="Arial"/>
                <a:cs typeface="Arial"/>
              </a:rPr>
              <a:t> de </a:t>
            </a:r>
            <a:r>
              <a:rPr lang="en-GB" sz="2000" dirty="0" err="1">
                <a:latin typeface="Arial"/>
                <a:cs typeface="Arial"/>
              </a:rPr>
              <a:t>l’Equateur</a:t>
            </a:r>
            <a:r>
              <a:rPr lang="en-GB" sz="2000" dirty="0">
                <a:latin typeface="Arial"/>
                <a:cs typeface="Arial"/>
              </a:rPr>
              <a:t>. Les 14 </a:t>
            </a:r>
            <a:r>
              <a:rPr lang="en-GB" sz="2000" dirty="0" err="1">
                <a:latin typeface="Arial"/>
                <a:cs typeface="Arial"/>
              </a:rPr>
              <a:t>espèces</a:t>
            </a:r>
            <a:r>
              <a:rPr lang="en-GB" sz="2000" dirty="0">
                <a:latin typeface="Arial"/>
                <a:cs typeface="Arial"/>
              </a:rPr>
              <a:t> de </a:t>
            </a:r>
            <a:r>
              <a:rPr lang="en-GB" sz="2000" dirty="0" err="1">
                <a:latin typeface="Arial"/>
                <a:cs typeface="Arial"/>
              </a:rPr>
              <a:t>pinsons</a:t>
            </a:r>
            <a:r>
              <a:rPr lang="en-GB" sz="2000" dirty="0">
                <a:latin typeface="Arial"/>
                <a:cs typeface="Arial"/>
              </a:rPr>
              <a:t> </a:t>
            </a:r>
            <a:r>
              <a:rPr lang="en-GB" sz="2000" dirty="0" err="1">
                <a:latin typeface="Arial"/>
                <a:cs typeface="Arial"/>
              </a:rPr>
              <a:t>actuelles</a:t>
            </a:r>
            <a:r>
              <a:rPr lang="en-GB" sz="2000" dirty="0">
                <a:latin typeface="Arial"/>
                <a:cs typeface="Arial"/>
              </a:rPr>
              <a:t> </a:t>
            </a:r>
            <a:r>
              <a:rPr lang="en-GB" sz="2000" dirty="0" err="1">
                <a:latin typeface="Arial"/>
                <a:cs typeface="Arial"/>
              </a:rPr>
              <a:t>dérivent</a:t>
            </a:r>
            <a:r>
              <a:rPr lang="en-GB" sz="2000" dirty="0">
                <a:latin typeface="Arial"/>
                <a:cs typeface="Arial"/>
              </a:rPr>
              <a:t> d'un </a:t>
            </a:r>
            <a:r>
              <a:rPr lang="en-GB" sz="2000" dirty="0" err="1">
                <a:latin typeface="Arial"/>
                <a:cs typeface="Arial"/>
              </a:rPr>
              <a:t>ancêtre</a:t>
            </a:r>
            <a:r>
              <a:rPr lang="en-GB" sz="2000" dirty="0">
                <a:latin typeface="Arial"/>
                <a:cs typeface="Arial"/>
              </a:rPr>
              <a:t> </a:t>
            </a:r>
            <a:r>
              <a:rPr lang="en-GB" sz="2000" dirty="0" err="1">
                <a:latin typeface="Arial"/>
                <a:cs typeface="Arial"/>
              </a:rPr>
              <a:t>commun</a:t>
            </a:r>
            <a:r>
              <a:rPr lang="en-GB" sz="2000" dirty="0">
                <a:latin typeface="Arial"/>
                <a:cs typeface="Arial"/>
              </a:rPr>
              <a:t> </a:t>
            </a:r>
            <a:r>
              <a:rPr lang="en-GB" sz="2000" dirty="0" err="1">
                <a:latin typeface="Arial"/>
                <a:cs typeface="Arial"/>
              </a:rPr>
              <a:t>arrivé</a:t>
            </a:r>
            <a:r>
              <a:rPr lang="en-GB" sz="2000" dirty="0">
                <a:latin typeface="Arial"/>
                <a:cs typeface="Arial"/>
              </a:rPr>
              <a:t> il y a 3 millions </a:t>
            </a:r>
            <a:r>
              <a:rPr lang="en-GB" sz="2000" dirty="0" err="1">
                <a:latin typeface="Arial"/>
                <a:cs typeface="Arial"/>
              </a:rPr>
              <a:t>d'années</a:t>
            </a:r>
            <a:r>
              <a:rPr lang="en-GB" sz="2000" dirty="0">
                <a:latin typeface="Arial"/>
                <a:cs typeface="Arial"/>
              </a:rPr>
              <a:t> du continent.</a:t>
            </a:r>
          </a:p>
        </p:txBody>
      </p:sp>
      <p:pic>
        <p:nvPicPr>
          <p:cNvPr id="38919" name="Picture 8" descr="docu0018.jpg                                                   00030FD8Macintosh HD                   BBA748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3053" y="1588042"/>
            <a:ext cx="3095625" cy="514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711" y="1606869"/>
            <a:ext cx="2555170" cy="3004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3" name="Connecteur droit 2">
            <a:extLst>
              <a:ext uri="{FF2B5EF4-FFF2-40B4-BE49-F238E27FC236}">
                <a16:creationId xmlns:a16="http://schemas.microsoft.com/office/drawing/2014/main" id="{71878CA4-44D1-0809-CBF0-0487EC595AC1}"/>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4" name="Image2">
            <a:extLst>
              <a:ext uri="{FF2B5EF4-FFF2-40B4-BE49-F238E27FC236}">
                <a16:creationId xmlns:a16="http://schemas.microsoft.com/office/drawing/2014/main" id="{398E58F5-9355-4DB0-FF01-125613E33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672C9968-4137-7972-AA6D-4BE3830501E4}"/>
              </a:ext>
            </a:extLst>
          </p:cNvPr>
          <p:cNvSpPr txBox="1"/>
          <p:nvPr/>
        </p:nvSpPr>
        <p:spPr>
          <a:xfrm>
            <a:off x="2711999" y="288974"/>
            <a:ext cx="9160914" cy="830997"/>
          </a:xfrm>
          <a:prstGeom prst="rect">
            <a:avLst/>
          </a:prstGeom>
          <a:noFill/>
        </p:spPr>
        <p:txBody>
          <a:bodyPr wrap="square" rtlCol="0">
            <a:spAutoFit/>
          </a:bodyPr>
          <a:lstStyle/>
          <a:p>
            <a:r>
              <a:rPr lang="fr-FR" sz="4800" dirty="0"/>
              <a:t>Pourquoi tant de formes vivantes ?</a:t>
            </a:r>
          </a:p>
        </p:txBody>
      </p:sp>
      <p:sp>
        <p:nvSpPr>
          <p:cNvPr id="2" name="Text Box 10">
            <a:extLst>
              <a:ext uri="{FF2B5EF4-FFF2-40B4-BE49-F238E27FC236}">
                <a16:creationId xmlns:a16="http://schemas.microsoft.com/office/drawing/2014/main" id="{F0422E76-B3E4-ECED-D954-3A9C4E39E2DA}"/>
              </a:ext>
            </a:extLst>
          </p:cNvPr>
          <p:cNvSpPr txBox="1">
            <a:spLocks noChangeArrowheads="1"/>
          </p:cNvSpPr>
          <p:nvPr/>
        </p:nvSpPr>
        <p:spPr bwMode="auto">
          <a:xfrm>
            <a:off x="495102" y="2317107"/>
            <a:ext cx="3186005"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i="1" dirty="0">
                <a:solidFill>
                  <a:srgbClr val="3A2CFF"/>
                </a:solidFill>
                <a:cs typeface="Arial"/>
              </a:rPr>
              <a:t>La réduction de l’intensité de la compétition qui permet de maintenir un effort reproductif important est l’un des principaux « moteurs » de la diversification du vivant.</a:t>
            </a:r>
          </a:p>
        </p:txBody>
      </p:sp>
    </p:spTree>
    <p:extLst>
      <p:ext uri="{BB962C8B-B14F-4D97-AF65-F5344CB8AC3E}">
        <p14:creationId xmlns:p14="http://schemas.microsoft.com/office/powerpoint/2010/main" val="4076261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03388" y="155576"/>
            <a:ext cx="340158" cy="646331"/>
          </a:xfrm>
          <a:prstGeom prst="rect">
            <a:avLst/>
          </a:prstGeom>
        </p:spPr>
        <p:txBody>
          <a:bodyPr wrap="none">
            <a:spAutoFit/>
          </a:bodyPr>
          <a:lstStyle/>
          <a:p>
            <a:pPr>
              <a:defRPr/>
            </a:pPr>
            <a:r>
              <a:rPr lang="fr-FR" sz="3600" b="1" i="1" dirty="0">
                <a:solidFill>
                  <a:srgbClr val="721054"/>
                </a:solidFill>
                <a:effectLst>
                  <a:outerShdw blurRad="50800" dist="38100" dir="2700000" algn="tl" rotWithShape="0">
                    <a:srgbClr val="000000">
                      <a:alpha val="43000"/>
                    </a:srgbClr>
                  </a:outerShdw>
                </a:effectLst>
                <a:latin typeface="Lucida Handwriting" pitchFamily="66" charset="0"/>
                <a:cs typeface="Mongolian Baiti" pitchFamily="66" charset="0"/>
              </a:rPr>
              <a:t> </a:t>
            </a:r>
            <a:endParaRPr lang="fr-FR" sz="1600" b="1" dirty="0">
              <a:solidFill>
                <a:srgbClr val="721054"/>
              </a:solidFill>
              <a:effectLst>
                <a:outerShdw blurRad="50800" dist="38100" dir="2700000" algn="tl" rotWithShape="0">
                  <a:srgbClr val="000000">
                    <a:alpha val="43000"/>
                  </a:srgbClr>
                </a:outerShdw>
              </a:effectLst>
              <a:latin typeface="Lucida Handwriting" pitchFamily="66" charset="0"/>
              <a:cs typeface="Mongolian Baiti" pitchFamily="66" charset="0"/>
            </a:endParaRPr>
          </a:p>
        </p:txBody>
      </p:sp>
      <p:sp>
        <p:nvSpPr>
          <p:cNvPr id="3" name="ZoneTexte 2"/>
          <p:cNvSpPr txBox="1"/>
          <p:nvPr/>
        </p:nvSpPr>
        <p:spPr>
          <a:xfrm>
            <a:off x="7805084" y="3497499"/>
            <a:ext cx="3977010" cy="1200329"/>
          </a:xfrm>
          <a:prstGeom prst="rect">
            <a:avLst/>
          </a:prstGeom>
          <a:noFill/>
        </p:spPr>
        <p:txBody>
          <a:bodyPr wrap="square" rtlCol="0">
            <a:spAutoFit/>
          </a:bodyPr>
          <a:lstStyle/>
          <a:p>
            <a:pPr algn="ctr"/>
            <a:r>
              <a:rPr lang="en-GB" sz="2400" dirty="0" err="1">
                <a:solidFill>
                  <a:srgbClr val="0000FF"/>
                </a:solidFill>
              </a:rPr>
              <a:t>Modélisation</a:t>
            </a:r>
            <a:r>
              <a:rPr lang="en-GB" sz="2400" dirty="0">
                <a:solidFill>
                  <a:srgbClr val="0000FF"/>
                </a:solidFill>
              </a:rPr>
              <a:t>, Phoenix (2 </a:t>
            </a:r>
            <a:r>
              <a:rPr lang="en-GB" sz="2400" dirty="0" err="1">
                <a:solidFill>
                  <a:srgbClr val="0000FF"/>
                </a:solidFill>
              </a:rPr>
              <a:t>rangs</a:t>
            </a:r>
            <a:r>
              <a:rPr lang="en-GB" sz="2400" dirty="0">
                <a:solidFill>
                  <a:srgbClr val="0000FF"/>
                </a:solidFill>
              </a:rPr>
              <a:t> </a:t>
            </a:r>
            <a:r>
              <a:rPr lang="en-GB" sz="2400" dirty="0" err="1">
                <a:solidFill>
                  <a:srgbClr val="0000FF"/>
                </a:solidFill>
              </a:rPr>
              <a:t>d’arbres</a:t>
            </a:r>
            <a:r>
              <a:rPr lang="en-GB" sz="2400" dirty="0">
                <a:solidFill>
                  <a:srgbClr val="0000FF"/>
                </a:solidFill>
              </a:rPr>
              <a:t> </a:t>
            </a:r>
            <a:r>
              <a:rPr lang="en-GB" sz="2400" dirty="0" err="1">
                <a:solidFill>
                  <a:srgbClr val="0000FF"/>
                </a:solidFill>
              </a:rPr>
              <a:t>dans</a:t>
            </a:r>
            <a:r>
              <a:rPr lang="en-GB" sz="2400" dirty="0">
                <a:solidFill>
                  <a:srgbClr val="0000FF"/>
                </a:solidFill>
              </a:rPr>
              <a:t> </a:t>
            </a:r>
            <a:r>
              <a:rPr lang="en-GB" sz="2400" dirty="0" err="1">
                <a:solidFill>
                  <a:srgbClr val="0000FF"/>
                </a:solidFill>
              </a:rPr>
              <a:t>une</a:t>
            </a:r>
            <a:r>
              <a:rPr lang="en-GB" sz="2400" dirty="0">
                <a:solidFill>
                  <a:srgbClr val="0000FF"/>
                </a:solidFill>
              </a:rPr>
              <a:t> rue “canyon”</a:t>
            </a:r>
          </a:p>
        </p:txBody>
      </p:sp>
      <p:sp>
        <p:nvSpPr>
          <p:cNvPr id="4" name="ZoneTexte 3"/>
          <p:cNvSpPr txBox="1"/>
          <p:nvPr/>
        </p:nvSpPr>
        <p:spPr>
          <a:xfrm>
            <a:off x="8193978" y="5898112"/>
            <a:ext cx="3291672" cy="523220"/>
          </a:xfrm>
          <a:prstGeom prst="rect">
            <a:avLst/>
          </a:prstGeom>
          <a:noFill/>
        </p:spPr>
        <p:txBody>
          <a:bodyPr wrap="square" rtlCol="0">
            <a:spAutoFit/>
          </a:bodyPr>
          <a:lstStyle/>
          <a:p>
            <a:pPr algn="ctr"/>
            <a:r>
              <a:rPr lang="en-GB" sz="1400" dirty="0" err="1"/>
              <a:t>Upreti</a:t>
            </a:r>
            <a:r>
              <a:rPr lang="en-GB" sz="1400" dirty="0"/>
              <a:t> et al. 2017. Urban Forestry and Urban Greening 26: 18-24 </a:t>
            </a:r>
          </a:p>
        </p:txBody>
      </p:sp>
      <p:grpSp>
        <p:nvGrpSpPr>
          <p:cNvPr id="9" name="Grouper 8"/>
          <p:cNvGrpSpPr/>
          <p:nvPr/>
        </p:nvGrpSpPr>
        <p:grpSpPr>
          <a:xfrm>
            <a:off x="2966101" y="1530929"/>
            <a:ext cx="4686300" cy="4864100"/>
            <a:chOff x="863550" y="990600"/>
            <a:chExt cx="4686300" cy="4864100"/>
          </a:xfrm>
        </p:grpSpPr>
        <p:pic>
          <p:nvPicPr>
            <p:cNvPr id="2" name="Image 1"/>
            <p:cNvPicPr>
              <a:picLocks noChangeAspect="1"/>
            </p:cNvPicPr>
            <p:nvPr/>
          </p:nvPicPr>
          <p:blipFill>
            <a:blip r:embed="rId3"/>
            <a:stretch>
              <a:fillRect/>
            </a:stretch>
          </p:blipFill>
          <p:spPr>
            <a:xfrm>
              <a:off x="863550" y="990600"/>
              <a:ext cx="4686300" cy="4864100"/>
            </a:xfrm>
            <a:prstGeom prst="rect">
              <a:avLst/>
            </a:prstGeom>
          </p:spPr>
        </p:pic>
        <p:sp>
          <p:nvSpPr>
            <p:cNvPr id="6" name="ZoneTexte 5"/>
            <p:cNvSpPr txBox="1"/>
            <p:nvPr/>
          </p:nvSpPr>
          <p:spPr>
            <a:xfrm>
              <a:off x="1900503" y="4989654"/>
              <a:ext cx="737739" cy="307777"/>
            </a:xfrm>
            <a:prstGeom prst="rect">
              <a:avLst/>
            </a:prstGeom>
            <a:noFill/>
          </p:spPr>
          <p:txBody>
            <a:bodyPr wrap="none" rtlCol="0">
              <a:spAutoFit/>
            </a:bodyPr>
            <a:lstStyle/>
            <a:p>
              <a:r>
                <a:rPr lang="en-GB" sz="1400" dirty="0" err="1"/>
                <a:t>Plantée</a:t>
              </a:r>
              <a:endParaRPr lang="en-GB" sz="1400" dirty="0"/>
            </a:p>
          </p:txBody>
        </p:sp>
        <p:sp>
          <p:nvSpPr>
            <p:cNvPr id="15" name="ZoneTexte 14"/>
            <p:cNvSpPr txBox="1"/>
            <p:nvPr/>
          </p:nvSpPr>
          <p:spPr>
            <a:xfrm>
              <a:off x="1351843" y="1332075"/>
              <a:ext cx="817339" cy="307777"/>
            </a:xfrm>
            <a:prstGeom prst="rect">
              <a:avLst/>
            </a:prstGeom>
            <a:noFill/>
          </p:spPr>
          <p:txBody>
            <a:bodyPr wrap="none" rtlCol="0">
              <a:spAutoFit/>
            </a:bodyPr>
            <a:lstStyle/>
            <a:p>
              <a:r>
                <a:rPr lang="en-GB" sz="1400" dirty="0" err="1"/>
                <a:t>Contrôle</a:t>
              </a:r>
              <a:endParaRPr lang="en-GB" sz="1400" dirty="0"/>
            </a:p>
          </p:txBody>
        </p:sp>
        <p:sp>
          <p:nvSpPr>
            <p:cNvPr id="17" name="ZoneTexte 16"/>
            <p:cNvSpPr txBox="1"/>
            <p:nvPr/>
          </p:nvSpPr>
          <p:spPr>
            <a:xfrm>
              <a:off x="3880862" y="1270520"/>
              <a:ext cx="817339" cy="307777"/>
            </a:xfrm>
            <a:prstGeom prst="rect">
              <a:avLst/>
            </a:prstGeom>
            <a:noFill/>
          </p:spPr>
          <p:txBody>
            <a:bodyPr wrap="none" rtlCol="0">
              <a:spAutoFit/>
            </a:bodyPr>
            <a:lstStyle/>
            <a:p>
              <a:r>
                <a:rPr lang="en-GB" sz="1400" dirty="0" err="1"/>
                <a:t>Contrôle</a:t>
              </a:r>
              <a:endParaRPr lang="en-GB" sz="1400" dirty="0"/>
            </a:p>
          </p:txBody>
        </p:sp>
        <p:sp>
          <p:nvSpPr>
            <p:cNvPr id="18" name="ZoneTexte 17"/>
            <p:cNvSpPr txBox="1"/>
            <p:nvPr/>
          </p:nvSpPr>
          <p:spPr>
            <a:xfrm>
              <a:off x="2269373" y="3672385"/>
              <a:ext cx="817339" cy="307777"/>
            </a:xfrm>
            <a:prstGeom prst="rect">
              <a:avLst/>
            </a:prstGeom>
            <a:noFill/>
          </p:spPr>
          <p:txBody>
            <a:bodyPr wrap="none" rtlCol="0">
              <a:spAutoFit/>
            </a:bodyPr>
            <a:lstStyle/>
            <a:p>
              <a:r>
                <a:rPr lang="en-GB" sz="1400" dirty="0" err="1"/>
                <a:t>Contrôle</a:t>
              </a:r>
              <a:endParaRPr lang="en-GB" sz="1400" dirty="0"/>
            </a:p>
          </p:txBody>
        </p:sp>
        <p:sp>
          <p:nvSpPr>
            <p:cNvPr id="19" name="ZoneTexte 18"/>
            <p:cNvSpPr txBox="1"/>
            <p:nvPr/>
          </p:nvSpPr>
          <p:spPr>
            <a:xfrm>
              <a:off x="3706437" y="4989654"/>
              <a:ext cx="817339" cy="307777"/>
            </a:xfrm>
            <a:prstGeom prst="rect">
              <a:avLst/>
            </a:prstGeom>
            <a:noFill/>
          </p:spPr>
          <p:txBody>
            <a:bodyPr wrap="none" rtlCol="0">
              <a:spAutoFit/>
            </a:bodyPr>
            <a:lstStyle/>
            <a:p>
              <a:r>
                <a:rPr lang="en-GB" sz="1400" dirty="0" err="1"/>
                <a:t>Contrôle</a:t>
              </a:r>
              <a:endParaRPr lang="en-GB" sz="1400" dirty="0"/>
            </a:p>
          </p:txBody>
        </p:sp>
        <p:sp>
          <p:nvSpPr>
            <p:cNvPr id="20" name="ZoneTexte 19"/>
            <p:cNvSpPr txBox="1"/>
            <p:nvPr/>
          </p:nvSpPr>
          <p:spPr>
            <a:xfrm>
              <a:off x="4483721" y="3826273"/>
              <a:ext cx="737739" cy="307777"/>
            </a:xfrm>
            <a:prstGeom prst="rect">
              <a:avLst/>
            </a:prstGeom>
            <a:noFill/>
          </p:spPr>
          <p:txBody>
            <a:bodyPr wrap="none" rtlCol="0">
              <a:spAutoFit/>
            </a:bodyPr>
            <a:lstStyle/>
            <a:p>
              <a:r>
                <a:rPr lang="en-GB" sz="1400" dirty="0" err="1"/>
                <a:t>Plantée</a:t>
              </a:r>
              <a:endParaRPr lang="en-GB" sz="1400" dirty="0"/>
            </a:p>
          </p:txBody>
        </p:sp>
        <p:sp>
          <p:nvSpPr>
            <p:cNvPr id="21" name="ZoneTexte 20"/>
            <p:cNvSpPr txBox="1"/>
            <p:nvPr/>
          </p:nvSpPr>
          <p:spPr>
            <a:xfrm>
              <a:off x="2026356" y="2280426"/>
              <a:ext cx="737739" cy="307777"/>
            </a:xfrm>
            <a:prstGeom prst="rect">
              <a:avLst/>
            </a:prstGeom>
            <a:noFill/>
          </p:spPr>
          <p:txBody>
            <a:bodyPr wrap="none" rtlCol="0">
              <a:spAutoFit/>
            </a:bodyPr>
            <a:lstStyle/>
            <a:p>
              <a:r>
                <a:rPr lang="en-GB" sz="1400" dirty="0" err="1"/>
                <a:t>Plantée</a:t>
              </a:r>
              <a:endParaRPr lang="en-GB" sz="1400" dirty="0"/>
            </a:p>
          </p:txBody>
        </p:sp>
        <p:sp>
          <p:nvSpPr>
            <p:cNvPr id="22" name="ZoneTexte 21"/>
            <p:cNvSpPr txBox="1"/>
            <p:nvPr/>
          </p:nvSpPr>
          <p:spPr>
            <a:xfrm>
              <a:off x="4522093" y="2283093"/>
              <a:ext cx="737739" cy="307777"/>
            </a:xfrm>
            <a:prstGeom prst="rect">
              <a:avLst/>
            </a:prstGeom>
            <a:noFill/>
          </p:spPr>
          <p:txBody>
            <a:bodyPr wrap="none" rtlCol="0">
              <a:spAutoFit/>
            </a:bodyPr>
            <a:lstStyle/>
            <a:p>
              <a:r>
                <a:rPr lang="en-GB" sz="1400" dirty="0" err="1"/>
                <a:t>Plantée</a:t>
              </a:r>
              <a:endParaRPr lang="en-GB" sz="1400" dirty="0"/>
            </a:p>
          </p:txBody>
        </p:sp>
      </p:grpSp>
      <p:sp>
        <p:nvSpPr>
          <p:cNvPr id="7" name="ZoneTexte 6"/>
          <p:cNvSpPr txBox="1"/>
          <p:nvPr/>
        </p:nvSpPr>
        <p:spPr>
          <a:xfrm>
            <a:off x="7533621" y="2545843"/>
            <a:ext cx="1876778" cy="646331"/>
          </a:xfrm>
          <a:prstGeom prst="rect">
            <a:avLst/>
          </a:prstGeom>
          <a:noFill/>
        </p:spPr>
        <p:txBody>
          <a:bodyPr wrap="square" rtlCol="0">
            <a:spAutoFit/>
          </a:bodyPr>
          <a:lstStyle/>
          <a:p>
            <a:pPr algn="ctr"/>
            <a:r>
              <a:rPr lang="en-GB" dirty="0" err="1"/>
              <a:t>Température</a:t>
            </a:r>
            <a:r>
              <a:rPr lang="en-GB" dirty="0"/>
              <a:t> de </a:t>
            </a:r>
            <a:r>
              <a:rPr lang="en-GB" dirty="0" err="1"/>
              <a:t>l’air</a:t>
            </a:r>
            <a:r>
              <a:rPr lang="en-GB" dirty="0"/>
              <a:t> </a:t>
            </a:r>
            <a:r>
              <a:rPr lang="en-GB" dirty="0" err="1"/>
              <a:t>à</a:t>
            </a:r>
            <a:r>
              <a:rPr lang="en-GB" dirty="0"/>
              <a:t> 2 m</a:t>
            </a:r>
          </a:p>
        </p:txBody>
      </p:sp>
      <p:sp>
        <p:nvSpPr>
          <p:cNvPr id="23" name="ZoneTexte 22"/>
          <p:cNvSpPr txBox="1"/>
          <p:nvPr/>
        </p:nvSpPr>
        <p:spPr>
          <a:xfrm>
            <a:off x="7850448" y="4882239"/>
            <a:ext cx="1876778" cy="646331"/>
          </a:xfrm>
          <a:prstGeom prst="rect">
            <a:avLst/>
          </a:prstGeom>
          <a:noFill/>
        </p:spPr>
        <p:txBody>
          <a:bodyPr wrap="square" rtlCol="0">
            <a:spAutoFit/>
          </a:bodyPr>
          <a:lstStyle/>
          <a:p>
            <a:pPr algn="ctr"/>
            <a:r>
              <a:rPr lang="en-GB" dirty="0" err="1"/>
              <a:t>Humidité</a:t>
            </a:r>
            <a:r>
              <a:rPr lang="en-GB" dirty="0"/>
              <a:t> relative de </a:t>
            </a:r>
            <a:r>
              <a:rPr lang="en-GB" dirty="0" err="1"/>
              <a:t>l’air</a:t>
            </a:r>
            <a:endParaRPr lang="en-GB" dirty="0"/>
          </a:p>
        </p:txBody>
      </p:sp>
      <p:sp>
        <p:nvSpPr>
          <p:cNvPr id="24" name="ZoneTexte 23"/>
          <p:cNvSpPr txBox="1"/>
          <p:nvPr/>
        </p:nvSpPr>
        <p:spPr>
          <a:xfrm>
            <a:off x="1310604" y="2437028"/>
            <a:ext cx="1655497" cy="646331"/>
          </a:xfrm>
          <a:prstGeom prst="rect">
            <a:avLst/>
          </a:prstGeom>
          <a:noFill/>
        </p:spPr>
        <p:txBody>
          <a:bodyPr wrap="square" rtlCol="0">
            <a:spAutoFit/>
          </a:bodyPr>
          <a:lstStyle/>
          <a:p>
            <a:pPr algn="ctr"/>
            <a:r>
              <a:rPr lang="en-GB" dirty="0" err="1"/>
              <a:t>Température</a:t>
            </a:r>
            <a:r>
              <a:rPr lang="en-GB" dirty="0"/>
              <a:t> de surface</a:t>
            </a:r>
          </a:p>
        </p:txBody>
      </p:sp>
      <p:sp>
        <p:nvSpPr>
          <p:cNvPr id="25" name="ZoneTexte 24"/>
          <p:cNvSpPr txBox="1"/>
          <p:nvPr/>
        </p:nvSpPr>
        <p:spPr>
          <a:xfrm>
            <a:off x="1388435" y="4680740"/>
            <a:ext cx="1499834" cy="646331"/>
          </a:xfrm>
          <a:prstGeom prst="rect">
            <a:avLst/>
          </a:prstGeom>
          <a:noFill/>
        </p:spPr>
        <p:txBody>
          <a:bodyPr wrap="square" rtlCol="0">
            <a:spAutoFit/>
          </a:bodyPr>
          <a:lstStyle/>
          <a:p>
            <a:pPr algn="ctr"/>
            <a:r>
              <a:rPr lang="en-GB" dirty="0"/>
              <a:t>Flux de </a:t>
            </a:r>
            <a:r>
              <a:rPr lang="en-GB" dirty="0" err="1"/>
              <a:t>chaleur</a:t>
            </a:r>
            <a:r>
              <a:rPr lang="en-GB" dirty="0"/>
              <a:t> au sol</a:t>
            </a:r>
          </a:p>
        </p:txBody>
      </p:sp>
      <p:cxnSp>
        <p:nvCxnSpPr>
          <p:cNvPr id="5" name="Connecteur droit 4">
            <a:extLst>
              <a:ext uri="{FF2B5EF4-FFF2-40B4-BE49-F238E27FC236}">
                <a16:creationId xmlns:a16="http://schemas.microsoft.com/office/drawing/2014/main" id="{1FC041F1-9E47-5BD5-DB39-03DCD658CA17}"/>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11" name="Image2">
            <a:extLst>
              <a:ext uri="{FF2B5EF4-FFF2-40B4-BE49-F238E27FC236}">
                <a16:creationId xmlns:a16="http://schemas.microsoft.com/office/drawing/2014/main" id="{9FA66F72-B87B-113B-332F-F5801E10B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8141EB06-6EC5-5BD0-52B0-0F22AAF77726}"/>
              </a:ext>
            </a:extLst>
          </p:cNvPr>
          <p:cNvSpPr txBox="1"/>
          <p:nvPr/>
        </p:nvSpPr>
        <p:spPr>
          <a:xfrm>
            <a:off x="4152900" y="288974"/>
            <a:ext cx="7725158" cy="830997"/>
          </a:xfrm>
          <a:prstGeom prst="rect">
            <a:avLst/>
          </a:prstGeom>
          <a:noFill/>
        </p:spPr>
        <p:txBody>
          <a:bodyPr wrap="square" rtlCol="0">
            <a:spAutoFit/>
          </a:bodyPr>
          <a:lstStyle/>
          <a:p>
            <a:r>
              <a:rPr lang="fr-FR" sz="4800" dirty="0"/>
              <a:t>Verdir la ville</a:t>
            </a:r>
          </a:p>
        </p:txBody>
      </p:sp>
      <p:sp>
        <p:nvSpPr>
          <p:cNvPr id="14" name="Flèche vers la droite 13">
            <a:extLst>
              <a:ext uri="{FF2B5EF4-FFF2-40B4-BE49-F238E27FC236}">
                <a16:creationId xmlns:a16="http://schemas.microsoft.com/office/drawing/2014/main" id="{A5BA42F9-9550-991A-D4EE-CA3334FC4EC9}"/>
              </a:ext>
            </a:extLst>
          </p:cNvPr>
          <p:cNvSpPr/>
          <p:nvPr/>
        </p:nvSpPr>
        <p:spPr>
          <a:xfrm>
            <a:off x="2857500" y="476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7601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3C1AF5-88C7-40B8-9379-C91A924E47E2}"/>
              </a:ext>
            </a:extLst>
          </p:cNvPr>
          <p:cNvPicPr>
            <a:picLocks noChangeAspect="1"/>
          </p:cNvPicPr>
          <p:nvPr/>
        </p:nvPicPr>
        <p:blipFill>
          <a:blip r:embed="rId2"/>
          <a:stretch>
            <a:fillRect/>
          </a:stretch>
        </p:blipFill>
        <p:spPr>
          <a:xfrm>
            <a:off x="1173246" y="421051"/>
            <a:ext cx="4453064" cy="6301648"/>
          </a:xfrm>
          <a:prstGeom prst="rect">
            <a:avLst/>
          </a:prstGeom>
        </p:spPr>
      </p:pic>
      <p:pic>
        <p:nvPicPr>
          <p:cNvPr id="5" name="Image 4">
            <a:extLst>
              <a:ext uri="{FF2B5EF4-FFF2-40B4-BE49-F238E27FC236}">
                <a16:creationId xmlns:a16="http://schemas.microsoft.com/office/drawing/2014/main" id="{E1A08F0B-B931-898D-9FD1-ABEEB8A26B7D}"/>
              </a:ext>
            </a:extLst>
          </p:cNvPr>
          <p:cNvPicPr>
            <a:picLocks noChangeAspect="1"/>
          </p:cNvPicPr>
          <p:nvPr/>
        </p:nvPicPr>
        <p:blipFill>
          <a:blip r:embed="rId3"/>
          <a:stretch>
            <a:fillRect/>
          </a:stretch>
        </p:blipFill>
        <p:spPr>
          <a:xfrm>
            <a:off x="6555065" y="406015"/>
            <a:ext cx="4463689" cy="6316684"/>
          </a:xfrm>
          <a:prstGeom prst="rect">
            <a:avLst/>
          </a:prstGeom>
        </p:spPr>
      </p:pic>
    </p:spTree>
    <p:extLst>
      <p:ext uri="{BB962C8B-B14F-4D97-AF65-F5344CB8AC3E}">
        <p14:creationId xmlns:p14="http://schemas.microsoft.com/office/powerpoint/2010/main" val="1010064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44A3A7B-8197-6303-10A4-8F271FB91458}"/>
              </a:ext>
            </a:extLst>
          </p:cNvPr>
          <p:cNvPicPr>
            <a:picLocks noChangeAspect="1"/>
          </p:cNvPicPr>
          <p:nvPr/>
        </p:nvPicPr>
        <p:blipFill>
          <a:blip r:embed="rId2"/>
          <a:stretch>
            <a:fillRect/>
          </a:stretch>
        </p:blipFill>
        <p:spPr>
          <a:xfrm>
            <a:off x="1610307" y="925570"/>
            <a:ext cx="8971386" cy="5006860"/>
          </a:xfrm>
          <a:prstGeom prst="rect">
            <a:avLst/>
          </a:prstGeom>
        </p:spPr>
      </p:pic>
    </p:spTree>
    <p:extLst>
      <p:ext uri="{BB962C8B-B14F-4D97-AF65-F5344CB8AC3E}">
        <p14:creationId xmlns:p14="http://schemas.microsoft.com/office/powerpoint/2010/main" val="2418884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178924-7734-19C3-21DA-57FD4C315F95}"/>
              </a:ext>
            </a:extLst>
          </p:cNvPr>
          <p:cNvSpPr txBox="1"/>
          <p:nvPr/>
        </p:nvSpPr>
        <p:spPr>
          <a:xfrm>
            <a:off x="3044288" y="3635566"/>
            <a:ext cx="6102248" cy="769441"/>
          </a:xfrm>
          <a:prstGeom prst="rect">
            <a:avLst/>
          </a:prstGeom>
          <a:noFill/>
        </p:spPr>
        <p:txBody>
          <a:bodyPr wrap="none" rtlCol="0">
            <a:spAutoFit/>
          </a:bodyPr>
          <a:lstStyle/>
          <a:p>
            <a:r>
              <a:rPr lang="fr-FR" sz="4400" dirty="0"/>
              <a:t>Merci de votre attention !</a:t>
            </a:r>
          </a:p>
        </p:txBody>
      </p:sp>
      <p:pic>
        <p:nvPicPr>
          <p:cNvPr id="3" name="Image2">
            <a:extLst>
              <a:ext uri="{FF2B5EF4-FFF2-40B4-BE49-F238E27FC236}">
                <a16:creationId xmlns:a16="http://schemas.microsoft.com/office/drawing/2014/main" id="{B71E52BB-1F88-F6E3-98E5-420D9EA1F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4">
            <a:extLst>
              <a:ext uri="{FF2B5EF4-FFF2-40B4-BE49-F238E27FC236}">
                <a16:creationId xmlns:a16="http://schemas.microsoft.com/office/drawing/2014/main" id="{C0065833-C7BB-EB0E-5A31-7F1A3FFD913D}"/>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2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F0657603-647E-2E6E-D27D-D045B5441B48}"/>
              </a:ext>
            </a:extLst>
          </p:cNvPr>
          <p:cNvPicPr>
            <a:picLocks noChangeAspect="1"/>
          </p:cNvPicPr>
          <p:nvPr/>
        </p:nvPicPr>
        <p:blipFill>
          <a:blip r:embed="rId3"/>
          <a:stretch>
            <a:fillRect/>
          </a:stretch>
        </p:blipFill>
        <p:spPr>
          <a:xfrm>
            <a:off x="3084324" y="1661555"/>
            <a:ext cx="5336375" cy="4907471"/>
          </a:xfrm>
          <a:prstGeom prst="rect">
            <a:avLst/>
          </a:prstGeom>
        </p:spPr>
      </p:pic>
      <p:sp>
        <p:nvSpPr>
          <p:cNvPr id="5" name="ZoneTexte 4">
            <a:extLst>
              <a:ext uri="{FF2B5EF4-FFF2-40B4-BE49-F238E27FC236}">
                <a16:creationId xmlns:a16="http://schemas.microsoft.com/office/drawing/2014/main" id="{293556F2-7F95-94CB-5679-841C97B32E0B}"/>
              </a:ext>
            </a:extLst>
          </p:cNvPr>
          <p:cNvSpPr txBox="1"/>
          <p:nvPr/>
        </p:nvSpPr>
        <p:spPr>
          <a:xfrm>
            <a:off x="2711999" y="288974"/>
            <a:ext cx="8627165" cy="830997"/>
          </a:xfrm>
          <a:prstGeom prst="rect">
            <a:avLst/>
          </a:prstGeom>
          <a:noFill/>
        </p:spPr>
        <p:txBody>
          <a:bodyPr wrap="square" rtlCol="0">
            <a:spAutoFit/>
          </a:bodyPr>
          <a:lstStyle/>
          <a:p>
            <a:r>
              <a:rPr lang="fr-FR" sz="4800" dirty="0"/>
              <a:t>Biodiversité = interactions </a:t>
            </a:r>
          </a:p>
        </p:txBody>
      </p:sp>
      <p:sp>
        <p:nvSpPr>
          <p:cNvPr id="7" name="Text Box 10">
            <a:extLst>
              <a:ext uri="{FF2B5EF4-FFF2-40B4-BE49-F238E27FC236}">
                <a16:creationId xmlns:a16="http://schemas.microsoft.com/office/drawing/2014/main" id="{6AE46BEF-4A38-616E-80A3-54F4590F72CD}"/>
              </a:ext>
            </a:extLst>
          </p:cNvPr>
          <p:cNvSpPr txBox="1">
            <a:spLocks noChangeArrowheads="1"/>
          </p:cNvSpPr>
          <p:nvPr/>
        </p:nvSpPr>
        <p:spPr bwMode="auto">
          <a:xfrm>
            <a:off x="346111" y="2059817"/>
            <a:ext cx="2738213"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Toute modification d’un système écologique “quelque part” est susceptible de se propager et d’entrainer des modifications “ailleurs” (effets collatéraux).</a:t>
            </a:r>
          </a:p>
        </p:txBody>
      </p:sp>
      <p:sp>
        <p:nvSpPr>
          <p:cNvPr id="8" name="ZoneTexte 7">
            <a:extLst>
              <a:ext uri="{FF2B5EF4-FFF2-40B4-BE49-F238E27FC236}">
                <a16:creationId xmlns:a16="http://schemas.microsoft.com/office/drawing/2014/main" id="{EEA98F7F-35FD-B755-A62E-E89656B191B6}"/>
              </a:ext>
            </a:extLst>
          </p:cNvPr>
          <p:cNvSpPr txBox="1"/>
          <p:nvPr/>
        </p:nvSpPr>
        <p:spPr>
          <a:xfrm>
            <a:off x="8829036" y="4889190"/>
            <a:ext cx="3157952" cy="830997"/>
          </a:xfrm>
          <a:prstGeom prst="rect">
            <a:avLst/>
          </a:prstGeom>
          <a:noFill/>
        </p:spPr>
        <p:txBody>
          <a:bodyPr wrap="square" rtlCol="0">
            <a:spAutoFit/>
          </a:bodyPr>
          <a:lstStyle/>
          <a:p>
            <a:pPr algn="ctr"/>
            <a:r>
              <a:rPr lang="en-GB" sz="2400" dirty="0"/>
              <a:t>Qui mange qui du point de </a:t>
            </a:r>
            <a:r>
              <a:rPr lang="en-GB" sz="2400" dirty="0" err="1"/>
              <a:t>vue</a:t>
            </a:r>
            <a:r>
              <a:rPr lang="en-GB" sz="2400" dirty="0"/>
              <a:t> du canard ?</a:t>
            </a:r>
          </a:p>
        </p:txBody>
      </p:sp>
      <p:sp>
        <p:nvSpPr>
          <p:cNvPr id="9" name="ZoneTexte 8">
            <a:extLst>
              <a:ext uri="{FF2B5EF4-FFF2-40B4-BE49-F238E27FC236}">
                <a16:creationId xmlns:a16="http://schemas.microsoft.com/office/drawing/2014/main" id="{6300602F-41B0-105B-97CE-7CC123BDCAEC}"/>
              </a:ext>
            </a:extLst>
          </p:cNvPr>
          <p:cNvSpPr txBox="1"/>
          <p:nvPr/>
        </p:nvSpPr>
        <p:spPr>
          <a:xfrm>
            <a:off x="8360781" y="2277493"/>
            <a:ext cx="3831219" cy="1446550"/>
          </a:xfrm>
          <a:prstGeom prst="rect">
            <a:avLst/>
          </a:prstGeom>
          <a:noFill/>
        </p:spPr>
        <p:txBody>
          <a:bodyPr wrap="square" rtlCol="0">
            <a:spAutoFit/>
          </a:bodyPr>
          <a:lstStyle/>
          <a:p>
            <a:pPr algn="ctr"/>
            <a:r>
              <a:rPr lang="fr-FR" sz="4400" dirty="0">
                <a:solidFill>
                  <a:srgbClr val="FF0000"/>
                </a:solidFill>
              </a:rPr>
              <a:t>Un écosystème, c’est ça !</a:t>
            </a:r>
          </a:p>
        </p:txBody>
      </p:sp>
    </p:spTree>
    <p:extLst>
      <p:ext uri="{BB962C8B-B14F-4D97-AF65-F5344CB8AC3E}">
        <p14:creationId xmlns:p14="http://schemas.microsoft.com/office/powerpoint/2010/main" val="2711494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4E88D269-D082-594E-AC46-550323635102}"/>
              </a:ext>
            </a:extLst>
          </p:cNvPr>
          <p:cNvSpPr txBox="1"/>
          <p:nvPr/>
        </p:nvSpPr>
        <p:spPr>
          <a:xfrm>
            <a:off x="2711998" y="288974"/>
            <a:ext cx="9480001" cy="830997"/>
          </a:xfrm>
          <a:prstGeom prst="rect">
            <a:avLst/>
          </a:prstGeom>
          <a:noFill/>
        </p:spPr>
        <p:txBody>
          <a:bodyPr wrap="square" rtlCol="0">
            <a:spAutoFit/>
          </a:bodyPr>
          <a:lstStyle/>
          <a:p>
            <a:r>
              <a:rPr lang="fr-FR" sz="4800" dirty="0"/>
              <a:t>Biodiversité = hétérogénéité spatiale</a:t>
            </a:r>
          </a:p>
        </p:txBody>
      </p: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G.jpg                                                        00000002&#10;USBDISKPRO                     BE545D56:">
            <a:extLst>
              <a:ext uri="{FF2B5EF4-FFF2-40B4-BE49-F238E27FC236}">
                <a16:creationId xmlns:a16="http://schemas.microsoft.com/office/drawing/2014/main" id="{07064D78-6494-8D7A-976E-95E8BFBC1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59"/>
          <a:stretch>
            <a:fillRect/>
          </a:stretch>
        </p:blipFill>
        <p:spPr bwMode="auto">
          <a:xfrm>
            <a:off x="193803" y="1472701"/>
            <a:ext cx="8800693" cy="37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1">
            <a:extLst>
              <a:ext uri="{FF2B5EF4-FFF2-40B4-BE49-F238E27FC236}">
                <a16:creationId xmlns:a16="http://schemas.microsoft.com/office/drawing/2014/main" id="{6A20FF33-2B66-5180-F6BD-77FE8CC4F2E7}"/>
              </a:ext>
            </a:extLst>
          </p:cNvPr>
          <p:cNvSpPr txBox="1">
            <a:spLocks noChangeArrowheads="1"/>
          </p:cNvSpPr>
          <p:nvPr/>
        </p:nvSpPr>
        <p:spPr bwMode="auto">
          <a:xfrm>
            <a:off x="1579186" y="5603145"/>
            <a:ext cx="6477379" cy="830997"/>
          </a:xfrm>
          <a:prstGeom prst="rect">
            <a:avLst/>
          </a:prstGeom>
          <a:solidFill>
            <a:schemeClr val="bg1"/>
          </a:solidFill>
          <a:ln>
            <a:noFill/>
          </a:ln>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dirty="0">
                <a:latin typeface="Arial" panose="020B0604020202020204" pitchFamily="34" charset="0"/>
                <a:cs typeface="Arial" panose="020B0604020202020204" pitchFamily="34" charset="0"/>
              </a:rPr>
              <a:t>Forêt tropicale de </a:t>
            </a:r>
            <a:r>
              <a:rPr lang="fr-FR" altLang="fr-FR" dirty="0" err="1">
                <a:latin typeface="Arial" panose="020B0604020202020204" pitchFamily="34" charset="0"/>
                <a:cs typeface="Arial" panose="020B0604020202020204" pitchFamily="34" charset="0"/>
              </a:rPr>
              <a:t>Sungai</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Mahato</a:t>
            </a:r>
            <a:r>
              <a:rPr lang="fr-FR" altLang="fr-FR" dirty="0">
                <a:latin typeface="Arial" panose="020B0604020202020204" pitchFamily="34" charset="0"/>
                <a:cs typeface="Arial" panose="020B0604020202020204" pitchFamily="34" charset="0"/>
              </a:rPr>
              <a:t>, Riau, Sumatra, Indonésie</a:t>
            </a:r>
          </a:p>
        </p:txBody>
      </p:sp>
      <p:sp>
        <p:nvSpPr>
          <p:cNvPr id="5" name="Text Box 4">
            <a:extLst>
              <a:ext uri="{FF2B5EF4-FFF2-40B4-BE49-F238E27FC236}">
                <a16:creationId xmlns:a16="http://schemas.microsoft.com/office/drawing/2014/main" id="{5F695773-6EDD-64BC-BC5E-7E2005BC300B}"/>
              </a:ext>
            </a:extLst>
          </p:cNvPr>
          <p:cNvSpPr txBox="1">
            <a:spLocks noChangeArrowheads="1"/>
          </p:cNvSpPr>
          <p:nvPr/>
        </p:nvSpPr>
        <p:spPr bwMode="auto">
          <a:xfrm>
            <a:off x="2602231" y="6396717"/>
            <a:ext cx="4431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fr-FR" sz="1400" dirty="0">
                <a:latin typeface="Arial" panose="020B0604020202020204" pitchFamily="34" charset="0"/>
                <a:cs typeface="Arial" panose="020B0604020202020204" pitchFamily="34" charset="0"/>
              </a:rPr>
              <a:t>Puig H. 2001. La </a:t>
            </a:r>
            <a:r>
              <a:rPr lang="en-US" altLang="fr-FR" sz="1400" dirty="0" err="1">
                <a:latin typeface="Arial" panose="020B0604020202020204" pitchFamily="34" charset="0"/>
                <a:cs typeface="Arial" panose="020B0604020202020204" pitchFamily="34" charset="0"/>
              </a:rPr>
              <a:t>forêt</a:t>
            </a:r>
            <a:r>
              <a:rPr lang="en-US" altLang="fr-FR" sz="1400" dirty="0">
                <a:latin typeface="Arial" panose="020B0604020202020204" pitchFamily="34" charset="0"/>
                <a:cs typeface="Arial" panose="020B0604020202020204" pitchFamily="34" charset="0"/>
              </a:rPr>
              <a:t> </a:t>
            </a:r>
            <a:r>
              <a:rPr lang="en-US" altLang="fr-FR" sz="1400" dirty="0" err="1">
                <a:latin typeface="Arial" panose="020B0604020202020204" pitchFamily="34" charset="0"/>
                <a:cs typeface="Arial" panose="020B0604020202020204" pitchFamily="34" charset="0"/>
              </a:rPr>
              <a:t>tropicale</a:t>
            </a:r>
            <a:r>
              <a:rPr lang="en-US" altLang="fr-FR" sz="1400" dirty="0">
                <a:latin typeface="Arial" panose="020B0604020202020204" pitchFamily="34" charset="0"/>
                <a:cs typeface="Arial" panose="020B0604020202020204" pitchFamily="34" charset="0"/>
              </a:rPr>
              <a:t> </a:t>
            </a:r>
            <a:r>
              <a:rPr lang="en-US" altLang="fr-FR" sz="1400" dirty="0" err="1">
                <a:latin typeface="Arial" panose="020B0604020202020204" pitchFamily="34" charset="0"/>
                <a:cs typeface="Arial" panose="020B0604020202020204" pitchFamily="34" charset="0"/>
              </a:rPr>
              <a:t>humide</a:t>
            </a:r>
            <a:r>
              <a:rPr lang="en-US" altLang="fr-FR" sz="1400" dirty="0">
                <a:latin typeface="Arial" panose="020B0604020202020204" pitchFamily="34" charset="0"/>
                <a:cs typeface="Arial" panose="020B0604020202020204" pitchFamily="34" charset="0"/>
              </a:rPr>
              <a:t>. Belin, Paris</a:t>
            </a:r>
          </a:p>
        </p:txBody>
      </p:sp>
      <p:sp>
        <p:nvSpPr>
          <p:cNvPr id="7" name="Text Box 10">
            <a:extLst>
              <a:ext uri="{FF2B5EF4-FFF2-40B4-BE49-F238E27FC236}">
                <a16:creationId xmlns:a16="http://schemas.microsoft.com/office/drawing/2014/main" id="{D34311F3-067E-1E15-9029-4F7EF2686D9C}"/>
              </a:ext>
            </a:extLst>
          </p:cNvPr>
          <p:cNvSpPr txBox="1">
            <a:spLocks noChangeArrowheads="1"/>
          </p:cNvSpPr>
          <p:nvPr/>
        </p:nvSpPr>
        <p:spPr bwMode="auto">
          <a:xfrm>
            <a:off x="9034816" y="1817594"/>
            <a:ext cx="2866897" cy="4708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b="1" dirty="0">
                <a:solidFill>
                  <a:srgbClr val="3A2CFF"/>
                </a:solidFill>
                <a:cs typeface="Arial"/>
              </a:rPr>
              <a:t>Concrètement:</a:t>
            </a:r>
          </a:p>
          <a:p>
            <a:pPr>
              <a:spcBef>
                <a:spcPct val="50000"/>
              </a:spcBef>
              <a:defRPr/>
            </a:pPr>
            <a:r>
              <a:rPr lang="fr-FR" sz="2400" b="1" dirty="0">
                <a:solidFill>
                  <a:srgbClr val="3A2CFF"/>
                </a:solidFill>
                <a:cs typeface="Arial"/>
              </a:rPr>
              <a:t>Créer ou entretenir l’hétérogénéité de l’écosystème  (espèces, répartition des espèces, classes d’âges…) augmente la biodiversité et assure la capacité du système à « encaisser » des perturbations.</a:t>
            </a:r>
          </a:p>
        </p:txBody>
      </p:sp>
      <p:sp>
        <p:nvSpPr>
          <p:cNvPr id="9" name="ZoneTexte 8">
            <a:extLst>
              <a:ext uri="{FF2B5EF4-FFF2-40B4-BE49-F238E27FC236}">
                <a16:creationId xmlns:a16="http://schemas.microsoft.com/office/drawing/2014/main" id="{5EBF3C0C-51EC-B7A9-F14C-9BD6DBD6DD86}"/>
              </a:ext>
            </a:extLst>
          </p:cNvPr>
          <p:cNvSpPr txBox="1"/>
          <p:nvPr/>
        </p:nvSpPr>
        <p:spPr>
          <a:xfrm>
            <a:off x="932017" y="5274146"/>
            <a:ext cx="894091" cy="338554"/>
          </a:xfrm>
          <a:prstGeom prst="rect">
            <a:avLst/>
          </a:prstGeom>
          <a:noFill/>
        </p:spPr>
        <p:txBody>
          <a:bodyPr wrap="none" rtlCol="0">
            <a:spAutoFit/>
          </a:bodyPr>
          <a:lstStyle/>
          <a:p>
            <a:pPr algn="ctr"/>
            <a:r>
              <a:rPr lang="en-GB" sz="1600" b="1" dirty="0" err="1"/>
              <a:t>Clairière</a:t>
            </a:r>
            <a:endParaRPr lang="en-GB" sz="1600" b="1" dirty="0"/>
          </a:p>
        </p:txBody>
      </p:sp>
      <p:sp>
        <p:nvSpPr>
          <p:cNvPr id="10" name="ZoneTexte 9">
            <a:extLst>
              <a:ext uri="{FF2B5EF4-FFF2-40B4-BE49-F238E27FC236}">
                <a16:creationId xmlns:a16="http://schemas.microsoft.com/office/drawing/2014/main" id="{B5F39BCA-9E56-346F-D51C-AEE1E8DD879D}"/>
              </a:ext>
            </a:extLst>
          </p:cNvPr>
          <p:cNvSpPr txBox="1"/>
          <p:nvPr/>
        </p:nvSpPr>
        <p:spPr>
          <a:xfrm>
            <a:off x="5970562" y="5239331"/>
            <a:ext cx="1168911" cy="338554"/>
          </a:xfrm>
          <a:prstGeom prst="rect">
            <a:avLst/>
          </a:prstGeom>
          <a:noFill/>
        </p:spPr>
        <p:txBody>
          <a:bodyPr wrap="none" rtlCol="0">
            <a:spAutoFit/>
          </a:bodyPr>
          <a:lstStyle/>
          <a:p>
            <a:pPr algn="ctr"/>
            <a:r>
              <a:rPr lang="en-GB" sz="1600" b="1" dirty="0" err="1"/>
              <a:t>Sénescence</a:t>
            </a:r>
            <a:endParaRPr lang="en-GB" sz="1600" b="1" dirty="0"/>
          </a:p>
        </p:txBody>
      </p:sp>
      <p:sp>
        <p:nvSpPr>
          <p:cNvPr id="11" name="ZoneTexte 10">
            <a:extLst>
              <a:ext uri="{FF2B5EF4-FFF2-40B4-BE49-F238E27FC236}">
                <a16:creationId xmlns:a16="http://schemas.microsoft.com/office/drawing/2014/main" id="{D7E2273A-0B31-3D34-B723-7EE90199B17E}"/>
              </a:ext>
            </a:extLst>
          </p:cNvPr>
          <p:cNvSpPr txBox="1"/>
          <p:nvPr/>
        </p:nvSpPr>
        <p:spPr>
          <a:xfrm>
            <a:off x="2452802" y="5241902"/>
            <a:ext cx="1192955" cy="338554"/>
          </a:xfrm>
          <a:prstGeom prst="rect">
            <a:avLst/>
          </a:prstGeom>
          <a:noFill/>
        </p:spPr>
        <p:txBody>
          <a:bodyPr wrap="none" rtlCol="0">
            <a:spAutoFit/>
          </a:bodyPr>
          <a:lstStyle/>
          <a:p>
            <a:pPr algn="ctr"/>
            <a:r>
              <a:rPr lang="en-GB" sz="1600" b="1" dirty="0"/>
              <a:t>Stade initial</a:t>
            </a:r>
          </a:p>
        </p:txBody>
      </p:sp>
      <p:sp>
        <p:nvSpPr>
          <p:cNvPr id="12" name="ZoneTexte 11">
            <a:extLst>
              <a:ext uri="{FF2B5EF4-FFF2-40B4-BE49-F238E27FC236}">
                <a16:creationId xmlns:a16="http://schemas.microsoft.com/office/drawing/2014/main" id="{D50AAD7B-F9A6-2236-C95C-F3F16821E45F}"/>
              </a:ext>
            </a:extLst>
          </p:cNvPr>
          <p:cNvSpPr txBox="1"/>
          <p:nvPr/>
        </p:nvSpPr>
        <p:spPr>
          <a:xfrm>
            <a:off x="4198835" y="5253994"/>
            <a:ext cx="1332609" cy="338554"/>
          </a:xfrm>
          <a:prstGeom prst="rect">
            <a:avLst/>
          </a:prstGeom>
          <a:noFill/>
        </p:spPr>
        <p:txBody>
          <a:bodyPr wrap="none" rtlCol="0">
            <a:spAutoFit/>
          </a:bodyPr>
          <a:lstStyle/>
          <a:p>
            <a:pPr algn="ctr"/>
            <a:r>
              <a:rPr lang="en-GB" sz="1600" b="1" dirty="0"/>
              <a:t>Stade mature</a:t>
            </a:r>
          </a:p>
        </p:txBody>
      </p:sp>
      <p:cxnSp>
        <p:nvCxnSpPr>
          <p:cNvPr id="14" name="Connecteur droit avec flèche 13">
            <a:extLst>
              <a:ext uri="{FF2B5EF4-FFF2-40B4-BE49-F238E27FC236}">
                <a16:creationId xmlns:a16="http://schemas.microsoft.com/office/drawing/2014/main" id="{B6CDBB2D-AFB5-1949-6C2F-855EF29893E8}"/>
              </a:ext>
            </a:extLst>
          </p:cNvPr>
          <p:cNvCxnSpPr/>
          <p:nvPr/>
        </p:nvCxnSpPr>
        <p:spPr>
          <a:xfrm flipV="1">
            <a:off x="1379062" y="4007556"/>
            <a:ext cx="88494" cy="123177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050EFFBC-CAA3-B33A-469A-03F7BCDEF6FA}"/>
              </a:ext>
            </a:extLst>
          </p:cNvPr>
          <p:cNvCxnSpPr>
            <a:cxnSpLocks/>
          </p:cNvCxnSpPr>
          <p:nvPr/>
        </p:nvCxnSpPr>
        <p:spPr>
          <a:xfrm flipH="1" flipV="1">
            <a:off x="2477834" y="4807383"/>
            <a:ext cx="608667" cy="46127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09A386FF-CE3C-3A8B-45C5-AB6A4F128243}"/>
              </a:ext>
            </a:extLst>
          </p:cNvPr>
          <p:cNvCxnSpPr>
            <a:cxnSpLocks/>
          </p:cNvCxnSpPr>
          <p:nvPr/>
        </p:nvCxnSpPr>
        <p:spPr>
          <a:xfrm flipV="1">
            <a:off x="4872190" y="4007556"/>
            <a:ext cx="1032566" cy="130502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B9B9390-28AB-5614-536F-EFD9D6C22E92}"/>
              </a:ext>
            </a:extLst>
          </p:cNvPr>
          <p:cNvCxnSpPr>
            <a:cxnSpLocks/>
          </p:cNvCxnSpPr>
          <p:nvPr/>
        </p:nvCxnSpPr>
        <p:spPr>
          <a:xfrm flipH="1" flipV="1">
            <a:off x="6529818" y="3804356"/>
            <a:ext cx="25199" cy="150822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14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202055" y="1233898"/>
            <a:ext cx="4821916" cy="4655643"/>
          </a:xfrm>
          <a:prstGeom prst="rect">
            <a:avLst/>
          </a:prstGeom>
        </p:spPr>
      </p:pic>
      <p:sp>
        <p:nvSpPr>
          <p:cNvPr id="9" name="ZoneTexte 8"/>
          <p:cNvSpPr txBox="1"/>
          <p:nvPr/>
        </p:nvSpPr>
        <p:spPr>
          <a:xfrm>
            <a:off x="7138231" y="1759608"/>
            <a:ext cx="4351546" cy="1815882"/>
          </a:xfrm>
          <a:prstGeom prst="rect">
            <a:avLst/>
          </a:prstGeom>
          <a:solidFill>
            <a:schemeClr val="bg1"/>
          </a:solidFill>
        </p:spPr>
        <p:txBody>
          <a:bodyPr wrap="square" rtlCol="0">
            <a:spAutoFit/>
          </a:bodyPr>
          <a:lstStyle/>
          <a:p>
            <a:pPr algn="ctr"/>
            <a:r>
              <a:rPr lang="en-GB" sz="2800" dirty="0"/>
              <a:t>A </a:t>
            </a:r>
            <a:r>
              <a:rPr lang="en-GB" sz="2800" dirty="0" err="1"/>
              <a:t>partir</a:t>
            </a:r>
            <a:r>
              <a:rPr lang="en-GB" sz="2800" dirty="0"/>
              <a:t> d’un certain </a:t>
            </a:r>
            <a:r>
              <a:rPr lang="en-GB" sz="2800" dirty="0" err="1"/>
              <a:t>seuil</a:t>
            </a:r>
            <a:r>
              <a:rPr lang="en-GB" sz="2800" dirty="0"/>
              <a:t> de conditions, </a:t>
            </a:r>
            <a:r>
              <a:rPr lang="en-GB" sz="2800" dirty="0" err="1"/>
              <a:t>l’écosystème</a:t>
            </a:r>
            <a:r>
              <a:rPr lang="en-GB" sz="2800" dirty="0"/>
              <a:t> bascule </a:t>
            </a:r>
            <a:r>
              <a:rPr lang="en-GB" sz="2800" dirty="0" err="1"/>
              <a:t>brutalement</a:t>
            </a:r>
            <a:r>
              <a:rPr lang="en-GB" sz="2800" dirty="0"/>
              <a:t> </a:t>
            </a:r>
            <a:r>
              <a:rPr lang="en-GB" sz="2800" dirty="0" err="1"/>
              <a:t>vers</a:t>
            </a:r>
            <a:r>
              <a:rPr lang="en-GB" sz="2800" dirty="0"/>
              <a:t> un </a:t>
            </a:r>
            <a:r>
              <a:rPr lang="en-GB" sz="2800" dirty="0" err="1"/>
              <a:t>autre</a:t>
            </a:r>
            <a:r>
              <a:rPr lang="en-GB" sz="2800" dirty="0"/>
              <a:t> </a:t>
            </a:r>
            <a:r>
              <a:rPr lang="en-GB" sz="2800" dirty="0" err="1"/>
              <a:t>état</a:t>
            </a:r>
            <a:endParaRPr lang="en-GB" sz="2800" dirty="0"/>
          </a:p>
        </p:txBody>
      </p:sp>
      <p:sp>
        <p:nvSpPr>
          <p:cNvPr id="10" name="ZoneTexte 9"/>
          <p:cNvSpPr txBox="1"/>
          <p:nvPr/>
        </p:nvSpPr>
        <p:spPr>
          <a:xfrm>
            <a:off x="7660548" y="4027895"/>
            <a:ext cx="3628651" cy="1938992"/>
          </a:xfrm>
          <a:prstGeom prst="rect">
            <a:avLst/>
          </a:prstGeom>
          <a:noFill/>
        </p:spPr>
        <p:txBody>
          <a:bodyPr wrap="square" rtlCol="0">
            <a:spAutoFit/>
          </a:bodyPr>
          <a:lstStyle/>
          <a:p>
            <a:pPr algn="ctr"/>
            <a:r>
              <a:rPr lang="en-GB" sz="2400" dirty="0">
                <a:solidFill>
                  <a:srgbClr val="FF0000"/>
                </a:solidFill>
              </a:rPr>
              <a:t>Le retour de </a:t>
            </a:r>
            <a:r>
              <a:rPr lang="en-GB" sz="2400" dirty="0" err="1">
                <a:solidFill>
                  <a:srgbClr val="FF0000"/>
                </a:solidFill>
              </a:rPr>
              <a:t>l’écosystème</a:t>
            </a:r>
            <a:r>
              <a:rPr lang="en-GB" sz="2400" dirty="0">
                <a:solidFill>
                  <a:srgbClr val="FF0000"/>
                </a:solidFill>
              </a:rPr>
              <a:t> </a:t>
            </a:r>
            <a:r>
              <a:rPr lang="en-GB" sz="2400" dirty="0" err="1">
                <a:solidFill>
                  <a:srgbClr val="FF0000"/>
                </a:solidFill>
              </a:rPr>
              <a:t>à</a:t>
            </a:r>
            <a:r>
              <a:rPr lang="en-GB" sz="2400" dirty="0">
                <a:solidFill>
                  <a:srgbClr val="FF0000"/>
                </a:solidFill>
              </a:rPr>
              <a:t> </a:t>
            </a:r>
            <a:r>
              <a:rPr lang="en-GB" sz="2400" dirty="0" err="1">
                <a:solidFill>
                  <a:srgbClr val="FF0000"/>
                </a:solidFill>
              </a:rPr>
              <a:t>l’état</a:t>
            </a:r>
            <a:r>
              <a:rPr lang="en-GB" sz="2400" dirty="0">
                <a:solidFill>
                  <a:srgbClr val="FF0000"/>
                </a:solidFill>
              </a:rPr>
              <a:t> </a:t>
            </a:r>
            <a:r>
              <a:rPr lang="en-GB" sz="2400" dirty="0" err="1">
                <a:solidFill>
                  <a:srgbClr val="FF0000"/>
                </a:solidFill>
              </a:rPr>
              <a:t>antérieur</a:t>
            </a:r>
            <a:r>
              <a:rPr lang="en-GB" sz="2400" dirty="0">
                <a:solidFill>
                  <a:srgbClr val="FF0000"/>
                </a:solidFill>
              </a:rPr>
              <a:t> </a:t>
            </a:r>
            <a:r>
              <a:rPr lang="en-GB" sz="2400" dirty="0" err="1">
                <a:solidFill>
                  <a:srgbClr val="FF0000"/>
                </a:solidFill>
              </a:rPr>
              <a:t>est</a:t>
            </a:r>
            <a:r>
              <a:rPr lang="en-GB" sz="2400" dirty="0">
                <a:solidFill>
                  <a:srgbClr val="FF0000"/>
                </a:solidFill>
              </a:rPr>
              <a:t> </a:t>
            </a:r>
            <a:r>
              <a:rPr lang="en-GB" sz="2400" dirty="0" err="1">
                <a:solidFill>
                  <a:srgbClr val="FF0000"/>
                </a:solidFill>
              </a:rPr>
              <a:t>difficilement</a:t>
            </a:r>
            <a:r>
              <a:rPr lang="en-GB" sz="2400" dirty="0">
                <a:solidFill>
                  <a:srgbClr val="FF0000"/>
                </a:solidFill>
              </a:rPr>
              <a:t> </a:t>
            </a:r>
            <a:r>
              <a:rPr lang="en-GB" sz="2400" dirty="0" err="1">
                <a:solidFill>
                  <a:srgbClr val="FF0000"/>
                </a:solidFill>
              </a:rPr>
              <a:t>réversible</a:t>
            </a:r>
            <a:r>
              <a:rPr lang="en-GB" sz="2400" dirty="0">
                <a:solidFill>
                  <a:srgbClr val="FF0000"/>
                </a:solidFill>
              </a:rPr>
              <a:t>, </a:t>
            </a:r>
            <a:r>
              <a:rPr lang="en-GB" sz="2400" dirty="0" err="1">
                <a:solidFill>
                  <a:srgbClr val="FF0000"/>
                </a:solidFill>
              </a:rPr>
              <a:t>voire</a:t>
            </a:r>
            <a:r>
              <a:rPr lang="en-GB" sz="2400" dirty="0">
                <a:solidFill>
                  <a:srgbClr val="FF0000"/>
                </a:solidFill>
              </a:rPr>
              <a:t> impossible (existence de 2 </a:t>
            </a:r>
            <a:r>
              <a:rPr lang="en-GB" sz="2400" dirty="0" err="1">
                <a:solidFill>
                  <a:srgbClr val="FF0000"/>
                </a:solidFill>
              </a:rPr>
              <a:t>états</a:t>
            </a:r>
            <a:r>
              <a:rPr lang="en-GB" sz="2400" dirty="0">
                <a:solidFill>
                  <a:srgbClr val="FF0000"/>
                </a:solidFill>
              </a:rPr>
              <a:t> de </a:t>
            </a:r>
            <a:r>
              <a:rPr lang="en-GB" sz="2400" dirty="0" err="1">
                <a:solidFill>
                  <a:srgbClr val="FF0000"/>
                </a:solidFill>
              </a:rPr>
              <a:t>stabilité</a:t>
            </a:r>
            <a:r>
              <a:rPr lang="en-GB" sz="2400" dirty="0">
                <a:solidFill>
                  <a:srgbClr val="FF0000"/>
                </a:solidFill>
              </a:rPr>
              <a:t>)</a:t>
            </a:r>
          </a:p>
        </p:txBody>
      </p:sp>
      <p:pic>
        <p:nvPicPr>
          <p:cNvPr id="2" name="Image 1"/>
          <p:cNvPicPr>
            <a:picLocks noChangeAspect="1"/>
          </p:cNvPicPr>
          <p:nvPr/>
        </p:nvPicPr>
        <p:blipFill>
          <a:blip r:embed="rId4"/>
          <a:stretch>
            <a:fillRect/>
          </a:stretch>
        </p:blipFill>
        <p:spPr>
          <a:xfrm>
            <a:off x="2379746" y="5101127"/>
            <a:ext cx="2136632" cy="588348"/>
          </a:xfrm>
          <a:prstGeom prst="rect">
            <a:avLst/>
          </a:prstGeom>
        </p:spPr>
      </p:pic>
      <p:sp>
        <p:nvSpPr>
          <p:cNvPr id="12" name="ZoneTexte 11"/>
          <p:cNvSpPr txBox="1"/>
          <p:nvPr/>
        </p:nvSpPr>
        <p:spPr>
          <a:xfrm rot="16200000">
            <a:off x="1134642" y="2632093"/>
            <a:ext cx="1941557" cy="400110"/>
          </a:xfrm>
          <a:prstGeom prst="rect">
            <a:avLst/>
          </a:prstGeom>
          <a:noFill/>
        </p:spPr>
        <p:txBody>
          <a:bodyPr wrap="none" rtlCol="0">
            <a:spAutoFit/>
          </a:bodyPr>
          <a:lstStyle/>
          <a:p>
            <a:r>
              <a:rPr lang="en-GB" sz="2000" b="1" dirty="0" err="1"/>
              <a:t>Etat</a:t>
            </a:r>
            <a:r>
              <a:rPr lang="en-GB" sz="2000" b="1" dirty="0"/>
              <a:t> </a:t>
            </a:r>
            <a:r>
              <a:rPr lang="en-GB" sz="2000" b="1" dirty="0" err="1"/>
              <a:t>à</a:t>
            </a:r>
            <a:r>
              <a:rPr lang="en-GB" sz="2000" b="1" dirty="0"/>
              <a:t> </a:t>
            </a:r>
            <a:r>
              <a:rPr lang="en-GB" sz="2000" b="1" dirty="0" err="1"/>
              <a:t>l’équilibre</a:t>
            </a:r>
            <a:endParaRPr lang="en-GB" sz="2000" b="1" dirty="0"/>
          </a:p>
        </p:txBody>
      </p:sp>
      <p:sp>
        <p:nvSpPr>
          <p:cNvPr id="13" name="ZoneTexte 12"/>
          <p:cNvSpPr txBox="1"/>
          <p:nvPr/>
        </p:nvSpPr>
        <p:spPr>
          <a:xfrm>
            <a:off x="2324684" y="5957928"/>
            <a:ext cx="3993317" cy="461665"/>
          </a:xfrm>
          <a:prstGeom prst="rect">
            <a:avLst/>
          </a:prstGeom>
          <a:noFill/>
        </p:spPr>
        <p:txBody>
          <a:bodyPr wrap="square" rtlCol="0">
            <a:spAutoFit/>
          </a:bodyPr>
          <a:lstStyle/>
          <a:p>
            <a:pPr algn="ctr"/>
            <a:r>
              <a:rPr lang="en-GB" sz="1200" dirty="0" err="1"/>
              <a:t>Kéfi</a:t>
            </a:r>
            <a:r>
              <a:rPr lang="en-GB" sz="1200" dirty="0"/>
              <a:t> S. 2012. </a:t>
            </a:r>
            <a:r>
              <a:rPr lang="en-GB" sz="1200" dirty="0" err="1"/>
              <a:t>Ecosystèmes</a:t>
            </a:r>
            <a:r>
              <a:rPr lang="en-GB" sz="1200" dirty="0"/>
              <a:t> et transitions </a:t>
            </a:r>
            <a:r>
              <a:rPr lang="en-GB" sz="1200" dirty="0" err="1"/>
              <a:t>catastrophiques</a:t>
            </a:r>
            <a:r>
              <a:rPr lang="en-GB" sz="1200" dirty="0"/>
              <a:t>. Regard n° 37, </a:t>
            </a:r>
            <a:r>
              <a:rPr lang="en-GB" sz="1200" dirty="0" err="1"/>
              <a:t>Société</a:t>
            </a:r>
            <a:r>
              <a:rPr lang="en-GB" sz="1200" dirty="0"/>
              <a:t> </a:t>
            </a:r>
            <a:r>
              <a:rPr lang="en-GB" sz="1200" dirty="0" err="1"/>
              <a:t>Française</a:t>
            </a:r>
            <a:r>
              <a:rPr lang="en-GB" sz="1200" dirty="0"/>
              <a:t> </a:t>
            </a:r>
            <a:r>
              <a:rPr lang="en-GB" sz="1200" dirty="0" err="1"/>
              <a:t>d’Ecologie</a:t>
            </a:r>
            <a:endParaRPr lang="en-GB" sz="1200" dirty="0"/>
          </a:p>
        </p:txBody>
      </p:sp>
      <p:cxnSp>
        <p:nvCxnSpPr>
          <p:cNvPr id="5" name="Connecteur droit 4">
            <a:extLst>
              <a:ext uri="{FF2B5EF4-FFF2-40B4-BE49-F238E27FC236}">
                <a16:creationId xmlns:a16="http://schemas.microsoft.com/office/drawing/2014/main" id="{44A21BE9-5051-F926-1109-04A35DC21BF4}"/>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6" name="Image2">
            <a:extLst>
              <a:ext uri="{FF2B5EF4-FFF2-40B4-BE49-F238E27FC236}">
                <a16:creationId xmlns:a16="http://schemas.microsoft.com/office/drawing/2014/main" id="{ECACCFC7-8D69-481D-B3A0-3C40BB2A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5B28F2E5-1DC1-8F21-1B99-DD0F4455AFC5}"/>
              </a:ext>
            </a:extLst>
          </p:cNvPr>
          <p:cNvSpPr txBox="1"/>
          <p:nvPr/>
        </p:nvSpPr>
        <p:spPr>
          <a:xfrm>
            <a:off x="2711998" y="288974"/>
            <a:ext cx="9480001" cy="769441"/>
          </a:xfrm>
          <a:prstGeom prst="rect">
            <a:avLst/>
          </a:prstGeom>
          <a:noFill/>
        </p:spPr>
        <p:txBody>
          <a:bodyPr wrap="square" rtlCol="0">
            <a:spAutoFit/>
          </a:bodyPr>
          <a:lstStyle/>
          <a:p>
            <a:r>
              <a:rPr lang="fr-FR" sz="4400" dirty="0"/>
              <a:t>Biodiversité = hétérogénéité temporelle</a:t>
            </a:r>
          </a:p>
        </p:txBody>
      </p:sp>
    </p:spTree>
    <p:extLst>
      <p:ext uri="{BB962C8B-B14F-4D97-AF65-F5344CB8AC3E}">
        <p14:creationId xmlns:p14="http://schemas.microsoft.com/office/powerpoint/2010/main" val="2110146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B64AB468-14DE-9149-928E-0E3DB3381925}"/>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 name="Image2">
            <a:extLst>
              <a:ext uri="{FF2B5EF4-FFF2-40B4-BE49-F238E27FC236}">
                <a16:creationId xmlns:a16="http://schemas.microsoft.com/office/drawing/2014/main" id="{27888E69-FD5F-F741-60C7-B1A3DC89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E7345ED5-8657-FCEF-8958-B83214CABC2B}"/>
              </a:ext>
            </a:extLst>
          </p:cNvPr>
          <p:cNvSpPr txBox="1"/>
          <p:nvPr/>
        </p:nvSpPr>
        <p:spPr>
          <a:xfrm>
            <a:off x="9445649" y="4831125"/>
            <a:ext cx="2579001" cy="1815882"/>
          </a:xfrm>
          <a:prstGeom prst="rect">
            <a:avLst/>
          </a:prstGeom>
          <a:noFill/>
        </p:spPr>
        <p:txBody>
          <a:bodyPr wrap="square" rtlCol="0">
            <a:spAutoFit/>
          </a:bodyPr>
          <a:lstStyle/>
          <a:p>
            <a:r>
              <a:rPr lang="en-GB" sz="1400" dirty="0"/>
              <a:t>IPBES, 2019. Summary for Policy Makers of the Global Assessment Report on Biodiversity and Ecosystem Services of the Intergovernmental Science-Policy Platform on Biodiversity and Ecosystem Services.</a:t>
            </a:r>
          </a:p>
        </p:txBody>
      </p:sp>
      <p:sp>
        <p:nvSpPr>
          <p:cNvPr id="5" name="Text Box 10">
            <a:extLst>
              <a:ext uri="{FF2B5EF4-FFF2-40B4-BE49-F238E27FC236}">
                <a16:creationId xmlns:a16="http://schemas.microsoft.com/office/drawing/2014/main" id="{8E56C2BB-EA56-BCA4-F05B-9F5A4B4FCA91}"/>
              </a:ext>
            </a:extLst>
          </p:cNvPr>
          <p:cNvSpPr txBox="1">
            <a:spLocks noChangeArrowheads="1"/>
          </p:cNvSpPr>
          <p:nvPr/>
        </p:nvSpPr>
        <p:spPr bwMode="auto">
          <a:xfrm>
            <a:off x="312490" y="2255529"/>
            <a:ext cx="3186006"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i="1" dirty="0">
                <a:solidFill>
                  <a:srgbClr val="3A2CFF"/>
                </a:solidFill>
                <a:cs typeface="Arial"/>
              </a:rPr>
              <a:t>Le taux actuel de disparition des espèces à l’échelle planétaire pourrait être de 100 à 1000 fois plus rapide (voire davantage) que le taux moyen au cours des centaines de millions d’années passées.</a:t>
            </a:r>
          </a:p>
        </p:txBody>
      </p:sp>
      <p:sp>
        <p:nvSpPr>
          <p:cNvPr id="7" name="ZoneTexte 6">
            <a:extLst>
              <a:ext uri="{FF2B5EF4-FFF2-40B4-BE49-F238E27FC236}">
                <a16:creationId xmlns:a16="http://schemas.microsoft.com/office/drawing/2014/main" id="{9660FA69-5AAF-FE81-293E-A70787CFBE23}"/>
              </a:ext>
            </a:extLst>
          </p:cNvPr>
          <p:cNvSpPr txBox="1"/>
          <p:nvPr/>
        </p:nvSpPr>
        <p:spPr>
          <a:xfrm>
            <a:off x="2711999" y="288974"/>
            <a:ext cx="9166059" cy="830997"/>
          </a:xfrm>
          <a:prstGeom prst="rect">
            <a:avLst/>
          </a:prstGeom>
          <a:noFill/>
        </p:spPr>
        <p:txBody>
          <a:bodyPr wrap="square" rtlCol="0">
            <a:spAutoFit/>
          </a:bodyPr>
          <a:lstStyle/>
          <a:p>
            <a:r>
              <a:rPr lang="fr-FR" sz="4800" dirty="0"/>
              <a:t>La crise de la biodiversité</a:t>
            </a:r>
          </a:p>
        </p:txBody>
      </p:sp>
      <p:pic>
        <p:nvPicPr>
          <p:cNvPr id="8" name="Google Shape;253;p23">
            <a:extLst>
              <a:ext uri="{FF2B5EF4-FFF2-40B4-BE49-F238E27FC236}">
                <a16:creationId xmlns:a16="http://schemas.microsoft.com/office/drawing/2014/main" id="{FDB19C6A-D01A-3E9F-01FF-6F6E8F7CDF17}"/>
              </a:ext>
            </a:extLst>
          </p:cNvPr>
          <p:cNvPicPr preferRelativeResize="0"/>
          <p:nvPr/>
        </p:nvPicPr>
        <p:blipFill>
          <a:blip r:embed="rId3">
            <a:alphaModFix/>
          </a:blip>
          <a:stretch>
            <a:fillRect/>
          </a:stretch>
        </p:blipFill>
        <p:spPr>
          <a:xfrm>
            <a:off x="3725811" y="1625386"/>
            <a:ext cx="5415933" cy="5021621"/>
          </a:xfrm>
          <a:prstGeom prst="rect">
            <a:avLst/>
          </a:prstGeom>
          <a:noFill/>
          <a:ln>
            <a:noFill/>
          </a:ln>
        </p:spPr>
      </p:pic>
    </p:spTree>
    <p:extLst>
      <p:ext uri="{BB962C8B-B14F-4D97-AF65-F5344CB8AC3E}">
        <p14:creationId xmlns:p14="http://schemas.microsoft.com/office/powerpoint/2010/main" val="350482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171532" y="1756606"/>
            <a:ext cx="6540159" cy="4966587"/>
          </a:xfrm>
          <a:prstGeom prst="rect">
            <a:avLst/>
          </a:prstGeom>
        </p:spPr>
      </p:pic>
      <p:pic>
        <p:nvPicPr>
          <p:cNvPr id="9" name="Image 8"/>
          <p:cNvPicPr>
            <a:picLocks noChangeAspect="1"/>
          </p:cNvPicPr>
          <p:nvPr/>
        </p:nvPicPr>
        <p:blipFill>
          <a:blip r:embed="rId4"/>
          <a:stretch>
            <a:fillRect/>
          </a:stretch>
        </p:blipFill>
        <p:spPr>
          <a:xfrm>
            <a:off x="6240720" y="1458173"/>
            <a:ext cx="2219341" cy="1217058"/>
          </a:xfrm>
          <a:prstGeom prst="rect">
            <a:avLst/>
          </a:prstGeom>
        </p:spPr>
      </p:pic>
      <p:sp>
        <p:nvSpPr>
          <p:cNvPr id="11" name="ZoneTexte 10"/>
          <p:cNvSpPr txBox="1"/>
          <p:nvPr/>
        </p:nvSpPr>
        <p:spPr>
          <a:xfrm rot="16200000">
            <a:off x="1813653" y="3843967"/>
            <a:ext cx="4237057" cy="369332"/>
          </a:xfrm>
          <a:prstGeom prst="rect">
            <a:avLst/>
          </a:prstGeom>
          <a:noFill/>
        </p:spPr>
        <p:txBody>
          <a:bodyPr wrap="none" rtlCol="0">
            <a:spAutoFit/>
          </a:bodyPr>
          <a:lstStyle/>
          <a:p>
            <a:r>
              <a:rPr lang="en-GB" dirty="0" err="1"/>
              <a:t>Seibold</a:t>
            </a:r>
            <a:r>
              <a:rPr lang="en-GB" dirty="0"/>
              <a:t> S. et al. 2019. Nature 574: 671-674</a:t>
            </a:r>
          </a:p>
        </p:txBody>
      </p:sp>
      <p:sp>
        <p:nvSpPr>
          <p:cNvPr id="14" name="ZoneTexte 13">
            <a:extLst>
              <a:ext uri="{FF2B5EF4-FFF2-40B4-BE49-F238E27FC236}">
                <a16:creationId xmlns:a16="http://schemas.microsoft.com/office/drawing/2014/main" id="{B3ADBB56-7509-734E-AFE3-FD9C732CEA90}"/>
              </a:ext>
            </a:extLst>
          </p:cNvPr>
          <p:cNvSpPr txBox="1"/>
          <p:nvPr/>
        </p:nvSpPr>
        <p:spPr>
          <a:xfrm>
            <a:off x="10389089" y="4618943"/>
            <a:ext cx="1332416" cy="646331"/>
          </a:xfrm>
          <a:prstGeom prst="rect">
            <a:avLst/>
          </a:prstGeom>
          <a:noFill/>
        </p:spPr>
        <p:txBody>
          <a:bodyPr wrap="none" rtlCol="0">
            <a:spAutoFit/>
          </a:bodyPr>
          <a:lstStyle/>
          <a:p>
            <a:r>
              <a:rPr lang="fr-FR" sz="3600" dirty="0"/>
              <a:t> -34 %</a:t>
            </a:r>
          </a:p>
        </p:txBody>
      </p:sp>
      <p:sp>
        <p:nvSpPr>
          <p:cNvPr id="15" name="ZoneTexte 14">
            <a:extLst>
              <a:ext uri="{FF2B5EF4-FFF2-40B4-BE49-F238E27FC236}">
                <a16:creationId xmlns:a16="http://schemas.microsoft.com/office/drawing/2014/main" id="{C4B7F4E7-60E8-8145-ACFB-2FE84D768C32}"/>
              </a:ext>
            </a:extLst>
          </p:cNvPr>
          <p:cNvSpPr txBox="1"/>
          <p:nvPr/>
        </p:nvSpPr>
        <p:spPr>
          <a:xfrm>
            <a:off x="10498456" y="4028633"/>
            <a:ext cx="1228221" cy="646331"/>
          </a:xfrm>
          <a:prstGeom prst="rect">
            <a:avLst/>
          </a:prstGeom>
          <a:noFill/>
        </p:spPr>
        <p:txBody>
          <a:bodyPr wrap="none" rtlCol="0">
            <a:spAutoFit/>
          </a:bodyPr>
          <a:lstStyle/>
          <a:p>
            <a:r>
              <a:rPr lang="fr-FR" sz="3600" dirty="0"/>
              <a:t>-36 %</a:t>
            </a:r>
          </a:p>
        </p:txBody>
      </p:sp>
      <p:sp>
        <p:nvSpPr>
          <p:cNvPr id="3" name="ZoneTexte 2">
            <a:extLst>
              <a:ext uri="{FF2B5EF4-FFF2-40B4-BE49-F238E27FC236}">
                <a16:creationId xmlns:a16="http://schemas.microsoft.com/office/drawing/2014/main" id="{E183F2D1-8D17-67AC-2910-9241C188E41A}"/>
              </a:ext>
            </a:extLst>
          </p:cNvPr>
          <p:cNvSpPr txBox="1"/>
          <p:nvPr/>
        </p:nvSpPr>
        <p:spPr>
          <a:xfrm>
            <a:off x="193803" y="1612468"/>
            <a:ext cx="3611719" cy="1200329"/>
          </a:xfrm>
          <a:prstGeom prst="rect">
            <a:avLst/>
          </a:prstGeom>
          <a:noFill/>
        </p:spPr>
        <p:txBody>
          <a:bodyPr wrap="square" rtlCol="0">
            <a:spAutoFit/>
          </a:bodyPr>
          <a:lstStyle/>
          <a:p>
            <a:pPr algn="ctr"/>
            <a:r>
              <a:rPr lang="fr-FR" sz="2400" dirty="0"/>
              <a:t>Nombre d’espèces d’arthropodes en Allemagne</a:t>
            </a:r>
          </a:p>
        </p:txBody>
      </p:sp>
      <p:cxnSp>
        <p:nvCxnSpPr>
          <p:cNvPr id="4" name="Connecteur droit 3">
            <a:extLst>
              <a:ext uri="{FF2B5EF4-FFF2-40B4-BE49-F238E27FC236}">
                <a16:creationId xmlns:a16="http://schemas.microsoft.com/office/drawing/2014/main" id="{D9B1F92D-40C6-C45B-10BD-E2114497594F}"/>
              </a:ext>
            </a:extLst>
          </p:cNvPr>
          <p:cNvCxnSpPr>
            <a:cxnSpLocks/>
          </p:cNvCxnSpPr>
          <p:nvPr/>
        </p:nvCxnSpPr>
        <p:spPr>
          <a:xfrm>
            <a:off x="648182" y="1417983"/>
            <a:ext cx="10894461" cy="0"/>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6" name="Image2">
            <a:extLst>
              <a:ext uri="{FF2B5EF4-FFF2-40B4-BE49-F238E27FC236}">
                <a16:creationId xmlns:a16="http://schemas.microsoft.com/office/drawing/2014/main" id="{59356A0B-DDA5-87FB-FD78-653E8C178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03" y="201692"/>
            <a:ext cx="3186005" cy="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a:extLst>
              <a:ext uri="{FF2B5EF4-FFF2-40B4-BE49-F238E27FC236}">
                <a16:creationId xmlns:a16="http://schemas.microsoft.com/office/drawing/2014/main" id="{222678FF-F6EB-89CD-BE64-F400DF68CEEA}"/>
              </a:ext>
            </a:extLst>
          </p:cNvPr>
          <p:cNvSpPr txBox="1">
            <a:spLocks noChangeArrowheads="1"/>
          </p:cNvSpPr>
          <p:nvPr/>
        </p:nvSpPr>
        <p:spPr bwMode="auto">
          <a:xfrm>
            <a:off x="465323" y="3385674"/>
            <a:ext cx="3186006"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2400" i="1" dirty="0">
                <a:solidFill>
                  <a:srgbClr val="3A2CFF"/>
                </a:solidFill>
                <a:cs typeface="Arial"/>
              </a:rPr>
              <a:t>Dans trois régions d’Allemagne, environ un tiers des espèces d’arthropodes ont disparu localement </a:t>
            </a:r>
          </a:p>
        </p:txBody>
      </p:sp>
      <p:sp>
        <p:nvSpPr>
          <p:cNvPr id="7" name="ZoneTexte 6">
            <a:extLst>
              <a:ext uri="{FF2B5EF4-FFF2-40B4-BE49-F238E27FC236}">
                <a16:creationId xmlns:a16="http://schemas.microsoft.com/office/drawing/2014/main" id="{02681913-7F51-2C5F-9BB5-254DBF445CF9}"/>
              </a:ext>
            </a:extLst>
          </p:cNvPr>
          <p:cNvSpPr txBox="1"/>
          <p:nvPr/>
        </p:nvSpPr>
        <p:spPr>
          <a:xfrm>
            <a:off x="2711999" y="288974"/>
            <a:ext cx="9166059" cy="830997"/>
          </a:xfrm>
          <a:prstGeom prst="rect">
            <a:avLst/>
          </a:prstGeom>
          <a:noFill/>
        </p:spPr>
        <p:txBody>
          <a:bodyPr wrap="square" rtlCol="0">
            <a:spAutoFit/>
          </a:bodyPr>
          <a:lstStyle/>
          <a:p>
            <a:r>
              <a:rPr lang="fr-FR" sz="4800" dirty="0"/>
              <a:t>La crise de la biodiversité</a:t>
            </a:r>
          </a:p>
        </p:txBody>
      </p:sp>
    </p:spTree>
    <p:extLst>
      <p:ext uri="{BB962C8B-B14F-4D97-AF65-F5344CB8AC3E}">
        <p14:creationId xmlns:p14="http://schemas.microsoft.com/office/powerpoint/2010/main" val="7212959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3C9395EE-DA06-4656-B0EC-D008114A4864}"/>
</file>

<file path=customXml/itemProps2.xml><?xml version="1.0" encoding="utf-8"?>
<ds:datastoreItem xmlns:ds="http://schemas.openxmlformats.org/officeDocument/2006/customXml" ds:itemID="{E0D1C479-63E4-4293-83CE-1E610C3F8923}"/>
</file>

<file path=customXml/itemProps3.xml><?xml version="1.0" encoding="utf-8"?>
<ds:datastoreItem xmlns:ds="http://schemas.openxmlformats.org/officeDocument/2006/customXml" ds:itemID="{E9E16ED9-C166-4011-B455-FE27A095CC3F}"/>
</file>

<file path=docProps/app.xml><?xml version="1.0" encoding="utf-8"?>
<Properties xmlns="http://schemas.openxmlformats.org/officeDocument/2006/extended-properties" xmlns:vt="http://schemas.openxmlformats.org/officeDocument/2006/docPropsVTypes">
  <TotalTime>7906</TotalTime>
  <Words>2663</Words>
  <Application>Microsoft Office PowerPoint</Application>
  <PresentationFormat>Grand écran</PresentationFormat>
  <Paragraphs>243</Paragraphs>
  <Slides>43</Slides>
  <Notes>15</Notes>
  <HiddenSlides>0</HiddenSlides>
  <MMClips>0</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43</vt:i4>
      </vt:variant>
    </vt:vector>
  </HeadingPairs>
  <TitlesOfParts>
    <vt:vector size="54" baseType="lpstr">
      <vt:lpstr>ＭＳ Ｐゴシック</vt:lpstr>
      <vt:lpstr>Arial</vt:lpstr>
      <vt:lpstr>Calibri</vt:lpstr>
      <vt:lpstr>Calibri Light</vt:lpstr>
      <vt:lpstr>Lucida Handwriting</vt:lpstr>
      <vt:lpstr>sourcesanspro</vt:lpstr>
      <vt:lpstr>Symbol</vt:lpstr>
      <vt:lpstr>Times New Roman</vt:lpstr>
      <vt:lpstr>Thème Office</vt:lpstr>
      <vt:lpstr>1_Thème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 de biodiversité</dc:title>
  <dc:creator>Luc Abbadie</dc:creator>
  <cp:lastModifiedBy>Espace accueil</cp:lastModifiedBy>
  <cp:revision>68</cp:revision>
  <cp:lastPrinted>2024-01-17T18:33:45Z</cp:lastPrinted>
  <dcterms:created xsi:type="dcterms:W3CDTF">2023-11-22T09:43:39Z</dcterms:created>
  <dcterms:modified xsi:type="dcterms:W3CDTF">2025-02-07T15:01:09Z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y fmtid="{D5CDD505-2E9C-101B-9397-08002B2CF9AE}" pid="3" name="MediaServiceImageTags">
    <vt:lpwstr/>
  </property>
</Properties>
</file>