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authors.xml" ContentType="application/vnd.ms-powerpoint.authors+xml"/>
  <Override PartName="/ppt/theme/theme3.xml" ContentType="application/vnd.openxmlformats-officedocument.theme+xml"/>
  <Override PartName="/ppt/theme/theme6.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 id="2147483686" r:id="rId4"/>
    <p:sldMasterId id="2147483696" r:id="rId5"/>
    <p:sldMasterId id="2147483705" r:id="rId6"/>
    <p:sldMasterId id="2147483739" r:id="rId7"/>
  </p:sldMasterIdLst>
  <p:notesMasterIdLst>
    <p:notesMasterId r:id="rId32"/>
  </p:notesMasterIdLst>
  <p:sldIdLst>
    <p:sldId id="257" r:id="rId8"/>
    <p:sldId id="290" r:id="rId9"/>
    <p:sldId id="505" r:id="rId10"/>
    <p:sldId id="281" r:id="rId11"/>
    <p:sldId id="278" r:id="rId12"/>
    <p:sldId id="282" r:id="rId13"/>
    <p:sldId id="296" r:id="rId14"/>
    <p:sldId id="283" r:id="rId15"/>
    <p:sldId id="500" r:id="rId16"/>
    <p:sldId id="284" r:id="rId17"/>
    <p:sldId id="466" r:id="rId18"/>
    <p:sldId id="298" r:id="rId19"/>
    <p:sldId id="435" r:id="rId20"/>
    <p:sldId id="504" r:id="rId21"/>
    <p:sldId id="285" r:id="rId22"/>
    <p:sldId id="487" r:id="rId23"/>
    <p:sldId id="495" r:id="rId24"/>
    <p:sldId id="478" r:id="rId25"/>
    <p:sldId id="506" r:id="rId26"/>
    <p:sldId id="507" r:id="rId27"/>
    <p:sldId id="264" r:id="rId28"/>
    <p:sldId id="265" r:id="rId29"/>
    <p:sldId id="286" r:id="rId30"/>
    <p:sldId id="294" r:id="rId3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0E1C33-8043-8178-0831-55DEA2E6C602}" name="Linde Helena" initials="LH" userId="S::Helena.Linde@skr.se::55ce0907-c504-4737-96a5-fbbd3fc8de5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7FBC5"/>
    <a:srgbClr val="E9ED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890" autoAdjust="0"/>
    <p:restoredTop sz="77778" autoAdjust="0"/>
  </p:normalViewPr>
  <p:slideViewPr>
    <p:cSldViewPr snapToGrid="0">
      <p:cViewPr>
        <p:scale>
          <a:sx n="48" d="100"/>
          <a:sy n="48" d="100"/>
        </p:scale>
        <p:origin x="1368" y="36"/>
      </p:cViewPr>
      <p:guideLst/>
    </p:cSldViewPr>
  </p:slideViewPr>
  <p:notesTextViewPr>
    <p:cViewPr>
      <p:scale>
        <a:sx n="1" d="1"/>
        <a:sy n="1" d="1"/>
      </p:scale>
      <p:origin x="0" y="0"/>
    </p:cViewPr>
  </p:notesTextViewPr>
  <p:sorterViewPr>
    <p:cViewPr>
      <p:scale>
        <a:sx n="66" d="100"/>
        <a:sy n="66" d="100"/>
      </p:scale>
      <p:origin x="0" y="-5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ustomXml" Target="../customXml/item2.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microsoft.com/office/2018/10/relationships/authors" Target="authors.xml"/><Relationship Id="rId40"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9944ED-3D7D-4CD0-905D-94549EB0341C}" type="datetimeFigureOut">
              <a:rPr lang="en-GB" smtClean="0"/>
              <a:t>09/05/2022</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F169C7-071C-4F79-8A94-CAC36774DC8D}" type="slidenum">
              <a:rPr lang="en-GB" smtClean="0"/>
              <a:t>‹#›</a:t>
            </a:fld>
            <a:endParaRPr lang="en-GB"/>
          </a:p>
        </p:txBody>
      </p:sp>
    </p:spTree>
    <p:extLst>
      <p:ext uri="{BB962C8B-B14F-4D97-AF65-F5344CB8AC3E}">
        <p14:creationId xmlns:p14="http://schemas.microsoft.com/office/powerpoint/2010/main" val="1603146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10"/>
          </p:nvPr>
        </p:nvSpPr>
        <p:spPr/>
        <p:txBody>
          <a:bodyPr/>
          <a:lstStyle/>
          <a:p>
            <a:fld id="{75F169C7-071C-4F79-8A94-CAC36774DC8D}" type="slidenum">
              <a:rPr lang="en-GB" smtClean="0"/>
              <a:t>1</a:t>
            </a:fld>
            <a:endParaRPr lang="en-GB"/>
          </a:p>
        </p:txBody>
      </p:sp>
    </p:spTree>
    <p:extLst>
      <p:ext uri="{BB962C8B-B14F-4D97-AF65-F5344CB8AC3E}">
        <p14:creationId xmlns:p14="http://schemas.microsoft.com/office/powerpoint/2010/main" val="965925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a:t>
            </a:r>
          </a:p>
          <a:p>
            <a:endParaRPr lang="en-US" dirty="0"/>
          </a:p>
          <a:p>
            <a:r>
              <a:rPr lang="sv-SE" dirty="0"/>
              <a:t>” Det lokala självstyret är demokratins kärna, som ser till att makten är decentraliserad och styrd nära folket. Den ser till att frågor som rör människors vardag avgörs nära de medborgare som berörs och av politiska församlingar som de själva har valt. ”</a:t>
            </a:r>
          </a:p>
          <a:p>
            <a:endParaRPr lang="sv-SE" dirty="0"/>
          </a:p>
          <a:p>
            <a:r>
              <a:rPr lang="sv-SE" dirty="0"/>
              <a:t>(Ur styrelsens VP 2021)</a:t>
            </a:r>
          </a:p>
          <a:p>
            <a:endParaRPr lang="sv-SE" dirty="0"/>
          </a:p>
          <a:p>
            <a:r>
              <a:rPr lang="en-US" dirty="0"/>
              <a:t>Local self-government is a longstanding tradition in Sweden and of fundamental constitutional significance. </a:t>
            </a:r>
          </a:p>
          <a:p>
            <a:r>
              <a:rPr lang="en-US" dirty="0"/>
              <a:t>The principle of local self-government has been enshrined in the Constitution as an integral part of </a:t>
            </a:r>
          </a:p>
          <a:p>
            <a:r>
              <a:rPr lang="en-US" dirty="0"/>
              <a:t>democratic government in Sweden. </a:t>
            </a:r>
          </a:p>
          <a:p>
            <a:endParaRPr lang="en-US" dirty="0"/>
          </a:p>
          <a:p>
            <a:r>
              <a:rPr lang="en-US" dirty="0"/>
              <a:t>The European Charter of Local Self-Government.</a:t>
            </a:r>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0016C3-ADE4-4F18-BF09-F8BBA3B6087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662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Local authorities</a:t>
            </a:r>
          </a:p>
          <a:p>
            <a:r>
              <a:rPr lang="en-US" dirty="0"/>
              <a:t>The principles of democracy shall also be applied in local government.</a:t>
            </a:r>
          </a:p>
          <a:p>
            <a:r>
              <a:rPr lang="en-US" dirty="0"/>
              <a:t>Decision-making powers in local authorities are therefore exercised by</a:t>
            </a:r>
          </a:p>
          <a:p>
            <a:r>
              <a:rPr lang="en-US" dirty="0"/>
              <a:t>elected assemblies (IG 14:1).</a:t>
            </a:r>
          </a:p>
          <a:p>
            <a:r>
              <a:rPr lang="en-US" dirty="0"/>
              <a:t>Local self-government may be defined as a principle whereby local</a:t>
            </a:r>
          </a:p>
          <a:p>
            <a:r>
              <a:rPr lang="en-US" dirty="0"/>
              <a:t>authorities themselves shall decide local and regional matters of public</a:t>
            </a:r>
          </a:p>
          <a:p>
            <a:r>
              <a:rPr lang="en-US" dirty="0"/>
              <a:t>interest. The nature of these matters is laid down in law. </a:t>
            </a:r>
          </a:p>
          <a:p>
            <a:r>
              <a:rPr lang="en-US" dirty="0"/>
              <a:t>Other matters which local authorities are responsible for on the principle of local</a:t>
            </a:r>
          </a:p>
          <a:p>
            <a:r>
              <a:rPr lang="en-US" dirty="0"/>
              <a:t>self-government (IG 14:2) are also laid down in law.</a:t>
            </a:r>
          </a:p>
          <a:p>
            <a:r>
              <a:rPr lang="en-US" dirty="0"/>
              <a:t>Local self-government can be restricted but in such cases a principle</a:t>
            </a:r>
          </a:p>
          <a:p>
            <a:r>
              <a:rPr lang="en-US" dirty="0"/>
              <a:t>of proportionality is to be applied. This means that restrictions should not</a:t>
            </a:r>
          </a:p>
          <a:p>
            <a:r>
              <a:rPr lang="en-US" dirty="0"/>
              <a:t>exceed what is necessary with respect to the purpose of the restrictions</a:t>
            </a:r>
          </a:p>
          <a:p>
            <a:r>
              <a:rPr lang="en-US" dirty="0"/>
              <a:t>(IG 14:3). If there are different ways of attaining the same objectives, the</a:t>
            </a:r>
          </a:p>
          <a:p>
            <a:r>
              <a:rPr lang="en-US" dirty="0" err="1"/>
              <a:t>Riksdag</a:t>
            </a:r>
            <a:r>
              <a:rPr lang="en-US" dirty="0"/>
              <a:t> should respect the principle of local self-government and </a:t>
            </a:r>
          </a:p>
          <a:p>
            <a:r>
              <a:rPr lang="en-US" dirty="0"/>
              <a:t>choose the manner of regulation which least affects local government </a:t>
            </a:r>
          </a:p>
          <a:p>
            <a:r>
              <a:rPr lang="en-US" dirty="0"/>
              <a:t>decision-making powers.</a:t>
            </a:r>
          </a:p>
          <a:p>
            <a:r>
              <a:rPr lang="en-US" dirty="0"/>
              <a:t>Local self-government presupposes that municipalities and county</a:t>
            </a:r>
          </a:p>
          <a:p>
            <a:r>
              <a:rPr lang="en-US" dirty="0"/>
              <a:t>councils dispose of financial resources. The right of local authorities to</a:t>
            </a:r>
          </a:p>
          <a:p>
            <a:r>
              <a:rPr lang="en-US" dirty="0"/>
              <a:t>raise taxes has therefore been considered so indispensable that it is </a:t>
            </a:r>
          </a:p>
          <a:p>
            <a:r>
              <a:rPr lang="en-US" dirty="0"/>
              <a:t>affirmed in the Constitution (IG 14:4).</a:t>
            </a:r>
          </a:p>
          <a:p>
            <a:r>
              <a:rPr lang="en-US" dirty="0"/>
              <a:t>The constitutionality of tax </a:t>
            </a:r>
            <a:r>
              <a:rPr lang="en-US" dirty="0" err="1"/>
              <a:t>equalisation</a:t>
            </a:r>
            <a:r>
              <a:rPr lang="en-US" dirty="0"/>
              <a:t> between local authorities has</a:t>
            </a:r>
          </a:p>
          <a:p>
            <a:r>
              <a:rPr lang="en-US" dirty="0"/>
              <a:t>previously been a matter of contention. As of 2010, the Instrument of</a:t>
            </a:r>
          </a:p>
          <a:p>
            <a:r>
              <a:rPr lang="en-US" dirty="0"/>
              <a:t>Government explicitly states that local authorities may be obliged in law</a:t>
            </a:r>
          </a:p>
          <a:p>
            <a:r>
              <a:rPr lang="en-US" dirty="0"/>
              <a:t>to contribute to the costs of other local authorities on condition that the</a:t>
            </a:r>
          </a:p>
          <a:p>
            <a:r>
              <a:rPr lang="en-US" dirty="0"/>
              <a:t>measure is necessary to achieve equitable financial preconditions in local</a:t>
            </a:r>
          </a:p>
          <a:p>
            <a:r>
              <a:rPr lang="en-US" dirty="0"/>
              <a:t>authorities (IG 14:5).</a:t>
            </a:r>
            <a:endParaRPr lang="en-GB" dirty="0"/>
          </a:p>
        </p:txBody>
      </p:sp>
      <p:sp>
        <p:nvSpPr>
          <p:cNvPr id="4" name="Platshållare för bildnummer 3"/>
          <p:cNvSpPr>
            <a:spLocks noGrp="1"/>
          </p:cNvSpPr>
          <p:nvPr>
            <p:ph type="sldNum" sz="quarter" idx="10"/>
          </p:nvPr>
        </p:nvSpPr>
        <p:spPr/>
        <p:txBody>
          <a:bodyPr/>
          <a:lstStyle/>
          <a:p>
            <a:fld id="{75F169C7-071C-4F79-8A94-CAC36774DC8D}" type="slidenum">
              <a:rPr lang="en-GB" smtClean="0"/>
              <a:t>12</a:t>
            </a:fld>
            <a:endParaRPr lang="en-GB"/>
          </a:p>
        </p:txBody>
      </p:sp>
    </p:spTree>
    <p:extLst>
      <p:ext uri="{BB962C8B-B14F-4D97-AF65-F5344CB8AC3E}">
        <p14:creationId xmlns:p14="http://schemas.microsoft.com/office/powerpoint/2010/main" val="1105433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a:p>
            <a:endParaRPr lang="sv-SE" baseline="0"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FC602D-F415-4966-9CC5-D45EA3889A8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416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All in all, the state has great opportunities to govern municipalities through</a:t>
            </a:r>
          </a:p>
          <a:p>
            <a:r>
              <a:rPr lang="en-US" dirty="0"/>
              <a:t>legislation, regulations and government regulations.</a:t>
            </a:r>
          </a:p>
          <a:p>
            <a:r>
              <a:rPr lang="en-US" dirty="0"/>
              <a:t>The new regulations usually entail extended obligations or requirements</a:t>
            </a:r>
          </a:p>
          <a:p>
            <a:r>
              <a:rPr lang="en-GB" dirty="0"/>
              <a:t>Framework legislation</a:t>
            </a:r>
          </a:p>
          <a:p>
            <a:r>
              <a:rPr lang="en-US" dirty="0"/>
              <a:t>Often</a:t>
            </a:r>
            <a:r>
              <a:rPr lang="en-US" baseline="0" dirty="0"/>
              <a:t> </a:t>
            </a:r>
            <a:r>
              <a:rPr lang="en-US" dirty="0"/>
              <a:t>filled out and specified in detail by the authorities and courts</a:t>
            </a:r>
            <a:r>
              <a:rPr lang="en-GB" dirty="0"/>
              <a:t>the result </a:t>
            </a:r>
          </a:p>
          <a:p>
            <a:r>
              <a:rPr lang="en-GB" dirty="0"/>
              <a:t>often more detailed regulation </a:t>
            </a:r>
            <a:r>
              <a:rPr lang="en-GB" baseline="0" dirty="0"/>
              <a:t> </a:t>
            </a:r>
            <a:r>
              <a:rPr lang="en-GB" dirty="0"/>
              <a:t>than intended</a:t>
            </a:r>
          </a:p>
          <a:p>
            <a:endParaRPr lang="en-GB" dirty="0"/>
          </a:p>
          <a:p>
            <a:r>
              <a:rPr lang="en-GB" dirty="0"/>
              <a:t>The right to tax is complemented by state </a:t>
            </a:r>
            <a:r>
              <a:rPr lang="en-GB" dirty="0" err="1"/>
              <a:t>subisdies</a:t>
            </a:r>
            <a:endParaRPr lang="en-GB" dirty="0"/>
          </a:p>
          <a:p>
            <a:r>
              <a:rPr lang="en-GB" dirty="0"/>
              <a:t> </a:t>
            </a:r>
            <a:r>
              <a:rPr lang="en-US" dirty="0"/>
              <a:t>Government grants are an important source of income</a:t>
            </a:r>
          </a:p>
          <a:p>
            <a:endParaRPr lang="en-US" dirty="0"/>
          </a:p>
          <a:p>
            <a:endParaRPr lang="en-US" dirty="0"/>
          </a:p>
          <a:p>
            <a:r>
              <a:rPr lang="en-US" dirty="0"/>
              <a:t>Supervision has been given a more important role in management policy in recent times</a:t>
            </a:r>
          </a:p>
          <a:p>
            <a:r>
              <a:rPr lang="en-US" dirty="0"/>
              <a:t>decades. especially in the heavy welfare areas of school, social care and health care</a:t>
            </a:r>
          </a:p>
          <a:p>
            <a:endParaRPr lang="en-US" dirty="0"/>
          </a:p>
          <a:p>
            <a:r>
              <a:rPr lang="en-US" dirty="0"/>
              <a:t>In essence, supervision is an important state control instrument to ensure</a:t>
            </a:r>
          </a:p>
          <a:p>
            <a:r>
              <a:rPr lang="en-US" dirty="0"/>
              <a:t>that municipalities and county councils carry out their tasks in the manner stipulated</a:t>
            </a:r>
          </a:p>
          <a:p>
            <a:r>
              <a:rPr lang="en-US" dirty="0"/>
              <a:t>in laws, regulations and regulations.</a:t>
            </a:r>
          </a:p>
          <a:p>
            <a:endParaRPr lang="en-US" dirty="0"/>
          </a:p>
          <a:p>
            <a:r>
              <a:rPr lang="en-US" dirty="0"/>
              <a:t>Knowledge management has three main parts - knowledge support, </a:t>
            </a:r>
          </a:p>
          <a:p>
            <a:r>
              <a:rPr lang="en-US" dirty="0"/>
              <a:t>support for follow-up and analysis, and support for business development</a:t>
            </a:r>
          </a:p>
          <a:p>
            <a:endParaRPr lang="en-US" dirty="0"/>
          </a:p>
          <a:p>
            <a:r>
              <a:rPr lang="en-US" dirty="0"/>
              <a:t>Many of the knowledge support and follow-up systems</a:t>
            </a:r>
          </a:p>
          <a:p>
            <a:r>
              <a:rPr lang="en-US" dirty="0"/>
              <a:t>used nationally has also been developed in cooperation between the state and</a:t>
            </a:r>
          </a:p>
          <a:p>
            <a:r>
              <a:rPr lang="en-US" dirty="0"/>
              <a:t>SKL or individual county councils</a:t>
            </a:r>
          </a:p>
          <a:p>
            <a:endParaRPr lang="en-US" dirty="0"/>
          </a:p>
          <a:p>
            <a:r>
              <a:rPr lang="en-US" dirty="0"/>
              <a:t>health care, school and social care that most state authorities control</a:t>
            </a:r>
          </a:p>
          <a:p>
            <a:r>
              <a:rPr lang="en-US" dirty="0"/>
              <a:t>with knowledge. However, state knowledge management also exists </a:t>
            </a:r>
          </a:p>
          <a:p>
            <a:r>
              <a:rPr lang="en-US" dirty="0"/>
              <a:t>in areas such as crisis preparedness, the environment and urban planning activities.</a:t>
            </a:r>
            <a:endParaRPr lang="en-GB" dirty="0"/>
          </a:p>
        </p:txBody>
      </p:sp>
      <p:sp>
        <p:nvSpPr>
          <p:cNvPr id="4" name="Platshållare för bildnummer 3"/>
          <p:cNvSpPr>
            <a:spLocks noGrp="1"/>
          </p:cNvSpPr>
          <p:nvPr>
            <p:ph type="sldNum" sz="quarter" idx="10"/>
          </p:nvPr>
        </p:nvSpPr>
        <p:spPr/>
        <p:txBody>
          <a:bodyPr/>
          <a:lstStyle/>
          <a:p>
            <a:fld id="{75F169C7-071C-4F79-8A94-CAC36774DC8D}" type="slidenum">
              <a:rPr lang="en-GB" smtClean="0"/>
              <a:t>15</a:t>
            </a:fld>
            <a:endParaRPr lang="en-GB"/>
          </a:p>
        </p:txBody>
      </p:sp>
    </p:spTree>
    <p:extLst>
      <p:ext uri="{BB962C8B-B14F-4D97-AF65-F5344CB8AC3E}">
        <p14:creationId xmlns:p14="http://schemas.microsoft.com/office/powerpoint/2010/main" val="2595501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EA9869-8A3B-4EE4-AA20-12E66BA542C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944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0016C3-ADE4-4F18-BF09-F8BBA3B6087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9944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Antal (stapel) </a:t>
            </a:r>
            <a:r>
              <a:rPr lang="sv-SE" dirty="0" err="1"/>
              <a:t>resp</a:t>
            </a:r>
            <a:r>
              <a:rPr lang="sv-SE" dirty="0"/>
              <a:t> procent. </a:t>
            </a:r>
          </a:p>
        </p:txBody>
      </p:sp>
      <p:sp>
        <p:nvSpPr>
          <p:cNvPr id="4" name="Platshållare för bildnummer 3"/>
          <p:cNvSpPr>
            <a:spLocks noGrp="1"/>
          </p:cNvSpPr>
          <p:nvPr>
            <p:ph type="sldNum" sz="quarter" idx="5"/>
          </p:nvPr>
        </p:nvSpPr>
        <p:spPr/>
        <p:txBody>
          <a:bodyPr/>
          <a:lstStyle/>
          <a:p>
            <a:fld id="{4CCD5C10-127B-4135-9474-62661AB3FE51}" type="slidenum">
              <a:rPr lang="sv-SE" smtClean="0"/>
              <a:t>18</a:t>
            </a:fld>
            <a:endParaRPr lang="sv-SE"/>
          </a:p>
        </p:txBody>
      </p:sp>
    </p:spTree>
    <p:extLst>
      <p:ext uri="{BB962C8B-B14F-4D97-AF65-F5344CB8AC3E}">
        <p14:creationId xmlns:p14="http://schemas.microsoft.com/office/powerpoint/2010/main" val="2711533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27FCC-11A4-4822-BBC6-AF7DF2FC110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9474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kern="1200" dirty="0">
                <a:solidFill>
                  <a:schemeClr val="tx1"/>
                </a:solidFill>
                <a:effectLst/>
                <a:latin typeface="+mn-lt"/>
                <a:ea typeface="+mn-ea"/>
                <a:cs typeface="+mn-cs"/>
              </a:rPr>
              <a:t>The Government and the Government Offices</a:t>
            </a:r>
          </a:p>
          <a:p>
            <a:r>
              <a:rPr lang="en-US" sz="1200" b="0" i="0" kern="1200" dirty="0">
                <a:solidFill>
                  <a:schemeClr val="tx1"/>
                </a:solidFill>
                <a:effectLst/>
                <a:latin typeface="+mn-lt"/>
                <a:ea typeface="+mn-ea"/>
                <a:cs typeface="+mn-cs"/>
              </a:rPr>
              <a:t>The Prime Minister and the other ministers</a:t>
            </a:r>
          </a:p>
          <a:p>
            <a:r>
              <a:rPr lang="en-US" sz="1200" b="0" i="0" kern="1200" dirty="0">
                <a:solidFill>
                  <a:schemeClr val="tx1"/>
                </a:solidFill>
                <a:effectLst/>
                <a:latin typeface="+mn-lt"/>
                <a:ea typeface="+mn-ea"/>
                <a:cs typeface="+mn-cs"/>
              </a:rPr>
              <a:t>After each election the Speaker of 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 (the Swedish Parliament) submits a proposal for a new Prime Minister. The Prime Minister is subsequently appointed by 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 and tasked with forming a government. The Government, led by the Prime Minister, governs Sweden. The Government consists of the Prime Minister and a number of ministers, each with their own area of responsibility.</a:t>
            </a:r>
          </a:p>
          <a:p>
            <a:r>
              <a:rPr lang="en-US" sz="1200" b="0" i="0" kern="1200" dirty="0">
                <a:solidFill>
                  <a:schemeClr val="tx1"/>
                </a:solidFill>
                <a:effectLst/>
                <a:latin typeface="+mn-lt"/>
                <a:ea typeface="+mn-ea"/>
                <a:cs typeface="+mn-cs"/>
              </a:rPr>
              <a:t>The Swedish Government at work</a:t>
            </a:r>
          </a:p>
          <a:p>
            <a:r>
              <a:rPr lang="en-US" sz="1200" b="0" i="0" kern="1200" dirty="0">
                <a:solidFill>
                  <a:schemeClr val="tx1"/>
                </a:solidFill>
                <a:effectLst/>
                <a:latin typeface="+mn-lt"/>
                <a:ea typeface="+mn-ea"/>
                <a:cs typeface="+mn-cs"/>
              </a:rPr>
              <a:t>The Government governs Sweden and is the driving force in the process by which laws are created and amended, thereby influencing the development of society as a whole. However, the Government is accountable to 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 and must have its support to be able to implement its policies.</a:t>
            </a:r>
          </a:p>
          <a:p>
            <a:r>
              <a:rPr lang="en-US" sz="1200" b="0" i="0" kern="1200" dirty="0">
                <a:solidFill>
                  <a:schemeClr val="tx1"/>
                </a:solidFill>
                <a:effectLst/>
                <a:latin typeface="+mn-lt"/>
                <a:ea typeface="+mn-ea"/>
                <a:cs typeface="+mn-cs"/>
              </a:rPr>
              <a:t>The Government governs the country, which includes:</a:t>
            </a:r>
          </a:p>
          <a:p>
            <a:r>
              <a:rPr lang="en-US" sz="1200" b="0" i="0" kern="1200" dirty="0">
                <a:solidFill>
                  <a:schemeClr val="tx1"/>
                </a:solidFill>
                <a:effectLst/>
                <a:latin typeface="+mn-lt"/>
                <a:ea typeface="+mn-ea"/>
                <a:cs typeface="+mn-cs"/>
              </a:rPr>
              <a:t>submitting legislative proposals to 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implementing decisions taken by 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exercising responsibility for the budget approved by 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representing Sweden in the EU;</a:t>
            </a:r>
          </a:p>
          <a:p>
            <a:r>
              <a:rPr lang="en-US" sz="1200" b="0" i="0" kern="1200" dirty="0">
                <a:solidFill>
                  <a:schemeClr val="tx1"/>
                </a:solidFill>
                <a:effectLst/>
                <a:latin typeface="+mn-lt"/>
                <a:ea typeface="+mn-ea"/>
                <a:cs typeface="+mn-cs"/>
              </a:rPr>
              <a:t>entering into agreements with other states;</a:t>
            </a:r>
          </a:p>
          <a:p>
            <a:r>
              <a:rPr lang="en-US" sz="1200" b="0" i="0" kern="1200" dirty="0">
                <a:solidFill>
                  <a:schemeClr val="tx1"/>
                </a:solidFill>
                <a:effectLst/>
                <a:latin typeface="+mn-lt"/>
                <a:ea typeface="+mn-ea"/>
                <a:cs typeface="+mn-cs"/>
              </a:rPr>
              <a:t>directing central government activities;</a:t>
            </a:r>
          </a:p>
          <a:p>
            <a:r>
              <a:rPr lang="en-US" sz="1200" b="0" i="0" kern="1200" dirty="0">
                <a:solidFill>
                  <a:schemeClr val="tx1"/>
                </a:solidFill>
                <a:effectLst/>
                <a:latin typeface="+mn-lt"/>
                <a:ea typeface="+mn-ea"/>
                <a:cs typeface="+mn-cs"/>
              </a:rPr>
              <a:t>taking decisions in certain administrative matters not covered by other agencies.</a:t>
            </a:r>
          </a:p>
          <a:p>
            <a:r>
              <a:rPr lang="en-US" sz="1200" b="0" i="0" kern="1200" dirty="0">
                <a:solidFill>
                  <a:schemeClr val="tx1"/>
                </a:solidFill>
                <a:effectLst/>
                <a:latin typeface="+mn-lt"/>
                <a:ea typeface="+mn-ea"/>
                <a:cs typeface="+mn-cs"/>
              </a:rPr>
              <a:t>The changes the Government wishes to make are set out in legislative proposals, or Government bills, which are then submitted to 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 for approval. The Government is also responsible for drawing up a proposal for the central government budget.</a:t>
            </a:r>
          </a:p>
          <a:p>
            <a:r>
              <a:rPr lang="en-US" sz="1200" b="0" i="0" kern="1200" dirty="0">
                <a:solidFill>
                  <a:schemeClr val="tx1"/>
                </a:solidFill>
                <a:effectLst/>
                <a:latin typeface="+mn-lt"/>
                <a:ea typeface="+mn-ea"/>
                <a:cs typeface="+mn-cs"/>
              </a:rPr>
              <a:t>When 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 has taken its decision on a matter – for instance, a new law or the central government budget – it is up to the Government to implement the </a:t>
            </a:r>
            <a:r>
              <a:rPr lang="en-US" sz="1200" b="0" i="0" kern="1200" dirty="0" err="1">
                <a:solidFill>
                  <a:schemeClr val="tx1"/>
                </a:solidFill>
                <a:effectLst/>
                <a:latin typeface="+mn-lt"/>
                <a:ea typeface="+mn-ea"/>
                <a:cs typeface="+mn-cs"/>
              </a:rPr>
              <a:t>Riksdag's</a:t>
            </a:r>
            <a:r>
              <a:rPr lang="en-US" sz="1200" b="0" i="0" kern="1200" dirty="0">
                <a:solidFill>
                  <a:schemeClr val="tx1"/>
                </a:solidFill>
                <a:effectLst/>
                <a:latin typeface="+mn-lt"/>
                <a:ea typeface="+mn-ea"/>
                <a:cs typeface="+mn-cs"/>
              </a:rPr>
              <a:t> decision. If a new law gives citizens new rights or imposes new obligations, this also means new responsibilities for the government agency in charge of the area.</a:t>
            </a:r>
          </a:p>
          <a:p>
            <a:r>
              <a:rPr lang="en-US" sz="1200" b="0" i="0" kern="1200" dirty="0">
                <a:solidFill>
                  <a:schemeClr val="tx1"/>
                </a:solidFill>
                <a:effectLst/>
                <a:latin typeface="+mn-lt"/>
                <a:ea typeface="+mn-ea"/>
                <a:cs typeface="+mn-cs"/>
              </a:rPr>
              <a:t>Collective decision-making</a:t>
            </a:r>
          </a:p>
          <a:p>
            <a:r>
              <a:rPr lang="en-US" sz="1200" b="0" i="0" kern="1200" dirty="0">
                <a:solidFill>
                  <a:schemeClr val="tx1"/>
                </a:solidFill>
                <a:effectLst/>
                <a:latin typeface="+mn-lt"/>
                <a:ea typeface="+mn-ea"/>
                <a:cs typeface="+mn-cs"/>
              </a:rPr>
              <a:t>The Government takes joint decisions on all government business at government meetings, which are held once a week. At least five ministers must be present for the Government to be able to take a decision. Government decisions are the formal and final stage of a long decision-making process. A government decision is often preceded by several months of work at official level. Sometimes an item of business can involve the areas of responsibility of several ministers. In that case, it is prepared jointly by their staff. All ministers must be in agreement about the decision before it is taken up at the government meeting. Around 6 000 government decisions are taken every year. Information is available on regeringen.se both before and after a decision is taken.</a:t>
            </a:r>
          </a:p>
          <a:p>
            <a:r>
              <a:rPr lang="en-US" sz="1200" b="0" i="0" kern="1200" dirty="0">
                <a:solidFill>
                  <a:schemeClr val="tx1"/>
                </a:solidFill>
                <a:effectLst/>
                <a:latin typeface="+mn-lt"/>
                <a:ea typeface="+mn-ea"/>
                <a:cs typeface="+mn-cs"/>
              </a:rPr>
              <a:t>The Government Offices at work</a:t>
            </a:r>
          </a:p>
          <a:p>
            <a:r>
              <a:rPr lang="en-US" sz="1200" b="0" i="0" kern="1200" dirty="0">
                <a:solidFill>
                  <a:schemeClr val="tx1"/>
                </a:solidFill>
                <a:effectLst/>
                <a:latin typeface="+mn-lt"/>
                <a:ea typeface="+mn-ea"/>
                <a:cs typeface="+mn-cs"/>
              </a:rPr>
              <a:t>The Government Offices is a government agency that acts as the Government's staff and supports the Government in governing Sweden and </a:t>
            </a:r>
            <a:r>
              <a:rPr lang="en-US" sz="1200" b="0" i="0" kern="1200" dirty="0" err="1">
                <a:solidFill>
                  <a:schemeClr val="tx1"/>
                </a:solidFill>
                <a:effectLst/>
                <a:latin typeface="+mn-lt"/>
                <a:ea typeface="+mn-ea"/>
                <a:cs typeface="+mn-cs"/>
              </a:rPr>
              <a:t>realising</a:t>
            </a:r>
            <a:r>
              <a:rPr lang="en-US" sz="1200" b="0" i="0" kern="1200" dirty="0">
                <a:solidFill>
                  <a:schemeClr val="tx1"/>
                </a:solidFill>
                <a:effectLst/>
                <a:latin typeface="+mn-lt"/>
                <a:ea typeface="+mn-ea"/>
                <a:cs typeface="+mn-cs"/>
              </a:rPr>
              <a:t> its policies. The Government Offices include the Prime Minister's Office, the ministries and the Office for Administrative Affairs. The Government Offices has approximately 4 500 employees, some 200 of whom are political appointees. When there is a change of government, the political appointees resign while the non-politically recruited officials retain their positions.</a:t>
            </a:r>
          </a:p>
          <a:p>
            <a:r>
              <a:rPr lang="en-US" sz="1200" b="0" i="0" kern="1200" dirty="0">
                <a:solidFill>
                  <a:schemeClr val="tx1"/>
                </a:solidFill>
                <a:effectLst/>
                <a:latin typeface="+mn-lt"/>
                <a:ea typeface="+mn-ea"/>
                <a:cs typeface="+mn-cs"/>
              </a:rPr>
              <a:t>The Prime Minister's Office leads and coordinates work in the Government Offices and is responsible for coordinating Swedish EU policy. The Prime Minister's Office is headed by the Prime Minister.</a:t>
            </a:r>
          </a:p>
          <a:p>
            <a:r>
              <a:rPr lang="en-US" sz="1200" b="0" i="0" kern="1200" dirty="0">
                <a:solidFill>
                  <a:schemeClr val="tx1"/>
                </a:solidFill>
                <a:effectLst/>
                <a:latin typeface="+mn-lt"/>
                <a:ea typeface="+mn-ea"/>
                <a:cs typeface="+mn-cs"/>
              </a:rPr>
              <a:t>Each ministry is headed by a minister. In addition, a ministry may have other ministers with responsibility for specific portfolios. Every minister has a staff of politically appointed officials, for example state secretaries, political advisers and press secretaries.</a:t>
            </a:r>
          </a:p>
          <a:p>
            <a:r>
              <a:rPr lang="en-US" sz="1200" b="0" i="0" kern="1200" dirty="0">
                <a:solidFill>
                  <a:schemeClr val="tx1"/>
                </a:solidFill>
                <a:effectLst/>
                <a:latin typeface="+mn-lt"/>
                <a:ea typeface="+mn-ea"/>
                <a:cs typeface="+mn-cs"/>
              </a:rPr>
              <a:t>Below ministerial level, a ministry's operations are directed by the ministers' immediate subordinate, the state secretary. Each ministry also has a director-general for administrative affairs responsible for ensuring that administrative matters that come before the Government are properly managed, and a director-general for legal affairs responsible for drafting legislative proposals and ordinances. Most government business is prepared by officials in the various departments and divisions within the ministries.</a:t>
            </a:r>
          </a:p>
          <a:p>
            <a:r>
              <a:rPr lang="en-US" sz="1200" b="0" i="0" kern="1200" dirty="0">
                <a:solidFill>
                  <a:schemeClr val="tx1"/>
                </a:solidFill>
                <a:effectLst/>
                <a:latin typeface="+mn-lt"/>
                <a:ea typeface="+mn-ea"/>
                <a:cs typeface="+mn-cs"/>
              </a:rPr>
              <a:t>All ministries are involved in European Union (EU) work, and officials from every ministry represent Sweden in the EU and prepare issues ahead of EU meetings.</a:t>
            </a:r>
          </a:p>
          <a:p>
            <a:r>
              <a:rPr lang="en-US" sz="1200" b="0" i="0" kern="1200" dirty="0">
                <a:solidFill>
                  <a:schemeClr val="tx1"/>
                </a:solidFill>
                <a:effectLst/>
                <a:latin typeface="+mn-lt"/>
                <a:ea typeface="+mn-ea"/>
                <a:cs typeface="+mn-cs"/>
              </a:rPr>
              <a:t>Sweden has around 100 missions abroad. Embassies, representations, delegations and consulates all fall into this category. Together with the approximately 400 honorary consulates, they make up Sweden's foreign representation.</a:t>
            </a:r>
          </a:p>
          <a:p>
            <a:r>
              <a:rPr lang="en-US" sz="1200" b="0" i="0" kern="1200" dirty="0">
                <a:solidFill>
                  <a:schemeClr val="tx1"/>
                </a:solidFill>
                <a:effectLst/>
                <a:latin typeface="+mn-lt"/>
                <a:ea typeface="+mn-ea"/>
                <a:cs typeface="+mn-cs"/>
              </a:rPr>
              <a:t>Government agencies</a:t>
            </a:r>
          </a:p>
          <a:p>
            <a:r>
              <a:rPr lang="en-US" sz="1200" b="0" i="0" kern="1200" dirty="0">
                <a:solidFill>
                  <a:schemeClr val="tx1"/>
                </a:solidFill>
                <a:effectLst/>
                <a:latin typeface="+mn-lt"/>
                <a:ea typeface="+mn-ea"/>
                <a:cs typeface="+mn-cs"/>
              </a:rPr>
              <a:t>Each ministry is responsible for a number of government agencies tasked with applying the laws and carrying out the activities decided on by 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 and the Government. The Swedish Migration Board and the Swedish Tax Agency are examples of government agencies.</a:t>
            </a:r>
          </a:p>
          <a:p>
            <a:r>
              <a:rPr lang="en-US" sz="1200" b="0" i="0" kern="1200" dirty="0">
                <a:solidFill>
                  <a:schemeClr val="tx1"/>
                </a:solidFill>
                <a:effectLst/>
                <a:latin typeface="+mn-lt"/>
                <a:ea typeface="+mn-ea"/>
                <a:cs typeface="+mn-cs"/>
              </a:rPr>
              <a:t>Every year the Government issues appropriation directions for the government agencies. These set out the objectives of the agencies' activities and how much money they have available to them. The Government therefore has quite substantial scope for directing the activities of government agencies, but it has no powers to interfere with how an agency applies the law or decides in a specific case. The government agencies take these decisions independently and report to the ministries. In many other countries, a minister has the power to intervene directly in an agency's day-to-day operations. This possibility does not exist in Sweden, as 'ministerial rule' is prohibited.</a:t>
            </a:r>
          </a:p>
          <a:p>
            <a:r>
              <a:rPr lang="en-US" sz="1200" b="0" i="0" kern="1200" dirty="0">
                <a:solidFill>
                  <a:schemeClr val="tx1"/>
                </a:solidFill>
                <a:effectLst/>
                <a:latin typeface="+mn-lt"/>
                <a:ea typeface="+mn-ea"/>
                <a:cs typeface="+mn-cs"/>
              </a:rPr>
              <a:t>The Government is responsible for recruiting and appointing the heads (directors-general) of government agencies.</a:t>
            </a:r>
          </a:p>
          <a:p>
            <a:r>
              <a:rPr lang="en-US" sz="1200" b="0" i="0" kern="1200" dirty="0">
                <a:solidFill>
                  <a:schemeClr val="tx1"/>
                </a:solidFill>
                <a:effectLst/>
                <a:latin typeface="+mn-lt"/>
                <a:ea typeface="+mn-ea"/>
                <a:cs typeface="+mn-cs"/>
              </a:rPr>
              <a:t>The budget process</a:t>
            </a:r>
          </a:p>
          <a:p>
            <a:r>
              <a:rPr lang="en-US" sz="1200" b="0" i="0" kern="1200" dirty="0">
                <a:solidFill>
                  <a:schemeClr val="tx1"/>
                </a:solidFill>
                <a:effectLst/>
                <a:latin typeface="+mn-lt"/>
                <a:ea typeface="+mn-ea"/>
                <a:cs typeface="+mn-cs"/>
              </a:rPr>
              <a:t>The central government budget is a long process that begins more than a year before the start of the fiscal year concerned. The process begins in December when the Ministry of Finance presents forecasts for economic development to the Government. Discussions within the Government on the orientation of the central government budget are held in March. The overall focus for the coming years is set out in the Spring Fiscal Policy Bill, which is presented to 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 in April.</a:t>
            </a:r>
          </a:p>
          <a:p>
            <a:r>
              <a:rPr lang="en-US" sz="1200" b="0" i="0" kern="1200" dirty="0">
                <a:solidFill>
                  <a:schemeClr val="tx1"/>
                </a:solidFill>
                <a:effectLst/>
                <a:latin typeface="+mn-lt"/>
                <a:ea typeface="+mn-ea"/>
                <a:cs typeface="+mn-cs"/>
              </a:rPr>
              <a:t>Work continues in the ministries throughout the spring and summer, and the Government submits proposals for the central government budget for the coming year – the Budget Bill – to 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 in September.</a:t>
            </a:r>
          </a:p>
          <a:p>
            <a:r>
              <a:rPr lang="en-US" sz="1200" b="0" i="0" kern="1200" dirty="0">
                <a:solidFill>
                  <a:schemeClr val="tx1"/>
                </a:solidFill>
                <a:effectLst/>
                <a:latin typeface="+mn-lt"/>
                <a:ea typeface="+mn-ea"/>
                <a:cs typeface="+mn-cs"/>
              </a:rPr>
              <a:t>While 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 is considering the Budget Bill, the ministries produce appropriation directions for the government agencies. The Government adopts the appropriation directions for the government agencies before the end of the calendar year.</a:t>
            </a:r>
          </a:p>
          <a:p>
            <a:r>
              <a:rPr lang="en-US" sz="1200" b="0" i="0" kern="1200" dirty="0">
                <a:solidFill>
                  <a:schemeClr val="tx1"/>
                </a:solidFill>
                <a:effectLst/>
                <a:latin typeface="+mn-lt"/>
                <a:ea typeface="+mn-ea"/>
                <a:cs typeface="+mn-cs"/>
              </a:rPr>
              <a:t>The legislative process</a:t>
            </a:r>
          </a:p>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 decides whether to pass new legislation. The majority of legislative proposals are initiated by the Government. Around 200 bills are submitted to 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 by the Government every year. Some of them propose entirely new legislation while others propose amendments to existing laws.</a:t>
            </a:r>
          </a:p>
          <a:p>
            <a:r>
              <a:rPr lang="en-US" sz="1200" b="0" i="0" kern="1200" dirty="0">
                <a:solidFill>
                  <a:schemeClr val="tx1"/>
                </a:solidFill>
                <a:effectLst/>
                <a:latin typeface="+mn-lt"/>
                <a:ea typeface="+mn-ea"/>
                <a:cs typeface="+mn-cs"/>
              </a:rPr>
              <a:t>Inquiries and committees</a:t>
            </a:r>
          </a:p>
          <a:p>
            <a:r>
              <a:rPr lang="en-US" sz="1200" b="0" i="0" kern="1200" dirty="0">
                <a:solidFill>
                  <a:schemeClr val="tx1"/>
                </a:solidFill>
                <a:effectLst/>
                <a:latin typeface="+mn-lt"/>
                <a:ea typeface="+mn-ea"/>
                <a:cs typeface="+mn-cs"/>
              </a:rPr>
              <a:t>Some of the issues handled by the Government are more complex than others. In such contexts, the Government may appoint an inquiry chair (one person) or a committee of inquiry (a group consisting of several people) to investigate the issue. The Government issues terms of reference setting out the mandate for the inquiry. Inquiry conclusions are gathered in a report which is published and made available to the public.</a:t>
            </a:r>
          </a:p>
          <a:p>
            <a:r>
              <a:rPr lang="en-US" sz="1200" b="0" i="0" kern="1200" dirty="0">
                <a:solidFill>
                  <a:schemeClr val="tx1"/>
                </a:solidFill>
                <a:effectLst/>
                <a:latin typeface="+mn-lt"/>
                <a:ea typeface="+mn-ea"/>
                <a:cs typeface="+mn-cs"/>
              </a:rPr>
              <a:t>When the Government wants to introduce a new law, the process is usually as follows:</a:t>
            </a:r>
          </a:p>
          <a:p>
            <a:r>
              <a:rPr lang="en-US" sz="1200" b="0" i="0" kern="1200" dirty="0">
                <a:solidFill>
                  <a:schemeClr val="tx1"/>
                </a:solidFill>
                <a:effectLst/>
                <a:latin typeface="+mn-lt"/>
                <a:ea typeface="+mn-ea"/>
                <a:cs typeface="+mn-cs"/>
              </a:rPr>
              <a:t>A government inquiry is appointed to investigate the issue. A committee or an individual is tasked with investigating the conditions for the measures the Government wants to introduce. The framework for the assignment is set out in terms of reference.</a:t>
            </a:r>
          </a:p>
          <a:p>
            <a:r>
              <a:rPr lang="en-US" sz="1200" b="0" i="0" kern="1200" dirty="0">
                <a:solidFill>
                  <a:schemeClr val="tx1"/>
                </a:solidFill>
                <a:effectLst/>
                <a:latin typeface="+mn-lt"/>
                <a:ea typeface="+mn-ea"/>
                <a:cs typeface="+mn-cs"/>
              </a:rPr>
              <a:t>When the inquiry is complete the inquiry chair or committee drafts a report.</a:t>
            </a:r>
          </a:p>
          <a:p>
            <a:r>
              <a:rPr lang="en-US" sz="1200" b="0" i="0" kern="1200" dirty="0">
                <a:solidFill>
                  <a:schemeClr val="tx1"/>
                </a:solidFill>
                <a:effectLst/>
                <a:latin typeface="+mn-lt"/>
                <a:ea typeface="+mn-ea"/>
                <a:cs typeface="+mn-cs"/>
              </a:rPr>
              <a:t>The report is sent for consultation to relevant government agencies,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municipalities and other stakeholders, which can submit responses. If many of the bodies consulted take a negative view, the decision may be taken not to take the matter any further, or to attempt to find alternative solutions to those proposed by the inquiry.</a:t>
            </a:r>
          </a:p>
          <a:p>
            <a:r>
              <a:rPr lang="en-US" sz="1200" b="0" i="0" kern="1200" dirty="0">
                <a:solidFill>
                  <a:schemeClr val="tx1"/>
                </a:solidFill>
                <a:effectLst/>
                <a:latin typeface="+mn-lt"/>
                <a:ea typeface="+mn-ea"/>
                <a:cs typeface="+mn-cs"/>
              </a:rPr>
              <a:t>The report is also sent to the Council on Legislation, which </a:t>
            </a:r>
            <a:r>
              <a:rPr lang="en-US" sz="1200" b="0" i="0" kern="1200" dirty="0" err="1">
                <a:solidFill>
                  <a:schemeClr val="tx1"/>
                </a:solidFill>
                <a:effectLst/>
                <a:latin typeface="+mn-lt"/>
                <a:ea typeface="+mn-ea"/>
                <a:cs typeface="+mn-cs"/>
              </a:rPr>
              <a:t>scrutinises</a:t>
            </a:r>
            <a:r>
              <a:rPr lang="en-US" sz="1200" b="0" i="0" kern="1200" dirty="0">
                <a:solidFill>
                  <a:schemeClr val="tx1"/>
                </a:solidFill>
                <a:effectLst/>
                <a:latin typeface="+mn-lt"/>
                <a:ea typeface="+mn-ea"/>
                <a:cs typeface="+mn-cs"/>
              </a:rPr>
              <a:t> the legal aspects.</a:t>
            </a:r>
          </a:p>
          <a:p>
            <a:r>
              <a:rPr lang="en-US" sz="1200" b="0" i="0" kern="1200" dirty="0">
                <a:solidFill>
                  <a:schemeClr val="tx1"/>
                </a:solidFill>
                <a:effectLst/>
                <a:latin typeface="+mn-lt"/>
                <a:ea typeface="+mn-ea"/>
                <a:cs typeface="+mn-cs"/>
              </a:rPr>
              <a:t>The Government then drafts a proposal, in the form of a Government bill, to 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 parliamentary committee may submit views on the proposal (committee report).</a:t>
            </a:r>
          </a:p>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 votes on the bill. If passed, a new law can be promulgated in the Swedish Code of Statutes (SFS).</a:t>
            </a:r>
          </a:p>
          <a:p>
            <a:r>
              <a:rPr lang="en-US" sz="1200" b="0" i="0" kern="1200" dirty="0">
                <a:solidFill>
                  <a:schemeClr val="tx1"/>
                </a:solidFill>
                <a:effectLst/>
                <a:latin typeface="+mn-lt"/>
                <a:ea typeface="+mn-ea"/>
                <a:cs typeface="+mn-cs"/>
              </a:rPr>
              <a:t>Some legislation affecting Sweden is enacted by the European Union. Certain laws adopted in the EU are directly applicable in Sweden without the need for 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 to take a decision on the matter.</a:t>
            </a:r>
          </a:p>
          <a:p>
            <a:r>
              <a:rPr lang="en-US" sz="1200" b="0" i="0" kern="1200" dirty="0">
                <a:solidFill>
                  <a:schemeClr val="tx1"/>
                </a:solidFill>
                <a:effectLst/>
                <a:latin typeface="+mn-lt"/>
                <a:ea typeface="+mn-ea"/>
                <a:cs typeface="+mn-cs"/>
              </a:rPr>
              <a:t>The Swedish social model</a:t>
            </a:r>
          </a:p>
          <a:p>
            <a:r>
              <a:rPr lang="en-US" sz="1200" b="0" i="0" kern="1200" dirty="0">
                <a:solidFill>
                  <a:schemeClr val="tx1"/>
                </a:solidFill>
                <a:effectLst/>
                <a:latin typeface="+mn-lt"/>
                <a:ea typeface="+mn-ea"/>
                <a:cs typeface="+mn-cs"/>
              </a:rPr>
              <a:t>A democratic system with free elections</a:t>
            </a:r>
          </a:p>
          <a:p>
            <a:r>
              <a:rPr lang="en-US" sz="1200" b="0" i="0" kern="1200" dirty="0">
                <a:solidFill>
                  <a:schemeClr val="tx1"/>
                </a:solidFill>
                <a:effectLst/>
                <a:latin typeface="+mn-lt"/>
                <a:ea typeface="+mn-ea"/>
                <a:cs typeface="+mn-cs"/>
              </a:rPr>
              <a:t>Sweden is a democracy with a parliamentary form of government, which means that all public power proceeds from the people. Laws are passed by 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 a parliament of 349 members elected by the people every four years. Following each election, the Speaker of 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 proposes a new prime minister. The Prime Minister is then appointed by 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 and tasked with forming a government. The Government, led by a prime minister, governs Sweden.</a:t>
            </a:r>
          </a:p>
          <a:p>
            <a:r>
              <a:rPr lang="en-US" sz="1200" b="0" i="0" kern="1200" dirty="0">
                <a:solidFill>
                  <a:schemeClr val="tx1"/>
                </a:solidFill>
                <a:effectLst/>
                <a:latin typeface="+mn-lt"/>
                <a:ea typeface="+mn-ea"/>
                <a:cs typeface="+mn-cs"/>
              </a:rPr>
              <a:t>Formally, Sweden is a constitutional monarchy with King Carl XVI </a:t>
            </a:r>
            <a:r>
              <a:rPr lang="en-US" sz="1200" b="0" i="0" kern="1200" dirty="0" err="1">
                <a:solidFill>
                  <a:schemeClr val="tx1"/>
                </a:solidFill>
                <a:effectLst/>
                <a:latin typeface="+mn-lt"/>
                <a:ea typeface="+mn-ea"/>
                <a:cs typeface="+mn-cs"/>
              </a:rPr>
              <a:t>Gustaf</a:t>
            </a:r>
            <a:r>
              <a:rPr lang="en-US" sz="1200" b="0" i="0" kern="1200" dirty="0">
                <a:solidFill>
                  <a:schemeClr val="tx1"/>
                </a:solidFill>
                <a:effectLst/>
                <a:latin typeface="+mn-lt"/>
                <a:ea typeface="+mn-ea"/>
                <a:cs typeface="+mn-cs"/>
              </a:rPr>
              <a:t> as head of state. The monarch has a symbolic function as head of state and almost exclusively ceremonial duties.</a:t>
            </a:r>
          </a:p>
          <a:p>
            <a:r>
              <a:rPr lang="en-US" sz="1200" b="0" i="0" kern="1200" dirty="0">
                <a:solidFill>
                  <a:schemeClr val="tx1"/>
                </a:solidFill>
                <a:effectLst/>
                <a:latin typeface="+mn-lt"/>
                <a:ea typeface="+mn-ea"/>
                <a:cs typeface="+mn-cs"/>
              </a:rPr>
              <a:t>When general elections are held in Sweden, the seven million people entitled to vote have an opportunity to influence who will represent the people in 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 county councils and municipalities.</a:t>
            </a:r>
          </a:p>
          <a:p>
            <a:r>
              <a:rPr lang="en-US" sz="1200" b="0" i="0" kern="1200" dirty="0">
                <a:solidFill>
                  <a:schemeClr val="tx1"/>
                </a:solidFill>
                <a:effectLst/>
                <a:latin typeface="+mn-lt"/>
                <a:ea typeface="+mn-ea"/>
                <a:cs typeface="+mn-cs"/>
              </a:rPr>
              <a:t>To vote in the three elections, you must have turned 18 on election day at the latest. Various specific rules also apply:</a:t>
            </a:r>
          </a:p>
          <a:p>
            <a:r>
              <a:rPr lang="en-US" sz="1200" b="0" i="0" kern="1200" dirty="0">
                <a:solidFill>
                  <a:schemeClr val="tx1"/>
                </a:solidFill>
                <a:effectLst/>
                <a:latin typeface="+mn-lt"/>
                <a:ea typeface="+mn-ea"/>
                <a:cs typeface="+mn-cs"/>
              </a:rPr>
              <a:t>To vote in the parliamentary election you must be a Swedish citizen and be, or have been, registered as a resident in Sweden.</a:t>
            </a:r>
          </a:p>
          <a:p>
            <a:r>
              <a:rPr lang="en-US" sz="1200" b="0" i="0" kern="1200" dirty="0">
                <a:solidFill>
                  <a:schemeClr val="tx1"/>
                </a:solidFill>
                <a:effectLst/>
                <a:latin typeface="+mn-lt"/>
                <a:ea typeface="+mn-ea"/>
                <a:cs typeface="+mn-cs"/>
              </a:rPr>
              <a:t>To vote in municipal and county council elections you must be a Swedish citizen or:</a:t>
            </a:r>
          </a:p>
          <a:p>
            <a:r>
              <a:rPr lang="en-US" sz="1200" b="0" i="0" kern="1200" dirty="0">
                <a:solidFill>
                  <a:schemeClr val="tx1"/>
                </a:solidFill>
                <a:effectLst/>
                <a:latin typeface="+mn-lt"/>
                <a:ea typeface="+mn-ea"/>
                <a:cs typeface="+mn-cs"/>
              </a:rPr>
              <a:t>citizen of an EU country, Iceland or Norway, and registered as a resident in the municipality/county council area concerned, or</a:t>
            </a:r>
          </a:p>
          <a:p>
            <a:r>
              <a:rPr lang="en-US" sz="1200" b="0" i="0" kern="1200" dirty="0">
                <a:solidFill>
                  <a:schemeClr val="tx1"/>
                </a:solidFill>
                <a:effectLst/>
                <a:latin typeface="+mn-lt"/>
                <a:ea typeface="+mn-ea"/>
                <a:cs typeface="+mn-cs"/>
              </a:rPr>
              <a:t>citizen of another country not listed above, have been registered as a resident in Sweden for at least three consecutive years and be registered as a resident in the municipality/county council area concerned.</a:t>
            </a:r>
          </a:p>
          <a:p>
            <a:r>
              <a:rPr lang="en-US" sz="1200" b="0" i="0" kern="1200" dirty="0">
                <a:solidFill>
                  <a:schemeClr val="tx1"/>
                </a:solidFill>
                <a:effectLst/>
                <a:latin typeface="+mn-lt"/>
                <a:ea typeface="+mn-ea"/>
                <a:cs typeface="+mn-cs"/>
              </a:rPr>
              <a:t>In addition to voting in elections, there are other ways to influence policy in Sweden. These include joining a political party, submitting views on inquiry reports and taking part in referendums.</a:t>
            </a:r>
          </a:p>
          <a:p>
            <a:r>
              <a:rPr lang="en-US" sz="1200" b="0" i="0" kern="1200" dirty="0">
                <a:solidFill>
                  <a:schemeClr val="tx1"/>
                </a:solidFill>
                <a:effectLst/>
                <a:latin typeface="+mn-lt"/>
                <a:ea typeface="+mn-ea"/>
                <a:cs typeface="+mn-cs"/>
              </a:rPr>
              <a:t>Every five years there are also elections to the European Parliament, the only EU institution that is directly elected. Everyone who is a national of an EU Member State and is registered as resident in Sweden is entitled to vote in Sweden.</a:t>
            </a:r>
          </a:p>
          <a:p>
            <a:r>
              <a:rPr lang="en-US" sz="1200" b="0" i="0" kern="1200" dirty="0">
                <a:solidFill>
                  <a:schemeClr val="tx1"/>
                </a:solidFill>
                <a:effectLst/>
                <a:latin typeface="+mn-lt"/>
                <a:ea typeface="+mn-ea"/>
                <a:cs typeface="+mn-cs"/>
              </a:rPr>
              <a:t>The Swedish administrative model – three levels</a:t>
            </a:r>
          </a:p>
          <a:p>
            <a:r>
              <a:rPr lang="en-US" sz="1200" b="0" i="0" kern="1200" dirty="0">
                <a:solidFill>
                  <a:schemeClr val="tx1"/>
                </a:solidFill>
                <a:effectLst/>
                <a:latin typeface="+mn-lt"/>
                <a:ea typeface="+mn-ea"/>
                <a:cs typeface="+mn-cs"/>
              </a:rPr>
              <a:t>Sweden is governed at three levels: national, regional and local. In addition to these there is the European level.</a:t>
            </a:r>
          </a:p>
          <a:p>
            <a:r>
              <a:rPr lang="en-US" sz="1200" b="0" i="0" kern="1200" dirty="0">
                <a:solidFill>
                  <a:schemeClr val="tx1"/>
                </a:solidFill>
                <a:effectLst/>
                <a:latin typeface="+mn-lt"/>
                <a:ea typeface="+mn-ea"/>
                <a:cs typeface="+mn-cs"/>
              </a:rPr>
              <a:t>National level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 which has the power to pass legislation, represents the people at national level. The Government governs Sweden by executing decisions taken by 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 and initiating new laws and legislative amendments. The Government is supported in this by the Government Offices and the government agencies.</a:t>
            </a:r>
          </a:p>
          <a:p>
            <a:r>
              <a:rPr lang="en-US" sz="1200" b="0" i="0" kern="1200" dirty="0">
                <a:solidFill>
                  <a:schemeClr val="tx1"/>
                </a:solidFill>
                <a:effectLst/>
                <a:latin typeface="+mn-lt"/>
                <a:ea typeface="+mn-ea"/>
                <a:cs typeface="+mn-cs"/>
              </a:rPr>
              <a:t>Regional level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Sweden is divided into 21 counties. Each county has a regional central government authority, the county administrative board. Some other government agencies also operate at regional and local level. There are 20 county councils. They are led by political assemblies elected by the people. The main task of county councils is health care. Counties and county councils cover the same geographical area (with one exception) so they are usually regarded jointly as the regional level. The highest decision-making bodies are the county council assemblies or regional councils. The county councils' activities are governed by the Local Government Act, but there is scope for autonomy, i.e. decisions in each municipality, county council or region are taken in the sector in question.</a:t>
            </a:r>
          </a:p>
          <a:p>
            <a:r>
              <a:rPr lang="en-US" sz="1200" b="0" i="0" kern="1200" dirty="0">
                <a:solidFill>
                  <a:schemeClr val="tx1"/>
                </a:solidFill>
                <a:effectLst/>
                <a:latin typeface="+mn-lt"/>
                <a:ea typeface="+mn-ea"/>
                <a:cs typeface="+mn-cs"/>
              </a:rPr>
              <a:t>Local level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Sweden has approximately 290 municipalities. The municipalities are responsible for the majority of public services in the area where you live. Their most important responsibilities include preschools, schools, social services and elderly care. The municipalities are governed by politicians elected by the people. The highest decision-making bodies are the municipal councils/city councils. The municipalities' activities are governed by the Local Government Act, but as at regional level there is some scope for autonomy.</a:t>
            </a:r>
          </a:p>
          <a:p>
            <a:r>
              <a:rPr lang="en-US" sz="1200" b="0" i="0" kern="1200" dirty="0">
                <a:solidFill>
                  <a:schemeClr val="tx1"/>
                </a:solidFill>
                <a:effectLst/>
                <a:latin typeface="+mn-lt"/>
                <a:ea typeface="+mn-ea"/>
                <a:cs typeface="+mn-cs"/>
              </a:rPr>
              <a:t>European level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Sweden is covered by the EU regulatory framework and participates in the process whereby new common rules are drafted and adopted. The Government represents Sweden in the Council of the European Union. The Prime Minister has overall responsibility for developing and coordinating Sweden's EU policy and represents Sweden in the European Council, which lays down guidelines for future cooperation.</a:t>
            </a:r>
          </a:p>
          <a:p>
            <a:r>
              <a:rPr lang="en-US" sz="1200" b="0" i="0" kern="1200" dirty="0">
                <a:solidFill>
                  <a:schemeClr val="tx1"/>
                </a:solidFill>
                <a:effectLst/>
                <a:latin typeface="+mn-lt"/>
                <a:ea typeface="+mn-ea"/>
                <a:cs typeface="+mn-cs"/>
              </a:rPr>
              <a:t>The Swedish Constitution</a:t>
            </a:r>
          </a:p>
          <a:p>
            <a:r>
              <a:rPr lang="en-US" sz="1200" b="0" i="0" kern="1200" dirty="0">
                <a:solidFill>
                  <a:schemeClr val="tx1"/>
                </a:solidFill>
                <a:effectLst/>
                <a:latin typeface="+mn-lt"/>
                <a:ea typeface="+mn-ea"/>
                <a:cs typeface="+mn-cs"/>
              </a:rPr>
              <a:t>The Constitution takes precedence over all other laws, and no other law may conflict with its provisions. Nor can it be amended as easily as other laws. Amendments require 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 to take the same decision on two separate occasions. A parliamentary election must also have taken place between the two decisions.</a:t>
            </a:r>
          </a:p>
          <a:p>
            <a:r>
              <a:rPr lang="en-US" sz="1200" b="0" i="0" kern="1200" dirty="0">
                <a:solidFill>
                  <a:schemeClr val="tx1"/>
                </a:solidFill>
                <a:effectLst/>
                <a:latin typeface="+mn-lt"/>
                <a:ea typeface="+mn-ea"/>
                <a:cs typeface="+mn-cs"/>
              </a:rPr>
              <a:t>The Constitution concerns Sweden's form of government, succession to the throne, freedom of expression and of the press, and other fundamental freedoms and rights.</a:t>
            </a:r>
          </a:p>
          <a:p>
            <a:r>
              <a:rPr lang="en-US" sz="1200" b="0" i="0" kern="1200" dirty="0">
                <a:solidFill>
                  <a:schemeClr val="tx1"/>
                </a:solidFill>
                <a:effectLst/>
                <a:latin typeface="+mn-lt"/>
                <a:ea typeface="+mn-ea"/>
                <a:cs typeface="+mn-cs"/>
              </a:rPr>
              <a:t>The 1974 Instrument of Government embodies the basic political principles by which the state is governed. It defines and delimits the tasks of Government, establishes the basic rights and freedoms of the people of Sweden and prescribes the procedures for elections to 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The 1810 Act of Succession governs how the Swedish throne is inherited, that is, who becomes king or queen.</a:t>
            </a:r>
          </a:p>
          <a:p>
            <a:r>
              <a:rPr lang="en-US" sz="1200" b="0" i="0" kern="1200" dirty="0">
                <a:solidFill>
                  <a:schemeClr val="tx1"/>
                </a:solidFill>
                <a:effectLst/>
                <a:latin typeface="+mn-lt"/>
                <a:ea typeface="+mn-ea"/>
                <a:cs typeface="+mn-cs"/>
              </a:rPr>
              <a:t>The 1949 Freedom of the Press Act contains provisions on freedom of the press and the right to access official documents.</a:t>
            </a:r>
          </a:p>
          <a:p>
            <a:r>
              <a:rPr lang="en-US" sz="1200" b="0" i="0" kern="1200" dirty="0">
                <a:solidFill>
                  <a:schemeClr val="tx1"/>
                </a:solidFill>
                <a:effectLst/>
                <a:latin typeface="+mn-lt"/>
                <a:ea typeface="+mn-ea"/>
                <a:cs typeface="+mn-cs"/>
              </a:rPr>
              <a:t>The 1991 Fundamental Law on Freedom of Expression guarantees freedom of expression in radio, television, film and similar new media.</a:t>
            </a:r>
          </a:p>
          <a:p>
            <a:r>
              <a:rPr lang="en-US" sz="1200" b="0" i="0" kern="1200" dirty="0">
                <a:solidFill>
                  <a:schemeClr val="tx1"/>
                </a:solidFill>
                <a:effectLst/>
                <a:latin typeface="+mn-lt"/>
                <a:ea typeface="+mn-ea"/>
                <a:cs typeface="+mn-cs"/>
              </a:rPr>
              <a:t>Human rights</a:t>
            </a:r>
          </a:p>
          <a:p>
            <a:r>
              <a:rPr lang="en-US" sz="1200" b="0" i="0" kern="1200" dirty="0">
                <a:solidFill>
                  <a:schemeClr val="tx1"/>
                </a:solidFill>
                <a:effectLst/>
                <a:latin typeface="+mn-lt"/>
                <a:ea typeface="+mn-ea"/>
                <a:cs typeface="+mn-cs"/>
              </a:rPr>
              <a:t>Responsibility for ensuring that human rights are not violated rests with 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 the Government and the national, regional and local government administration as a whole. The Government's </a:t>
            </a:r>
            <a:r>
              <a:rPr lang="en-US" sz="1200" b="0" i="0" kern="1200" dirty="0" err="1">
                <a:solidFill>
                  <a:schemeClr val="tx1"/>
                </a:solidFill>
                <a:effectLst/>
                <a:latin typeface="+mn-lt"/>
                <a:ea typeface="+mn-ea"/>
                <a:cs typeface="+mn-cs"/>
              </a:rPr>
              <a:t>longterm</a:t>
            </a:r>
            <a:r>
              <a:rPr lang="en-US" sz="1200" b="0" i="0" kern="1200" dirty="0">
                <a:solidFill>
                  <a:schemeClr val="tx1"/>
                </a:solidFill>
                <a:effectLst/>
                <a:latin typeface="+mn-lt"/>
                <a:ea typeface="+mn-ea"/>
                <a:cs typeface="+mn-cs"/>
              </a:rPr>
              <a:t> goal is to ensure full respect for human rights in Sweden.</a:t>
            </a:r>
          </a:p>
          <a:p>
            <a:r>
              <a:rPr lang="en-US" sz="1200" b="0" i="0" kern="1200" dirty="0">
                <a:solidFill>
                  <a:schemeClr val="tx1"/>
                </a:solidFill>
                <a:effectLst/>
                <a:latin typeface="+mn-lt"/>
                <a:ea typeface="+mn-ea"/>
                <a:cs typeface="+mn-cs"/>
              </a:rPr>
              <a:t>In Sweden, human rights are primarily safeguarded through the Constitution and other laws and ordinances. In addition, the European Convention for the Protection of Human Rights and Fundamental Freedoms has applied as law in Sweden since 1995. There are also other international intergovernmental agreements establishing human rights.</a:t>
            </a:r>
          </a:p>
          <a:p>
            <a:r>
              <a:rPr lang="en-US" sz="1200" b="0" i="0" kern="1200" dirty="0">
                <a:solidFill>
                  <a:schemeClr val="tx1"/>
                </a:solidFill>
                <a:effectLst/>
                <a:latin typeface="+mn-lt"/>
                <a:ea typeface="+mn-ea"/>
                <a:cs typeface="+mn-cs"/>
              </a:rPr>
              <a:t>The Government's efforts to promote and protect human rights permeate both national policy and all aspects of foreign policy. Central government, municipalities and county councils must:</a:t>
            </a:r>
          </a:p>
          <a:p>
            <a:r>
              <a:rPr lang="en-US" sz="1200" b="0" i="0" kern="1200" dirty="0">
                <a:solidFill>
                  <a:schemeClr val="tx1"/>
                </a:solidFill>
                <a:effectLst/>
                <a:latin typeface="+mn-lt"/>
                <a:ea typeface="+mn-ea"/>
                <a:cs typeface="+mn-cs"/>
              </a:rPr>
              <a:t>ensure respect for the fundamental freedoms, e.g. freedom of expression, freedom of information and freedom of assembly;</a:t>
            </a:r>
          </a:p>
          <a:p>
            <a:r>
              <a:rPr lang="en-US" sz="1200" b="0" i="0" kern="1200" dirty="0">
                <a:solidFill>
                  <a:schemeClr val="tx1"/>
                </a:solidFill>
                <a:effectLst/>
                <a:latin typeface="+mn-lt"/>
                <a:ea typeface="+mn-ea"/>
                <a:cs typeface="+mn-cs"/>
              </a:rPr>
              <a:t>protect people from violations such as torture and arbitrary detention;</a:t>
            </a:r>
          </a:p>
          <a:p>
            <a:r>
              <a:rPr lang="en-US" sz="1200" b="0" i="0" kern="1200" dirty="0">
                <a:solidFill>
                  <a:schemeClr val="tx1"/>
                </a:solidFill>
                <a:effectLst/>
                <a:latin typeface="+mn-lt"/>
                <a:ea typeface="+mn-ea"/>
                <a:cs typeface="+mn-cs"/>
              </a:rPr>
              <a:t>fulfil basic needs, such as housing and education;</a:t>
            </a:r>
          </a:p>
          <a:p>
            <a:r>
              <a:rPr lang="en-US" sz="1200" b="0" i="0" kern="1200" dirty="0">
                <a:solidFill>
                  <a:schemeClr val="tx1"/>
                </a:solidFill>
                <a:effectLst/>
                <a:latin typeface="+mn-lt"/>
                <a:ea typeface="+mn-ea"/>
                <a:cs typeface="+mn-cs"/>
              </a:rPr>
              <a:t>combat discrimination of persons on grounds of gender, ethnicity, religion or other belief, disability, sexual orientation, age or transgender identity or expression.</a:t>
            </a:r>
          </a:p>
          <a:p>
            <a:r>
              <a:rPr lang="en-US" sz="1200" b="0" i="0" kern="1200" dirty="0">
                <a:solidFill>
                  <a:schemeClr val="tx1"/>
                </a:solidFill>
                <a:effectLst/>
                <a:latin typeface="+mn-lt"/>
                <a:ea typeface="+mn-ea"/>
                <a:cs typeface="+mn-cs"/>
              </a:rPr>
              <a:t>Gender equality</a:t>
            </a:r>
          </a:p>
          <a:p>
            <a:r>
              <a:rPr lang="en-US" sz="1200" b="0" i="0" kern="1200" dirty="0">
                <a:solidFill>
                  <a:schemeClr val="tx1"/>
                </a:solidFill>
                <a:effectLst/>
                <a:latin typeface="+mn-lt"/>
                <a:ea typeface="+mn-ea"/>
                <a:cs typeface="+mn-cs"/>
              </a:rPr>
              <a:t>Sweden has a long tradition of work for gender equality. Gender equality means that women and men enjoy the same rights and opportunities in all areas of life, for example equal opportunities on the </a:t>
            </a:r>
            <a:r>
              <a:rPr lang="en-US" sz="1200" b="0" i="0" kern="1200" dirty="0" err="1">
                <a:solidFill>
                  <a:schemeClr val="tx1"/>
                </a:solidFill>
                <a:effectLst/>
                <a:latin typeface="+mn-lt"/>
                <a:ea typeface="+mn-ea"/>
                <a:cs typeface="+mn-cs"/>
              </a:rPr>
              <a:t>labour</a:t>
            </a:r>
            <a:r>
              <a:rPr lang="en-US" sz="1200" b="0" i="0" kern="1200" dirty="0">
                <a:solidFill>
                  <a:schemeClr val="tx1"/>
                </a:solidFill>
                <a:effectLst/>
                <a:latin typeface="+mn-lt"/>
                <a:ea typeface="+mn-ea"/>
                <a:cs typeface="+mn-cs"/>
              </a:rPr>
              <a:t> market, shared responsibility for the home and children and economic equality. One important date in this respect was 1921, when women gained the right to vote. Many reforms and laws have been introduced since that date.</a:t>
            </a:r>
          </a:p>
          <a:p>
            <a:r>
              <a:rPr lang="en-US" sz="1200" b="0" i="0" kern="1200" dirty="0">
                <a:solidFill>
                  <a:schemeClr val="tx1"/>
                </a:solidFill>
                <a:effectLst/>
                <a:latin typeface="+mn-lt"/>
                <a:ea typeface="+mn-ea"/>
                <a:cs typeface="+mn-cs"/>
              </a:rPr>
              <a:t>Power and influence</a:t>
            </a:r>
          </a:p>
          <a:p>
            <a:r>
              <a:rPr lang="en-US" sz="1200" b="0" i="0" kern="1200" dirty="0">
                <a:solidFill>
                  <a:schemeClr val="tx1"/>
                </a:solidFill>
                <a:effectLst/>
                <a:latin typeface="+mn-lt"/>
                <a:ea typeface="+mn-ea"/>
                <a:cs typeface="+mn-cs"/>
              </a:rPr>
              <a:t>The proportion of women on the Swedish </a:t>
            </a:r>
            <a:r>
              <a:rPr lang="en-US" sz="1200" b="0" i="0" kern="1200" dirty="0" err="1">
                <a:solidFill>
                  <a:schemeClr val="tx1"/>
                </a:solidFill>
                <a:effectLst/>
                <a:latin typeface="+mn-lt"/>
                <a:ea typeface="+mn-ea"/>
                <a:cs typeface="+mn-cs"/>
              </a:rPr>
              <a:t>labour</a:t>
            </a:r>
            <a:r>
              <a:rPr lang="en-US" sz="1200" b="0" i="0" kern="1200" dirty="0">
                <a:solidFill>
                  <a:schemeClr val="tx1"/>
                </a:solidFill>
                <a:effectLst/>
                <a:latin typeface="+mn-lt"/>
                <a:ea typeface="+mn-ea"/>
                <a:cs typeface="+mn-cs"/>
              </a:rPr>
              <a:t> market has increased rapidly since the mid-1960s, and today women work to almost the same extent as men. But the balance of power and influence between women and men still varies between different sectors of society. Politics is one of the most gender-equal sectors. The proportion of women and men in 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 is 45 per cent and 55 per cent respectively. There are fewer women in leading positions in other areas, such as science, culture, mass media, the Church of Sweden and business. Despite certain changes in recent years, the business sector is the most heavily male-dominated.</a:t>
            </a:r>
          </a:p>
          <a:p>
            <a:r>
              <a:rPr lang="en-US" sz="1200" b="0" i="0" kern="1200" dirty="0">
                <a:solidFill>
                  <a:schemeClr val="tx1"/>
                </a:solidFill>
                <a:effectLst/>
                <a:latin typeface="+mn-lt"/>
                <a:ea typeface="+mn-ea"/>
                <a:cs typeface="+mn-cs"/>
              </a:rPr>
              <a:t>Public access</a:t>
            </a:r>
          </a:p>
          <a:p>
            <a:r>
              <a:rPr lang="en-US" sz="1200" b="0" i="0" kern="1200" dirty="0">
                <a:solidFill>
                  <a:schemeClr val="tx1"/>
                </a:solidFill>
                <a:effectLst/>
                <a:latin typeface="+mn-lt"/>
                <a:ea typeface="+mn-ea"/>
                <a:cs typeface="+mn-cs"/>
              </a:rPr>
              <a:t>The principle of public access means that, as far as possible, the activities of government agencies, 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 and local government decision-making bodies should be open. To guarantee transparency in these activities, the principle of public access to official documents has been enshrined in one of the fundamental laws, the Freedom of the Press Act.</a:t>
            </a:r>
          </a:p>
          <a:p>
            <a:r>
              <a:rPr lang="en-US" sz="1200" b="0" i="0" kern="1200" dirty="0">
                <a:solidFill>
                  <a:schemeClr val="tx1"/>
                </a:solidFill>
                <a:effectLst/>
                <a:latin typeface="+mn-lt"/>
                <a:ea typeface="+mn-ea"/>
                <a:cs typeface="+mn-cs"/>
              </a:rPr>
              <a:t>The principle of public access entitles the general public to access official documents. Documents that are received or sent out by the Government Offices and other government agencies, e.g. letters, decisions and inquiries, usually constitute official documents. As a general rule, all incoming documents should be registered by the receiving authority.</a:t>
            </a:r>
          </a:p>
          <a:p>
            <a:r>
              <a:rPr lang="en-US" sz="1200" b="0" i="0" kern="1200" dirty="0">
                <a:solidFill>
                  <a:schemeClr val="tx1"/>
                </a:solidFill>
                <a:effectLst/>
                <a:latin typeface="+mn-lt"/>
                <a:ea typeface="+mn-ea"/>
                <a:cs typeface="+mn-cs"/>
              </a:rPr>
              <a:t>Notes and draft decisions are not normally classified as official documents. If you want to know what documents are held by a government agency or to get hold of them, you should contact the agency in question.</a:t>
            </a:r>
          </a:p>
          <a:p>
            <a:r>
              <a:rPr lang="en-US" sz="1200" b="0" i="0" kern="1200" dirty="0">
                <a:solidFill>
                  <a:schemeClr val="tx1"/>
                </a:solidFill>
                <a:effectLst/>
                <a:latin typeface="+mn-lt"/>
                <a:ea typeface="+mn-ea"/>
                <a:cs typeface="+mn-cs"/>
              </a:rPr>
              <a:t>The principle of public access also means that officials and others working in central government, municipalities and county councils have freedom of communication. This means that, with some exceptions, they have the right to tell, for example, the media about matters that would otherwise be secret without punishment and without the employer finding out who provided the information.</a:t>
            </a:r>
          </a:p>
          <a:p>
            <a:r>
              <a:rPr lang="en-US" sz="1200" b="0" i="0" kern="1200" dirty="0">
                <a:solidFill>
                  <a:schemeClr val="tx1"/>
                </a:solidFill>
                <a:effectLst/>
                <a:latin typeface="+mn-lt"/>
                <a:ea typeface="+mn-ea"/>
                <a:cs typeface="+mn-cs"/>
              </a:rPr>
              <a:t>Ombudsmen</a:t>
            </a:r>
          </a:p>
          <a:p>
            <a:r>
              <a:rPr lang="en-US" sz="1200" b="0" i="0" kern="1200" dirty="0">
                <a:solidFill>
                  <a:schemeClr val="tx1"/>
                </a:solidFill>
                <a:effectLst/>
                <a:latin typeface="+mn-lt"/>
                <a:ea typeface="+mn-ea"/>
                <a:cs typeface="+mn-cs"/>
              </a:rPr>
              <a:t>An important function in guaranteeing transparency in the public sector is the system of ombudsmen, a concept which has spread to several other countries.</a:t>
            </a:r>
          </a:p>
          <a:p>
            <a:r>
              <a:rPr lang="en-US" sz="1200" b="0" i="0" kern="1200" dirty="0">
                <a:solidFill>
                  <a:schemeClr val="tx1"/>
                </a:solidFill>
                <a:effectLst/>
                <a:latin typeface="+mn-lt"/>
                <a:ea typeface="+mn-ea"/>
                <a:cs typeface="+mn-cs"/>
              </a:rPr>
              <a:t>Sweden has the following official ombudsmen:</a:t>
            </a:r>
          </a:p>
          <a:p>
            <a:r>
              <a:rPr lang="en-US" sz="1200" b="0" i="0" kern="1200" dirty="0">
                <a:solidFill>
                  <a:schemeClr val="tx1"/>
                </a:solidFill>
                <a:effectLst/>
                <a:latin typeface="+mn-lt"/>
                <a:ea typeface="+mn-ea"/>
                <a:cs typeface="+mn-cs"/>
              </a:rPr>
              <a:t>The Ombudsmen for Justice (JO) – or Parliamentary Ombudsmen, as they are officially known – are elected by 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 to ensure that government agencies and public officials comply with existing laws and other regulations in the performance of their duties.</a:t>
            </a:r>
          </a:p>
          <a:p>
            <a:r>
              <a:rPr lang="en-US" sz="1200" b="0" i="0" kern="1200" dirty="0">
                <a:solidFill>
                  <a:schemeClr val="tx1"/>
                </a:solidFill>
                <a:effectLst/>
                <a:latin typeface="+mn-lt"/>
                <a:ea typeface="+mn-ea"/>
                <a:cs typeface="+mn-cs"/>
              </a:rPr>
              <a:t>The Office of the Chancellor of Justice (JK) is primarily responsible for supervising the government agencies and courts on behalf of the Government, representing the State in court cases, settling claims for damages directed at the State, acting as prosecutor in freedom of the press and freedom of expression cases and acting as a legal adviser to the Government.</a:t>
            </a:r>
          </a:p>
          <a:p>
            <a:r>
              <a:rPr lang="en-US" sz="1200" b="0" i="0" kern="1200" dirty="0">
                <a:solidFill>
                  <a:schemeClr val="tx1"/>
                </a:solidFill>
                <a:effectLst/>
                <a:latin typeface="+mn-lt"/>
                <a:ea typeface="+mn-ea"/>
                <a:cs typeface="+mn-cs"/>
              </a:rPr>
              <a:t>The Consumer Ombudsman (KO) defends the interests of consumers against companies in the courts. The primary task of the Consumer Ombudsman is to ensure that companies follow the Marketing Act, the Consumer Contracts Act, the Product Safety Act and the Distance and Doorstep Sales Act.</a:t>
            </a:r>
          </a:p>
          <a:p>
            <a:r>
              <a:rPr lang="en-US" sz="1200" b="0" i="0" kern="1200" dirty="0">
                <a:solidFill>
                  <a:schemeClr val="tx1"/>
                </a:solidFill>
                <a:effectLst/>
                <a:latin typeface="+mn-lt"/>
                <a:ea typeface="+mn-ea"/>
                <a:cs typeface="+mn-cs"/>
              </a:rPr>
              <a:t>The Office of the Equality Ombudsman (DO) ensures compliance with the Discrimination Act.</a:t>
            </a:r>
          </a:p>
          <a:p>
            <a:r>
              <a:rPr lang="en-US" sz="1200" b="0" i="0" kern="1200" dirty="0">
                <a:solidFill>
                  <a:schemeClr val="tx1"/>
                </a:solidFill>
                <a:effectLst/>
                <a:latin typeface="+mn-lt"/>
                <a:ea typeface="+mn-ea"/>
                <a:cs typeface="+mn-cs"/>
              </a:rPr>
              <a:t>The Ombudsman for Children in Sweden (BO) represents the rights and interests of children and young people based on the UN Convention on the Rights of the Child.</a:t>
            </a:r>
          </a:p>
          <a:p>
            <a:r>
              <a:rPr lang="en-US" sz="1200" b="0" i="0" kern="1200" dirty="0">
                <a:solidFill>
                  <a:schemeClr val="tx1"/>
                </a:solidFill>
                <a:effectLst/>
                <a:latin typeface="+mn-lt"/>
                <a:ea typeface="+mn-ea"/>
                <a:cs typeface="+mn-cs"/>
              </a:rPr>
              <a:t>The Child and School Student Representative (BEO) is tasked with promoting the rights of children and pupils in accordance with the Education Act.</a:t>
            </a:r>
          </a:p>
          <a:p>
            <a:r>
              <a:rPr lang="en-US" sz="1200" b="0" i="0" kern="1200" dirty="0">
                <a:solidFill>
                  <a:schemeClr val="tx1"/>
                </a:solidFill>
                <a:effectLst/>
                <a:latin typeface="+mn-lt"/>
                <a:ea typeface="+mn-ea"/>
                <a:cs typeface="+mn-cs"/>
              </a:rPr>
              <a:t>Scrutiny of the State</a:t>
            </a:r>
          </a:p>
          <a:p>
            <a:r>
              <a:rPr lang="en-US" sz="1200" b="0" i="0" kern="1200" dirty="0">
                <a:solidFill>
                  <a:schemeClr val="tx1"/>
                </a:solidFill>
                <a:effectLst/>
                <a:latin typeface="+mn-lt"/>
                <a:ea typeface="+mn-ea"/>
                <a:cs typeface="+mn-cs"/>
              </a:rPr>
              <a:t>The Committee on the Constitution (KU) is a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 committee that </a:t>
            </a:r>
            <a:r>
              <a:rPr lang="en-US" sz="1200" b="0" i="0" kern="1200" dirty="0" err="1">
                <a:solidFill>
                  <a:schemeClr val="tx1"/>
                </a:solidFill>
                <a:effectLst/>
                <a:latin typeface="+mn-lt"/>
                <a:ea typeface="+mn-ea"/>
                <a:cs typeface="+mn-cs"/>
              </a:rPr>
              <a:t>scrutinises</a:t>
            </a:r>
            <a:r>
              <a:rPr lang="en-US" sz="1200" b="0" i="0" kern="1200" dirty="0">
                <a:solidFill>
                  <a:schemeClr val="tx1"/>
                </a:solidFill>
                <a:effectLst/>
                <a:latin typeface="+mn-lt"/>
                <a:ea typeface="+mn-ea"/>
                <a:cs typeface="+mn-cs"/>
              </a:rPr>
              <a:t> the ministers' performance of their official duties and the handling of government business. It also prepares matters concerning the Constitution, 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 Act and the choice of auditors-general.</a:t>
            </a:r>
          </a:p>
          <a:p>
            <a:r>
              <a:rPr lang="en-US" sz="1200" b="0" i="0" kern="1200" dirty="0">
                <a:solidFill>
                  <a:schemeClr val="tx1"/>
                </a:solidFill>
                <a:effectLst/>
                <a:latin typeface="+mn-lt"/>
                <a:ea typeface="+mn-ea"/>
                <a:cs typeface="+mn-cs"/>
              </a:rPr>
              <a:t>The Swedish National Audit Office, which is an agency answerable to the </a:t>
            </a:r>
            <a:r>
              <a:rPr lang="en-US" sz="1200" b="0" i="0" kern="1200" dirty="0" err="1">
                <a:solidFill>
                  <a:schemeClr val="tx1"/>
                </a:solidFill>
                <a:effectLst/>
                <a:latin typeface="+mn-lt"/>
                <a:ea typeface="+mn-ea"/>
                <a:cs typeface="+mn-cs"/>
              </a:rPr>
              <a:t>Riksdag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scrutinises</a:t>
            </a:r>
            <a:r>
              <a:rPr lang="en-US" sz="1200" b="0" i="0" kern="1200" dirty="0">
                <a:solidFill>
                  <a:schemeClr val="tx1"/>
                </a:solidFill>
                <a:effectLst/>
                <a:latin typeface="+mn-lt"/>
                <a:ea typeface="+mn-ea"/>
                <a:cs typeface="+mn-cs"/>
              </a:rPr>
              <a:t> government agencies and enterprises and ensures their compliance with directives, rules and regulations. It also verifies that they achieve their objectives, i.e. that the Government and other agencies are doing their job.</a:t>
            </a:r>
          </a:p>
          <a:p>
            <a:r>
              <a:rPr lang="en-US" sz="1200" b="0" i="0" kern="1200" dirty="0">
                <a:solidFill>
                  <a:schemeClr val="tx1"/>
                </a:solidFill>
                <a:effectLst/>
                <a:latin typeface="+mn-lt"/>
                <a:ea typeface="+mn-ea"/>
                <a:cs typeface="+mn-cs"/>
              </a:rPr>
              <a:t>Some central government agencies are also supervisory authorities, that is, they exercise scrutiny themselves. In this way, the State </a:t>
            </a:r>
            <a:r>
              <a:rPr lang="en-US" sz="1200" b="0" i="0" kern="1200" dirty="0" err="1">
                <a:solidFill>
                  <a:schemeClr val="tx1"/>
                </a:solidFill>
                <a:effectLst/>
                <a:latin typeface="+mn-lt"/>
                <a:ea typeface="+mn-ea"/>
                <a:cs typeface="+mn-cs"/>
              </a:rPr>
              <a:t>scrutinises</a:t>
            </a:r>
            <a:r>
              <a:rPr lang="en-US" sz="1200" b="0" i="0" kern="1200" dirty="0">
                <a:solidFill>
                  <a:schemeClr val="tx1"/>
                </a:solidFill>
                <a:effectLst/>
                <a:latin typeface="+mn-lt"/>
                <a:ea typeface="+mn-ea"/>
                <a:cs typeface="+mn-cs"/>
              </a:rPr>
              <a:t> and supports the work of the county councils, regions and municipalities. The Swedish Schools Inspectorate is, for example, a supervisory authority that inspects schools to ensure that they comply with laws and regulations.</a:t>
            </a:r>
          </a:p>
        </p:txBody>
      </p:sp>
      <p:sp>
        <p:nvSpPr>
          <p:cNvPr id="4" name="Platshållare för bildnummer 3"/>
          <p:cNvSpPr>
            <a:spLocks noGrp="1"/>
          </p:cNvSpPr>
          <p:nvPr>
            <p:ph type="sldNum" sz="quarter" idx="10"/>
          </p:nvPr>
        </p:nvSpPr>
        <p:spPr/>
        <p:txBody>
          <a:bodyPr/>
          <a:lstStyle/>
          <a:p>
            <a:fld id="{75F169C7-071C-4F79-8A94-CAC36774DC8D}" type="slidenum">
              <a:rPr lang="en-GB" smtClean="0"/>
              <a:t>22</a:t>
            </a:fld>
            <a:endParaRPr lang="en-GB"/>
          </a:p>
        </p:txBody>
      </p:sp>
    </p:spTree>
    <p:extLst>
      <p:ext uri="{BB962C8B-B14F-4D97-AF65-F5344CB8AC3E}">
        <p14:creationId xmlns:p14="http://schemas.microsoft.com/office/powerpoint/2010/main" val="364215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a:p>
        </p:txBody>
      </p:sp>
      <p:sp>
        <p:nvSpPr>
          <p:cNvPr id="4" name="Platshållare för bildnummer 3"/>
          <p:cNvSpPr>
            <a:spLocks noGrp="1"/>
          </p:cNvSpPr>
          <p:nvPr>
            <p:ph type="sldNum" sz="quarter" idx="10"/>
          </p:nvPr>
        </p:nvSpPr>
        <p:spPr/>
        <p:txBody>
          <a:bodyPr/>
          <a:lstStyle/>
          <a:p>
            <a:fld id="{ECA4F11B-CBC2-4F68-9849-5F68201CB32E}" type="slidenum">
              <a:rPr lang="sv-SE" smtClean="0"/>
              <a:t>24</a:t>
            </a:fld>
            <a:endParaRPr lang="sv-SE"/>
          </a:p>
        </p:txBody>
      </p:sp>
    </p:spTree>
    <p:extLst>
      <p:ext uri="{BB962C8B-B14F-4D97-AF65-F5344CB8AC3E}">
        <p14:creationId xmlns:p14="http://schemas.microsoft.com/office/powerpoint/2010/main" val="2468327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C9EA-D02A-41F9-A02B-141FEE92945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SALAR's executive decision-making body is the Congress, which is composed on the basis of the general municipal and regional election results. The Congress representatives consist of municipal and regional politicians from the whole country. The Congress, which meets every four years, decides the direction of SALAR's work and appoints its board and chairman.</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Between congresses, the board is in charge of the policy work. The board’s working committee is responsible for, among other things, talks with the state, parliamentary committees, and interest organisations. SALAR's political organisation also includes drafting bodies and delegations for various areas that prepare cases for the board. There are about 250 political appointments within SALAR.</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DB9B6E-5785-47E9-AE3F-5E8D4481E89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075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SALAR is a member organisation for Sweden’s municipalities and regions. All municipalities and regions are members. SALAR works on behalf of our members, with local and regional democracy as a starting point. Our main mission is to develop municipal self-governance with sufficient scope for action and strong civic support</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&gt; We actively safeguard members’ interests, nationally and internationally.</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&gt; We have a network for information exchange and offer members service and advice.</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DB9B6E-5785-47E9-AE3F-5E8D4481E89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321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Venue</a:t>
            </a:r>
            <a:r>
              <a:rPr lang="sv-SE" dirty="0"/>
              <a:t> – mötesplats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0EA51E-AEB8-694B-8FB0-FDE54C1D1DD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762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The Public </a:t>
            </a:r>
            <a:r>
              <a:rPr lang="sv-SE" dirty="0" err="1"/>
              <a:t>sector</a:t>
            </a:r>
            <a:r>
              <a:rPr lang="sv-SE" dirty="0"/>
              <a:t> in Sweden</a:t>
            </a:r>
            <a:r>
              <a:rPr lang="sv-SE" baseline="0" dirty="0"/>
              <a:t> is </a:t>
            </a:r>
            <a:r>
              <a:rPr lang="sv-SE" baseline="0" dirty="0" err="1"/>
              <a:t>organized</a:t>
            </a:r>
            <a:r>
              <a:rPr lang="sv-SE" baseline="0" dirty="0"/>
              <a:t> in </a:t>
            </a:r>
            <a:r>
              <a:rPr lang="sv-SE" baseline="0" dirty="0" err="1"/>
              <a:t>three</a:t>
            </a:r>
            <a:r>
              <a:rPr lang="sv-SE" baseline="0" dirty="0"/>
              <a:t> different </a:t>
            </a:r>
            <a:r>
              <a:rPr lang="sv-SE" baseline="0" dirty="0" err="1"/>
              <a:t>levels</a:t>
            </a:r>
            <a:r>
              <a:rPr lang="sv-SE" baseline="0" dirty="0"/>
              <a:t>: </a:t>
            </a:r>
            <a:r>
              <a:rPr lang="sv-SE" baseline="0" dirty="0" err="1"/>
              <a:t>Local</a:t>
            </a:r>
            <a:r>
              <a:rPr lang="sv-SE" baseline="0" dirty="0"/>
              <a:t> </a:t>
            </a:r>
            <a:r>
              <a:rPr lang="sv-SE" baseline="0" dirty="0" err="1"/>
              <a:t>Municipalities</a:t>
            </a:r>
            <a:r>
              <a:rPr lang="sv-SE" baseline="0" dirty="0"/>
              <a:t>, Regional County Councils and regions and the national </a:t>
            </a:r>
            <a:r>
              <a:rPr lang="sv-SE" baseline="0" dirty="0" err="1"/>
              <a:t>level</a:t>
            </a:r>
            <a:r>
              <a:rPr lang="sv-SE" baseline="0" dirty="0"/>
              <a:t> </a:t>
            </a:r>
            <a:r>
              <a:rPr lang="sv-SE" baseline="0" dirty="0" err="1"/>
              <a:t>where</a:t>
            </a:r>
            <a:r>
              <a:rPr lang="sv-SE" baseline="0" dirty="0"/>
              <a:t> </a:t>
            </a:r>
            <a:r>
              <a:rPr lang="sv-SE" baseline="0" dirty="0" err="1"/>
              <a:t>we</a:t>
            </a:r>
            <a:r>
              <a:rPr lang="sv-SE" baseline="0" dirty="0"/>
              <a:t> </a:t>
            </a:r>
            <a:r>
              <a:rPr lang="sv-SE" baseline="0" dirty="0" err="1"/>
              <a:t>have</a:t>
            </a:r>
            <a:r>
              <a:rPr lang="sv-SE" baseline="0" dirty="0"/>
              <a:t> the national </a:t>
            </a:r>
            <a:r>
              <a:rPr lang="sv-SE" baseline="0" dirty="0" err="1"/>
              <a:t>parliament</a:t>
            </a:r>
            <a:r>
              <a:rPr lang="sv-SE" baseline="0" dirty="0"/>
              <a:t> and the National </a:t>
            </a:r>
            <a:r>
              <a:rPr lang="sv-SE" baseline="0" dirty="0" err="1"/>
              <a:t>government</a:t>
            </a:r>
            <a:r>
              <a:rPr lang="sv-SE" baseline="0" dirty="0"/>
              <a:t>.</a:t>
            </a:r>
          </a:p>
          <a:p>
            <a:r>
              <a:rPr lang="sv-SE" baseline="0" dirty="0"/>
              <a:t>The </a:t>
            </a:r>
            <a:r>
              <a:rPr lang="sv-SE" baseline="0" dirty="0" err="1"/>
              <a:t>decicis´ve</a:t>
            </a:r>
            <a:r>
              <a:rPr lang="sv-SE" baseline="0" dirty="0"/>
              <a:t> </a:t>
            </a:r>
            <a:r>
              <a:rPr lang="sv-SE" baseline="0" dirty="0" err="1"/>
              <a:t>bosies</a:t>
            </a:r>
            <a:r>
              <a:rPr lang="sv-SE" baseline="0" dirty="0"/>
              <a:t> </a:t>
            </a:r>
            <a:r>
              <a:rPr lang="sv-SE" baseline="0" dirty="0" err="1"/>
              <a:t>are</a:t>
            </a:r>
            <a:r>
              <a:rPr lang="sv-SE" baseline="0" dirty="0"/>
              <a:t> in the </a:t>
            </a:r>
            <a:r>
              <a:rPr lang="sv-SE" baseline="0" dirty="0" err="1"/>
              <a:t>locla</a:t>
            </a:r>
            <a:r>
              <a:rPr lang="sv-SE" baseline="0" dirty="0"/>
              <a:t> </a:t>
            </a:r>
            <a:r>
              <a:rPr lang="sv-SE" baseline="0" dirty="0" err="1"/>
              <a:t>level</a:t>
            </a:r>
            <a:r>
              <a:rPr lang="sv-SE" baseline="0" dirty="0"/>
              <a:t> the municipal Council, at the regionala </a:t>
            </a:r>
            <a:r>
              <a:rPr lang="sv-SE" baseline="0" dirty="0" err="1"/>
              <a:t>level</a:t>
            </a:r>
            <a:r>
              <a:rPr lang="sv-SE" baseline="0" dirty="0"/>
              <a:t> the </a:t>
            </a:r>
            <a:r>
              <a:rPr lang="sv-SE" baseline="0" dirty="0" err="1"/>
              <a:t>county</a:t>
            </a:r>
            <a:r>
              <a:rPr lang="sv-SE" baseline="0" dirty="0"/>
              <a:t> council  </a:t>
            </a:r>
            <a:r>
              <a:rPr lang="sv-SE" baseline="0" dirty="0" err="1"/>
              <a:t>otr</a:t>
            </a:r>
            <a:r>
              <a:rPr lang="sv-SE" baseline="0" dirty="0"/>
              <a:t> regional council and art the national </a:t>
            </a:r>
            <a:r>
              <a:rPr lang="sv-SE" baseline="0" dirty="0" err="1"/>
              <a:t>level</a:t>
            </a:r>
            <a:r>
              <a:rPr lang="sv-SE" baseline="0" dirty="0"/>
              <a:t> the </a:t>
            </a:r>
            <a:r>
              <a:rPr lang="sv-SE" baseline="0" dirty="0" err="1"/>
              <a:t>parliament</a:t>
            </a:r>
            <a:r>
              <a:rPr lang="sv-SE" baseline="0" dirty="0"/>
              <a:t>. </a:t>
            </a:r>
            <a:r>
              <a:rPr lang="sv-SE" baseline="0" dirty="0" err="1"/>
              <a:t>We</a:t>
            </a:r>
            <a:r>
              <a:rPr lang="sv-SE" baseline="0" dirty="0"/>
              <a:t> </a:t>
            </a:r>
            <a:r>
              <a:rPr lang="sv-SE" baseline="0" dirty="0" err="1"/>
              <a:t>have</a:t>
            </a:r>
            <a:r>
              <a:rPr lang="sv-SE" baseline="0" dirty="0"/>
              <a:t> a system </a:t>
            </a:r>
            <a:r>
              <a:rPr lang="sv-SE" baseline="0" dirty="0" err="1"/>
              <a:t>with</a:t>
            </a:r>
            <a:r>
              <a:rPr lang="sv-SE" baseline="0" dirty="0"/>
              <a:t> general </a:t>
            </a:r>
            <a:r>
              <a:rPr lang="sv-SE" baseline="0" dirty="0" err="1"/>
              <a:t>elections</a:t>
            </a:r>
            <a:r>
              <a:rPr lang="sv-SE" baseline="0" dirty="0"/>
              <a:t> </a:t>
            </a:r>
            <a:r>
              <a:rPr lang="sv-SE" baseline="0" dirty="0" err="1"/>
              <a:t>every</a:t>
            </a:r>
            <a:r>
              <a:rPr lang="sv-SE" baseline="0" dirty="0"/>
              <a:t> </a:t>
            </a:r>
            <a:r>
              <a:rPr lang="sv-SE" baseline="0" dirty="0" err="1"/>
              <a:t>fourt</a:t>
            </a:r>
            <a:r>
              <a:rPr lang="sv-SE" baseline="0" dirty="0"/>
              <a:t> </a:t>
            </a:r>
            <a:r>
              <a:rPr lang="sv-SE" baseline="0" dirty="0" err="1"/>
              <a:t>year</a:t>
            </a:r>
            <a:r>
              <a:rPr lang="sv-SE" baseline="0" dirty="0"/>
              <a:t> </a:t>
            </a:r>
            <a:r>
              <a:rPr lang="sv-SE" baseline="0" dirty="0" err="1"/>
              <a:t>to</a:t>
            </a:r>
            <a:r>
              <a:rPr lang="sv-SE" baseline="0" dirty="0"/>
              <a:t> the </a:t>
            </a:r>
            <a:r>
              <a:rPr lang="sv-SE" baseline="0" dirty="0" err="1"/>
              <a:t>three</a:t>
            </a:r>
            <a:r>
              <a:rPr lang="sv-SE" baseline="0" dirty="0"/>
              <a:t> </a:t>
            </a:r>
            <a:r>
              <a:rPr lang="sv-SE" baseline="0" dirty="0" err="1"/>
              <a:t>levels</a:t>
            </a:r>
            <a:r>
              <a:rPr lang="sv-SE" baseline="0" dirty="0"/>
              <a:t>. </a:t>
            </a:r>
          </a:p>
          <a:p>
            <a:r>
              <a:rPr lang="sv-SE" baseline="0" dirty="0"/>
              <a:t>The </a:t>
            </a:r>
            <a:r>
              <a:rPr lang="sv-SE" baseline="0" dirty="0" err="1"/>
              <a:t>framework</a:t>
            </a:r>
            <a:r>
              <a:rPr lang="sv-SE" baseline="0" dirty="0"/>
              <a:t> for </a:t>
            </a:r>
            <a:r>
              <a:rPr lang="sv-SE" baseline="0" dirty="0" err="1"/>
              <a:t>what</a:t>
            </a:r>
            <a:r>
              <a:rPr lang="sv-SE" baseline="0" dirty="0"/>
              <a:t> the </a:t>
            </a:r>
            <a:r>
              <a:rPr lang="sv-SE" baseline="0" dirty="0" err="1"/>
              <a:t>municipalities</a:t>
            </a:r>
            <a:r>
              <a:rPr lang="sv-SE" baseline="0" dirty="0"/>
              <a:t> and CC </a:t>
            </a:r>
            <a:r>
              <a:rPr lang="sv-SE" baseline="0" dirty="0" err="1"/>
              <a:t>can</a:t>
            </a:r>
            <a:r>
              <a:rPr lang="sv-SE" baseline="0" dirty="0"/>
              <a:t> and </a:t>
            </a:r>
            <a:r>
              <a:rPr lang="sv-SE" baseline="0" dirty="0" err="1"/>
              <a:t>should</a:t>
            </a:r>
            <a:r>
              <a:rPr lang="sv-SE" baseline="0" dirty="0"/>
              <a:t> do is </a:t>
            </a:r>
            <a:r>
              <a:rPr lang="sv-SE" baseline="0" dirty="0" err="1"/>
              <a:t>decided</a:t>
            </a:r>
            <a:r>
              <a:rPr lang="sv-SE" baseline="0" dirty="0"/>
              <a:t> in </a:t>
            </a:r>
            <a:r>
              <a:rPr lang="sv-SE" baseline="0" dirty="0" err="1"/>
              <a:t>law</a:t>
            </a:r>
            <a:r>
              <a:rPr lang="sv-SE" baseline="0" dirty="0"/>
              <a:t> by the </a:t>
            </a:r>
            <a:r>
              <a:rPr lang="sv-SE" baseline="0" dirty="0" err="1"/>
              <a:t>parliament</a:t>
            </a:r>
            <a:r>
              <a:rPr lang="sv-SE" baseline="0" dirty="0"/>
              <a:t>. The regional and </a:t>
            </a:r>
            <a:r>
              <a:rPr lang="sv-SE" baseline="0" dirty="0" err="1"/>
              <a:t>locla</a:t>
            </a:r>
            <a:r>
              <a:rPr lang="sv-SE" baseline="0" dirty="0"/>
              <a:t> </a:t>
            </a:r>
            <a:r>
              <a:rPr lang="sv-SE" baseline="0" dirty="0" err="1"/>
              <a:t>bodies</a:t>
            </a:r>
            <a:r>
              <a:rPr lang="sv-SE" baseline="0" dirty="0"/>
              <a:t>.</a:t>
            </a:r>
          </a:p>
          <a:p>
            <a:r>
              <a:rPr lang="sv-SE" baseline="0" dirty="0"/>
              <a:t>The </a:t>
            </a:r>
            <a:r>
              <a:rPr lang="sv-SE" baseline="0" dirty="0" err="1"/>
              <a:t>municipalities</a:t>
            </a:r>
            <a:r>
              <a:rPr lang="sv-SE" baseline="0" dirty="0"/>
              <a:t> </a:t>
            </a:r>
            <a:r>
              <a:rPr lang="sv-SE" baseline="0" dirty="0" err="1"/>
              <a:t>are</a:t>
            </a:r>
            <a:r>
              <a:rPr lang="sv-SE" baseline="0" dirty="0"/>
              <a:t> not in </a:t>
            </a:r>
            <a:r>
              <a:rPr lang="sv-SE" baseline="0" dirty="0" err="1"/>
              <a:t>any</a:t>
            </a:r>
            <a:r>
              <a:rPr lang="sv-SE" baseline="0" dirty="0"/>
              <a:t> </a:t>
            </a:r>
            <a:r>
              <a:rPr lang="sv-SE" baseline="0" dirty="0" err="1"/>
              <a:t>way</a:t>
            </a:r>
            <a:r>
              <a:rPr lang="sv-SE" baseline="0" dirty="0"/>
              <a:t> </a:t>
            </a:r>
            <a:r>
              <a:rPr lang="sv-SE" baseline="0" dirty="0" err="1"/>
              <a:t>subordinated</a:t>
            </a:r>
            <a:r>
              <a:rPr lang="sv-SE" baseline="0" dirty="0"/>
              <a:t> the regional </a:t>
            </a:r>
            <a:r>
              <a:rPr lang="sv-SE" baseline="0" dirty="0" err="1"/>
              <a:t>councils</a:t>
            </a:r>
            <a:r>
              <a:rPr lang="sv-SE" baseline="0" dirty="0"/>
              <a:t>. The different </a:t>
            </a:r>
            <a:r>
              <a:rPr lang="sv-SE" baseline="0" dirty="0" err="1"/>
              <a:t>levels</a:t>
            </a:r>
            <a:r>
              <a:rPr lang="sv-SE" baseline="0" dirty="0"/>
              <a:t> </a:t>
            </a:r>
            <a:r>
              <a:rPr lang="sv-SE" baseline="0" dirty="0" err="1"/>
              <a:t>have</a:t>
            </a:r>
            <a:r>
              <a:rPr lang="sv-SE" baseline="0" dirty="0"/>
              <a:t> different tasks.</a:t>
            </a:r>
          </a:p>
          <a:p>
            <a:r>
              <a:rPr lang="sv-SE" baseline="0" dirty="0"/>
              <a:t>The national </a:t>
            </a:r>
            <a:r>
              <a:rPr lang="sv-SE" baseline="0" dirty="0" err="1"/>
              <a:t>Government</a:t>
            </a:r>
            <a:r>
              <a:rPr lang="sv-SE" baseline="0" dirty="0"/>
              <a:t>  </a:t>
            </a:r>
            <a:r>
              <a:rPr lang="sv-SE" baseline="0" dirty="0" err="1"/>
              <a:t>Have</a:t>
            </a:r>
            <a:r>
              <a:rPr lang="sv-SE" baseline="0" dirty="0"/>
              <a:t> regional </a:t>
            </a:r>
            <a:r>
              <a:rPr lang="sv-SE" baseline="0" dirty="0" err="1"/>
              <a:t>bransches</a:t>
            </a:r>
            <a:r>
              <a:rPr lang="sv-SE" baseline="0" dirty="0"/>
              <a:t> the </a:t>
            </a:r>
            <a:r>
              <a:rPr lang="sv-SE" baseline="0" dirty="0" err="1"/>
              <a:t>county</a:t>
            </a:r>
            <a:r>
              <a:rPr lang="sv-SE" baseline="0" dirty="0"/>
              <a:t> administrative boards </a:t>
            </a:r>
            <a:r>
              <a:rPr lang="sv-SE" baseline="0" dirty="0" err="1"/>
              <a:t>which</a:t>
            </a:r>
            <a:r>
              <a:rPr lang="sv-SE" baseline="0" dirty="0"/>
              <a:t> </a:t>
            </a:r>
            <a:r>
              <a:rPr lang="sv-SE" baseline="0" dirty="0" err="1"/>
              <a:t>have</a:t>
            </a:r>
            <a:r>
              <a:rPr lang="sv-SE" baseline="0" dirty="0"/>
              <a:t> tasks </a:t>
            </a:r>
            <a:r>
              <a:rPr lang="sv-SE" baseline="0" dirty="0" err="1"/>
              <a:t>to</a:t>
            </a:r>
            <a:r>
              <a:rPr lang="sv-SE" baseline="0" dirty="0"/>
              <a:t> </a:t>
            </a:r>
            <a:r>
              <a:rPr lang="sv-SE" baseline="0" dirty="0" err="1"/>
              <a:t>effect</a:t>
            </a:r>
            <a:r>
              <a:rPr lang="sv-SE" baseline="0" dirty="0"/>
              <a:t> </a:t>
            </a:r>
            <a:r>
              <a:rPr lang="sv-SE" baseline="0" dirty="0" err="1"/>
              <a:t>certain</a:t>
            </a:r>
            <a:r>
              <a:rPr lang="sv-SE" baseline="0" dirty="0"/>
              <a:t> national </a:t>
            </a:r>
            <a:r>
              <a:rPr lang="sv-SE" baseline="0" dirty="0" err="1"/>
              <a:t>politics</a:t>
            </a:r>
            <a:r>
              <a:rPr lang="sv-SE" baseline="0" dirty="0"/>
              <a:t> at the regional </a:t>
            </a:r>
            <a:r>
              <a:rPr lang="sv-SE" baseline="0" dirty="0" err="1"/>
              <a:t>level</a:t>
            </a:r>
            <a:r>
              <a:rPr lang="sv-SE" baseline="0" dirty="0"/>
              <a:t>, </a:t>
            </a:r>
            <a:r>
              <a:rPr lang="sv-SE" baseline="0" dirty="0" err="1"/>
              <a:t>including</a:t>
            </a:r>
            <a:r>
              <a:rPr lang="sv-SE" baseline="0" dirty="0"/>
              <a:t> </a:t>
            </a:r>
            <a:r>
              <a:rPr lang="sv-SE" baseline="0" dirty="0" err="1"/>
              <a:t>some</a:t>
            </a:r>
            <a:r>
              <a:rPr lang="sv-SE" baseline="0" dirty="0"/>
              <a:t> </a:t>
            </a:r>
            <a:r>
              <a:rPr lang="sv-SE" baseline="0" dirty="0" err="1"/>
              <a:t>superision</a:t>
            </a:r>
            <a:r>
              <a:rPr lang="sv-SE" baseline="0" dirty="0"/>
              <a:t> </a:t>
            </a:r>
            <a:r>
              <a:rPr lang="sv-SE" baseline="0" dirty="0" err="1"/>
              <a:t>of</a:t>
            </a:r>
            <a:r>
              <a:rPr lang="sv-SE" baseline="0" dirty="0"/>
              <a:t> the </a:t>
            </a:r>
            <a:r>
              <a:rPr lang="sv-SE" baseline="0" dirty="0" err="1"/>
              <a:t>municipalities</a:t>
            </a:r>
            <a:r>
              <a:rPr lang="sv-SE" baseline="0" dirty="0"/>
              <a:t>.</a:t>
            </a:r>
            <a:endParaRPr lang="sv-SE" dirty="0"/>
          </a:p>
        </p:txBody>
      </p:sp>
      <p:sp>
        <p:nvSpPr>
          <p:cNvPr id="4" name="Platshållare för bildnummer 3"/>
          <p:cNvSpPr>
            <a:spLocks noGrp="1"/>
          </p:cNvSpPr>
          <p:nvPr>
            <p:ph type="sldNum" sz="quarter" idx="10"/>
          </p:nvPr>
        </p:nvSpPr>
        <p:spPr/>
        <p:txBody>
          <a:bodyPr/>
          <a:lstStyle/>
          <a:p>
            <a:fld id="{B9DCF7A9-30D8-4007-8A72-F77C3EA0DBAB}" type="slidenum">
              <a:rPr lang="sv-SE" smtClean="0">
                <a:solidFill>
                  <a:prstClr val="black"/>
                </a:solidFill>
              </a:rPr>
              <a:pPr/>
              <a:t>6</a:t>
            </a:fld>
            <a:endParaRPr lang="sv-SE">
              <a:solidFill>
                <a:prstClr val="black"/>
              </a:solidFill>
            </a:endParaRPr>
          </a:p>
        </p:txBody>
      </p:sp>
    </p:spTree>
    <p:extLst>
      <p:ext uri="{BB962C8B-B14F-4D97-AF65-F5344CB8AC3E}">
        <p14:creationId xmlns:p14="http://schemas.microsoft.com/office/powerpoint/2010/main" val="211465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State</a:t>
            </a:r>
          </a:p>
          <a:p>
            <a:r>
              <a:rPr lang="en-US" dirty="0"/>
              <a:t>foreign policy, public order, higher education and research, </a:t>
            </a:r>
            <a:r>
              <a:rPr lang="en-US" dirty="0" err="1"/>
              <a:t>labour</a:t>
            </a:r>
            <a:r>
              <a:rPr lang="en-US" dirty="0"/>
              <a:t> market, social insurance and transfer payments </a:t>
            </a:r>
            <a:br>
              <a:rPr lang="en-US" dirty="0"/>
            </a:br>
            <a:endParaRPr lang="en-US" dirty="0"/>
          </a:p>
        </p:txBody>
      </p:sp>
      <p:sp>
        <p:nvSpPr>
          <p:cNvPr id="4" name="Platshållare för bildnummer 3"/>
          <p:cNvSpPr>
            <a:spLocks noGrp="1"/>
          </p:cNvSpPr>
          <p:nvPr>
            <p:ph type="sldNum" sz="quarter" idx="10"/>
          </p:nvPr>
        </p:nvSpPr>
        <p:spPr/>
        <p:txBody>
          <a:bodyPr/>
          <a:lstStyle/>
          <a:p>
            <a:fld id="{ECA4F11B-CBC2-4F68-9849-5F68201CB32E}" type="slidenum">
              <a:rPr lang="sv-SE" smtClean="0"/>
              <a:t>8</a:t>
            </a:fld>
            <a:endParaRPr lang="sv-SE"/>
          </a:p>
        </p:txBody>
      </p:sp>
    </p:spTree>
    <p:extLst>
      <p:ext uri="{BB962C8B-B14F-4D97-AF65-F5344CB8AC3E}">
        <p14:creationId xmlns:p14="http://schemas.microsoft.com/office/powerpoint/2010/main" val="34016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CCD5C10-127B-4135-9474-62661AB3FE51}" type="slidenum">
              <a:rPr lang="sv-SE" smtClean="0"/>
              <a:t>9</a:t>
            </a:fld>
            <a:endParaRPr lang="sv-SE"/>
          </a:p>
        </p:txBody>
      </p:sp>
    </p:spTree>
    <p:extLst>
      <p:ext uri="{BB962C8B-B14F-4D97-AF65-F5344CB8AC3E}">
        <p14:creationId xmlns:p14="http://schemas.microsoft.com/office/powerpoint/2010/main" val="1420223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78745-65AE-46C8-AD50-1D06253944E7}" type="slidenum">
              <a:rPr lang="sv-SE" smtClean="0"/>
              <a:pPr/>
              <a:t>10</a:t>
            </a:fld>
            <a:endParaRPr lang="sv-SE"/>
          </a:p>
        </p:txBody>
      </p:sp>
    </p:spTree>
    <p:extLst>
      <p:ext uri="{BB962C8B-B14F-4D97-AF65-F5344CB8AC3E}">
        <p14:creationId xmlns:p14="http://schemas.microsoft.com/office/powerpoint/2010/main" val="3010879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2022-05-09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882792" y="1371601"/>
            <a:ext cx="4995736" cy="4814297"/>
          </a:xfrm>
          <a:prstGeom prst="rect">
            <a:avLst/>
          </a:prstGeom>
        </p:spPr>
        <p:txBody>
          <a:bodyPr/>
          <a:lstStyle>
            <a:lvl1pPr>
              <a:buClr>
                <a:schemeClr val="accent6"/>
              </a:buClr>
              <a:buSzPct val="110000"/>
              <a:defRPr sz="2800">
                <a:solidFill>
                  <a:srgbClr val="000000"/>
                </a:solidFill>
              </a:defRPr>
            </a:lvl1pPr>
            <a:lvl2pPr>
              <a:defRPr sz="2000">
                <a:solidFill>
                  <a:srgbClr val="000000"/>
                </a:solidFill>
              </a:defRPr>
            </a:lvl2pPr>
            <a:lvl3pPr>
              <a:defRPr sz="1800">
                <a:solidFill>
                  <a:srgbClr val="000000"/>
                </a:solidFill>
              </a:defRPr>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p:txBody>
      </p:sp>
      <p:sp>
        <p:nvSpPr>
          <p:cNvPr id="4" name="Platshållare för innehåll 3"/>
          <p:cNvSpPr>
            <a:spLocks noGrp="1"/>
          </p:cNvSpPr>
          <p:nvPr>
            <p:ph sz="half" idx="2"/>
          </p:nvPr>
        </p:nvSpPr>
        <p:spPr>
          <a:xfrm>
            <a:off x="6284524" y="1371601"/>
            <a:ext cx="4995736" cy="4814297"/>
          </a:xfrm>
          <a:prstGeom prst="rect">
            <a:avLst/>
          </a:prstGeom>
        </p:spPr>
        <p:txBody>
          <a:bodyPr/>
          <a:lstStyle>
            <a:lvl1pPr>
              <a:buClr>
                <a:schemeClr val="accent6"/>
              </a:buClr>
              <a:buSzPct val="110000"/>
              <a:defRPr sz="2800">
                <a:solidFill>
                  <a:srgbClr val="000000"/>
                </a:solidFill>
              </a:defRPr>
            </a:lvl1pPr>
            <a:lvl2pPr>
              <a:defRPr sz="2000">
                <a:solidFill>
                  <a:srgbClr val="000000"/>
                </a:solidFill>
              </a:defRPr>
            </a:lvl2pPr>
            <a:lvl3pPr>
              <a:defRPr sz="1800">
                <a:solidFill>
                  <a:srgbClr val="000000"/>
                </a:solidFill>
              </a:defRPr>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p:txBody>
      </p:sp>
      <p:sp>
        <p:nvSpPr>
          <p:cNvPr id="16" name="Rubrik 1"/>
          <p:cNvSpPr>
            <a:spLocks noGrp="1"/>
          </p:cNvSpPr>
          <p:nvPr>
            <p:ph type="title"/>
          </p:nvPr>
        </p:nvSpPr>
        <p:spPr>
          <a:xfrm>
            <a:off x="-4233" y="1"/>
            <a:ext cx="12196233" cy="1012825"/>
          </a:xfrm>
          <a:prstGeom prst="rect">
            <a:avLst/>
          </a:prstGeom>
          <a:solidFill>
            <a:srgbClr val="359ED7"/>
          </a:solidFill>
          <a:effectLst/>
        </p:spPr>
        <p:txBody>
          <a:bodyPr anchor="ctr">
            <a:normAutofit/>
          </a:bodyPr>
          <a:lstStyle>
            <a:lvl1pPr>
              <a:defRPr sz="3600" b="1">
                <a:solidFill>
                  <a:schemeClr val="bg1"/>
                </a:solidFill>
                <a:latin typeface="+mj-lt"/>
                <a:cs typeface="Arial"/>
              </a:defRPr>
            </a:lvl1pPr>
          </a:lstStyle>
          <a:p>
            <a:r>
              <a:rPr lang="sv-SE" noProof="0" dirty="0"/>
              <a:t>Klicka här för att ändra format</a:t>
            </a:r>
          </a:p>
        </p:txBody>
      </p:sp>
      <p:cxnSp>
        <p:nvCxnSpPr>
          <p:cNvPr id="8" name="Rak 7"/>
          <p:cNvCxnSpPr/>
          <p:nvPr userDrawn="1"/>
        </p:nvCxnSpPr>
        <p:spPr>
          <a:xfrm>
            <a:off x="-4233" y="6805612"/>
            <a:ext cx="12196233" cy="1588"/>
          </a:xfrm>
          <a:prstGeom prst="line">
            <a:avLst/>
          </a:prstGeom>
          <a:ln w="127000" cap="flat" cmpd="sng" algn="ctr">
            <a:solidFill>
              <a:srgbClr val="F6B21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Bildobjekt 8" descr="SKL Int LOGO.jpg"/>
          <p:cNvPicPr>
            <a:picLocks noChangeAspect="1"/>
          </p:cNvPicPr>
          <p:nvPr userDrawn="1"/>
        </p:nvPicPr>
        <p:blipFill>
          <a:blip r:embed="rId2"/>
          <a:srcRect/>
          <a:stretch>
            <a:fillRect/>
          </a:stretch>
        </p:blipFill>
        <p:spPr bwMode="auto">
          <a:xfrm>
            <a:off x="10111318" y="6464300"/>
            <a:ext cx="1895119" cy="203932"/>
          </a:xfrm>
          <a:prstGeom prst="rect">
            <a:avLst/>
          </a:prstGeom>
          <a:noFill/>
          <a:ln w="9525">
            <a:noFill/>
            <a:miter lim="800000"/>
            <a:headEnd/>
            <a:tailEnd/>
          </a:ln>
        </p:spPr>
      </p:pic>
    </p:spTree>
    <p:extLst>
      <p:ext uri="{BB962C8B-B14F-4D97-AF65-F5344CB8AC3E}">
        <p14:creationId xmlns:p14="http://schemas.microsoft.com/office/powerpoint/2010/main" val="523951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4B42D259-ACB8-4FD1-AC0F-9CAC8F5E07E0}" type="datetimeFigureOut">
              <a:rPr lang="sv-SE" smtClean="0"/>
              <a:t>2022-05-09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7548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B42D259-ACB8-4FD1-AC0F-9CAC8F5E07E0}" type="datetimeFigureOut">
              <a:rPr lang="sv-SE" smtClean="0"/>
              <a:t>2022-05-09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518961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2022-05-09</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088180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2022-05-09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032416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2022-05-09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652858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4B42D259-ACB8-4FD1-AC0F-9CAC8F5E07E0}" type="datetimeFigureOut">
              <a:rPr lang="sv-SE" smtClean="0"/>
              <a:t>2022-05-09</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31928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4B42D259-ACB8-4FD1-AC0F-9CAC8F5E07E0}" type="datetimeFigureOut">
              <a:rPr lang="sv-SE" smtClean="0"/>
              <a:t>2022-05-09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327387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2022-05-09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601000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2022-05-09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4210887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65C18DA-410A-4124-BB0F-DE8CA676B1E5}" type="datetimeFigureOut">
              <a:rPr lang="sv-SE" smtClean="0"/>
              <a:t>2022-05-09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Rubrik med bild">
    <p:bg>
      <p:bgRef idx="1001">
        <a:schemeClr val="bg1"/>
      </p:bgRef>
    </p:bg>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 y="-1499"/>
            <a:ext cx="12192599" cy="6859498"/>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01525"/>
              <a:gd name="connsiteY0" fmla="*/ 0 h 6858000"/>
              <a:gd name="connsiteX1" fmla="*/ 12191999 w 12201525"/>
              <a:gd name="connsiteY1" fmla="*/ 0 h 6858000"/>
              <a:gd name="connsiteX2" fmla="*/ 12201525 w 12201525"/>
              <a:gd name="connsiteY2" fmla="*/ 3552825 h 6858000"/>
              <a:gd name="connsiteX3" fmla="*/ 12191999 w 12201525"/>
              <a:gd name="connsiteY3" fmla="*/ 6858000 h 6858000"/>
              <a:gd name="connsiteX4" fmla="*/ 0 w 12201525"/>
              <a:gd name="connsiteY4" fmla="*/ 6858000 h 6858000"/>
              <a:gd name="connsiteX5" fmla="*/ 0 w 12201525"/>
              <a:gd name="connsiteY5" fmla="*/ 0 h 6858000"/>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27742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1498 h 6859498"/>
              <a:gd name="connsiteX1" fmla="*/ 9133121 w 12201525"/>
              <a:gd name="connsiteY1" fmla="*/ 0 h 6859498"/>
              <a:gd name="connsiteX2" fmla="*/ 12201525 w 12201525"/>
              <a:gd name="connsiteY2" fmla="*/ 3554323 h 6859498"/>
              <a:gd name="connsiteX3" fmla="*/ 12191999 w 12201525"/>
              <a:gd name="connsiteY3" fmla="*/ 6859498 h 6859498"/>
              <a:gd name="connsiteX4" fmla="*/ 0 w 12201525"/>
              <a:gd name="connsiteY4" fmla="*/ 6859498 h 6859498"/>
              <a:gd name="connsiteX5" fmla="*/ 0 w 12201525"/>
              <a:gd name="connsiteY5" fmla="*/ 1498 h 6859498"/>
              <a:gd name="connsiteX0" fmla="*/ 0 w 12196930"/>
              <a:gd name="connsiteY0" fmla="*/ 1498 h 6859498"/>
              <a:gd name="connsiteX1" fmla="*/ 9133121 w 12196930"/>
              <a:gd name="connsiteY1" fmla="*/ 0 h 6859498"/>
              <a:gd name="connsiteX2" fmla="*/ 12196930 w 12196930"/>
              <a:gd name="connsiteY2" fmla="*/ 3549728 h 6859498"/>
              <a:gd name="connsiteX3" fmla="*/ 12191999 w 12196930"/>
              <a:gd name="connsiteY3" fmla="*/ 6859498 h 6859498"/>
              <a:gd name="connsiteX4" fmla="*/ 0 w 12196930"/>
              <a:gd name="connsiteY4" fmla="*/ 6859498 h 6859498"/>
              <a:gd name="connsiteX5" fmla="*/ 0 w 12196930"/>
              <a:gd name="connsiteY5" fmla="*/ 1498 h 6859498"/>
              <a:gd name="connsiteX0" fmla="*/ 0 w 12192599"/>
              <a:gd name="connsiteY0" fmla="*/ 1498 h 6859498"/>
              <a:gd name="connsiteX1" fmla="*/ 9133121 w 12192599"/>
              <a:gd name="connsiteY1" fmla="*/ 0 h 6859498"/>
              <a:gd name="connsiteX2" fmla="*/ 12187740 w 12192599"/>
              <a:gd name="connsiteY2" fmla="*/ 3549728 h 6859498"/>
              <a:gd name="connsiteX3" fmla="*/ 12191999 w 12192599"/>
              <a:gd name="connsiteY3" fmla="*/ 6859498 h 6859498"/>
              <a:gd name="connsiteX4" fmla="*/ 0 w 12192599"/>
              <a:gd name="connsiteY4" fmla="*/ 6859498 h 6859498"/>
              <a:gd name="connsiteX5" fmla="*/ 0 w 12192599"/>
              <a:gd name="connsiteY5" fmla="*/ 1498 h 685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599" h="6859498">
                <a:moveTo>
                  <a:pt x="0" y="1498"/>
                </a:moveTo>
                <a:lnTo>
                  <a:pt x="9133121" y="0"/>
                </a:lnTo>
                <a:cubicBezTo>
                  <a:pt x="10941201" y="1093691"/>
                  <a:pt x="11816297" y="2559984"/>
                  <a:pt x="12187740" y="3549728"/>
                </a:cubicBezTo>
                <a:cubicBezTo>
                  <a:pt x="12184565" y="4651453"/>
                  <a:pt x="12195174" y="5757773"/>
                  <a:pt x="12191999" y="6859498"/>
                </a:cubicBezTo>
                <a:lnTo>
                  <a:pt x="0" y="6859498"/>
                </a:lnTo>
                <a:lnTo>
                  <a:pt x="0" y="1498"/>
                </a:lnTo>
                <a:close/>
              </a:path>
            </a:pathLst>
          </a:custGeom>
        </p:spPr>
        <p:txBody>
          <a:bodyPr/>
          <a:lstStyle>
            <a:lvl1pPr marL="30163" indent="0">
              <a:buNone/>
              <a:defRPr/>
            </a:lvl1pPr>
          </a:lstStyle>
          <a:p>
            <a:r>
              <a:rPr lang="sv-SE" dirty="0"/>
              <a:t> </a:t>
            </a:r>
          </a:p>
        </p:txBody>
      </p:sp>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2022-05-09</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pic>
        <p:nvPicPr>
          <p:cNvPr id="9" name="Bildobjekt 8"/>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4456" t="21192" r="25431" b="21554"/>
          <a:stretch/>
        </p:blipFill>
        <p:spPr>
          <a:xfrm>
            <a:off x="9053858" y="-45384"/>
            <a:ext cx="3180822" cy="3600000"/>
          </a:xfrm>
          <a:prstGeom prst="rect">
            <a:avLst/>
          </a:prstGeom>
        </p:spPr>
      </p:pic>
    </p:spTree>
    <p:extLst>
      <p:ext uri="{BB962C8B-B14F-4D97-AF65-F5344CB8AC3E}">
        <p14:creationId xmlns:p14="http://schemas.microsoft.com/office/powerpoint/2010/main" val="256515051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Vitt avsnit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2022-05-09</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pic>
        <p:nvPicPr>
          <p:cNvPr id="10" name="Bildobjekt 9"/>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4456" t="21192" r="25431" b="21554"/>
          <a:stretch/>
        </p:blipFill>
        <p:spPr>
          <a:xfrm>
            <a:off x="9053858" y="-45384"/>
            <a:ext cx="3180822" cy="3600000"/>
          </a:xfrm>
          <a:prstGeom prst="rect">
            <a:avLst/>
          </a:prstGeom>
        </p:spPr>
      </p:pic>
    </p:spTree>
    <p:extLst>
      <p:ext uri="{BB962C8B-B14F-4D97-AF65-F5344CB8AC3E}">
        <p14:creationId xmlns:p14="http://schemas.microsoft.com/office/powerpoint/2010/main" val="830709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2022-05-09</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pic>
        <p:nvPicPr>
          <p:cNvPr id="9" name="Bildobjekt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l="24456" t="21192" r="25431" b="21554"/>
          <a:stretch/>
        </p:blipFill>
        <p:spPr>
          <a:xfrm>
            <a:off x="9053858" y="-45384"/>
            <a:ext cx="3180822" cy="3600000"/>
          </a:xfrm>
          <a:prstGeom prst="rect">
            <a:avLst/>
          </a:prstGeom>
        </p:spPr>
      </p:pic>
    </p:spTree>
    <p:extLst>
      <p:ext uri="{BB962C8B-B14F-4D97-AF65-F5344CB8AC3E}">
        <p14:creationId xmlns:p14="http://schemas.microsoft.com/office/powerpoint/2010/main" val="1089945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2022-05-09</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pic>
        <p:nvPicPr>
          <p:cNvPr id="9" name="Bildobjekt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l="24456" t="21192" r="25431" b="21554"/>
          <a:stretch/>
        </p:blipFill>
        <p:spPr>
          <a:xfrm>
            <a:off x="9053858" y="-45384"/>
            <a:ext cx="3180822" cy="3600000"/>
          </a:xfrm>
          <a:prstGeom prst="rect">
            <a:avLst/>
          </a:prstGeom>
        </p:spPr>
      </p:pic>
    </p:spTree>
    <p:extLst>
      <p:ext uri="{BB962C8B-B14F-4D97-AF65-F5344CB8AC3E}">
        <p14:creationId xmlns:p14="http://schemas.microsoft.com/office/powerpoint/2010/main" val="1894996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endParaRPr lang="en-GB"/>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en-GB"/>
          </a:p>
        </p:txBody>
      </p:sp>
      <p:sp>
        <p:nvSpPr>
          <p:cNvPr id="4" name="Platshållare för datum 3"/>
          <p:cNvSpPr>
            <a:spLocks noGrp="1"/>
          </p:cNvSpPr>
          <p:nvPr>
            <p:ph type="dt" sz="half" idx="10"/>
          </p:nvPr>
        </p:nvSpPr>
        <p:spPr/>
        <p:txBody>
          <a:bodyPr/>
          <a:lstStyle/>
          <a:p>
            <a:fld id="{D230B7FC-8DD1-423E-8EF4-94D7897E47A9}" type="datetimeFigureOut">
              <a:rPr lang="sv-SE" smtClean="0"/>
              <a:t>2022-05-09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861442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2022-05-09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727315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2022-05-09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74939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2022-05-09</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4240595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2022-05-09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210736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2022-05-09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904916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2022-05-09</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2022-05-09</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601644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2022-05-09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748754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2022-05-09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802427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2022-05-09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6972333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2022-05-09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0515729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2022-05-09</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1260645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2022-05-09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080618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2022-05-09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569411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2022-05-09</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0272043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2022-05-09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698803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2022-05-09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2022-05-09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18109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2022-05-09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651887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2022-05-09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3425536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2022-05-09</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29012734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2022-05-09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6111359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2022-05-09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0133072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2022-05-09</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2390764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2022-05-09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9021452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2022-05-09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138961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endParaRPr lang="en-GB"/>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en-GB"/>
          </a:p>
        </p:txBody>
      </p:sp>
      <p:sp>
        <p:nvSpPr>
          <p:cNvPr id="4" name="Platshållare för datum 3"/>
          <p:cNvSpPr>
            <a:spLocks noGrp="1"/>
          </p:cNvSpPr>
          <p:nvPr>
            <p:ph type="dt" sz="half" idx="10"/>
          </p:nvPr>
        </p:nvSpPr>
        <p:spPr/>
        <p:txBody>
          <a:bodyPr/>
          <a:lstStyle/>
          <a:p>
            <a:fld id="{D230B7FC-8DD1-423E-8EF4-94D7897E47A9}" type="datetimeFigureOut">
              <a:rPr lang="sv-SE" smtClean="0"/>
              <a:t>2022-05-09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202625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2022-05-09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10"/>
          </p:nvPr>
        </p:nvSpPr>
        <p:spPr/>
        <p:txBody>
          <a:bodyPr/>
          <a:lstStyle/>
          <a:p>
            <a:fld id="{4B42D259-ACB8-4FD1-AC0F-9CAC8F5E07E0}" type="datetimeFigureOut">
              <a:rPr lang="sv-SE" smtClean="0"/>
              <a:pPr/>
              <a:t>2022-05-09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6533687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endParaRPr lang="en-GB"/>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4B42D259-ACB8-4FD1-AC0F-9CAC8F5E07E0}" type="datetimeFigureOut">
              <a:rPr lang="sv-SE" smtClean="0"/>
              <a:pPr/>
              <a:t>2022-05-09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2285754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p:cNvSpPr>
            <a:spLocks noGrp="1"/>
          </p:cNvSpPr>
          <p:nvPr>
            <p:ph type="dt" sz="half" idx="10"/>
          </p:nvPr>
        </p:nvSpPr>
        <p:spPr/>
        <p:txBody>
          <a:bodyPr/>
          <a:lstStyle/>
          <a:p>
            <a:fld id="{4B42D259-ACB8-4FD1-AC0F-9CAC8F5E07E0}" type="datetimeFigureOut">
              <a:rPr lang="sv-SE" smtClean="0"/>
              <a:pPr/>
              <a:t>2022-05-09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5452142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endParaRPr lang="en-GB"/>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7" name="Platshållare för datum 6"/>
          <p:cNvSpPr>
            <a:spLocks noGrp="1"/>
          </p:cNvSpPr>
          <p:nvPr>
            <p:ph type="dt" sz="half" idx="10"/>
          </p:nvPr>
        </p:nvSpPr>
        <p:spPr/>
        <p:txBody>
          <a:bodyPr/>
          <a:lstStyle/>
          <a:p>
            <a:fld id="{4B42D259-ACB8-4FD1-AC0F-9CAC8F5E07E0}" type="datetimeFigureOut">
              <a:rPr lang="sv-SE" smtClean="0"/>
              <a:pPr/>
              <a:t>2022-05-09</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5356797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datum 2"/>
          <p:cNvSpPr>
            <a:spLocks noGrp="1"/>
          </p:cNvSpPr>
          <p:nvPr>
            <p:ph type="dt" sz="half" idx="10"/>
          </p:nvPr>
        </p:nvSpPr>
        <p:spPr/>
        <p:txBody>
          <a:bodyPr/>
          <a:lstStyle/>
          <a:p>
            <a:fld id="{4B42D259-ACB8-4FD1-AC0F-9CAC8F5E07E0}" type="datetimeFigureOut">
              <a:rPr lang="sv-SE" smtClean="0"/>
              <a:pPr/>
              <a:t>2022-05-09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9781372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pPr/>
              <a:t>2022-05-09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1166726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GB"/>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4B42D259-ACB8-4FD1-AC0F-9CAC8F5E07E0}" type="datetimeFigureOut">
              <a:rPr lang="sv-SE" smtClean="0"/>
              <a:pPr/>
              <a:t>2022-05-09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3068007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GB"/>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GB"/>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4B42D259-ACB8-4FD1-AC0F-9CAC8F5E07E0}" type="datetimeFigureOut">
              <a:rPr lang="sv-SE" smtClean="0"/>
              <a:pPr/>
              <a:t>2022-05-09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1245756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10"/>
          </p:nvPr>
        </p:nvSpPr>
        <p:spPr/>
        <p:txBody>
          <a:bodyPr/>
          <a:lstStyle/>
          <a:p>
            <a:fld id="{4B42D259-ACB8-4FD1-AC0F-9CAC8F5E07E0}" type="datetimeFigureOut">
              <a:rPr lang="sv-SE" smtClean="0"/>
              <a:pPr/>
              <a:t>2022-05-09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1453038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endParaRPr lang="en-GB"/>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10"/>
          </p:nvPr>
        </p:nvSpPr>
        <p:spPr/>
        <p:txBody>
          <a:bodyPr/>
          <a:lstStyle/>
          <a:p>
            <a:fld id="{4B42D259-ACB8-4FD1-AC0F-9CAC8F5E07E0}" type="datetimeFigureOut">
              <a:rPr lang="sv-SE" smtClean="0"/>
              <a:pPr/>
              <a:t>2022-05-09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427621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2022-05-09</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2022-05-09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2022-05-09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2022-05-09</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3116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5.emf"/><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3.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2.png"/><Relationship Id="rId5" Type="http://schemas.openxmlformats.org/officeDocument/2006/relationships/slideLayout" Target="../slideLayouts/slideLayout29.xml"/><Relationship Id="rId10" Type="http://schemas.openxmlformats.org/officeDocument/2006/relationships/image" Target="../media/image8.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9.png"/><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10" Type="http://schemas.openxmlformats.org/officeDocument/2006/relationships/image" Target="../media/image10.png"/><Relationship Id="rId4" Type="http://schemas.openxmlformats.org/officeDocument/2006/relationships/slideLayout" Target="../slideLayouts/slideLayout44.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5.e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7.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2022-05-09</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grpSp>
        <p:nvGrpSpPr>
          <p:cNvPr id="11" name="Grupp 10">
            <a:extLst>
              <a:ext uri="{FF2B5EF4-FFF2-40B4-BE49-F238E27FC236}">
                <a16:creationId xmlns:a16="http://schemas.microsoft.com/office/drawing/2014/main" id="{EE660D48-FC01-46DE-A864-CAF0456DC8DA}"/>
              </a:ext>
            </a:extLst>
          </p:cNvPr>
          <p:cNvGrpSpPr/>
          <p:nvPr userDrawn="1"/>
        </p:nvGrpSpPr>
        <p:grpSpPr>
          <a:xfrm>
            <a:off x="0" y="0"/>
            <a:ext cx="12192000" cy="6858000"/>
            <a:chOff x="0" y="0"/>
            <a:chExt cx="12192000" cy="6858000"/>
          </a:xfrm>
        </p:grpSpPr>
        <p:pic>
          <p:nvPicPr>
            <p:cNvPr id="8" name="Bildobjekt 7">
              <a:extLst>
                <a:ext uri="{FF2B5EF4-FFF2-40B4-BE49-F238E27FC236}">
                  <a16:creationId xmlns:a16="http://schemas.microsoft.com/office/drawing/2014/main" id="{50AA73D5-0E97-43C1-8408-5287E09BF250}"/>
                </a:ext>
              </a:extLst>
            </p:cNvPr>
            <p:cNvPicPr>
              <a:picLocks noChangeAspect="1"/>
            </p:cNvPicPr>
            <p:nvPr userDrawn="1"/>
          </p:nvPicPr>
          <p:blipFill>
            <a:blip r:embed="rId1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Rektangel 9">
              <a:extLst>
                <a:ext uri="{FF2B5EF4-FFF2-40B4-BE49-F238E27FC236}">
                  <a16:creationId xmlns:a16="http://schemas.microsoft.com/office/drawing/2014/main" id="{D0FA5C6C-BD34-4AC3-8DE5-D53822A2FEBE}"/>
                </a:ext>
              </a:extLst>
            </p:cNvPr>
            <p:cNvSpPr/>
            <p:nvPr userDrawn="1"/>
          </p:nvSpPr>
          <p:spPr>
            <a:xfrm>
              <a:off x="10802091" y="6272024"/>
              <a:ext cx="1269343" cy="573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Bildobjekt 8">
              <a:extLst>
                <a:ext uri="{FF2B5EF4-FFF2-40B4-BE49-F238E27FC236}">
                  <a16:creationId xmlns:a16="http://schemas.microsoft.com/office/drawing/2014/main" id="{0FE16CA5-D3D7-4629-A901-F663BB2070F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0805920" y="6360677"/>
              <a:ext cx="1219928" cy="396000"/>
            </a:xfrm>
            <a:prstGeom prst="rect">
              <a:avLst/>
            </a:prstGeom>
          </p:spPr>
        </p:pic>
      </p:gr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752" r:id="rId10"/>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CC94E421-CE63-487F-A014-B057649EC497}"/>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4B42D259-ACB8-4FD1-AC0F-9CAC8F5E07E0}" type="datetimeFigureOut">
              <a:rPr lang="sv-SE" smtClean="0"/>
              <a:t>2022-05-09</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34C9B0E5-37D7-412E-A162-6A236BADC197}" type="slidenum">
              <a:rPr lang="sv-SE" smtClean="0"/>
              <a:t>‹#›</a:t>
            </a:fld>
            <a:endParaRPr lang="sv-SE" dirty="0"/>
          </a:p>
        </p:txBody>
      </p:sp>
      <p:sp>
        <p:nvSpPr>
          <p:cNvPr id="8" name="Rektangel 7">
            <a:extLst>
              <a:ext uri="{FF2B5EF4-FFF2-40B4-BE49-F238E27FC236}">
                <a16:creationId xmlns:a16="http://schemas.microsoft.com/office/drawing/2014/main" id="{F7AB6A10-8B24-4FD4-9E16-53933481087F}"/>
              </a:ext>
            </a:extLst>
          </p:cNvPr>
          <p:cNvSpPr/>
          <p:nvPr userDrawn="1"/>
        </p:nvSpPr>
        <p:spPr>
          <a:xfrm>
            <a:off x="10802091" y="6272024"/>
            <a:ext cx="1269343" cy="573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Bildobjekt 8">
            <a:extLst>
              <a:ext uri="{FF2B5EF4-FFF2-40B4-BE49-F238E27FC236}">
                <a16:creationId xmlns:a16="http://schemas.microsoft.com/office/drawing/2014/main" id="{C1791632-CFF4-4C9B-B515-4AB1502220DA}"/>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0805920" y="6360677"/>
            <a:ext cx="1219928" cy="396000"/>
          </a:xfrm>
          <a:prstGeom prst="rect">
            <a:avLst/>
          </a:prstGeom>
        </p:spPr>
      </p:pic>
    </p:spTree>
    <p:extLst>
      <p:ext uri="{BB962C8B-B14F-4D97-AF65-F5344CB8AC3E}">
        <p14:creationId xmlns:p14="http://schemas.microsoft.com/office/powerpoint/2010/main" val="144807772"/>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2022-05-09</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pic>
        <p:nvPicPr>
          <p:cNvPr id="12" name="Bildobjekt 11"/>
          <p:cNvPicPr>
            <a:picLocks noChangeAspect="1"/>
          </p:cNvPicPr>
          <p:nvPr userDrawn="1"/>
        </p:nvPicPr>
        <p:blipFill rotWithShape="1">
          <a:blip r:embed="rId7" cstate="hqprint">
            <a:extLst>
              <a:ext uri="{28A0092B-C50C-407E-A947-70E740481C1C}">
                <a14:useLocalDpi xmlns:a14="http://schemas.microsoft.com/office/drawing/2010/main" val="0"/>
              </a:ext>
            </a:extLst>
          </a:blip>
          <a:srcRect l="24456" t="21192" r="25431" b="21554"/>
          <a:stretch/>
        </p:blipFill>
        <p:spPr>
          <a:xfrm>
            <a:off x="9053858" y="-45384"/>
            <a:ext cx="3180822" cy="3600000"/>
          </a:xfrm>
          <a:prstGeom prst="rect">
            <a:avLst/>
          </a:prstGeom>
        </p:spPr>
      </p:pic>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695" r:id="rId1"/>
    <p:sldLayoutId id="2147483683" r:id="rId2"/>
    <p:sldLayoutId id="2147483684" r:id="rId3"/>
    <p:sldLayoutId id="2147483685" r:id="rId4"/>
    <p:sldLayoutId id="2147483738"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483F8696-5C22-46A0-8662-479204719ADD}"/>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2022-05-09</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sp>
        <p:nvSpPr>
          <p:cNvPr id="10" name="Rektangel 9">
            <a:extLst>
              <a:ext uri="{FF2B5EF4-FFF2-40B4-BE49-F238E27FC236}">
                <a16:creationId xmlns:a16="http://schemas.microsoft.com/office/drawing/2014/main" id="{643CD935-0E3E-42C3-99A3-3E7C5B6C67E9}"/>
              </a:ext>
            </a:extLst>
          </p:cNvPr>
          <p:cNvSpPr/>
          <p:nvPr userDrawn="1"/>
        </p:nvSpPr>
        <p:spPr>
          <a:xfrm>
            <a:off x="10802091" y="6272024"/>
            <a:ext cx="1269343" cy="573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Bildobjekt 10">
            <a:extLst>
              <a:ext uri="{FF2B5EF4-FFF2-40B4-BE49-F238E27FC236}">
                <a16:creationId xmlns:a16="http://schemas.microsoft.com/office/drawing/2014/main" id="{A67D532D-714C-4883-A470-8C5E3BC9FC5B}"/>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805920" y="6360677"/>
            <a:ext cx="1219928" cy="396000"/>
          </a:xfrm>
          <a:prstGeom prst="rect">
            <a:avLst/>
          </a:prstGeom>
        </p:spPr>
      </p:pic>
    </p:spTree>
    <p:extLst>
      <p:ext uri="{BB962C8B-B14F-4D97-AF65-F5344CB8AC3E}">
        <p14:creationId xmlns:p14="http://schemas.microsoft.com/office/powerpoint/2010/main" val="35410142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bg1"/>
                </a:solidFill>
              </a:defRPr>
            </a:lvl1pPr>
          </a:lstStyle>
          <a:p>
            <a:fld id="{D230B7FC-8DD1-423E-8EF4-94D7897E47A9}" type="datetimeFigureOut">
              <a:rPr lang="sv-SE" smtClean="0"/>
              <a:pPr/>
              <a:t>2022-05-09</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bg1"/>
                </a:solidFill>
              </a:defRPr>
            </a:lvl1pPr>
          </a:lstStyle>
          <a:p>
            <a:fld id="{2A89D212-3966-4D00-A59B-EFC19ACC4594}" type="slidenum">
              <a:rPr lang="sv-SE" smtClean="0"/>
              <a:pPr/>
              <a:t>‹#›</a:t>
            </a:fld>
            <a:endParaRPr lang="sv-SE" dirty="0"/>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2" name="Bildobjekt 11" descr="En bild som visar ritning&#10;&#10;Automatiskt genererad beskrivning">
            <a:extLst>
              <a:ext uri="{FF2B5EF4-FFF2-40B4-BE49-F238E27FC236}">
                <a16:creationId xmlns:a16="http://schemas.microsoft.com/office/drawing/2014/main" id="{5A1819A0-8BAB-44AF-843A-9B47103F6A23}"/>
              </a:ext>
            </a:extLst>
          </p:cNvPr>
          <p:cNvPicPr>
            <a:picLocks noChangeAspect="1"/>
          </p:cNvPicPr>
          <p:nvPr userDrawn="1"/>
        </p:nvPicPr>
        <p:blipFill>
          <a:blip r:embed="rId10" cstate="hqprint">
            <a:alphaModFix amt="85000"/>
            <a:extLst>
              <a:ext uri="{28A0092B-C50C-407E-A947-70E740481C1C}">
                <a14:useLocalDpi xmlns:a14="http://schemas.microsoft.com/office/drawing/2010/main" val="0"/>
              </a:ext>
            </a:extLst>
          </a:blip>
          <a:stretch>
            <a:fillRect/>
          </a:stretch>
        </p:blipFill>
        <p:spPr>
          <a:xfrm>
            <a:off x="10802934" y="6357111"/>
            <a:ext cx="1245699" cy="403200"/>
          </a:xfrm>
          <a:prstGeom prst="rect">
            <a:avLst/>
          </a:prstGeom>
        </p:spPr>
      </p:pic>
    </p:spTree>
    <p:extLst>
      <p:ext uri="{BB962C8B-B14F-4D97-AF65-F5344CB8AC3E}">
        <p14:creationId xmlns:p14="http://schemas.microsoft.com/office/powerpoint/2010/main" val="36419581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defTabSz="914400" rtl="0" eaLnBrk="1" latinLnBrk="0" hangingPunct="1">
        <a:lnSpc>
          <a:spcPct val="80000"/>
        </a:lnSpc>
        <a:spcBef>
          <a:spcPct val="0"/>
        </a:spcBef>
        <a:buNone/>
        <a:defRPr sz="4400" b="1" kern="1200">
          <a:solidFill>
            <a:schemeClr val="bg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DD6BB30-C364-4AD2-BB4F-101B911B4690}"/>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802091" y="6357111"/>
            <a:ext cx="1242073" cy="4032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2022-05-09</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21900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C18DA-410A-4124-BB0F-DE8CA676B1E5}" type="datetimeFigureOut">
              <a:rPr lang="sv-SE" smtClean="0"/>
              <a:t>2022-05-09</a:t>
            </a:fld>
            <a:endParaRPr lang="sv-SE" dirty="0"/>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AD975-63FF-4468-AC34-025F73E043F9}" type="slidenum">
              <a:rPr lang="sv-SE" smtClean="0"/>
              <a:t>‹#›</a:t>
            </a:fld>
            <a:endParaRPr lang="sv-SE" dirty="0"/>
          </a:p>
        </p:txBody>
      </p:sp>
      <p:pic>
        <p:nvPicPr>
          <p:cNvPr id="7" name="Bildobjekt 6"/>
          <p:cNvPicPr>
            <a:picLocks noChangeAspect="1"/>
          </p:cNvPicPr>
          <p:nvPr userDrawn="1"/>
        </p:nvPicPr>
        <p:blipFill rotWithShape="1">
          <a:blip r:embed="rId13" cstate="hqprint">
            <a:extLst>
              <a:ext uri="{28A0092B-C50C-407E-A947-70E740481C1C}">
                <a14:useLocalDpi xmlns:a14="http://schemas.microsoft.com/office/drawing/2010/main" val="0"/>
              </a:ext>
            </a:extLst>
          </a:blip>
          <a:srcRect l="24456" t="21192" r="25431" b="21554"/>
          <a:stretch/>
        </p:blipFill>
        <p:spPr>
          <a:xfrm>
            <a:off x="9053858" y="-45384"/>
            <a:ext cx="3180822" cy="3600000"/>
          </a:xfrm>
          <a:prstGeom prst="rect">
            <a:avLst/>
          </a:prstGeom>
        </p:spPr>
      </p:pic>
    </p:spTree>
    <p:extLst>
      <p:ext uri="{BB962C8B-B14F-4D97-AF65-F5344CB8AC3E}">
        <p14:creationId xmlns:p14="http://schemas.microsoft.com/office/powerpoint/2010/main" val="102707750"/>
      </p:ext>
    </p:extLst>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0.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stretch>
            <a:fillRect/>
          </a:stretch>
        </p:blipFill>
        <p:spPr>
          <a:xfrm>
            <a:off x="-3505200" y="-3771900"/>
            <a:ext cx="19202400" cy="14401800"/>
          </a:xfrm>
          <a:prstGeom prst="rect">
            <a:avLst/>
          </a:prstGeom>
        </p:spPr>
      </p:pic>
      <p:sp>
        <p:nvSpPr>
          <p:cNvPr id="2" name="Rubrik 1"/>
          <p:cNvSpPr>
            <a:spLocks noGrp="1"/>
          </p:cNvSpPr>
          <p:nvPr>
            <p:ph type="ctrTitle"/>
          </p:nvPr>
        </p:nvSpPr>
        <p:spPr/>
        <p:txBody>
          <a:bodyPr>
            <a:normAutofit fontScale="90000"/>
          </a:bodyPr>
          <a:lstStyle/>
          <a:p>
            <a:r>
              <a:rPr lang="en-US" dirty="0">
                <a:solidFill>
                  <a:schemeClr val="bg1"/>
                </a:solidFill>
              </a:rPr>
              <a:t>The relation between the state and the local and regional level;</a:t>
            </a:r>
            <a:br>
              <a:rPr lang="en-US" dirty="0">
                <a:solidFill>
                  <a:schemeClr val="bg1"/>
                </a:solidFill>
              </a:rPr>
            </a:br>
            <a:endParaRPr lang="en-GB" dirty="0">
              <a:solidFill>
                <a:schemeClr val="bg1"/>
              </a:solidFill>
            </a:endParaRPr>
          </a:p>
        </p:txBody>
      </p:sp>
      <p:sp>
        <p:nvSpPr>
          <p:cNvPr id="3" name="Underrubrik 2"/>
          <p:cNvSpPr>
            <a:spLocks noGrp="1"/>
          </p:cNvSpPr>
          <p:nvPr>
            <p:ph type="subTitle" idx="1"/>
          </p:nvPr>
        </p:nvSpPr>
        <p:spPr>
          <a:xfrm>
            <a:off x="1524000" y="4346621"/>
            <a:ext cx="9144000" cy="1655762"/>
          </a:xfrm>
        </p:spPr>
        <p:txBody>
          <a:bodyPr/>
          <a:lstStyle/>
          <a:p>
            <a:r>
              <a:rPr lang="en-GB" dirty="0">
                <a:solidFill>
                  <a:schemeClr val="bg1"/>
                </a:solidFill>
              </a:rPr>
              <a:t>Helena Linde</a:t>
            </a:r>
          </a:p>
          <a:p>
            <a:r>
              <a:rPr lang="en-GB" dirty="0">
                <a:solidFill>
                  <a:schemeClr val="bg1"/>
                </a:solidFill>
              </a:rPr>
              <a:t>Senior Legal Advisor, Department of Law, SALAR  </a:t>
            </a:r>
          </a:p>
        </p:txBody>
      </p:sp>
    </p:spTree>
    <p:extLst>
      <p:ext uri="{BB962C8B-B14F-4D97-AF65-F5344CB8AC3E}">
        <p14:creationId xmlns:p14="http://schemas.microsoft.com/office/powerpoint/2010/main" val="4103306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634480" y="1649056"/>
            <a:ext cx="10547869" cy="4999394"/>
          </a:xfrm>
        </p:spPr>
        <p:txBody>
          <a:bodyPr>
            <a:normAutofit/>
          </a:bodyPr>
          <a:lstStyle/>
          <a:p>
            <a:pPr marL="0" lvl="0" indent="0">
              <a:buNone/>
            </a:pPr>
            <a:endParaRPr lang="en-GB"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dirty="0">
                <a:latin typeface="Calibri" panose="020F0502020204030204" pitchFamily="34" charset="0"/>
                <a:cs typeface="Calibri" panose="020F0502020204030204" pitchFamily="34" charset="0"/>
              </a:rPr>
              <a:t>Local governments are mentioned in the first paragraph of the Constitution (the “instrument of Government”) together with the parliamentary form of government.</a:t>
            </a:r>
          </a:p>
          <a:p>
            <a:pPr marL="342900" indent="-342900">
              <a:buFont typeface="Arial" panose="020B0604020202020204" pitchFamily="34" charset="0"/>
              <a:buChar char="•"/>
            </a:pPr>
            <a:r>
              <a:rPr lang="en-GB" dirty="0">
                <a:latin typeface="Calibri" panose="020F0502020204030204" pitchFamily="34" charset="0"/>
                <a:cs typeface="Calibri" panose="020F0502020204030204" pitchFamily="34" charset="0"/>
              </a:rPr>
              <a:t>Decision making powers are exercised by elected assemblies.</a:t>
            </a:r>
          </a:p>
          <a:p>
            <a:pPr marL="342900" indent="-342900">
              <a:buFont typeface="Arial" panose="020B0604020202020204" pitchFamily="34" charset="0"/>
              <a:buChar char="•"/>
            </a:pPr>
            <a:r>
              <a:rPr lang="en-GB" dirty="0">
                <a:latin typeface="Calibri" panose="020F0502020204030204" pitchFamily="34" charset="0"/>
                <a:cs typeface="Calibri" panose="020F0502020204030204" pitchFamily="34" charset="0"/>
              </a:rPr>
              <a:t>Local governments have the right to levy taxes.</a:t>
            </a:r>
          </a:p>
          <a:p>
            <a:pPr marL="342900" indent="-342900">
              <a:buFont typeface="Arial" panose="020B0604020202020204" pitchFamily="34" charset="0"/>
              <a:buChar char="•"/>
            </a:pPr>
            <a:r>
              <a:rPr lang="en-GB" dirty="0">
                <a:latin typeface="Calibri" panose="020F0502020204030204" pitchFamily="34" charset="0"/>
                <a:cs typeface="Calibri" panose="020F0502020204030204" pitchFamily="34" charset="0"/>
              </a:rPr>
              <a:t>A general mandate: “Local governments are responsible for local and regional matters of public interest.”</a:t>
            </a:r>
          </a:p>
          <a:p>
            <a:pPr marL="342900" indent="-342900">
              <a:buFont typeface="Arial" panose="020B0604020202020204" pitchFamily="34" charset="0"/>
              <a:buChar char="•"/>
            </a:pPr>
            <a:r>
              <a:rPr lang="en-GB" i="1" dirty="0">
                <a:latin typeface="Calibri" panose="020F0502020204030204" pitchFamily="34" charset="0"/>
                <a:cs typeface="Calibri" panose="020F0502020204030204" pitchFamily="34" charset="0"/>
              </a:rPr>
              <a:t>Any restriction in local self-government should be proportional, that is, not exceeding what is necessary given the aim of the restriction. </a:t>
            </a:r>
          </a:p>
        </p:txBody>
      </p:sp>
      <p:sp>
        <p:nvSpPr>
          <p:cNvPr id="3" name="Title 2"/>
          <p:cNvSpPr>
            <a:spLocks noGrp="1"/>
          </p:cNvSpPr>
          <p:nvPr>
            <p:ph type="title" idx="4294967295"/>
          </p:nvPr>
        </p:nvSpPr>
        <p:spPr>
          <a:xfrm>
            <a:off x="936106" y="633056"/>
            <a:ext cx="9147175" cy="1016000"/>
          </a:xfrm>
        </p:spPr>
        <p:txBody>
          <a:bodyPr>
            <a:normAutofit fontScale="90000"/>
          </a:bodyPr>
          <a:lstStyle/>
          <a:p>
            <a:r>
              <a:rPr lang="en-GB" dirty="0">
                <a:latin typeface="Calibri" panose="020F0502020204030204" pitchFamily="34" charset="0"/>
                <a:cs typeface="Calibri" panose="020F0502020204030204" pitchFamily="34" charset="0"/>
              </a:rPr>
              <a:t>Constitutional setting</a:t>
            </a:r>
            <a:br>
              <a:rPr lang="en-GB" dirty="0">
                <a:latin typeface="Calibri" panose="020F0502020204030204" pitchFamily="34" charset="0"/>
                <a:cs typeface="Calibri" panose="020F0502020204030204" pitchFamily="34" charset="0"/>
              </a:rPr>
            </a:br>
            <a:r>
              <a:rPr lang="en-US" sz="4900" dirty="0"/>
              <a:t>High Level of Independence</a:t>
            </a:r>
            <a:endParaRPr lang="sv-SE" sz="4900" dirty="0"/>
          </a:p>
        </p:txBody>
      </p:sp>
    </p:spTree>
    <p:extLst>
      <p:ext uri="{BB962C8B-B14F-4D97-AF65-F5344CB8AC3E}">
        <p14:creationId xmlns:p14="http://schemas.microsoft.com/office/powerpoint/2010/main" val="2577990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3" y="1200672"/>
            <a:ext cx="9609825" cy="1231392"/>
          </a:xfrm>
        </p:spPr>
        <p:txBody>
          <a:bodyPr/>
          <a:lstStyle/>
          <a:p>
            <a:r>
              <a:rPr lang="en-US" sz="3600" dirty="0"/>
              <a:t>Local self-government</a:t>
            </a:r>
          </a:p>
        </p:txBody>
      </p:sp>
      <p:sp>
        <p:nvSpPr>
          <p:cNvPr id="3" name="Platshållare för innehåll 2"/>
          <p:cNvSpPr>
            <a:spLocks noGrp="1"/>
          </p:cNvSpPr>
          <p:nvPr>
            <p:ph idx="1"/>
          </p:nvPr>
        </p:nvSpPr>
        <p:spPr>
          <a:xfrm>
            <a:off x="664233" y="2432064"/>
            <a:ext cx="9171746" cy="3738598"/>
          </a:xfrm>
        </p:spPr>
        <p:txBody>
          <a:bodyPr/>
          <a:lstStyle/>
          <a:p>
            <a:pPr marL="30163" indent="0">
              <a:buNone/>
            </a:pPr>
            <a:r>
              <a:rPr lang="en-US" dirty="0"/>
              <a:t>"Local self-government is the core of democracy, which ensures that power is decentralized and controlled close to the people. It ensures that issues concerning people's everyday lives are decided close to the citizens concerned and by political assemblies of their own choosing”. </a:t>
            </a:r>
            <a:endParaRPr lang="sv-SE" dirty="0"/>
          </a:p>
        </p:txBody>
      </p:sp>
    </p:spTree>
    <p:extLst>
      <p:ext uri="{BB962C8B-B14F-4D97-AF65-F5344CB8AC3E}">
        <p14:creationId xmlns:p14="http://schemas.microsoft.com/office/powerpoint/2010/main" val="1492223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GB" dirty="0"/>
              <a:t>Local authorities and self government</a:t>
            </a:r>
          </a:p>
        </p:txBody>
      </p:sp>
      <p:sp>
        <p:nvSpPr>
          <p:cNvPr id="3" name="Platshållare för innehåll 2"/>
          <p:cNvSpPr>
            <a:spLocks noGrp="1"/>
          </p:cNvSpPr>
          <p:nvPr>
            <p:ph idx="1"/>
          </p:nvPr>
        </p:nvSpPr>
        <p:spPr>
          <a:xfrm>
            <a:off x="838200" y="1969316"/>
            <a:ext cx="10515600" cy="4351338"/>
          </a:xfrm>
        </p:spPr>
        <p:txBody>
          <a:bodyPr/>
          <a:lstStyle/>
          <a:p>
            <a:r>
              <a:rPr lang="en-GB" dirty="0">
                <a:latin typeface="Arial" panose="020B0604020202020204" pitchFamily="34" charset="0"/>
                <a:cs typeface="Arial" panose="020B0604020202020204" pitchFamily="34" charset="0"/>
              </a:rPr>
              <a:t>Elected assemblies </a:t>
            </a:r>
          </a:p>
          <a:p>
            <a:r>
              <a:rPr lang="en-GB" dirty="0">
                <a:latin typeface="Arial" panose="020B0604020202020204" pitchFamily="34" charset="0"/>
                <a:cs typeface="Arial" panose="020B0604020202020204" pitchFamily="34" charset="0"/>
              </a:rPr>
              <a:t>Obligations in law</a:t>
            </a:r>
          </a:p>
          <a:p>
            <a:r>
              <a:rPr lang="en-GB" dirty="0">
                <a:latin typeface="Arial" panose="020B0604020202020204" pitchFamily="34" charset="0"/>
                <a:cs typeface="Arial" panose="020B0604020202020204" pitchFamily="34" charset="0"/>
              </a:rPr>
              <a:t>Principle of proportionality</a:t>
            </a:r>
          </a:p>
          <a:p>
            <a:r>
              <a:rPr lang="en-US" dirty="0">
                <a:latin typeface="Arial" panose="020B0604020202020204" pitchFamily="34" charset="0"/>
                <a:cs typeface="Arial" panose="020B0604020202020204" pitchFamily="34" charset="0"/>
              </a:rPr>
              <a:t>Local self-government requires </a:t>
            </a:r>
          </a:p>
          <a:p>
            <a:pPr marL="0" indent="0">
              <a:buNone/>
            </a:pPr>
            <a:r>
              <a:rPr lang="en-US" dirty="0">
                <a:latin typeface="Arial" panose="020B0604020202020204" pitchFamily="34" charset="0"/>
                <a:cs typeface="Arial" panose="020B0604020202020204" pitchFamily="34" charset="0"/>
              </a:rPr>
              <a:t>   that municipalities and </a:t>
            </a:r>
          </a:p>
          <a:p>
            <a:pPr marL="0" indent="0">
              <a:buNone/>
            </a:pPr>
            <a:r>
              <a:rPr lang="en-US" dirty="0">
                <a:latin typeface="Arial" panose="020B0604020202020204" pitchFamily="34" charset="0"/>
                <a:cs typeface="Arial" panose="020B0604020202020204" pitchFamily="34" charset="0"/>
              </a:rPr>
              <a:t>   county councils dispose of </a:t>
            </a:r>
          </a:p>
          <a:p>
            <a:pPr marL="0" indent="0">
              <a:buNone/>
            </a:pPr>
            <a:r>
              <a:rPr lang="en-US" dirty="0">
                <a:latin typeface="Arial" panose="020B0604020202020204" pitchFamily="34" charset="0"/>
                <a:cs typeface="Arial" panose="020B0604020202020204" pitchFamily="34" charset="0"/>
              </a:rPr>
              <a:t>   financial resources</a:t>
            </a:r>
          </a:p>
          <a:p>
            <a:r>
              <a:rPr lang="en-GB" dirty="0">
                <a:latin typeface="Arial" panose="020B0604020202020204" pitchFamily="34" charset="0"/>
                <a:cs typeface="Arial" panose="020B0604020202020204" pitchFamily="34" charset="0"/>
              </a:rPr>
              <a:t>Tax equalisation </a:t>
            </a:r>
          </a:p>
          <a:p>
            <a:endParaRPr lang="en-GB" dirty="0"/>
          </a:p>
          <a:p>
            <a:endParaRPr lang="en-GB" dirty="0"/>
          </a:p>
        </p:txBody>
      </p:sp>
      <p:grpSp>
        <p:nvGrpSpPr>
          <p:cNvPr id="6" name="Grupp 5"/>
          <p:cNvGrpSpPr/>
          <p:nvPr/>
        </p:nvGrpSpPr>
        <p:grpSpPr>
          <a:xfrm>
            <a:off x="6993266" y="1932444"/>
            <a:ext cx="3869805" cy="4087436"/>
            <a:chOff x="6723407" y="7650087"/>
            <a:chExt cx="5639507" cy="2941446"/>
          </a:xfrm>
          <a:solidFill>
            <a:schemeClr val="tx1"/>
          </a:solidFill>
        </p:grpSpPr>
        <p:sp>
          <p:nvSpPr>
            <p:cNvPr id="5" name="Rektangulär bildtext 4"/>
            <p:cNvSpPr/>
            <p:nvPr/>
          </p:nvSpPr>
          <p:spPr>
            <a:xfrm rot="5400000">
              <a:off x="8072438" y="6301056"/>
              <a:ext cx="2941446" cy="5639507"/>
            </a:xfrm>
            <a:prstGeom prst="wedgeRect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ruta 3"/>
            <p:cNvSpPr txBox="1"/>
            <p:nvPr/>
          </p:nvSpPr>
          <p:spPr>
            <a:xfrm>
              <a:off x="6840888" y="8272803"/>
              <a:ext cx="5404546" cy="1938992"/>
            </a:xfrm>
            <a:prstGeom prst="rect">
              <a:avLst/>
            </a:prstGeom>
            <a:grpFill/>
            <a:ln>
              <a:noFill/>
            </a:ln>
          </p:spPr>
          <p:txBody>
            <a:bodyPr wrap="square" rtlCol="0">
              <a:spAutoFit/>
            </a:bodyPr>
            <a:lstStyle/>
            <a:p>
              <a:r>
                <a:rPr lang="en-US" sz="2400" dirty="0">
                  <a:solidFill>
                    <a:schemeClr val="accent4">
                      <a:lumMod val="50000"/>
                    </a:schemeClr>
                  </a:solidFill>
                </a:rPr>
                <a:t>Local self-government defined as a principle whereby local</a:t>
              </a:r>
            </a:p>
            <a:p>
              <a:r>
                <a:rPr lang="en-US" sz="2400" dirty="0">
                  <a:solidFill>
                    <a:schemeClr val="accent4">
                      <a:lumMod val="50000"/>
                    </a:schemeClr>
                  </a:solidFill>
                </a:rPr>
                <a:t>authorities themselves shall decide local and regional matters of public interest. </a:t>
              </a:r>
              <a:endParaRPr lang="en-GB" sz="2400" dirty="0">
                <a:solidFill>
                  <a:schemeClr val="accent4">
                    <a:lumMod val="50000"/>
                  </a:schemeClr>
                </a:solidFill>
              </a:endParaRPr>
            </a:p>
          </p:txBody>
        </p:sp>
      </p:grpSp>
    </p:spTree>
    <p:extLst>
      <p:ext uri="{BB962C8B-B14F-4D97-AF65-F5344CB8AC3E}">
        <p14:creationId xmlns:p14="http://schemas.microsoft.com/office/powerpoint/2010/main" val="3667499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1"/>
          <p:cNvSpPr>
            <a:spLocks noGrp="1"/>
          </p:cNvSpPr>
          <p:nvPr>
            <p:ph type="title"/>
          </p:nvPr>
        </p:nvSpPr>
        <p:spPr>
          <a:xfrm>
            <a:off x="661135" y="469901"/>
            <a:ext cx="8740361" cy="850900"/>
          </a:xfrm>
        </p:spPr>
        <p:txBody>
          <a:bodyPr/>
          <a:lstStyle/>
          <a:p>
            <a:pPr eaLnBrk="1" hangingPunct="1"/>
            <a:r>
              <a:rPr lang="sv-SE" sz="2800" dirty="0"/>
              <a:t>Arguments for </a:t>
            </a:r>
            <a:r>
              <a:rPr lang="sv-SE" sz="2800" dirty="0" err="1"/>
              <a:t>local</a:t>
            </a:r>
            <a:r>
              <a:rPr lang="sv-SE" sz="2800" dirty="0"/>
              <a:t> </a:t>
            </a:r>
            <a:r>
              <a:rPr lang="sv-SE" sz="2800" dirty="0" err="1"/>
              <a:t>self-governance</a:t>
            </a:r>
            <a:r>
              <a:rPr lang="sv-SE" sz="2800" dirty="0"/>
              <a:t> </a:t>
            </a:r>
          </a:p>
        </p:txBody>
      </p:sp>
      <p:sp>
        <p:nvSpPr>
          <p:cNvPr id="7171" name="Platshållare för innehåll 2"/>
          <p:cNvSpPr>
            <a:spLocks noGrp="1"/>
          </p:cNvSpPr>
          <p:nvPr>
            <p:ph idx="1"/>
          </p:nvPr>
        </p:nvSpPr>
        <p:spPr>
          <a:xfrm>
            <a:off x="661135" y="1320801"/>
            <a:ext cx="7860013" cy="5000486"/>
          </a:xfrm>
        </p:spPr>
        <p:txBody>
          <a:bodyPr>
            <a:normAutofit fontScale="77500" lnSpcReduction="20000"/>
          </a:bodyPr>
          <a:lstStyle/>
          <a:p>
            <a:pPr>
              <a:buNone/>
            </a:pPr>
            <a:r>
              <a:rPr lang="sv-SE" sz="2900" b="1" dirty="0" err="1">
                <a:latin typeface="Calibri" panose="020F0502020204030204" pitchFamily="34" charset="0"/>
                <a:cs typeface="Calibri" panose="020F0502020204030204" pitchFamily="34" charset="0"/>
              </a:rPr>
              <a:t>Democracy</a:t>
            </a:r>
            <a:endParaRPr lang="sv-SE" sz="2900" b="1" dirty="0">
              <a:latin typeface="Calibri" panose="020F0502020204030204" pitchFamily="34" charset="0"/>
              <a:cs typeface="Calibri" panose="020F0502020204030204" pitchFamily="34" charset="0"/>
            </a:endParaRPr>
          </a:p>
          <a:p>
            <a:r>
              <a:rPr lang="en-US" sz="2900" dirty="0">
                <a:latin typeface="Calibri" panose="020F0502020204030204" pitchFamily="34" charset="0"/>
                <a:cs typeface="Calibri" panose="020F0502020204030204" pitchFamily="34" charset="0"/>
              </a:rPr>
              <a:t>Citizens appoint and can demand responsibility from their political representatives.</a:t>
            </a:r>
          </a:p>
          <a:p>
            <a:r>
              <a:rPr lang="en-US" sz="2900" dirty="0">
                <a:latin typeface="Calibri" panose="020F0502020204030204" pitchFamily="34" charset="0"/>
                <a:cs typeface="Calibri" panose="020F0502020204030204" pitchFamily="34" charset="0"/>
              </a:rPr>
              <a:t>Citizens are close to the decisions.</a:t>
            </a:r>
          </a:p>
          <a:p>
            <a:r>
              <a:rPr lang="en-US" sz="2900" dirty="0">
                <a:latin typeface="Calibri" panose="020F0502020204030204" pitchFamily="34" charset="0"/>
                <a:cs typeface="Calibri" panose="020F0502020204030204" pitchFamily="34" charset="0"/>
              </a:rPr>
              <a:t>Elected representatives have an overview and can take a holistic view.</a:t>
            </a:r>
            <a:br>
              <a:rPr lang="sv-SE" sz="2900" dirty="0">
                <a:latin typeface="Calibri" panose="020F0502020204030204" pitchFamily="34" charset="0"/>
                <a:cs typeface="Calibri" panose="020F0502020204030204" pitchFamily="34" charset="0"/>
              </a:rPr>
            </a:br>
            <a:endParaRPr lang="sv-SE" sz="2900" b="1" dirty="0">
              <a:latin typeface="Calibri" panose="020F0502020204030204" pitchFamily="34" charset="0"/>
              <a:cs typeface="Calibri" panose="020F0502020204030204" pitchFamily="34" charset="0"/>
            </a:endParaRPr>
          </a:p>
          <a:p>
            <a:pPr>
              <a:buNone/>
            </a:pPr>
            <a:r>
              <a:rPr lang="en-US" sz="2900" b="1" dirty="0" err="1">
                <a:latin typeface="Calibri" panose="020F0502020204030204" pitchFamily="34" charset="0"/>
                <a:cs typeface="Calibri" panose="020F0502020204030204" pitchFamily="34" charset="0"/>
              </a:rPr>
              <a:t>Efficency</a:t>
            </a:r>
            <a:endParaRPr lang="en-US" sz="2900" b="1" dirty="0">
              <a:latin typeface="Calibri" panose="020F0502020204030204" pitchFamily="34" charset="0"/>
              <a:cs typeface="Calibri" panose="020F0502020204030204" pitchFamily="34" charset="0"/>
            </a:endParaRPr>
          </a:p>
          <a:p>
            <a:r>
              <a:rPr lang="en-US" sz="2900" dirty="0">
                <a:latin typeface="Calibri" panose="020F0502020204030204" pitchFamily="34" charset="0"/>
                <a:cs typeface="Calibri" panose="020F0502020204030204" pitchFamily="34" charset="0"/>
              </a:rPr>
              <a:t>Performance of tasks can be designed based on local conditions and wishes.</a:t>
            </a:r>
          </a:p>
          <a:p>
            <a:r>
              <a:rPr lang="en-US" sz="2900" dirty="0">
                <a:latin typeface="Calibri" panose="020F0502020204030204" pitchFamily="34" charset="0"/>
                <a:cs typeface="Calibri" panose="020F0502020204030204" pitchFamily="34" charset="0"/>
              </a:rPr>
              <a:t>Different solutions provide opportunities for comparisons and learning.</a:t>
            </a:r>
          </a:p>
          <a:p>
            <a:endParaRPr lang="sv-SE" sz="2900" b="1" dirty="0">
              <a:latin typeface="Calibri" panose="020F0502020204030204" pitchFamily="34" charset="0"/>
              <a:cs typeface="Calibri" panose="020F0502020204030204" pitchFamily="34" charset="0"/>
            </a:endParaRPr>
          </a:p>
          <a:p>
            <a:pPr marL="30163" indent="0">
              <a:buNone/>
            </a:pPr>
            <a:r>
              <a:rPr lang="sv-SE" sz="2900" b="1" dirty="0">
                <a:latin typeface="Calibri" panose="020F0502020204030204" pitchFamily="34" charset="0"/>
                <a:cs typeface="Calibri" panose="020F0502020204030204" pitchFamily="34" charset="0"/>
              </a:rPr>
              <a:t>Division </a:t>
            </a:r>
            <a:r>
              <a:rPr lang="sv-SE" sz="2900" b="1" dirty="0" err="1">
                <a:latin typeface="Calibri" panose="020F0502020204030204" pitchFamily="34" charset="0"/>
                <a:cs typeface="Calibri" panose="020F0502020204030204" pitchFamily="34" charset="0"/>
              </a:rPr>
              <a:t>of</a:t>
            </a:r>
            <a:r>
              <a:rPr lang="sv-SE" sz="2900" b="1" dirty="0">
                <a:latin typeface="Calibri" panose="020F0502020204030204" pitchFamily="34" charset="0"/>
                <a:cs typeface="Calibri" panose="020F0502020204030204" pitchFamily="34" charset="0"/>
              </a:rPr>
              <a:t> </a:t>
            </a:r>
            <a:r>
              <a:rPr lang="sv-SE" sz="2900" b="1" dirty="0" err="1">
                <a:latin typeface="Calibri" panose="020F0502020204030204" pitchFamily="34" charset="0"/>
                <a:cs typeface="Calibri" panose="020F0502020204030204" pitchFamily="34" charset="0"/>
              </a:rPr>
              <a:t>powers</a:t>
            </a:r>
            <a:r>
              <a:rPr lang="sv-SE" sz="2900" b="1" dirty="0">
                <a:latin typeface="Calibri" panose="020F0502020204030204" pitchFamily="34" charset="0"/>
                <a:cs typeface="Calibri" panose="020F0502020204030204" pitchFamily="34" charset="0"/>
              </a:rPr>
              <a:t> </a:t>
            </a:r>
          </a:p>
          <a:p>
            <a:r>
              <a:rPr lang="sv-SE" sz="2900" dirty="0" err="1">
                <a:latin typeface="Calibri" panose="020F0502020204030204" pitchFamily="34" charset="0"/>
                <a:cs typeface="Calibri" panose="020F0502020204030204" pitchFamily="34" charset="0"/>
              </a:rPr>
              <a:t>Room</a:t>
            </a:r>
            <a:r>
              <a:rPr lang="sv-SE" sz="2900" dirty="0">
                <a:latin typeface="Calibri" panose="020F0502020204030204" pitchFamily="34" charset="0"/>
                <a:cs typeface="Calibri" panose="020F0502020204030204" pitchFamily="34" charset="0"/>
              </a:rPr>
              <a:t> for </a:t>
            </a:r>
            <a:r>
              <a:rPr lang="sv-SE" sz="2900" dirty="0" err="1">
                <a:latin typeface="Calibri" panose="020F0502020204030204" pitchFamily="34" charset="0"/>
                <a:cs typeface="Calibri" panose="020F0502020204030204" pitchFamily="34" charset="0"/>
              </a:rPr>
              <a:t>diversity</a:t>
            </a:r>
            <a:r>
              <a:rPr lang="sv-SE" sz="2900" dirty="0">
                <a:latin typeface="Calibri" panose="020F0502020204030204" pitchFamily="34" charset="0"/>
                <a:cs typeface="Calibri" panose="020F0502020204030204" pitchFamily="34" charset="0"/>
              </a:rPr>
              <a:t> and </a:t>
            </a:r>
            <a:r>
              <a:rPr lang="sv-SE" sz="2900" dirty="0" err="1">
                <a:latin typeface="Calibri" panose="020F0502020204030204" pitchFamily="34" charset="0"/>
                <a:cs typeface="Calibri" panose="020F0502020204030204" pitchFamily="34" charset="0"/>
              </a:rPr>
              <a:t>development</a:t>
            </a:r>
            <a:br>
              <a:rPr lang="sv-SE" sz="2000" dirty="0"/>
            </a:br>
            <a:endParaRPr lang="sv-SE" sz="2000"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9523" y="1560737"/>
            <a:ext cx="2926129" cy="3129907"/>
          </a:xfrm>
          <a:prstGeom prst="rect">
            <a:avLst/>
          </a:prstGeom>
          <a:ln>
            <a:noFill/>
          </a:ln>
          <a:effectLst>
            <a:outerShdw blurRad="190500" algn="tl" rotWithShape="0">
              <a:srgbClr val="000000">
                <a:alpha val="70000"/>
              </a:srgbClr>
            </a:outerShdw>
          </a:effectLst>
        </p:spPr>
      </p:pic>
      <p:pic>
        <p:nvPicPr>
          <p:cNvPr id="5" name="Platshållare för innehåll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475863">
            <a:off x="9639637" y="2713245"/>
            <a:ext cx="1207113" cy="824890"/>
          </a:xfrm>
          <a:prstGeom prst="rect">
            <a:avLst/>
          </a:prstGeom>
        </p:spPr>
      </p:pic>
    </p:spTree>
    <p:extLst>
      <p:ext uri="{BB962C8B-B14F-4D97-AF65-F5344CB8AC3E}">
        <p14:creationId xmlns:p14="http://schemas.microsoft.com/office/powerpoint/2010/main" val="3691601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75AC06F0-998E-463D-9EDD-4AEC999C0888}"/>
              </a:ext>
            </a:extLst>
          </p:cNvPr>
          <p:cNvSpPr>
            <a:spLocks noGrp="1"/>
          </p:cNvSpPr>
          <p:nvPr>
            <p:ph idx="1"/>
          </p:nvPr>
        </p:nvSpPr>
        <p:spPr>
          <a:xfrm>
            <a:off x="446938" y="1579901"/>
            <a:ext cx="11298124" cy="4929590"/>
          </a:xfrm>
        </p:spPr>
        <p:txBody>
          <a:bodyPr>
            <a:normAutofit lnSpcReduction="10000"/>
          </a:bodyPr>
          <a:lstStyle/>
          <a:p>
            <a:pPr>
              <a:buFont typeface="Wingdings" panose="05000000000000000000" pitchFamily="2" charset="2"/>
              <a:buChar char="§"/>
            </a:pPr>
            <a:r>
              <a:rPr lang="en-US" dirty="0">
                <a:latin typeface="Calibri" panose="020F0502020204030204" pitchFamily="34" charset="0"/>
                <a:cs typeface="Calibri" panose="020F0502020204030204" pitchFamily="34" charset="0"/>
              </a:rPr>
              <a:t>Long tradition of shared responsibility and decision-making</a:t>
            </a:r>
          </a:p>
          <a:p>
            <a:pPr>
              <a:buFont typeface="Wingdings" panose="05000000000000000000" pitchFamily="2" charset="2"/>
              <a:buChar char="§"/>
            </a:pPr>
            <a:r>
              <a:rPr lang="en-US" dirty="0">
                <a:latin typeface="Calibri" panose="020F0502020204030204" pitchFamily="34" charset="0"/>
                <a:cs typeface="Calibri" panose="020F0502020204030204" pitchFamily="34" charset="0"/>
              </a:rPr>
              <a:t>Parish division in the 11-1200s - parish meetings.</a:t>
            </a:r>
          </a:p>
          <a:p>
            <a:pPr>
              <a:buFont typeface="Wingdings" panose="05000000000000000000" pitchFamily="2" charset="2"/>
              <a:buChar char="§"/>
            </a:pPr>
            <a:r>
              <a:rPr lang="en-US" dirty="0">
                <a:latin typeface="Calibri" panose="020F0502020204030204" pitchFamily="34" charset="0"/>
                <a:cs typeface="Calibri" panose="020F0502020204030204" pitchFamily="34" charset="0"/>
              </a:rPr>
              <a:t>New church order in 1571 gives the parishes responsibility for public education and care for the poor.</a:t>
            </a:r>
          </a:p>
          <a:p>
            <a:pPr>
              <a:buFont typeface="Wingdings" panose="05000000000000000000" pitchFamily="2" charset="2"/>
              <a:buChar char="§"/>
            </a:pPr>
            <a:r>
              <a:rPr lang="en-US" dirty="0">
                <a:latin typeface="Calibri" panose="020F0502020204030204" pitchFamily="34" charset="0"/>
                <a:cs typeface="Calibri" panose="020F0502020204030204" pitchFamily="34" charset="0"/>
              </a:rPr>
              <a:t>Cities also have a large independent role - trade - public townhouses.</a:t>
            </a:r>
          </a:p>
          <a:p>
            <a:pPr>
              <a:buFont typeface="Wingdings" panose="05000000000000000000" pitchFamily="2" charset="2"/>
              <a:buChar char="§"/>
            </a:pPr>
            <a:r>
              <a:rPr lang="en-US" dirty="0">
                <a:latin typeface="Calibri" panose="020F0502020204030204" pitchFamily="34" charset="0"/>
                <a:cs typeface="Calibri" panose="020F0502020204030204" pitchFamily="34" charset="0"/>
              </a:rPr>
              <a:t>New municipal ordinance 1863 - the starting shot for our modern municipalities, from parishes to 2400 county municipalities, in addition to 88 city and 8 </a:t>
            </a:r>
            <a:r>
              <a:rPr lang="en-US" dirty="0" err="1">
                <a:latin typeface="Calibri" panose="020F0502020204030204" pitchFamily="34" charset="0"/>
                <a:cs typeface="Calibri" panose="020F0502020204030204" pitchFamily="34" charset="0"/>
              </a:rPr>
              <a:t>köping</a:t>
            </a:r>
            <a:r>
              <a:rPr lang="en-US" dirty="0">
                <a:latin typeface="Calibri" panose="020F0502020204030204" pitchFamily="34" charset="0"/>
                <a:cs typeface="Calibri" panose="020F0502020204030204" pitchFamily="34" charset="0"/>
              </a:rPr>
              <a:t> municipalities and the formation of county councils.</a:t>
            </a:r>
          </a:p>
          <a:p>
            <a:pPr>
              <a:buFont typeface="Wingdings" panose="05000000000000000000" pitchFamily="2" charset="2"/>
              <a:buChar char="§"/>
            </a:pPr>
            <a:r>
              <a:rPr lang="en-US" dirty="0">
                <a:latin typeface="Calibri" panose="020F0502020204030204" pitchFamily="34" charset="0"/>
                <a:cs typeface="Calibri" panose="020F0502020204030204" pitchFamily="34" charset="0"/>
              </a:rPr>
              <a:t>More and more data during the 20th century lead to the 1952 municipal mergers, 816 large municipalities.</a:t>
            </a:r>
          </a:p>
          <a:p>
            <a:pPr>
              <a:buFont typeface="Wingdings" panose="05000000000000000000" pitchFamily="2" charset="2"/>
              <a:buChar char="§"/>
            </a:pPr>
            <a:r>
              <a:rPr lang="en-US" dirty="0">
                <a:latin typeface="Calibri" panose="020F0502020204030204" pitchFamily="34" charset="0"/>
                <a:cs typeface="Calibri" panose="020F0502020204030204" pitchFamily="34" charset="0"/>
              </a:rPr>
              <a:t>1972-74 next reform, 277 municipalities - today 290.</a:t>
            </a:r>
            <a:endParaRPr lang="sv-SE" dirty="0">
              <a:latin typeface="Calibri" panose="020F0502020204030204" pitchFamily="34" charset="0"/>
              <a:cs typeface="Calibri" panose="020F0502020204030204" pitchFamily="34" charset="0"/>
            </a:endParaRPr>
          </a:p>
        </p:txBody>
      </p:sp>
      <p:sp>
        <p:nvSpPr>
          <p:cNvPr id="2" name="Rubrik 1">
            <a:extLst>
              <a:ext uri="{FF2B5EF4-FFF2-40B4-BE49-F238E27FC236}">
                <a16:creationId xmlns:a16="http://schemas.microsoft.com/office/drawing/2014/main" id="{59B06299-627E-425E-8B74-0ED2D7D0FE62}"/>
              </a:ext>
            </a:extLst>
          </p:cNvPr>
          <p:cNvSpPr>
            <a:spLocks noGrp="1"/>
          </p:cNvSpPr>
          <p:nvPr>
            <p:ph type="title"/>
          </p:nvPr>
        </p:nvSpPr>
        <p:spPr>
          <a:xfrm>
            <a:off x="664232" y="348509"/>
            <a:ext cx="9609825" cy="1231392"/>
          </a:xfrm>
        </p:spPr>
        <p:txBody>
          <a:bodyPr/>
          <a:lstStyle/>
          <a:p>
            <a:r>
              <a:rPr lang="sv-SE" dirty="0"/>
              <a:t>A </a:t>
            </a:r>
            <a:r>
              <a:rPr lang="en-US" dirty="0"/>
              <a:t>democratic</a:t>
            </a:r>
            <a:r>
              <a:rPr lang="sv-SE" dirty="0"/>
              <a:t> </a:t>
            </a:r>
            <a:r>
              <a:rPr lang="en-US" dirty="0"/>
              <a:t>heritage</a:t>
            </a:r>
          </a:p>
        </p:txBody>
      </p:sp>
    </p:spTree>
    <p:extLst>
      <p:ext uri="{BB962C8B-B14F-4D97-AF65-F5344CB8AC3E}">
        <p14:creationId xmlns:p14="http://schemas.microsoft.com/office/powerpoint/2010/main" val="1942251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664231" y="389410"/>
            <a:ext cx="9609825" cy="1231392"/>
          </a:xfrm>
        </p:spPr>
        <p:txBody>
          <a:bodyPr>
            <a:normAutofit fontScale="90000"/>
          </a:bodyPr>
          <a:lstStyle/>
          <a:p>
            <a:r>
              <a:rPr lang="en-GB" dirty="0"/>
              <a:t>Governance; the relation between the state and the local level</a:t>
            </a:r>
          </a:p>
        </p:txBody>
      </p:sp>
      <p:sp>
        <p:nvSpPr>
          <p:cNvPr id="6" name="Platshållare för innehåll 5"/>
          <p:cNvSpPr>
            <a:spLocks noGrp="1"/>
          </p:cNvSpPr>
          <p:nvPr>
            <p:ph idx="1"/>
          </p:nvPr>
        </p:nvSpPr>
        <p:spPr>
          <a:xfrm>
            <a:off x="664232" y="2105994"/>
            <a:ext cx="9609825" cy="3921582"/>
          </a:xfrm>
        </p:spPr>
        <p:txBody>
          <a:bodyPr>
            <a:normAutofit lnSpcReduction="10000"/>
          </a:bodyPr>
          <a:lstStyle/>
          <a:p>
            <a:r>
              <a:rPr lang="en-GB" dirty="0">
                <a:latin typeface="Calibri" panose="020F0502020204030204" pitchFamily="34" charset="0"/>
                <a:cs typeface="Calibri" panose="020F0502020204030204" pitchFamily="34" charset="0"/>
              </a:rPr>
              <a:t>Legislation, ordinances and recommendations </a:t>
            </a:r>
          </a:p>
          <a:p>
            <a:r>
              <a:rPr lang="en-GB" dirty="0">
                <a:latin typeface="Calibri" panose="020F0502020204030204" pitchFamily="34" charset="0"/>
                <a:cs typeface="Calibri" panose="020F0502020204030204" pitchFamily="34" charset="0"/>
              </a:rPr>
              <a:t>National goals and strategies, </a:t>
            </a:r>
          </a:p>
          <a:p>
            <a:r>
              <a:rPr lang="en-GB" dirty="0">
                <a:latin typeface="Calibri" panose="020F0502020204030204" pitchFamily="34" charset="0"/>
                <a:cs typeface="Calibri" panose="020F0502020204030204" pitchFamily="34" charset="0"/>
              </a:rPr>
              <a:t>Financing</a:t>
            </a:r>
          </a:p>
          <a:p>
            <a:r>
              <a:rPr lang="en-GB" dirty="0">
                <a:latin typeface="Calibri" panose="020F0502020204030204" pitchFamily="34" charset="0"/>
                <a:cs typeface="Calibri" panose="020F0502020204030204" pitchFamily="34" charset="0"/>
              </a:rPr>
              <a:t>Supervision</a:t>
            </a:r>
          </a:p>
          <a:p>
            <a:r>
              <a:rPr lang="en-GB" dirty="0">
                <a:latin typeface="Calibri" panose="020F0502020204030204" pitchFamily="34" charset="0"/>
                <a:cs typeface="Calibri" panose="020F0502020204030204" pitchFamily="34" charset="0"/>
              </a:rPr>
              <a:t>Court control</a:t>
            </a:r>
          </a:p>
          <a:p>
            <a:r>
              <a:rPr lang="en-GB" dirty="0">
                <a:latin typeface="Calibri" panose="020F0502020204030204" pitchFamily="34" charset="0"/>
                <a:cs typeface="Calibri" panose="020F0502020204030204" pitchFamily="34" charset="0"/>
              </a:rPr>
              <a:t>Knowledge; best practice evidence based methods and comparisons between local governments</a:t>
            </a:r>
          </a:p>
          <a:p>
            <a:r>
              <a:rPr lang="en-GB" dirty="0">
                <a:latin typeface="Calibri" panose="020F0502020204030204" pitchFamily="34" charset="0"/>
                <a:cs typeface="Calibri" panose="020F0502020204030204" pitchFamily="34" charset="0"/>
              </a:rPr>
              <a:t>Evaluations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454582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3" y="874602"/>
            <a:ext cx="11002630" cy="1231392"/>
          </a:xfrm>
        </p:spPr>
        <p:txBody>
          <a:bodyPr/>
          <a:lstStyle/>
          <a:p>
            <a:r>
              <a:rPr lang="en-US" sz="3600" dirty="0"/>
              <a:t>The Swedish Agency for Public Management</a:t>
            </a:r>
            <a:endParaRPr lang="sv-SE" sz="3600" dirty="0"/>
          </a:p>
        </p:txBody>
      </p:sp>
      <p:sp>
        <p:nvSpPr>
          <p:cNvPr id="3" name="Platshållare för innehåll 2"/>
          <p:cNvSpPr>
            <a:spLocks noGrp="1"/>
          </p:cNvSpPr>
          <p:nvPr>
            <p:ph sz="half" idx="1"/>
          </p:nvPr>
        </p:nvSpPr>
        <p:spPr>
          <a:xfrm>
            <a:off x="664233" y="2162394"/>
            <a:ext cx="4716000" cy="3740400"/>
          </a:xfrm>
        </p:spPr>
        <p:txBody>
          <a:bodyPr>
            <a:normAutofit lnSpcReduction="10000"/>
          </a:bodyPr>
          <a:lstStyle/>
          <a:p>
            <a:pPr>
              <a:buFont typeface="Arial" panose="020B0604020202020204" pitchFamily="34" charset="0"/>
              <a:buChar char="•"/>
            </a:pPr>
            <a:r>
              <a:rPr lang="en-US" dirty="0"/>
              <a:t>Government governance - more comprehensive and detailed</a:t>
            </a:r>
          </a:p>
          <a:p>
            <a:pPr>
              <a:buFont typeface="Arial" panose="020B0604020202020204" pitchFamily="34" charset="0"/>
              <a:buChar char="•"/>
            </a:pPr>
            <a:r>
              <a:rPr lang="en-US" dirty="0"/>
              <a:t>Targeted government grants </a:t>
            </a:r>
          </a:p>
          <a:p>
            <a:pPr>
              <a:buFont typeface="Arial" panose="020B0604020202020204" pitchFamily="34" charset="0"/>
              <a:buChar char="•"/>
            </a:pPr>
            <a:r>
              <a:rPr lang="en-US" dirty="0"/>
              <a:t>Supervision and follow-up lead to increased administration</a:t>
            </a:r>
          </a:p>
          <a:p>
            <a:pPr>
              <a:buFont typeface="Arial" panose="020B0604020202020204" pitchFamily="34" charset="0"/>
              <a:buChar char="•"/>
            </a:pPr>
            <a:r>
              <a:rPr lang="en-US" dirty="0"/>
              <a:t>Detail control reduces the room for maneuver</a:t>
            </a:r>
            <a:endParaRPr lang="sv-SE" dirty="0"/>
          </a:p>
        </p:txBody>
      </p:sp>
      <p:sp>
        <p:nvSpPr>
          <p:cNvPr id="4" name="Platshållare för innehåll 3"/>
          <p:cNvSpPr>
            <a:spLocks noGrp="1"/>
          </p:cNvSpPr>
          <p:nvPr>
            <p:ph sz="half" idx="2"/>
          </p:nvPr>
        </p:nvSpPr>
        <p:spPr>
          <a:xfrm>
            <a:off x="5558058" y="2162394"/>
            <a:ext cx="4716000" cy="3740400"/>
          </a:xfrm>
        </p:spPr>
        <p:txBody>
          <a:bodyPr>
            <a:normAutofit lnSpcReduction="10000"/>
          </a:bodyPr>
          <a:lstStyle/>
          <a:p>
            <a:pPr>
              <a:buFont typeface="Arial" panose="020B0604020202020204" pitchFamily="34" charset="0"/>
              <a:buChar char="•"/>
            </a:pPr>
            <a:r>
              <a:rPr lang="sv-SE" dirty="0"/>
              <a:t>Styrningen sträcker sig långt in i kommunernas och regionernas verksamheter</a:t>
            </a:r>
          </a:p>
          <a:p>
            <a:pPr>
              <a:buFont typeface="Arial" panose="020B0604020202020204" pitchFamily="34" charset="0"/>
              <a:buChar char="•"/>
            </a:pPr>
            <a:r>
              <a:rPr lang="sv-SE" dirty="0"/>
              <a:t>Styrningen riskerar att motverka nationell likvärdighet </a:t>
            </a:r>
          </a:p>
          <a:p>
            <a:pPr>
              <a:buFont typeface="Arial" panose="020B0604020202020204" pitchFamily="34" charset="0"/>
              <a:buChar char="•"/>
            </a:pPr>
            <a:r>
              <a:rPr lang="sv-SE" dirty="0"/>
              <a:t>Kommuner och regioner har olika förutsättningar att hantera statens styrning. </a:t>
            </a:r>
          </a:p>
        </p:txBody>
      </p:sp>
      <p:sp>
        <p:nvSpPr>
          <p:cNvPr id="5" name="Rectangle 1">
            <a:extLst>
              <a:ext uri="{FF2B5EF4-FFF2-40B4-BE49-F238E27FC236}">
                <a16:creationId xmlns:a16="http://schemas.microsoft.com/office/drawing/2014/main" id="{554BA114-FA33-4FBA-970D-7F8C40FD44B4}"/>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3121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dirty="0"/>
              <a:t>Challenges </a:t>
            </a:r>
          </a:p>
        </p:txBody>
      </p:sp>
      <p:sp>
        <p:nvSpPr>
          <p:cNvPr id="3" name="Platshållare för innehåll 2"/>
          <p:cNvSpPr>
            <a:spLocks noGrp="1"/>
          </p:cNvSpPr>
          <p:nvPr>
            <p:ph idx="1"/>
          </p:nvPr>
        </p:nvSpPr>
        <p:spPr>
          <a:xfrm>
            <a:off x="1019345" y="1690688"/>
            <a:ext cx="5657055" cy="3964723"/>
          </a:xfrm>
        </p:spPr>
        <p:txBody>
          <a:bodyPr>
            <a:normAutofit lnSpcReduction="10000"/>
          </a:bodyPr>
          <a:lstStyle/>
          <a:p>
            <a:pPr marL="30163" indent="0">
              <a:buNone/>
            </a:pPr>
            <a:r>
              <a:rPr lang="en-US" sz="3200" dirty="0">
                <a:latin typeface="Calibri" panose="020F0502020204030204" pitchFamily="34" charset="0"/>
                <a:cs typeface="Calibri" panose="020F0502020204030204" pitchFamily="34" charset="0"/>
              </a:rPr>
              <a:t>State control has increased</a:t>
            </a:r>
          </a:p>
          <a:p>
            <a:pPr marL="30163" indent="0">
              <a:buNone/>
            </a:pPr>
            <a:endParaRPr lang="en-US" sz="3200" dirty="0">
              <a:latin typeface="Calibri" panose="020F0502020204030204" pitchFamily="34" charset="0"/>
              <a:cs typeface="Calibri" panose="020F0502020204030204" pitchFamily="34" charset="0"/>
            </a:endParaRPr>
          </a:p>
          <a:p>
            <a:pPr marL="30163" indent="0">
              <a:buNone/>
            </a:pPr>
            <a:r>
              <a:rPr lang="en-US" sz="3200" dirty="0">
                <a:latin typeface="Calibri" panose="020F0502020204030204" pitchFamily="34" charset="0"/>
                <a:cs typeface="Calibri" panose="020F0502020204030204" pitchFamily="34" charset="0"/>
              </a:rPr>
              <a:t>More and more votes are being raised for increased state control / nationalization</a:t>
            </a:r>
          </a:p>
          <a:p>
            <a:pPr marL="30163" indent="0">
              <a:buNone/>
            </a:pPr>
            <a:endParaRPr lang="en-US" sz="3200" dirty="0">
              <a:latin typeface="Calibri" panose="020F0502020204030204" pitchFamily="34" charset="0"/>
              <a:cs typeface="Calibri" panose="020F0502020204030204" pitchFamily="34" charset="0"/>
            </a:endParaRPr>
          </a:p>
          <a:p>
            <a:pPr marL="30163" indent="0">
              <a:buNone/>
            </a:pPr>
            <a:r>
              <a:rPr lang="en-US" sz="3200" dirty="0">
                <a:latin typeface="Calibri" panose="020F0502020204030204" pitchFamily="34" charset="0"/>
                <a:cs typeface="Calibri" panose="020F0502020204030204" pitchFamily="34" charset="0"/>
              </a:rPr>
              <a:t>Investigations on increased state governance / nationalization</a:t>
            </a:r>
            <a:endParaRPr lang="sv-SE" sz="3200" dirty="0">
              <a:latin typeface="Calibri" panose="020F0502020204030204" pitchFamily="34" charset="0"/>
              <a:cs typeface="Calibri" panose="020F0502020204030204" pitchFamily="34" charset="0"/>
            </a:endParaRPr>
          </a:p>
          <a:p>
            <a:endParaRPr lang="sv-SE" dirty="0"/>
          </a:p>
        </p:txBody>
      </p:sp>
      <p:sp>
        <p:nvSpPr>
          <p:cNvPr id="4" name="Kommentar i oval 3"/>
          <p:cNvSpPr/>
          <p:nvPr/>
        </p:nvSpPr>
        <p:spPr>
          <a:xfrm>
            <a:off x="6857545" y="4752006"/>
            <a:ext cx="3048000" cy="144330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”The same </a:t>
            </a:r>
            <a:r>
              <a:rPr kumimoji="0" lang="sv-SE" sz="1800" b="0" i="0" u="none" strike="noStrike" kern="1200" cap="none" spc="0" normalizeH="0" baseline="0" noProof="0" dirty="0" err="1">
                <a:ln>
                  <a:noFill/>
                </a:ln>
                <a:solidFill>
                  <a:prstClr val="white"/>
                </a:solidFill>
                <a:effectLst/>
                <a:uLnTx/>
                <a:uFillTx/>
                <a:latin typeface="Arial"/>
                <a:ea typeface="+mn-ea"/>
                <a:cs typeface="+mn-cs"/>
              </a:rPr>
              <a:t>level</a:t>
            </a:r>
            <a:r>
              <a:rPr kumimoji="0" lang="sv-SE" sz="1800" b="0" i="0" u="none" strike="noStrike" kern="1200" cap="none" spc="0" normalizeH="0" baseline="0" noProof="0" dirty="0">
                <a:ln>
                  <a:noFill/>
                </a:ln>
                <a:solidFill>
                  <a:prstClr val="white"/>
                </a:solidFill>
                <a:effectLst/>
                <a:uLnTx/>
                <a:uFillTx/>
                <a:latin typeface="Arial"/>
                <a:ea typeface="+mn-ea"/>
                <a:cs typeface="+mn-cs"/>
              </a:rPr>
              <a:t> </a:t>
            </a:r>
            <a:r>
              <a:rPr kumimoji="0" lang="sv-SE" sz="1800" b="0" i="0" u="none" strike="noStrike" kern="1200" cap="none" spc="0" normalizeH="0" baseline="0" noProof="0" dirty="0" err="1">
                <a:ln>
                  <a:noFill/>
                </a:ln>
                <a:solidFill>
                  <a:prstClr val="white"/>
                </a:solidFill>
                <a:effectLst/>
                <a:uLnTx/>
                <a:uFillTx/>
                <a:latin typeface="Arial"/>
                <a:ea typeface="+mn-ea"/>
                <a:cs typeface="+mn-cs"/>
              </a:rPr>
              <a:t>of</a:t>
            </a:r>
            <a:r>
              <a:rPr kumimoji="0" lang="sv-SE" sz="1800" b="0" i="0" u="none" strike="noStrike" kern="1200" cap="none" spc="0" normalizeH="0" baseline="0" noProof="0" dirty="0">
                <a:ln>
                  <a:noFill/>
                </a:ln>
                <a:solidFill>
                  <a:prstClr val="white"/>
                </a:solidFill>
                <a:effectLst/>
                <a:uLnTx/>
                <a:uFillTx/>
                <a:latin typeface="Arial"/>
                <a:ea typeface="+mn-ea"/>
                <a:cs typeface="+mn-cs"/>
              </a:rPr>
              <a:t> tax in all </a:t>
            </a:r>
            <a:r>
              <a:rPr kumimoji="0" lang="sv-SE" sz="1800" b="0" i="0" u="none" strike="noStrike" kern="1200" cap="none" spc="0" normalizeH="0" baseline="0" noProof="0" dirty="0" err="1">
                <a:ln>
                  <a:noFill/>
                </a:ln>
                <a:solidFill>
                  <a:prstClr val="white"/>
                </a:solidFill>
                <a:effectLst/>
                <a:uLnTx/>
                <a:uFillTx/>
                <a:latin typeface="Arial"/>
                <a:ea typeface="+mn-ea"/>
                <a:cs typeface="+mn-cs"/>
              </a:rPr>
              <a:t>municipalities</a:t>
            </a:r>
            <a:r>
              <a:rPr kumimoji="0" lang="sv-SE" sz="1800" b="0" i="0" u="none" strike="noStrike" kern="1200" cap="none" spc="0" normalizeH="0" baseline="0" noProof="0" dirty="0">
                <a:ln>
                  <a:noFill/>
                </a:ln>
                <a:solidFill>
                  <a:prstClr val="white"/>
                </a:solidFill>
                <a:effectLst/>
                <a:uLnTx/>
                <a:uFillTx/>
                <a:latin typeface="Arial"/>
                <a:ea typeface="+mn-ea"/>
                <a:cs typeface="+mn-cs"/>
              </a:rPr>
              <a:t> and regions ”</a:t>
            </a:r>
          </a:p>
        </p:txBody>
      </p:sp>
      <p:sp>
        <p:nvSpPr>
          <p:cNvPr id="5" name="Kommentar i oval 4"/>
          <p:cNvSpPr/>
          <p:nvPr/>
        </p:nvSpPr>
        <p:spPr>
          <a:xfrm>
            <a:off x="8750058" y="2730574"/>
            <a:ext cx="3048000" cy="144330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dirty="0">
                <a:solidFill>
                  <a:prstClr val="white"/>
                </a:solidFill>
                <a:latin typeface="Arial"/>
              </a:rPr>
              <a:t>Health </a:t>
            </a:r>
            <a:r>
              <a:rPr lang="sv-SE" dirty="0" err="1">
                <a:solidFill>
                  <a:prstClr val="white"/>
                </a:solidFill>
                <a:latin typeface="Arial"/>
              </a:rPr>
              <a:t>care</a:t>
            </a:r>
            <a:r>
              <a:rPr lang="sv-SE" dirty="0">
                <a:solidFill>
                  <a:prstClr val="white"/>
                </a:solidFill>
                <a:latin typeface="Arial"/>
              </a:rPr>
              <a:t> – a call for </a:t>
            </a:r>
            <a:r>
              <a:rPr lang="sv-SE" dirty="0" err="1">
                <a:solidFill>
                  <a:prstClr val="white"/>
                </a:solidFill>
                <a:latin typeface="Arial"/>
              </a:rPr>
              <a:t>equivalence</a:t>
            </a:r>
            <a:r>
              <a:rPr lang="sv-SE" dirty="0">
                <a:solidFill>
                  <a:prstClr val="white"/>
                </a:solidFill>
                <a:latin typeface="Arial"/>
              </a:rPr>
              <a:t> </a:t>
            </a: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Kommentar i oval 5"/>
          <p:cNvSpPr/>
          <p:nvPr/>
        </p:nvSpPr>
        <p:spPr>
          <a:xfrm>
            <a:off x="7491100" y="662685"/>
            <a:ext cx="3048000" cy="144330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dirty="0">
                <a:solidFill>
                  <a:prstClr val="white"/>
                </a:solidFill>
                <a:latin typeface="Arial"/>
              </a:rPr>
              <a:t>State administration </a:t>
            </a:r>
            <a:r>
              <a:rPr lang="sv-SE" dirty="0" err="1">
                <a:solidFill>
                  <a:prstClr val="white"/>
                </a:solidFill>
                <a:latin typeface="Arial"/>
              </a:rPr>
              <a:t>of</a:t>
            </a:r>
            <a:r>
              <a:rPr lang="sv-SE" dirty="0">
                <a:solidFill>
                  <a:prstClr val="white"/>
                </a:solidFill>
                <a:latin typeface="Arial"/>
              </a:rPr>
              <a:t> </a:t>
            </a:r>
            <a:r>
              <a:rPr lang="sv-SE" dirty="0" err="1">
                <a:solidFill>
                  <a:prstClr val="white"/>
                </a:solidFill>
                <a:latin typeface="Arial"/>
              </a:rPr>
              <a:t>education</a:t>
            </a: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530993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664233" y="357809"/>
            <a:ext cx="10691339" cy="1748185"/>
          </a:xfrm>
        </p:spPr>
        <p:txBody>
          <a:bodyPr/>
          <a:lstStyle/>
          <a:p>
            <a:r>
              <a:rPr lang="sv-SE" dirty="0"/>
              <a:t>Change in </a:t>
            </a:r>
            <a:r>
              <a:rPr lang="en-US" dirty="0"/>
              <a:t>demographics</a:t>
            </a:r>
            <a:r>
              <a:rPr lang="sv-SE" dirty="0"/>
              <a:t> 2020-2030</a:t>
            </a:r>
            <a:br>
              <a:rPr lang="sv-SE" dirty="0"/>
            </a:br>
            <a:r>
              <a:rPr lang="sv-SE" sz="2800" dirty="0"/>
              <a:t>SCB 2021</a:t>
            </a:r>
            <a:endParaRPr lang="sv-SE" dirty="0"/>
          </a:p>
        </p:txBody>
      </p:sp>
      <p:pic>
        <p:nvPicPr>
          <p:cNvPr id="3" name="Bildobjekt 2">
            <a:extLst>
              <a:ext uri="{FF2B5EF4-FFF2-40B4-BE49-F238E27FC236}">
                <a16:creationId xmlns:a16="http://schemas.microsoft.com/office/drawing/2014/main" id="{C09B10D3-FC1C-4002-821A-9BE35A115E68}"/>
              </a:ext>
            </a:extLst>
          </p:cNvPr>
          <p:cNvPicPr>
            <a:picLocks noChangeAspect="1"/>
          </p:cNvPicPr>
          <p:nvPr/>
        </p:nvPicPr>
        <p:blipFill>
          <a:blip r:embed="rId3"/>
          <a:stretch>
            <a:fillRect/>
          </a:stretch>
        </p:blipFill>
        <p:spPr>
          <a:xfrm>
            <a:off x="664233" y="1828800"/>
            <a:ext cx="7561161" cy="4311470"/>
          </a:xfrm>
          <a:prstGeom prst="rect">
            <a:avLst/>
          </a:prstGeom>
        </p:spPr>
      </p:pic>
    </p:spTree>
    <p:extLst>
      <p:ext uri="{BB962C8B-B14F-4D97-AF65-F5344CB8AC3E}">
        <p14:creationId xmlns:p14="http://schemas.microsoft.com/office/powerpoint/2010/main" val="2612556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875DB7-1514-4C4D-B931-224B803191BA}"/>
              </a:ext>
            </a:extLst>
          </p:cNvPr>
          <p:cNvSpPr>
            <a:spLocks noGrp="1"/>
          </p:cNvSpPr>
          <p:nvPr>
            <p:ph type="title"/>
          </p:nvPr>
        </p:nvSpPr>
        <p:spPr>
          <a:xfrm>
            <a:off x="470270" y="394311"/>
            <a:ext cx="10502530" cy="1231392"/>
          </a:xfrm>
        </p:spPr>
        <p:txBody>
          <a:bodyPr/>
          <a:lstStyle/>
          <a:p>
            <a:r>
              <a:rPr lang="sv-SE" dirty="0" err="1"/>
              <a:t>Equalization</a:t>
            </a:r>
            <a:r>
              <a:rPr lang="sv-SE" dirty="0"/>
              <a:t> in taxation  </a:t>
            </a:r>
          </a:p>
        </p:txBody>
      </p:sp>
      <p:pic>
        <p:nvPicPr>
          <p:cNvPr id="5" name="Platshållare för innehåll 4"/>
          <p:cNvPicPr>
            <a:picLocks noGrp="1" noChangeAspect="1"/>
          </p:cNvPicPr>
          <p:nvPr>
            <p:ph idx="1"/>
          </p:nvPr>
        </p:nvPicPr>
        <p:blipFill>
          <a:blip r:embed="rId3"/>
          <a:stretch>
            <a:fillRect/>
          </a:stretch>
        </p:blipFill>
        <p:spPr>
          <a:xfrm>
            <a:off x="675861" y="1813941"/>
            <a:ext cx="7351095" cy="4305288"/>
          </a:xfrm>
          <a:prstGeom prst="rect">
            <a:avLst/>
          </a:prstGeom>
        </p:spPr>
      </p:pic>
      <p:sp>
        <p:nvSpPr>
          <p:cNvPr id="6" name="Rektangel 5"/>
          <p:cNvSpPr/>
          <p:nvPr/>
        </p:nvSpPr>
        <p:spPr>
          <a:xfrm>
            <a:off x="8587409" y="2290229"/>
            <a:ext cx="335279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a:ea typeface="+mn-ea"/>
                <a:cs typeface="+mn-cs"/>
              </a:rPr>
              <a:t>Danderyd</a:t>
            </a:r>
            <a:r>
              <a:rPr kumimoji="0" lang="en-US" sz="1800" b="0" i="0" u="none" strike="noStrike" kern="1200" cap="none" spc="0" normalizeH="0" baseline="0" noProof="0" dirty="0">
                <a:ln>
                  <a:noFill/>
                </a:ln>
                <a:solidFill>
                  <a:prstClr val="black"/>
                </a:solidFill>
                <a:effectLst/>
                <a:uLnTx/>
                <a:uFillTx/>
                <a:latin typeface="Arial"/>
                <a:ea typeface="+mn-ea"/>
                <a:cs typeface="+mn-cs"/>
              </a:rPr>
              <a:t> would need 11%, Malmö  27% and </a:t>
            </a:r>
            <a:r>
              <a:rPr kumimoji="0" lang="en-US" sz="1800" b="0" i="0" u="none" strike="noStrike" kern="1200" cap="none" spc="0" normalizeH="0" baseline="0" noProof="0" dirty="0" err="1">
                <a:ln>
                  <a:noFill/>
                </a:ln>
                <a:solidFill>
                  <a:prstClr val="black"/>
                </a:solidFill>
                <a:effectLst/>
                <a:uLnTx/>
                <a:uFillTx/>
                <a:latin typeface="Arial"/>
                <a:ea typeface="+mn-ea"/>
                <a:cs typeface="+mn-cs"/>
              </a:rPr>
              <a:t>Åsele</a:t>
            </a:r>
            <a:r>
              <a:rPr kumimoji="0" lang="en-US" sz="1800" b="0" i="0" u="none" strike="noStrike" kern="1200" cap="none" spc="0" normalizeH="0" baseline="0" noProof="0" dirty="0">
                <a:ln>
                  <a:noFill/>
                </a:ln>
                <a:solidFill>
                  <a:prstClr val="black"/>
                </a:solidFill>
                <a:effectLst/>
                <a:uLnTx/>
                <a:uFillTx/>
                <a:latin typeface="Arial"/>
                <a:ea typeface="+mn-ea"/>
                <a:cs typeface="+mn-cs"/>
              </a:rPr>
              <a:t>  39% in municipal tax, without an equalization system.</a:t>
            </a: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02986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074" name="Rubrik 1"/>
          <p:cNvSpPr>
            <a:spLocks noGrp="1"/>
          </p:cNvSpPr>
          <p:nvPr>
            <p:ph type="title"/>
          </p:nvPr>
        </p:nvSpPr>
        <p:spPr/>
        <p:txBody>
          <a:bodyPr/>
          <a:lstStyle/>
          <a:p>
            <a:pPr eaLnBrk="1" hangingPunct="1"/>
            <a:r>
              <a:rPr lang="sv-SE" dirty="0"/>
              <a:t>Our </a:t>
            </a:r>
            <a:r>
              <a:rPr lang="sv-SE" dirty="0" err="1"/>
              <a:t>members</a:t>
            </a:r>
            <a:endParaRPr lang="sv-SE" dirty="0"/>
          </a:p>
        </p:txBody>
      </p:sp>
      <p:sp>
        <p:nvSpPr>
          <p:cNvPr id="3075" name="Platshållare för innehåll 2"/>
          <p:cNvSpPr>
            <a:spLocks noGrp="1"/>
          </p:cNvSpPr>
          <p:nvPr>
            <p:ph sz="half" idx="1"/>
          </p:nvPr>
        </p:nvSpPr>
        <p:spPr>
          <a:xfrm>
            <a:off x="6398077" y="1905917"/>
            <a:ext cx="5129689" cy="2308274"/>
          </a:xfrm>
        </p:spPr>
        <p:txBody>
          <a:bodyPr>
            <a:normAutofit/>
          </a:bodyPr>
          <a:lstStyle/>
          <a:p>
            <a:pPr>
              <a:spcBef>
                <a:spcPts val="456"/>
              </a:spcBef>
              <a:buNone/>
            </a:pPr>
            <a:r>
              <a:rPr lang="sv-SE" sz="2800" dirty="0"/>
              <a:t>SALAR </a:t>
            </a:r>
            <a:r>
              <a:rPr lang="en-US" sz="2800" dirty="0"/>
              <a:t>representing</a:t>
            </a:r>
          </a:p>
          <a:p>
            <a:pPr>
              <a:spcBef>
                <a:spcPts val="456"/>
              </a:spcBef>
              <a:buFont typeface="Wingdings" pitchFamily="2" charset="2"/>
              <a:buChar char="§"/>
            </a:pPr>
            <a:r>
              <a:rPr lang="sv-SE" sz="2800" dirty="0"/>
              <a:t>290 </a:t>
            </a:r>
            <a:r>
              <a:rPr lang="en-US" sz="2800" dirty="0"/>
              <a:t>Municipalities</a:t>
            </a:r>
            <a:r>
              <a:rPr lang="sv-SE" sz="2800" dirty="0"/>
              <a:t> </a:t>
            </a:r>
          </a:p>
          <a:p>
            <a:pPr>
              <a:spcBef>
                <a:spcPts val="456"/>
              </a:spcBef>
              <a:buFont typeface="Wingdings" pitchFamily="2" charset="2"/>
              <a:buChar char="§"/>
            </a:pPr>
            <a:r>
              <a:rPr lang="sv-SE" sz="2800" dirty="0"/>
              <a:t>21 </a:t>
            </a:r>
            <a:r>
              <a:rPr lang="en-US" sz="2800" dirty="0"/>
              <a:t>County</a:t>
            </a:r>
            <a:r>
              <a:rPr lang="sv-SE" sz="2800" dirty="0"/>
              <a:t> Councils/Regions</a:t>
            </a:r>
          </a:p>
        </p:txBody>
      </p:sp>
      <p:pic>
        <p:nvPicPr>
          <p:cNvPr id="406" name="Bildobjekt 405" descr="kartor kommuner var.png"/>
          <p:cNvPicPr>
            <a:picLocks noChangeAspect="1"/>
          </p:cNvPicPr>
          <p:nvPr/>
        </p:nvPicPr>
        <p:blipFill>
          <a:blip r:embed="rId3" cstate="print"/>
          <a:stretch>
            <a:fillRect/>
          </a:stretch>
        </p:blipFill>
        <p:spPr>
          <a:xfrm>
            <a:off x="2516645" y="1584031"/>
            <a:ext cx="1617990" cy="4075636"/>
          </a:xfrm>
          <a:prstGeom prst="rect">
            <a:avLst/>
          </a:prstGeom>
          <a:effectLst>
            <a:outerShdw blurRad="50800" dist="38100" dir="2700000" algn="tl" rotWithShape="0">
              <a:prstClr val="black">
                <a:alpha val="40000"/>
              </a:prstClr>
            </a:outerShdw>
          </a:effectLst>
        </p:spPr>
      </p:pic>
      <p:pic>
        <p:nvPicPr>
          <p:cNvPr id="407" name="Bildobjekt 406" descr="kartor landsting var.png"/>
          <p:cNvPicPr>
            <a:picLocks noChangeAspect="1"/>
          </p:cNvPicPr>
          <p:nvPr/>
        </p:nvPicPr>
        <p:blipFill>
          <a:blip r:embed="rId4" cstate="print"/>
          <a:stretch>
            <a:fillRect/>
          </a:stretch>
        </p:blipFill>
        <p:spPr>
          <a:xfrm>
            <a:off x="4229683" y="1590261"/>
            <a:ext cx="1731201" cy="4113372"/>
          </a:xfrm>
          <a:prstGeom prst="rect">
            <a:avLst/>
          </a:prstGeom>
          <a:effectLst>
            <a:outerShdw blurRad="50800" dist="38100" dir="2700000" algn="tl" rotWithShape="0">
              <a:prstClr val="black">
                <a:alpha val="40000"/>
              </a:prstClr>
            </a:outerShdw>
          </a:effectLst>
        </p:spPr>
      </p:pic>
      <p:sp>
        <p:nvSpPr>
          <p:cNvPr id="3" name="Rektangel: rundade hörn 2">
            <a:extLst>
              <a:ext uri="{FF2B5EF4-FFF2-40B4-BE49-F238E27FC236}">
                <a16:creationId xmlns:a16="http://schemas.microsoft.com/office/drawing/2014/main" id="{2C5E0902-A84C-48B2-BF4F-EA3B023079CB}"/>
              </a:ext>
            </a:extLst>
          </p:cNvPr>
          <p:cNvSpPr/>
          <p:nvPr/>
        </p:nvSpPr>
        <p:spPr>
          <a:xfrm>
            <a:off x="6929262" y="4408472"/>
            <a:ext cx="4598504" cy="1472900"/>
          </a:xfrm>
          <a:prstGeom prst="roundRect">
            <a:avLst/>
          </a:prstGeom>
          <a:solidFill>
            <a:srgbClr val="00B0F0">
              <a:alpha val="5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rial"/>
                <a:ea typeface="+mn-ea"/>
                <a:cs typeface="+mn-cs"/>
              </a:rPr>
              <a:t>A prosperous Sweden is created locally </a:t>
            </a:r>
            <a:endParaRPr kumimoji="0" lang="sv-SE" sz="2800" b="0" i="0" u="none" strike="noStrike" kern="1200" cap="none" spc="0" normalizeH="0" baseline="0" noProof="0" dirty="0">
              <a:ln>
                <a:noFill/>
              </a:ln>
              <a:solidFill>
                <a:srgbClr val="002060"/>
              </a:solidFill>
              <a:effectLst/>
              <a:uLnTx/>
              <a:uFillTx/>
              <a:latin typeface="Arial"/>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C8DF661-8950-4D22-9DA3-E7108C5D82FE}"/>
              </a:ext>
            </a:extLst>
          </p:cNvPr>
          <p:cNvSpPr>
            <a:spLocks noGrp="1"/>
          </p:cNvSpPr>
          <p:nvPr>
            <p:ph type="title"/>
          </p:nvPr>
        </p:nvSpPr>
        <p:spPr>
          <a:xfrm>
            <a:off x="664232" y="136472"/>
            <a:ext cx="9609825" cy="1231392"/>
          </a:xfrm>
        </p:spPr>
        <p:txBody>
          <a:bodyPr/>
          <a:lstStyle/>
          <a:p>
            <a:r>
              <a:rPr lang="sv-SE" dirty="0"/>
              <a:t>The </a:t>
            </a:r>
            <a:r>
              <a:rPr lang="sv-SE" dirty="0" err="1"/>
              <a:t>basics</a:t>
            </a:r>
            <a:r>
              <a:rPr lang="sv-SE" dirty="0"/>
              <a:t> </a:t>
            </a:r>
            <a:r>
              <a:rPr lang="sv-SE" dirty="0" err="1"/>
              <a:t>of</a:t>
            </a:r>
            <a:r>
              <a:rPr lang="sv-SE" dirty="0"/>
              <a:t> </a:t>
            </a:r>
            <a:r>
              <a:rPr lang="sv-SE" dirty="0" err="1"/>
              <a:t>equalization</a:t>
            </a:r>
            <a:endParaRPr lang="sv-SE" dirty="0"/>
          </a:p>
        </p:txBody>
      </p:sp>
      <p:sp>
        <p:nvSpPr>
          <p:cNvPr id="3" name="Platshållare för innehåll 2">
            <a:extLst>
              <a:ext uri="{FF2B5EF4-FFF2-40B4-BE49-F238E27FC236}">
                <a16:creationId xmlns:a16="http://schemas.microsoft.com/office/drawing/2014/main" id="{1CB0BE61-A400-4029-80A6-3730EF71303E}"/>
              </a:ext>
            </a:extLst>
          </p:cNvPr>
          <p:cNvSpPr>
            <a:spLocks noGrp="1"/>
          </p:cNvSpPr>
          <p:nvPr>
            <p:ph idx="1"/>
          </p:nvPr>
        </p:nvSpPr>
        <p:spPr>
          <a:xfrm>
            <a:off x="757875" y="1722782"/>
            <a:ext cx="10676249" cy="4642902"/>
          </a:xfrm>
        </p:spPr>
        <p:txBody>
          <a:bodyPr>
            <a:normAutofit fontScale="92500" lnSpcReduction="10000"/>
          </a:bodyPr>
          <a:lstStyle/>
          <a:p>
            <a:pPr marL="30163" indent="0">
              <a:buNone/>
            </a:pPr>
            <a:r>
              <a:rPr lang="en-US" b="1" dirty="0">
                <a:latin typeface="Calibri" panose="020F0502020204030204" pitchFamily="34" charset="0"/>
                <a:cs typeface="Calibri" panose="020F0502020204030204" pitchFamily="34" charset="0"/>
              </a:rPr>
              <a:t>Income equalization;</a:t>
            </a:r>
          </a:p>
          <a:p>
            <a:r>
              <a:rPr lang="en-US" dirty="0">
                <a:latin typeface="Calibri" panose="020F0502020204030204" pitchFamily="34" charset="0"/>
                <a:cs typeface="Calibri" panose="020F0502020204030204" pitchFamily="34" charset="0"/>
              </a:rPr>
              <a:t>tax power, 95% state-funded ("state subsidy distribution system"). 85-95% compensation rate</a:t>
            </a:r>
          </a:p>
          <a:p>
            <a:pPr marL="30163" indent="0">
              <a:buNone/>
            </a:pPr>
            <a:r>
              <a:rPr lang="en-US" b="1" dirty="0">
                <a:latin typeface="Calibri" panose="020F0502020204030204" pitchFamily="34" charset="0"/>
                <a:cs typeface="Calibri" panose="020F0502020204030204" pitchFamily="34" charset="0"/>
              </a:rPr>
              <a:t>Cost equalization</a:t>
            </a:r>
          </a:p>
          <a:p>
            <a:r>
              <a:rPr lang="en-US" dirty="0">
                <a:latin typeface="Calibri" panose="020F0502020204030204" pitchFamily="34" charset="0"/>
                <a:cs typeface="Calibri" panose="020F0502020204030204" pitchFamily="34" charset="0"/>
              </a:rPr>
              <a:t>structural needs, inter-municipal, "needs equalization". 100% compensation rate</a:t>
            </a:r>
          </a:p>
          <a:p>
            <a:pPr marL="30163" indent="0">
              <a:buNone/>
            </a:pPr>
            <a:r>
              <a:rPr lang="en-US" b="1" dirty="0">
                <a:latin typeface="Calibri" panose="020F0502020204030204" pitchFamily="34" charset="0"/>
                <a:cs typeface="Calibri" panose="020F0502020204030204" pitchFamily="34" charset="0"/>
              </a:rPr>
              <a:t>The structural contribution</a:t>
            </a:r>
          </a:p>
          <a:p>
            <a:r>
              <a:rPr lang="en-US" dirty="0">
                <a:latin typeface="Calibri" panose="020F0502020204030204" pitchFamily="34" charset="0"/>
                <a:cs typeface="Calibri" panose="020F0502020204030204" pitchFamily="34" charset="0"/>
              </a:rPr>
              <a:t>"Permanent introduction grants" after the 2005 equalization reform, state-funded</a:t>
            </a:r>
          </a:p>
          <a:p>
            <a:pPr marL="30163" indent="0">
              <a:buNone/>
            </a:pPr>
            <a:endParaRPr lang="en-US" dirty="0">
              <a:latin typeface="Calibri" panose="020F0502020204030204" pitchFamily="34" charset="0"/>
              <a:cs typeface="Calibri" panose="020F0502020204030204" pitchFamily="34" charset="0"/>
            </a:endParaRPr>
          </a:p>
          <a:p>
            <a:pPr marL="30163" indent="0">
              <a:buNone/>
            </a:pPr>
            <a:r>
              <a:rPr lang="en-US" dirty="0">
                <a:latin typeface="Calibri" panose="020F0502020204030204" pitchFamily="34" charset="0"/>
                <a:cs typeface="Calibri" panose="020F0502020204030204" pitchFamily="34" charset="0"/>
              </a:rPr>
              <a:t>Not included: property tax, municipal companies, development income</a:t>
            </a:r>
            <a:endParaRPr lang="sv-S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0988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solidFill>
                  <a:schemeClr val="tx1"/>
                </a:solidFill>
              </a:rPr>
              <a:t>A balance of interaction and trust</a:t>
            </a:r>
          </a:p>
        </p:txBody>
      </p:sp>
      <p:grpSp>
        <p:nvGrpSpPr>
          <p:cNvPr id="3" name="Grupp 2"/>
          <p:cNvGrpSpPr/>
          <p:nvPr/>
        </p:nvGrpSpPr>
        <p:grpSpPr>
          <a:xfrm>
            <a:off x="838200" y="1825625"/>
            <a:ext cx="10465495" cy="4351338"/>
            <a:chOff x="838200" y="1825625"/>
            <a:chExt cx="10465495" cy="4351338"/>
          </a:xfrm>
        </p:grpSpPr>
        <p:sp>
          <p:nvSpPr>
            <p:cNvPr id="5" name="Romb 4"/>
            <p:cNvSpPr/>
            <p:nvPr/>
          </p:nvSpPr>
          <p:spPr>
            <a:xfrm>
              <a:off x="1014616" y="1825625"/>
              <a:ext cx="10162767" cy="4351338"/>
            </a:xfrm>
            <a:prstGeom prst="diamond">
              <a:avLst/>
            </a:prstGeom>
            <a:solidFill>
              <a:srgbClr val="F7FBC5"/>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rihandsfigur 5"/>
            <p:cNvSpPr/>
            <p:nvPr/>
          </p:nvSpPr>
          <p:spPr>
            <a:xfrm>
              <a:off x="838200" y="2116901"/>
              <a:ext cx="5207888" cy="1740804"/>
            </a:xfrm>
            <a:custGeom>
              <a:avLst/>
              <a:gdLst>
                <a:gd name="connsiteX0" fmla="*/ 0 w 5207888"/>
                <a:gd name="connsiteY0" fmla="*/ 290140 h 1740804"/>
                <a:gd name="connsiteX1" fmla="*/ 290140 w 5207888"/>
                <a:gd name="connsiteY1" fmla="*/ 0 h 1740804"/>
                <a:gd name="connsiteX2" fmla="*/ 4917748 w 5207888"/>
                <a:gd name="connsiteY2" fmla="*/ 0 h 1740804"/>
                <a:gd name="connsiteX3" fmla="*/ 5207888 w 5207888"/>
                <a:gd name="connsiteY3" fmla="*/ 290140 h 1740804"/>
                <a:gd name="connsiteX4" fmla="*/ 5207888 w 5207888"/>
                <a:gd name="connsiteY4" fmla="*/ 1450664 h 1740804"/>
                <a:gd name="connsiteX5" fmla="*/ 4917748 w 5207888"/>
                <a:gd name="connsiteY5" fmla="*/ 1740804 h 1740804"/>
                <a:gd name="connsiteX6" fmla="*/ 290140 w 5207888"/>
                <a:gd name="connsiteY6" fmla="*/ 1740804 h 1740804"/>
                <a:gd name="connsiteX7" fmla="*/ 0 w 5207888"/>
                <a:gd name="connsiteY7" fmla="*/ 1450664 h 1740804"/>
                <a:gd name="connsiteX8" fmla="*/ 0 w 5207888"/>
                <a:gd name="connsiteY8" fmla="*/ 290140 h 1740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7888" h="1740804">
                  <a:moveTo>
                    <a:pt x="0" y="290140"/>
                  </a:moveTo>
                  <a:cubicBezTo>
                    <a:pt x="0" y="129900"/>
                    <a:pt x="129900" y="0"/>
                    <a:pt x="290140" y="0"/>
                  </a:cubicBezTo>
                  <a:lnTo>
                    <a:pt x="4917748" y="0"/>
                  </a:lnTo>
                  <a:cubicBezTo>
                    <a:pt x="5077988" y="0"/>
                    <a:pt x="5207888" y="129900"/>
                    <a:pt x="5207888" y="290140"/>
                  </a:cubicBezTo>
                  <a:lnTo>
                    <a:pt x="5207888" y="1450664"/>
                  </a:lnTo>
                  <a:cubicBezTo>
                    <a:pt x="5207888" y="1610904"/>
                    <a:pt x="5077988" y="1740804"/>
                    <a:pt x="4917748" y="1740804"/>
                  </a:cubicBezTo>
                  <a:lnTo>
                    <a:pt x="290140" y="1740804"/>
                  </a:lnTo>
                  <a:cubicBezTo>
                    <a:pt x="129900" y="1740804"/>
                    <a:pt x="0" y="1610904"/>
                    <a:pt x="0" y="1450664"/>
                  </a:cubicBezTo>
                  <a:lnTo>
                    <a:pt x="0" y="2901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6429" tIns="256429" rIns="256429" bIns="256429" numCol="1" spcCol="1270" anchor="ctr" anchorCtr="0">
              <a:noAutofit/>
            </a:bodyPr>
            <a:lstStyle/>
            <a:p>
              <a:pPr lvl="0" algn="ctr" defTabSz="2000250">
                <a:lnSpc>
                  <a:spcPct val="90000"/>
                </a:lnSpc>
                <a:spcBef>
                  <a:spcPct val="0"/>
                </a:spcBef>
                <a:spcAft>
                  <a:spcPct val="35000"/>
                </a:spcAft>
              </a:pPr>
              <a:r>
                <a:rPr lang="en-US" sz="4500" kern="1200" noProof="0" dirty="0">
                  <a:solidFill>
                    <a:schemeClr val="tx1"/>
                  </a:solidFill>
                  <a:latin typeface="Calibri" panose="020F0502020204030204" pitchFamily="34" charset="0"/>
                  <a:cs typeface="Calibri" panose="020F0502020204030204" pitchFamily="34" charset="0"/>
                </a:rPr>
                <a:t>Legislator</a:t>
              </a:r>
            </a:p>
          </p:txBody>
        </p:sp>
        <p:sp>
          <p:nvSpPr>
            <p:cNvPr id="7" name="Frihandsfigur 6"/>
            <p:cNvSpPr/>
            <p:nvPr/>
          </p:nvSpPr>
          <p:spPr>
            <a:xfrm>
              <a:off x="6283684" y="2170119"/>
              <a:ext cx="5020011" cy="1697021"/>
            </a:xfrm>
            <a:custGeom>
              <a:avLst/>
              <a:gdLst>
                <a:gd name="connsiteX0" fmla="*/ 0 w 5020011"/>
                <a:gd name="connsiteY0" fmla="*/ 282842 h 1697021"/>
                <a:gd name="connsiteX1" fmla="*/ 282842 w 5020011"/>
                <a:gd name="connsiteY1" fmla="*/ 0 h 1697021"/>
                <a:gd name="connsiteX2" fmla="*/ 4737169 w 5020011"/>
                <a:gd name="connsiteY2" fmla="*/ 0 h 1697021"/>
                <a:gd name="connsiteX3" fmla="*/ 5020011 w 5020011"/>
                <a:gd name="connsiteY3" fmla="*/ 282842 h 1697021"/>
                <a:gd name="connsiteX4" fmla="*/ 5020011 w 5020011"/>
                <a:gd name="connsiteY4" fmla="*/ 1414179 h 1697021"/>
                <a:gd name="connsiteX5" fmla="*/ 4737169 w 5020011"/>
                <a:gd name="connsiteY5" fmla="*/ 1697021 h 1697021"/>
                <a:gd name="connsiteX6" fmla="*/ 282842 w 5020011"/>
                <a:gd name="connsiteY6" fmla="*/ 1697021 h 1697021"/>
                <a:gd name="connsiteX7" fmla="*/ 0 w 5020011"/>
                <a:gd name="connsiteY7" fmla="*/ 1414179 h 1697021"/>
                <a:gd name="connsiteX8" fmla="*/ 0 w 5020011"/>
                <a:gd name="connsiteY8" fmla="*/ 282842 h 169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0011" h="1697021">
                  <a:moveTo>
                    <a:pt x="0" y="282842"/>
                  </a:moveTo>
                  <a:cubicBezTo>
                    <a:pt x="0" y="126633"/>
                    <a:pt x="126633" y="0"/>
                    <a:pt x="282842" y="0"/>
                  </a:cubicBezTo>
                  <a:lnTo>
                    <a:pt x="4737169" y="0"/>
                  </a:lnTo>
                  <a:cubicBezTo>
                    <a:pt x="4893378" y="0"/>
                    <a:pt x="5020011" y="126633"/>
                    <a:pt x="5020011" y="282842"/>
                  </a:cubicBezTo>
                  <a:lnTo>
                    <a:pt x="5020011" y="1414179"/>
                  </a:lnTo>
                  <a:cubicBezTo>
                    <a:pt x="5020011" y="1570388"/>
                    <a:pt x="4893378" y="1697021"/>
                    <a:pt x="4737169" y="1697021"/>
                  </a:cubicBezTo>
                  <a:lnTo>
                    <a:pt x="282842" y="1697021"/>
                  </a:lnTo>
                  <a:cubicBezTo>
                    <a:pt x="126633" y="1697021"/>
                    <a:pt x="0" y="1570388"/>
                    <a:pt x="0" y="1414179"/>
                  </a:cubicBezTo>
                  <a:lnTo>
                    <a:pt x="0" y="2828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482" tIns="250482" rIns="250482" bIns="250482" numCol="1" spcCol="1270" anchor="ctr" anchorCtr="0">
              <a:noAutofit/>
            </a:bodyPr>
            <a:lstStyle/>
            <a:p>
              <a:pPr lvl="0" algn="ctr" defTabSz="1955800">
                <a:lnSpc>
                  <a:spcPct val="90000"/>
                </a:lnSpc>
                <a:spcBef>
                  <a:spcPct val="0"/>
                </a:spcBef>
                <a:spcAft>
                  <a:spcPct val="35000"/>
                </a:spcAft>
              </a:pPr>
              <a:r>
                <a:rPr lang="en-US" sz="4400" kern="1200" noProof="0" dirty="0">
                  <a:latin typeface="Calibri" panose="020F0502020204030204" pitchFamily="34" charset="0"/>
                  <a:cs typeface="Calibri" panose="020F0502020204030204" pitchFamily="34" charset="0"/>
                </a:rPr>
                <a:t>Authorities</a:t>
              </a:r>
            </a:p>
          </p:txBody>
        </p:sp>
        <p:sp>
          <p:nvSpPr>
            <p:cNvPr id="8" name="Frihandsfigur 7"/>
            <p:cNvSpPr/>
            <p:nvPr/>
          </p:nvSpPr>
          <p:spPr>
            <a:xfrm>
              <a:off x="838200" y="4028975"/>
              <a:ext cx="5155721" cy="1697021"/>
            </a:xfrm>
            <a:custGeom>
              <a:avLst/>
              <a:gdLst>
                <a:gd name="connsiteX0" fmla="*/ 0 w 5155721"/>
                <a:gd name="connsiteY0" fmla="*/ 282842 h 1697021"/>
                <a:gd name="connsiteX1" fmla="*/ 282842 w 5155721"/>
                <a:gd name="connsiteY1" fmla="*/ 0 h 1697021"/>
                <a:gd name="connsiteX2" fmla="*/ 4872879 w 5155721"/>
                <a:gd name="connsiteY2" fmla="*/ 0 h 1697021"/>
                <a:gd name="connsiteX3" fmla="*/ 5155721 w 5155721"/>
                <a:gd name="connsiteY3" fmla="*/ 282842 h 1697021"/>
                <a:gd name="connsiteX4" fmla="*/ 5155721 w 5155721"/>
                <a:gd name="connsiteY4" fmla="*/ 1414179 h 1697021"/>
                <a:gd name="connsiteX5" fmla="*/ 4872879 w 5155721"/>
                <a:gd name="connsiteY5" fmla="*/ 1697021 h 1697021"/>
                <a:gd name="connsiteX6" fmla="*/ 282842 w 5155721"/>
                <a:gd name="connsiteY6" fmla="*/ 1697021 h 1697021"/>
                <a:gd name="connsiteX7" fmla="*/ 0 w 5155721"/>
                <a:gd name="connsiteY7" fmla="*/ 1414179 h 1697021"/>
                <a:gd name="connsiteX8" fmla="*/ 0 w 5155721"/>
                <a:gd name="connsiteY8" fmla="*/ 282842 h 169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5721" h="1697021">
                  <a:moveTo>
                    <a:pt x="0" y="282842"/>
                  </a:moveTo>
                  <a:cubicBezTo>
                    <a:pt x="0" y="126633"/>
                    <a:pt x="126633" y="0"/>
                    <a:pt x="282842" y="0"/>
                  </a:cubicBezTo>
                  <a:lnTo>
                    <a:pt x="4872879" y="0"/>
                  </a:lnTo>
                  <a:cubicBezTo>
                    <a:pt x="5029088" y="0"/>
                    <a:pt x="5155721" y="126633"/>
                    <a:pt x="5155721" y="282842"/>
                  </a:cubicBezTo>
                  <a:lnTo>
                    <a:pt x="5155721" y="1414179"/>
                  </a:lnTo>
                  <a:cubicBezTo>
                    <a:pt x="5155721" y="1570388"/>
                    <a:pt x="5029088" y="1697021"/>
                    <a:pt x="4872879" y="1697021"/>
                  </a:cubicBezTo>
                  <a:lnTo>
                    <a:pt x="282842" y="1697021"/>
                  </a:lnTo>
                  <a:cubicBezTo>
                    <a:pt x="126633" y="1697021"/>
                    <a:pt x="0" y="1570388"/>
                    <a:pt x="0" y="1414179"/>
                  </a:cubicBezTo>
                  <a:lnTo>
                    <a:pt x="0" y="2828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672" tIns="246672" rIns="246672" bIns="246672" numCol="1" spcCol="1270" anchor="ctr" anchorCtr="0">
              <a:noAutofit/>
            </a:bodyPr>
            <a:lstStyle/>
            <a:p>
              <a:pPr lvl="0" algn="ctr" defTabSz="1911350">
                <a:lnSpc>
                  <a:spcPct val="90000"/>
                </a:lnSpc>
                <a:spcBef>
                  <a:spcPct val="0"/>
                </a:spcBef>
                <a:spcAft>
                  <a:spcPct val="35000"/>
                </a:spcAft>
              </a:pPr>
              <a:r>
                <a:rPr lang="sv-SE" sz="4300" kern="1200" dirty="0">
                  <a:latin typeface="Calibri" panose="020F0502020204030204" pitchFamily="34" charset="0"/>
                  <a:cs typeface="Calibri" panose="020F0502020204030204" pitchFamily="34" charset="0"/>
                </a:rPr>
                <a:t>Supervision</a:t>
              </a:r>
            </a:p>
          </p:txBody>
        </p:sp>
        <p:sp>
          <p:nvSpPr>
            <p:cNvPr id="9" name="Frihandsfigur 8"/>
            <p:cNvSpPr/>
            <p:nvPr/>
          </p:nvSpPr>
          <p:spPr>
            <a:xfrm>
              <a:off x="6344429" y="4066564"/>
              <a:ext cx="4923569" cy="1697021"/>
            </a:xfrm>
            <a:custGeom>
              <a:avLst/>
              <a:gdLst>
                <a:gd name="connsiteX0" fmla="*/ 0 w 4923569"/>
                <a:gd name="connsiteY0" fmla="*/ 282842 h 1697021"/>
                <a:gd name="connsiteX1" fmla="*/ 282842 w 4923569"/>
                <a:gd name="connsiteY1" fmla="*/ 0 h 1697021"/>
                <a:gd name="connsiteX2" fmla="*/ 4640727 w 4923569"/>
                <a:gd name="connsiteY2" fmla="*/ 0 h 1697021"/>
                <a:gd name="connsiteX3" fmla="*/ 4923569 w 4923569"/>
                <a:gd name="connsiteY3" fmla="*/ 282842 h 1697021"/>
                <a:gd name="connsiteX4" fmla="*/ 4923569 w 4923569"/>
                <a:gd name="connsiteY4" fmla="*/ 1414179 h 1697021"/>
                <a:gd name="connsiteX5" fmla="*/ 4640727 w 4923569"/>
                <a:gd name="connsiteY5" fmla="*/ 1697021 h 1697021"/>
                <a:gd name="connsiteX6" fmla="*/ 282842 w 4923569"/>
                <a:gd name="connsiteY6" fmla="*/ 1697021 h 1697021"/>
                <a:gd name="connsiteX7" fmla="*/ 0 w 4923569"/>
                <a:gd name="connsiteY7" fmla="*/ 1414179 h 1697021"/>
                <a:gd name="connsiteX8" fmla="*/ 0 w 4923569"/>
                <a:gd name="connsiteY8" fmla="*/ 282842 h 169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3569" h="1697021">
                  <a:moveTo>
                    <a:pt x="0" y="282842"/>
                  </a:moveTo>
                  <a:cubicBezTo>
                    <a:pt x="0" y="126633"/>
                    <a:pt x="126633" y="0"/>
                    <a:pt x="282842" y="0"/>
                  </a:cubicBezTo>
                  <a:lnTo>
                    <a:pt x="4640727" y="0"/>
                  </a:lnTo>
                  <a:cubicBezTo>
                    <a:pt x="4796936" y="0"/>
                    <a:pt x="4923569" y="126633"/>
                    <a:pt x="4923569" y="282842"/>
                  </a:cubicBezTo>
                  <a:lnTo>
                    <a:pt x="4923569" y="1414179"/>
                  </a:lnTo>
                  <a:cubicBezTo>
                    <a:pt x="4923569" y="1570388"/>
                    <a:pt x="4796936" y="1697021"/>
                    <a:pt x="4640727" y="1697021"/>
                  </a:cubicBezTo>
                  <a:lnTo>
                    <a:pt x="282842" y="1697021"/>
                  </a:lnTo>
                  <a:cubicBezTo>
                    <a:pt x="126633" y="1697021"/>
                    <a:pt x="0" y="1570388"/>
                    <a:pt x="0" y="1414179"/>
                  </a:cubicBezTo>
                  <a:lnTo>
                    <a:pt x="0" y="2828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672" tIns="246672" rIns="246672" bIns="246672" numCol="1" spcCol="1270" anchor="ctr" anchorCtr="0">
              <a:noAutofit/>
            </a:bodyPr>
            <a:lstStyle/>
            <a:p>
              <a:pPr lvl="0" algn="ctr" defTabSz="1911350">
                <a:lnSpc>
                  <a:spcPct val="90000"/>
                </a:lnSpc>
                <a:spcBef>
                  <a:spcPct val="0"/>
                </a:spcBef>
                <a:spcAft>
                  <a:spcPct val="35000"/>
                </a:spcAft>
              </a:pPr>
              <a:r>
                <a:rPr lang="sv-SE" sz="4300" kern="1200" dirty="0">
                  <a:latin typeface="Calibri" panose="020F0502020204030204" pitchFamily="34" charset="0"/>
                  <a:cs typeface="Calibri" panose="020F0502020204030204" pitchFamily="34" charset="0"/>
                </a:rPr>
                <a:t>Courts</a:t>
              </a:r>
            </a:p>
          </p:txBody>
        </p:sp>
      </p:grpSp>
    </p:spTree>
    <p:extLst>
      <p:ext uri="{BB962C8B-B14F-4D97-AF65-F5344CB8AC3E}">
        <p14:creationId xmlns:p14="http://schemas.microsoft.com/office/powerpoint/2010/main" val="175886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en-GB" dirty="0"/>
              <a:t>The legislative process</a:t>
            </a:r>
          </a:p>
        </p:txBody>
      </p:sp>
      <p:grpSp>
        <p:nvGrpSpPr>
          <p:cNvPr id="3" name="Grupp 2"/>
          <p:cNvGrpSpPr/>
          <p:nvPr/>
        </p:nvGrpSpPr>
        <p:grpSpPr>
          <a:xfrm>
            <a:off x="839109" y="1825625"/>
            <a:ext cx="10513781" cy="4351338"/>
            <a:chOff x="839109" y="1825625"/>
            <a:chExt cx="10513781" cy="4351338"/>
          </a:xfrm>
        </p:grpSpPr>
        <p:sp>
          <p:nvSpPr>
            <p:cNvPr id="5" name="Högerpil 4"/>
            <p:cNvSpPr/>
            <p:nvPr/>
          </p:nvSpPr>
          <p:spPr>
            <a:xfrm>
              <a:off x="1626869" y="1825625"/>
              <a:ext cx="8938260" cy="4351338"/>
            </a:xfrm>
            <a:prstGeom prst="rightArrow">
              <a:avLst/>
            </a:prstGeom>
            <a:solidFill>
              <a:srgbClr val="F7FBC5"/>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rihandsfigur 5"/>
            <p:cNvSpPr/>
            <p:nvPr/>
          </p:nvSpPr>
          <p:spPr>
            <a:xfrm>
              <a:off x="839109" y="3131026"/>
              <a:ext cx="2002016" cy="1740535"/>
            </a:xfrm>
            <a:custGeom>
              <a:avLst/>
              <a:gdLst>
                <a:gd name="connsiteX0" fmla="*/ 0 w 2002016"/>
                <a:gd name="connsiteY0" fmla="*/ 290095 h 1740535"/>
                <a:gd name="connsiteX1" fmla="*/ 290095 w 2002016"/>
                <a:gd name="connsiteY1" fmla="*/ 0 h 1740535"/>
                <a:gd name="connsiteX2" fmla="*/ 1711921 w 2002016"/>
                <a:gd name="connsiteY2" fmla="*/ 0 h 1740535"/>
                <a:gd name="connsiteX3" fmla="*/ 2002016 w 2002016"/>
                <a:gd name="connsiteY3" fmla="*/ 290095 h 1740535"/>
                <a:gd name="connsiteX4" fmla="*/ 2002016 w 2002016"/>
                <a:gd name="connsiteY4" fmla="*/ 1450440 h 1740535"/>
                <a:gd name="connsiteX5" fmla="*/ 1711921 w 2002016"/>
                <a:gd name="connsiteY5" fmla="*/ 1740535 h 1740535"/>
                <a:gd name="connsiteX6" fmla="*/ 290095 w 2002016"/>
                <a:gd name="connsiteY6" fmla="*/ 1740535 h 1740535"/>
                <a:gd name="connsiteX7" fmla="*/ 0 w 2002016"/>
                <a:gd name="connsiteY7" fmla="*/ 1450440 h 1740535"/>
                <a:gd name="connsiteX8" fmla="*/ 0 w 2002016"/>
                <a:gd name="connsiteY8" fmla="*/ 290095 h 17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2016" h="1740535">
                  <a:moveTo>
                    <a:pt x="0" y="290095"/>
                  </a:moveTo>
                  <a:cubicBezTo>
                    <a:pt x="0" y="129880"/>
                    <a:pt x="129880" y="0"/>
                    <a:pt x="290095" y="0"/>
                  </a:cubicBezTo>
                  <a:lnTo>
                    <a:pt x="1711921" y="0"/>
                  </a:lnTo>
                  <a:cubicBezTo>
                    <a:pt x="1872136" y="0"/>
                    <a:pt x="2002016" y="129880"/>
                    <a:pt x="2002016" y="290095"/>
                  </a:cubicBezTo>
                  <a:lnTo>
                    <a:pt x="2002016" y="1450440"/>
                  </a:lnTo>
                  <a:cubicBezTo>
                    <a:pt x="2002016" y="1610655"/>
                    <a:pt x="1872136" y="1740535"/>
                    <a:pt x="1711921" y="1740535"/>
                  </a:cubicBezTo>
                  <a:lnTo>
                    <a:pt x="290095" y="1740535"/>
                  </a:lnTo>
                  <a:cubicBezTo>
                    <a:pt x="129880" y="1740535"/>
                    <a:pt x="0" y="1610655"/>
                    <a:pt x="0" y="1450440"/>
                  </a:cubicBezTo>
                  <a:lnTo>
                    <a:pt x="0" y="2900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646" tIns="191646" rIns="191646" bIns="191646" numCol="1" spcCol="1270" anchor="ctr" anchorCtr="0">
              <a:noAutofit/>
            </a:bodyPr>
            <a:lstStyle/>
            <a:p>
              <a:pPr lvl="0" algn="ctr" defTabSz="1244600">
                <a:lnSpc>
                  <a:spcPct val="90000"/>
                </a:lnSpc>
                <a:spcBef>
                  <a:spcPct val="0"/>
                </a:spcBef>
                <a:spcAft>
                  <a:spcPct val="35000"/>
                </a:spcAft>
              </a:pPr>
              <a:r>
                <a:rPr lang="sv-SE" sz="2800" kern="1200" dirty="0"/>
                <a:t>Public </a:t>
              </a:r>
              <a:r>
                <a:rPr lang="sv-SE" sz="2800" kern="1200" dirty="0" err="1"/>
                <a:t>inquiery</a:t>
              </a:r>
              <a:endParaRPr lang="sv-SE" sz="2800" kern="1200" dirty="0"/>
            </a:p>
          </p:txBody>
        </p:sp>
        <p:sp>
          <p:nvSpPr>
            <p:cNvPr id="7" name="Frihandsfigur 6"/>
            <p:cNvSpPr/>
            <p:nvPr/>
          </p:nvSpPr>
          <p:spPr>
            <a:xfrm>
              <a:off x="2967050" y="3131026"/>
              <a:ext cx="2002016" cy="1740535"/>
            </a:xfrm>
            <a:custGeom>
              <a:avLst/>
              <a:gdLst>
                <a:gd name="connsiteX0" fmla="*/ 0 w 2002016"/>
                <a:gd name="connsiteY0" fmla="*/ 290095 h 1740535"/>
                <a:gd name="connsiteX1" fmla="*/ 290095 w 2002016"/>
                <a:gd name="connsiteY1" fmla="*/ 0 h 1740535"/>
                <a:gd name="connsiteX2" fmla="*/ 1711921 w 2002016"/>
                <a:gd name="connsiteY2" fmla="*/ 0 h 1740535"/>
                <a:gd name="connsiteX3" fmla="*/ 2002016 w 2002016"/>
                <a:gd name="connsiteY3" fmla="*/ 290095 h 1740535"/>
                <a:gd name="connsiteX4" fmla="*/ 2002016 w 2002016"/>
                <a:gd name="connsiteY4" fmla="*/ 1450440 h 1740535"/>
                <a:gd name="connsiteX5" fmla="*/ 1711921 w 2002016"/>
                <a:gd name="connsiteY5" fmla="*/ 1740535 h 1740535"/>
                <a:gd name="connsiteX6" fmla="*/ 290095 w 2002016"/>
                <a:gd name="connsiteY6" fmla="*/ 1740535 h 1740535"/>
                <a:gd name="connsiteX7" fmla="*/ 0 w 2002016"/>
                <a:gd name="connsiteY7" fmla="*/ 1450440 h 1740535"/>
                <a:gd name="connsiteX8" fmla="*/ 0 w 2002016"/>
                <a:gd name="connsiteY8" fmla="*/ 290095 h 17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2016" h="1740535">
                  <a:moveTo>
                    <a:pt x="0" y="290095"/>
                  </a:moveTo>
                  <a:cubicBezTo>
                    <a:pt x="0" y="129880"/>
                    <a:pt x="129880" y="0"/>
                    <a:pt x="290095" y="0"/>
                  </a:cubicBezTo>
                  <a:lnTo>
                    <a:pt x="1711921" y="0"/>
                  </a:lnTo>
                  <a:cubicBezTo>
                    <a:pt x="1872136" y="0"/>
                    <a:pt x="2002016" y="129880"/>
                    <a:pt x="2002016" y="290095"/>
                  </a:cubicBezTo>
                  <a:lnTo>
                    <a:pt x="2002016" y="1450440"/>
                  </a:lnTo>
                  <a:cubicBezTo>
                    <a:pt x="2002016" y="1610655"/>
                    <a:pt x="1872136" y="1740535"/>
                    <a:pt x="1711921" y="1740535"/>
                  </a:cubicBezTo>
                  <a:lnTo>
                    <a:pt x="290095" y="1740535"/>
                  </a:lnTo>
                  <a:cubicBezTo>
                    <a:pt x="129880" y="1740535"/>
                    <a:pt x="0" y="1610655"/>
                    <a:pt x="0" y="1450440"/>
                  </a:cubicBezTo>
                  <a:lnTo>
                    <a:pt x="0" y="2900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646" tIns="191646" rIns="191646" bIns="191646" numCol="1" spcCol="1270" anchor="ctr" anchorCtr="0">
              <a:noAutofit/>
            </a:bodyPr>
            <a:lstStyle/>
            <a:p>
              <a:pPr lvl="0" algn="ctr" defTabSz="1244600">
                <a:lnSpc>
                  <a:spcPct val="90000"/>
                </a:lnSpc>
                <a:spcBef>
                  <a:spcPct val="0"/>
                </a:spcBef>
                <a:spcAft>
                  <a:spcPct val="35000"/>
                </a:spcAft>
              </a:pPr>
              <a:r>
                <a:rPr lang="sv-SE" sz="2800" kern="1200" dirty="0" err="1"/>
                <a:t>Referral</a:t>
              </a:r>
              <a:endParaRPr lang="sv-SE" sz="2800" kern="1200" dirty="0"/>
            </a:p>
          </p:txBody>
        </p:sp>
        <p:sp>
          <p:nvSpPr>
            <p:cNvPr id="8" name="Frihandsfigur 7"/>
            <p:cNvSpPr/>
            <p:nvPr/>
          </p:nvSpPr>
          <p:spPr>
            <a:xfrm>
              <a:off x="5094991" y="3131026"/>
              <a:ext cx="2002016" cy="1740535"/>
            </a:xfrm>
            <a:custGeom>
              <a:avLst/>
              <a:gdLst>
                <a:gd name="connsiteX0" fmla="*/ 0 w 2002016"/>
                <a:gd name="connsiteY0" fmla="*/ 290095 h 1740535"/>
                <a:gd name="connsiteX1" fmla="*/ 290095 w 2002016"/>
                <a:gd name="connsiteY1" fmla="*/ 0 h 1740535"/>
                <a:gd name="connsiteX2" fmla="*/ 1711921 w 2002016"/>
                <a:gd name="connsiteY2" fmla="*/ 0 h 1740535"/>
                <a:gd name="connsiteX3" fmla="*/ 2002016 w 2002016"/>
                <a:gd name="connsiteY3" fmla="*/ 290095 h 1740535"/>
                <a:gd name="connsiteX4" fmla="*/ 2002016 w 2002016"/>
                <a:gd name="connsiteY4" fmla="*/ 1450440 h 1740535"/>
                <a:gd name="connsiteX5" fmla="*/ 1711921 w 2002016"/>
                <a:gd name="connsiteY5" fmla="*/ 1740535 h 1740535"/>
                <a:gd name="connsiteX6" fmla="*/ 290095 w 2002016"/>
                <a:gd name="connsiteY6" fmla="*/ 1740535 h 1740535"/>
                <a:gd name="connsiteX7" fmla="*/ 0 w 2002016"/>
                <a:gd name="connsiteY7" fmla="*/ 1450440 h 1740535"/>
                <a:gd name="connsiteX8" fmla="*/ 0 w 2002016"/>
                <a:gd name="connsiteY8" fmla="*/ 290095 h 17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2016" h="1740535">
                  <a:moveTo>
                    <a:pt x="0" y="290095"/>
                  </a:moveTo>
                  <a:cubicBezTo>
                    <a:pt x="0" y="129880"/>
                    <a:pt x="129880" y="0"/>
                    <a:pt x="290095" y="0"/>
                  </a:cubicBezTo>
                  <a:lnTo>
                    <a:pt x="1711921" y="0"/>
                  </a:lnTo>
                  <a:cubicBezTo>
                    <a:pt x="1872136" y="0"/>
                    <a:pt x="2002016" y="129880"/>
                    <a:pt x="2002016" y="290095"/>
                  </a:cubicBezTo>
                  <a:lnTo>
                    <a:pt x="2002016" y="1450440"/>
                  </a:lnTo>
                  <a:cubicBezTo>
                    <a:pt x="2002016" y="1610655"/>
                    <a:pt x="1872136" y="1740535"/>
                    <a:pt x="1711921" y="1740535"/>
                  </a:cubicBezTo>
                  <a:lnTo>
                    <a:pt x="290095" y="1740535"/>
                  </a:lnTo>
                  <a:cubicBezTo>
                    <a:pt x="129880" y="1740535"/>
                    <a:pt x="0" y="1610655"/>
                    <a:pt x="0" y="1450440"/>
                  </a:cubicBezTo>
                  <a:lnTo>
                    <a:pt x="0" y="2900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646" tIns="191646" rIns="191646" bIns="191646" numCol="1" spcCol="1270" anchor="ctr" anchorCtr="0">
              <a:noAutofit/>
            </a:bodyPr>
            <a:lstStyle/>
            <a:p>
              <a:pPr lvl="0" algn="ctr" defTabSz="1244600">
                <a:lnSpc>
                  <a:spcPct val="90000"/>
                </a:lnSpc>
                <a:spcBef>
                  <a:spcPct val="0"/>
                </a:spcBef>
                <a:spcAft>
                  <a:spcPct val="35000"/>
                </a:spcAft>
              </a:pPr>
              <a:r>
                <a:rPr lang="sv-SE" sz="2800" kern="1200" dirty="0"/>
                <a:t>Council on </a:t>
              </a:r>
              <a:r>
                <a:rPr lang="sv-SE" sz="2800" kern="1200" dirty="0" err="1"/>
                <a:t>Legislation</a:t>
              </a:r>
              <a:r>
                <a:rPr lang="sv-SE" sz="2800" kern="1200" dirty="0"/>
                <a:t> </a:t>
              </a:r>
            </a:p>
          </p:txBody>
        </p:sp>
        <p:sp>
          <p:nvSpPr>
            <p:cNvPr id="9" name="Frihandsfigur 8"/>
            <p:cNvSpPr/>
            <p:nvPr/>
          </p:nvSpPr>
          <p:spPr>
            <a:xfrm>
              <a:off x="7222933" y="3131026"/>
              <a:ext cx="2002016" cy="1740535"/>
            </a:xfrm>
            <a:custGeom>
              <a:avLst/>
              <a:gdLst>
                <a:gd name="connsiteX0" fmla="*/ 0 w 2002016"/>
                <a:gd name="connsiteY0" fmla="*/ 290095 h 1740535"/>
                <a:gd name="connsiteX1" fmla="*/ 290095 w 2002016"/>
                <a:gd name="connsiteY1" fmla="*/ 0 h 1740535"/>
                <a:gd name="connsiteX2" fmla="*/ 1711921 w 2002016"/>
                <a:gd name="connsiteY2" fmla="*/ 0 h 1740535"/>
                <a:gd name="connsiteX3" fmla="*/ 2002016 w 2002016"/>
                <a:gd name="connsiteY3" fmla="*/ 290095 h 1740535"/>
                <a:gd name="connsiteX4" fmla="*/ 2002016 w 2002016"/>
                <a:gd name="connsiteY4" fmla="*/ 1450440 h 1740535"/>
                <a:gd name="connsiteX5" fmla="*/ 1711921 w 2002016"/>
                <a:gd name="connsiteY5" fmla="*/ 1740535 h 1740535"/>
                <a:gd name="connsiteX6" fmla="*/ 290095 w 2002016"/>
                <a:gd name="connsiteY6" fmla="*/ 1740535 h 1740535"/>
                <a:gd name="connsiteX7" fmla="*/ 0 w 2002016"/>
                <a:gd name="connsiteY7" fmla="*/ 1450440 h 1740535"/>
                <a:gd name="connsiteX8" fmla="*/ 0 w 2002016"/>
                <a:gd name="connsiteY8" fmla="*/ 290095 h 17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2016" h="1740535">
                  <a:moveTo>
                    <a:pt x="0" y="290095"/>
                  </a:moveTo>
                  <a:cubicBezTo>
                    <a:pt x="0" y="129880"/>
                    <a:pt x="129880" y="0"/>
                    <a:pt x="290095" y="0"/>
                  </a:cubicBezTo>
                  <a:lnTo>
                    <a:pt x="1711921" y="0"/>
                  </a:lnTo>
                  <a:cubicBezTo>
                    <a:pt x="1872136" y="0"/>
                    <a:pt x="2002016" y="129880"/>
                    <a:pt x="2002016" y="290095"/>
                  </a:cubicBezTo>
                  <a:lnTo>
                    <a:pt x="2002016" y="1450440"/>
                  </a:lnTo>
                  <a:cubicBezTo>
                    <a:pt x="2002016" y="1610655"/>
                    <a:pt x="1872136" y="1740535"/>
                    <a:pt x="1711921" y="1740535"/>
                  </a:cubicBezTo>
                  <a:lnTo>
                    <a:pt x="290095" y="1740535"/>
                  </a:lnTo>
                  <a:cubicBezTo>
                    <a:pt x="129880" y="1740535"/>
                    <a:pt x="0" y="1610655"/>
                    <a:pt x="0" y="1450440"/>
                  </a:cubicBezTo>
                  <a:lnTo>
                    <a:pt x="0" y="2900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646" tIns="191646" rIns="191646" bIns="191646" numCol="1" spcCol="1270" anchor="ctr" anchorCtr="0">
              <a:noAutofit/>
            </a:bodyPr>
            <a:lstStyle/>
            <a:p>
              <a:pPr lvl="0" algn="ctr" defTabSz="1244600">
                <a:lnSpc>
                  <a:spcPct val="90000"/>
                </a:lnSpc>
                <a:spcBef>
                  <a:spcPct val="0"/>
                </a:spcBef>
                <a:spcAft>
                  <a:spcPct val="35000"/>
                </a:spcAft>
              </a:pPr>
              <a:r>
                <a:rPr lang="sv-SE" sz="2800" kern="1200" dirty="0" err="1"/>
                <a:t>Proposal</a:t>
              </a:r>
              <a:endParaRPr lang="sv-SE" sz="2800" kern="1200" dirty="0"/>
            </a:p>
          </p:txBody>
        </p:sp>
        <p:sp>
          <p:nvSpPr>
            <p:cNvPr id="10" name="Frihandsfigur 9"/>
            <p:cNvSpPr/>
            <p:nvPr/>
          </p:nvSpPr>
          <p:spPr>
            <a:xfrm>
              <a:off x="9350874" y="3131026"/>
              <a:ext cx="2002016" cy="1740535"/>
            </a:xfrm>
            <a:custGeom>
              <a:avLst/>
              <a:gdLst>
                <a:gd name="connsiteX0" fmla="*/ 0 w 2002016"/>
                <a:gd name="connsiteY0" fmla="*/ 290095 h 1740535"/>
                <a:gd name="connsiteX1" fmla="*/ 290095 w 2002016"/>
                <a:gd name="connsiteY1" fmla="*/ 0 h 1740535"/>
                <a:gd name="connsiteX2" fmla="*/ 1711921 w 2002016"/>
                <a:gd name="connsiteY2" fmla="*/ 0 h 1740535"/>
                <a:gd name="connsiteX3" fmla="*/ 2002016 w 2002016"/>
                <a:gd name="connsiteY3" fmla="*/ 290095 h 1740535"/>
                <a:gd name="connsiteX4" fmla="*/ 2002016 w 2002016"/>
                <a:gd name="connsiteY4" fmla="*/ 1450440 h 1740535"/>
                <a:gd name="connsiteX5" fmla="*/ 1711921 w 2002016"/>
                <a:gd name="connsiteY5" fmla="*/ 1740535 h 1740535"/>
                <a:gd name="connsiteX6" fmla="*/ 290095 w 2002016"/>
                <a:gd name="connsiteY6" fmla="*/ 1740535 h 1740535"/>
                <a:gd name="connsiteX7" fmla="*/ 0 w 2002016"/>
                <a:gd name="connsiteY7" fmla="*/ 1450440 h 1740535"/>
                <a:gd name="connsiteX8" fmla="*/ 0 w 2002016"/>
                <a:gd name="connsiteY8" fmla="*/ 290095 h 17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2016" h="1740535">
                  <a:moveTo>
                    <a:pt x="0" y="290095"/>
                  </a:moveTo>
                  <a:cubicBezTo>
                    <a:pt x="0" y="129880"/>
                    <a:pt x="129880" y="0"/>
                    <a:pt x="290095" y="0"/>
                  </a:cubicBezTo>
                  <a:lnTo>
                    <a:pt x="1711921" y="0"/>
                  </a:lnTo>
                  <a:cubicBezTo>
                    <a:pt x="1872136" y="0"/>
                    <a:pt x="2002016" y="129880"/>
                    <a:pt x="2002016" y="290095"/>
                  </a:cubicBezTo>
                  <a:lnTo>
                    <a:pt x="2002016" y="1450440"/>
                  </a:lnTo>
                  <a:cubicBezTo>
                    <a:pt x="2002016" y="1610655"/>
                    <a:pt x="1872136" y="1740535"/>
                    <a:pt x="1711921" y="1740535"/>
                  </a:cubicBezTo>
                  <a:lnTo>
                    <a:pt x="290095" y="1740535"/>
                  </a:lnTo>
                  <a:cubicBezTo>
                    <a:pt x="129880" y="1740535"/>
                    <a:pt x="0" y="1610655"/>
                    <a:pt x="0" y="1450440"/>
                  </a:cubicBezTo>
                  <a:lnTo>
                    <a:pt x="0" y="2900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646" tIns="191646" rIns="191646" bIns="191646" numCol="1" spcCol="1270" anchor="ctr" anchorCtr="0">
              <a:noAutofit/>
            </a:bodyPr>
            <a:lstStyle/>
            <a:p>
              <a:pPr lvl="0" algn="ctr" defTabSz="1244600">
                <a:lnSpc>
                  <a:spcPct val="90000"/>
                </a:lnSpc>
                <a:spcBef>
                  <a:spcPct val="0"/>
                </a:spcBef>
                <a:spcAft>
                  <a:spcPct val="35000"/>
                </a:spcAft>
              </a:pPr>
              <a:r>
                <a:rPr lang="sv-SE" sz="2800" kern="1200" dirty="0"/>
                <a:t>Parliament decisions</a:t>
              </a:r>
            </a:p>
          </p:txBody>
        </p:sp>
      </p:grpSp>
    </p:spTree>
    <p:extLst>
      <p:ext uri="{BB962C8B-B14F-4D97-AF65-F5344CB8AC3E}">
        <p14:creationId xmlns:p14="http://schemas.microsoft.com/office/powerpoint/2010/main" val="3903144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9F500E-423D-4B98-924E-7D35509EEA3F}"/>
              </a:ext>
            </a:extLst>
          </p:cNvPr>
          <p:cNvSpPr>
            <a:spLocks noGrp="1"/>
          </p:cNvSpPr>
          <p:nvPr>
            <p:ph type="title"/>
          </p:nvPr>
        </p:nvSpPr>
        <p:spPr/>
        <p:txBody>
          <a:bodyPr/>
          <a:lstStyle/>
          <a:p>
            <a:r>
              <a:rPr lang="en-GB" dirty="0"/>
              <a:t>Supervision and control</a:t>
            </a:r>
          </a:p>
        </p:txBody>
      </p:sp>
      <p:sp>
        <p:nvSpPr>
          <p:cNvPr id="3" name="Platshållare för innehåll 2">
            <a:extLst>
              <a:ext uri="{FF2B5EF4-FFF2-40B4-BE49-F238E27FC236}">
                <a16:creationId xmlns:a16="http://schemas.microsoft.com/office/drawing/2014/main" id="{AAD37182-FAFF-4E4B-A07F-4D69CC6EA218}"/>
              </a:ext>
            </a:extLst>
          </p:cNvPr>
          <p:cNvSpPr>
            <a:spLocks noGrp="1"/>
          </p:cNvSpPr>
          <p:nvPr>
            <p:ph idx="1"/>
          </p:nvPr>
        </p:nvSpPr>
        <p:spPr>
          <a:xfrm>
            <a:off x="664232" y="2019300"/>
            <a:ext cx="9609825" cy="4214501"/>
          </a:xfrm>
        </p:spPr>
        <p:txBody>
          <a:bodyPr/>
          <a:lstStyle/>
          <a:p>
            <a:r>
              <a:rPr lang="en-GB" dirty="0">
                <a:latin typeface="Calibri" panose="020F0502020204030204" pitchFamily="34" charset="0"/>
                <a:cs typeface="Calibri" panose="020F0502020204030204" pitchFamily="34" charset="0"/>
              </a:rPr>
              <a:t>Legality of municipal decisions controlled by courts</a:t>
            </a:r>
          </a:p>
          <a:p>
            <a:r>
              <a:rPr lang="en-GB" dirty="0">
                <a:latin typeface="Calibri" panose="020F0502020204030204" pitchFamily="34" charset="0"/>
                <a:cs typeface="Calibri" panose="020F0502020204030204" pitchFamily="34" charset="0"/>
              </a:rPr>
              <a:t>Exercise of authority in line with legislation</a:t>
            </a:r>
          </a:p>
          <a:p>
            <a:r>
              <a:rPr lang="en-GB" dirty="0">
                <a:latin typeface="Calibri" panose="020F0502020204030204" pitchFamily="34" charset="0"/>
                <a:cs typeface="Calibri" panose="020F0502020204030204" pitchFamily="34" charset="0"/>
              </a:rPr>
              <a:t>Implementation of responsibilities in line with legislation</a:t>
            </a:r>
          </a:p>
          <a:p>
            <a:r>
              <a:rPr lang="en-GB" dirty="0">
                <a:latin typeface="Calibri" panose="020F0502020204030204" pitchFamily="34" charset="0"/>
                <a:cs typeface="Calibri" panose="020F0502020204030204" pitchFamily="34" charset="0"/>
              </a:rPr>
              <a:t>Implementation of responsibilities in an efficient, fair and transparent way</a:t>
            </a:r>
          </a:p>
          <a:p>
            <a:r>
              <a:rPr lang="en-GB" dirty="0">
                <a:latin typeface="Calibri" panose="020F0502020204030204" pitchFamily="34" charset="0"/>
                <a:cs typeface="Calibri" panose="020F0502020204030204" pitchFamily="34" charset="0"/>
              </a:rPr>
              <a:t>Adherence to administrative and financial norms</a:t>
            </a:r>
          </a:p>
          <a:p>
            <a:endParaRPr lang="en-GB" dirty="0"/>
          </a:p>
          <a:p>
            <a:endParaRPr lang="en-GB" dirty="0"/>
          </a:p>
        </p:txBody>
      </p:sp>
    </p:spTree>
    <p:extLst>
      <p:ext uri="{BB962C8B-B14F-4D97-AF65-F5344CB8AC3E}">
        <p14:creationId xmlns:p14="http://schemas.microsoft.com/office/powerpoint/2010/main" val="1015852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838200" y="174625"/>
            <a:ext cx="10515600" cy="1325563"/>
          </a:xfrm>
        </p:spPr>
        <p:txBody>
          <a:bodyPr>
            <a:normAutofit/>
          </a:bodyPr>
          <a:lstStyle/>
          <a:p>
            <a:r>
              <a:rPr lang="en-GB" dirty="0">
                <a:solidFill>
                  <a:schemeClr val="tx1"/>
                </a:solidFill>
              </a:rPr>
              <a:t>On a tight leash?</a:t>
            </a:r>
          </a:p>
        </p:txBody>
      </p:sp>
      <p:sp>
        <p:nvSpPr>
          <p:cNvPr id="193539" name="Rectangle 3"/>
          <p:cNvSpPr>
            <a:spLocks noGrp="1" noChangeArrowheads="1"/>
          </p:cNvSpPr>
          <p:nvPr>
            <p:ph idx="1"/>
          </p:nvPr>
        </p:nvSpPr>
        <p:spPr>
          <a:xfrm>
            <a:off x="838200" y="1709722"/>
            <a:ext cx="6581784" cy="4748228"/>
          </a:xfrm>
        </p:spPr>
        <p:txBody>
          <a:bodyPr/>
          <a:lstStyle/>
          <a:p>
            <a:pPr eaLnBrk="1" hangingPunct="1">
              <a:buClr>
                <a:schemeClr val="tx1"/>
              </a:buClr>
              <a:buFont typeface="Wingdings" panose="05000000000000000000" pitchFamily="2" charset="2"/>
              <a:buChar char="§"/>
            </a:pPr>
            <a:r>
              <a:rPr lang="en-GB" sz="3200" dirty="0">
                <a:latin typeface="Calibri" panose="020F0502020204030204" pitchFamily="34" charset="0"/>
                <a:cs typeface="Calibri" panose="020F0502020204030204" pitchFamily="34" charset="0"/>
              </a:rPr>
              <a:t> Control and supervision</a:t>
            </a:r>
          </a:p>
          <a:p>
            <a:pPr eaLnBrk="1" hangingPunct="1">
              <a:buClr>
                <a:schemeClr val="tx1"/>
              </a:buClr>
              <a:buFont typeface="Wingdings" panose="05000000000000000000" pitchFamily="2" charset="2"/>
              <a:buChar char="§"/>
            </a:pPr>
            <a:r>
              <a:rPr lang="en-GB" sz="3200" dirty="0">
                <a:latin typeface="Calibri" panose="020F0502020204030204" pitchFamily="34" charset="0"/>
                <a:cs typeface="Calibri" panose="020F0502020204030204" pitchFamily="34" charset="0"/>
              </a:rPr>
              <a:t> Sectorial legislation</a:t>
            </a:r>
          </a:p>
          <a:p>
            <a:pPr eaLnBrk="1" hangingPunct="1">
              <a:buClr>
                <a:schemeClr val="tx1"/>
              </a:buClr>
              <a:buFont typeface="Wingdings" panose="05000000000000000000" pitchFamily="2" charset="2"/>
              <a:buChar char="§"/>
            </a:pPr>
            <a:r>
              <a:rPr lang="en-GB" sz="3200" dirty="0">
                <a:latin typeface="Calibri" panose="020F0502020204030204" pitchFamily="34" charset="0"/>
                <a:cs typeface="Calibri" panose="020F0502020204030204" pitchFamily="34" charset="0"/>
              </a:rPr>
              <a:t> Grants (specific and general)</a:t>
            </a:r>
          </a:p>
          <a:p>
            <a:pPr eaLnBrk="1" hangingPunct="1">
              <a:buClr>
                <a:schemeClr val="tx1"/>
              </a:buClr>
              <a:buFont typeface="Wingdings" panose="05000000000000000000" pitchFamily="2" charset="2"/>
              <a:buChar char="§"/>
            </a:pPr>
            <a:r>
              <a:rPr lang="en-GB" sz="3200" dirty="0">
                <a:latin typeface="Calibri" panose="020F0502020204030204" pitchFamily="34" charset="0"/>
                <a:cs typeface="Calibri" panose="020F0502020204030204" pitchFamily="34" charset="0"/>
              </a:rPr>
              <a:t> Local audit commissions</a:t>
            </a:r>
          </a:p>
          <a:p>
            <a:pPr eaLnBrk="1" hangingPunct="1">
              <a:buClr>
                <a:schemeClr val="tx1"/>
              </a:buClr>
              <a:buFont typeface="Wingdings" panose="05000000000000000000" pitchFamily="2" charset="2"/>
              <a:buChar char="§"/>
            </a:pPr>
            <a:r>
              <a:rPr lang="en-GB" sz="3200" dirty="0">
                <a:latin typeface="Calibri" panose="020F0502020204030204" pitchFamily="34" charset="0"/>
                <a:cs typeface="Calibri" panose="020F0502020204030204" pitchFamily="34" charset="0"/>
              </a:rPr>
              <a:t> Systems for evaluation </a:t>
            </a:r>
          </a:p>
          <a:p>
            <a:pPr eaLnBrk="1" hangingPunct="1">
              <a:buClr>
                <a:schemeClr val="tx1"/>
              </a:buClr>
              <a:buFont typeface="Wingdings" panose="05000000000000000000" pitchFamily="2" charset="2"/>
              <a:buChar char="§"/>
            </a:pPr>
            <a:r>
              <a:rPr lang="en-GB" sz="3200" dirty="0">
                <a:latin typeface="Calibri" panose="020F0502020204030204" pitchFamily="34" charset="0"/>
                <a:cs typeface="Calibri" panose="020F0502020204030204" pitchFamily="34" charset="0"/>
              </a:rPr>
              <a:t> Principle of public access to official records </a:t>
            </a:r>
            <a:r>
              <a:rPr lang="en-GB" sz="2400" i="1" dirty="0">
                <a:latin typeface="Calibri" panose="020F0502020204030204" pitchFamily="34" charset="0"/>
                <a:cs typeface="Calibri" panose="020F0502020204030204" pitchFamily="34" charset="0"/>
              </a:rPr>
              <a:t>(“</a:t>
            </a:r>
            <a:r>
              <a:rPr lang="en-GB" sz="2400" i="1" dirty="0" err="1">
                <a:latin typeface="Calibri" panose="020F0502020204030204" pitchFamily="34" charset="0"/>
                <a:cs typeface="Calibri" panose="020F0502020204030204" pitchFamily="34" charset="0"/>
              </a:rPr>
              <a:t>offentlighetsprincipen</a:t>
            </a:r>
            <a:r>
              <a:rPr lang="en-GB" sz="2400" i="1" dirty="0">
                <a:latin typeface="Calibri" panose="020F0502020204030204" pitchFamily="34" charset="0"/>
                <a:cs typeface="Calibri" panose="020F0502020204030204" pitchFamily="34" charset="0"/>
              </a:rPr>
              <a:t>”)</a:t>
            </a:r>
          </a:p>
          <a:p>
            <a:pPr eaLnBrk="1" hangingPunct="1">
              <a:buClr>
                <a:schemeClr val="tx1"/>
              </a:buClr>
              <a:buFont typeface="Wingdings" panose="05000000000000000000" pitchFamily="2" charset="2"/>
              <a:buChar char="§"/>
            </a:pPr>
            <a:r>
              <a:rPr lang="en-GB" sz="3200" dirty="0">
                <a:latin typeface="Calibri" panose="020F0502020204030204" pitchFamily="34" charset="0"/>
                <a:cs typeface="Calibri" panose="020F0502020204030204" pitchFamily="34" charset="0"/>
              </a:rPr>
              <a:t> Citizen’s appeal</a:t>
            </a:r>
          </a:p>
        </p:txBody>
      </p:sp>
    </p:spTree>
    <p:extLst>
      <p:ext uri="{BB962C8B-B14F-4D97-AF65-F5344CB8AC3E}">
        <p14:creationId xmlns:p14="http://schemas.microsoft.com/office/powerpoint/2010/main" val="209863289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4233" y="975186"/>
            <a:ext cx="11381993" cy="1112405"/>
          </a:xfrm>
        </p:spPr>
        <p:txBody>
          <a:bodyPr/>
          <a:lstStyle/>
          <a:p>
            <a:r>
              <a:rPr lang="en-US" dirty="0"/>
              <a:t>The political organization of our members </a:t>
            </a:r>
            <a:endParaRPr lang="sv-SE" dirty="0"/>
          </a:p>
        </p:txBody>
      </p:sp>
      <p:sp>
        <p:nvSpPr>
          <p:cNvPr id="3" name="Platshållare för innehåll 2"/>
          <p:cNvSpPr>
            <a:spLocks noGrp="1"/>
          </p:cNvSpPr>
          <p:nvPr>
            <p:ph sz="half" idx="1"/>
          </p:nvPr>
        </p:nvSpPr>
        <p:spPr/>
        <p:txBody>
          <a:bodyPr/>
          <a:lstStyle/>
          <a:p>
            <a:r>
              <a:rPr lang="en-US" dirty="0"/>
              <a:t>The Congress elects board and chairman</a:t>
            </a:r>
          </a:p>
          <a:p>
            <a:r>
              <a:rPr lang="en-US" dirty="0"/>
              <a:t>The Congress draws up the guidelines for SALAR’s work </a:t>
            </a:r>
          </a:p>
          <a:p>
            <a:r>
              <a:rPr lang="en-US" dirty="0"/>
              <a:t>451 congress delegates </a:t>
            </a:r>
          </a:p>
          <a:p>
            <a:r>
              <a:rPr lang="en-US" dirty="0"/>
              <a:t>The board leads the political work </a:t>
            </a:r>
            <a:r>
              <a:rPr lang="sv-SE" dirty="0" err="1"/>
              <a:t>between</a:t>
            </a:r>
            <a:r>
              <a:rPr lang="sv-SE" dirty="0"/>
              <a:t> </a:t>
            </a:r>
            <a:r>
              <a:rPr lang="sv-SE" dirty="0" err="1"/>
              <a:t>congresses</a:t>
            </a:r>
            <a:endParaRPr lang="sv-SE" dirty="0"/>
          </a:p>
          <a:p>
            <a:r>
              <a:rPr lang="sv-SE" dirty="0" err="1"/>
              <a:t>Preparatory</a:t>
            </a:r>
            <a:r>
              <a:rPr lang="sv-SE" dirty="0"/>
              <a:t> </a:t>
            </a:r>
            <a:r>
              <a:rPr lang="sv-SE" dirty="0" err="1"/>
              <a:t>bodys</a:t>
            </a:r>
            <a:endParaRPr lang="sv-SE" dirty="0"/>
          </a:p>
          <a:p>
            <a:endParaRPr lang="sv-SE" dirty="0"/>
          </a:p>
        </p:txBody>
      </p:sp>
      <p:pic>
        <p:nvPicPr>
          <p:cNvPr id="6" name="Platshållare för innehåll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718538" y="2494800"/>
            <a:ext cx="5158711" cy="2763269"/>
          </a:xfrm>
        </p:spPr>
      </p:pic>
    </p:spTree>
    <p:extLst>
      <p:ext uri="{BB962C8B-B14F-4D97-AF65-F5344CB8AC3E}">
        <p14:creationId xmlns:p14="http://schemas.microsoft.com/office/powerpoint/2010/main" val="1541525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t>Working on behalf of our members</a:t>
            </a:r>
            <a:endParaRPr lang="sv-SE" dirty="0"/>
          </a:p>
        </p:txBody>
      </p:sp>
      <p:sp>
        <p:nvSpPr>
          <p:cNvPr id="3" name="Platshållare för innehåll 2"/>
          <p:cNvSpPr>
            <a:spLocks noGrp="1"/>
          </p:cNvSpPr>
          <p:nvPr>
            <p:ph sz="half" idx="1"/>
          </p:nvPr>
        </p:nvSpPr>
        <p:spPr/>
        <p:txBody>
          <a:bodyPr/>
          <a:lstStyle/>
          <a:p>
            <a:r>
              <a:rPr lang="en-GB" dirty="0"/>
              <a:t>safeguards members’ interests, nationally and internationally.</a:t>
            </a:r>
            <a:endParaRPr lang="sv-SE" dirty="0"/>
          </a:p>
          <a:p>
            <a:r>
              <a:rPr lang="en-GB" dirty="0"/>
              <a:t>provides with networks for information exchange.</a:t>
            </a:r>
          </a:p>
          <a:p>
            <a:r>
              <a:rPr lang="en-GB" dirty="0"/>
              <a:t>offers members service and advice.</a:t>
            </a:r>
            <a:endParaRPr lang="sv-SE" dirty="0"/>
          </a:p>
        </p:txBody>
      </p:sp>
      <p:pic>
        <p:nvPicPr>
          <p:cNvPr id="5" name="Platshållare för innehåll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99344" y="2087591"/>
            <a:ext cx="4404580" cy="3015351"/>
          </a:xfrm>
        </p:spPr>
      </p:pic>
    </p:spTree>
    <p:extLst>
      <p:ext uri="{BB962C8B-B14F-4D97-AF65-F5344CB8AC3E}">
        <p14:creationId xmlns:p14="http://schemas.microsoft.com/office/powerpoint/2010/main" val="696297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20">
            <a:extLst>
              <a:ext uri="{FF2B5EF4-FFF2-40B4-BE49-F238E27FC236}">
                <a16:creationId xmlns:a16="http://schemas.microsoft.com/office/drawing/2014/main" id="{EB81E659-921B-A043-82EE-DF185D1F0E36}"/>
              </a:ext>
            </a:extLst>
          </p:cNvPr>
          <p:cNvPicPr>
            <a:picLocks noChangeAspect="1"/>
          </p:cNvPicPr>
          <p:nvPr/>
        </p:nvPicPr>
        <p:blipFill>
          <a:blip r:embed="rId3"/>
          <a:stretch>
            <a:fillRect/>
          </a:stretch>
        </p:blipFill>
        <p:spPr>
          <a:xfrm>
            <a:off x="4037850" y="1066974"/>
            <a:ext cx="4743868" cy="4724052"/>
          </a:xfrm>
          <a:prstGeom prst="rect">
            <a:avLst/>
          </a:prstGeom>
        </p:spPr>
      </p:pic>
      <p:sp>
        <p:nvSpPr>
          <p:cNvPr id="4" name="Rektangel 3">
            <a:extLst>
              <a:ext uri="{FF2B5EF4-FFF2-40B4-BE49-F238E27FC236}">
                <a16:creationId xmlns:a16="http://schemas.microsoft.com/office/drawing/2014/main" id="{C1590C58-FEAD-0042-8A88-93778D0CFF57}"/>
              </a:ext>
            </a:extLst>
          </p:cNvPr>
          <p:cNvSpPr>
            <a:spLocks/>
          </p:cNvSpPr>
          <p:nvPr/>
        </p:nvSpPr>
        <p:spPr>
          <a:xfrm>
            <a:off x="1893661" y="1912889"/>
            <a:ext cx="3546270" cy="7278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err="1">
                <a:ln>
                  <a:noFill/>
                </a:ln>
                <a:solidFill>
                  <a:schemeClr val="tx1"/>
                </a:solidFill>
                <a:effectLst/>
                <a:uLnTx/>
                <a:uFillTx/>
                <a:latin typeface="Arial"/>
                <a:ea typeface="+mn-ea"/>
                <a:cs typeface="+mn-cs"/>
              </a:rPr>
              <a:t>Employer</a:t>
            </a:r>
            <a:r>
              <a:rPr kumimoji="0" lang="sv-SE" sz="2400" b="1" i="0" u="none" strike="noStrike" kern="1200" cap="none" spc="0" normalizeH="0" baseline="0" noProof="0" dirty="0">
                <a:ln>
                  <a:noFill/>
                </a:ln>
                <a:solidFill>
                  <a:schemeClr val="tx1"/>
                </a:solidFill>
                <a:effectLst/>
                <a:uLnTx/>
                <a:uFillTx/>
                <a:latin typeface="Arial"/>
                <a:ea typeface="+mn-ea"/>
                <a:cs typeface="+mn-cs"/>
              </a:rPr>
              <a:t> </a:t>
            </a:r>
            <a:r>
              <a:rPr kumimoji="0" lang="sv-SE" sz="2400" b="1" i="0" u="none" strike="noStrike" kern="1200" cap="none" spc="0" normalizeH="0" baseline="0" noProof="0" dirty="0" err="1">
                <a:ln>
                  <a:noFill/>
                </a:ln>
                <a:solidFill>
                  <a:schemeClr val="tx1"/>
                </a:solidFill>
                <a:effectLst/>
                <a:uLnTx/>
                <a:uFillTx/>
                <a:latin typeface="Arial"/>
                <a:ea typeface="+mn-ea"/>
                <a:cs typeface="+mn-cs"/>
              </a:rPr>
              <a:t>organization</a:t>
            </a:r>
            <a:endParaRPr kumimoji="0" lang="sv-SE" sz="2400" b="1" i="0" u="none" strike="noStrike" kern="1200" cap="none" spc="0" normalizeH="0" baseline="0" noProof="0" dirty="0">
              <a:ln>
                <a:noFill/>
              </a:ln>
              <a:solidFill>
                <a:schemeClr val="tx1"/>
              </a:solidFill>
              <a:effectLst/>
              <a:uLnTx/>
              <a:uFillTx/>
              <a:latin typeface="Arial"/>
              <a:ea typeface="+mn-ea"/>
              <a:cs typeface="+mn-cs"/>
            </a:endParaRPr>
          </a:p>
        </p:txBody>
      </p:sp>
      <p:pic>
        <p:nvPicPr>
          <p:cNvPr id="5" name="Bildobjekt 2">
            <a:extLst>
              <a:ext uri="{FF2B5EF4-FFF2-40B4-BE49-F238E27FC236}">
                <a16:creationId xmlns:a16="http://schemas.microsoft.com/office/drawing/2014/main" id="{4586EC15-7939-0249-AE9F-BC7DA6112B76}"/>
              </a:ext>
            </a:extLst>
          </p:cNvPr>
          <p:cNvPicPr>
            <a:picLocks noChangeAspect="1"/>
          </p:cNvPicPr>
          <p:nvPr/>
        </p:nvPicPr>
        <p:blipFill>
          <a:blip r:embed="rId4"/>
          <a:stretch>
            <a:fillRect/>
          </a:stretch>
        </p:blipFill>
        <p:spPr>
          <a:xfrm>
            <a:off x="4470430" y="1312495"/>
            <a:ext cx="1357000" cy="732437"/>
          </a:xfrm>
          <a:prstGeom prst="rect">
            <a:avLst/>
          </a:prstGeom>
          <a:ln>
            <a:noFill/>
          </a:ln>
        </p:spPr>
      </p:pic>
      <p:sp>
        <p:nvSpPr>
          <p:cNvPr id="6" name="Rektangel 5">
            <a:extLst>
              <a:ext uri="{FF2B5EF4-FFF2-40B4-BE49-F238E27FC236}">
                <a16:creationId xmlns:a16="http://schemas.microsoft.com/office/drawing/2014/main" id="{2E104A47-A6A4-314D-B976-CAE33F2EBA95}"/>
              </a:ext>
            </a:extLst>
          </p:cNvPr>
          <p:cNvSpPr>
            <a:spLocks noChangeAspect="1"/>
          </p:cNvSpPr>
          <p:nvPr/>
        </p:nvSpPr>
        <p:spPr>
          <a:xfrm>
            <a:off x="1012488" y="4263040"/>
            <a:ext cx="2907422" cy="128414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Arial"/>
                <a:ea typeface="+mn-ea"/>
                <a:cs typeface="+mn-cs"/>
              </a:rPr>
              <a:t>Actively safeguards members’ interests, nationally and internationally</a:t>
            </a:r>
            <a:endParaRPr kumimoji="0" lang="sv-SE" sz="2400" b="1" i="0" u="none" strike="noStrike" kern="1200" cap="none" spc="0" normalizeH="0" baseline="0" noProof="0" dirty="0">
              <a:ln>
                <a:noFill/>
              </a:ln>
              <a:solidFill>
                <a:schemeClr val="tx1"/>
              </a:solidFill>
              <a:effectLst/>
              <a:uLnTx/>
              <a:uFillTx/>
              <a:latin typeface="Arial"/>
              <a:ea typeface="+mn-ea"/>
              <a:cs typeface="Arial"/>
            </a:endParaRPr>
          </a:p>
        </p:txBody>
      </p:sp>
      <p:pic>
        <p:nvPicPr>
          <p:cNvPr id="7" name="Bildobjekt 10" descr="En bild som visar text&#10;&#10;Automatiskt genererad beskrivning">
            <a:extLst>
              <a:ext uri="{FF2B5EF4-FFF2-40B4-BE49-F238E27FC236}">
                <a16:creationId xmlns:a16="http://schemas.microsoft.com/office/drawing/2014/main" id="{F16D0A41-F1FC-CC49-B85A-222E499D5C25}"/>
              </a:ext>
            </a:extLst>
          </p:cNvPr>
          <p:cNvPicPr>
            <a:picLocks noChangeAspect="1"/>
          </p:cNvPicPr>
          <p:nvPr/>
        </p:nvPicPr>
        <p:blipFill>
          <a:blip r:embed="rId5"/>
          <a:stretch>
            <a:fillRect/>
          </a:stretch>
        </p:blipFill>
        <p:spPr>
          <a:xfrm rot="20687122">
            <a:off x="3983055" y="3500415"/>
            <a:ext cx="1001753" cy="2172379"/>
          </a:xfrm>
          <a:prstGeom prst="rect">
            <a:avLst/>
          </a:prstGeom>
        </p:spPr>
      </p:pic>
      <p:sp>
        <p:nvSpPr>
          <p:cNvPr id="8" name="Rektangel 7">
            <a:extLst>
              <a:ext uri="{FF2B5EF4-FFF2-40B4-BE49-F238E27FC236}">
                <a16:creationId xmlns:a16="http://schemas.microsoft.com/office/drawing/2014/main" id="{869A1F70-C65D-A346-9CDB-D89335AF5746}"/>
              </a:ext>
            </a:extLst>
          </p:cNvPr>
          <p:cNvSpPr>
            <a:spLocks/>
          </p:cNvSpPr>
          <p:nvPr/>
        </p:nvSpPr>
        <p:spPr>
          <a:xfrm>
            <a:off x="8282076" y="5075722"/>
            <a:ext cx="2033052" cy="46665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err="1">
                <a:ln>
                  <a:noFill/>
                </a:ln>
                <a:solidFill>
                  <a:schemeClr val="tx1"/>
                </a:solidFill>
                <a:effectLst/>
                <a:uLnTx/>
                <a:uFillTx/>
                <a:latin typeface="Arial"/>
                <a:ea typeface="+mn-ea"/>
                <a:cs typeface="Arial"/>
              </a:rPr>
              <a:t>Venue</a:t>
            </a:r>
            <a:endParaRPr kumimoji="0" lang="sv-SE" sz="2400" b="1" i="0" u="none" strike="noStrike" kern="1200" cap="none" spc="0" normalizeH="0" baseline="0" noProof="0" dirty="0">
              <a:ln>
                <a:noFill/>
              </a:ln>
              <a:solidFill>
                <a:schemeClr val="tx1"/>
              </a:solidFill>
              <a:effectLst/>
              <a:uLnTx/>
              <a:uFillTx/>
              <a:latin typeface="Arial"/>
              <a:ea typeface="+mn-ea"/>
              <a:cs typeface="+mn-cs"/>
            </a:endParaRPr>
          </a:p>
        </p:txBody>
      </p:sp>
      <p:pic>
        <p:nvPicPr>
          <p:cNvPr id="9" name="Bildobjekt 12">
            <a:extLst>
              <a:ext uri="{FF2B5EF4-FFF2-40B4-BE49-F238E27FC236}">
                <a16:creationId xmlns:a16="http://schemas.microsoft.com/office/drawing/2014/main" id="{89E72D6C-6AF6-8F48-9B89-81B2320AF5C1}"/>
              </a:ext>
            </a:extLst>
          </p:cNvPr>
          <p:cNvPicPr>
            <a:picLocks noChangeAspect="1"/>
          </p:cNvPicPr>
          <p:nvPr/>
        </p:nvPicPr>
        <p:blipFill>
          <a:blip r:embed="rId6"/>
          <a:stretch>
            <a:fillRect/>
          </a:stretch>
        </p:blipFill>
        <p:spPr>
          <a:xfrm>
            <a:off x="6980056" y="3979137"/>
            <a:ext cx="1674146" cy="1626976"/>
          </a:xfrm>
          <a:prstGeom prst="rect">
            <a:avLst/>
          </a:prstGeom>
        </p:spPr>
      </p:pic>
      <p:sp>
        <p:nvSpPr>
          <p:cNvPr id="10" name="Rektangel 9">
            <a:extLst>
              <a:ext uri="{FF2B5EF4-FFF2-40B4-BE49-F238E27FC236}">
                <a16:creationId xmlns:a16="http://schemas.microsoft.com/office/drawing/2014/main" id="{260E6BA0-97D3-9B4F-8E89-AC13171A4BDC}"/>
              </a:ext>
            </a:extLst>
          </p:cNvPr>
          <p:cNvSpPr>
            <a:spLocks/>
          </p:cNvSpPr>
          <p:nvPr/>
        </p:nvSpPr>
        <p:spPr>
          <a:xfrm>
            <a:off x="8623755" y="1405461"/>
            <a:ext cx="3349168" cy="109174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err="1">
                <a:ln>
                  <a:noFill/>
                </a:ln>
                <a:solidFill>
                  <a:schemeClr val="tx1"/>
                </a:solidFill>
                <a:effectLst/>
                <a:uLnTx/>
                <a:uFillTx/>
                <a:latin typeface="Arial"/>
                <a:ea typeface="+mn-ea"/>
                <a:cs typeface="+mn-cs"/>
              </a:rPr>
              <a:t>Knowledge</a:t>
            </a:r>
            <a:r>
              <a:rPr kumimoji="0" lang="sv-SE" sz="2400" b="1" i="0" u="none" strike="noStrike" kern="1200" cap="none" spc="0" normalizeH="0" baseline="0" noProof="0" dirty="0">
                <a:ln>
                  <a:noFill/>
                </a:ln>
                <a:solidFill>
                  <a:prstClr val="white"/>
                </a:solidFill>
                <a:effectLst/>
                <a:uLnTx/>
                <a:uFillTx/>
                <a:latin typeface="Arial"/>
                <a:ea typeface="+mn-ea"/>
                <a:cs typeface="+mn-cs"/>
              </a:rPr>
              <a:t> </a:t>
            </a:r>
            <a:r>
              <a:rPr kumimoji="0" lang="sv-SE" sz="2400" b="1" i="0" u="none" strike="noStrike" kern="1200" cap="none" spc="0" normalizeH="0" baseline="0" noProof="0" dirty="0" err="1">
                <a:ln>
                  <a:noFill/>
                </a:ln>
                <a:solidFill>
                  <a:schemeClr val="tx1"/>
                </a:solidFill>
                <a:effectLst/>
                <a:uLnTx/>
                <a:uFillTx/>
                <a:latin typeface="Arial"/>
                <a:ea typeface="+mn-ea"/>
                <a:cs typeface="+mn-cs"/>
              </a:rPr>
              <a:t>organization</a:t>
            </a:r>
            <a:r>
              <a:rPr kumimoji="0" lang="sv-SE" sz="2400" b="1" i="0" u="none" strike="noStrike" kern="1200" cap="none" spc="0" normalizeH="0" baseline="0" noProof="0" dirty="0">
                <a:ln>
                  <a:noFill/>
                </a:ln>
                <a:solidFill>
                  <a:prstClr val="white"/>
                </a:solidFill>
                <a:effectLst/>
                <a:uLnTx/>
                <a:uFillTx/>
                <a:latin typeface="Arial"/>
                <a:ea typeface="+mn-ea"/>
                <a:cs typeface="+mn-cs"/>
              </a:rPr>
              <a:t> </a:t>
            </a:r>
            <a:r>
              <a:rPr kumimoji="0" lang="sv-SE" sz="2400" b="1" i="0" u="none" strike="noStrike" kern="1200" cap="none" spc="0" normalizeH="0" baseline="0" noProof="0" dirty="0" err="1">
                <a:ln>
                  <a:noFill/>
                </a:ln>
                <a:solidFill>
                  <a:schemeClr val="tx1"/>
                </a:solidFill>
                <a:effectLst/>
                <a:uLnTx/>
                <a:uFillTx/>
                <a:latin typeface="Arial"/>
                <a:ea typeface="+mn-ea"/>
                <a:cs typeface="+mn-cs"/>
              </a:rPr>
              <a:t>of</a:t>
            </a:r>
            <a:r>
              <a:rPr kumimoji="0" lang="sv-SE" sz="2400" b="1" i="0" u="none" strike="noStrike" kern="1200" cap="none" spc="0" normalizeH="0" baseline="0" noProof="0" dirty="0">
                <a:ln>
                  <a:noFill/>
                </a:ln>
                <a:solidFill>
                  <a:prstClr val="white"/>
                </a:solidFill>
                <a:effectLst/>
                <a:uLnTx/>
                <a:uFillTx/>
                <a:latin typeface="Arial"/>
                <a:ea typeface="+mn-ea"/>
                <a:cs typeface="+mn-cs"/>
              </a:rPr>
              <a:t> </a:t>
            </a:r>
            <a:r>
              <a:rPr kumimoji="0" lang="sv-SE" sz="2400" b="1" i="0" u="none" strike="noStrike" kern="1200" cap="none" spc="0" normalizeH="0" baseline="0" noProof="0" dirty="0" err="1">
                <a:ln>
                  <a:noFill/>
                </a:ln>
                <a:solidFill>
                  <a:schemeClr val="tx1"/>
                </a:solidFill>
                <a:effectLst/>
                <a:uLnTx/>
                <a:uFillTx/>
                <a:latin typeface="Arial"/>
                <a:ea typeface="+mn-ea"/>
                <a:cs typeface="+mn-cs"/>
              </a:rPr>
              <a:t>welfare</a:t>
            </a:r>
            <a:endParaRPr kumimoji="0" lang="sv-SE" sz="2400" b="1" i="0" u="none" strike="noStrike" kern="1200" cap="none" spc="0" normalizeH="0" baseline="0" noProof="0" dirty="0">
              <a:ln>
                <a:noFill/>
              </a:ln>
              <a:solidFill>
                <a:schemeClr val="tx1"/>
              </a:solidFill>
              <a:effectLst/>
              <a:uLnTx/>
              <a:uFillTx/>
              <a:latin typeface="Arial"/>
              <a:ea typeface="+mn-lt"/>
              <a:cs typeface="Arial"/>
            </a:endParaRPr>
          </a:p>
        </p:txBody>
      </p:sp>
      <p:pic>
        <p:nvPicPr>
          <p:cNvPr id="11" name="Bildobjekt 3">
            <a:extLst>
              <a:ext uri="{FF2B5EF4-FFF2-40B4-BE49-F238E27FC236}">
                <a16:creationId xmlns:a16="http://schemas.microsoft.com/office/drawing/2014/main" id="{80797E64-5BEA-A04B-9BC5-1F74A3E4F2E4}"/>
              </a:ext>
            </a:extLst>
          </p:cNvPr>
          <p:cNvPicPr>
            <a:picLocks noChangeAspect="1"/>
          </p:cNvPicPr>
          <p:nvPr/>
        </p:nvPicPr>
        <p:blipFill>
          <a:blip r:embed="rId7"/>
          <a:stretch>
            <a:fillRect/>
          </a:stretch>
        </p:blipFill>
        <p:spPr>
          <a:xfrm>
            <a:off x="7104670" y="857784"/>
            <a:ext cx="1549532" cy="2187094"/>
          </a:xfrm>
          <a:prstGeom prst="rect">
            <a:avLst/>
          </a:prstGeom>
          <a:ln>
            <a:noFill/>
          </a:ln>
        </p:spPr>
      </p:pic>
    </p:spTree>
    <p:extLst>
      <p:ext uri="{BB962C8B-B14F-4D97-AF65-F5344CB8AC3E}">
        <p14:creationId xmlns:p14="http://schemas.microsoft.com/office/powerpoint/2010/main" val="456703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33176" y="188640"/>
            <a:ext cx="8229600" cy="1143000"/>
          </a:xfrm>
        </p:spPr>
        <p:txBody>
          <a:bodyPr>
            <a:normAutofit/>
          </a:bodyPr>
          <a:lstStyle/>
          <a:p>
            <a:r>
              <a:rPr lang="sv-SE" dirty="0"/>
              <a:t>Three </a:t>
            </a:r>
            <a:r>
              <a:rPr lang="sv-SE" dirty="0" err="1"/>
              <a:t>Democratic</a:t>
            </a:r>
            <a:r>
              <a:rPr lang="sv-SE" dirty="0"/>
              <a:t> </a:t>
            </a:r>
            <a:r>
              <a:rPr lang="sv-SE" dirty="0" err="1"/>
              <a:t>Levels</a:t>
            </a:r>
            <a:endParaRPr lang="sv-SE" dirty="0"/>
          </a:p>
        </p:txBody>
      </p:sp>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6662" y="1331640"/>
            <a:ext cx="8716194" cy="5286981"/>
          </a:xfrm>
        </p:spPr>
      </p:pic>
    </p:spTree>
    <p:extLst>
      <p:ext uri="{BB962C8B-B14F-4D97-AF65-F5344CB8AC3E}">
        <p14:creationId xmlns:p14="http://schemas.microsoft.com/office/powerpoint/2010/main" val="4245378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p:cNvSpPr>
            <a:spLocks/>
          </p:cNvSpPr>
          <p:nvPr/>
        </p:nvSpPr>
        <p:spPr bwMode="auto">
          <a:xfrm>
            <a:off x="1299651" y="1857857"/>
            <a:ext cx="1400175" cy="1116013"/>
          </a:xfrm>
          <a:custGeom>
            <a:avLst/>
            <a:gdLst>
              <a:gd name="T0" fmla="*/ 335 w 1854"/>
              <a:gd name="T1" fmla="*/ 270 h 1707"/>
              <a:gd name="T2" fmla="*/ 353 w 1854"/>
              <a:gd name="T3" fmla="*/ 266 h 1707"/>
              <a:gd name="T4" fmla="*/ 360 w 1854"/>
              <a:gd name="T5" fmla="*/ 255 h 1707"/>
              <a:gd name="T6" fmla="*/ 378 w 1854"/>
              <a:gd name="T7" fmla="*/ 243 h 1707"/>
              <a:gd name="T8" fmla="*/ 387 w 1854"/>
              <a:gd name="T9" fmla="*/ 214 h 1707"/>
              <a:gd name="T10" fmla="*/ 413 w 1854"/>
              <a:gd name="T11" fmla="*/ 192 h 1707"/>
              <a:gd name="T12" fmla="*/ 415 w 1854"/>
              <a:gd name="T13" fmla="*/ 179 h 1707"/>
              <a:gd name="T14" fmla="*/ 399 w 1854"/>
              <a:gd name="T15" fmla="*/ 166 h 1707"/>
              <a:gd name="T16" fmla="*/ 398 w 1854"/>
              <a:gd name="T17" fmla="*/ 150 h 1707"/>
              <a:gd name="T18" fmla="*/ 390 w 1854"/>
              <a:gd name="T19" fmla="*/ 145 h 1707"/>
              <a:gd name="T20" fmla="*/ 401 w 1854"/>
              <a:gd name="T21" fmla="*/ 130 h 1707"/>
              <a:gd name="T22" fmla="*/ 395 w 1854"/>
              <a:gd name="T23" fmla="*/ 110 h 1707"/>
              <a:gd name="T24" fmla="*/ 302 w 1854"/>
              <a:gd name="T25" fmla="*/ 111 h 1707"/>
              <a:gd name="T26" fmla="*/ 284 w 1854"/>
              <a:gd name="T27" fmla="*/ 114 h 1707"/>
              <a:gd name="T28" fmla="*/ 281 w 1854"/>
              <a:gd name="T29" fmla="*/ 107 h 1707"/>
              <a:gd name="T30" fmla="*/ 266 w 1854"/>
              <a:gd name="T31" fmla="*/ 99 h 1707"/>
              <a:gd name="T32" fmla="*/ 254 w 1854"/>
              <a:gd name="T33" fmla="*/ 93 h 1707"/>
              <a:gd name="T34" fmla="*/ 247 w 1854"/>
              <a:gd name="T35" fmla="*/ 89 h 1707"/>
              <a:gd name="T36" fmla="*/ 231 w 1854"/>
              <a:gd name="T37" fmla="*/ 83 h 1707"/>
              <a:gd name="T38" fmla="*/ 216 w 1854"/>
              <a:gd name="T39" fmla="*/ 75 h 1707"/>
              <a:gd name="T40" fmla="*/ 187 w 1854"/>
              <a:gd name="T41" fmla="*/ 68 h 1707"/>
              <a:gd name="T42" fmla="*/ 85 w 1854"/>
              <a:gd name="T43" fmla="*/ 6 h 1707"/>
              <a:gd name="T44" fmla="*/ 42 w 1854"/>
              <a:gd name="T45" fmla="*/ 20 h 1707"/>
              <a:gd name="T46" fmla="*/ 20 w 1854"/>
              <a:gd name="T47" fmla="*/ 54 h 1707"/>
              <a:gd name="T48" fmla="*/ 10 w 1854"/>
              <a:gd name="T49" fmla="*/ 105 h 1707"/>
              <a:gd name="T50" fmla="*/ 16 w 1854"/>
              <a:gd name="T51" fmla="*/ 134 h 1707"/>
              <a:gd name="T52" fmla="*/ 26 w 1854"/>
              <a:gd name="T53" fmla="*/ 141 h 1707"/>
              <a:gd name="T54" fmla="*/ 35 w 1854"/>
              <a:gd name="T55" fmla="*/ 150 h 1707"/>
              <a:gd name="T56" fmla="*/ 51 w 1854"/>
              <a:gd name="T57" fmla="*/ 164 h 1707"/>
              <a:gd name="T58" fmla="*/ 57 w 1854"/>
              <a:gd name="T59" fmla="*/ 175 h 1707"/>
              <a:gd name="T60" fmla="*/ 62 w 1854"/>
              <a:gd name="T61" fmla="*/ 180 h 1707"/>
              <a:gd name="T62" fmla="*/ 74 w 1854"/>
              <a:gd name="T63" fmla="*/ 192 h 1707"/>
              <a:gd name="T64" fmla="*/ 81 w 1854"/>
              <a:gd name="T65" fmla="*/ 189 h 1707"/>
              <a:gd name="T66" fmla="*/ 98 w 1854"/>
              <a:gd name="T67" fmla="*/ 210 h 1707"/>
              <a:gd name="T68" fmla="*/ 146 w 1854"/>
              <a:gd name="T69" fmla="*/ 241 h 1707"/>
              <a:gd name="T70" fmla="*/ 237 w 1854"/>
              <a:gd name="T71" fmla="*/ 235 h 1707"/>
              <a:gd name="T72" fmla="*/ 244 w 1854"/>
              <a:gd name="T73" fmla="*/ 251 h 1707"/>
              <a:gd name="T74" fmla="*/ 263 w 1854"/>
              <a:gd name="T75" fmla="*/ 256 h 1707"/>
              <a:gd name="T76" fmla="*/ 287 w 1854"/>
              <a:gd name="T77" fmla="*/ 274 h 1707"/>
              <a:gd name="T78" fmla="*/ 300 w 1854"/>
              <a:gd name="T79" fmla="*/ 288 h 1707"/>
              <a:gd name="T80" fmla="*/ 304 w 1854"/>
              <a:gd name="T81" fmla="*/ 277 h 1707"/>
              <a:gd name="T82" fmla="*/ 322 w 1854"/>
              <a:gd name="T83" fmla="*/ 287 h 17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54"/>
              <a:gd name="T127" fmla="*/ 0 h 1707"/>
              <a:gd name="T128" fmla="*/ 1854 w 1854"/>
              <a:gd name="T129" fmla="*/ 1707 h 17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54" h="1707">
                <a:moveTo>
                  <a:pt x="1420" y="1645"/>
                </a:moveTo>
                <a:lnTo>
                  <a:pt x="1460" y="1594"/>
                </a:lnTo>
                <a:lnTo>
                  <a:pt x="1482" y="1594"/>
                </a:lnTo>
                <a:lnTo>
                  <a:pt x="1486" y="1565"/>
                </a:lnTo>
                <a:lnTo>
                  <a:pt x="1514" y="1570"/>
                </a:lnTo>
                <a:lnTo>
                  <a:pt x="1558" y="1566"/>
                </a:lnTo>
                <a:lnTo>
                  <a:pt x="1564" y="1547"/>
                </a:lnTo>
                <a:lnTo>
                  <a:pt x="1586" y="1547"/>
                </a:lnTo>
                <a:lnTo>
                  <a:pt x="1592" y="1503"/>
                </a:lnTo>
                <a:lnTo>
                  <a:pt x="1612" y="1475"/>
                </a:lnTo>
                <a:lnTo>
                  <a:pt x="1650" y="1468"/>
                </a:lnTo>
                <a:lnTo>
                  <a:pt x="1668" y="1432"/>
                </a:lnTo>
                <a:lnTo>
                  <a:pt x="1686" y="1385"/>
                </a:lnTo>
                <a:lnTo>
                  <a:pt x="1706" y="1319"/>
                </a:lnTo>
                <a:lnTo>
                  <a:pt x="1712" y="1261"/>
                </a:lnTo>
                <a:lnTo>
                  <a:pt x="1740" y="1221"/>
                </a:lnTo>
                <a:lnTo>
                  <a:pt x="1774" y="1175"/>
                </a:lnTo>
                <a:lnTo>
                  <a:pt x="1826" y="1132"/>
                </a:lnTo>
                <a:lnTo>
                  <a:pt x="1854" y="1075"/>
                </a:lnTo>
                <a:lnTo>
                  <a:pt x="1853" y="1055"/>
                </a:lnTo>
                <a:lnTo>
                  <a:pt x="1832" y="1057"/>
                </a:lnTo>
                <a:lnTo>
                  <a:pt x="1818" y="1009"/>
                </a:lnTo>
                <a:lnTo>
                  <a:pt x="1794" y="985"/>
                </a:lnTo>
                <a:lnTo>
                  <a:pt x="1764" y="981"/>
                </a:lnTo>
                <a:lnTo>
                  <a:pt x="1746" y="951"/>
                </a:lnTo>
                <a:lnTo>
                  <a:pt x="1758" y="934"/>
                </a:lnTo>
                <a:lnTo>
                  <a:pt x="1757" y="883"/>
                </a:lnTo>
                <a:lnTo>
                  <a:pt x="1709" y="881"/>
                </a:lnTo>
                <a:lnTo>
                  <a:pt x="1694" y="847"/>
                </a:lnTo>
                <a:lnTo>
                  <a:pt x="1722" y="853"/>
                </a:lnTo>
                <a:lnTo>
                  <a:pt x="1754" y="809"/>
                </a:lnTo>
                <a:lnTo>
                  <a:pt x="1743" y="779"/>
                </a:lnTo>
                <a:lnTo>
                  <a:pt x="1773" y="766"/>
                </a:lnTo>
                <a:lnTo>
                  <a:pt x="1803" y="696"/>
                </a:lnTo>
                <a:lnTo>
                  <a:pt x="1754" y="670"/>
                </a:lnTo>
                <a:lnTo>
                  <a:pt x="1746" y="647"/>
                </a:lnTo>
                <a:lnTo>
                  <a:pt x="1610" y="633"/>
                </a:lnTo>
                <a:lnTo>
                  <a:pt x="1384" y="540"/>
                </a:lnTo>
                <a:lnTo>
                  <a:pt x="1335" y="652"/>
                </a:lnTo>
                <a:lnTo>
                  <a:pt x="1322" y="666"/>
                </a:lnTo>
                <a:lnTo>
                  <a:pt x="1276" y="694"/>
                </a:lnTo>
                <a:lnTo>
                  <a:pt x="1256" y="671"/>
                </a:lnTo>
                <a:lnTo>
                  <a:pt x="1234" y="658"/>
                </a:lnTo>
                <a:lnTo>
                  <a:pt x="1233" y="645"/>
                </a:lnTo>
                <a:lnTo>
                  <a:pt x="1241" y="631"/>
                </a:lnTo>
                <a:lnTo>
                  <a:pt x="1190" y="595"/>
                </a:lnTo>
                <a:lnTo>
                  <a:pt x="1179" y="599"/>
                </a:lnTo>
                <a:lnTo>
                  <a:pt x="1178" y="585"/>
                </a:lnTo>
                <a:lnTo>
                  <a:pt x="1152" y="575"/>
                </a:lnTo>
                <a:lnTo>
                  <a:pt x="1130" y="563"/>
                </a:lnTo>
                <a:lnTo>
                  <a:pt x="1121" y="549"/>
                </a:lnTo>
                <a:lnTo>
                  <a:pt x="1107" y="543"/>
                </a:lnTo>
                <a:lnTo>
                  <a:pt x="1102" y="527"/>
                </a:lnTo>
                <a:lnTo>
                  <a:pt x="1090" y="522"/>
                </a:lnTo>
                <a:lnTo>
                  <a:pt x="1060" y="522"/>
                </a:lnTo>
                <a:lnTo>
                  <a:pt x="1042" y="503"/>
                </a:lnTo>
                <a:lnTo>
                  <a:pt x="1020" y="491"/>
                </a:lnTo>
                <a:lnTo>
                  <a:pt x="987" y="483"/>
                </a:lnTo>
                <a:lnTo>
                  <a:pt x="971" y="471"/>
                </a:lnTo>
                <a:lnTo>
                  <a:pt x="957" y="444"/>
                </a:lnTo>
                <a:lnTo>
                  <a:pt x="930" y="436"/>
                </a:lnTo>
                <a:lnTo>
                  <a:pt x="861" y="415"/>
                </a:lnTo>
                <a:lnTo>
                  <a:pt x="828" y="402"/>
                </a:lnTo>
                <a:lnTo>
                  <a:pt x="608" y="179"/>
                </a:lnTo>
                <a:lnTo>
                  <a:pt x="558" y="178"/>
                </a:lnTo>
                <a:lnTo>
                  <a:pt x="375" y="33"/>
                </a:lnTo>
                <a:lnTo>
                  <a:pt x="290" y="0"/>
                </a:lnTo>
                <a:lnTo>
                  <a:pt x="294" y="37"/>
                </a:lnTo>
                <a:lnTo>
                  <a:pt x="186" y="120"/>
                </a:lnTo>
                <a:lnTo>
                  <a:pt x="172" y="121"/>
                </a:lnTo>
                <a:lnTo>
                  <a:pt x="64" y="126"/>
                </a:lnTo>
                <a:lnTo>
                  <a:pt x="86" y="317"/>
                </a:lnTo>
                <a:lnTo>
                  <a:pt x="62" y="389"/>
                </a:lnTo>
                <a:lnTo>
                  <a:pt x="48" y="532"/>
                </a:lnTo>
                <a:lnTo>
                  <a:pt x="46" y="618"/>
                </a:lnTo>
                <a:lnTo>
                  <a:pt x="12" y="649"/>
                </a:lnTo>
                <a:lnTo>
                  <a:pt x="0" y="726"/>
                </a:lnTo>
                <a:lnTo>
                  <a:pt x="72" y="791"/>
                </a:lnTo>
                <a:lnTo>
                  <a:pt x="86" y="796"/>
                </a:lnTo>
                <a:lnTo>
                  <a:pt x="98" y="813"/>
                </a:lnTo>
                <a:lnTo>
                  <a:pt x="114" y="834"/>
                </a:lnTo>
                <a:lnTo>
                  <a:pt x="113" y="857"/>
                </a:lnTo>
                <a:lnTo>
                  <a:pt x="132" y="881"/>
                </a:lnTo>
                <a:lnTo>
                  <a:pt x="154" y="883"/>
                </a:lnTo>
                <a:lnTo>
                  <a:pt x="174" y="912"/>
                </a:lnTo>
                <a:lnTo>
                  <a:pt x="178" y="947"/>
                </a:lnTo>
                <a:lnTo>
                  <a:pt x="225" y="970"/>
                </a:lnTo>
                <a:lnTo>
                  <a:pt x="250" y="1009"/>
                </a:lnTo>
                <a:lnTo>
                  <a:pt x="233" y="1021"/>
                </a:lnTo>
                <a:lnTo>
                  <a:pt x="251" y="1033"/>
                </a:lnTo>
                <a:lnTo>
                  <a:pt x="257" y="1050"/>
                </a:lnTo>
                <a:lnTo>
                  <a:pt x="273" y="1045"/>
                </a:lnTo>
                <a:lnTo>
                  <a:pt x="274" y="1061"/>
                </a:lnTo>
                <a:lnTo>
                  <a:pt x="304" y="1087"/>
                </a:lnTo>
                <a:lnTo>
                  <a:pt x="311" y="1132"/>
                </a:lnTo>
                <a:lnTo>
                  <a:pt x="328" y="1133"/>
                </a:lnTo>
                <a:lnTo>
                  <a:pt x="326" y="1087"/>
                </a:lnTo>
                <a:lnTo>
                  <a:pt x="345" y="1077"/>
                </a:lnTo>
                <a:lnTo>
                  <a:pt x="357" y="1113"/>
                </a:lnTo>
                <a:lnTo>
                  <a:pt x="359" y="1150"/>
                </a:lnTo>
                <a:lnTo>
                  <a:pt x="429" y="1197"/>
                </a:lnTo>
                <a:lnTo>
                  <a:pt x="430" y="1240"/>
                </a:lnTo>
                <a:lnTo>
                  <a:pt x="476" y="1235"/>
                </a:lnTo>
                <a:lnTo>
                  <a:pt x="611" y="1387"/>
                </a:lnTo>
                <a:lnTo>
                  <a:pt x="644" y="1422"/>
                </a:lnTo>
                <a:lnTo>
                  <a:pt x="753" y="1443"/>
                </a:lnTo>
                <a:lnTo>
                  <a:pt x="872" y="1462"/>
                </a:lnTo>
                <a:lnTo>
                  <a:pt x="1046" y="1386"/>
                </a:lnTo>
                <a:lnTo>
                  <a:pt x="1071" y="1410"/>
                </a:lnTo>
                <a:lnTo>
                  <a:pt x="1059" y="1435"/>
                </a:lnTo>
                <a:lnTo>
                  <a:pt x="1077" y="1480"/>
                </a:lnTo>
                <a:lnTo>
                  <a:pt x="1115" y="1485"/>
                </a:lnTo>
                <a:lnTo>
                  <a:pt x="1148" y="1492"/>
                </a:lnTo>
                <a:lnTo>
                  <a:pt x="1161" y="1509"/>
                </a:lnTo>
                <a:lnTo>
                  <a:pt x="1187" y="1504"/>
                </a:lnTo>
                <a:lnTo>
                  <a:pt x="1205" y="1523"/>
                </a:lnTo>
                <a:lnTo>
                  <a:pt x="1268" y="1615"/>
                </a:lnTo>
                <a:lnTo>
                  <a:pt x="1268" y="1641"/>
                </a:lnTo>
                <a:lnTo>
                  <a:pt x="1298" y="1691"/>
                </a:lnTo>
                <a:lnTo>
                  <a:pt x="1326" y="1698"/>
                </a:lnTo>
                <a:lnTo>
                  <a:pt x="1349" y="1686"/>
                </a:lnTo>
                <a:lnTo>
                  <a:pt x="1331" y="1650"/>
                </a:lnTo>
                <a:lnTo>
                  <a:pt x="1343" y="1632"/>
                </a:lnTo>
                <a:lnTo>
                  <a:pt x="1376" y="1660"/>
                </a:lnTo>
                <a:lnTo>
                  <a:pt x="1401" y="1707"/>
                </a:lnTo>
                <a:lnTo>
                  <a:pt x="1422" y="1691"/>
                </a:lnTo>
                <a:lnTo>
                  <a:pt x="1412" y="1659"/>
                </a:lnTo>
                <a:lnTo>
                  <a:pt x="1420" y="1645"/>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6" name="Freeform 4"/>
          <p:cNvSpPr>
            <a:spLocks/>
          </p:cNvSpPr>
          <p:nvPr/>
        </p:nvSpPr>
        <p:spPr bwMode="auto">
          <a:xfrm>
            <a:off x="1366326" y="2765907"/>
            <a:ext cx="912812" cy="730250"/>
          </a:xfrm>
          <a:custGeom>
            <a:avLst/>
            <a:gdLst>
              <a:gd name="T0" fmla="*/ 108 w 1210"/>
              <a:gd name="T1" fmla="*/ 180 h 1119"/>
              <a:gd name="T2" fmla="*/ 133 w 1210"/>
              <a:gd name="T3" fmla="*/ 186 h 1119"/>
              <a:gd name="T4" fmla="*/ 145 w 1210"/>
              <a:gd name="T5" fmla="*/ 187 h 1119"/>
              <a:gd name="T6" fmla="*/ 154 w 1210"/>
              <a:gd name="T7" fmla="*/ 188 h 1119"/>
              <a:gd name="T8" fmla="*/ 169 w 1210"/>
              <a:gd name="T9" fmla="*/ 189 h 1119"/>
              <a:gd name="T10" fmla="*/ 178 w 1210"/>
              <a:gd name="T11" fmla="*/ 183 h 1119"/>
              <a:gd name="T12" fmla="*/ 170 w 1210"/>
              <a:gd name="T13" fmla="*/ 176 h 1119"/>
              <a:gd name="T14" fmla="*/ 166 w 1210"/>
              <a:gd name="T15" fmla="*/ 166 h 1119"/>
              <a:gd name="T16" fmla="*/ 169 w 1210"/>
              <a:gd name="T17" fmla="*/ 157 h 1119"/>
              <a:gd name="T18" fmla="*/ 163 w 1210"/>
              <a:gd name="T19" fmla="*/ 153 h 1119"/>
              <a:gd name="T20" fmla="*/ 172 w 1210"/>
              <a:gd name="T21" fmla="*/ 158 h 1119"/>
              <a:gd name="T22" fmla="*/ 181 w 1210"/>
              <a:gd name="T23" fmla="*/ 155 h 1119"/>
              <a:gd name="T24" fmla="*/ 191 w 1210"/>
              <a:gd name="T25" fmla="*/ 155 h 1119"/>
              <a:gd name="T26" fmla="*/ 204 w 1210"/>
              <a:gd name="T27" fmla="*/ 141 h 1119"/>
              <a:gd name="T28" fmla="*/ 203 w 1210"/>
              <a:gd name="T29" fmla="*/ 135 h 1119"/>
              <a:gd name="T30" fmla="*/ 201 w 1210"/>
              <a:gd name="T31" fmla="*/ 127 h 1119"/>
              <a:gd name="T32" fmla="*/ 208 w 1210"/>
              <a:gd name="T33" fmla="*/ 125 h 1119"/>
              <a:gd name="T34" fmla="*/ 212 w 1210"/>
              <a:gd name="T35" fmla="*/ 116 h 1119"/>
              <a:gd name="T36" fmla="*/ 222 w 1210"/>
              <a:gd name="T37" fmla="*/ 118 h 1119"/>
              <a:gd name="T38" fmla="*/ 231 w 1210"/>
              <a:gd name="T39" fmla="*/ 102 h 1119"/>
              <a:gd name="T40" fmla="*/ 223 w 1210"/>
              <a:gd name="T41" fmla="*/ 98 h 1119"/>
              <a:gd name="T42" fmla="*/ 229 w 1210"/>
              <a:gd name="T43" fmla="*/ 93 h 1119"/>
              <a:gd name="T44" fmla="*/ 241 w 1210"/>
              <a:gd name="T45" fmla="*/ 84 h 1119"/>
              <a:gd name="T46" fmla="*/ 259 w 1210"/>
              <a:gd name="T47" fmla="*/ 80 h 1119"/>
              <a:gd name="T48" fmla="*/ 264 w 1210"/>
              <a:gd name="T49" fmla="*/ 67 h 1119"/>
              <a:gd name="T50" fmla="*/ 273 w 1210"/>
              <a:gd name="T51" fmla="*/ 51 h 1119"/>
              <a:gd name="T52" fmla="*/ 267 w 1210"/>
              <a:gd name="T53" fmla="*/ 39 h 1119"/>
              <a:gd name="T54" fmla="*/ 248 w 1210"/>
              <a:gd name="T55" fmla="*/ 20 h 1119"/>
              <a:gd name="T56" fmla="*/ 240 w 1210"/>
              <a:gd name="T57" fmla="*/ 18 h 1119"/>
              <a:gd name="T58" fmla="*/ 223 w 1210"/>
              <a:gd name="T59" fmla="*/ 16 h 1119"/>
              <a:gd name="T60" fmla="*/ 222 w 1210"/>
              <a:gd name="T61" fmla="*/ 4 h 1119"/>
              <a:gd name="T62" fmla="*/ 177 w 1210"/>
              <a:gd name="T63" fmla="*/ 13 h 1119"/>
              <a:gd name="T64" fmla="*/ 125 w 1210"/>
              <a:gd name="T65" fmla="*/ 6 h 1119"/>
              <a:gd name="T66" fmla="*/ 110 w 1210"/>
              <a:gd name="T67" fmla="*/ 14 h 1119"/>
              <a:gd name="T68" fmla="*/ 112 w 1210"/>
              <a:gd name="T69" fmla="*/ 31 h 1119"/>
              <a:gd name="T70" fmla="*/ 94 w 1210"/>
              <a:gd name="T71" fmla="*/ 35 h 1119"/>
              <a:gd name="T72" fmla="*/ 81 w 1210"/>
              <a:gd name="T73" fmla="*/ 33 h 1119"/>
              <a:gd name="T74" fmla="*/ 68 w 1210"/>
              <a:gd name="T75" fmla="*/ 35 h 1119"/>
              <a:gd name="T76" fmla="*/ 75 w 1210"/>
              <a:gd name="T77" fmla="*/ 47 h 1119"/>
              <a:gd name="T78" fmla="*/ 75 w 1210"/>
              <a:gd name="T79" fmla="*/ 59 h 1119"/>
              <a:gd name="T80" fmla="*/ 84 w 1210"/>
              <a:gd name="T81" fmla="*/ 60 h 1119"/>
              <a:gd name="T82" fmla="*/ 113 w 1210"/>
              <a:gd name="T83" fmla="*/ 85 h 1119"/>
              <a:gd name="T84" fmla="*/ 116 w 1210"/>
              <a:gd name="T85" fmla="*/ 111 h 1119"/>
              <a:gd name="T86" fmla="*/ 100 w 1210"/>
              <a:gd name="T87" fmla="*/ 127 h 1119"/>
              <a:gd name="T88" fmla="*/ 92 w 1210"/>
              <a:gd name="T89" fmla="*/ 132 h 1119"/>
              <a:gd name="T90" fmla="*/ 74 w 1210"/>
              <a:gd name="T91" fmla="*/ 132 h 1119"/>
              <a:gd name="T92" fmla="*/ 30 w 1210"/>
              <a:gd name="T93" fmla="*/ 143 h 1119"/>
              <a:gd name="T94" fmla="*/ 19 w 1210"/>
              <a:gd name="T95" fmla="*/ 144 h 1119"/>
              <a:gd name="T96" fmla="*/ 1 w 1210"/>
              <a:gd name="T97" fmla="*/ 144 h 1119"/>
              <a:gd name="T98" fmla="*/ 4 w 1210"/>
              <a:gd name="T99" fmla="*/ 157 h 1119"/>
              <a:gd name="T100" fmla="*/ 1 w 1210"/>
              <a:gd name="T101" fmla="*/ 162 h 1119"/>
              <a:gd name="T102" fmla="*/ 10 w 1210"/>
              <a:gd name="T103" fmla="*/ 172 h 1119"/>
              <a:gd name="T104" fmla="*/ 31 w 1210"/>
              <a:gd name="T105" fmla="*/ 174 h 1119"/>
              <a:gd name="T106" fmla="*/ 44 w 1210"/>
              <a:gd name="T107" fmla="*/ 169 h 1119"/>
              <a:gd name="T108" fmla="*/ 77 w 1210"/>
              <a:gd name="T109" fmla="*/ 178 h 1119"/>
              <a:gd name="T110" fmla="*/ 91 w 1210"/>
              <a:gd name="T111" fmla="*/ 179 h 11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10"/>
              <a:gd name="T169" fmla="*/ 0 h 1119"/>
              <a:gd name="T170" fmla="*/ 1210 w 1210"/>
              <a:gd name="T171" fmla="*/ 1119 h 11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10" h="1119">
                <a:moveTo>
                  <a:pt x="404" y="1061"/>
                </a:moveTo>
                <a:lnTo>
                  <a:pt x="480" y="1062"/>
                </a:lnTo>
                <a:lnTo>
                  <a:pt x="559" y="1081"/>
                </a:lnTo>
                <a:lnTo>
                  <a:pt x="590" y="1101"/>
                </a:lnTo>
                <a:lnTo>
                  <a:pt x="607" y="1097"/>
                </a:lnTo>
                <a:lnTo>
                  <a:pt x="642" y="1107"/>
                </a:lnTo>
                <a:lnTo>
                  <a:pt x="656" y="1098"/>
                </a:lnTo>
                <a:lnTo>
                  <a:pt x="683" y="1111"/>
                </a:lnTo>
                <a:lnTo>
                  <a:pt x="708" y="1107"/>
                </a:lnTo>
                <a:lnTo>
                  <a:pt x="750" y="1119"/>
                </a:lnTo>
                <a:lnTo>
                  <a:pt x="762" y="1087"/>
                </a:lnTo>
                <a:lnTo>
                  <a:pt x="786" y="1083"/>
                </a:lnTo>
                <a:lnTo>
                  <a:pt x="794" y="1055"/>
                </a:lnTo>
                <a:lnTo>
                  <a:pt x="752" y="1043"/>
                </a:lnTo>
                <a:lnTo>
                  <a:pt x="730" y="1007"/>
                </a:lnTo>
                <a:lnTo>
                  <a:pt x="734" y="984"/>
                </a:lnTo>
                <a:lnTo>
                  <a:pt x="756" y="978"/>
                </a:lnTo>
                <a:lnTo>
                  <a:pt x="749" y="931"/>
                </a:lnTo>
                <a:lnTo>
                  <a:pt x="720" y="919"/>
                </a:lnTo>
                <a:lnTo>
                  <a:pt x="720" y="904"/>
                </a:lnTo>
                <a:lnTo>
                  <a:pt x="744" y="894"/>
                </a:lnTo>
                <a:lnTo>
                  <a:pt x="764" y="937"/>
                </a:lnTo>
                <a:lnTo>
                  <a:pt x="805" y="946"/>
                </a:lnTo>
                <a:lnTo>
                  <a:pt x="799" y="917"/>
                </a:lnTo>
                <a:lnTo>
                  <a:pt x="818" y="899"/>
                </a:lnTo>
                <a:lnTo>
                  <a:pt x="846" y="915"/>
                </a:lnTo>
                <a:lnTo>
                  <a:pt x="862" y="868"/>
                </a:lnTo>
                <a:lnTo>
                  <a:pt x="904" y="834"/>
                </a:lnTo>
                <a:lnTo>
                  <a:pt x="878" y="813"/>
                </a:lnTo>
                <a:lnTo>
                  <a:pt x="898" y="797"/>
                </a:lnTo>
                <a:lnTo>
                  <a:pt x="926" y="750"/>
                </a:lnTo>
                <a:lnTo>
                  <a:pt x="889" y="754"/>
                </a:lnTo>
                <a:lnTo>
                  <a:pt x="884" y="733"/>
                </a:lnTo>
                <a:lnTo>
                  <a:pt x="919" y="741"/>
                </a:lnTo>
                <a:lnTo>
                  <a:pt x="956" y="700"/>
                </a:lnTo>
                <a:lnTo>
                  <a:pt x="941" y="684"/>
                </a:lnTo>
                <a:lnTo>
                  <a:pt x="954" y="672"/>
                </a:lnTo>
                <a:lnTo>
                  <a:pt x="985" y="695"/>
                </a:lnTo>
                <a:lnTo>
                  <a:pt x="1013" y="647"/>
                </a:lnTo>
                <a:lnTo>
                  <a:pt x="1025" y="605"/>
                </a:lnTo>
                <a:lnTo>
                  <a:pt x="980" y="599"/>
                </a:lnTo>
                <a:lnTo>
                  <a:pt x="986" y="581"/>
                </a:lnTo>
                <a:lnTo>
                  <a:pt x="1009" y="580"/>
                </a:lnTo>
                <a:lnTo>
                  <a:pt x="1012" y="552"/>
                </a:lnTo>
                <a:lnTo>
                  <a:pt x="1038" y="496"/>
                </a:lnTo>
                <a:lnTo>
                  <a:pt x="1068" y="497"/>
                </a:lnTo>
                <a:lnTo>
                  <a:pt x="1126" y="457"/>
                </a:lnTo>
                <a:lnTo>
                  <a:pt x="1148" y="473"/>
                </a:lnTo>
                <a:lnTo>
                  <a:pt x="1169" y="447"/>
                </a:lnTo>
                <a:lnTo>
                  <a:pt x="1170" y="396"/>
                </a:lnTo>
                <a:lnTo>
                  <a:pt x="1200" y="388"/>
                </a:lnTo>
                <a:lnTo>
                  <a:pt x="1210" y="305"/>
                </a:lnTo>
                <a:lnTo>
                  <a:pt x="1180" y="255"/>
                </a:lnTo>
                <a:lnTo>
                  <a:pt x="1180" y="229"/>
                </a:lnTo>
                <a:lnTo>
                  <a:pt x="1117" y="137"/>
                </a:lnTo>
                <a:lnTo>
                  <a:pt x="1099" y="118"/>
                </a:lnTo>
                <a:lnTo>
                  <a:pt x="1073" y="123"/>
                </a:lnTo>
                <a:lnTo>
                  <a:pt x="1060" y="106"/>
                </a:lnTo>
                <a:lnTo>
                  <a:pt x="1027" y="99"/>
                </a:lnTo>
                <a:lnTo>
                  <a:pt x="989" y="94"/>
                </a:lnTo>
                <a:lnTo>
                  <a:pt x="971" y="49"/>
                </a:lnTo>
                <a:lnTo>
                  <a:pt x="983" y="24"/>
                </a:lnTo>
                <a:lnTo>
                  <a:pt x="958" y="0"/>
                </a:lnTo>
                <a:lnTo>
                  <a:pt x="784" y="76"/>
                </a:lnTo>
                <a:lnTo>
                  <a:pt x="665" y="57"/>
                </a:lnTo>
                <a:lnTo>
                  <a:pt x="556" y="36"/>
                </a:lnTo>
                <a:lnTo>
                  <a:pt x="523" y="1"/>
                </a:lnTo>
                <a:lnTo>
                  <a:pt x="488" y="82"/>
                </a:lnTo>
                <a:lnTo>
                  <a:pt x="486" y="124"/>
                </a:lnTo>
                <a:lnTo>
                  <a:pt x="497" y="186"/>
                </a:lnTo>
                <a:lnTo>
                  <a:pt x="433" y="214"/>
                </a:lnTo>
                <a:lnTo>
                  <a:pt x="415" y="204"/>
                </a:lnTo>
                <a:lnTo>
                  <a:pt x="401" y="219"/>
                </a:lnTo>
                <a:lnTo>
                  <a:pt x="360" y="198"/>
                </a:lnTo>
                <a:lnTo>
                  <a:pt x="331" y="223"/>
                </a:lnTo>
                <a:lnTo>
                  <a:pt x="302" y="205"/>
                </a:lnTo>
                <a:lnTo>
                  <a:pt x="281" y="214"/>
                </a:lnTo>
                <a:lnTo>
                  <a:pt x="332" y="279"/>
                </a:lnTo>
                <a:lnTo>
                  <a:pt x="328" y="307"/>
                </a:lnTo>
                <a:lnTo>
                  <a:pt x="331" y="349"/>
                </a:lnTo>
                <a:lnTo>
                  <a:pt x="350" y="342"/>
                </a:lnTo>
                <a:lnTo>
                  <a:pt x="371" y="353"/>
                </a:lnTo>
                <a:lnTo>
                  <a:pt x="370" y="389"/>
                </a:lnTo>
                <a:lnTo>
                  <a:pt x="498" y="504"/>
                </a:lnTo>
                <a:lnTo>
                  <a:pt x="611" y="640"/>
                </a:lnTo>
                <a:lnTo>
                  <a:pt x="516" y="654"/>
                </a:lnTo>
                <a:lnTo>
                  <a:pt x="466" y="721"/>
                </a:lnTo>
                <a:lnTo>
                  <a:pt x="445" y="749"/>
                </a:lnTo>
                <a:lnTo>
                  <a:pt x="437" y="790"/>
                </a:lnTo>
                <a:lnTo>
                  <a:pt x="406" y="780"/>
                </a:lnTo>
                <a:lnTo>
                  <a:pt x="372" y="795"/>
                </a:lnTo>
                <a:lnTo>
                  <a:pt x="326" y="784"/>
                </a:lnTo>
                <a:lnTo>
                  <a:pt x="226" y="833"/>
                </a:lnTo>
                <a:lnTo>
                  <a:pt x="132" y="846"/>
                </a:lnTo>
                <a:lnTo>
                  <a:pt x="101" y="869"/>
                </a:lnTo>
                <a:lnTo>
                  <a:pt x="83" y="851"/>
                </a:lnTo>
                <a:lnTo>
                  <a:pt x="38" y="845"/>
                </a:lnTo>
                <a:lnTo>
                  <a:pt x="6" y="851"/>
                </a:lnTo>
                <a:lnTo>
                  <a:pt x="7" y="887"/>
                </a:lnTo>
                <a:lnTo>
                  <a:pt x="16" y="931"/>
                </a:lnTo>
                <a:lnTo>
                  <a:pt x="0" y="931"/>
                </a:lnTo>
                <a:lnTo>
                  <a:pt x="7" y="961"/>
                </a:lnTo>
                <a:lnTo>
                  <a:pt x="24" y="966"/>
                </a:lnTo>
                <a:lnTo>
                  <a:pt x="46" y="1017"/>
                </a:lnTo>
                <a:lnTo>
                  <a:pt x="103" y="1051"/>
                </a:lnTo>
                <a:lnTo>
                  <a:pt x="136" y="1029"/>
                </a:lnTo>
                <a:lnTo>
                  <a:pt x="150" y="1039"/>
                </a:lnTo>
                <a:lnTo>
                  <a:pt x="193" y="1001"/>
                </a:lnTo>
                <a:lnTo>
                  <a:pt x="232" y="999"/>
                </a:lnTo>
                <a:lnTo>
                  <a:pt x="343" y="1050"/>
                </a:lnTo>
                <a:lnTo>
                  <a:pt x="354" y="1062"/>
                </a:lnTo>
                <a:lnTo>
                  <a:pt x="404" y="106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7" name="Freeform 5"/>
          <p:cNvSpPr>
            <a:spLocks/>
          </p:cNvSpPr>
          <p:nvPr/>
        </p:nvSpPr>
        <p:spPr bwMode="auto">
          <a:xfrm>
            <a:off x="801176" y="2334107"/>
            <a:ext cx="1025525" cy="1382713"/>
          </a:xfrm>
          <a:custGeom>
            <a:avLst/>
            <a:gdLst>
              <a:gd name="T0" fmla="*/ 267 w 1360"/>
              <a:gd name="T1" fmla="*/ 246 h 2115"/>
              <a:gd name="T2" fmla="*/ 243 w 1360"/>
              <a:gd name="T3" fmla="*/ 245 h 2115"/>
              <a:gd name="T4" fmla="*/ 192 w 1360"/>
              <a:gd name="T5" fmla="*/ 259 h 2115"/>
              <a:gd name="T6" fmla="*/ 171 w 1360"/>
              <a:gd name="T7" fmla="*/ 256 h 2115"/>
              <a:gd name="T8" fmla="*/ 169 w 1360"/>
              <a:gd name="T9" fmla="*/ 270 h 2115"/>
              <a:gd name="T10" fmla="*/ 180 w 1360"/>
              <a:gd name="T11" fmla="*/ 285 h 2115"/>
              <a:gd name="T12" fmla="*/ 203 w 1360"/>
              <a:gd name="T13" fmla="*/ 288 h 2115"/>
              <a:gd name="T14" fmla="*/ 208 w 1360"/>
              <a:gd name="T15" fmla="*/ 304 h 2115"/>
              <a:gd name="T16" fmla="*/ 188 w 1360"/>
              <a:gd name="T17" fmla="*/ 327 h 2115"/>
              <a:gd name="T18" fmla="*/ 175 w 1360"/>
              <a:gd name="T19" fmla="*/ 328 h 2115"/>
              <a:gd name="T20" fmla="*/ 164 w 1360"/>
              <a:gd name="T21" fmla="*/ 329 h 2115"/>
              <a:gd name="T22" fmla="*/ 149 w 1360"/>
              <a:gd name="T23" fmla="*/ 354 h 2115"/>
              <a:gd name="T24" fmla="*/ 130 w 1360"/>
              <a:gd name="T25" fmla="*/ 354 h 2115"/>
              <a:gd name="T26" fmla="*/ 93 w 1360"/>
              <a:gd name="T27" fmla="*/ 349 h 2115"/>
              <a:gd name="T28" fmla="*/ 86 w 1360"/>
              <a:gd name="T29" fmla="*/ 342 h 2115"/>
              <a:gd name="T30" fmla="*/ 79 w 1360"/>
              <a:gd name="T31" fmla="*/ 314 h 2115"/>
              <a:gd name="T32" fmla="*/ 66 w 1360"/>
              <a:gd name="T33" fmla="*/ 312 h 2115"/>
              <a:gd name="T34" fmla="*/ 44 w 1360"/>
              <a:gd name="T35" fmla="*/ 291 h 2115"/>
              <a:gd name="T36" fmla="*/ 0 w 1360"/>
              <a:gd name="T37" fmla="*/ 250 h 2115"/>
              <a:gd name="T38" fmla="*/ 12 w 1360"/>
              <a:gd name="T39" fmla="*/ 212 h 2115"/>
              <a:gd name="T40" fmla="*/ 13 w 1360"/>
              <a:gd name="T41" fmla="*/ 152 h 2115"/>
              <a:gd name="T42" fmla="*/ 28 w 1360"/>
              <a:gd name="T43" fmla="*/ 136 h 2115"/>
              <a:gd name="T44" fmla="*/ 78 w 1360"/>
              <a:gd name="T45" fmla="*/ 103 h 2115"/>
              <a:gd name="T46" fmla="*/ 124 w 1360"/>
              <a:gd name="T47" fmla="*/ 112 h 2115"/>
              <a:gd name="T48" fmla="*/ 135 w 1360"/>
              <a:gd name="T49" fmla="*/ 67 h 2115"/>
              <a:gd name="T50" fmla="*/ 109 w 1360"/>
              <a:gd name="T51" fmla="*/ 54 h 2115"/>
              <a:gd name="T52" fmla="*/ 165 w 1360"/>
              <a:gd name="T53" fmla="*/ 11 h 2115"/>
              <a:gd name="T54" fmla="*/ 175 w 1360"/>
              <a:gd name="T55" fmla="*/ 18 h 2115"/>
              <a:gd name="T56" fmla="*/ 184 w 1360"/>
              <a:gd name="T57" fmla="*/ 27 h 2115"/>
              <a:gd name="T58" fmla="*/ 200 w 1360"/>
              <a:gd name="T59" fmla="*/ 41 h 2115"/>
              <a:gd name="T60" fmla="*/ 206 w 1360"/>
              <a:gd name="T61" fmla="*/ 52 h 2115"/>
              <a:gd name="T62" fmla="*/ 211 w 1360"/>
              <a:gd name="T63" fmla="*/ 57 h 2115"/>
              <a:gd name="T64" fmla="*/ 223 w 1360"/>
              <a:gd name="T65" fmla="*/ 69 h 2115"/>
              <a:gd name="T66" fmla="*/ 230 w 1360"/>
              <a:gd name="T67" fmla="*/ 65 h 2115"/>
              <a:gd name="T68" fmla="*/ 246 w 1360"/>
              <a:gd name="T69" fmla="*/ 87 h 2115"/>
              <a:gd name="T70" fmla="*/ 279 w 1360"/>
              <a:gd name="T71" fmla="*/ 126 h 2115"/>
              <a:gd name="T72" fmla="*/ 266 w 1360"/>
              <a:gd name="T73" fmla="*/ 148 h 2115"/>
              <a:gd name="T74" fmla="*/ 250 w 1360"/>
              <a:gd name="T75" fmla="*/ 145 h 2115"/>
              <a:gd name="T76" fmla="*/ 232 w 1360"/>
              <a:gd name="T77" fmla="*/ 148 h 2115"/>
              <a:gd name="T78" fmla="*/ 244 w 1360"/>
              <a:gd name="T79" fmla="*/ 171 h 2115"/>
              <a:gd name="T80" fmla="*/ 253 w 1360"/>
              <a:gd name="T81" fmla="*/ 178 h 2115"/>
              <a:gd name="T82" fmla="*/ 285 w 1360"/>
              <a:gd name="T83" fmla="*/ 223 h 2115"/>
              <a:gd name="T84" fmla="*/ 152 w 1360"/>
              <a:gd name="T85" fmla="*/ 190 h 2115"/>
              <a:gd name="T86" fmla="*/ 134 w 1360"/>
              <a:gd name="T87" fmla="*/ 185 h 2115"/>
              <a:gd name="T88" fmla="*/ 126 w 1360"/>
              <a:gd name="T89" fmla="*/ 195 h 2115"/>
              <a:gd name="T90" fmla="*/ 144 w 1360"/>
              <a:gd name="T91" fmla="*/ 204 h 2115"/>
              <a:gd name="T92" fmla="*/ 148 w 1360"/>
              <a:gd name="T93" fmla="*/ 224 h 2115"/>
              <a:gd name="T94" fmla="*/ 152 w 1360"/>
              <a:gd name="T95" fmla="*/ 234 h 2115"/>
              <a:gd name="T96" fmla="*/ 151 w 1360"/>
              <a:gd name="T97" fmla="*/ 208 h 2115"/>
              <a:gd name="T98" fmla="*/ 158 w 1360"/>
              <a:gd name="T99" fmla="*/ 199 h 2115"/>
              <a:gd name="T100" fmla="*/ 152 w 1360"/>
              <a:gd name="T101" fmla="*/ 193 h 2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60"/>
              <a:gd name="T154" fmla="*/ 0 h 2115"/>
              <a:gd name="T155" fmla="*/ 1360 w 1360"/>
              <a:gd name="T156" fmla="*/ 2115 h 21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60" h="2115">
                <a:moveTo>
                  <a:pt x="1215" y="1381"/>
                </a:moveTo>
                <a:lnTo>
                  <a:pt x="1194" y="1409"/>
                </a:lnTo>
                <a:lnTo>
                  <a:pt x="1186" y="1450"/>
                </a:lnTo>
                <a:lnTo>
                  <a:pt x="1155" y="1440"/>
                </a:lnTo>
                <a:lnTo>
                  <a:pt x="1121" y="1455"/>
                </a:lnTo>
                <a:lnTo>
                  <a:pt x="1075" y="1444"/>
                </a:lnTo>
                <a:lnTo>
                  <a:pt x="975" y="1493"/>
                </a:lnTo>
                <a:lnTo>
                  <a:pt x="881" y="1506"/>
                </a:lnTo>
                <a:lnTo>
                  <a:pt x="850" y="1529"/>
                </a:lnTo>
                <a:lnTo>
                  <a:pt x="832" y="1511"/>
                </a:lnTo>
                <a:lnTo>
                  <a:pt x="787" y="1505"/>
                </a:lnTo>
                <a:lnTo>
                  <a:pt x="755" y="1511"/>
                </a:lnTo>
                <a:lnTo>
                  <a:pt x="756" y="1547"/>
                </a:lnTo>
                <a:lnTo>
                  <a:pt x="765" y="1591"/>
                </a:lnTo>
                <a:lnTo>
                  <a:pt x="749" y="1591"/>
                </a:lnTo>
                <a:lnTo>
                  <a:pt x="756" y="1621"/>
                </a:lnTo>
                <a:lnTo>
                  <a:pt x="773" y="1626"/>
                </a:lnTo>
                <a:lnTo>
                  <a:pt x="795" y="1677"/>
                </a:lnTo>
                <a:lnTo>
                  <a:pt x="852" y="1711"/>
                </a:lnTo>
                <a:lnTo>
                  <a:pt x="885" y="1689"/>
                </a:lnTo>
                <a:lnTo>
                  <a:pt x="899" y="1699"/>
                </a:lnTo>
                <a:lnTo>
                  <a:pt x="901" y="1739"/>
                </a:lnTo>
                <a:lnTo>
                  <a:pt x="918" y="1750"/>
                </a:lnTo>
                <a:lnTo>
                  <a:pt x="923" y="1795"/>
                </a:lnTo>
                <a:lnTo>
                  <a:pt x="829" y="1866"/>
                </a:lnTo>
                <a:lnTo>
                  <a:pt x="838" y="1894"/>
                </a:lnTo>
                <a:lnTo>
                  <a:pt x="834" y="1925"/>
                </a:lnTo>
                <a:lnTo>
                  <a:pt x="834" y="1954"/>
                </a:lnTo>
                <a:lnTo>
                  <a:pt x="816" y="1939"/>
                </a:lnTo>
                <a:lnTo>
                  <a:pt x="777" y="1936"/>
                </a:lnTo>
                <a:lnTo>
                  <a:pt x="769" y="1966"/>
                </a:lnTo>
                <a:lnTo>
                  <a:pt x="749" y="1930"/>
                </a:lnTo>
                <a:lnTo>
                  <a:pt x="729" y="1941"/>
                </a:lnTo>
                <a:lnTo>
                  <a:pt x="719" y="1921"/>
                </a:lnTo>
                <a:lnTo>
                  <a:pt x="671" y="1992"/>
                </a:lnTo>
                <a:lnTo>
                  <a:pt x="661" y="2089"/>
                </a:lnTo>
                <a:lnTo>
                  <a:pt x="637" y="2115"/>
                </a:lnTo>
                <a:lnTo>
                  <a:pt x="621" y="2098"/>
                </a:lnTo>
                <a:lnTo>
                  <a:pt x="577" y="2086"/>
                </a:lnTo>
                <a:lnTo>
                  <a:pt x="515" y="2082"/>
                </a:lnTo>
                <a:lnTo>
                  <a:pt x="489" y="2073"/>
                </a:lnTo>
                <a:lnTo>
                  <a:pt x="411" y="2058"/>
                </a:lnTo>
                <a:lnTo>
                  <a:pt x="397" y="2067"/>
                </a:lnTo>
                <a:lnTo>
                  <a:pt x="382" y="2045"/>
                </a:lnTo>
                <a:lnTo>
                  <a:pt x="384" y="2017"/>
                </a:lnTo>
                <a:lnTo>
                  <a:pt x="359" y="1963"/>
                </a:lnTo>
                <a:lnTo>
                  <a:pt x="303" y="1896"/>
                </a:lnTo>
                <a:lnTo>
                  <a:pt x="351" y="1853"/>
                </a:lnTo>
                <a:lnTo>
                  <a:pt x="336" y="1848"/>
                </a:lnTo>
                <a:lnTo>
                  <a:pt x="330" y="1822"/>
                </a:lnTo>
                <a:lnTo>
                  <a:pt x="291" y="1841"/>
                </a:lnTo>
                <a:lnTo>
                  <a:pt x="258" y="1805"/>
                </a:lnTo>
                <a:lnTo>
                  <a:pt x="233" y="1767"/>
                </a:lnTo>
                <a:lnTo>
                  <a:pt x="195" y="1715"/>
                </a:lnTo>
                <a:lnTo>
                  <a:pt x="145" y="1719"/>
                </a:lnTo>
                <a:lnTo>
                  <a:pt x="59" y="1690"/>
                </a:lnTo>
                <a:lnTo>
                  <a:pt x="1" y="1475"/>
                </a:lnTo>
                <a:lnTo>
                  <a:pt x="28" y="1396"/>
                </a:lnTo>
                <a:lnTo>
                  <a:pt x="18" y="1303"/>
                </a:lnTo>
                <a:lnTo>
                  <a:pt x="54" y="1251"/>
                </a:lnTo>
                <a:lnTo>
                  <a:pt x="0" y="1085"/>
                </a:lnTo>
                <a:lnTo>
                  <a:pt x="70" y="967"/>
                </a:lnTo>
                <a:lnTo>
                  <a:pt x="57" y="899"/>
                </a:lnTo>
                <a:lnTo>
                  <a:pt x="96" y="856"/>
                </a:lnTo>
                <a:lnTo>
                  <a:pt x="105" y="823"/>
                </a:lnTo>
                <a:lnTo>
                  <a:pt x="124" y="802"/>
                </a:lnTo>
                <a:lnTo>
                  <a:pt x="208" y="676"/>
                </a:lnTo>
                <a:lnTo>
                  <a:pt x="265" y="631"/>
                </a:lnTo>
                <a:lnTo>
                  <a:pt x="347" y="607"/>
                </a:lnTo>
                <a:lnTo>
                  <a:pt x="373" y="615"/>
                </a:lnTo>
                <a:lnTo>
                  <a:pt x="484" y="641"/>
                </a:lnTo>
                <a:lnTo>
                  <a:pt x="550" y="664"/>
                </a:lnTo>
                <a:lnTo>
                  <a:pt x="605" y="553"/>
                </a:lnTo>
                <a:lnTo>
                  <a:pt x="600" y="431"/>
                </a:lnTo>
                <a:lnTo>
                  <a:pt x="599" y="394"/>
                </a:lnTo>
                <a:lnTo>
                  <a:pt x="588" y="379"/>
                </a:lnTo>
                <a:lnTo>
                  <a:pt x="546" y="365"/>
                </a:lnTo>
                <a:lnTo>
                  <a:pt x="484" y="318"/>
                </a:lnTo>
                <a:lnTo>
                  <a:pt x="630" y="41"/>
                </a:lnTo>
                <a:lnTo>
                  <a:pt x="661" y="0"/>
                </a:lnTo>
                <a:lnTo>
                  <a:pt x="733" y="65"/>
                </a:lnTo>
                <a:lnTo>
                  <a:pt x="747" y="70"/>
                </a:lnTo>
                <a:lnTo>
                  <a:pt x="759" y="87"/>
                </a:lnTo>
                <a:lnTo>
                  <a:pt x="775" y="108"/>
                </a:lnTo>
                <a:lnTo>
                  <a:pt x="774" y="131"/>
                </a:lnTo>
                <a:lnTo>
                  <a:pt x="793" y="155"/>
                </a:lnTo>
                <a:lnTo>
                  <a:pt x="815" y="157"/>
                </a:lnTo>
                <a:lnTo>
                  <a:pt x="835" y="186"/>
                </a:lnTo>
                <a:lnTo>
                  <a:pt x="839" y="221"/>
                </a:lnTo>
                <a:lnTo>
                  <a:pt x="886" y="244"/>
                </a:lnTo>
                <a:lnTo>
                  <a:pt x="911" y="283"/>
                </a:lnTo>
                <a:lnTo>
                  <a:pt x="894" y="295"/>
                </a:lnTo>
                <a:lnTo>
                  <a:pt x="912" y="307"/>
                </a:lnTo>
                <a:lnTo>
                  <a:pt x="918" y="324"/>
                </a:lnTo>
                <a:lnTo>
                  <a:pt x="934" y="319"/>
                </a:lnTo>
                <a:lnTo>
                  <a:pt x="935" y="335"/>
                </a:lnTo>
                <a:lnTo>
                  <a:pt x="965" y="361"/>
                </a:lnTo>
                <a:lnTo>
                  <a:pt x="972" y="406"/>
                </a:lnTo>
                <a:lnTo>
                  <a:pt x="989" y="407"/>
                </a:lnTo>
                <a:lnTo>
                  <a:pt x="987" y="361"/>
                </a:lnTo>
                <a:lnTo>
                  <a:pt x="1006" y="351"/>
                </a:lnTo>
                <a:lnTo>
                  <a:pt x="1018" y="387"/>
                </a:lnTo>
                <a:lnTo>
                  <a:pt x="1020" y="424"/>
                </a:lnTo>
                <a:lnTo>
                  <a:pt x="1090" y="471"/>
                </a:lnTo>
                <a:lnTo>
                  <a:pt x="1091" y="514"/>
                </a:lnTo>
                <a:lnTo>
                  <a:pt x="1137" y="509"/>
                </a:lnTo>
                <a:lnTo>
                  <a:pt x="1272" y="661"/>
                </a:lnTo>
                <a:lnTo>
                  <a:pt x="1237" y="742"/>
                </a:lnTo>
                <a:lnTo>
                  <a:pt x="1235" y="784"/>
                </a:lnTo>
                <a:lnTo>
                  <a:pt x="1246" y="846"/>
                </a:lnTo>
                <a:lnTo>
                  <a:pt x="1182" y="874"/>
                </a:lnTo>
                <a:lnTo>
                  <a:pt x="1164" y="864"/>
                </a:lnTo>
                <a:lnTo>
                  <a:pt x="1150" y="879"/>
                </a:lnTo>
                <a:lnTo>
                  <a:pt x="1109" y="858"/>
                </a:lnTo>
                <a:lnTo>
                  <a:pt x="1080" y="883"/>
                </a:lnTo>
                <a:lnTo>
                  <a:pt x="1051" y="865"/>
                </a:lnTo>
                <a:lnTo>
                  <a:pt x="1030" y="874"/>
                </a:lnTo>
                <a:lnTo>
                  <a:pt x="1081" y="939"/>
                </a:lnTo>
                <a:lnTo>
                  <a:pt x="1077" y="967"/>
                </a:lnTo>
                <a:lnTo>
                  <a:pt x="1080" y="1009"/>
                </a:lnTo>
                <a:lnTo>
                  <a:pt x="1099" y="1002"/>
                </a:lnTo>
                <a:lnTo>
                  <a:pt x="1120" y="1013"/>
                </a:lnTo>
                <a:lnTo>
                  <a:pt x="1119" y="1049"/>
                </a:lnTo>
                <a:lnTo>
                  <a:pt x="1247" y="1164"/>
                </a:lnTo>
                <a:lnTo>
                  <a:pt x="1360" y="1300"/>
                </a:lnTo>
                <a:lnTo>
                  <a:pt x="1265" y="1314"/>
                </a:lnTo>
                <a:lnTo>
                  <a:pt x="1215" y="1381"/>
                </a:lnTo>
                <a:lnTo>
                  <a:pt x="706" y="1141"/>
                </a:lnTo>
                <a:lnTo>
                  <a:pt x="676" y="1123"/>
                </a:lnTo>
                <a:lnTo>
                  <a:pt x="658" y="1128"/>
                </a:lnTo>
                <a:lnTo>
                  <a:pt x="630" y="1105"/>
                </a:lnTo>
                <a:lnTo>
                  <a:pt x="594" y="1090"/>
                </a:lnTo>
                <a:lnTo>
                  <a:pt x="550" y="1075"/>
                </a:lnTo>
                <a:lnTo>
                  <a:pt x="586" y="1147"/>
                </a:lnTo>
                <a:lnTo>
                  <a:pt x="559" y="1149"/>
                </a:lnTo>
                <a:lnTo>
                  <a:pt x="581" y="1168"/>
                </a:lnTo>
                <a:lnTo>
                  <a:pt x="612" y="1181"/>
                </a:lnTo>
                <a:lnTo>
                  <a:pt x="639" y="1201"/>
                </a:lnTo>
                <a:lnTo>
                  <a:pt x="643" y="1230"/>
                </a:lnTo>
                <a:lnTo>
                  <a:pt x="658" y="1277"/>
                </a:lnTo>
                <a:lnTo>
                  <a:pt x="657" y="1319"/>
                </a:lnTo>
                <a:lnTo>
                  <a:pt x="639" y="1323"/>
                </a:lnTo>
                <a:lnTo>
                  <a:pt x="654" y="1368"/>
                </a:lnTo>
                <a:lnTo>
                  <a:pt x="671" y="1379"/>
                </a:lnTo>
                <a:lnTo>
                  <a:pt x="684" y="1332"/>
                </a:lnTo>
                <a:lnTo>
                  <a:pt x="675" y="1269"/>
                </a:lnTo>
                <a:lnTo>
                  <a:pt x="667" y="1225"/>
                </a:lnTo>
                <a:lnTo>
                  <a:pt x="664" y="1191"/>
                </a:lnTo>
                <a:lnTo>
                  <a:pt x="684" y="1183"/>
                </a:lnTo>
                <a:lnTo>
                  <a:pt x="701" y="1176"/>
                </a:lnTo>
                <a:lnTo>
                  <a:pt x="688" y="1169"/>
                </a:lnTo>
                <a:lnTo>
                  <a:pt x="670" y="1153"/>
                </a:lnTo>
                <a:lnTo>
                  <a:pt x="673" y="1138"/>
                </a:lnTo>
                <a:lnTo>
                  <a:pt x="706" y="1141"/>
                </a:lnTo>
                <a:lnTo>
                  <a:pt x="1215" y="1381"/>
                </a:lnTo>
                <a:close/>
              </a:path>
            </a:pathLst>
          </a:custGeom>
          <a:solidFill>
            <a:srgbClr val="C0C0C0"/>
          </a:solidFill>
          <a:ln w="9525">
            <a:noFill/>
            <a:round/>
            <a:headEnd/>
            <a:tailEnd/>
          </a:ln>
        </p:spPr>
        <p:txBody>
          <a:bodyPr/>
          <a:lstStyle/>
          <a:p>
            <a:endParaRPr lang="sv-SE">
              <a:solidFill>
                <a:prstClr val="black"/>
              </a:solidFill>
              <a:latin typeface="Verdana"/>
            </a:endParaRPr>
          </a:p>
        </p:txBody>
      </p:sp>
      <p:sp>
        <p:nvSpPr>
          <p:cNvPr id="8" name="Freeform 6"/>
          <p:cNvSpPr>
            <a:spLocks/>
          </p:cNvSpPr>
          <p:nvPr/>
        </p:nvSpPr>
        <p:spPr bwMode="auto">
          <a:xfrm>
            <a:off x="801176" y="2334107"/>
            <a:ext cx="1025525" cy="1382713"/>
          </a:xfrm>
          <a:custGeom>
            <a:avLst/>
            <a:gdLst>
              <a:gd name="T0" fmla="*/ 269 w 1360"/>
              <a:gd name="T1" fmla="*/ 239 h 2115"/>
              <a:gd name="T2" fmla="*/ 261 w 1360"/>
              <a:gd name="T3" fmla="*/ 244 h 2115"/>
              <a:gd name="T4" fmla="*/ 243 w 1360"/>
              <a:gd name="T5" fmla="*/ 245 h 2115"/>
              <a:gd name="T6" fmla="*/ 199 w 1360"/>
              <a:gd name="T7" fmla="*/ 255 h 2115"/>
              <a:gd name="T8" fmla="*/ 188 w 1360"/>
              <a:gd name="T9" fmla="*/ 256 h 2115"/>
              <a:gd name="T10" fmla="*/ 171 w 1360"/>
              <a:gd name="T11" fmla="*/ 256 h 2115"/>
              <a:gd name="T12" fmla="*/ 172 w 1360"/>
              <a:gd name="T13" fmla="*/ 270 h 2115"/>
              <a:gd name="T14" fmla="*/ 171 w 1360"/>
              <a:gd name="T15" fmla="*/ 275 h 2115"/>
              <a:gd name="T16" fmla="*/ 180 w 1360"/>
              <a:gd name="T17" fmla="*/ 285 h 2115"/>
              <a:gd name="T18" fmla="*/ 199 w 1360"/>
              <a:gd name="T19" fmla="*/ 287 h 2115"/>
              <a:gd name="T20" fmla="*/ 203 w 1360"/>
              <a:gd name="T21" fmla="*/ 295 h 2115"/>
              <a:gd name="T22" fmla="*/ 208 w 1360"/>
              <a:gd name="T23" fmla="*/ 304 h 2115"/>
              <a:gd name="T24" fmla="*/ 189 w 1360"/>
              <a:gd name="T25" fmla="*/ 321 h 2115"/>
              <a:gd name="T26" fmla="*/ 188 w 1360"/>
              <a:gd name="T27" fmla="*/ 332 h 2115"/>
              <a:gd name="T28" fmla="*/ 175 w 1360"/>
              <a:gd name="T29" fmla="*/ 328 h 2115"/>
              <a:gd name="T30" fmla="*/ 169 w 1360"/>
              <a:gd name="T31" fmla="*/ 327 h 2115"/>
              <a:gd name="T32" fmla="*/ 162 w 1360"/>
              <a:gd name="T33" fmla="*/ 326 h 2115"/>
              <a:gd name="T34" fmla="*/ 149 w 1360"/>
              <a:gd name="T35" fmla="*/ 354 h 2115"/>
              <a:gd name="T36" fmla="*/ 140 w 1360"/>
              <a:gd name="T37" fmla="*/ 356 h 2115"/>
              <a:gd name="T38" fmla="*/ 116 w 1360"/>
              <a:gd name="T39" fmla="*/ 353 h 2115"/>
              <a:gd name="T40" fmla="*/ 93 w 1360"/>
              <a:gd name="T41" fmla="*/ 349 h 2115"/>
              <a:gd name="T42" fmla="*/ 86 w 1360"/>
              <a:gd name="T43" fmla="*/ 347 h 2115"/>
              <a:gd name="T44" fmla="*/ 81 w 1360"/>
              <a:gd name="T45" fmla="*/ 333 h 2115"/>
              <a:gd name="T46" fmla="*/ 79 w 1360"/>
              <a:gd name="T47" fmla="*/ 314 h 2115"/>
              <a:gd name="T48" fmla="*/ 75 w 1360"/>
              <a:gd name="T49" fmla="*/ 309 h 2115"/>
              <a:gd name="T50" fmla="*/ 58 w 1360"/>
              <a:gd name="T51" fmla="*/ 306 h 2115"/>
              <a:gd name="T52" fmla="*/ 44 w 1360"/>
              <a:gd name="T53" fmla="*/ 291 h 2115"/>
              <a:gd name="T54" fmla="*/ 13 w 1360"/>
              <a:gd name="T55" fmla="*/ 287 h 2115"/>
              <a:gd name="T56" fmla="*/ 6 w 1360"/>
              <a:gd name="T57" fmla="*/ 237 h 2115"/>
              <a:gd name="T58" fmla="*/ 12 w 1360"/>
              <a:gd name="T59" fmla="*/ 212 h 2115"/>
              <a:gd name="T60" fmla="*/ 16 w 1360"/>
              <a:gd name="T61" fmla="*/ 164 h 2115"/>
              <a:gd name="T62" fmla="*/ 22 w 1360"/>
              <a:gd name="T63" fmla="*/ 145 h 2115"/>
              <a:gd name="T64" fmla="*/ 28 w 1360"/>
              <a:gd name="T65" fmla="*/ 136 h 2115"/>
              <a:gd name="T66" fmla="*/ 60 w 1360"/>
              <a:gd name="T67" fmla="*/ 107 h 2115"/>
              <a:gd name="T68" fmla="*/ 84 w 1360"/>
              <a:gd name="T69" fmla="*/ 104 h 2115"/>
              <a:gd name="T70" fmla="*/ 124 w 1360"/>
              <a:gd name="T71" fmla="*/ 112 h 2115"/>
              <a:gd name="T72" fmla="*/ 135 w 1360"/>
              <a:gd name="T73" fmla="*/ 73 h 2115"/>
              <a:gd name="T74" fmla="*/ 133 w 1360"/>
              <a:gd name="T75" fmla="*/ 64 h 2115"/>
              <a:gd name="T76" fmla="*/ 109 w 1360"/>
              <a:gd name="T77" fmla="*/ 54 h 2115"/>
              <a:gd name="T78" fmla="*/ 149 w 1360"/>
              <a:gd name="T79" fmla="*/ 0 h 2115"/>
              <a:gd name="T80" fmla="*/ 169 w 1360"/>
              <a:gd name="T81" fmla="*/ 12 h 2115"/>
              <a:gd name="T82" fmla="*/ 175 w 1360"/>
              <a:gd name="T83" fmla="*/ 18 h 2115"/>
              <a:gd name="T84" fmla="*/ 179 w 1360"/>
              <a:gd name="T85" fmla="*/ 26 h 2115"/>
              <a:gd name="T86" fmla="*/ 189 w 1360"/>
              <a:gd name="T87" fmla="*/ 32 h 2115"/>
              <a:gd name="T88" fmla="*/ 200 w 1360"/>
              <a:gd name="T89" fmla="*/ 41 h 2115"/>
              <a:gd name="T90" fmla="*/ 202 w 1360"/>
              <a:gd name="T91" fmla="*/ 50 h 2115"/>
              <a:gd name="T92" fmla="*/ 207 w 1360"/>
              <a:gd name="T93" fmla="*/ 55 h 2115"/>
              <a:gd name="T94" fmla="*/ 211 w 1360"/>
              <a:gd name="T95" fmla="*/ 57 h 2115"/>
              <a:gd name="T96" fmla="*/ 219 w 1360"/>
              <a:gd name="T97" fmla="*/ 69 h 2115"/>
              <a:gd name="T98" fmla="*/ 223 w 1360"/>
              <a:gd name="T99" fmla="*/ 61 h 2115"/>
              <a:gd name="T100" fmla="*/ 230 w 1360"/>
              <a:gd name="T101" fmla="*/ 65 h 2115"/>
              <a:gd name="T102" fmla="*/ 246 w 1360"/>
              <a:gd name="T103" fmla="*/ 80 h 2115"/>
              <a:gd name="T104" fmla="*/ 257 w 1360"/>
              <a:gd name="T105" fmla="*/ 86 h 2115"/>
              <a:gd name="T106" fmla="*/ 279 w 1360"/>
              <a:gd name="T107" fmla="*/ 126 h 2115"/>
              <a:gd name="T108" fmla="*/ 281 w 1360"/>
              <a:gd name="T109" fmla="*/ 143 h 2115"/>
              <a:gd name="T110" fmla="*/ 263 w 1360"/>
              <a:gd name="T111" fmla="*/ 147 h 2115"/>
              <a:gd name="T112" fmla="*/ 250 w 1360"/>
              <a:gd name="T113" fmla="*/ 145 h 2115"/>
              <a:gd name="T114" fmla="*/ 237 w 1360"/>
              <a:gd name="T115" fmla="*/ 147 h 2115"/>
              <a:gd name="T116" fmla="*/ 244 w 1360"/>
              <a:gd name="T117" fmla="*/ 159 h 2115"/>
              <a:gd name="T118" fmla="*/ 244 w 1360"/>
              <a:gd name="T119" fmla="*/ 171 h 2115"/>
              <a:gd name="T120" fmla="*/ 253 w 1360"/>
              <a:gd name="T121" fmla="*/ 172 h 2115"/>
              <a:gd name="T122" fmla="*/ 281 w 1360"/>
              <a:gd name="T123" fmla="*/ 197 h 2115"/>
              <a:gd name="T124" fmla="*/ 285 w 1360"/>
              <a:gd name="T125" fmla="*/ 223 h 21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60"/>
              <a:gd name="T190" fmla="*/ 0 h 2115"/>
              <a:gd name="T191" fmla="*/ 1360 w 1360"/>
              <a:gd name="T192" fmla="*/ 2115 h 21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60" h="2115">
                <a:moveTo>
                  <a:pt x="1215" y="1381"/>
                </a:moveTo>
                <a:lnTo>
                  <a:pt x="1194" y="1409"/>
                </a:lnTo>
                <a:lnTo>
                  <a:pt x="1186" y="1450"/>
                </a:lnTo>
                <a:lnTo>
                  <a:pt x="1155" y="1440"/>
                </a:lnTo>
                <a:lnTo>
                  <a:pt x="1121" y="1455"/>
                </a:lnTo>
                <a:lnTo>
                  <a:pt x="1075" y="1444"/>
                </a:lnTo>
                <a:lnTo>
                  <a:pt x="975" y="1493"/>
                </a:lnTo>
                <a:lnTo>
                  <a:pt x="881" y="1506"/>
                </a:lnTo>
                <a:lnTo>
                  <a:pt x="850" y="1529"/>
                </a:lnTo>
                <a:lnTo>
                  <a:pt x="832" y="1511"/>
                </a:lnTo>
                <a:lnTo>
                  <a:pt x="787" y="1505"/>
                </a:lnTo>
                <a:lnTo>
                  <a:pt x="755" y="1511"/>
                </a:lnTo>
                <a:lnTo>
                  <a:pt x="756" y="1547"/>
                </a:lnTo>
                <a:lnTo>
                  <a:pt x="765" y="1591"/>
                </a:lnTo>
                <a:lnTo>
                  <a:pt x="749" y="1591"/>
                </a:lnTo>
                <a:lnTo>
                  <a:pt x="756" y="1621"/>
                </a:lnTo>
                <a:lnTo>
                  <a:pt x="773" y="1626"/>
                </a:lnTo>
                <a:lnTo>
                  <a:pt x="795" y="1677"/>
                </a:lnTo>
                <a:lnTo>
                  <a:pt x="852" y="1711"/>
                </a:lnTo>
                <a:lnTo>
                  <a:pt x="885" y="1689"/>
                </a:lnTo>
                <a:lnTo>
                  <a:pt x="899" y="1699"/>
                </a:lnTo>
                <a:lnTo>
                  <a:pt x="901" y="1739"/>
                </a:lnTo>
                <a:lnTo>
                  <a:pt x="918" y="1750"/>
                </a:lnTo>
                <a:lnTo>
                  <a:pt x="923" y="1795"/>
                </a:lnTo>
                <a:lnTo>
                  <a:pt x="829" y="1866"/>
                </a:lnTo>
                <a:lnTo>
                  <a:pt x="838" y="1894"/>
                </a:lnTo>
                <a:lnTo>
                  <a:pt x="834" y="1925"/>
                </a:lnTo>
                <a:lnTo>
                  <a:pt x="834" y="1954"/>
                </a:lnTo>
                <a:lnTo>
                  <a:pt x="816" y="1939"/>
                </a:lnTo>
                <a:lnTo>
                  <a:pt x="777" y="1936"/>
                </a:lnTo>
                <a:lnTo>
                  <a:pt x="769" y="1966"/>
                </a:lnTo>
                <a:lnTo>
                  <a:pt x="749" y="1930"/>
                </a:lnTo>
                <a:lnTo>
                  <a:pt x="729" y="1941"/>
                </a:lnTo>
                <a:lnTo>
                  <a:pt x="719" y="1921"/>
                </a:lnTo>
                <a:lnTo>
                  <a:pt x="671" y="1992"/>
                </a:lnTo>
                <a:lnTo>
                  <a:pt x="661" y="2089"/>
                </a:lnTo>
                <a:lnTo>
                  <a:pt x="637" y="2115"/>
                </a:lnTo>
                <a:lnTo>
                  <a:pt x="621" y="2098"/>
                </a:lnTo>
                <a:lnTo>
                  <a:pt x="577" y="2086"/>
                </a:lnTo>
                <a:lnTo>
                  <a:pt x="515" y="2082"/>
                </a:lnTo>
                <a:lnTo>
                  <a:pt x="489" y="2073"/>
                </a:lnTo>
                <a:lnTo>
                  <a:pt x="411" y="2058"/>
                </a:lnTo>
                <a:lnTo>
                  <a:pt x="397" y="2067"/>
                </a:lnTo>
                <a:lnTo>
                  <a:pt x="382" y="2045"/>
                </a:lnTo>
                <a:lnTo>
                  <a:pt x="384" y="2017"/>
                </a:lnTo>
                <a:lnTo>
                  <a:pt x="359" y="1963"/>
                </a:lnTo>
                <a:lnTo>
                  <a:pt x="303" y="1896"/>
                </a:lnTo>
                <a:lnTo>
                  <a:pt x="351" y="1853"/>
                </a:lnTo>
                <a:lnTo>
                  <a:pt x="336" y="1848"/>
                </a:lnTo>
                <a:lnTo>
                  <a:pt x="330" y="1822"/>
                </a:lnTo>
                <a:lnTo>
                  <a:pt x="291" y="1841"/>
                </a:lnTo>
                <a:lnTo>
                  <a:pt x="258" y="1805"/>
                </a:lnTo>
                <a:lnTo>
                  <a:pt x="233" y="1767"/>
                </a:lnTo>
                <a:lnTo>
                  <a:pt x="195" y="1715"/>
                </a:lnTo>
                <a:lnTo>
                  <a:pt x="145" y="1719"/>
                </a:lnTo>
                <a:lnTo>
                  <a:pt x="59" y="1690"/>
                </a:lnTo>
                <a:lnTo>
                  <a:pt x="1" y="1475"/>
                </a:lnTo>
                <a:lnTo>
                  <a:pt x="28" y="1396"/>
                </a:lnTo>
                <a:lnTo>
                  <a:pt x="18" y="1303"/>
                </a:lnTo>
                <a:lnTo>
                  <a:pt x="54" y="1251"/>
                </a:lnTo>
                <a:lnTo>
                  <a:pt x="0" y="1085"/>
                </a:lnTo>
                <a:lnTo>
                  <a:pt x="70" y="967"/>
                </a:lnTo>
                <a:lnTo>
                  <a:pt x="57" y="899"/>
                </a:lnTo>
                <a:lnTo>
                  <a:pt x="96" y="856"/>
                </a:lnTo>
                <a:lnTo>
                  <a:pt x="105" y="823"/>
                </a:lnTo>
                <a:lnTo>
                  <a:pt x="124" y="802"/>
                </a:lnTo>
                <a:lnTo>
                  <a:pt x="208" y="676"/>
                </a:lnTo>
                <a:lnTo>
                  <a:pt x="265" y="631"/>
                </a:lnTo>
                <a:lnTo>
                  <a:pt x="347" y="607"/>
                </a:lnTo>
                <a:lnTo>
                  <a:pt x="373" y="615"/>
                </a:lnTo>
                <a:lnTo>
                  <a:pt x="484" y="641"/>
                </a:lnTo>
                <a:lnTo>
                  <a:pt x="550" y="664"/>
                </a:lnTo>
                <a:lnTo>
                  <a:pt x="605" y="553"/>
                </a:lnTo>
                <a:lnTo>
                  <a:pt x="600" y="431"/>
                </a:lnTo>
                <a:lnTo>
                  <a:pt x="599" y="394"/>
                </a:lnTo>
                <a:lnTo>
                  <a:pt x="588" y="379"/>
                </a:lnTo>
                <a:lnTo>
                  <a:pt x="546" y="365"/>
                </a:lnTo>
                <a:lnTo>
                  <a:pt x="484" y="318"/>
                </a:lnTo>
                <a:lnTo>
                  <a:pt x="630" y="41"/>
                </a:lnTo>
                <a:lnTo>
                  <a:pt x="661" y="0"/>
                </a:lnTo>
                <a:lnTo>
                  <a:pt x="733" y="65"/>
                </a:lnTo>
                <a:lnTo>
                  <a:pt x="747" y="70"/>
                </a:lnTo>
                <a:lnTo>
                  <a:pt x="759" y="87"/>
                </a:lnTo>
                <a:lnTo>
                  <a:pt x="775" y="108"/>
                </a:lnTo>
                <a:lnTo>
                  <a:pt x="774" y="131"/>
                </a:lnTo>
                <a:lnTo>
                  <a:pt x="793" y="155"/>
                </a:lnTo>
                <a:lnTo>
                  <a:pt x="815" y="157"/>
                </a:lnTo>
                <a:lnTo>
                  <a:pt x="835" y="186"/>
                </a:lnTo>
                <a:lnTo>
                  <a:pt x="839" y="221"/>
                </a:lnTo>
                <a:lnTo>
                  <a:pt x="886" y="244"/>
                </a:lnTo>
                <a:lnTo>
                  <a:pt x="911" y="283"/>
                </a:lnTo>
                <a:lnTo>
                  <a:pt x="894" y="295"/>
                </a:lnTo>
                <a:lnTo>
                  <a:pt x="912" y="307"/>
                </a:lnTo>
                <a:lnTo>
                  <a:pt x="918" y="324"/>
                </a:lnTo>
                <a:lnTo>
                  <a:pt x="934" y="319"/>
                </a:lnTo>
                <a:lnTo>
                  <a:pt x="935" y="335"/>
                </a:lnTo>
                <a:lnTo>
                  <a:pt x="965" y="361"/>
                </a:lnTo>
                <a:lnTo>
                  <a:pt x="972" y="406"/>
                </a:lnTo>
                <a:lnTo>
                  <a:pt x="989" y="407"/>
                </a:lnTo>
                <a:lnTo>
                  <a:pt x="987" y="361"/>
                </a:lnTo>
                <a:lnTo>
                  <a:pt x="1006" y="351"/>
                </a:lnTo>
                <a:lnTo>
                  <a:pt x="1018" y="387"/>
                </a:lnTo>
                <a:lnTo>
                  <a:pt x="1020" y="424"/>
                </a:lnTo>
                <a:lnTo>
                  <a:pt x="1090" y="471"/>
                </a:lnTo>
                <a:lnTo>
                  <a:pt x="1091" y="514"/>
                </a:lnTo>
                <a:lnTo>
                  <a:pt x="1137" y="509"/>
                </a:lnTo>
                <a:lnTo>
                  <a:pt x="1272" y="661"/>
                </a:lnTo>
                <a:lnTo>
                  <a:pt x="1237" y="742"/>
                </a:lnTo>
                <a:lnTo>
                  <a:pt x="1235" y="784"/>
                </a:lnTo>
                <a:lnTo>
                  <a:pt x="1246" y="846"/>
                </a:lnTo>
                <a:lnTo>
                  <a:pt x="1182" y="874"/>
                </a:lnTo>
                <a:lnTo>
                  <a:pt x="1164" y="864"/>
                </a:lnTo>
                <a:lnTo>
                  <a:pt x="1150" y="879"/>
                </a:lnTo>
                <a:lnTo>
                  <a:pt x="1109" y="858"/>
                </a:lnTo>
                <a:lnTo>
                  <a:pt x="1080" y="883"/>
                </a:lnTo>
                <a:lnTo>
                  <a:pt x="1051" y="865"/>
                </a:lnTo>
                <a:lnTo>
                  <a:pt x="1030" y="874"/>
                </a:lnTo>
                <a:lnTo>
                  <a:pt x="1081" y="939"/>
                </a:lnTo>
                <a:lnTo>
                  <a:pt x="1077" y="967"/>
                </a:lnTo>
                <a:lnTo>
                  <a:pt x="1080" y="1009"/>
                </a:lnTo>
                <a:lnTo>
                  <a:pt x="1099" y="1002"/>
                </a:lnTo>
                <a:lnTo>
                  <a:pt x="1120" y="1013"/>
                </a:lnTo>
                <a:lnTo>
                  <a:pt x="1119" y="1049"/>
                </a:lnTo>
                <a:lnTo>
                  <a:pt x="1247" y="1164"/>
                </a:lnTo>
                <a:lnTo>
                  <a:pt x="1360" y="1300"/>
                </a:lnTo>
                <a:lnTo>
                  <a:pt x="1265" y="1314"/>
                </a:lnTo>
                <a:lnTo>
                  <a:pt x="1215" y="1381"/>
                </a:lnTo>
                <a:close/>
              </a:path>
            </a:pathLst>
          </a:custGeom>
          <a:noFill/>
          <a:ln w="1588">
            <a:solidFill>
              <a:srgbClr val="000000"/>
            </a:solidFill>
            <a:round/>
            <a:headEnd/>
            <a:tailEnd/>
          </a:ln>
        </p:spPr>
        <p:txBody>
          <a:bodyPr/>
          <a:lstStyle/>
          <a:p>
            <a:endParaRPr lang="sv-SE">
              <a:solidFill>
                <a:prstClr val="black"/>
              </a:solidFill>
              <a:latin typeface="Verdana"/>
            </a:endParaRPr>
          </a:p>
        </p:txBody>
      </p:sp>
      <p:sp>
        <p:nvSpPr>
          <p:cNvPr id="9" name="Freeform 7"/>
          <p:cNvSpPr>
            <a:spLocks/>
          </p:cNvSpPr>
          <p:nvPr/>
        </p:nvSpPr>
        <p:spPr bwMode="auto">
          <a:xfrm>
            <a:off x="1215513" y="3035782"/>
            <a:ext cx="117475" cy="198438"/>
          </a:xfrm>
          <a:custGeom>
            <a:avLst/>
            <a:gdLst>
              <a:gd name="T0" fmla="*/ 35 w 156"/>
              <a:gd name="T1" fmla="*/ 11 h 304"/>
              <a:gd name="T2" fmla="*/ 28 w 156"/>
              <a:gd name="T3" fmla="*/ 8 h 304"/>
              <a:gd name="T4" fmla="*/ 24 w 156"/>
              <a:gd name="T5" fmla="*/ 9 h 304"/>
              <a:gd name="T6" fmla="*/ 18 w 156"/>
              <a:gd name="T7" fmla="*/ 5 h 304"/>
              <a:gd name="T8" fmla="*/ 10 w 156"/>
              <a:gd name="T9" fmla="*/ 2 h 304"/>
              <a:gd name="T10" fmla="*/ 0 w 156"/>
              <a:gd name="T11" fmla="*/ 0 h 304"/>
              <a:gd name="T12" fmla="*/ 8 w 156"/>
              <a:gd name="T13" fmla="*/ 12 h 304"/>
              <a:gd name="T14" fmla="*/ 2 w 156"/>
              <a:gd name="T15" fmla="*/ 12 h 304"/>
              <a:gd name="T16" fmla="*/ 7 w 156"/>
              <a:gd name="T17" fmla="*/ 16 h 304"/>
              <a:gd name="T18" fmla="*/ 14 w 156"/>
              <a:gd name="T19" fmla="*/ 18 h 304"/>
              <a:gd name="T20" fmla="*/ 20 w 156"/>
              <a:gd name="T21" fmla="*/ 21 h 304"/>
              <a:gd name="T22" fmla="*/ 21 w 156"/>
              <a:gd name="T23" fmla="*/ 26 h 304"/>
              <a:gd name="T24" fmla="*/ 24 w 156"/>
              <a:gd name="T25" fmla="*/ 34 h 304"/>
              <a:gd name="T26" fmla="*/ 24 w 156"/>
              <a:gd name="T27" fmla="*/ 41 h 304"/>
              <a:gd name="T28" fmla="*/ 20 w 156"/>
              <a:gd name="T29" fmla="*/ 42 h 304"/>
              <a:gd name="T30" fmla="*/ 23 w 156"/>
              <a:gd name="T31" fmla="*/ 49 h 304"/>
              <a:gd name="T32" fmla="*/ 27 w 156"/>
              <a:gd name="T33" fmla="*/ 51 h 304"/>
              <a:gd name="T34" fmla="*/ 30 w 156"/>
              <a:gd name="T35" fmla="*/ 44 h 304"/>
              <a:gd name="T36" fmla="*/ 28 w 156"/>
              <a:gd name="T37" fmla="*/ 33 h 304"/>
              <a:gd name="T38" fmla="*/ 26 w 156"/>
              <a:gd name="T39" fmla="*/ 25 h 304"/>
              <a:gd name="T40" fmla="*/ 26 w 156"/>
              <a:gd name="T41" fmla="*/ 20 h 304"/>
              <a:gd name="T42" fmla="*/ 30 w 156"/>
              <a:gd name="T43" fmla="*/ 18 h 304"/>
              <a:gd name="T44" fmla="*/ 34 w 156"/>
              <a:gd name="T45" fmla="*/ 17 h 304"/>
              <a:gd name="T46" fmla="*/ 31 w 156"/>
              <a:gd name="T47" fmla="*/ 16 h 304"/>
              <a:gd name="T48" fmla="*/ 27 w 156"/>
              <a:gd name="T49" fmla="*/ 13 h 304"/>
              <a:gd name="T50" fmla="*/ 28 w 156"/>
              <a:gd name="T51" fmla="*/ 11 h 304"/>
              <a:gd name="T52" fmla="*/ 35 w 156"/>
              <a:gd name="T53" fmla="*/ 11 h 3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6"/>
              <a:gd name="T82" fmla="*/ 0 h 304"/>
              <a:gd name="T83" fmla="*/ 156 w 156"/>
              <a:gd name="T84" fmla="*/ 304 h 30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6" h="304">
                <a:moveTo>
                  <a:pt x="156" y="66"/>
                </a:moveTo>
                <a:lnTo>
                  <a:pt x="126" y="48"/>
                </a:lnTo>
                <a:lnTo>
                  <a:pt x="108" y="53"/>
                </a:lnTo>
                <a:lnTo>
                  <a:pt x="80" y="30"/>
                </a:lnTo>
                <a:lnTo>
                  <a:pt x="44" y="15"/>
                </a:lnTo>
                <a:lnTo>
                  <a:pt x="0" y="0"/>
                </a:lnTo>
                <a:lnTo>
                  <a:pt x="36" y="72"/>
                </a:lnTo>
                <a:lnTo>
                  <a:pt x="9" y="74"/>
                </a:lnTo>
                <a:lnTo>
                  <a:pt x="31" y="93"/>
                </a:lnTo>
                <a:lnTo>
                  <a:pt x="62" y="106"/>
                </a:lnTo>
                <a:lnTo>
                  <a:pt x="89" y="126"/>
                </a:lnTo>
                <a:lnTo>
                  <a:pt x="93" y="155"/>
                </a:lnTo>
                <a:lnTo>
                  <a:pt x="108" y="202"/>
                </a:lnTo>
                <a:lnTo>
                  <a:pt x="107" y="244"/>
                </a:lnTo>
                <a:lnTo>
                  <a:pt x="89" y="248"/>
                </a:lnTo>
                <a:lnTo>
                  <a:pt x="104" y="293"/>
                </a:lnTo>
                <a:lnTo>
                  <a:pt x="121" y="304"/>
                </a:lnTo>
                <a:lnTo>
                  <a:pt x="134" y="257"/>
                </a:lnTo>
                <a:lnTo>
                  <a:pt x="125" y="194"/>
                </a:lnTo>
                <a:lnTo>
                  <a:pt x="117" y="150"/>
                </a:lnTo>
                <a:lnTo>
                  <a:pt x="114" y="116"/>
                </a:lnTo>
                <a:lnTo>
                  <a:pt x="134" y="108"/>
                </a:lnTo>
                <a:lnTo>
                  <a:pt x="151" y="101"/>
                </a:lnTo>
                <a:lnTo>
                  <a:pt x="138" y="94"/>
                </a:lnTo>
                <a:lnTo>
                  <a:pt x="120" y="78"/>
                </a:lnTo>
                <a:lnTo>
                  <a:pt x="123" y="63"/>
                </a:lnTo>
                <a:lnTo>
                  <a:pt x="156" y="66"/>
                </a:lnTo>
                <a:close/>
              </a:path>
            </a:pathLst>
          </a:custGeom>
          <a:noFill/>
          <a:ln w="1588">
            <a:solidFill>
              <a:srgbClr val="000000"/>
            </a:solidFill>
            <a:round/>
            <a:headEnd/>
            <a:tailEnd/>
          </a:ln>
        </p:spPr>
        <p:txBody>
          <a:bodyPr/>
          <a:lstStyle/>
          <a:p>
            <a:endParaRPr lang="sv-SE">
              <a:solidFill>
                <a:prstClr val="black"/>
              </a:solidFill>
              <a:latin typeface="Verdana"/>
            </a:endParaRPr>
          </a:p>
        </p:txBody>
      </p:sp>
      <p:sp>
        <p:nvSpPr>
          <p:cNvPr id="10" name="Freeform 8"/>
          <p:cNvSpPr>
            <a:spLocks/>
          </p:cNvSpPr>
          <p:nvPr/>
        </p:nvSpPr>
        <p:spPr bwMode="auto">
          <a:xfrm>
            <a:off x="1504438" y="779944"/>
            <a:ext cx="1612900" cy="1533525"/>
          </a:xfrm>
          <a:custGeom>
            <a:avLst/>
            <a:gdLst>
              <a:gd name="T0" fmla="*/ 76 w 2137"/>
              <a:gd name="T1" fmla="*/ 311 h 2342"/>
              <a:gd name="T2" fmla="*/ 13 w 2137"/>
              <a:gd name="T3" fmla="*/ 255 h 2342"/>
              <a:gd name="T4" fmla="*/ 53 w 2137"/>
              <a:gd name="T5" fmla="*/ 191 h 2342"/>
              <a:gd name="T6" fmla="*/ 68 w 2137"/>
              <a:gd name="T7" fmla="*/ 124 h 2342"/>
              <a:gd name="T8" fmla="*/ 129 w 2137"/>
              <a:gd name="T9" fmla="*/ 118 h 2342"/>
              <a:gd name="T10" fmla="*/ 151 w 2137"/>
              <a:gd name="T11" fmla="*/ 54 h 2342"/>
              <a:gd name="T12" fmla="*/ 227 w 2137"/>
              <a:gd name="T13" fmla="*/ 52 h 2342"/>
              <a:gd name="T14" fmla="*/ 231 w 2137"/>
              <a:gd name="T15" fmla="*/ 3 h 2342"/>
              <a:gd name="T16" fmla="*/ 270 w 2137"/>
              <a:gd name="T17" fmla="*/ 8 h 2342"/>
              <a:gd name="T18" fmla="*/ 291 w 2137"/>
              <a:gd name="T19" fmla="*/ 26 h 2342"/>
              <a:gd name="T20" fmla="*/ 308 w 2137"/>
              <a:gd name="T21" fmla="*/ 35 h 2342"/>
              <a:gd name="T22" fmla="*/ 329 w 2137"/>
              <a:gd name="T23" fmla="*/ 48 h 2342"/>
              <a:gd name="T24" fmla="*/ 347 w 2137"/>
              <a:gd name="T25" fmla="*/ 54 h 2342"/>
              <a:gd name="T26" fmla="*/ 368 w 2137"/>
              <a:gd name="T27" fmla="*/ 59 h 2342"/>
              <a:gd name="T28" fmla="*/ 379 w 2137"/>
              <a:gd name="T29" fmla="*/ 63 h 2342"/>
              <a:gd name="T30" fmla="*/ 390 w 2137"/>
              <a:gd name="T31" fmla="*/ 79 h 2342"/>
              <a:gd name="T32" fmla="*/ 408 w 2137"/>
              <a:gd name="T33" fmla="*/ 90 h 2342"/>
              <a:gd name="T34" fmla="*/ 420 w 2137"/>
              <a:gd name="T35" fmla="*/ 103 h 2342"/>
              <a:gd name="T36" fmla="*/ 420 w 2137"/>
              <a:gd name="T37" fmla="*/ 132 h 2342"/>
              <a:gd name="T38" fmla="*/ 420 w 2137"/>
              <a:gd name="T39" fmla="*/ 150 h 2342"/>
              <a:gd name="T40" fmla="*/ 434 w 2137"/>
              <a:gd name="T41" fmla="*/ 155 h 2342"/>
              <a:gd name="T42" fmla="*/ 428 w 2137"/>
              <a:gd name="T43" fmla="*/ 172 h 2342"/>
              <a:gd name="T44" fmla="*/ 442 w 2137"/>
              <a:gd name="T45" fmla="*/ 194 h 2342"/>
              <a:gd name="T46" fmla="*/ 455 w 2137"/>
              <a:gd name="T47" fmla="*/ 207 h 2342"/>
              <a:gd name="T48" fmla="*/ 455 w 2137"/>
              <a:gd name="T49" fmla="*/ 225 h 2342"/>
              <a:gd name="T50" fmla="*/ 448 w 2137"/>
              <a:gd name="T51" fmla="*/ 243 h 2342"/>
              <a:gd name="T52" fmla="*/ 446 w 2137"/>
              <a:gd name="T53" fmla="*/ 264 h 2342"/>
              <a:gd name="T54" fmla="*/ 467 w 2137"/>
              <a:gd name="T55" fmla="*/ 283 h 2342"/>
              <a:gd name="T56" fmla="*/ 466 w 2137"/>
              <a:gd name="T57" fmla="*/ 316 h 2342"/>
              <a:gd name="T58" fmla="*/ 446 w 2137"/>
              <a:gd name="T59" fmla="*/ 314 h 2342"/>
              <a:gd name="T60" fmla="*/ 427 w 2137"/>
              <a:gd name="T61" fmla="*/ 327 h 2342"/>
              <a:gd name="T62" fmla="*/ 400 w 2137"/>
              <a:gd name="T63" fmla="*/ 313 h 2342"/>
              <a:gd name="T64" fmla="*/ 399 w 2137"/>
              <a:gd name="T65" fmla="*/ 323 h 2342"/>
              <a:gd name="T66" fmla="*/ 381 w 2137"/>
              <a:gd name="T67" fmla="*/ 324 h 2342"/>
              <a:gd name="T68" fmla="*/ 386 w 2137"/>
              <a:gd name="T69" fmla="*/ 347 h 2342"/>
              <a:gd name="T70" fmla="*/ 361 w 2137"/>
              <a:gd name="T71" fmla="*/ 351 h 2342"/>
              <a:gd name="T72" fmla="*/ 341 w 2137"/>
              <a:gd name="T73" fmla="*/ 367 h 2342"/>
              <a:gd name="T74" fmla="*/ 349 w 2137"/>
              <a:gd name="T75" fmla="*/ 391 h 2342"/>
              <a:gd name="T76" fmla="*/ 252 w 2137"/>
              <a:gd name="T77" fmla="*/ 372 h 2342"/>
              <a:gd name="T78" fmla="*/ 217 w 2137"/>
              <a:gd name="T79" fmla="*/ 392 h 2342"/>
              <a:gd name="T80" fmla="*/ 205 w 2137"/>
              <a:gd name="T81" fmla="*/ 379 h 2342"/>
              <a:gd name="T82" fmla="*/ 188 w 2137"/>
              <a:gd name="T83" fmla="*/ 370 h 2342"/>
              <a:gd name="T84" fmla="*/ 162 w 2137"/>
              <a:gd name="T85" fmla="*/ 362 h 2342"/>
              <a:gd name="T86" fmla="*/ 165 w 2137"/>
              <a:gd name="T87" fmla="*/ 338 h 2342"/>
              <a:gd name="T88" fmla="*/ 139 w 2137"/>
              <a:gd name="T89" fmla="*/ 311 h 2342"/>
              <a:gd name="T90" fmla="*/ 135 w 2137"/>
              <a:gd name="T91" fmla="*/ 302 h 2342"/>
              <a:gd name="T92" fmla="*/ 105 w 2137"/>
              <a:gd name="T93" fmla="*/ 277 h 2342"/>
              <a:gd name="T94" fmla="*/ 113 w 2137"/>
              <a:gd name="T95" fmla="*/ 294 h 2342"/>
              <a:gd name="T96" fmla="*/ 124 w 2137"/>
              <a:gd name="T97" fmla="*/ 311 h 2342"/>
              <a:gd name="T98" fmla="*/ 134 w 2137"/>
              <a:gd name="T99" fmla="*/ 331 h 2342"/>
              <a:gd name="T100" fmla="*/ 159 w 2137"/>
              <a:gd name="T101" fmla="*/ 347 h 23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37"/>
              <a:gd name="T154" fmla="*/ 0 h 2342"/>
              <a:gd name="T155" fmla="*/ 2137 w 2137"/>
              <a:gd name="T156" fmla="*/ 2342 h 23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37" h="2342">
                <a:moveTo>
                  <a:pt x="685" y="2090"/>
                </a:moveTo>
                <a:lnTo>
                  <a:pt x="658" y="2082"/>
                </a:lnTo>
                <a:lnTo>
                  <a:pt x="589" y="2061"/>
                </a:lnTo>
                <a:lnTo>
                  <a:pt x="556" y="2048"/>
                </a:lnTo>
                <a:lnTo>
                  <a:pt x="336" y="1825"/>
                </a:lnTo>
                <a:lnTo>
                  <a:pt x="286" y="1824"/>
                </a:lnTo>
                <a:lnTo>
                  <a:pt x="103" y="1679"/>
                </a:lnTo>
                <a:lnTo>
                  <a:pt x="18" y="1646"/>
                </a:lnTo>
                <a:lnTo>
                  <a:pt x="0" y="1568"/>
                </a:lnTo>
                <a:lnTo>
                  <a:pt x="58" y="1501"/>
                </a:lnTo>
                <a:lnTo>
                  <a:pt x="145" y="1334"/>
                </a:lnTo>
                <a:lnTo>
                  <a:pt x="170" y="1303"/>
                </a:lnTo>
                <a:lnTo>
                  <a:pt x="232" y="1249"/>
                </a:lnTo>
                <a:lnTo>
                  <a:pt x="243" y="1160"/>
                </a:lnTo>
                <a:lnTo>
                  <a:pt x="235" y="1122"/>
                </a:lnTo>
                <a:lnTo>
                  <a:pt x="170" y="1010"/>
                </a:lnTo>
                <a:lnTo>
                  <a:pt x="189" y="959"/>
                </a:lnTo>
                <a:lnTo>
                  <a:pt x="238" y="949"/>
                </a:lnTo>
                <a:lnTo>
                  <a:pt x="264" y="900"/>
                </a:lnTo>
                <a:lnTo>
                  <a:pt x="303" y="727"/>
                </a:lnTo>
                <a:lnTo>
                  <a:pt x="316" y="715"/>
                </a:lnTo>
                <a:lnTo>
                  <a:pt x="411" y="644"/>
                </a:lnTo>
                <a:lnTo>
                  <a:pt x="433" y="603"/>
                </a:lnTo>
                <a:lnTo>
                  <a:pt x="513" y="644"/>
                </a:lnTo>
                <a:lnTo>
                  <a:pt x="573" y="690"/>
                </a:lnTo>
                <a:lnTo>
                  <a:pt x="579" y="669"/>
                </a:lnTo>
                <a:lnTo>
                  <a:pt x="624" y="554"/>
                </a:lnTo>
                <a:lnTo>
                  <a:pt x="602" y="427"/>
                </a:lnTo>
                <a:lnTo>
                  <a:pt x="604" y="349"/>
                </a:lnTo>
                <a:lnTo>
                  <a:pt x="666" y="319"/>
                </a:lnTo>
                <a:lnTo>
                  <a:pt x="711" y="359"/>
                </a:lnTo>
                <a:lnTo>
                  <a:pt x="794" y="345"/>
                </a:lnTo>
                <a:lnTo>
                  <a:pt x="1004" y="417"/>
                </a:lnTo>
                <a:lnTo>
                  <a:pt x="1071" y="333"/>
                </a:lnTo>
                <a:lnTo>
                  <a:pt x="1004" y="302"/>
                </a:lnTo>
                <a:lnTo>
                  <a:pt x="1032" y="276"/>
                </a:lnTo>
                <a:lnTo>
                  <a:pt x="1060" y="228"/>
                </a:lnTo>
                <a:lnTo>
                  <a:pt x="1078" y="150"/>
                </a:lnTo>
                <a:lnTo>
                  <a:pt x="1069" y="85"/>
                </a:lnTo>
                <a:lnTo>
                  <a:pt x="1020" y="18"/>
                </a:lnTo>
                <a:lnTo>
                  <a:pt x="1122" y="0"/>
                </a:lnTo>
                <a:lnTo>
                  <a:pt x="1167" y="7"/>
                </a:lnTo>
                <a:lnTo>
                  <a:pt x="1185" y="30"/>
                </a:lnTo>
                <a:lnTo>
                  <a:pt x="1200" y="36"/>
                </a:lnTo>
                <a:lnTo>
                  <a:pt x="1195" y="47"/>
                </a:lnTo>
                <a:lnTo>
                  <a:pt x="1184" y="61"/>
                </a:lnTo>
                <a:lnTo>
                  <a:pt x="1202" y="81"/>
                </a:lnTo>
                <a:lnTo>
                  <a:pt x="1220" y="78"/>
                </a:lnTo>
                <a:lnTo>
                  <a:pt x="1272" y="122"/>
                </a:lnTo>
                <a:lnTo>
                  <a:pt x="1287" y="152"/>
                </a:lnTo>
                <a:lnTo>
                  <a:pt x="1300" y="145"/>
                </a:lnTo>
                <a:lnTo>
                  <a:pt x="1314" y="152"/>
                </a:lnTo>
                <a:lnTo>
                  <a:pt x="1318" y="189"/>
                </a:lnTo>
                <a:lnTo>
                  <a:pt x="1338" y="198"/>
                </a:lnTo>
                <a:lnTo>
                  <a:pt x="1363" y="205"/>
                </a:lnTo>
                <a:lnTo>
                  <a:pt x="1387" y="224"/>
                </a:lnTo>
                <a:lnTo>
                  <a:pt x="1386" y="243"/>
                </a:lnTo>
                <a:lnTo>
                  <a:pt x="1416" y="243"/>
                </a:lnTo>
                <a:lnTo>
                  <a:pt x="1454" y="265"/>
                </a:lnTo>
                <a:lnTo>
                  <a:pt x="1454" y="283"/>
                </a:lnTo>
                <a:lnTo>
                  <a:pt x="1460" y="297"/>
                </a:lnTo>
                <a:lnTo>
                  <a:pt x="1482" y="305"/>
                </a:lnTo>
                <a:lnTo>
                  <a:pt x="1506" y="305"/>
                </a:lnTo>
                <a:lnTo>
                  <a:pt x="1524" y="300"/>
                </a:lnTo>
                <a:lnTo>
                  <a:pt x="1533" y="317"/>
                </a:lnTo>
                <a:lnTo>
                  <a:pt x="1544" y="306"/>
                </a:lnTo>
                <a:lnTo>
                  <a:pt x="1586" y="325"/>
                </a:lnTo>
                <a:lnTo>
                  <a:pt x="1593" y="319"/>
                </a:lnTo>
                <a:lnTo>
                  <a:pt x="1603" y="331"/>
                </a:lnTo>
                <a:lnTo>
                  <a:pt x="1627" y="345"/>
                </a:lnTo>
                <a:lnTo>
                  <a:pt x="1633" y="335"/>
                </a:lnTo>
                <a:lnTo>
                  <a:pt x="1645" y="343"/>
                </a:lnTo>
                <a:lnTo>
                  <a:pt x="1645" y="359"/>
                </a:lnTo>
                <a:lnTo>
                  <a:pt x="1670" y="371"/>
                </a:lnTo>
                <a:lnTo>
                  <a:pt x="1677" y="372"/>
                </a:lnTo>
                <a:lnTo>
                  <a:pt x="1701" y="383"/>
                </a:lnTo>
                <a:lnTo>
                  <a:pt x="1706" y="404"/>
                </a:lnTo>
                <a:lnTo>
                  <a:pt x="1725" y="420"/>
                </a:lnTo>
                <a:lnTo>
                  <a:pt x="1728" y="441"/>
                </a:lnTo>
                <a:lnTo>
                  <a:pt x="1726" y="464"/>
                </a:lnTo>
                <a:lnTo>
                  <a:pt x="1736" y="481"/>
                </a:lnTo>
                <a:lnTo>
                  <a:pt x="1758" y="469"/>
                </a:lnTo>
                <a:lnTo>
                  <a:pt x="1772" y="485"/>
                </a:lnTo>
                <a:lnTo>
                  <a:pt x="1791" y="530"/>
                </a:lnTo>
                <a:lnTo>
                  <a:pt x="1807" y="530"/>
                </a:lnTo>
                <a:lnTo>
                  <a:pt x="1812" y="546"/>
                </a:lnTo>
                <a:lnTo>
                  <a:pt x="1826" y="546"/>
                </a:lnTo>
                <a:lnTo>
                  <a:pt x="1833" y="569"/>
                </a:lnTo>
                <a:lnTo>
                  <a:pt x="1852" y="571"/>
                </a:lnTo>
                <a:lnTo>
                  <a:pt x="1858" y="605"/>
                </a:lnTo>
                <a:lnTo>
                  <a:pt x="1833" y="619"/>
                </a:lnTo>
                <a:lnTo>
                  <a:pt x="1827" y="659"/>
                </a:lnTo>
                <a:lnTo>
                  <a:pt x="1834" y="681"/>
                </a:lnTo>
                <a:lnTo>
                  <a:pt x="1837" y="743"/>
                </a:lnTo>
                <a:lnTo>
                  <a:pt x="1857" y="776"/>
                </a:lnTo>
                <a:lnTo>
                  <a:pt x="1854" y="813"/>
                </a:lnTo>
                <a:lnTo>
                  <a:pt x="1843" y="813"/>
                </a:lnTo>
                <a:lnTo>
                  <a:pt x="1850" y="830"/>
                </a:lnTo>
                <a:lnTo>
                  <a:pt x="1836" y="860"/>
                </a:lnTo>
                <a:lnTo>
                  <a:pt x="1860" y="879"/>
                </a:lnTo>
                <a:lnTo>
                  <a:pt x="1866" y="870"/>
                </a:lnTo>
                <a:lnTo>
                  <a:pt x="1900" y="883"/>
                </a:lnTo>
                <a:lnTo>
                  <a:pt x="1909" y="873"/>
                </a:lnTo>
                <a:lnTo>
                  <a:pt x="1926" y="889"/>
                </a:lnTo>
                <a:lnTo>
                  <a:pt x="1920" y="911"/>
                </a:lnTo>
                <a:lnTo>
                  <a:pt x="1922" y="936"/>
                </a:lnTo>
                <a:lnTo>
                  <a:pt x="1933" y="938"/>
                </a:lnTo>
                <a:lnTo>
                  <a:pt x="1926" y="972"/>
                </a:lnTo>
                <a:lnTo>
                  <a:pt x="1897" y="983"/>
                </a:lnTo>
                <a:lnTo>
                  <a:pt x="1892" y="1009"/>
                </a:lnTo>
                <a:lnTo>
                  <a:pt x="1900" y="1023"/>
                </a:lnTo>
                <a:lnTo>
                  <a:pt x="1896" y="1044"/>
                </a:lnTo>
                <a:lnTo>
                  <a:pt x="1924" y="1082"/>
                </a:lnTo>
                <a:lnTo>
                  <a:pt x="1930" y="1112"/>
                </a:lnTo>
                <a:lnTo>
                  <a:pt x="1953" y="1139"/>
                </a:lnTo>
                <a:lnTo>
                  <a:pt x="1966" y="1141"/>
                </a:lnTo>
                <a:lnTo>
                  <a:pt x="1971" y="1159"/>
                </a:lnTo>
                <a:lnTo>
                  <a:pt x="1984" y="1166"/>
                </a:lnTo>
                <a:lnTo>
                  <a:pt x="1988" y="1190"/>
                </a:lnTo>
                <a:lnTo>
                  <a:pt x="2014" y="1220"/>
                </a:lnTo>
                <a:lnTo>
                  <a:pt x="2024" y="1241"/>
                </a:lnTo>
                <a:lnTo>
                  <a:pt x="2023" y="1263"/>
                </a:lnTo>
                <a:lnTo>
                  <a:pt x="2008" y="1260"/>
                </a:lnTo>
                <a:lnTo>
                  <a:pt x="2006" y="1277"/>
                </a:lnTo>
                <a:lnTo>
                  <a:pt x="2012" y="1323"/>
                </a:lnTo>
                <a:lnTo>
                  <a:pt x="2008" y="1345"/>
                </a:lnTo>
                <a:lnTo>
                  <a:pt x="2014" y="1386"/>
                </a:lnTo>
                <a:lnTo>
                  <a:pt x="2000" y="1404"/>
                </a:lnTo>
                <a:lnTo>
                  <a:pt x="2002" y="1423"/>
                </a:lnTo>
                <a:lnTo>
                  <a:pt x="1983" y="1430"/>
                </a:lnTo>
                <a:lnTo>
                  <a:pt x="1983" y="1449"/>
                </a:lnTo>
                <a:lnTo>
                  <a:pt x="1968" y="1461"/>
                </a:lnTo>
                <a:lnTo>
                  <a:pt x="1968" y="1477"/>
                </a:lnTo>
                <a:lnTo>
                  <a:pt x="1982" y="1499"/>
                </a:lnTo>
                <a:lnTo>
                  <a:pt x="1974" y="1551"/>
                </a:lnTo>
                <a:lnTo>
                  <a:pt x="2006" y="1625"/>
                </a:lnTo>
                <a:lnTo>
                  <a:pt x="2040" y="1634"/>
                </a:lnTo>
                <a:lnTo>
                  <a:pt x="2059" y="1635"/>
                </a:lnTo>
                <a:lnTo>
                  <a:pt x="2059" y="1655"/>
                </a:lnTo>
                <a:lnTo>
                  <a:pt x="2066" y="1664"/>
                </a:lnTo>
                <a:lnTo>
                  <a:pt x="2066" y="1680"/>
                </a:lnTo>
                <a:lnTo>
                  <a:pt x="2089" y="1715"/>
                </a:lnTo>
                <a:lnTo>
                  <a:pt x="2098" y="1751"/>
                </a:lnTo>
                <a:lnTo>
                  <a:pt x="2137" y="1839"/>
                </a:lnTo>
                <a:lnTo>
                  <a:pt x="2062" y="1855"/>
                </a:lnTo>
                <a:lnTo>
                  <a:pt x="2040" y="1838"/>
                </a:lnTo>
                <a:lnTo>
                  <a:pt x="2023" y="1838"/>
                </a:lnTo>
                <a:lnTo>
                  <a:pt x="2019" y="1854"/>
                </a:lnTo>
                <a:lnTo>
                  <a:pt x="2002" y="1861"/>
                </a:lnTo>
                <a:lnTo>
                  <a:pt x="1975" y="1848"/>
                </a:lnTo>
                <a:lnTo>
                  <a:pt x="1964" y="1877"/>
                </a:lnTo>
                <a:lnTo>
                  <a:pt x="1927" y="1865"/>
                </a:lnTo>
                <a:lnTo>
                  <a:pt x="1910" y="1859"/>
                </a:lnTo>
                <a:lnTo>
                  <a:pt x="1900" y="1875"/>
                </a:lnTo>
                <a:lnTo>
                  <a:pt x="1891" y="1922"/>
                </a:lnTo>
                <a:lnTo>
                  <a:pt x="1864" y="1901"/>
                </a:lnTo>
                <a:lnTo>
                  <a:pt x="1818" y="1883"/>
                </a:lnTo>
                <a:lnTo>
                  <a:pt x="1800" y="1839"/>
                </a:lnTo>
                <a:lnTo>
                  <a:pt x="1779" y="1827"/>
                </a:lnTo>
                <a:lnTo>
                  <a:pt x="1771" y="1837"/>
                </a:lnTo>
                <a:lnTo>
                  <a:pt x="1782" y="1886"/>
                </a:lnTo>
                <a:lnTo>
                  <a:pt x="1807" y="1914"/>
                </a:lnTo>
                <a:lnTo>
                  <a:pt x="1809" y="1934"/>
                </a:lnTo>
                <a:lnTo>
                  <a:pt x="1791" y="1927"/>
                </a:lnTo>
                <a:lnTo>
                  <a:pt x="1766" y="1899"/>
                </a:lnTo>
                <a:lnTo>
                  <a:pt x="1738" y="1901"/>
                </a:lnTo>
                <a:lnTo>
                  <a:pt x="1738" y="1879"/>
                </a:lnTo>
                <a:lnTo>
                  <a:pt x="1717" y="1850"/>
                </a:lnTo>
                <a:lnTo>
                  <a:pt x="1693" y="1862"/>
                </a:lnTo>
                <a:lnTo>
                  <a:pt x="1687" y="1902"/>
                </a:lnTo>
                <a:lnTo>
                  <a:pt x="1690" y="1944"/>
                </a:lnTo>
                <a:lnTo>
                  <a:pt x="1698" y="1979"/>
                </a:lnTo>
                <a:lnTo>
                  <a:pt x="1705" y="2009"/>
                </a:lnTo>
                <a:lnTo>
                  <a:pt x="1719" y="2034"/>
                </a:lnTo>
                <a:lnTo>
                  <a:pt x="1708" y="2040"/>
                </a:lnTo>
                <a:lnTo>
                  <a:pt x="1677" y="2030"/>
                </a:lnTo>
                <a:lnTo>
                  <a:pt x="1663" y="2037"/>
                </a:lnTo>
                <a:lnTo>
                  <a:pt x="1664" y="2063"/>
                </a:lnTo>
                <a:lnTo>
                  <a:pt x="1638" y="2064"/>
                </a:lnTo>
                <a:lnTo>
                  <a:pt x="1596" y="2066"/>
                </a:lnTo>
                <a:lnTo>
                  <a:pt x="1629" y="2101"/>
                </a:lnTo>
                <a:lnTo>
                  <a:pt x="1614" y="2130"/>
                </a:lnTo>
                <a:lnTo>
                  <a:pt x="1587" y="2142"/>
                </a:lnTo>
                <a:lnTo>
                  <a:pt x="1546" y="2139"/>
                </a:lnTo>
                <a:lnTo>
                  <a:pt x="1510" y="2155"/>
                </a:lnTo>
                <a:lnTo>
                  <a:pt x="1500" y="2172"/>
                </a:lnTo>
                <a:lnTo>
                  <a:pt x="1557" y="2209"/>
                </a:lnTo>
                <a:lnTo>
                  <a:pt x="1555" y="2227"/>
                </a:lnTo>
                <a:lnTo>
                  <a:pt x="1533" y="2244"/>
                </a:lnTo>
                <a:lnTo>
                  <a:pt x="1546" y="2300"/>
                </a:lnTo>
                <a:lnTo>
                  <a:pt x="1531" y="2342"/>
                </a:lnTo>
                <a:lnTo>
                  <a:pt x="1482" y="2316"/>
                </a:lnTo>
                <a:lnTo>
                  <a:pt x="1474" y="2293"/>
                </a:lnTo>
                <a:lnTo>
                  <a:pt x="1338" y="2279"/>
                </a:lnTo>
                <a:lnTo>
                  <a:pt x="1112" y="2186"/>
                </a:lnTo>
                <a:lnTo>
                  <a:pt x="1063" y="2298"/>
                </a:lnTo>
                <a:lnTo>
                  <a:pt x="1050" y="2312"/>
                </a:lnTo>
                <a:lnTo>
                  <a:pt x="1004" y="2340"/>
                </a:lnTo>
                <a:lnTo>
                  <a:pt x="984" y="2317"/>
                </a:lnTo>
                <a:lnTo>
                  <a:pt x="962" y="2304"/>
                </a:lnTo>
                <a:lnTo>
                  <a:pt x="961" y="2291"/>
                </a:lnTo>
                <a:lnTo>
                  <a:pt x="969" y="2277"/>
                </a:lnTo>
                <a:lnTo>
                  <a:pt x="918" y="2241"/>
                </a:lnTo>
                <a:lnTo>
                  <a:pt x="907" y="2245"/>
                </a:lnTo>
                <a:lnTo>
                  <a:pt x="906" y="2231"/>
                </a:lnTo>
                <a:lnTo>
                  <a:pt x="880" y="2221"/>
                </a:lnTo>
                <a:lnTo>
                  <a:pt x="858" y="2209"/>
                </a:lnTo>
                <a:lnTo>
                  <a:pt x="849" y="2195"/>
                </a:lnTo>
                <a:lnTo>
                  <a:pt x="835" y="2189"/>
                </a:lnTo>
                <a:lnTo>
                  <a:pt x="830" y="2173"/>
                </a:lnTo>
                <a:lnTo>
                  <a:pt x="818" y="2168"/>
                </a:lnTo>
                <a:lnTo>
                  <a:pt x="788" y="2168"/>
                </a:lnTo>
                <a:lnTo>
                  <a:pt x="770" y="2149"/>
                </a:lnTo>
                <a:lnTo>
                  <a:pt x="748" y="2137"/>
                </a:lnTo>
                <a:lnTo>
                  <a:pt x="715" y="2129"/>
                </a:lnTo>
                <a:lnTo>
                  <a:pt x="699" y="2117"/>
                </a:lnTo>
                <a:lnTo>
                  <a:pt x="685" y="2090"/>
                </a:lnTo>
                <a:lnTo>
                  <a:pt x="739" y="2025"/>
                </a:lnTo>
                <a:lnTo>
                  <a:pt x="726" y="2010"/>
                </a:lnTo>
                <a:lnTo>
                  <a:pt x="729" y="1985"/>
                </a:lnTo>
                <a:lnTo>
                  <a:pt x="710" y="1973"/>
                </a:lnTo>
                <a:lnTo>
                  <a:pt x="679" y="1974"/>
                </a:lnTo>
                <a:lnTo>
                  <a:pt x="615" y="1895"/>
                </a:lnTo>
                <a:lnTo>
                  <a:pt x="625" y="1862"/>
                </a:lnTo>
                <a:lnTo>
                  <a:pt x="614" y="1825"/>
                </a:lnTo>
                <a:lnTo>
                  <a:pt x="649" y="1818"/>
                </a:lnTo>
                <a:lnTo>
                  <a:pt x="657" y="1803"/>
                </a:lnTo>
                <a:lnTo>
                  <a:pt x="643" y="1787"/>
                </a:lnTo>
                <a:lnTo>
                  <a:pt x="621" y="1797"/>
                </a:lnTo>
                <a:lnTo>
                  <a:pt x="598" y="1775"/>
                </a:lnTo>
                <a:lnTo>
                  <a:pt x="584" y="1740"/>
                </a:lnTo>
                <a:lnTo>
                  <a:pt x="546" y="1721"/>
                </a:lnTo>
                <a:lnTo>
                  <a:pt x="518" y="1691"/>
                </a:lnTo>
                <a:lnTo>
                  <a:pt x="489" y="1661"/>
                </a:lnTo>
                <a:lnTo>
                  <a:pt x="463" y="1628"/>
                </a:lnTo>
                <a:lnTo>
                  <a:pt x="406" y="1602"/>
                </a:lnTo>
                <a:lnTo>
                  <a:pt x="399" y="1619"/>
                </a:lnTo>
                <a:lnTo>
                  <a:pt x="463" y="1656"/>
                </a:lnTo>
                <a:lnTo>
                  <a:pt x="495" y="1699"/>
                </a:lnTo>
                <a:lnTo>
                  <a:pt x="498" y="1725"/>
                </a:lnTo>
                <a:lnTo>
                  <a:pt x="536" y="1743"/>
                </a:lnTo>
                <a:lnTo>
                  <a:pt x="566" y="1777"/>
                </a:lnTo>
                <a:lnTo>
                  <a:pt x="595" y="1803"/>
                </a:lnTo>
                <a:lnTo>
                  <a:pt x="574" y="1812"/>
                </a:lnTo>
                <a:lnTo>
                  <a:pt x="546" y="1827"/>
                </a:lnTo>
                <a:lnTo>
                  <a:pt x="572" y="1865"/>
                </a:lnTo>
                <a:lnTo>
                  <a:pt x="576" y="1886"/>
                </a:lnTo>
                <a:lnTo>
                  <a:pt x="566" y="1908"/>
                </a:lnTo>
                <a:lnTo>
                  <a:pt x="571" y="1945"/>
                </a:lnTo>
                <a:lnTo>
                  <a:pt x="592" y="1944"/>
                </a:lnTo>
                <a:lnTo>
                  <a:pt x="603" y="1910"/>
                </a:lnTo>
                <a:lnTo>
                  <a:pt x="643" y="1965"/>
                </a:lnTo>
                <a:lnTo>
                  <a:pt x="668" y="2040"/>
                </a:lnTo>
                <a:lnTo>
                  <a:pt x="691" y="2033"/>
                </a:lnTo>
                <a:lnTo>
                  <a:pt x="705" y="2042"/>
                </a:lnTo>
                <a:lnTo>
                  <a:pt x="763" y="2061"/>
                </a:lnTo>
                <a:lnTo>
                  <a:pt x="764" y="2045"/>
                </a:lnTo>
                <a:lnTo>
                  <a:pt x="739" y="2025"/>
                </a:lnTo>
                <a:lnTo>
                  <a:pt x="685" y="2090"/>
                </a:lnTo>
                <a:close/>
              </a:path>
            </a:pathLst>
          </a:custGeom>
          <a:solidFill>
            <a:schemeClr val="tx1">
              <a:lumMod val="75000"/>
            </a:schemeClr>
          </a:solidFill>
          <a:ln w="9525">
            <a:noFill/>
            <a:round/>
            <a:headEnd/>
            <a:tailEnd/>
          </a:ln>
        </p:spPr>
        <p:txBody>
          <a:bodyPr/>
          <a:lstStyle/>
          <a:p>
            <a:endParaRPr lang="sv-SE">
              <a:solidFill>
                <a:prstClr val="black"/>
              </a:solidFill>
              <a:latin typeface="Verdana"/>
            </a:endParaRPr>
          </a:p>
        </p:txBody>
      </p:sp>
      <p:sp>
        <p:nvSpPr>
          <p:cNvPr id="11" name="Freeform 9"/>
          <p:cNvSpPr>
            <a:spLocks/>
          </p:cNvSpPr>
          <p:nvPr/>
        </p:nvSpPr>
        <p:spPr bwMode="auto">
          <a:xfrm>
            <a:off x="1504438" y="779944"/>
            <a:ext cx="1612900" cy="1533525"/>
          </a:xfrm>
          <a:custGeom>
            <a:avLst/>
            <a:gdLst>
              <a:gd name="T0" fmla="*/ 126 w 2137"/>
              <a:gd name="T1" fmla="*/ 349 h 2342"/>
              <a:gd name="T2" fmla="*/ 4 w 2137"/>
              <a:gd name="T3" fmla="*/ 280 h 2342"/>
              <a:gd name="T4" fmla="*/ 39 w 2137"/>
              <a:gd name="T5" fmla="*/ 221 h 2342"/>
              <a:gd name="T6" fmla="*/ 39 w 2137"/>
              <a:gd name="T7" fmla="*/ 172 h 2342"/>
              <a:gd name="T8" fmla="*/ 68 w 2137"/>
              <a:gd name="T9" fmla="*/ 124 h 2342"/>
              <a:gd name="T10" fmla="*/ 116 w 2137"/>
              <a:gd name="T11" fmla="*/ 110 h 2342"/>
              <a:gd name="T12" fmla="*/ 136 w 2137"/>
              <a:gd name="T13" fmla="*/ 73 h 2342"/>
              <a:gd name="T14" fmla="*/ 179 w 2137"/>
              <a:gd name="T15" fmla="*/ 59 h 2342"/>
              <a:gd name="T16" fmla="*/ 233 w 2137"/>
              <a:gd name="T17" fmla="*/ 47 h 2342"/>
              <a:gd name="T18" fmla="*/ 231 w 2137"/>
              <a:gd name="T19" fmla="*/ 3 h 2342"/>
              <a:gd name="T20" fmla="*/ 271 w 2137"/>
              <a:gd name="T21" fmla="*/ 6 h 2342"/>
              <a:gd name="T22" fmla="*/ 276 w 2137"/>
              <a:gd name="T23" fmla="*/ 13 h 2342"/>
              <a:gd name="T24" fmla="*/ 297 w 2137"/>
              <a:gd name="T25" fmla="*/ 26 h 2342"/>
              <a:gd name="T26" fmla="*/ 313 w 2137"/>
              <a:gd name="T27" fmla="*/ 38 h 2342"/>
              <a:gd name="T28" fmla="*/ 329 w 2137"/>
              <a:gd name="T29" fmla="*/ 48 h 2342"/>
              <a:gd name="T30" fmla="*/ 345 w 2137"/>
              <a:gd name="T31" fmla="*/ 51 h 2342"/>
              <a:gd name="T32" fmla="*/ 360 w 2137"/>
              <a:gd name="T33" fmla="*/ 54 h 2342"/>
              <a:gd name="T34" fmla="*/ 372 w 2137"/>
              <a:gd name="T35" fmla="*/ 58 h 2342"/>
              <a:gd name="T36" fmla="*/ 385 w 2137"/>
              <a:gd name="T37" fmla="*/ 65 h 2342"/>
              <a:gd name="T38" fmla="*/ 390 w 2137"/>
              <a:gd name="T39" fmla="*/ 79 h 2342"/>
              <a:gd name="T40" fmla="*/ 405 w 2137"/>
              <a:gd name="T41" fmla="*/ 90 h 2342"/>
              <a:gd name="T42" fmla="*/ 414 w 2137"/>
              <a:gd name="T43" fmla="*/ 97 h 2342"/>
              <a:gd name="T44" fmla="*/ 413 w 2137"/>
              <a:gd name="T45" fmla="*/ 112 h 2342"/>
              <a:gd name="T46" fmla="*/ 419 w 2137"/>
              <a:gd name="T47" fmla="*/ 138 h 2342"/>
              <a:gd name="T48" fmla="*/ 420 w 2137"/>
              <a:gd name="T49" fmla="*/ 150 h 2342"/>
              <a:gd name="T50" fmla="*/ 435 w 2137"/>
              <a:gd name="T51" fmla="*/ 151 h 2342"/>
              <a:gd name="T52" fmla="*/ 435 w 2137"/>
              <a:gd name="T53" fmla="*/ 165 h 2342"/>
              <a:gd name="T54" fmla="*/ 428 w 2137"/>
              <a:gd name="T55" fmla="*/ 178 h 2342"/>
              <a:gd name="T56" fmla="*/ 445 w 2137"/>
              <a:gd name="T57" fmla="*/ 194 h 2342"/>
              <a:gd name="T58" fmla="*/ 455 w 2137"/>
              <a:gd name="T59" fmla="*/ 207 h 2342"/>
              <a:gd name="T60" fmla="*/ 454 w 2137"/>
              <a:gd name="T61" fmla="*/ 217 h 2342"/>
              <a:gd name="T62" fmla="*/ 452 w 2137"/>
              <a:gd name="T63" fmla="*/ 239 h 2342"/>
              <a:gd name="T64" fmla="*/ 445 w 2137"/>
              <a:gd name="T65" fmla="*/ 249 h 2342"/>
              <a:gd name="T66" fmla="*/ 454 w 2137"/>
              <a:gd name="T67" fmla="*/ 276 h 2342"/>
              <a:gd name="T68" fmla="*/ 467 w 2137"/>
              <a:gd name="T69" fmla="*/ 283 h 2342"/>
              <a:gd name="T70" fmla="*/ 483 w 2137"/>
              <a:gd name="T71" fmla="*/ 313 h 2342"/>
              <a:gd name="T72" fmla="*/ 456 w 2137"/>
              <a:gd name="T73" fmla="*/ 316 h 2342"/>
              <a:gd name="T74" fmla="*/ 435 w 2137"/>
              <a:gd name="T75" fmla="*/ 317 h 2342"/>
              <a:gd name="T76" fmla="*/ 421 w 2137"/>
              <a:gd name="T77" fmla="*/ 323 h 2342"/>
              <a:gd name="T78" fmla="*/ 400 w 2137"/>
              <a:gd name="T79" fmla="*/ 313 h 2342"/>
              <a:gd name="T80" fmla="*/ 405 w 2137"/>
              <a:gd name="T81" fmla="*/ 328 h 2342"/>
              <a:gd name="T82" fmla="*/ 388 w 2137"/>
              <a:gd name="T83" fmla="*/ 315 h 2342"/>
              <a:gd name="T84" fmla="*/ 384 w 2137"/>
              <a:gd name="T85" fmla="*/ 337 h 2342"/>
              <a:gd name="T86" fmla="*/ 379 w 2137"/>
              <a:gd name="T87" fmla="*/ 345 h 2342"/>
              <a:gd name="T88" fmla="*/ 361 w 2137"/>
              <a:gd name="T89" fmla="*/ 351 h 2342"/>
              <a:gd name="T90" fmla="*/ 349 w 2137"/>
              <a:gd name="T91" fmla="*/ 364 h 2342"/>
              <a:gd name="T92" fmla="*/ 351 w 2137"/>
              <a:gd name="T93" fmla="*/ 379 h 2342"/>
              <a:gd name="T94" fmla="*/ 335 w 2137"/>
              <a:gd name="T95" fmla="*/ 394 h 2342"/>
              <a:gd name="T96" fmla="*/ 240 w 2137"/>
              <a:gd name="T97" fmla="*/ 391 h 2342"/>
              <a:gd name="T98" fmla="*/ 217 w 2137"/>
              <a:gd name="T99" fmla="*/ 392 h 2342"/>
              <a:gd name="T100" fmla="*/ 205 w 2137"/>
              <a:gd name="T101" fmla="*/ 382 h 2342"/>
              <a:gd name="T102" fmla="*/ 192 w 2137"/>
              <a:gd name="T103" fmla="*/ 373 h 2342"/>
              <a:gd name="T104" fmla="*/ 178 w 2137"/>
              <a:gd name="T105" fmla="*/ 369 h 2342"/>
              <a:gd name="T106" fmla="*/ 158 w 2137"/>
              <a:gd name="T107" fmla="*/ 360 h 23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37"/>
              <a:gd name="T163" fmla="*/ 0 h 2342"/>
              <a:gd name="T164" fmla="*/ 2137 w 2137"/>
              <a:gd name="T165" fmla="*/ 2342 h 23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37" h="2342">
                <a:moveTo>
                  <a:pt x="685" y="2090"/>
                </a:moveTo>
                <a:lnTo>
                  <a:pt x="658" y="2082"/>
                </a:lnTo>
                <a:lnTo>
                  <a:pt x="589" y="2061"/>
                </a:lnTo>
                <a:lnTo>
                  <a:pt x="556" y="2048"/>
                </a:lnTo>
                <a:lnTo>
                  <a:pt x="336" y="1825"/>
                </a:lnTo>
                <a:lnTo>
                  <a:pt x="286" y="1824"/>
                </a:lnTo>
                <a:lnTo>
                  <a:pt x="103" y="1679"/>
                </a:lnTo>
                <a:lnTo>
                  <a:pt x="18" y="1646"/>
                </a:lnTo>
                <a:lnTo>
                  <a:pt x="0" y="1568"/>
                </a:lnTo>
                <a:lnTo>
                  <a:pt x="58" y="1501"/>
                </a:lnTo>
                <a:lnTo>
                  <a:pt x="145" y="1334"/>
                </a:lnTo>
                <a:lnTo>
                  <a:pt x="170" y="1303"/>
                </a:lnTo>
                <a:lnTo>
                  <a:pt x="232" y="1249"/>
                </a:lnTo>
                <a:lnTo>
                  <a:pt x="243" y="1160"/>
                </a:lnTo>
                <a:lnTo>
                  <a:pt x="235" y="1122"/>
                </a:lnTo>
                <a:lnTo>
                  <a:pt x="170" y="1010"/>
                </a:lnTo>
                <a:lnTo>
                  <a:pt x="189" y="959"/>
                </a:lnTo>
                <a:lnTo>
                  <a:pt x="238" y="949"/>
                </a:lnTo>
                <a:lnTo>
                  <a:pt x="264" y="900"/>
                </a:lnTo>
                <a:lnTo>
                  <a:pt x="303" y="727"/>
                </a:lnTo>
                <a:lnTo>
                  <a:pt x="316" y="715"/>
                </a:lnTo>
                <a:lnTo>
                  <a:pt x="411" y="644"/>
                </a:lnTo>
                <a:lnTo>
                  <a:pt x="433" y="603"/>
                </a:lnTo>
                <a:lnTo>
                  <a:pt x="513" y="644"/>
                </a:lnTo>
                <a:lnTo>
                  <a:pt x="573" y="690"/>
                </a:lnTo>
                <a:lnTo>
                  <a:pt x="579" y="669"/>
                </a:lnTo>
                <a:lnTo>
                  <a:pt x="624" y="554"/>
                </a:lnTo>
                <a:lnTo>
                  <a:pt x="602" y="427"/>
                </a:lnTo>
                <a:lnTo>
                  <a:pt x="604" y="349"/>
                </a:lnTo>
                <a:lnTo>
                  <a:pt x="666" y="319"/>
                </a:lnTo>
                <a:lnTo>
                  <a:pt x="711" y="359"/>
                </a:lnTo>
                <a:lnTo>
                  <a:pt x="794" y="345"/>
                </a:lnTo>
                <a:lnTo>
                  <a:pt x="1004" y="417"/>
                </a:lnTo>
                <a:lnTo>
                  <a:pt x="1071" y="333"/>
                </a:lnTo>
                <a:lnTo>
                  <a:pt x="1004" y="302"/>
                </a:lnTo>
                <a:lnTo>
                  <a:pt x="1032" y="276"/>
                </a:lnTo>
                <a:lnTo>
                  <a:pt x="1060" y="228"/>
                </a:lnTo>
                <a:lnTo>
                  <a:pt x="1078" y="150"/>
                </a:lnTo>
                <a:lnTo>
                  <a:pt x="1069" y="85"/>
                </a:lnTo>
                <a:lnTo>
                  <a:pt x="1020" y="18"/>
                </a:lnTo>
                <a:lnTo>
                  <a:pt x="1122" y="0"/>
                </a:lnTo>
                <a:lnTo>
                  <a:pt x="1167" y="7"/>
                </a:lnTo>
                <a:lnTo>
                  <a:pt x="1185" y="30"/>
                </a:lnTo>
                <a:lnTo>
                  <a:pt x="1200" y="36"/>
                </a:lnTo>
                <a:lnTo>
                  <a:pt x="1195" y="47"/>
                </a:lnTo>
                <a:lnTo>
                  <a:pt x="1184" y="61"/>
                </a:lnTo>
                <a:lnTo>
                  <a:pt x="1202" y="81"/>
                </a:lnTo>
                <a:lnTo>
                  <a:pt x="1220" y="78"/>
                </a:lnTo>
                <a:lnTo>
                  <a:pt x="1272" y="122"/>
                </a:lnTo>
                <a:lnTo>
                  <a:pt x="1287" y="152"/>
                </a:lnTo>
                <a:lnTo>
                  <a:pt x="1300" y="145"/>
                </a:lnTo>
                <a:lnTo>
                  <a:pt x="1314" y="152"/>
                </a:lnTo>
                <a:lnTo>
                  <a:pt x="1318" y="189"/>
                </a:lnTo>
                <a:lnTo>
                  <a:pt x="1338" y="198"/>
                </a:lnTo>
                <a:lnTo>
                  <a:pt x="1363" y="205"/>
                </a:lnTo>
                <a:lnTo>
                  <a:pt x="1387" y="224"/>
                </a:lnTo>
                <a:lnTo>
                  <a:pt x="1386" y="243"/>
                </a:lnTo>
                <a:lnTo>
                  <a:pt x="1416" y="243"/>
                </a:lnTo>
                <a:lnTo>
                  <a:pt x="1454" y="265"/>
                </a:lnTo>
                <a:lnTo>
                  <a:pt x="1454" y="283"/>
                </a:lnTo>
                <a:lnTo>
                  <a:pt x="1460" y="297"/>
                </a:lnTo>
                <a:lnTo>
                  <a:pt x="1482" y="305"/>
                </a:lnTo>
                <a:lnTo>
                  <a:pt x="1506" y="305"/>
                </a:lnTo>
                <a:lnTo>
                  <a:pt x="1524" y="300"/>
                </a:lnTo>
                <a:lnTo>
                  <a:pt x="1533" y="317"/>
                </a:lnTo>
                <a:lnTo>
                  <a:pt x="1544" y="306"/>
                </a:lnTo>
                <a:lnTo>
                  <a:pt x="1586" y="325"/>
                </a:lnTo>
                <a:lnTo>
                  <a:pt x="1593" y="319"/>
                </a:lnTo>
                <a:lnTo>
                  <a:pt x="1603" y="331"/>
                </a:lnTo>
                <a:lnTo>
                  <a:pt x="1627" y="345"/>
                </a:lnTo>
                <a:lnTo>
                  <a:pt x="1633" y="335"/>
                </a:lnTo>
                <a:lnTo>
                  <a:pt x="1645" y="343"/>
                </a:lnTo>
                <a:lnTo>
                  <a:pt x="1645" y="359"/>
                </a:lnTo>
                <a:lnTo>
                  <a:pt x="1670" y="371"/>
                </a:lnTo>
                <a:lnTo>
                  <a:pt x="1677" y="372"/>
                </a:lnTo>
                <a:lnTo>
                  <a:pt x="1701" y="383"/>
                </a:lnTo>
                <a:lnTo>
                  <a:pt x="1706" y="404"/>
                </a:lnTo>
                <a:lnTo>
                  <a:pt x="1725" y="420"/>
                </a:lnTo>
                <a:lnTo>
                  <a:pt x="1728" y="441"/>
                </a:lnTo>
                <a:lnTo>
                  <a:pt x="1726" y="464"/>
                </a:lnTo>
                <a:lnTo>
                  <a:pt x="1736" y="481"/>
                </a:lnTo>
                <a:lnTo>
                  <a:pt x="1758" y="469"/>
                </a:lnTo>
                <a:lnTo>
                  <a:pt x="1772" y="485"/>
                </a:lnTo>
                <a:lnTo>
                  <a:pt x="1791" y="530"/>
                </a:lnTo>
                <a:lnTo>
                  <a:pt x="1807" y="530"/>
                </a:lnTo>
                <a:lnTo>
                  <a:pt x="1812" y="546"/>
                </a:lnTo>
                <a:lnTo>
                  <a:pt x="1826" y="546"/>
                </a:lnTo>
                <a:lnTo>
                  <a:pt x="1833" y="569"/>
                </a:lnTo>
                <a:lnTo>
                  <a:pt x="1852" y="571"/>
                </a:lnTo>
                <a:lnTo>
                  <a:pt x="1858" y="605"/>
                </a:lnTo>
                <a:lnTo>
                  <a:pt x="1833" y="619"/>
                </a:lnTo>
                <a:lnTo>
                  <a:pt x="1827" y="659"/>
                </a:lnTo>
                <a:lnTo>
                  <a:pt x="1834" y="681"/>
                </a:lnTo>
                <a:lnTo>
                  <a:pt x="1837" y="743"/>
                </a:lnTo>
                <a:lnTo>
                  <a:pt x="1857" y="776"/>
                </a:lnTo>
                <a:lnTo>
                  <a:pt x="1854" y="813"/>
                </a:lnTo>
                <a:lnTo>
                  <a:pt x="1843" y="813"/>
                </a:lnTo>
                <a:lnTo>
                  <a:pt x="1850" y="830"/>
                </a:lnTo>
                <a:lnTo>
                  <a:pt x="1836" y="860"/>
                </a:lnTo>
                <a:lnTo>
                  <a:pt x="1860" y="879"/>
                </a:lnTo>
                <a:lnTo>
                  <a:pt x="1866" y="870"/>
                </a:lnTo>
                <a:lnTo>
                  <a:pt x="1900" y="883"/>
                </a:lnTo>
                <a:lnTo>
                  <a:pt x="1909" y="873"/>
                </a:lnTo>
                <a:lnTo>
                  <a:pt x="1926" y="889"/>
                </a:lnTo>
                <a:lnTo>
                  <a:pt x="1920" y="911"/>
                </a:lnTo>
                <a:lnTo>
                  <a:pt x="1922" y="936"/>
                </a:lnTo>
                <a:lnTo>
                  <a:pt x="1933" y="938"/>
                </a:lnTo>
                <a:lnTo>
                  <a:pt x="1926" y="972"/>
                </a:lnTo>
                <a:lnTo>
                  <a:pt x="1897" y="983"/>
                </a:lnTo>
                <a:lnTo>
                  <a:pt x="1892" y="1009"/>
                </a:lnTo>
                <a:lnTo>
                  <a:pt x="1900" y="1023"/>
                </a:lnTo>
                <a:lnTo>
                  <a:pt x="1896" y="1044"/>
                </a:lnTo>
                <a:lnTo>
                  <a:pt x="1924" y="1082"/>
                </a:lnTo>
                <a:lnTo>
                  <a:pt x="1930" y="1112"/>
                </a:lnTo>
                <a:lnTo>
                  <a:pt x="1953" y="1139"/>
                </a:lnTo>
                <a:lnTo>
                  <a:pt x="1966" y="1141"/>
                </a:lnTo>
                <a:lnTo>
                  <a:pt x="1971" y="1159"/>
                </a:lnTo>
                <a:lnTo>
                  <a:pt x="1984" y="1166"/>
                </a:lnTo>
                <a:lnTo>
                  <a:pt x="1988" y="1190"/>
                </a:lnTo>
                <a:lnTo>
                  <a:pt x="2014" y="1220"/>
                </a:lnTo>
                <a:lnTo>
                  <a:pt x="2024" y="1241"/>
                </a:lnTo>
                <a:lnTo>
                  <a:pt x="2023" y="1263"/>
                </a:lnTo>
                <a:lnTo>
                  <a:pt x="2008" y="1260"/>
                </a:lnTo>
                <a:lnTo>
                  <a:pt x="2006" y="1277"/>
                </a:lnTo>
                <a:lnTo>
                  <a:pt x="2012" y="1323"/>
                </a:lnTo>
                <a:lnTo>
                  <a:pt x="2008" y="1345"/>
                </a:lnTo>
                <a:lnTo>
                  <a:pt x="2014" y="1386"/>
                </a:lnTo>
                <a:lnTo>
                  <a:pt x="2000" y="1404"/>
                </a:lnTo>
                <a:lnTo>
                  <a:pt x="2002" y="1423"/>
                </a:lnTo>
                <a:lnTo>
                  <a:pt x="1983" y="1430"/>
                </a:lnTo>
                <a:lnTo>
                  <a:pt x="1983" y="1449"/>
                </a:lnTo>
                <a:lnTo>
                  <a:pt x="1968" y="1461"/>
                </a:lnTo>
                <a:lnTo>
                  <a:pt x="1968" y="1477"/>
                </a:lnTo>
                <a:lnTo>
                  <a:pt x="1982" y="1499"/>
                </a:lnTo>
                <a:lnTo>
                  <a:pt x="1974" y="1551"/>
                </a:lnTo>
                <a:lnTo>
                  <a:pt x="2006" y="1625"/>
                </a:lnTo>
                <a:lnTo>
                  <a:pt x="2040" y="1634"/>
                </a:lnTo>
                <a:lnTo>
                  <a:pt x="2059" y="1635"/>
                </a:lnTo>
                <a:lnTo>
                  <a:pt x="2059" y="1655"/>
                </a:lnTo>
                <a:lnTo>
                  <a:pt x="2066" y="1664"/>
                </a:lnTo>
                <a:lnTo>
                  <a:pt x="2066" y="1680"/>
                </a:lnTo>
                <a:lnTo>
                  <a:pt x="2089" y="1715"/>
                </a:lnTo>
                <a:lnTo>
                  <a:pt x="2098" y="1751"/>
                </a:lnTo>
                <a:lnTo>
                  <a:pt x="2137" y="1839"/>
                </a:lnTo>
                <a:lnTo>
                  <a:pt x="2062" y="1855"/>
                </a:lnTo>
                <a:lnTo>
                  <a:pt x="2040" y="1838"/>
                </a:lnTo>
                <a:lnTo>
                  <a:pt x="2023" y="1838"/>
                </a:lnTo>
                <a:lnTo>
                  <a:pt x="2019" y="1854"/>
                </a:lnTo>
                <a:lnTo>
                  <a:pt x="2002" y="1861"/>
                </a:lnTo>
                <a:lnTo>
                  <a:pt x="1975" y="1848"/>
                </a:lnTo>
                <a:lnTo>
                  <a:pt x="1964" y="1877"/>
                </a:lnTo>
                <a:lnTo>
                  <a:pt x="1927" y="1865"/>
                </a:lnTo>
                <a:lnTo>
                  <a:pt x="1910" y="1859"/>
                </a:lnTo>
                <a:lnTo>
                  <a:pt x="1900" y="1875"/>
                </a:lnTo>
                <a:lnTo>
                  <a:pt x="1891" y="1922"/>
                </a:lnTo>
                <a:lnTo>
                  <a:pt x="1864" y="1901"/>
                </a:lnTo>
                <a:lnTo>
                  <a:pt x="1818" y="1883"/>
                </a:lnTo>
                <a:lnTo>
                  <a:pt x="1800" y="1839"/>
                </a:lnTo>
                <a:lnTo>
                  <a:pt x="1779" y="1827"/>
                </a:lnTo>
                <a:lnTo>
                  <a:pt x="1771" y="1837"/>
                </a:lnTo>
                <a:lnTo>
                  <a:pt x="1782" y="1886"/>
                </a:lnTo>
                <a:lnTo>
                  <a:pt x="1807" y="1914"/>
                </a:lnTo>
                <a:lnTo>
                  <a:pt x="1809" y="1934"/>
                </a:lnTo>
                <a:lnTo>
                  <a:pt x="1791" y="1927"/>
                </a:lnTo>
                <a:lnTo>
                  <a:pt x="1766" y="1899"/>
                </a:lnTo>
                <a:lnTo>
                  <a:pt x="1738" y="1901"/>
                </a:lnTo>
                <a:lnTo>
                  <a:pt x="1738" y="1879"/>
                </a:lnTo>
                <a:lnTo>
                  <a:pt x="1717" y="1850"/>
                </a:lnTo>
                <a:lnTo>
                  <a:pt x="1693" y="1862"/>
                </a:lnTo>
                <a:lnTo>
                  <a:pt x="1687" y="1902"/>
                </a:lnTo>
                <a:lnTo>
                  <a:pt x="1690" y="1944"/>
                </a:lnTo>
                <a:lnTo>
                  <a:pt x="1698" y="1979"/>
                </a:lnTo>
                <a:lnTo>
                  <a:pt x="1705" y="2009"/>
                </a:lnTo>
                <a:lnTo>
                  <a:pt x="1719" y="2034"/>
                </a:lnTo>
                <a:lnTo>
                  <a:pt x="1708" y="2040"/>
                </a:lnTo>
                <a:lnTo>
                  <a:pt x="1677" y="2030"/>
                </a:lnTo>
                <a:lnTo>
                  <a:pt x="1663" y="2037"/>
                </a:lnTo>
                <a:lnTo>
                  <a:pt x="1664" y="2063"/>
                </a:lnTo>
                <a:lnTo>
                  <a:pt x="1638" y="2064"/>
                </a:lnTo>
                <a:lnTo>
                  <a:pt x="1596" y="2066"/>
                </a:lnTo>
                <a:lnTo>
                  <a:pt x="1629" y="2101"/>
                </a:lnTo>
                <a:lnTo>
                  <a:pt x="1614" y="2130"/>
                </a:lnTo>
                <a:lnTo>
                  <a:pt x="1587" y="2142"/>
                </a:lnTo>
                <a:lnTo>
                  <a:pt x="1546" y="2139"/>
                </a:lnTo>
                <a:lnTo>
                  <a:pt x="1510" y="2155"/>
                </a:lnTo>
                <a:lnTo>
                  <a:pt x="1500" y="2172"/>
                </a:lnTo>
                <a:lnTo>
                  <a:pt x="1557" y="2209"/>
                </a:lnTo>
                <a:lnTo>
                  <a:pt x="1555" y="2227"/>
                </a:lnTo>
                <a:lnTo>
                  <a:pt x="1533" y="2244"/>
                </a:lnTo>
                <a:lnTo>
                  <a:pt x="1546" y="2300"/>
                </a:lnTo>
                <a:lnTo>
                  <a:pt x="1531" y="2342"/>
                </a:lnTo>
                <a:lnTo>
                  <a:pt x="1482" y="2316"/>
                </a:lnTo>
                <a:lnTo>
                  <a:pt x="1474" y="2293"/>
                </a:lnTo>
                <a:lnTo>
                  <a:pt x="1338" y="2279"/>
                </a:lnTo>
                <a:lnTo>
                  <a:pt x="1112" y="2186"/>
                </a:lnTo>
                <a:lnTo>
                  <a:pt x="1063" y="2298"/>
                </a:lnTo>
                <a:lnTo>
                  <a:pt x="1050" y="2312"/>
                </a:lnTo>
                <a:lnTo>
                  <a:pt x="1004" y="2340"/>
                </a:lnTo>
                <a:lnTo>
                  <a:pt x="984" y="2317"/>
                </a:lnTo>
                <a:lnTo>
                  <a:pt x="962" y="2304"/>
                </a:lnTo>
                <a:lnTo>
                  <a:pt x="961" y="2291"/>
                </a:lnTo>
                <a:lnTo>
                  <a:pt x="969" y="2277"/>
                </a:lnTo>
                <a:lnTo>
                  <a:pt x="918" y="2241"/>
                </a:lnTo>
                <a:lnTo>
                  <a:pt x="907" y="2245"/>
                </a:lnTo>
                <a:lnTo>
                  <a:pt x="906" y="2231"/>
                </a:lnTo>
                <a:lnTo>
                  <a:pt x="880" y="2221"/>
                </a:lnTo>
                <a:lnTo>
                  <a:pt x="858" y="2209"/>
                </a:lnTo>
                <a:lnTo>
                  <a:pt x="849" y="2195"/>
                </a:lnTo>
                <a:lnTo>
                  <a:pt x="835" y="2189"/>
                </a:lnTo>
                <a:lnTo>
                  <a:pt x="830" y="2173"/>
                </a:lnTo>
                <a:lnTo>
                  <a:pt x="818" y="2168"/>
                </a:lnTo>
                <a:lnTo>
                  <a:pt x="788" y="2168"/>
                </a:lnTo>
                <a:lnTo>
                  <a:pt x="770" y="2149"/>
                </a:lnTo>
                <a:lnTo>
                  <a:pt x="748" y="2137"/>
                </a:lnTo>
                <a:lnTo>
                  <a:pt x="715" y="2129"/>
                </a:lnTo>
                <a:lnTo>
                  <a:pt x="699" y="2117"/>
                </a:lnTo>
                <a:lnTo>
                  <a:pt x="685" y="2090"/>
                </a:lnTo>
                <a:close/>
              </a:path>
            </a:pathLst>
          </a:custGeom>
          <a:noFill/>
          <a:ln w="1588">
            <a:solidFill>
              <a:srgbClr val="000000"/>
            </a:solidFill>
            <a:round/>
            <a:headEnd/>
            <a:tailEnd/>
          </a:ln>
        </p:spPr>
        <p:txBody>
          <a:bodyPr/>
          <a:lstStyle/>
          <a:p>
            <a:endParaRPr lang="sv-SE">
              <a:solidFill>
                <a:prstClr val="black"/>
              </a:solidFill>
              <a:latin typeface="Verdana"/>
            </a:endParaRPr>
          </a:p>
        </p:txBody>
      </p:sp>
      <p:sp>
        <p:nvSpPr>
          <p:cNvPr id="12" name="Freeform 10"/>
          <p:cNvSpPr>
            <a:spLocks/>
          </p:cNvSpPr>
          <p:nvPr/>
        </p:nvSpPr>
        <p:spPr bwMode="auto">
          <a:xfrm>
            <a:off x="1807651" y="1827694"/>
            <a:ext cx="274637" cy="301625"/>
          </a:xfrm>
          <a:custGeom>
            <a:avLst/>
            <a:gdLst>
              <a:gd name="T0" fmla="*/ 76 w 365"/>
              <a:gd name="T1" fmla="*/ 72 h 459"/>
              <a:gd name="T2" fmla="*/ 73 w 365"/>
              <a:gd name="T3" fmla="*/ 70 h 459"/>
              <a:gd name="T4" fmla="*/ 74 w 365"/>
              <a:gd name="T5" fmla="*/ 66 h 459"/>
              <a:gd name="T6" fmla="*/ 70 w 365"/>
              <a:gd name="T7" fmla="*/ 64 h 459"/>
              <a:gd name="T8" fmla="*/ 63 w 365"/>
              <a:gd name="T9" fmla="*/ 64 h 459"/>
              <a:gd name="T10" fmla="*/ 48 w 365"/>
              <a:gd name="T11" fmla="*/ 50 h 459"/>
              <a:gd name="T12" fmla="*/ 51 w 365"/>
              <a:gd name="T13" fmla="*/ 45 h 459"/>
              <a:gd name="T14" fmla="*/ 48 w 365"/>
              <a:gd name="T15" fmla="*/ 38 h 459"/>
              <a:gd name="T16" fmla="*/ 56 w 365"/>
              <a:gd name="T17" fmla="*/ 37 h 459"/>
              <a:gd name="T18" fmla="*/ 58 w 365"/>
              <a:gd name="T19" fmla="*/ 34 h 459"/>
              <a:gd name="T20" fmla="*/ 55 w 365"/>
              <a:gd name="T21" fmla="*/ 32 h 459"/>
              <a:gd name="T22" fmla="*/ 50 w 365"/>
              <a:gd name="T23" fmla="*/ 34 h 459"/>
              <a:gd name="T24" fmla="*/ 45 w 365"/>
              <a:gd name="T25" fmla="*/ 30 h 459"/>
              <a:gd name="T26" fmla="*/ 42 w 365"/>
              <a:gd name="T27" fmla="*/ 24 h 459"/>
              <a:gd name="T28" fmla="*/ 33 w 365"/>
              <a:gd name="T29" fmla="*/ 20 h 459"/>
              <a:gd name="T30" fmla="*/ 27 w 365"/>
              <a:gd name="T31" fmla="*/ 15 h 459"/>
              <a:gd name="T32" fmla="*/ 20 w 365"/>
              <a:gd name="T33" fmla="*/ 10 h 459"/>
              <a:gd name="T34" fmla="*/ 14 w 365"/>
              <a:gd name="T35" fmla="*/ 5 h 459"/>
              <a:gd name="T36" fmla="*/ 1 w 365"/>
              <a:gd name="T37" fmla="*/ 0 h 459"/>
              <a:gd name="T38" fmla="*/ 0 w 365"/>
              <a:gd name="T39" fmla="*/ 3 h 459"/>
              <a:gd name="T40" fmla="*/ 14 w 365"/>
              <a:gd name="T41" fmla="*/ 9 h 459"/>
              <a:gd name="T42" fmla="*/ 22 w 365"/>
              <a:gd name="T43" fmla="*/ 17 h 459"/>
              <a:gd name="T44" fmla="*/ 22 w 365"/>
              <a:gd name="T45" fmla="*/ 21 h 459"/>
              <a:gd name="T46" fmla="*/ 31 w 365"/>
              <a:gd name="T47" fmla="*/ 24 h 459"/>
              <a:gd name="T48" fmla="*/ 37 w 365"/>
              <a:gd name="T49" fmla="*/ 30 h 459"/>
              <a:gd name="T50" fmla="*/ 44 w 365"/>
              <a:gd name="T51" fmla="*/ 34 h 459"/>
              <a:gd name="T52" fmla="*/ 39 w 365"/>
              <a:gd name="T53" fmla="*/ 36 h 459"/>
              <a:gd name="T54" fmla="*/ 33 w 365"/>
              <a:gd name="T55" fmla="*/ 38 h 459"/>
              <a:gd name="T56" fmla="*/ 39 w 365"/>
              <a:gd name="T57" fmla="*/ 45 h 459"/>
              <a:gd name="T58" fmla="*/ 40 w 365"/>
              <a:gd name="T59" fmla="*/ 49 h 459"/>
              <a:gd name="T60" fmla="*/ 37 w 365"/>
              <a:gd name="T61" fmla="*/ 53 h 459"/>
              <a:gd name="T62" fmla="*/ 39 w 365"/>
              <a:gd name="T63" fmla="*/ 59 h 459"/>
              <a:gd name="T64" fmla="*/ 43 w 365"/>
              <a:gd name="T65" fmla="*/ 59 h 459"/>
              <a:gd name="T66" fmla="*/ 46 w 365"/>
              <a:gd name="T67" fmla="*/ 53 h 459"/>
              <a:gd name="T68" fmla="*/ 55 w 365"/>
              <a:gd name="T69" fmla="*/ 62 h 459"/>
              <a:gd name="T70" fmla="*/ 60 w 365"/>
              <a:gd name="T71" fmla="*/ 75 h 459"/>
              <a:gd name="T72" fmla="*/ 65 w 365"/>
              <a:gd name="T73" fmla="*/ 74 h 459"/>
              <a:gd name="T74" fmla="*/ 69 w 365"/>
              <a:gd name="T75" fmla="*/ 75 h 459"/>
              <a:gd name="T76" fmla="*/ 82 w 365"/>
              <a:gd name="T77" fmla="*/ 79 h 459"/>
              <a:gd name="T78" fmla="*/ 82 w 365"/>
              <a:gd name="T79" fmla="*/ 76 h 459"/>
              <a:gd name="T80" fmla="*/ 76 w 365"/>
              <a:gd name="T81" fmla="*/ 72 h 4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5"/>
              <a:gd name="T124" fmla="*/ 0 h 459"/>
              <a:gd name="T125" fmla="*/ 365 w 365"/>
              <a:gd name="T126" fmla="*/ 459 h 45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5" h="459">
                <a:moveTo>
                  <a:pt x="340" y="423"/>
                </a:moveTo>
                <a:lnTo>
                  <a:pt x="327" y="408"/>
                </a:lnTo>
                <a:lnTo>
                  <a:pt x="330" y="383"/>
                </a:lnTo>
                <a:lnTo>
                  <a:pt x="311" y="371"/>
                </a:lnTo>
                <a:lnTo>
                  <a:pt x="280" y="372"/>
                </a:lnTo>
                <a:lnTo>
                  <a:pt x="216" y="293"/>
                </a:lnTo>
                <a:lnTo>
                  <a:pt x="226" y="260"/>
                </a:lnTo>
                <a:lnTo>
                  <a:pt x="215" y="223"/>
                </a:lnTo>
                <a:lnTo>
                  <a:pt x="250" y="216"/>
                </a:lnTo>
                <a:lnTo>
                  <a:pt x="258" y="201"/>
                </a:lnTo>
                <a:lnTo>
                  <a:pt x="244" y="185"/>
                </a:lnTo>
                <a:lnTo>
                  <a:pt x="222" y="195"/>
                </a:lnTo>
                <a:lnTo>
                  <a:pt x="199" y="173"/>
                </a:lnTo>
                <a:lnTo>
                  <a:pt x="185" y="138"/>
                </a:lnTo>
                <a:lnTo>
                  <a:pt x="147" y="119"/>
                </a:lnTo>
                <a:lnTo>
                  <a:pt x="119" y="89"/>
                </a:lnTo>
                <a:lnTo>
                  <a:pt x="90" y="59"/>
                </a:lnTo>
                <a:lnTo>
                  <a:pt x="64" y="26"/>
                </a:lnTo>
                <a:lnTo>
                  <a:pt x="7" y="0"/>
                </a:lnTo>
                <a:lnTo>
                  <a:pt x="0" y="17"/>
                </a:lnTo>
                <a:lnTo>
                  <a:pt x="64" y="54"/>
                </a:lnTo>
                <a:lnTo>
                  <a:pt x="96" y="97"/>
                </a:lnTo>
                <a:lnTo>
                  <a:pt x="99" y="123"/>
                </a:lnTo>
                <a:lnTo>
                  <a:pt x="137" y="141"/>
                </a:lnTo>
                <a:lnTo>
                  <a:pt x="167" y="175"/>
                </a:lnTo>
                <a:lnTo>
                  <a:pt x="196" y="201"/>
                </a:lnTo>
                <a:lnTo>
                  <a:pt x="175" y="210"/>
                </a:lnTo>
                <a:lnTo>
                  <a:pt x="147" y="225"/>
                </a:lnTo>
                <a:lnTo>
                  <a:pt x="173" y="263"/>
                </a:lnTo>
                <a:lnTo>
                  <a:pt x="177" y="284"/>
                </a:lnTo>
                <a:lnTo>
                  <a:pt x="167" y="306"/>
                </a:lnTo>
                <a:lnTo>
                  <a:pt x="172" y="343"/>
                </a:lnTo>
                <a:lnTo>
                  <a:pt x="193" y="342"/>
                </a:lnTo>
                <a:lnTo>
                  <a:pt x="204" y="308"/>
                </a:lnTo>
                <a:lnTo>
                  <a:pt x="244" y="363"/>
                </a:lnTo>
                <a:lnTo>
                  <a:pt x="269" y="438"/>
                </a:lnTo>
                <a:lnTo>
                  <a:pt x="292" y="431"/>
                </a:lnTo>
                <a:lnTo>
                  <a:pt x="306" y="440"/>
                </a:lnTo>
                <a:lnTo>
                  <a:pt x="364" y="459"/>
                </a:lnTo>
                <a:lnTo>
                  <a:pt x="365" y="443"/>
                </a:lnTo>
                <a:lnTo>
                  <a:pt x="340" y="423"/>
                </a:lnTo>
                <a:close/>
              </a:path>
            </a:pathLst>
          </a:custGeom>
          <a:noFill/>
          <a:ln w="1588">
            <a:solidFill>
              <a:srgbClr val="000000"/>
            </a:solidFill>
            <a:round/>
            <a:headEnd/>
            <a:tailEnd/>
          </a:ln>
        </p:spPr>
        <p:txBody>
          <a:bodyPr/>
          <a:lstStyle/>
          <a:p>
            <a:endParaRPr lang="sv-SE">
              <a:solidFill>
                <a:prstClr val="black"/>
              </a:solidFill>
              <a:latin typeface="Verdana"/>
            </a:endParaRPr>
          </a:p>
        </p:txBody>
      </p:sp>
      <p:sp>
        <p:nvSpPr>
          <p:cNvPr id="13" name="Freeform 11"/>
          <p:cNvSpPr>
            <a:spLocks/>
          </p:cNvSpPr>
          <p:nvPr/>
        </p:nvSpPr>
        <p:spPr bwMode="auto">
          <a:xfrm>
            <a:off x="913888" y="5053494"/>
            <a:ext cx="628650" cy="495300"/>
          </a:xfrm>
          <a:custGeom>
            <a:avLst/>
            <a:gdLst>
              <a:gd name="T0" fmla="*/ 146 w 832"/>
              <a:gd name="T1" fmla="*/ 16 h 758"/>
              <a:gd name="T2" fmla="*/ 137 w 832"/>
              <a:gd name="T3" fmla="*/ 3 h 758"/>
              <a:gd name="T4" fmla="*/ 124 w 832"/>
              <a:gd name="T5" fmla="*/ 6 h 758"/>
              <a:gd name="T6" fmla="*/ 104 w 832"/>
              <a:gd name="T7" fmla="*/ 11 h 758"/>
              <a:gd name="T8" fmla="*/ 90 w 832"/>
              <a:gd name="T9" fmla="*/ 26 h 758"/>
              <a:gd name="T10" fmla="*/ 84 w 832"/>
              <a:gd name="T11" fmla="*/ 36 h 758"/>
              <a:gd name="T12" fmla="*/ 81 w 832"/>
              <a:gd name="T13" fmla="*/ 33 h 758"/>
              <a:gd name="T14" fmla="*/ 79 w 832"/>
              <a:gd name="T15" fmla="*/ 20 h 758"/>
              <a:gd name="T16" fmla="*/ 86 w 832"/>
              <a:gd name="T17" fmla="*/ 1 h 758"/>
              <a:gd name="T18" fmla="*/ 75 w 832"/>
              <a:gd name="T19" fmla="*/ 11 h 758"/>
              <a:gd name="T20" fmla="*/ 67 w 832"/>
              <a:gd name="T21" fmla="*/ 12 h 758"/>
              <a:gd name="T22" fmla="*/ 56 w 832"/>
              <a:gd name="T23" fmla="*/ 9 h 758"/>
              <a:gd name="T24" fmla="*/ 50 w 832"/>
              <a:gd name="T25" fmla="*/ 16 h 758"/>
              <a:gd name="T26" fmla="*/ 51 w 832"/>
              <a:gd name="T27" fmla="*/ 30 h 758"/>
              <a:gd name="T28" fmla="*/ 48 w 832"/>
              <a:gd name="T29" fmla="*/ 44 h 758"/>
              <a:gd name="T30" fmla="*/ 46 w 832"/>
              <a:gd name="T31" fmla="*/ 52 h 758"/>
              <a:gd name="T32" fmla="*/ 44 w 832"/>
              <a:gd name="T33" fmla="*/ 62 h 758"/>
              <a:gd name="T34" fmla="*/ 30 w 832"/>
              <a:gd name="T35" fmla="*/ 77 h 758"/>
              <a:gd name="T36" fmla="*/ 23 w 832"/>
              <a:gd name="T37" fmla="*/ 81 h 758"/>
              <a:gd name="T38" fmla="*/ 14 w 832"/>
              <a:gd name="T39" fmla="*/ 90 h 758"/>
              <a:gd name="T40" fmla="*/ 7 w 832"/>
              <a:gd name="T41" fmla="*/ 96 h 758"/>
              <a:gd name="T42" fmla="*/ 0 w 832"/>
              <a:gd name="T43" fmla="*/ 105 h 758"/>
              <a:gd name="T44" fmla="*/ 10 w 832"/>
              <a:gd name="T45" fmla="*/ 104 h 758"/>
              <a:gd name="T46" fmla="*/ 27 w 832"/>
              <a:gd name="T47" fmla="*/ 104 h 758"/>
              <a:gd name="T48" fmla="*/ 32 w 832"/>
              <a:gd name="T49" fmla="*/ 106 h 758"/>
              <a:gd name="T50" fmla="*/ 39 w 832"/>
              <a:gd name="T51" fmla="*/ 116 h 758"/>
              <a:gd name="T52" fmla="*/ 48 w 832"/>
              <a:gd name="T53" fmla="*/ 109 h 758"/>
              <a:gd name="T54" fmla="*/ 61 w 832"/>
              <a:gd name="T55" fmla="*/ 114 h 758"/>
              <a:gd name="T56" fmla="*/ 72 w 832"/>
              <a:gd name="T57" fmla="*/ 111 h 758"/>
              <a:gd name="T58" fmla="*/ 81 w 832"/>
              <a:gd name="T59" fmla="*/ 117 h 758"/>
              <a:gd name="T60" fmla="*/ 88 w 832"/>
              <a:gd name="T61" fmla="*/ 128 h 758"/>
              <a:gd name="T62" fmla="*/ 91 w 832"/>
              <a:gd name="T63" fmla="*/ 116 h 758"/>
              <a:gd name="T64" fmla="*/ 92 w 832"/>
              <a:gd name="T65" fmla="*/ 101 h 758"/>
              <a:gd name="T66" fmla="*/ 107 w 832"/>
              <a:gd name="T67" fmla="*/ 100 h 758"/>
              <a:gd name="T68" fmla="*/ 112 w 832"/>
              <a:gd name="T69" fmla="*/ 96 h 758"/>
              <a:gd name="T70" fmla="*/ 125 w 832"/>
              <a:gd name="T71" fmla="*/ 93 h 758"/>
              <a:gd name="T72" fmla="*/ 134 w 832"/>
              <a:gd name="T73" fmla="*/ 103 h 758"/>
              <a:gd name="T74" fmla="*/ 142 w 832"/>
              <a:gd name="T75" fmla="*/ 100 h 758"/>
              <a:gd name="T76" fmla="*/ 152 w 832"/>
              <a:gd name="T77" fmla="*/ 97 h 758"/>
              <a:gd name="T78" fmla="*/ 157 w 832"/>
              <a:gd name="T79" fmla="*/ 95 h 758"/>
              <a:gd name="T80" fmla="*/ 177 w 832"/>
              <a:gd name="T81" fmla="*/ 93 h 758"/>
              <a:gd name="T82" fmla="*/ 178 w 832"/>
              <a:gd name="T83" fmla="*/ 84 h 758"/>
              <a:gd name="T84" fmla="*/ 178 w 832"/>
              <a:gd name="T85" fmla="*/ 72 h 758"/>
              <a:gd name="T86" fmla="*/ 185 w 832"/>
              <a:gd name="T87" fmla="*/ 68 h 758"/>
              <a:gd name="T88" fmla="*/ 183 w 832"/>
              <a:gd name="T89" fmla="*/ 61 h 758"/>
              <a:gd name="T90" fmla="*/ 173 w 832"/>
              <a:gd name="T91" fmla="*/ 49 h 758"/>
              <a:gd name="T92" fmla="*/ 151 w 832"/>
              <a:gd name="T93" fmla="*/ 46 h 758"/>
              <a:gd name="T94" fmla="*/ 147 w 832"/>
              <a:gd name="T95" fmla="*/ 31 h 7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32"/>
              <a:gd name="T145" fmla="*/ 0 h 758"/>
              <a:gd name="T146" fmla="*/ 832 w 832"/>
              <a:gd name="T147" fmla="*/ 758 h 7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32" h="758">
                <a:moveTo>
                  <a:pt x="621" y="135"/>
                </a:moveTo>
                <a:lnTo>
                  <a:pt x="630" y="110"/>
                </a:lnTo>
                <a:lnTo>
                  <a:pt x="642" y="96"/>
                </a:lnTo>
                <a:lnTo>
                  <a:pt x="634" y="77"/>
                </a:lnTo>
                <a:lnTo>
                  <a:pt x="622" y="26"/>
                </a:lnTo>
                <a:lnTo>
                  <a:pt x="606" y="17"/>
                </a:lnTo>
                <a:lnTo>
                  <a:pt x="593" y="42"/>
                </a:lnTo>
                <a:lnTo>
                  <a:pt x="550" y="51"/>
                </a:lnTo>
                <a:lnTo>
                  <a:pt x="548" y="33"/>
                </a:lnTo>
                <a:lnTo>
                  <a:pt x="502" y="39"/>
                </a:lnTo>
                <a:lnTo>
                  <a:pt x="482" y="30"/>
                </a:lnTo>
                <a:lnTo>
                  <a:pt x="459" y="66"/>
                </a:lnTo>
                <a:lnTo>
                  <a:pt x="453" y="92"/>
                </a:lnTo>
                <a:lnTo>
                  <a:pt x="420" y="112"/>
                </a:lnTo>
                <a:lnTo>
                  <a:pt x="399" y="152"/>
                </a:lnTo>
                <a:lnTo>
                  <a:pt x="393" y="179"/>
                </a:lnTo>
                <a:lnTo>
                  <a:pt x="389" y="214"/>
                </a:lnTo>
                <a:lnTo>
                  <a:pt x="372" y="215"/>
                </a:lnTo>
                <a:lnTo>
                  <a:pt x="364" y="222"/>
                </a:lnTo>
                <a:lnTo>
                  <a:pt x="354" y="216"/>
                </a:lnTo>
                <a:lnTo>
                  <a:pt x="358" y="191"/>
                </a:lnTo>
                <a:lnTo>
                  <a:pt x="353" y="167"/>
                </a:lnTo>
                <a:lnTo>
                  <a:pt x="345" y="159"/>
                </a:lnTo>
                <a:lnTo>
                  <a:pt x="346" y="116"/>
                </a:lnTo>
                <a:lnTo>
                  <a:pt x="359" y="93"/>
                </a:lnTo>
                <a:lnTo>
                  <a:pt x="372" y="52"/>
                </a:lnTo>
                <a:lnTo>
                  <a:pt x="380" y="5"/>
                </a:lnTo>
                <a:lnTo>
                  <a:pt x="348" y="0"/>
                </a:lnTo>
                <a:lnTo>
                  <a:pt x="347" y="46"/>
                </a:lnTo>
                <a:lnTo>
                  <a:pt x="333" y="63"/>
                </a:lnTo>
                <a:lnTo>
                  <a:pt x="332" y="74"/>
                </a:lnTo>
                <a:lnTo>
                  <a:pt x="298" y="84"/>
                </a:lnTo>
                <a:lnTo>
                  <a:pt x="294" y="69"/>
                </a:lnTo>
                <a:lnTo>
                  <a:pt x="272" y="59"/>
                </a:lnTo>
                <a:lnTo>
                  <a:pt x="262" y="65"/>
                </a:lnTo>
                <a:lnTo>
                  <a:pt x="248" y="56"/>
                </a:lnTo>
                <a:lnTo>
                  <a:pt x="240" y="58"/>
                </a:lnTo>
                <a:lnTo>
                  <a:pt x="233" y="80"/>
                </a:lnTo>
                <a:lnTo>
                  <a:pt x="218" y="98"/>
                </a:lnTo>
                <a:lnTo>
                  <a:pt x="216" y="124"/>
                </a:lnTo>
                <a:lnTo>
                  <a:pt x="228" y="158"/>
                </a:lnTo>
                <a:lnTo>
                  <a:pt x="225" y="180"/>
                </a:lnTo>
                <a:lnTo>
                  <a:pt x="225" y="228"/>
                </a:lnTo>
                <a:lnTo>
                  <a:pt x="214" y="245"/>
                </a:lnTo>
                <a:lnTo>
                  <a:pt x="212" y="262"/>
                </a:lnTo>
                <a:lnTo>
                  <a:pt x="220" y="285"/>
                </a:lnTo>
                <a:lnTo>
                  <a:pt x="215" y="302"/>
                </a:lnTo>
                <a:lnTo>
                  <a:pt x="201" y="309"/>
                </a:lnTo>
                <a:lnTo>
                  <a:pt x="200" y="321"/>
                </a:lnTo>
                <a:lnTo>
                  <a:pt x="201" y="348"/>
                </a:lnTo>
                <a:lnTo>
                  <a:pt x="196" y="365"/>
                </a:lnTo>
                <a:lnTo>
                  <a:pt x="180" y="375"/>
                </a:lnTo>
                <a:lnTo>
                  <a:pt x="142" y="434"/>
                </a:lnTo>
                <a:lnTo>
                  <a:pt x="135" y="454"/>
                </a:lnTo>
                <a:lnTo>
                  <a:pt x="117" y="464"/>
                </a:lnTo>
                <a:lnTo>
                  <a:pt x="116" y="478"/>
                </a:lnTo>
                <a:lnTo>
                  <a:pt x="101" y="482"/>
                </a:lnTo>
                <a:lnTo>
                  <a:pt x="95" y="492"/>
                </a:lnTo>
                <a:lnTo>
                  <a:pt x="71" y="497"/>
                </a:lnTo>
                <a:lnTo>
                  <a:pt x="63" y="531"/>
                </a:lnTo>
                <a:lnTo>
                  <a:pt x="48" y="525"/>
                </a:lnTo>
                <a:lnTo>
                  <a:pt x="39" y="538"/>
                </a:lnTo>
                <a:lnTo>
                  <a:pt x="32" y="567"/>
                </a:lnTo>
                <a:lnTo>
                  <a:pt x="16" y="587"/>
                </a:lnTo>
                <a:lnTo>
                  <a:pt x="0" y="600"/>
                </a:lnTo>
                <a:lnTo>
                  <a:pt x="0" y="618"/>
                </a:lnTo>
                <a:lnTo>
                  <a:pt x="12" y="658"/>
                </a:lnTo>
                <a:lnTo>
                  <a:pt x="42" y="632"/>
                </a:lnTo>
                <a:lnTo>
                  <a:pt x="46" y="614"/>
                </a:lnTo>
                <a:lnTo>
                  <a:pt x="59" y="621"/>
                </a:lnTo>
                <a:lnTo>
                  <a:pt x="88" y="609"/>
                </a:lnTo>
                <a:lnTo>
                  <a:pt x="120" y="615"/>
                </a:lnTo>
                <a:lnTo>
                  <a:pt x="129" y="608"/>
                </a:lnTo>
                <a:lnTo>
                  <a:pt x="132" y="627"/>
                </a:lnTo>
                <a:lnTo>
                  <a:pt x="142" y="624"/>
                </a:lnTo>
                <a:lnTo>
                  <a:pt x="168" y="641"/>
                </a:lnTo>
                <a:lnTo>
                  <a:pt x="162" y="663"/>
                </a:lnTo>
                <a:lnTo>
                  <a:pt x="171" y="682"/>
                </a:lnTo>
                <a:lnTo>
                  <a:pt x="191" y="690"/>
                </a:lnTo>
                <a:lnTo>
                  <a:pt x="200" y="651"/>
                </a:lnTo>
                <a:lnTo>
                  <a:pt x="213" y="642"/>
                </a:lnTo>
                <a:lnTo>
                  <a:pt x="236" y="646"/>
                </a:lnTo>
                <a:lnTo>
                  <a:pt x="249" y="680"/>
                </a:lnTo>
                <a:lnTo>
                  <a:pt x="269" y="670"/>
                </a:lnTo>
                <a:lnTo>
                  <a:pt x="273" y="656"/>
                </a:lnTo>
                <a:lnTo>
                  <a:pt x="302" y="648"/>
                </a:lnTo>
                <a:lnTo>
                  <a:pt x="318" y="654"/>
                </a:lnTo>
                <a:lnTo>
                  <a:pt x="332" y="668"/>
                </a:lnTo>
                <a:lnTo>
                  <a:pt x="339" y="662"/>
                </a:lnTo>
                <a:lnTo>
                  <a:pt x="357" y="693"/>
                </a:lnTo>
                <a:lnTo>
                  <a:pt x="359" y="718"/>
                </a:lnTo>
                <a:lnTo>
                  <a:pt x="372" y="750"/>
                </a:lnTo>
                <a:lnTo>
                  <a:pt x="388" y="758"/>
                </a:lnTo>
                <a:lnTo>
                  <a:pt x="404" y="749"/>
                </a:lnTo>
                <a:lnTo>
                  <a:pt x="422" y="707"/>
                </a:lnTo>
                <a:lnTo>
                  <a:pt x="401" y="682"/>
                </a:lnTo>
                <a:lnTo>
                  <a:pt x="399" y="662"/>
                </a:lnTo>
                <a:lnTo>
                  <a:pt x="405" y="651"/>
                </a:lnTo>
                <a:lnTo>
                  <a:pt x="406" y="597"/>
                </a:lnTo>
                <a:lnTo>
                  <a:pt x="422" y="597"/>
                </a:lnTo>
                <a:lnTo>
                  <a:pt x="454" y="596"/>
                </a:lnTo>
                <a:lnTo>
                  <a:pt x="473" y="591"/>
                </a:lnTo>
                <a:lnTo>
                  <a:pt x="476" y="572"/>
                </a:lnTo>
                <a:lnTo>
                  <a:pt x="489" y="574"/>
                </a:lnTo>
                <a:lnTo>
                  <a:pt x="494" y="567"/>
                </a:lnTo>
                <a:lnTo>
                  <a:pt x="515" y="563"/>
                </a:lnTo>
                <a:lnTo>
                  <a:pt x="533" y="552"/>
                </a:lnTo>
                <a:lnTo>
                  <a:pt x="552" y="552"/>
                </a:lnTo>
                <a:lnTo>
                  <a:pt x="573" y="563"/>
                </a:lnTo>
                <a:lnTo>
                  <a:pt x="586" y="579"/>
                </a:lnTo>
                <a:lnTo>
                  <a:pt x="591" y="608"/>
                </a:lnTo>
                <a:lnTo>
                  <a:pt x="610" y="606"/>
                </a:lnTo>
                <a:lnTo>
                  <a:pt x="616" y="592"/>
                </a:lnTo>
                <a:lnTo>
                  <a:pt x="629" y="588"/>
                </a:lnTo>
                <a:lnTo>
                  <a:pt x="642" y="580"/>
                </a:lnTo>
                <a:lnTo>
                  <a:pt x="648" y="570"/>
                </a:lnTo>
                <a:lnTo>
                  <a:pt x="670" y="572"/>
                </a:lnTo>
                <a:lnTo>
                  <a:pt x="657" y="551"/>
                </a:lnTo>
                <a:lnTo>
                  <a:pt x="676" y="551"/>
                </a:lnTo>
                <a:lnTo>
                  <a:pt x="692" y="562"/>
                </a:lnTo>
                <a:lnTo>
                  <a:pt x="742" y="555"/>
                </a:lnTo>
                <a:lnTo>
                  <a:pt x="792" y="574"/>
                </a:lnTo>
                <a:lnTo>
                  <a:pt x="782" y="546"/>
                </a:lnTo>
                <a:lnTo>
                  <a:pt x="771" y="539"/>
                </a:lnTo>
                <a:lnTo>
                  <a:pt x="770" y="508"/>
                </a:lnTo>
                <a:lnTo>
                  <a:pt x="785" y="497"/>
                </a:lnTo>
                <a:lnTo>
                  <a:pt x="779" y="471"/>
                </a:lnTo>
                <a:lnTo>
                  <a:pt x="784" y="460"/>
                </a:lnTo>
                <a:lnTo>
                  <a:pt x="783" y="428"/>
                </a:lnTo>
                <a:lnTo>
                  <a:pt x="798" y="416"/>
                </a:lnTo>
                <a:lnTo>
                  <a:pt x="816" y="428"/>
                </a:lnTo>
                <a:lnTo>
                  <a:pt x="816" y="401"/>
                </a:lnTo>
                <a:lnTo>
                  <a:pt x="827" y="392"/>
                </a:lnTo>
                <a:lnTo>
                  <a:pt x="822" y="375"/>
                </a:lnTo>
                <a:lnTo>
                  <a:pt x="808" y="363"/>
                </a:lnTo>
                <a:lnTo>
                  <a:pt x="832" y="332"/>
                </a:lnTo>
                <a:lnTo>
                  <a:pt x="788" y="297"/>
                </a:lnTo>
                <a:lnTo>
                  <a:pt x="765" y="292"/>
                </a:lnTo>
                <a:lnTo>
                  <a:pt x="756" y="275"/>
                </a:lnTo>
                <a:lnTo>
                  <a:pt x="714" y="267"/>
                </a:lnTo>
                <a:lnTo>
                  <a:pt x="669" y="270"/>
                </a:lnTo>
                <a:lnTo>
                  <a:pt x="657" y="240"/>
                </a:lnTo>
                <a:lnTo>
                  <a:pt x="646" y="200"/>
                </a:lnTo>
                <a:lnTo>
                  <a:pt x="650" y="185"/>
                </a:lnTo>
                <a:lnTo>
                  <a:pt x="627" y="158"/>
                </a:lnTo>
                <a:lnTo>
                  <a:pt x="621" y="135"/>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4" name="Freeform 12"/>
          <p:cNvSpPr>
            <a:spLocks/>
          </p:cNvSpPr>
          <p:nvPr/>
        </p:nvSpPr>
        <p:spPr bwMode="auto">
          <a:xfrm>
            <a:off x="961513" y="5413857"/>
            <a:ext cx="628650" cy="339725"/>
          </a:xfrm>
          <a:custGeom>
            <a:avLst/>
            <a:gdLst>
              <a:gd name="T0" fmla="*/ 129 w 831"/>
              <a:gd name="T1" fmla="*/ 6 h 520"/>
              <a:gd name="T2" fmla="*/ 124 w 831"/>
              <a:gd name="T3" fmla="*/ 9 h 520"/>
              <a:gd name="T4" fmla="*/ 119 w 831"/>
              <a:gd name="T5" fmla="*/ 5 h 520"/>
              <a:gd name="T6" fmla="*/ 112 w 831"/>
              <a:gd name="T7" fmla="*/ 0 h 520"/>
              <a:gd name="T8" fmla="*/ 103 w 831"/>
              <a:gd name="T9" fmla="*/ 2 h 520"/>
              <a:gd name="T10" fmla="*/ 97 w 831"/>
              <a:gd name="T11" fmla="*/ 4 h 520"/>
              <a:gd name="T12" fmla="*/ 93 w 831"/>
              <a:gd name="T13" fmla="*/ 7 h 520"/>
              <a:gd name="T14" fmla="*/ 82 w 831"/>
              <a:gd name="T15" fmla="*/ 8 h 520"/>
              <a:gd name="T16" fmla="*/ 78 w 831"/>
              <a:gd name="T17" fmla="*/ 17 h 520"/>
              <a:gd name="T18" fmla="*/ 77 w 831"/>
              <a:gd name="T19" fmla="*/ 22 h 520"/>
              <a:gd name="T20" fmla="*/ 78 w 831"/>
              <a:gd name="T21" fmla="*/ 33 h 520"/>
              <a:gd name="T22" fmla="*/ 71 w 831"/>
              <a:gd name="T23" fmla="*/ 34 h 520"/>
              <a:gd name="T24" fmla="*/ 67 w 831"/>
              <a:gd name="T25" fmla="*/ 24 h 520"/>
              <a:gd name="T26" fmla="*/ 61 w 831"/>
              <a:gd name="T27" fmla="*/ 20 h 520"/>
              <a:gd name="T28" fmla="*/ 54 w 831"/>
              <a:gd name="T29" fmla="*/ 16 h 520"/>
              <a:gd name="T30" fmla="*/ 47 w 831"/>
              <a:gd name="T31" fmla="*/ 20 h 520"/>
              <a:gd name="T32" fmla="*/ 40 w 831"/>
              <a:gd name="T33" fmla="*/ 16 h 520"/>
              <a:gd name="T34" fmla="*/ 31 w 831"/>
              <a:gd name="T35" fmla="*/ 17 h 520"/>
              <a:gd name="T36" fmla="*/ 30 w 831"/>
              <a:gd name="T37" fmla="*/ 26 h 520"/>
              <a:gd name="T38" fmla="*/ 24 w 831"/>
              <a:gd name="T39" fmla="*/ 31 h 520"/>
              <a:gd name="T40" fmla="*/ 18 w 831"/>
              <a:gd name="T41" fmla="*/ 33 h 520"/>
              <a:gd name="T42" fmla="*/ 13 w 831"/>
              <a:gd name="T43" fmla="*/ 34 h 520"/>
              <a:gd name="T44" fmla="*/ 3 w 831"/>
              <a:gd name="T45" fmla="*/ 35 h 520"/>
              <a:gd name="T46" fmla="*/ 1 w 831"/>
              <a:gd name="T47" fmla="*/ 44 h 520"/>
              <a:gd name="T48" fmla="*/ 5 w 831"/>
              <a:gd name="T49" fmla="*/ 56 h 520"/>
              <a:gd name="T50" fmla="*/ 8 w 831"/>
              <a:gd name="T51" fmla="*/ 64 h 520"/>
              <a:gd name="T52" fmla="*/ 11 w 831"/>
              <a:gd name="T53" fmla="*/ 71 h 520"/>
              <a:gd name="T54" fmla="*/ 11 w 831"/>
              <a:gd name="T55" fmla="*/ 77 h 520"/>
              <a:gd name="T56" fmla="*/ 13 w 831"/>
              <a:gd name="T57" fmla="*/ 81 h 520"/>
              <a:gd name="T58" fmla="*/ 29 w 831"/>
              <a:gd name="T59" fmla="*/ 80 h 520"/>
              <a:gd name="T60" fmla="*/ 41 w 831"/>
              <a:gd name="T61" fmla="*/ 78 h 520"/>
              <a:gd name="T62" fmla="*/ 52 w 831"/>
              <a:gd name="T63" fmla="*/ 77 h 520"/>
              <a:gd name="T64" fmla="*/ 56 w 831"/>
              <a:gd name="T65" fmla="*/ 70 h 520"/>
              <a:gd name="T66" fmla="*/ 61 w 831"/>
              <a:gd name="T67" fmla="*/ 73 h 520"/>
              <a:gd name="T68" fmla="*/ 70 w 831"/>
              <a:gd name="T69" fmla="*/ 73 h 520"/>
              <a:gd name="T70" fmla="*/ 90 w 831"/>
              <a:gd name="T71" fmla="*/ 78 h 520"/>
              <a:gd name="T72" fmla="*/ 101 w 831"/>
              <a:gd name="T73" fmla="*/ 84 h 520"/>
              <a:gd name="T74" fmla="*/ 111 w 831"/>
              <a:gd name="T75" fmla="*/ 86 h 520"/>
              <a:gd name="T76" fmla="*/ 120 w 831"/>
              <a:gd name="T77" fmla="*/ 86 h 520"/>
              <a:gd name="T78" fmla="*/ 127 w 831"/>
              <a:gd name="T79" fmla="*/ 78 h 520"/>
              <a:gd name="T80" fmla="*/ 136 w 831"/>
              <a:gd name="T81" fmla="*/ 80 h 520"/>
              <a:gd name="T82" fmla="*/ 141 w 831"/>
              <a:gd name="T83" fmla="*/ 78 h 520"/>
              <a:gd name="T84" fmla="*/ 148 w 831"/>
              <a:gd name="T85" fmla="*/ 78 h 520"/>
              <a:gd name="T86" fmla="*/ 152 w 831"/>
              <a:gd name="T87" fmla="*/ 70 h 520"/>
              <a:gd name="T88" fmla="*/ 153 w 831"/>
              <a:gd name="T89" fmla="*/ 64 h 520"/>
              <a:gd name="T90" fmla="*/ 156 w 831"/>
              <a:gd name="T91" fmla="*/ 57 h 520"/>
              <a:gd name="T92" fmla="*/ 153 w 831"/>
              <a:gd name="T93" fmla="*/ 47 h 520"/>
              <a:gd name="T94" fmla="*/ 166 w 831"/>
              <a:gd name="T95" fmla="*/ 44 h 520"/>
              <a:gd name="T96" fmla="*/ 164 w 831"/>
              <a:gd name="T97" fmla="*/ 35 h 520"/>
              <a:gd name="T98" fmla="*/ 168 w 831"/>
              <a:gd name="T99" fmla="*/ 31 h 520"/>
              <a:gd name="T100" fmla="*/ 178 w 831"/>
              <a:gd name="T101" fmla="*/ 33 h 520"/>
              <a:gd name="T102" fmla="*/ 189 w 831"/>
              <a:gd name="T103" fmla="*/ 26 h 520"/>
              <a:gd name="T104" fmla="*/ 181 w 831"/>
              <a:gd name="T105" fmla="*/ 17 h 520"/>
              <a:gd name="T106" fmla="*/ 173 w 831"/>
              <a:gd name="T107" fmla="*/ 11 h 520"/>
              <a:gd name="T108" fmla="*/ 168 w 831"/>
              <a:gd name="T109" fmla="*/ 6 h 520"/>
              <a:gd name="T110" fmla="*/ 154 w 831"/>
              <a:gd name="T111" fmla="*/ 1 h 520"/>
              <a:gd name="T112" fmla="*/ 140 w 831"/>
              <a:gd name="T113" fmla="*/ 0 h 520"/>
              <a:gd name="T114" fmla="*/ 138 w 831"/>
              <a:gd name="T115" fmla="*/ 4 h 520"/>
              <a:gd name="T116" fmla="*/ 132 w 831"/>
              <a:gd name="T117" fmla="*/ 5 h 5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1"/>
              <a:gd name="T178" fmla="*/ 0 h 520"/>
              <a:gd name="T179" fmla="*/ 831 w 831"/>
              <a:gd name="T180" fmla="*/ 520 h 5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1" h="520">
                <a:moveTo>
                  <a:pt x="580" y="29"/>
                </a:moveTo>
                <a:lnTo>
                  <a:pt x="567" y="37"/>
                </a:lnTo>
                <a:lnTo>
                  <a:pt x="554" y="41"/>
                </a:lnTo>
                <a:lnTo>
                  <a:pt x="548" y="55"/>
                </a:lnTo>
                <a:lnTo>
                  <a:pt x="529" y="57"/>
                </a:lnTo>
                <a:lnTo>
                  <a:pt x="524" y="28"/>
                </a:lnTo>
                <a:lnTo>
                  <a:pt x="511" y="12"/>
                </a:lnTo>
                <a:lnTo>
                  <a:pt x="490" y="1"/>
                </a:lnTo>
                <a:lnTo>
                  <a:pt x="471" y="1"/>
                </a:lnTo>
                <a:lnTo>
                  <a:pt x="453" y="12"/>
                </a:lnTo>
                <a:lnTo>
                  <a:pt x="432" y="16"/>
                </a:lnTo>
                <a:lnTo>
                  <a:pt x="427" y="23"/>
                </a:lnTo>
                <a:lnTo>
                  <a:pt x="414" y="21"/>
                </a:lnTo>
                <a:lnTo>
                  <a:pt x="411" y="40"/>
                </a:lnTo>
                <a:lnTo>
                  <a:pt x="392" y="45"/>
                </a:lnTo>
                <a:lnTo>
                  <a:pt x="360" y="46"/>
                </a:lnTo>
                <a:lnTo>
                  <a:pt x="344" y="46"/>
                </a:lnTo>
                <a:lnTo>
                  <a:pt x="343" y="100"/>
                </a:lnTo>
                <a:lnTo>
                  <a:pt x="337" y="111"/>
                </a:lnTo>
                <a:lnTo>
                  <a:pt x="339" y="131"/>
                </a:lnTo>
                <a:lnTo>
                  <a:pt x="360" y="156"/>
                </a:lnTo>
                <a:lnTo>
                  <a:pt x="342" y="198"/>
                </a:lnTo>
                <a:lnTo>
                  <a:pt x="326" y="207"/>
                </a:lnTo>
                <a:lnTo>
                  <a:pt x="310" y="199"/>
                </a:lnTo>
                <a:lnTo>
                  <a:pt x="297" y="167"/>
                </a:lnTo>
                <a:lnTo>
                  <a:pt x="295" y="142"/>
                </a:lnTo>
                <a:lnTo>
                  <a:pt x="277" y="111"/>
                </a:lnTo>
                <a:lnTo>
                  <a:pt x="270" y="117"/>
                </a:lnTo>
                <a:lnTo>
                  <a:pt x="256" y="103"/>
                </a:lnTo>
                <a:lnTo>
                  <a:pt x="240" y="97"/>
                </a:lnTo>
                <a:lnTo>
                  <a:pt x="211" y="105"/>
                </a:lnTo>
                <a:lnTo>
                  <a:pt x="207" y="119"/>
                </a:lnTo>
                <a:lnTo>
                  <a:pt x="187" y="129"/>
                </a:lnTo>
                <a:lnTo>
                  <a:pt x="174" y="95"/>
                </a:lnTo>
                <a:lnTo>
                  <a:pt x="151" y="91"/>
                </a:lnTo>
                <a:lnTo>
                  <a:pt x="138" y="100"/>
                </a:lnTo>
                <a:lnTo>
                  <a:pt x="129" y="139"/>
                </a:lnTo>
                <a:lnTo>
                  <a:pt x="132" y="155"/>
                </a:lnTo>
                <a:lnTo>
                  <a:pt x="120" y="190"/>
                </a:lnTo>
                <a:lnTo>
                  <a:pt x="108" y="185"/>
                </a:lnTo>
                <a:lnTo>
                  <a:pt x="104" y="196"/>
                </a:lnTo>
                <a:lnTo>
                  <a:pt x="79" y="196"/>
                </a:lnTo>
                <a:lnTo>
                  <a:pt x="63" y="209"/>
                </a:lnTo>
                <a:lnTo>
                  <a:pt x="57" y="202"/>
                </a:lnTo>
                <a:lnTo>
                  <a:pt x="25" y="211"/>
                </a:lnTo>
                <a:lnTo>
                  <a:pt x="15" y="204"/>
                </a:lnTo>
                <a:lnTo>
                  <a:pt x="0" y="219"/>
                </a:lnTo>
                <a:lnTo>
                  <a:pt x="7" y="263"/>
                </a:lnTo>
                <a:lnTo>
                  <a:pt x="7" y="311"/>
                </a:lnTo>
                <a:lnTo>
                  <a:pt x="21" y="329"/>
                </a:lnTo>
                <a:lnTo>
                  <a:pt x="30" y="359"/>
                </a:lnTo>
                <a:lnTo>
                  <a:pt x="34" y="376"/>
                </a:lnTo>
                <a:lnTo>
                  <a:pt x="43" y="385"/>
                </a:lnTo>
                <a:lnTo>
                  <a:pt x="51" y="419"/>
                </a:lnTo>
                <a:lnTo>
                  <a:pt x="42" y="444"/>
                </a:lnTo>
                <a:lnTo>
                  <a:pt x="49" y="456"/>
                </a:lnTo>
                <a:lnTo>
                  <a:pt x="44" y="468"/>
                </a:lnTo>
                <a:lnTo>
                  <a:pt x="57" y="481"/>
                </a:lnTo>
                <a:lnTo>
                  <a:pt x="84" y="483"/>
                </a:lnTo>
                <a:lnTo>
                  <a:pt x="126" y="473"/>
                </a:lnTo>
                <a:lnTo>
                  <a:pt x="153" y="461"/>
                </a:lnTo>
                <a:lnTo>
                  <a:pt x="181" y="462"/>
                </a:lnTo>
                <a:lnTo>
                  <a:pt x="200" y="451"/>
                </a:lnTo>
                <a:lnTo>
                  <a:pt x="229" y="451"/>
                </a:lnTo>
                <a:lnTo>
                  <a:pt x="242" y="431"/>
                </a:lnTo>
                <a:lnTo>
                  <a:pt x="246" y="414"/>
                </a:lnTo>
                <a:lnTo>
                  <a:pt x="259" y="414"/>
                </a:lnTo>
                <a:lnTo>
                  <a:pt x="268" y="429"/>
                </a:lnTo>
                <a:lnTo>
                  <a:pt x="302" y="439"/>
                </a:lnTo>
                <a:lnTo>
                  <a:pt x="308" y="432"/>
                </a:lnTo>
                <a:lnTo>
                  <a:pt x="361" y="448"/>
                </a:lnTo>
                <a:lnTo>
                  <a:pt x="397" y="461"/>
                </a:lnTo>
                <a:lnTo>
                  <a:pt x="421" y="466"/>
                </a:lnTo>
                <a:lnTo>
                  <a:pt x="444" y="496"/>
                </a:lnTo>
                <a:lnTo>
                  <a:pt x="457" y="503"/>
                </a:lnTo>
                <a:lnTo>
                  <a:pt x="488" y="508"/>
                </a:lnTo>
                <a:lnTo>
                  <a:pt x="513" y="520"/>
                </a:lnTo>
                <a:lnTo>
                  <a:pt x="526" y="508"/>
                </a:lnTo>
                <a:lnTo>
                  <a:pt x="542" y="475"/>
                </a:lnTo>
                <a:lnTo>
                  <a:pt x="560" y="462"/>
                </a:lnTo>
                <a:lnTo>
                  <a:pt x="595" y="462"/>
                </a:lnTo>
                <a:lnTo>
                  <a:pt x="598" y="475"/>
                </a:lnTo>
                <a:lnTo>
                  <a:pt x="618" y="475"/>
                </a:lnTo>
                <a:lnTo>
                  <a:pt x="620" y="460"/>
                </a:lnTo>
                <a:lnTo>
                  <a:pt x="637" y="450"/>
                </a:lnTo>
                <a:lnTo>
                  <a:pt x="651" y="462"/>
                </a:lnTo>
                <a:lnTo>
                  <a:pt x="664" y="448"/>
                </a:lnTo>
                <a:lnTo>
                  <a:pt x="667" y="413"/>
                </a:lnTo>
                <a:lnTo>
                  <a:pt x="676" y="405"/>
                </a:lnTo>
                <a:lnTo>
                  <a:pt x="673" y="378"/>
                </a:lnTo>
                <a:lnTo>
                  <a:pt x="692" y="353"/>
                </a:lnTo>
                <a:lnTo>
                  <a:pt x="688" y="337"/>
                </a:lnTo>
                <a:lnTo>
                  <a:pt x="693" y="312"/>
                </a:lnTo>
                <a:lnTo>
                  <a:pt x="673" y="274"/>
                </a:lnTo>
                <a:lnTo>
                  <a:pt x="699" y="263"/>
                </a:lnTo>
                <a:lnTo>
                  <a:pt x="733" y="258"/>
                </a:lnTo>
                <a:lnTo>
                  <a:pt x="736" y="240"/>
                </a:lnTo>
                <a:lnTo>
                  <a:pt x="723" y="203"/>
                </a:lnTo>
                <a:lnTo>
                  <a:pt x="723" y="191"/>
                </a:lnTo>
                <a:lnTo>
                  <a:pt x="738" y="185"/>
                </a:lnTo>
                <a:lnTo>
                  <a:pt x="769" y="196"/>
                </a:lnTo>
                <a:lnTo>
                  <a:pt x="782" y="193"/>
                </a:lnTo>
                <a:lnTo>
                  <a:pt x="820" y="190"/>
                </a:lnTo>
                <a:lnTo>
                  <a:pt x="831" y="156"/>
                </a:lnTo>
                <a:lnTo>
                  <a:pt x="817" y="129"/>
                </a:lnTo>
                <a:lnTo>
                  <a:pt x="796" y="100"/>
                </a:lnTo>
                <a:lnTo>
                  <a:pt x="774" y="90"/>
                </a:lnTo>
                <a:lnTo>
                  <a:pt x="762" y="64"/>
                </a:lnTo>
                <a:lnTo>
                  <a:pt x="732" y="51"/>
                </a:lnTo>
                <a:lnTo>
                  <a:pt x="739" y="33"/>
                </a:lnTo>
                <a:lnTo>
                  <a:pt x="730" y="23"/>
                </a:lnTo>
                <a:lnTo>
                  <a:pt x="680" y="4"/>
                </a:lnTo>
                <a:lnTo>
                  <a:pt x="630" y="11"/>
                </a:lnTo>
                <a:lnTo>
                  <a:pt x="614" y="0"/>
                </a:lnTo>
                <a:lnTo>
                  <a:pt x="595" y="0"/>
                </a:lnTo>
                <a:lnTo>
                  <a:pt x="608" y="21"/>
                </a:lnTo>
                <a:lnTo>
                  <a:pt x="586" y="19"/>
                </a:lnTo>
                <a:lnTo>
                  <a:pt x="580" y="2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5" name="Freeform 13"/>
          <p:cNvSpPr>
            <a:spLocks/>
          </p:cNvSpPr>
          <p:nvPr/>
        </p:nvSpPr>
        <p:spPr bwMode="auto">
          <a:xfrm>
            <a:off x="1463163" y="5055082"/>
            <a:ext cx="347662" cy="720725"/>
          </a:xfrm>
          <a:custGeom>
            <a:avLst/>
            <a:gdLst>
              <a:gd name="T0" fmla="*/ 38 w 460"/>
              <a:gd name="T1" fmla="*/ 119 h 1104"/>
              <a:gd name="T2" fmla="*/ 24 w 460"/>
              <a:gd name="T3" fmla="*/ 126 h 1104"/>
              <a:gd name="T4" fmla="*/ 13 w 460"/>
              <a:gd name="T5" fmla="*/ 127 h 1104"/>
              <a:gd name="T6" fmla="*/ 8 w 460"/>
              <a:gd name="T7" fmla="*/ 137 h 1104"/>
              <a:gd name="T8" fmla="*/ 5 w 460"/>
              <a:gd name="T9" fmla="*/ 150 h 1104"/>
              <a:gd name="T10" fmla="*/ 3 w 460"/>
              <a:gd name="T11" fmla="*/ 161 h 1104"/>
              <a:gd name="T12" fmla="*/ 5 w 460"/>
              <a:gd name="T13" fmla="*/ 167 h 1104"/>
              <a:gd name="T14" fmla="*/ 17 w 460"/>
              <a:gd name="T15" fmla="*/ 167 h 1104"/>
              <a:gd name="T16" fmla="*/ 24 w 460"/>
              <a:gd name="T17" fmla="*/ 173 h 1104"/>
              <a:gd name="T18" fmla="*/ 34 w 460"/>
              <a:gd name="T19" fmla="*/ 183 h 1104"/>
              <a:gd name="T20" fmla="*/ 49 w 460"/>
              <a:gd name="T21" fmla="*/ 187 h 1104"/>
              <a:gd name="T22" fmla="*/ 59 w 460"/>
              <a:gd name="T23" fmla="*/ 170 h 1104"/>
              <a:gd name="T24" fmla="*/ 66 w 460"/>
              <a:gd name="T25" fmla="*/ 162 h 1104"/>
              <a:gd name="T26" fmla="*/ 70 w 460"/>
              <a:gd name="T27" fmla="*/ 150 h 1104"/>
              <a:gd name="T28" fmla="*/ 82 w 460"/>
              <a:gd name="T29" fmla="*/ 140 h 1104"/>
              <a:gd name="T30" fmla="*/ 80 w 460"/>
              <a:gd name="T31" fmla="*/ 137 h 1104"/>
              <a:gd name="T32" fmla="*/ 83 w 460"/>
              <a:gd name="T33" fmla="*/ 118 h 1104"/>
              <a:gd name="T34" fmla="*/ 86 w 460"/>
              <a:gd name="T35" fmla="*/ 103 h 1104"/>
              <a:gd name="T36" fmla="*/ 84 w 460"/>
              <a:gd name="T37" fmla="*/ 88 h 1104"/>
              <a:gd name="T38" fmla="*/ 95 w 460"/>
              <a:gd name="T39" fmla="*/ 79 h 1104"/>
              <a:gd name="T40" fmla="*/ 98 w 460"/>
              <a:gd name="T41" fmla="*/ 64 h 1104"/>
              <a:gd name="T42" fmla="*/ 100 w 460"/>
              <a:gd name="T43" fmla="*/ 56 h 1104"/>
              <a:gd name="T44" fmla="*/ 93 w 460"/>
              <a:gd name="T45" fmla="*/ 51 h 1104"/>
              <a:gd name="T46" fmla="*/ 99 w 460"/>
              <a:gd name="T47" fmla="*/ 41 h 1104"/>
              <a:gd name="T48" fmla="*/ 92 w 460"/>
              <a:gd name="T49" fmla="*/ 26 h 1104"/>
              <a:gd name="T50" fmla="*/ 104 w 460"/>
              <a:gd name="T51" fmla="*/ 23 h 1104"/>
              <a:gd name="T52" fmla="*/ 93 w 460"/>
              <a:gd name="T53" fmla="*/ 17 h 1104"/>
              <a:gd name="T54" fmla="*/ 83 w 460"/>
              <a:gd name="T55" fmla="*/ 7 h 1104"/>
              <a:gd name="T56" fmla="*/ 67 w 460"/>
              <a:gd name="T57" fmla="*/ 0 h 1104"/>
              <a:gd name="T58" fmla="*/ 61 w 460"/>
              <a:gd name="T59" fmla="*/ 9 h 1104"/>
              <a:gd name="T60" fmla="*/ 49 w 460"/>
              <a:gd name="T61" fmla="*/ 7 h 1104"/>
              <a:gd name="T62" fmla="*/ 50 w 460"/>
              <a:gd name="T63" fmla="*/ 21 h 1104"/>
              <a:gd name="T64" fmla="*/ 43 w 460"/>
              <a:gd name="T65" fmla="*/ 35 h 1104"/>
              <a:gd name="T66" fmla="*/ 33 w 460"/>
              <a:gd name="T67" fmla="*/ 32 h 1104"/>
              <a:gd name="T68" fmla="*/ 20 w 460"/>
              <a:gd name="T69" fmla="*/ 34 h 1104"/>
              <a:gd name="T70" fmla="*/ 10 w 460"/>
              <a:gd name="T71" fmla="*/ 39 h 1104"/>
              <a:gd name="T72" fmla="*/ 9 w 460"/>
              <a:gd name="T73" fmla="*/ 49 h 1104"/>
              <a:gd name="T74" fmla="*/ 19 w 460"/>
              <a:gd name="T75" fmla="*/ 61 h 1104"/>
              <a:gd name="T76" fmla="*/ 20 w 460"/>
              <a:gd name="T77" fmla="*/ 67 h 1104"/>
              <a:gd name="T78" fmla="*/ 13 w 460"/>
              <a:gd name="T79" fmla="*/ 72 h 1104"/>
              <a:gd name="T80" fmla="*/ 13 w 460"/>
              <a:gd name="T81" fmla="*/ 83 h 1104"/>
              <a:gd name="T82" fmla="*/ 13 w 460"/>
              <a:gd name="T83" fmla="*/ 92 h 1104"/>
              <a:gd name="T84" fmla="*/ 15 w 460"/>
              <a:gd name="T85" fmla="*/ 101 h 1104"/>
              <a:gd name="T86" fmla="*/ 30 w 460"/>
              <a:gd name="T87" fmla="*/ 109 h 11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0"/>
              <a:gd name="T133" fmla="*/ 0 h 1104"/>
              <a:gd name="T134" fmla="*/ 460 w 460"/>
              <a:gd name="T135" fmla="*/ 1104 h 11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0" h="1104">
                <a:moveTo>
                  <a:pt x="132" y="648"/>
                </a:moveTo>
                <a:lnTo>
                  <a:pt x="153" y="677"/>
                </a:lnTo>
                <a:lnTo>
                  <a:pt x="167" y="704"/>
                </a:lnTo>
                <a:lnTo>
                  <a:pt x="156" y="738"/>
                </a:lnTo>
                <a:lnTo>
                  <a:pt x="118" y="741"/>
                </a:lnTo>
                <a:lnTo>
                  <a:pt x="105" y="744"/>
                </a:lnTo>
                <a:lnTo>
                  <a:pt x="74" y="733"/>
                </a:lnTo>
                <a:lnTo>
                  <a:pt x="59" y="739"/>
                </a:lnTo>
                <a:lnTo>
                  <a:pt x="59" y="751"/>
                </a:lnTo>
                <a:lnTo>
                  <a:pt x="72" y="788"/>
                </a:lnTo>
                <a:lnTo>
                  <a:pt x="69" y="806"/>
                </a:lnTo>
                <a:lnTo>
                  <a:pt x="35" y="811"/>
                </a:lnTo>
                <a:lnTo>
                  <a:pt x="9" y="822"/>
                </a:lnTo>
                <a:lnTo>
                  <a:pt x="29" y="860"/>
                </a:lnTo>
                <a:lnTo>
                  <a:pt x="24" y="885"/>
                </a:lnTo>
                <a:lnTo>
                  <a:pt x="28" y="901"/>
                </a:lnTo>
                <a:lnTo>
                  <a:pt x="9" y="926"/>
                </a:lnTo>
                <a:lnTo>
                  <a:pt x="12" y="953"/>
                </a:lnTo>
                <a:lnTo>
                  <a:pt x="3" y="961"/>
                </a:lnTo>
                <a:lnTo>
                  <a:pt x="0" y="996"/>
                </a:lnTo>
                <a:lnTo>
                  <a:pt x="21" y="989"/>
                </a:lnTo>
                <a:lnTo>
                  <a:pt x="48" y="998"/>
                </a:lnTo>
                <a:lnTo>
                  <a:pt x="52" y="979"/>
                </a:lnTo>
                <a:lnTo>
                  <a:pt x="76" y="989"/>
                </a:lnTo>
                <a:lnTo>
                  <a:pt x="84" y="1007"/>
                </a:lnTo>
                <a:lnTo>
                  <a:pt x="100" y="1007"/>
                </a:lnTo>
                <a:lnTo>
                  <a:pt x="106" y="1021"/>
                </a:lnTo>
                <a:lnTo>
                  <a:pt x="113" y="1037"/>
                </a:lnTo>
                <a:lnTo>
                  <a:pt x="130" y="1043"/>
                </a:lnTo>
                <a:lnTo>
                  <a:pt x="152" y="1082"/>
                </a:lnTo>
                <a:lnTo>
                  <a:pt x="170" y="1095"/>
                </a:lnTo>
                <a:lnTo>
                  <a:pt x="202" y="1093"/>
                </a:lnTo>
                <a:lnTo>
                  <a:pt x="215" y="1104"/>
                </a:lnTo>
                <a:lnTo>
                  <a:pt x="237" y="1093"/>
                </a:lnTo>
                <a:lnTo>
                  <a:pt x="248" y="1046"/>
                </a:lnTo>
                <a:lnTo>
                  <a:pt x="258" y="1005"/>
                </a:lnTo>
                <a:lnTo>
                  <a:pt x="273" y="991"/>
                </a:lnTo>
                <a:lnTo>
                  <a:pt x="280" y="965"/>
                </a:lnTo>
                <a:lnTo>
                  <a:pt x="293" y="960"/>
                </a:lnTo>
                <a:lnTo>
                  <a:pt x="292" y="931"/>
                </a:lnTo>
                <a:lnTo>
                  <a:pt x="297" y="913"/>
                </a:lnTo>
                <a:lnTo>
                  <a:pt x="310" y="885"/>
                </a:lnTo>
                <a:lnTo>
                  <a:pt x="335" y="879"/>
                </a:lnTo>
                <a:lnTo>
                  <a:pt x="348" y="819"/>
                </a:lnTo>
                <a:lnTo>
                  <a:pt x="362" y="830"/>
                </a:lnTo>
                <a:lnTo>
                  <a:pt x="372" y="818"/>
                </a:lnTo>
                <a:lnTo>
                  <a:pt x="363" y="804"/>
                </a:lnTo>
                <a:lnTo>
                  <a:pt x="352" y="811"/>
                </a:lnTo>
                <a:lnTo>
                  <a:pt x="360" y="757"/>
                </a:lnTo>
                <a:lnTo>
                  <a:pt x="369" y="725"/>
                </a:lnTo>
                <a:lnTo>
                  <a:pt x="366" y="698"/>
                </a:lnTo>
                <a:lnTo>
                  <a:pt x="377" y="666"/>
                </a:lnTo>
                <a:lnTo>
                  <a:pt x="406" y="623"/>
                </a:lnTo>
                <a:lnTo>
                  <a:pt x="380" y="611"/>
                </a:lnTo>
                <a:lnTo>
                  <a:pt x="368" y="571"/>
                </a:lnTo>
                <a:lnTo>
                  <a:pt x="380" y="548"/>
                </a:lnTo>
                <a:lnTo>
                  <a:pt x="372" y="519"/>
                </a:lnTo>
                <a:lnTo>
                  <a:pt x="398" y="500"/>
                </a:lnTo>
                <a:lnTo>
                  <a:pt x="394" y="468"/>
                </a:lnTo>
                <a:lnTo>
                  <a:pt x="417" y="467"/>
                </a:lnTo>
                <a:lnTo>
                  <a:pt x="428" y="434"/>
                </a:lnTo>
                <a:lnTo>
                  <a:pt x="438" y="399"/>
                </a:lnTo>
                <a:lnTo>
                  <a:pt x="431" y="378"/>
                </a:lnTo>
                <a:lnTo>
                  <a:pt x="402" y="343"/>
                </a:lnTo>
                <a:lnTo>
                  <a:pt x="432" y="341"/>
                </a:lnTo>
                <a:lnTo>
                  <a:pt x="443" y="330"/>
                </a:lnTo>
                <a:lnTo>
                  <a:pt x="443" y="311"/>
                </a:lnTo>
                <a:lnTo>
                  <a:pt x="422" y="319"/>
                </a:lnTo>
                <a:lnTo>
                  <a:pt x="411" y="303"/>
                </a:lnTo>
                <a:lnTo>
                  <a:pt x="420" y="279"/>
                </a:lnTo>
                <a:lnTo>
                  <a:pt x="438" y="269"/>
                </a:lnTo>
                <a:lnTo>
                  <a:pt x="437" y="240"/>
                </a:lnTo>
                <a:lnTo>
                  <a:pt x="413" y="224"/>
                </a:lnTo>
                <a:lnTo>
                  <a:pt x="387" y="185"/>
                </a:lnTo>
                <a:lnTo>
                  <a:pt x="407" y="153"/>
                </a:lnTo>
                <a:lnTo>
                  <a:pt x="435" y="158"/>
                </a:lnTo>
                <a:lnTo>
                  <a:pt x="453" y="174"/>
                </a:lnTo>
                <a:lnTo>
                  <a:pt x="460" y="139"/>
                </a:lnTo>
                <a:lnTo>
                  <a:pt x="454" y="90"/>
                </a:lnTo>
                <a:lnTo>
                  <a:pt x="435" y="103"/>
                </a:lnTo>
                <a:lnTo>
                  <a:pt x="411" y="99"/>
                </a:lnTo>
                <a:lnTo>
                  <a:pt x="394" y="33"/>
                </a:lnTo>
                <a:lnTo>
                  <a:pt x="375" y="24"/>
                </a:lnTo>
                <a:lnTo>
                  <a:pt x="365" y="43"/>
                </a:lnTo>
                <a:lnTo>
                  <a:pt x="334" y="3"/>
                </a:lnTo>
                <a:lnTo>
                  <a:pt x="309" y="14"/>
                </a:lnTo>
                <a:lnTo>
                  <a:pt x="296" y="0"/>
                </a:lnTo>
                <a:lnTo>
                  <a:pt x="273" y="20"/>
                </a:lnTo>
                <a:lnTo>
                  <a:pt x="264" y="30"/>
                </a:lnTo>
                <a:lnTo>
                  <a:pt x="272" y="55"/>
                </a:lnTo>
                <a:lnTo>
                  <a:pt x="254" y="56"/>
                </a:lnTo>
                <a:lnTo>
                  <a:pt x="245" y="42"/>
                </a:lnTo>
                <a:lnTo>
                  <a:pt x="216" y="42"/>
                </a:lnTo>
                <a:lnTo>
                  <a:pt x="212" y="73"/>
                </a:lnTo>
                <a:lnTo>
                  <a:pt x="237" y="111"/>
                </a:lnTo>
                <a:lnTo>
                  <a:pt x="222" y="122"/>
                </a:lnTo>
                <a:lnTo>
                  <a:pt x="238" y="175"/>
                </a:lnTo>
                <a:lnTo>
                  <a:pt x="222" y="177"/>
                </a:lnTo>
                <a:lnTo>
                  <a:pt x="191" y="206"/>
                </a:lnTo>
                <a:lnTo>
                  <a:pt x="174" y="194"/>
                </a:lnTo>
                <a:lnTo>
                  <a:pt x="152" y="205"/>
                </a:lnTo>
                <a:lnTo>
                  <a:pt x="147" y="187"/>
                </a:lnTo>
                <a:lnTo>
                  <a:pt x="112" y="175"/>
                </a:lnTo>
                <a:lnTo>
                  <a:pt x="83" y="181"/>
                </a:lnTo>
                <a:lnTo>
                  <a:pt x="87" y="199"/>
                </a:lnTo>
                <a:lnTo>
                  <a:pt x="70" y="216"/>
                </a:lnTo>
                <a:lnTo>
                  <a:pt x="63" y="236"/>
                </a:lnTo>
                <a:lnTo>
                  <a:pt x="44" y="233"/>
                </a:lnTo>
                <a:lnTo>
                  <a:pt x="35" y="245"/>
                </a:lnTo>
                <a:lnTo>
                  <a:pt x="30" y="272"/>
                </a:lnTo>
                <a:lnTo>
                  <a:pt x="39" y="289"/>
                </a:lnTo>
                <a:lnTo>
                  <a:pt x="62" y="294"/>
                </a:lnTo>
                <a:lnTo>
                  <a:pt x="106" y="329"/>
                </a:lnTo>
                <a:lnTo>
                  <a:pt x="82" y="360"/>
                </a:lnTo>
                <a:lnTo>
                  <a:pt x="96" y="372"/>
                </a:lnTo>
                <a:lnTo>
                  <a:pt x="101" y="389"/>
                </a:lnTo>
                <a:lnTo>
                  <a:pt x="90" y="398"/>
                </a:lnTo>
                <a:lnTo>
                  <a:pt x="90" y="425"/>
                </a:lnTo>
                <a:lnTo>
                  <a:pt x="72" y="413"/>
                </a:lnTo>
                <a:lnTo>
                  <a:pt x="57" y="425"/>
                </a:lnTo>
                <a:lnTo>
                  <a:pt x="58" y="457"/>
                </a:lnTo>
                <a:lnTo>
                  <a:pt x="53" y="468"/>
                </a:lnTo>
                <a:lnTo>
                  <a:pt x="59" y="494"/>
                </a:lnTo>
                <a:lnTo>
                  <a:pt x="44" y="505"/>
                </a:lnTo>
                <a:lnTo>
                  <a:pt x="45" y="536"/>
                </a:lnTo>
                <a:lnTo>
                  <a:pt x="56" y="543"/>
                </a:lnTo>
                <a:lnTo>
                  <a:pt x="66" y="571"/>
                </a:lnTo>
                <a:lnTo>
                  <a:pt x="75" y="581"/>
                </a:lnTo>
                <a:lnTo>
                  <a:pt x="68" y="599"/>
                </a:lnTo>
                <a:lnTo>
                  <a:pt x="98" y="612"/>
                </a:lnTo>
                <a:lnTo>
                  <a:pt x="110" y="638"/>
                </a:lnTo>
                <a:lnTo>
                  <a:pt x="132" y="648"/>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6" name="Freeform 14"/>
          <p:cNvSpPr>
            <a:spLocks/>
          </p:cNvSpPr>
          <p:nvPr/>
        </p:nvSpPr>
        <p:spPr bwMode="auto">
          <a:xfrm>
            <a:off x="1721926" y="5359882"/>
            <a:ext cx="180975" cy="457200"/>
          </a:xfrm>
          <a:custGeom>
            <a:avLst/>
            <a:gdLst>
              <a:gd name="T0" fmla="*/ 11 w 238"/>
              <a:gd name="T1" fmla="*/ 62 h 697"/>
              <a:gd name="T2" fmla="*/ 6 w 238"/>
              <a:gd name="T3" fmla="*/ 70 h 697"/>
              <a:gd name="T4" fmla="*/ 4 w 238"/>
              <a:gd name="T5" fmla="*/ 76 h 697"/>
              <a:gd name="T6" fmla="*/ 0 w 238"/>
              <a:gd name="T7" fmla="*/ 81 h 697"/>
              <a:gd name="T8" fmla="*/ 0 w 238"/>
              <a:gd name="T9" fmla="*/ 85 h 697"/>
              <a:gd name="T10" fmla="*/ 0 w 238"/>
              <a:gd name="T11" fmla="*/ 95 h 697"/>
              <a:gd name="T12" fmla="*/ 2 w 238"/>
              <a:gd name="T13" fmla="*/ 96 h 697"/>
              <a:gd name="T14" fmla="*/ 2 w 238"/>
              <a:gd name="T15" fmla="*/ 112 h 697"/>
              <a:gd name="T16" fmla="*/ 3 w 238"/>
              <a:gd name="T17" fmla="*/ 114 h 697"/>
              <a:gd name="T18" fmla="*/ 3 w 238"/>
              <a:gd name="T19" fmla="*/ 119 h 697"/>
              <a:gd name="T20" fmla="*/ 8 w 238"/>
              <a:gd name="T21" fmla="*/ 116 h 697"/>
              <a:gd name="T22" fmla="*/ 10 w 238"/>
              <a:gd name="T23" fmla="*/ 110 h 697"/>
              <a:gd name="T24" fmla="*/ 15 w 238"/>
              <a:gd name="T25" fmla="*/ 101 h 697"/>
              <a:gd name="T26" fmla="*/ 14 w 238"/>
              <a:gd name="T27" fmla="*/ 98 h 697"/>
              <a:gd name="T28" fmla="*/ 17 w 238"/>
              <a:gd name="T29" fmla="*/ 92 h 697"/>
              <a:gd name="T30" fmla="*/ 19 w 238"/>
              <a:gd name="T31" fmla="*/ 86 h 697"/>
              <a:gd name="T32" fmla="*/ 20 w 238"/>
              <a:gd name="T33" fmla="*/ 81 h 697"/>
              <a:gd name="T34" fmla="*/ 23 w 238"/>
              <a:gd name="T35" fmla="*/ 78 h 697"/>
              <a:gd name="T36" fmla="*/ 23 w 238"/>
              <a:gd name="T37" fmla="*/ 76 h 697"/>
              <a:gd name="T38" fmla="*/ 24 w 238"/>
              <a:gd name="T39" fmla="*/ 71 h 697"/>
              <a:gd name="T40" fmla="*/ 30 w 238"/>
              <a:gd name="T41" fmla="*/ 55 h 697"/>
              <a:gd name="T42" fmla="*/ 33 w 238"/>
              <a:gd name="T43" fmla="*/ 55 h 697"/>
              <a:gd name="T44" fmla="*/ 35 w 238"/>
              <a:gd name="T45" fmla="*/ 51 h 697"/>
              <a:gd name="T46" fmla="*/ 35 w 238"/>
              <a:gd name="T47" fmla="*/ 48 h 697"/>
              <a:gd name="T48" fmla="*/ 36 w 238"/>
              <a:gd name="T49" fmla="*/ 45 h 697"/>
              <a:gd name="T50" fmla="*/ 37 w 238"/>
              <a:gd name="T51" fmla="*/ 38 h 697"/>
              <a:gd name="T52" fmla="*/ 41 w 238"/>
              <a:gd name="T53" fmla="*/ 36 h 697"/>
              <a:gd name="T54" fmla="*/ 39 w 238"/>
              <a:gd name="T55" fmla="*/ 33 h 697"/>
              <a:gd name="T56" fmla="*/ 42 w 238"/>
              <a:gd name="T57" fmla="*/ 33 h 697"/>
              <a:gd name="T58" fmla="*/ 45 w 238"/>
              <a:gd name="T59" fmla="*/ 26 h 697"/>
              <a:gd name="T60" fmla="*/ 48 w 238"/>
              <a:gd name="T61" fmla="*/ 20 h 697"/>
              <a:gd name="T62" fmla="*/ 50 w 238"/>
              <a:gd name="T63" fmla="*/ 18 h 697"/>
              <a:gd name="T64" fmla="*/ 50 w 238"/>
              <a:gd name="T65" fmla="*/ 12 h 697"/>
              <a:gd name="T66" fmla="*/ 49 w 238"/>
              <a:gd name="T67" fmla="*/ 10 h 697"/>
              <a:gd name="T68" fmla="*/ 51 w 238"/>
              <a:gd name="T69" fmla="*/ 6 h 697"/>
              <a:gd name="T70" fmla="*/ 55 w 238"/>
              <a:gd name="T71" fmla="*/ 5 h 697"/>
              <a:gd name="T72" fmla="*/ 53 w 238"/>
              <a:gd name="T73" fmla="*/ 1 h 697"/>
              <a:gd name="T74" fmla="*/ 51 w 238"/>
              <a:gd name="T75" fmla="*/ 2 h 697"/>
              <a:gd name="T76" fmla="*/ 49 w 238"/>
              <a:gd name="T77" fmla="*/ 0 h 697"/>
              <a:gd name="T78" fmla="*/ 46 w 238"/>
              <a:gd name="T79" fmla="*/ 2 h 697"/>
              <a:gd name="T80" fmla="*/ 43 w 238"/>
              <a:gd name="T81" fmla="*/ 7 h 697"/>
              <a:gd name="T82" fmla="*/ 42 w 238"/>
              <a:gd name="T83" fmla="*/ 12 h 697"/>
              <a:gd name="T84" fmla="*/ 41 w 238"/>
              <a:gd name="T85" fmla="*/ 15 h 697"/>
              <a:gd name="T86" fmla="*/ 38 w 238"/>
              <a:gd name="T87" fmla="*/ 16 h 697"/>
              <a:gd name="T88" fmla="*/ 39 w 238"/>
              <a:gd name="T89" fmla="*/ 20 h 697"/>
              <a:gd name="T90" fmla="*/ 37 w 238"/>
              <a:gd name="T91" fmla="*/ 25 h 697"/>
              <a:gd name="T92" fmla="*/ 34 w 238"/>
              <a:gd name="T93" fmla="*/ 30 h 697"/>
              <a:gd name="T94" fmla="*/ 32 w 238"/>
              <a:gd name="T95" fmla="*/ 34 h 697"/>
              <a:gd name="T96" fmla="*/ 29 w 238"/>
              <a:gd name="T97" fmla="*/ 37 h 697"/>
              <a:gd name="T98" fmla="*/ 26 w 238"/>
              <a:gd name="T99" fmla="*/ 41 h 697"/>
              <a:gd name="T100" fmla="*/ 24 w 238"/>
              <a:gd name="T101" fmla="*/ 48 h 697"/>
              <a:gd name="T102" fmla="*/ 20 w 238"/>
              <a:gd name="T103" fmla="*/ 48 h 697"/>
              <a:gd name="T104" fmla="*/ 17 w 238"/>
              <a:gd name="T105" fmla="*/ 50 h 697"/>
              <a:gd name="T106" fmla="*/ 14 w 238"/>
              <a:gd name="T107" fmla="*/ 56 h 697"/>
              <a:gd name="T108" fmla="*/ 11 w 238"/>
              <a:gd name="T109" fmla="*/ 62 h 6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8"/>
              <a:gd name="T166" fmla="*/ 0 h 697"/>
              <a:gd name="T167" fmla="*/ 238 w 238"/>
              <a:gd name="T168" fmla="*/ 697 h 6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8" h="697">
                <a:moveTo>
                  <a:pt x="45" y="361"/>
                </a:moveTo>
                <a:lnTo>
                  <a:pt x="25" y="411"/>
                </a:lnTo>
                <a:lnTo>
                  <a:pt x="19" y="444"/>
                </a:lnTo>
                <a:lnTo>
                  <a:pt x="3" y="473"/>
                </a:lnTo>
                <a:lnTo>
                  <a:pt x="0" y="498"/>
                </a:lnTo>
                <a:lnTo>
                  <a:pt x="2" y="558"/>
                </a:lnTo>
                <a:lnTo>
                  <a:pt x="9" y="561"/>
                </a:lnTo>
                <a:lnTo>
                  <a:pt x="8" y="655"/>
                </a:lnTo>
                <a:lnTo>
                  <a:pt x="14" y="666"/>
                </a:lnTo>
                <a:lnTo>
                  <a:pt x="12" y="697"/>
                </a:lnTo>
                <a:lnTo>
                  <a:pt x="33" y="678"/>
                </a:lnTo>
                <a:lnTo>
                  <a:pt x="43" y="643"/>
                </a:lnTo>
                <a:lnTo>
                  <a:pt x="64" y="593"/>
                </a:lnTo>
                <a:lnTo>
                  <a:pt x="60" y="573"/>
                </a:lnTo>
                <a:lnTo>
                  <a:pt x="73" y="540"/>
                </a:lnTo>
                <a:lnTo>
                  <a:pt x="82" y="504"/>
                </a:lnTo>
                <a:lnTo>
                  <a:pt x="85" y="476"/>
                </a:lnTo>
                <a:lnTo>
                  <a:pt x="103" y="458"/>
                </a:lnTo>
                <a:lnTo>
                  <a:pt x="99" y="445"/>
                </a:lnTo>
                <a:lnTo>
                  <a:pt x="105" y="413"/>
                </a:lnTo>
                <a:lnTo>
                  <a:pt x="129" y="325"/>
                </a:lnTo>
                <a:lnTo>
                  <a:pt x="145" y="320"/>
                </a:lnTo>
                <a:lnTo>
                  <a:pt x="153" y="299"/>
                </a:lnTo>
                <a:lnTo>
                  <a:pt x="153" y="279"/>
                </a:lnTo>
                <a:lnTo>
                  <a:pt x="159" y="266"/>
                </a:lnTo>
                <a:lnTo>
                  <a:pt x="160" y="225"/>
                </a:lnTo>
                <a:lnTo>
                  <a:pt x="178" y="210"/>
                </a:lnTo>
                <a:lnTo>
                  <a:pt x="170" y="191"/>
                </a:lnTo>
                <a:lnTo>
                  <a:pt x="183" y="191"/>
                </a:lnTo>
                <a:lnTo>
                  <a:pt x="194" y="150"/>
                </a:lnTo>
                <a:lnTo>
                  <a:pt x="211" y="115"/>
                </a:lnTo>
                <a:lnTo>
                  <a:pt x="219" y="107"/>
                </a:lnTo>
                <a:lnTo>
                  <a:pt x="219" y="71"/>
                </a:lnTo>
                <a:lnTo>
                  <a:pt x="214" y="57"/>
                </a:lnTo>
                <a:lnTo>
                  <a:pt x="222" y="37"/>
                </a:lnTo>
                <a:lnTo>
                  <a:pt x="238" y="27"/>
                </a:lnTo>
                <a:lnTo>
                  <a:pt x="232" y="5"/>
                </a:lnTo>
                <a:lnTo>
                  <a:pt x="223" y="9"/>
                </a:lnTo>
                <a:lnTo>
                  <a:pt x="216" y="0"/>
                </a:lnTo>
                <a:lnTo>
                  <a:pt x="202" y="12"/>
                </a:lnTo>
                <a:lnTo>
                  <a:pt x="186" y="38"/>
                </a:lnTo>
                <a:lnTo>
                  <a:pt x="183" y="67"/>
                </a:lnTo>
                <a:lnTo>
                  <a:pt x="180" y="86"/>
                </a:lnTo>
                <a:lnTo>
                  <a:pt x="166" y="95"/>
                </a:lnTo>
                <a:lnTo>
                  <a:pt x="170" y="115"/>
                </a:lnTo>
                <a:lnTo>
                  <a:pt x="163" y="145"/>
                </a:lnTo>
                <a:lnTo>
                  <a:pt x="148" y="177"/>
                </a:lnTo>
                <a:lnTo>
                  <a:pt x="139" y="201"/>
                </a:lnTo>
                <a:lnTo>
                  <a:pt x="126" y="215"/>
                </a:lnTo>
                <a:lnTo>
                  <a:pt x="115" y="243"/>
                </a:lnTo>
                <a:lnTo>
                  <a:pt x="105" y="279"/>
                </a:lnTo>
                <a:lnTo>
                  <a:pt x="86" y="279"/>
                </a:lnTo>
                <a:lnTo>
                  <a:pt x="73" y="291"/>
                </a:lnTo>
                <a:lnTo>
                  <a:pt x="62" y="326"/>
                </a:lnTo>
                <a:lnTo>
                  <a:pt x="45" y="36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7" name="Freeform 15"/>
          <p:cNvSpPr>
            <a:spLocks/>
          </p:cNvSpPr>
          <p:nvPr/>
        </p:nvSpPr>
        <p:spPr bwMode="auto">
          <a:xfrm>
            <a:off x="2133088" y="5097944"/>
            <a:ext cx="282575" cy="433388"/>
          </a:xfrm>
          <a:custGeom>
            <a:avLst/>
            <a:gdLst>
              <a:gd name="T0" fmla="*/ 30 w 376"/>
              <a:gd name="T1" fmla="*/ 17 h 663"/>
              <a:gd name="T2" fmla="*/ 35 w 376"/>
              <a:gd name="T3" fmla="*/ 12 h 663"/>
              <a:gd name="T4" fmla="*/ 42 w 376"/>
              <a:gd name="T5" fmla="*/ 9 h 663"/>
              <a:gd name="T6" fmla="*/ 50 w 376"/>
              <a:gd name="T7" fmla="*/ 9 h 663"/>
              <a:gd name="T8" fmla="*/ 63 w 376"/>
              <a:gd name="T9" fmla="*/ 9 h 663"/>
              <a:gd name="T10" fmla="*/ 68 w 376"/>
              <a:gd name="T11" fmla="*/ 2 h 663"/>
              <a:gd name="T12" fmla="*/ 79 w 376"/>
              <a:gd name="T13" fmla="*/ 1 h 663"/>
              <a:gd name="T14" fmla="*/ 84 w 376"/>
              <a:gd name="T15" fmla="*/ 3 h 663"/>
              <a:gd name="T16" fmla="*/ 77 w 376"/>
              <a:gd name="T17" fmla="*/ 5 h 663"/>
              <a:gd name="T18" fmla="*/ 71 w 376"/>
              <a:gd name="T19" fmla="*/ 8 h 663"/>
              <a:gd name="T20" fmla="*/ 70 w 376"/>
              <a:gd name="T21" fmla="*/ 14 h 663"/>
              <a:gd name="T22" fmla="*/ 63 w 376"/>
              <a:gd name="T23" fmla="*/ 18 h 663"/>
              <a:gd name="T24" fmla="*/ 59 w 376"/>
              <a:gd name="T25" fmla="*/ 22 h 663"/>
              <a:gd name="T26" fmla="*/ 53 w 376"/>
              <a:gd name="T27" fmla="*/ 28 h 663"/>
              <a:gd name="T28" fmla="*/ 49 w 376"/>
              <a:gd name="T29" fmla="*/ 32 h 663"/>
              <a:gd name="T30" fmla="*/ 49 w 376"/>
              <a:gd name="T31" fmla="*/ 40 h 663"/>
              <a:gd name="T32" fmla="*/ 46 w 376"/>
              <a:gd name="T33" fmla="*/ 50 h 663"/>
              <a:gd name="T34" fmla="*/ 54 w 376"/>
              <a:gd name="T35" fmla="*/ 57 h 663"/>
              <a:gd name="T36" fmla="*/ 57 w 376"/>
              <a:gd name="T37" fmla="*/ 62 h 663"/>
              <a:gd name="T38" fmla="*/ 46 w 376"/>
              <a:gd name="T39" fmla="*/ 65 h 663"/>
              <a:gd name="T40" fmla="*/ 42 w 376"/>
              <a:gd name="T41" fmla="*/ 74 h 663"/>
              <a:gd name="T42" fmla="*/ 43 w 376"/>
              <a:gd name="T43" fmla="*/ 79 h 663"/>
              <a:gd name="T44" fmla="*/ 34 w 376"/>
              <a:gd name="T45" fmla="*/ 84 h 663"/>
              <a:gd name="T46" fmla="*/ 26 w 376"/>
              <a:gd name="T47" fmla="*/ 90 h 663"/>
              <a:gd name="T48" fmla="*/ 19 w 376"/>
              <a:gd name="T49" fmla="*/ 101 h 663"/>
              <a:gd name="T50" fmla="*/ 18 w 376"/>
              <a:gd name="T51" fmla="*/ 108 h 663"/>
              <a:gd name="T52" fmla="*/ 5 w 376"/>
              <a:gd name="T53" fmla="*/ 112 h 663"/>
              <a:gd name="T54" fmla="*/ 9 w 376"/>
              <a:gd name="T55" fmla="*/ 101 h 663"/>
              <a:gd name="T56" fmla="*/ 16 w 376"/>
              <a:gd name="T57" fmla="*/ 96 h 663"/>
              <a:gd name="T58" fmla="*/ 11 w 376"/>
              <a:gd name="T59" fmla="*/ 96 h 663"/>
              <a:gd name="T60" fmla="*/ 10 w 376"/>
              <a:gd name="T61" fmla="*/ 89 h 663"/>
              <a:gd name="T62" fmla="*/ 5 w 376"/>
              <a:gd name="T63" fmla="*/ 86 h 663"/>
              <a:gd name="T64" fmla="*/ 1 w 376"/>
              <a:gd name="T65" fmla="*/ 77 h 663"/>
              <a:gd name="T66" fmla="*/ 5 w 376"/>
              <a:gd name="T67" fmla="*/ 70 h 663"/>
              <a:gd name="T68" fmla="*/ 3 w 376"/>
              <a:gd name="T69" fmla="*/ 61 h 663"/>
              <a:gd name="T70" fmla="*/ 0 w 376"/>
              <a:gd name="T71" fmla="*/ 51 h 663"/>
              <a:gd name="T72" fmla="*/ 7 w 376"/>
              <a:gd name="T73" fmla="*/ 42 h 663"/>
              <a:gd name="T74" fmla="*/ 16 w 376"/>
              <a:gd name="T75" fmla="*/ 35 h 663"/>
              <a:gd name="T76" fmla="*/ 23 w 376"/>
              <a:gd name="T77" fmla="*/ 21 h 6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76"/>
              <a:gd name="T118" fmla="*/ 0 h 663"/>
              <a:gd name="T119" fmla="*/ 376 w 376"/>
              <a:gd name="T120" fmla="*/ 663 h 66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76" h="663">
                <a:moveTo>
                  <a:pt x="118" y="109"/>
                </a:moveTo>
                <a:lnTo>
                  <a:pt x="136" y="103"/>
                </a:lnTo>
                <a:lnTo>
                  <a:pt x="150" y="98"/>
                </a:lnTo>
                <a:lnTo>
                  <a:pt x="157" y="73"/>
                </a:lnTo>
                <a:lnTo>
                  <a:pt x="172" y="61"/>
                </a:lnTo>
                <a:lnTo>
                  <a:pt x="187" y="50"/>
                </a:lnTo>
                <a:lnTo>
                  <a:pt x="210" y="97"/>
                </a:lnTo>
                <a:lnTo>
                  <a:pt x="223" y="57"/>
                </a:lnTo>
                <a:lnTo>
                  <a:pt x="235" y="43"/>
                </a:lnTo>
                <a:lnTo>
                  <a:pt x="281" y="53"/>
                </a:lnTo>
                <a:lnTo>
                  <a:pt x="298" y="38"/>
                </a:lnTo>
                <a:lnTo>
                  <a:pt x="303" y="14"/>
                </a:lnTo>
                <a:lnTo>
                  <a:pt x="325" y="0"/>
                </a:lnTo>
                <a:lnTo>
                  <a:pt x="353" y="8"/>
                </a:lnTo>
                <a:lnTo>
                  <a:pt x="370" y="6"/>
                </a:lnTo>
                <a:lnTo>
                  <a:pt x="376" y="19"/>
                </a:lnTo>
                <a:lnTo>
                  <a:pt x="367" y="30"/>
                </a:lnTo>
                <a:lnTo>
                  <a:pt x="343" y="30"/>
                </a:lnTo>
                <a:lnTo>
                  <a:pt x="324" y="37"/>
                </a:lnTo>
                <a:lnTo>
                  <a:pt x="317" y="47"/>
                </a:lnTo>
                <a:lnTo>
                  <a:pt x="324" y="61"/>
                </a:lnTo>
                <a:lnTo>
                  <a:pt x="312" y="85"/>
                </a:lnTo>
                <a:lnTo>
                  <a:pt x="293" y="98"/>
                </a:lnTo>
                <a:lnTo>
                  <a:pt x="282" y="105"/>
                </a:lnTo>
                <a:lnTo>
                  <a:pt x="283" y="127"/>
                </a:lnTo>
                <a:lnTo>
                  <a:pt x="263" y="128"/>
                </a:lnTo>
                <a:lnTo>
                  <a:pt x="262" y="165"/>
                </a:lnTo>
                <a:lnTo>
                  <a:pt x="238" y="168"/>
                </a:lnTo>
                <a:lnTo>
                  <a:pt x="221" y="156"/>
                </a:lnTo>
                <a:lnTo>
                  <a:pt x="219" y="188"/>
                </a:lnTo>
                <a:lnTo>
                  <a:pt x="209" y="231"/>
                </a:lnTo>
                <a:lnTo>
                  <a:pt x="220" y="237"/>
                </a:lnTo>
                <a:lnTo>
                  <a:pt x="216" y="273"/>
                </a:lnTo>
                <a:lnTo>
                  <a:pt x="207" y="293"/>
                </a:lnTo>
                <a:lnTo>
                  <a:pt x="222" y="321"/>
                </a:lnTo>
                <a:lnTo>
                  <a:pt x="243" y="336"/>
                </a:lnTo>
                <a:lnTo>
                  <a:pt x="262" y="339"/>
                </a:lnTo>
                <a:lnTo>
                  <a:pt x="253" y="366"/>
                </a:lnTo>
                <a:lnTo>
                  <a:pt x="228" y="374"/>
                </a:lnTo>
                <a:lnTo>
                  <a:pt x="208" y="381"/>
                </a:lnTo>
                <a:lnTo>
                  <a:pt x="186" y="416"/>
                </a:lnTo>
                <a:lnTo>
                  <a:pt x="187" y="434"/>
                </a:lnTo>
                <a:lnTo>
                  <a:pt x="201" y="444"/>
                </a:lnTo>
                <a:lnTo>
                  <a:pt x="190" y="465"/>
                </a:lnTo>
                <a:lnTo>
                  <a:pt x="153" y="479"/>
                </a:lnTo>
                <a:lnTo>
                  <a:pt x="149" y="492"/>
                </a:lnTo>
                <a:lnTo>
                  <a:pt x="103" y="528"/>
                </a:lnTo>
                <a:lnTo>
                  <a:pt x="117" y="533"/>
                </a:lnTo>
                <a:lnTo>
                  <a:pt x="83" y="559"/>
                </a:lnTo>
                <a:lnTo>
                  <a:pt x="85" y="597"/>
                </a:lnTo>
                <a:lnTo>
                  <a:pt x="102" y="605"/>
                </a:lnTo>
                <a:lnTo>
                  <a:pt x="81" y="638"/>
                </a:lnTo>
                <a:lnTo>
                  <a:pt x="45" y="663"/>
                </a:lnTo>
                <a:lnTo>
                  <a:pt x="24" y="661"/>
                </a:lnTo>
                <a:lnTo>
                  <a:pt x="41" y="619"/>
                </a:lnTo>
                <a:lnTo>
                  <a:pt x="43" y="595"/>
                </a:lnTo>
                <a:lnTo>
                  <a:pt x="65" y="581"/>
                </a:lnTo>
                <a:lnTo>
                  <a:pt x="72" y="564"/>
                </a:lnTo>
                <a:lnTo>
                  <a:pt x="69" y="549"/>
                </a:lnTo>
                <a:lnTo>
                  <a:pt x="48" y="566"/>
                </a:lnTo>
                <a:lnTo>
                  <a:pt x="41" y="563"/>
                </a:lnTo>
                <a:lnTo>
                  <a:pt x="46" y="527"/>
                </a:lnTo>
                <a:lnTo>
                  <a:pt x="30" y="517"/>
                </a:lnTo>
                <a:lnTo>
                  <a:pt x="21" y="509"/>
                </a:lnTo>
                <a:lnTo>
                  <a:pt x="21" y="462"/>
                </a:lnTo>
                <a:lnTo>
                  <a:pt x="4" y="457"/>
                </a:lnTo>
                <a:lnTo>
                  <a:pt x="7" y="433"/>
                </a:lnTo>
                <a:lnTo>
                  <a:pt x="23" y="414"/>
                </a:lnTo>
                <a:lnTo>
                  <a:pt x="27" y="375"/>
                </a:lnTo>
                <a:lnTo>
                  <a:pt x="15" y="360"/>
                </a:lnTo>
                <a:lnTo>
                  <a:pt x="7" y="329"/>
                </a:lnTo>
                <a:lnTo>
                  <a:pt x="0" y="300"/>
                </a:lnTo>
                <a:lnTo>
                  <a:pt x="6" y="277"/>
                </a:lnTo>
                <a:lnTo>
                  <a:pt x="31" y="245"/>
                </a:lnTo>
                <a:lnTo>
                  <a:pt x="48" y="237"/>
                </a:lnTo>
                <a:lnTo>
                  <a:pt x="69" y="206"/>
                </a:lnTo>
                <a:lnTo>
                  <a:pt x="91" y="162"/>
                </a:lnTo>
                <a:lnTo>
                  <a:pt x="101" y="123"/>
                </a:lnTo>
                <a:lnTo>
                  <a:pt x="118" y="109"/>
                </a:lnTo>
                <a:close/>
              </a:path>
            </a:pathLst>
          </a:custGeom>
          <a:solidFill>
            <a:srgbClr val="FF9900"/>
          </a:solidFill>
          <a:ln w="1651">
            <a:solidFill>
              <a:srgbClr val="000000"/>
            </a:solidFill>
            <a:round/>
            <a:headEnd/>
            <a:tailEnd/>
          </a:ln>
        </p:spPr>
        <p:txBody>
          <a:bodyPr/>
          <a:lstStyle/>
          <a:p>
            <a:endParaRPr lang="sv-SE">
              <a:solidFill>
                <a:prstClr val="black"/>
              </a:solidFill>
              <a:latin typeface="Verdana"/>
            </a:endParaRPr>
          </a:p>
        </p:txBody>
      </p:sp>
      <p:sp>
        <p:nvSpPr>
          <p:cNvPr id="18" name="Freeform 16"/>
          <p:cNvSpPr>
            <a:spLocks/>
          </p:cNvSpPr>
          <p:nvPr/>
        </p:nvSpPr>
        <p:spPr bwMode="auto">
          <a:xfrm>
            <a:off x="1225038" y="5694844"/>
            <a:ext cx="415925" cy="200025"/>
          </a:xfrm>
          <a:custGeom>
            <a:avLst/>
            <a:gdLst>
              <a:gd name="T0" fmla="*/ 15 w 551"/>
              <a:gd name="T1" fmla="*/ 43 h 305"/>
              <a:gd name="T2" fmla="*/ 11 w 551"/>
              <a:gd name="T3" fmla="*/ 47 h 305"/>
              <a:gd name="T4" fmla="*/ 20 w 551"/>
              <a:gd name="T5" fmla="*/ 52 h 305"/>
              <a:gd name="T6" fmla="*/ 29 w 551"/>
              <a:gd name="T7" fmla="*/ 48 h 305"/>
              <a:gd name="T8" fmla="*/ 22 w 551"/>
              <a:gd name="T9" fmla="*/ 40 h 305"/>
              <a:gd name="T10" fmla="*/ 26 w 551"/>
              <a:gd name="T11" fmla="*/ 36 h 305"/>
              <a:gd name="T12" fmla="*/ 34 w 551"/>
              <a:gd name="T13" fmla="*/ 36 h 305"/>
              <a:gd name="T14" fmla="*/ 47 w 551"/>
              <a:gd name="T15" fmla="*/ 36 h 305"/>
              <a:gd name="T16" fmla="*/ 53 w 551"/>
              <a:gd name="T17" fmla="*/ 36 h 305"/>
              <a:gd name="T18" fmla="*/ 65 w 551"/>
              <a:gd name="T19" fmla="*/ 35 h 305"/>
              <a:gd name="T20" fmla="*/ 69 w 551"/>
              <a:gd name="T21" fmla="*/ 38 h 305"/>
              <a:gd name="T22" fmla="*/ 77 w 551"/>
              <a:gd name="T23" fmla="*/ 34 h 305"/>
              <a:gd name="T24" fmla="*/ 83 w 551"/>
              <a:gd name="T25" fmla="*/ 34 h 305"/>
              <a:gd name="T26" fmla="*/ 90 w 551"/>
              <a:gd name="T27" fmla="*/ 34 h 305"/>
              <a:gd name="T28" fmla="*/ 101 w 551"/>
              <a:gd name="T29" fmla="*/ 36 h 305"/>
              <a:gd name="T30" fmla="*/ 96 w 551"/>
              <a:gd name="T31" fmla="*/ 42 h 305"/>
              <a:gd name="T32" fmla="*/ 105 w 551"/>
              <a:gd name="T33" fmla="*/ 40 h 305"/>
              <a:gd name="T34" fmla="*/ 114 w 551"/>
              <a:gd name="T35" fmla="*/ 36 h 305"/>
              <a:gd name="T36" fmla="*/ 122 w 551"/>
              <a:gd name="T37" fmla="*/ 29 h 305"/>
              <a:gd name="T38" fmla="*/ 120 w 551"/>
              <a:gd name="T39" fmla="*/ 21 h 305"/>
              <a:gd name="T40" fmla="*/ 109 w 551"/>
              <a:gd name="T41" fmla="*/ 20 h 305"/>
              <a:gd name="T42" fmla="*/ 100 w 551"/>
              <a:gd name="T43" fmla="*/ 11 h 305"/>
              <a:gd name="T44" fmla="*/ 95 w 551"/>
              <a:gd name="T45" fmla="*/ 7 h 305"/>
              <a:gd name="T46" fmla="*/ 90 w 551"/>
              <a:gd name="T47" fmla="*/ 5 h 305"/>
              <a:gd name="T48" fmla="*/ 83 w 551"/>
              <a:gd name="T49" fmla="*/ 0 h 305"/>
              <a:gd name="T50" fmla="*/ 76 w 551"/>
              <a:gd name="T51" fmla="*/ 2 h 305"/>
              <a:gd name="T52" fmla="*/ 68 w 551"/>
              <a:gd name="T53" fmla="*/ 5 h 305"/>
              <a:gd name="T54" fmla="*/ 61 w 551"/>
              <a:gd name="T55" fmla="*/ 5 h 305"/>
              <a:gd name="T56" fmla="*/ 56 w 551"/>
              <a:gd name="T57" fmla="*/ 7 h 305"/>
              <a:gd name="T58" fmla="*/ 48 w 551"/>
              <a:gd name="T59" fmla="*/ 5 h 305"/>
              <a:gd name="T60" fmla="*/ 40 w 551"/>
              <a:gd name="T61" fmla="*/ 13 h 305"/>
              <a:gd name="T62" fmla="*/ 31 w 551"/>
              <a:gd name="T63" fmla="*/ 13 h 305"/>
              <a:gd name="T64" fmla="*/ 21 w 551"/>
              <a:gd name="T65" fmla="*/ 11 h 305"/>
              <a:gd name="T66" fmla="*/ 10 w 551"/>
              <a:gd name="T67" fmla="*/ 5 h 305"/>
              <a:gd name="T68" fmla="*/ 2 w 551"/>
              <a:gd name="T69" fmla="*/ 12 h 305"/>
              <a:gd name="T70" fmla="*/ 1 w 551"/>
              <a:gd name="T71" fmla="*/ 21 h 305"/>
              <a:gd name="T72" fmla="*/ 4 w 551"/>
              <a:gd name="T73" fmla="*/ 29 h 305"/>
              <a:gd name="T74" fmla="*/ 12 w 551"/>
              <a:gd name="T75" fmla="*/ 29 h 3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1"/>
              <a:gd name="T115" fmla="*/ 0 h 305"/>
              <a:gd name="T116" fmla="*/ 551 w 551"/>
              <a:gd name="T117" fmla="*/ 305 h 3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1" h="305">
                <a:moveTo>
                  <a:pt x="59" y="185"/>
                </a:moveTo>
                <a:lnTo>
                  <a:pt x="66" y="253"/>
                </a:lnTo>
                <a:lnTo>
                  <a:pt x="53" y="259"/>
                </a:lnTo>
                <a:lnTo>
                  <a:pt x="49" y="276"/>
                </a:lnTo>
                <a:lnTo>
                  <a:pt x="70" y="294"/>
                </a:lnTo>
                <a:lnTo>
                  <a:pt x="88" y="304"/>
                </a:lnTo>
                <a:lnTo>
                  <a:pt x="109" y="305"/>
                </a:lnTo>
                <a:lnTo>
                  <a:pt x="127" y="283"/>
                </a:lnTo>
                <a:lnTo>
                  <a:pt x="108" y="262"/>
                </a:lnTo>
                <a:lnTo>
                  <a:pt x="96" y="234"/>
                </a:lnTo>
                <a:lnTo>
                  <a:pt x="95" y="209"/>
                </a:lnTo>
                <a:lnTo>
                  <a:pt x="113" y="214"/>
                </a:lnTo>
                <a:lnTo>
                  <a:pt x="126" y="214"/>
                </a:lnTo>
                <a:lnTo>
                  <a:pt x="151" y="210"/>
                </a:lnTo>
                <a:lnTo>
                  <a:pt x="185" y="209"/>
                </a:lnTo>
                <a:lnTo>
                  <a:pt x="209" y="209"/>
                </a:lnTo>
                <a:lnTo>
                  <a:pt x="222" y="194"/>
                </a:lnTo>
                <a:lnTo>
                  <a:pt x="234" y="208"/>
                </a:lnTo>
                <a:lnTo>
                  <a:pt x="256" y="210"/>
                </a:lnTo>
                <a:lnTo>
                  <a:pt x="286" y="204"/>
                </a:lnTo>
                <a:lnTo>
                  <a:pt x="299" y="199"/>
                </a:lnTo>
                <a:lnTo>
                  <a:pt x="307" y="226"/>
                </a:lnTo>
                <a:lnTo>
                  <a:pt x="330" y="212"/>
                </a:lnTo>
                <a:lnTo>
                  <a:pt x="338" y="198"/>
                </a:lnTo>
                <a:lnTo>
                  <a:pt x="353" y="215"/>
                </a:lnTo>
                <a:lnTo>
                  <a:pt x="366" y="202"/>
                </a:lnTo>
                <a:lnTo>
                  <a:pt x="388" y="193"/>
                </a:lnTo>
                <a:lnTo>
                  <a:pt x="398" y="202"/>
                </a:lnTo>
                <a:lnTo>
                  <a:pt x="432" y="196"/>
                </a:lnTo>
                <a:lnTo>
                  <a:pt x="448" y="210"/>
                </a:lnTo>
                <a:lnTo>
                  <a:pt x="443" y="228"/>
                </a:lnTo>
                <a:lnTo>
                  <a:pt x="422" y="248"/>
                </a:lnTo>
                <a:lnTo>
                  <a:pt x="438" y="253"/>
                </a:lnTo>
                <a:lnTo>
                  <a:pt x="463" y="238"/>
                </a:lnTo>
                <a:lnTo>
                  <a:pt x="485" y="258"/>
                </a:lnTo>
                <a:lnTo>
                  <a:pt x="505" y="214"/>
                </a:lnTo>
                <a:lnTo>
                  <a:pt x="518" y="203"/>
                </a:lnTo>
                <a:lnTo>
                  <a:pt x="538" y="167"/>
                </a:lnTo>
                <a:lnTo>
                  <a:pt x="551" y="114"/>
                </a:lnTo>
                <a:lnTo>
                  <a:pt x="529" y="125"/>
                </a:lnTo>
                <a:lnTo>
                  <a:pt x="516" y="114"/>
                </a:lnTo>
                <a:lnTo>
                  <a:pt x="484" y="116"/>
                </a:lnTo>
                <a:lnTo>
                  <a:pt x="466" y="103"/>
                </a:lnTo>
                <a:lnTo>
                  <a:pt x="444" y="64"/>
                </a:lnTo>
                <a:lnTo>
                  <a:pt x="427" y="58"/>
                </a:lnTo>
                <a:lnTo>
                  <a:pt x="420" y="42"/>
                </a:lnTo>
                <a:lnTo>
                  <a:pt x="414" y="28"/>
                </a:lnTo>
                <a:lnTo>
                  <a:pt x="398" y="28"/>
                </a:lnTo>
                <a:lnTo>
                  <a:pt x="390" y="10"/>
                </a:lnTo>
                <a:lnTo>
                  <a:pt x="366" y="0"/>
                </a:lnTo>
                <a:lnTo>
                  <a:pt x="362" y="19"/>
                </a:lnTo>
                <a:lnTo>
                  <a:pt x="335" y="10"/>
                </a:lnTo>
                <a:lnTo>
                  <a:pt x="314" y="17"/>
                </a:lnTo>
                <a:lnTo>
                  <a:pt x="301" y="31"/>
                </a:lnTo>
                <a:lnTo>
                  <a:pt x="287" y="19"/>
                </a:lnTo>
                <a:lnTo>
                  <a:pt x="270" y="29"/>
                </a:lnTo>
                <a:lnTo>
                  <a:pt x="268" y="44"/>
                </a:lnTo>
                <a:lnTo>
                  <a:pt x="248" y="44"/>
                </a:lnTo>
                <a:lnTo>
                  <a:pt x="245" y="31"/>
                </a:lnTo>
                <a:lnTo>
                  <a:pt x="210" y="31"/>
                </a:lnTo>
                <a:lnTo>
                  <a:pt x="192" y="44"/>
                </a:lnTo>
                <a:lnTo>
                  <a:pt x="176" y="77"/>
                </a:lnTo>
                <a:lnTo>
                  <a:pt x="163" y="89"/>
                </a:lnTo>
                <a:lnTo>
                  <a:pt x="138" y="77"/>
                </a:lnTo>
                <a:lnTo>
                  <a:pt x="107" y="72"/>
                </a:lnTo>
                <a:lnTo>
                  <a:pt x="94" y="65"/>
                </a:lnTo>
                <a:lnTo>
                  <a:pt x="71" y="35"/>
                </a:lnTo>
                <a:lnTo>
                  <a:pt x="47" y="30"/>
                </a:lnTo>
                <a:lnTo>
                  <a:pt x="28" y="64"/>
                </a:lnTo>
                <a:lnTo>
                  <a:pt x="8" y="68"/>
                </a:lnTo>
                <a:lnTo>
                  <a:pt x="0" y="100"/>
                </a:lnTo>
                <a:lnTo>
                  <a:pt x="7" y="120"/>
                </a:lnTo>
                <a:lnTo>
                  <a:pt x="14" y="139"/>
                </a:lnTo>
                <a:lnTo>
                  <a:pt x="17" y="166"/>
                </a:lnTo>
                <a:lnTo>
                  <a:pt x="34" y="173"/>
                </a:lnTo>
                <a:lnTo>
                  <a:pt x="53" y="170"/>
                </a:lnTo>
                <a:lnTo>
                  <a:pt x="59" y="185"/>
                </a:lnTo>
                <a:close/>
              </a:path>
            </a:pathLst>
          </a:custGeom>
          <a:solidFill>
            <a:srgbClr val="FF9900"/>
          </a:solidFill>
          <a:ln w="1651">
            <a:solidFill>
              <a:srgbClr val="000000"/>
            </a:solidFill>
            <a:round/>
            <a:headEnd/>
            <a:tailEnd/>
          </a:ln>
        </p:spPr>
        <p:txBody>
          <a:bodyPr/>
          <a:lstStyle/>
          <a:p>
            <a:endParaRPr lang="sv-SE">
              <a:solidFill>
                <a:prstClr val="black"/>
              </a:solidFill>
              <a:latin typeface="Verdana"/>
            </a:endParaRPr>
          </a:p>
        </p:txBody>
      </p:sp>
      <p:sp>
        <p:nvSpPr>
          <p:cNvPr id="19" name="Freeform 17"/>
          <p:cNvSpPr>
            <a:spLocks/>
          </p:cNvSpPr>
          <p:nvPr/>
        </p:nvSpPr>
        <p:spPr bwMode="auto">
          <a:xfrm>
            <a:off x="742438" y="5685319"/>
            <a:ext cx="533400" cy="458788"/>
          </a:xfrm>
          <a:custGeom>
            <a:avLst/>
            <a:gdLst>
              <a:gd name="T0" fmla="*/ 107 w 706"/>
              <a:gd name="T1" fmla="*/ 8 h 702"/>
              <a:gd name="T2" fmla="*/ 120 w 706"/>
              <a:gd name="T3" fmla="*/ 3 h 702"/>
              <a:gd name="T4" fmla="*/ 127 w 706"/>
              <a:gd name="T5" fmla="*/ 2 h 702"/>
              <a:gd name="T6" fmla="*/ 148 w 706"/>
              <a:gd name="T7" fmla="*/ 6 h 702"/>
              <a:gd name="T8" fmla="*/ 147 w 706"/>
              <a:gd name="T9" fmla="*/ 14 h 702"/>
              <a:gd name="T10" fmla="*/ 148 w 706"/>
              <a:gd name="T11" fmla="*/ 26 h 702"/>
              <a:gd name="T12" fmla="*/ 157 w 706"/>
              <a:gd name="T13" fmla="*/ 32 h 702"/>
              <a:gd name="T14" fmla="*/ 157 w 706"/>
              <a:gd name="T15" fmla="*/ 47 h 702"/>
              <a:gd name="T16" fmla="*/ 147 w 706"/>
              <a:gd name="T17" fmla="*/ 56 h 702"/>
              <a:gd name="T18" fmla="*/ 136 w 706"/>
              <a:gd name="T19" fmla="*/ 64 h 702"/>
              <a:gd name="T20" fmla="*/ 130 w 706"/>
              <a:gd name="T21" fmla="*/ 85 h 702"/>
              <a:gd name="T22" fmla="*/ 140 w 706"/>
              <a:gd name="T23" fmla="*/ 96 h 702"/>
              <a:gd name="T24" fmla="*/ 133 w 706"/>
              <a:gd name="T25" fmla="*/ 109 h 702"/>
              <a:gd name="T26" fmla="*/ 120 w 706"/>
              <a:gd name="T27" fmla="*/ 115 h 702"/>
              <a:gd name="T28" fmla="*/ 106 w 706"/>
              <a:gd name="T29" fmla="*/ 110 h 702"/>
              <a:gd name="T30" fmla="*/ 89 w 706"/>
              <a:gd name="T31" fmla="*/ 112 h 702"/>
              <a:gd name="T32" fmla="*/ 73 w 706"/>
              <a:gd name="T33" fmla="*/ 115 h 702"/>
              <a:gd name="T34" fmla="*/ 65 w 706"/>
              <a:gd name="T35" fmla="*/ 117 h 702"/>
              <a:gd name="T36" fmla="*/ 58 w 706"/>
              <a:gd name="T37" fmla="*/ 118 h 702"/>
              <a:gd name="T38" fmla="*/ 45 w 706"/>
              <a:gd name="T39" fmla="*/ 115 h 702"/>
              <a:gd name="T40" fmla="*/ 37 w 706"/>
              <a:gd name="T41" fmla="*/ 113 h 702"/>
              <a:gd name="T42" fmla="*/ 30 w 706"/>
              <a:gd name="T43" fmla="*/ 112 h 702"/>
              <a:gd name="T44" fmla="*/ 28 w 706"/>
              <a:gd name="T45" fmla="*/ 112 h 702"/>
              <a:gd name="T46" fmla="*/ 26 w 706"/>
              <a:gd name="T47" fmla="*/ 107 h 702"/>
              <a:gd name="T48" fmla="*/ 29 w 706"/>
              <a:gd name="T49" fmla="*/ 111 h 702"/>
              <a:gd name="T50" fmla="*/ 33 w 706"/>
              <a:gd name="T51" fmla="*/ 107 h 702"/>
              <a:gd name="T52" fmla="*/ 32 w 706"/>
              <a:gd name="T53" fmla="*/ 102 h 702"/>
              <a:gd name="T54" fmla="*/ 30 w 706"/>
              <a:gd name="T55" fmla="*/ 94 h 702"/>
              <a:gd name="T56" fmla="*/ 38 w 706"/>
              <a:gd name="T57" fmla="*/ 90 h 702"/>
              <a:gd name="T58" fmla="*/ 41 w 706"/>
              <a:gd name="T59" fmla="*/ 87 h 702"/>
              <a:gd name="T60" fmla="*/ 42 w 706"/>
              <a:gd name="T61" fmla="*/ 84 h 702"/>
              <a:gd name="T62" fmla="*/ 38 w 706"/>
              <a:gd name="T63" fmla="*/ 79 h 702"/>
              <a:gd name="T64" fmla="*/ 35 w 706"/>
              <a:gd name="T65" fmla="*/ 78 h 702"/>
              <a:gd name="T66" fmla="*/ 31 w 706"/>
              <a:gd name="T67" fmla="*/ 76 h 702"/>
              <a:gd name="T68" fmla="*/ 32 w 706"/>
              <a:gd name="T69" fmla="*/ 69 h 702"/>
              <a:gd name="T70" fmla="*/ 22 w 706"/>
              <a:gd name="T71" fmla="*/ 55 h 702"/>
              <a:gd name="T72" fmla="*/ 14 w 706"/>
              <a:gd name="T73" fmla="*/ 42 h 702"/>
              <a:gd name="T74" fmla="*/ 8 w 706"/>
              <a:gd name="T75" fmla="*/ 35 h 702"/>
              <a:gd name="T76" fmla="*/ 3 w 706"/>
              <a:gd name="T77" fmla="*/ 22 h 702"/>
              <a:gd name="T78" fmla="*/ 10 w 706"/>
              <a:gd name="T79" fmla="*/ 23 h 702"/>
              <a:gd name="T80" fmla="*/ 20 w 706"/>
              <a:gd name="T81" fmla="*/ 28 h 702"/>
              <a:gd name="T82" fmla="*/ 28 w 706"/>
              <a:gd name="T83" fmla="*/ 28 h 702"/>
              <a:gd name="T84" fmla="*/ 23 w 706"/>
              <a:gd name="T85" fmla="*/ 19 h 702"/>
              <a:gd name="T86" fmla="*/ 14 w 706"/>
              <a:gd name="T87" fmla="*/ 12 h 702"/>
              <a:gd name="T88" fmla="*/ 21 w 706"/>
              <a:gd name="T89" fmla="*/ 4 h 702"/>
              <a:gd name="T90" fmla="*/ 34 w 706"/>
              <a:gd name="T91" fmla="*/ 7 h 702"/>
              <a:gd name="T92" fmla="*/ 40 w 706"/>
              <a:gd name="T93" fmla="*/ 15 h 702"/>
              <a:gd name="T94" fmla="*/ 59 w 706"/>
              <a:gd name="T95" fmla="*/ 16 h 702"/>
              <a:gd name="T96" fmla="*/ 73 w 706"/>
              <a:gd name="T97" fmla="*/ 11 h 702"/>
              <a:gd name="T98" fmla="*/ 85 w 706"/>
              <a:gd name="T99" fmla="*/ 12 h 7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702"/>
              <a:gd name="T152" fmla="*/ 706 w 706"/>
              <a:gd name="T153" fmla="*/ 702 h 7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702">
                <a:moveTo>
                  <a:pt x="416" y="59"/>
                </a:moveTo>
                <a:lnTo>
                  <a:pt x="443" y="47"/>
                </a:lnTo>
                <a:lnTo>
                  <a:pt x="471" y="48"/>
                </a:lnTo>
                <a:lnTo>
                  <a:pt x="490" y="37"/>
                </a:lnTo>
                <a:lnTo>
                  <a:pt x="519" y="37"/>
                </a:lnTo>
                <a:lnTo>
                  <a:pt x="532" y="17"/>
                </a:lnTo>
                <a:lnTo>
                  <a:pt x="536" y="0"/>
                </a:lnTo>
                <a:lnTo>
                  <a:pt x="549" y="0"/>
                </a:lnTo>
                <a:lnTo>
                  <a:pt x="558" y="15"/>
                </a:lnTo>
                <a:lnTo>
                  <a:pt x="592" y="25"/>
                </a:lnTo>
                <a:lnTo>
                  <a:pt x="598" y="18"/>
                </a:lnTo>
                <a:lnTo>
                  <a:pt x="651" y="34"/>
                </a:lnTo>
                <a:lnTo>
                  <a:pt x="687" y="47"/>
                </a:lnTo>
                <a:lnTo>
                  <a:pt x="668" y="81"/>
                </a:lnTo>
                <a:lnTo>
                  <a:pt x="648" y="85"/>
                </a:lnTo>
                <a:lnTo>
                  <a:pt x="640" y="117"/>
                </a:lnTo>
                <a:lnTo>
                  <a:pt x="647" y="137"/>
                </a:lnTo>
                <a:lnTo>
                  <a:pt x="654" y="156"/>
                </a:lnTo>
                <a:lnTo>
                  <a:pt x="657" y="183"/>
                </a:lnTo>
                <a:lnTo>
                  <a:pt x="674" y="190"/>
                </a:lnTo>
                <a:lnTo>
                  <a:pt x="693" y="187"/>
                </a:lnTo>
                <a:lnTo>
                  <a:pt x="699" y="202"/>
                </a:lnTo>
                <a:lnTo>
                  <a:pt x="706" y="270"/>
                </a:lnTo>
                <a:lnTo>
                  <a:pt x="693" y="276"/>
                </a:lnTo>
                <a:lnTo>
                  <a:pt x="689" y="293"/>
                </a:lnTo>
                <a:lnTo>
                  <a:pt x="663" y="303"/>
                </a:lnTo>
                <a:lnTo>
                  <a:pt x="650" y="327"/>
                </a:lnTo>
                <a:lnTo>
                  <a:pt x="624" y="342"/>
                </a:lnTo>
                <a:lnTo>
                  <a:pt x="614" y="369"/>
                </a:lnTo>
                <a:lnTo>
                  <a:pt x="598" y="376"/>
                </a:lnTo>
                <a:lnTo>
                  <a:pt x="574" y="420"/>
                </a:lnTo>
                <a:lnTo>
                  <a:pt x="569" y="462"/>
                </a:lnTo>
                <a:lnTo>
                  <a:pt x="575" y="501"/>
                </a:lnTo>
                <a:lnTo>
                  <a:pt x="594" y="514"/>
                </a:lnTo>
                <a:lnTo>
                  <a:pt x="600" y="550"/>
                </a:lnTo>
                <a:lnTo>
                  <a:pt x="617" y="565"/>
                </a:lnTo>
                <a:lnTo>
                  <a:pt x="622" y="592"/>
                </a:lnTo>
                <a:lnTo>
                  <a:pt x="611" y="615"/>
                </a:lnTo>
                <a:lnTo>
                  <a:pt x="586" y="641"/>
                </a:lnTo>
                <a:lnTo>
                  <a:pt x="568" y="672"/>
                </a:lnTo>
                <a:lnTo>
                  <a:pt x="562" y="684"/>
                </a:lnTo>
                <a:lnTo>
                  <a:pt x="532" y="679"/>
                </a:lnTo>
                <a:lnTo>
                  <a:pt x="518" y="681"/>
                </a:lnTo>
                <a:lnTo>
                  <a:pt x="483" y="654"/>
                </a:lnTo>
                <a:lnTo>
                  <a:pt x="468" y="648"/>
                </a:lnTo>
                <a:lnTo>
                  <a:pt x="447" y="653"/>
                </a:lnTo>
                <a:lnTo>
                  <a:pt x="408" y="651"/>
                </a:lnTo>
                <a:lnTo>
                  <a:pt x="396" y="658"/>
                </a:lnTo>
                <a:lnTo>
                  <a:pt x="378" y="658"/>
                </a:lnTo>
                <a:lnTo>
                  <a:pt x="359" y="681"/>
                </a:lnTo>
                <a:lnTo>
                  <a:pt x="322" y="679"/>
                </a:lnTo>
                <a:lnTo>
                  <a:pt x="311" y="683"/>
                </a:lnTo>
                <a:lnTo>
                  <a:pt x="299" y="691"/>
                </a:lnTo>
                <a:lnTo>
                  <a:pt x="286" y="693"/>
                </a:lnTo>
                <a:lnTo>
                  <a:pt x="270" y="702"/>
                </a:lnTo>
                <a:lnTo>
                  <a:pt x="266" y="696"/>
                </a:lnTo>
                <a:lnTo>
                  <a:pt x="254" y="697"/>
                </a:lnTo>
                <a:lnTo>
                  <a:pt x="246" y="694"/>
                </a:lnTo>
                <a:lnTo>
                  <a:pt x="230" y="685"/>
                </a:lnTo>
                <a:lnTo>
                  <a:pt x="198" y="677"/>
                </a:lnTo>
                <a:lnTo>
                  <a:pt x="185" y="679"/>
                </a:lnTo>
                <a:lnTo>
                  <a:pt x="178" y="679"/>
                </a:lnTo>
                <a:lnTo>
                  <a:pt x="161" y="667"/>
                </a:lnTo>
                <a:lnTo>
                  <a:pt x="149" y="659"/>
                </a:lnTo>
                <a:lnTo>
                  <a:pt x="140" y="661"/>
                </a:lnTo>
                <a:lnTo>
                  <a:pt x="135" y="664"/>
                </a:lnTo>
                <a:lnTo>
                  <a:pt x="132" y="669"/>
                </a:lnTo>
                <a:lnTo>
                  <a:pt x="126" y="669"/>
                </a:lnTo>
                <a:lnTo>
                  <a:pt x="123" y="664"/>
                </a:lnTo>
                <a:lnTo>
                  <a:pt x="116" y="661"/>
                </a:lnTo>
                <a:lnTo>
                  <a:pt x="95" y="669"/>
                </a:lnTo>
                <a:lnTo>
                  <a:pt x="113" y="633"/>
                </a:lnTo>
                <a:lnTo>
                  <a:pt x="116" y="636"/>
                </a:lnTo>
                <a:lnTo>
                  <a:pt x="118" y="649"/>
                </a:lnTo>
                <a:lnTo>
                  <a:pt x="129" y="653"/>
                </a:lnTo>
                <a:lnTo>
                  <a:pt x="136" y="654"/>
                </a:lnTo>
                <a:lnTo>
                  <a:pt x="140" y="648"/>
                </a:lnTo>
                <a:lnTo>
                  <a:pt x="144" y="634"/>
                </a:lnTo>
                <a:lnTo>
                  <a:pt x="147" y="621"/>
                </a:lnTo>
                <a:lnTo>
                  <a:pt x="143" y="610"/>
                </a:lnTo>
                <a:lnTo>
                  <a:pt x="140" y="599"/>
                </a:lnTo>
                <a:lnTo>
                  <a:pt x="132" y="583"/>
                </a:lnTo>
                <a:lnTo>
                  <a:pt x="131" y="569"/>
                </a:lnTo>
                <a:lnTo>
                  <a:pt x="131" y="557"/>
                </a:lnTo>
                <a:lnTo>
                  <a:pt x="137" y="551"/>
                </a:lnTo>
                <a:lnTo>
                  <a:pt x="155" y="540"/>
                </a:lnTo>
                <a:lnTo>
                  <a:pt x="166" y="533"/>
                </a:lnTo>
                <a:lnTo>
                  <a:pt x="179" y="529"/>
                </a:lnTo>
                <a:lnTo>
                  <a:pt x="182" y="522"/>
                </a:lnTo>
                <a:lnTo>
                  <a:pt x="182" y="516"/>
                </a:lnTo>
                <a:lnTo>
                  <a:pt x="182" y="513"/>
                </a:lnTo>
                <a:lnTo>
                  <a:pt x="186" y="499"/>
                </a:lnTo>
                <a:lnTo>
                  <a:pt x="186" y="495"/>
                </a:lnTo>
                <a:lnTo>
                  <a:pt x="183" y="483"/>
                </a:lnTo>
                <a:lnTo>
                  <a:pt x="177" y="479"/>
                </a:lnTo>
                <a:lnTo>
                  <a:pt x="165" y="469"/>
                </a:lnTo>
                <a:lnTo>
                  <a:pt x="156" y="469"/>
                </a:lnTo>
                <a:lnTo>
                  <a:pt x="152" y="467"/>
                </a:lnTo>
                <a:lnTo>
                  <a:pt x="155" y="461"/>
                </a:lnTo>
                <a:lnTo>
                  <a:pt x="152" y="453"/>
                </a:lnTo>
                <a:lnTo>
                  <a:pt x="142" y="456"/>
                </a:lnTo>
                <a:lnTo>
                  <a:pt x="136" y="448"/>
                </a:lnTo>
                <a:lnTo>
                  <a:pt x="142" y="442"/>
                </a:lnTo>
                <a:lnTo>
                  <a:pt x="146" y="438"/>
                </a:lnTo>
                <a:lnTo>
                  <a:pt x="143" y="408"/>
                </a:lnTo>
                <a:lnTo>
                  <a:pt x="137" y="385"/>
                </a:lnTo>
                <a:lnTo>
                  <a:pt x="114" y="379"/>
                </a:lnTo>
                <a:lnTo>
                  <a:pt x="98" y="325"/>
                </a:lnTo>
                <a:lnTo>
                  <a:pt x="92" y="295"/>
                </a:lnTo>
                <a:lnTo>
                  <a:pt x="78" y="270"/>
                </a:lnTo>
                <a:lnTo>
                  <a:pt x="63" y="250"/>
                </a:lnTo>
                <a:lnTo>
                  <a:pt x="48" y="229"/>
                </a:lnTo>
                <a:lnTo>
                  <a:pt x="39" y="216"/>
                </a:lnTo>
                <a:lnTo>
                  <a:pt x="34" y="207"/>
                </a:lnTo>
                <a:lnTo>
                  <a:pt x="29" y="168"/>
                </a:lnTo>
                <a:lnTo>
                  <a:pt x="26" y="151"/>
                </a:lnTo>
                <a:lnTo>
                  <a:pt x="15" y="131"/>
                </a:lnTo>
                <a:lnTo>
                  <a:pt x="0" y="120"/>
                </a:lnTo>
                <a:lnTo>
                  <a:pt x="16" y="119"/>
                </a:lnTo>
                <a:lnTo>
                  <a:pt x="46" y="138"/>
                </a:lnTo>
                <a:lnTo>
                  <a:pt x="72" y="154"/>
                </a:lnTo>
                <a:lnTo>
                  <a:pt x="80" y="167"/>
                </a:lnTo>
                <a:lnTo>
                  <a:pt x="89" y="167"/>
                </a:lnTo>
                <a:lnTo>
                  <a:pt x="101" y="171"/>
                </a:lnTo>
                <a:lnTo>
                  <a:pt x="108" y="173"/>
                </a:lnTo>
                <a:lnTo>
                  <a:pt x="122" y="165"/>
                </a:lnTo>
                <a:lnTo>
                  <a:pt x="129" y="147"/>
                </a:lnTo>
                <a:lnTo>
                  <a:pt x="120" y="127"/>
                </a:lnTo>
                <a:lnTo>
                  <a:pt x="104" y="111"/>
                </a:lnTo>
                <a:lnTo>
                  <a:pt x="96" y="89"/>
                </a:lnTo>
                <a:lnTo>
                  <a:pt x="81" y="75"/>
                </a:lnTo>
                <a:lnTo>
                  <a:pt x="63" y="69"/>
                </a:lnTo>
                <a:lnTo>
                  <a:pt x="62" y="46"/>
                </a:lnTo>
                <a:lnTo>
                  <a:pt x="78" y="33"/>
                </a:lnTo>
                <a:lnTo>
                  <a:pt x="94" y="25"/>
                </a:lnTo>
                <a:lnTo>
                  <a:pt x="117" y="35"/>
                </a:lnTo>
                <a:lnTo>
                  <a:pt x="132" y="47"/>
                </a:lnTo>
                <a:lnTo>
                  <a:pt x="152" y="40"/>
                </a:lnTo>
                <a:lnTo>
                  <a:pt x="173" y="54"/>
                </a:lnTo>
                <a:lnTo>
                  <a:pt x="164" y="85"/>
                </a:lnTo>
                <a:lnTo>
                  <a:pt x="178" y="90"/>
                </a:lnTo>
                <a:lnTo>
                  <a:pt x="231" y="99"/>
                </a:lnTo>
                <a:lnTo>
                  <a:pt x="248" y="112"/>
                </a:lnTo>
                <a:lnTo>
                  <a:pt x="262" y="97"/>
                </a:lnTo>
                <a:lnTo>
                  <a:pt x="282" y="78"/>
                </a:lnTo>
                <a:lnTo>
                  <a:pt x="308" y="63"/>
                </a:lnTo>
                <a:lnTo>
                  <a:pt x="321" y="64"/>
                </a:lnTo>
                <a:lnTo>
                  <a:pt x="334" y="54"/>
                </a:lnTo>
                <a:lnTo>
                  <a:pt x="347" y="67"/>
                </a:lnTo>
                <a:lnTo>
                  <a:pt x="374" y="69"/>
                </a:lnTo>
                <a:lnTo>
                  <a:pt x="416" y="5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0" name="Freeform 18"/>
          <p:cNvSpPr>
            <a:spLocks/>
          </p:cNvSpPr>
          <p:nvPr/>
        </p:nvSpPr>
        <p:spPr bwMode="auto">
          <a:xfrm>
            <a:off x="639251" y="5251932"/>
            <a:ext cx="422275" cy="504825"/>
          </a:xfrm>
          <a:custGeom>
            <a:avLst/>
            <a:gdLst>
              <a:gd name="T0" fmla="*/ 98 w 558"/>
              <a:gd name="T1" fmla="*/ 86 h 773"/>
              <a:gd name="T2" fmla="*/ 102 w 558"/>
              <a:gd name="T3" fmla="*/ 97 h 773"/>
              <a:gd name="T4" fmla="*/ 104 w 558"/>
              <a:gd name="T5" fmla="*/ 105 h 773"/>
              <a:gd name="T6" fmla="*/ 108 w 558"/>
              <a:gd name="T7" fmla="*/ 113 h 773"/>
              <a:gd name="T8" fmla="*/ 108 w 558"/>
              <a:gd name="T9" fmla="*/ 119 h 773"/>
              <a:gd name="T10" fmla="*/ 104 w 558"/>
              <a:gd name="T11" fmla="*/ 123 h 773"/>
              <a:gd name="T12" fmla="*/ 95 w 558"/>
              <a:gd name="T13" fmla="*/ 125 h 773"/>
              <a:gd name="T14" fmla="*/ 87 w 558"/>
              <a:gd name="T15" fmla="*/ 131 h 773"/>
              <a:gd name="T16" fmla="*/ 72 w 558"/>
              <a:gd name="T17" fmla="*/ 127 h 773"/>
              <a:gd name="T18" fmla="*/ 70 w 558"/>
              <a:gd name="T19" fmla="*/ 121 h 773"/>
              <a:gd name="T20" fmla="*/ 68 w 558"/>
              <a:gd name="T21" fmla="*/ 116 h 773"/>
              <a:gd name="T22" fmla="*/ 70 w 558"/>
              <a:gd name="T23" fmla="*/ 108 h 773"/>
              <a:gd name="T24" fmla="*/ 67 w 558"/>
              <a:gd name="T25" fmla="*/ 98 h 773"/>
              <a:gd name="T26" fmla="*/ 58 w 558"/>
              <a:gd name="T27" fmla="*/ 98 h 773"/>
              <a:gd name="T28" fmla="*/ 51 w 558"/>
              <a:gd name="T29" fmla="*/ 93 h 773"/>
              <a:gd name="T30" fmla="*/ 46 w 558"/>
              <a:gd name="T31" fmla="*/ 84 h 773"/>
              <a:gd name="T32" fmla="*/ 43 w 558"/>
              <a:gd name="T33" fmla="*/ 76 h 773"/>
              <a:gd name="T34" fmla="*/ 31 w 558"/>
              <a:gd name="T35" fmla="*/ 71 h 773"/>
              <a:gd name="T36" fmla="*/ 29 w 558"/>
              <a:gd name="T37" fmla="*/ 65 h 773"/>
              <a:gd name="T38" fmla="*/ 27 w 558"/>
              <a:gd name="T39" fmla="*/ 58 h 773"/>
              <a:gd name="T40" fmla="*/ 22 w 558"/>
              <a:gd name="T41" fmla="*/ 53 h 773"/>
              <a:gd name="T42" fmla="*/ 18 w 558"/>
              <a:gd name="T43" fmla="*/ 42 h 773"/>
              <a:gd name="T44" fmla="*/ 14 w 558"/>
              <a:gd name="T45" fmla="*/ 34 h 773"/>
              <a:gd name="T46" fmla="*/ 17 w 558"/>
              <a:gd name="T47" fmla="*/ 30 h 773"/>
              <a:gd name="T48" fmla="*/ 15 w 558"/>
              <a:gd name="T49" fmla="*/ 26 h 773"/>
              <a:gd name="T50" fmla="*/ 12 w 558"/>
              <a:gd name="T51" fmla="*/ 25 h 773"/>
              <a:gd name="T52" fmla="*/ 14 w 558"/>
              <a:gd name="T53" fmla="*/ 16 h 773"/>
              <a:gd name="T54" fmla="*/ 12 w 558"/>
              <a:gd name="T55" fmla="*/ 14 h 773"/>
              <a:gd name="T56" fmla="*/ 10 w 558"/>
              <a:gd name="T57" fmla="*/ 17 h 773"/>
              <a:gd name="T58" fmla="*/ 7 w 558"/>
              <a:gd name="T59" fmla="*/ 24 h 773"/>
              <a:gd name="T60" fmla="*/ 4 w 558"/>
              <a:gd name="T61" fmla="*/ 23 h 773"/>
              <a:gd name="T62" fmla="*/ 0 w 558"/>
              <a:gd name="T63" fmla="*/ 17 h 773"/>
              <a:gd name="T64" fmla="*/ 0 w 558"/>
              <a:gd name="T65" fmla="*/ 13 h 773"/>
              <a:gd name="T66" fmla="*/ 2 w 558"/>
              <a:gd name="T67" fmla="*/ 7 h 773"/>
              <a:gd name="T68" fmla="*/ 7 w 558"/>
              <a:gd name="T69" fmla="*/ 3 h 773"/>
              <a:gd name="T70" fmla="*/ 16 w 558"/>
              <a:gd name="T71" fmla="*/ 4 h 773"/>
              <a:gd name="T72" fmla="*/ 27 w 558"/>
              <a:gd name="T73" fmla="*/ 0 h 773"/>
              <a:gd name="T74" fmla="*/ 30 w 558"/>
              <a:gd name="T75" fmla="*/ 8 h 773"/>
              <a:gd name="T76" fmla="*/ 31 w 558"/>
              <a:gd name="T77" fmla="*/ 12 h 773"/>
              <a:gd name="T78" fmla="*/ 31 w 558"/>
              <a:gd name="T79" fmla="*/ 15 h 773"/>
              <a:gd name="T80" fmla="*/ 34 w 558"/>
              <a:gd name="T81" fmla="*/ 16 h 773"/>
              <a:gd name="T82" fmla="*/ 33 w 558"/>
              <a:gd name="T83" fmla="*/ 27 h 773"/>
              <a:gd name="T84" fmla="*/ 35 w 558"/>
              <a:gd name="T85" fmla="*/ 34 h 773"/>
              <a:gd name="T86" fmla="*/ 43 w 558"/>
              <a:gd name="T87" fmla="*/ 29 h 773"/>
              <a:gd name="T88" fmla="*/ 56 w 558"/>
              <a:gd name="T89" fmla="*/ 29 h 773"/>
              <a:gd name="T90" fmla="*/ 67 w 558"/>
              <a:gd name="T91" fmla="*/ 35 h 773"/>
              <a:gd name="T92" fmla="*/ 73 w 558"/>
              <a:gd name="T93" fmla="*/ 39 h 773"/>
              <a:gd name="T94" fmla="*/ 72 w 558"/>
              <a:gd name="T95" fmla="*/ 45 h 773"/>
              <a:gd name="T96" fmla="*/ 81 w 558"/>
              <a:gd name="T97" fmla="*/ 45 h 773"/>
              <a:gd name="T98" fmla="*/ 82 w 558"/>
              <a:gd name="T99" fmla="*/ 48 h 773"/>
              <a:gd name="T100" fmla="*/ 86 w 558"/>
              <a:gd name="T101" fmla="*/ 48 h 773"/>
              <a:gd name="T102" fmla="*/ 83 w 558"/>
              <a:gd name="T103" fmla="*/ 53 h 773"/>
              <a:gd name="T104" fmla="*/ 92 w 558"/>
              <a:gd name="T105" fmla="*/ 56 h 773"/>
              <a:gd name="T106" fmla="*/ 96 w 558"/>
              <a:gd name="T107" fmla="*/ 53 h 773"/>
              <a:gd name="T108" fmla="*/ 110 w 558"/>
              <a:gd name="T109" fmla="*/ 53 h 773"/>
              <a:gd name="T110" fmla="*/ 113 w 558"/>
              <a:gd name="T111" fmla="*/ 55 h 773"/>
              <a:gd name="T112" fmla="*/ 121 w 558"/>
              <a:gd name="T113" fmla="*/ 57 h 773"/>
              <a:gd name="T114" fmla="*/ 122 w 558"/>
              <a:gd name="T115" fmla="*/ 64 h 773"/>
              <a:gd name="T116" fmla="*/ 127 w 558"/>
              <a:gd name="T117" fmla="*/ 68 h 773"/>
              <a:gd name="T118" fmla="*/ 122 w 558"/>
              <a:gd name="T119" fmla="*/ 73 h 773"/>
              <a:gd name="T120" fmla="*/ 115 w 558"/>
              <a:gd name="T121" fmla="*/ 75 h 773"/>
              <a:gd name="T122" fmla="*/ 110 w 558"/>
              <a:gd name="T123" fmla="*/ 76 h 773"/>
              <a:gd name="T124" fmla="*/ 100 w 558"/>
              <a:gd name="T125" fmla="*/ 77 h 7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8"/>
              <a:gd name="T190" fmla="*/ 0 h 773"/>
              <a:gd name="T191" fmla="*/ 558 w 558"/>
              <a:gd name="T192" fmla="*/ 773 h 77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8" h="773">
                <a:moveTo>
                  <a:pt x="426" y="466"/>
                </a:moveTo>
                <a:lnTo>
                  <a:pt x="433" y="510"/>
                </a:lnTo>
                <a:lnTo>
                  <a:pt x="433" y="558"/>
                </a:lnTo>
                <a:lnTo>
                  <a:pt x="447" y="576"/>
                </a:lnTo>
                <a:lnTo>
                  <a:pt x="456" y="606"/>
                </a:lnTo>
                <a:lnTo>
                  <a:pt x="460" y="623"/>
                </a:lnTo>
                <a:lnTo>
                  <a:pt x="469" y="632"/>
                </a:lnTo>
                <a:lnTo>
                  <a:pt x="477" y="666"/>
                </a:lnTo>
                <a:lnTo>
                  <a:pt x="468" y="691"/>
                </a:lnTo>
                <a:lnTo>
                  <a:pt x="475" y="703"/>
                </a:lnTo>
                <a:lnTo>
                  <a:pt x="470" y="715"/>
                </a:lnTo>
                <a:lnTo>
                  <a:pt x="457" y="725"/>
                </a:lnTo>
                <a:lnTo>
                  <a:pt x="444" y="724"/>
                </a:lnTo>
                <a:lnTo>
                  <a:pt x="418" y="739"/>
                </a:lnTo>
                <a:lnTo>
                  <a:pt x="398" y="758"/>
                </a:lnTo>
                <a:lnTo>
                  <a:pt x="384" y="773"/>
                </a:lnTo>
                <a:lnTo>
                  <a:pt x="367" y="760"/>
                </a:lnTo>
                <a:lnTo>
                  <a:pt x="314" y="751"/>
                </a:lnTo>
                <a:lnTo>
                  <a:pt x="300" y="746"/>
                </a:lnTo>
                <a:lnTo>
                  <a:pt x="309" y="715"/>
                </a:lnTo>
                <a:lnTo>
                  <a:pt x="288" y="701"/>
                </a:lnTo>
                <a:lnTo>
                  <a:pt x="298" y="684"/>
                </a:lnTo>
                <a:lnTo>
                  <a:pt x="306" y="667"/>
                </a:lnTo>
                <a:lnTo>
                  <a:pt x="307" y="638"/>
                </a:lnTo>
                <a:lnTo>
                  <a:pt x="303" y="612"/>
                </a:lnTo>
                <a:lnTo>
                  <a:pt x="294" y="582"/>
                </a:lnTo>
                <a:lnTo>
                  <a:pt x="276" y="570"/>
                </a:lnTo>
                <a:lnTo>
                  <a:pt x="256" y="582"/>
                </a:lnTo>
                <a:lnTo>
                  <a:pt x="238" y="581"/>
                </a:lnTo>
                <a:lnTo>
                  <a:pt x="225" y="552"/>
                </a:lnTo>
                <a:lnTo>
                  <a:pt x="214" y="527"/>
                </a:lnTo>
                <a:lnTo>
                  <a:pt x="204" y="496"/>
                </a:lnTo>
                <a:lnTo>
                  <a:pt x="206" y="467"/>
                </a:lnTo>
                <a:lnTo>
                  <a:pt x="188" y="450"/>
                </a:lnTo>
                <a:lnTo>
                  <a:pt x="163" y="430"/>
                </a:lnTo>
                <a:lnTo>
                  <a:pt x="139" y="420"/>
                </a:lnTo>
                <a:lnTo>
                  <a:pt x="122" y="400"/>
                </a:lnTo>
                <a:lnTo>
                  <a:pt x="128" y="382"/>
                </a:lnTo>
                <a:lnTo>
                  <a:pt x="128" y="365"/>
                </a:lnTo>
                <a:lnTo>
                  <a:pt x="120" y="344"/>
                </a:lnTo>
                <a:lnTo>
                  <a:pt x="105" y="334"/>
                </a:lnTo>
                <a:lnTo>
                  <a:pt x="96" y="310"/>
                </a:lnTo>
                <a:lnTo>
                  <a:pt x="93" y="276"/>
                </a:lnTo>
                <a:lnTo>
                  <a:pt x="78" y="250"/>
                </a:lnTo>
                <a:lnTo>
                  <a:pt x="58" y="224"/>
                </a:lnTo>
                <a:lnTo>
                  <a:pt x="60" y="202"/>
                </a:lnTo>
                <a:lnTo>
                  <a:pt x="76" y="193"/>
                </a:lnTo>
                <a:lnTo>
                  <a:pt x="74" y="178"/>
                </a:lnTo>
                <a:lnTo>
                  <a:pt x="72" y="157"/>
                </a:lnTo>
                <a:lnTo>
                  <a:pt x="68" y="151"/>
                </a:lnTo>
                <a:lnTo>
                  <a:pt x="56" y="154"/>
                </a:lnTo>
                <a:lnTo>
                  <a:pt x="52" y="148"/>
                </a:lnTo>
                <a:lnTo>
                  <a:pt x="61" y="127"/>
                </a:lnTo>
                <a:lnTo>
                  <a:pt x="62" y="98"/>
                </a:lnTo>
                <a:lnTo>
                  <a:pt x="58" y="85"/>
                </a:lnTo>
                <a:lnTo>
                  <a:pt x="52" y="82"/>
                </a:lnTo>
                <a:lnTo>
                  <a:pt x="46" y="89"/>
                </a:lnTo>
                <a:lnTo>
                  <a:pt x="42" y="102"/>
                </a:lnTo>
                <a:lnTo>
                  <a:pt x="33" y="132"/>
                </a:lnTo>
                <a:lnTo>
                  <a:pt x="30" y="140"/>
                </a:lnTo>
                <a:lnTo>
                  <a:pt x="24" y="144"/>
                </a:lnTo>
                <a:lnTo>
                  <a:pt x="16" y="139"/>
                </a:lnTo>
                <a:lnTo>
                  <a:pt x="12" y="128"/>
                </a:lnTo>
                <a:lnTo>
                  <a:pt x="1" y="100"/>
                </a:lnTo>
                <a:lnTo>
                  <a:pt x="0" y="90"/>
                </a:lnTo>
                <a:lnTo>
                  <a:pt x="2" y="79"/>
                </a:lnTo>
                <a:lnTo>
                  <a:pt x="12" y="55"/>
                </a:lnTo>
                <a:lnTo>
                  <a:pt x="10" y="40"/>
                </a:lnTo>
                <a:lnTo>
                  <a:pt x="10" y="20"/>
                </a:lnTo>
                <a:lnTo>
                  <a:pt x="31" y="20"/>
                </a:lnTo>
                <a:lnTo>
                  <a:pt x="39" y="29"/>
                </a:lnTo>
                <a:lnTo>
                  <a:pt x="70" y="23"/>
                </a:lnTo>
                <a:lnTo>
                  <a:pt x="93" y="16"/>
                </a:lnTo>
                <a:lnTo>
                  <a:pt x="118" y="0"/>
                </a:lnTo>
                <a:lnTo>
                  <a:pt x="136" y="23"/>
                </a:lnTo>
                <a:lnTo>
                  <a:pt x="130" y="46"/>
                </a:lnTo>
                <a:lnTo>
                  <a:pt x="135" y="55"/>
                </a:lnTo>
                <a:lnTo>
                  <a:pt x="138" y="68"/>
                </a:lnTo>
                <a:lnTo>
                  <a:pt x="134" y="82"/>
                </a:lnTo>
                <a:lnTo>
                  <a:pt x="138" y="89"/>
                </a:lnTo>
                <a:lnTo>
                  <a:pt x="146" y="92"/>
                </a:lnTo>
                <a:lnTo>
                  <a:pt x="151" y="98"/>
                </a:lnTo>
                <a:lnTo>
                  <a:pt x="154" y="118"/>
                </a:lnTo>
                <a:lnTo>
                  <a:pt x="147" y="158"/>
                </a:lnTo>
                <a:lnTo>
                  <a:pt x="158" y="172"/>
                </a:lnTo>
                <a:lnTo>
                  <a:pt x="156" y="200"/>
                </a:lnTo>
                <a:lnTo>
                  <a:pt x="181" y="197"/>
                </a:lnTo>
                <a:lnTo>
                  <a:pt x="189" y="172"/>
                </a:lnTo>
                <a:lnTo>
                  <a:pt x="230" y="164"/>
                </a:lnTo>
                <a:lnTo>
                  <a:pt x="247" y="169"/>
                </a:lnTo>
                <a:lnTo>
                  <a:pt x="276" y="196"/>
                </a:lnTo>
                <a:lnTo>
                  <a:pt x="294" y="210"/>
                </a:lnTo>
                <a:lnTo>
                  <a:pt x="318" y="211"/>
                </a:lnTo>
                <a:lnTo>
                  <a:pt x="324" y="229"/>
                </a:lnTo>
                <a:lnTo>
                  <a:pt x="316" y="234"/>
                </a:lnTo>
                <a:lnTo>
                  <a:pt x="319" y="265"/>
                </a:lnTo>
                <a:lnTo>
                  <a:pt x="342" y="260"/>
                </a:lnTo>
                <a:lnTo>
                  <a:pt x="356" y="265"/>
                </a:lnTo>
                <a:lnTo>
                  <a:pt x="352" y="277"/>
                </a:lnTo>
                <a:lnTo>
                  <a:pt x="360" y="283"/>
                </a:lnTo>
                <a:lnTo>
                  <a:pt x="369" y="276"/>
                </a:lnTo>
                <a:lnTo>
                  <a:pt x="380" y="283"/>
                </a:lnTo>
                <a:lnTo>
                  <a:pt x="364" y="296"/>
                </a:lnTo>
                <a:lnTo>
                  <a:pt x="364" y="314"/>
                </a:lnTo>
                <a:lnTo>
                  <a:pt x="376" y="354"/>
                </a:lnTo>
                <a:lnTo>
                  <a:pt x="406" y="328"/>
                </a:lnTo>
                <a:lnTo>
                  <a:pt x="410" y="310"/>
                </a:lnTo>
                <a:lnTo>
                  <a:pt x="423" y="317"/>
                </a:lnTo>
                <a:lnTo>
                  <a:pt x="452" y="305"/>
                </a:lnTo>
                <a:lnTo>
                  <a:pt x="484" y="311"/>
                </a:lnTo>
                <a:lnTo>
                  <a:pt x="493" y="304"/>
                </a:lnTo>
                <a:lnTo>
                  <a:pt x="496" y="323"/>
                </a:lnTo>
                <a:lnTo>
                  <a:pt x="506" y="320"/>
                </a:lnTo>
                <a:lnTo>
                  <a:pt x="532" y="337"/>
                </a:lnTo>
                <a:lnTo>
                  <a:pt x="526" y="359"/>
                </a:lnTo>
                <a:lnTo>
                  <a:pt x="535" y="378"/>
                </a:lnTo>
                <a:lnTo>
                  <a:pt x="555" y="386"/>
                </a:lnTo>
                <a:lnTo>
                  <a:pt x="558" y="402"/>
                </a:lnTo>
                <a:lnTo>
                  <a:pt x="546" y="437"/>
                </a:lnTo>
                <a:lnTo>
                  <a:pt x="534" y="432"/>
                </a:lnTo>
                <a:lnTo>
                  <a:pt x="530" y="443"/>
                </a:lnTo>
                <a:lnTo>
                  <a:pt x="505" y="443"/>
                </a:lnTo>
                <a:lnTo>
                  <a:pt x="489" y="456"/>
                </a:lnTo>
                <a:lnTo>
                  <a:pt x="483" y="449"/>
                </a:lnTo>
                <a:lnTo>
                  <a:pt x="451" y="458"/>
                </a:lnTo>
                <a:lnTo>
                  <a:pt x="441" y="451"/>
                </a:lnTo>
                <a:lnTo>
                  <a:pt x="426" y="46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1" name="Freeform 19"/>
          <p:cNvSpPr>
            <a:spLocks/>
          </p:cNvSpPr>
          <p:nvPr/>
        </p:nvSpPr>
        <p:spPr bwMode="auto">
          <a:xfrm>
            <a:off x="642426" y="3910494"/>
            <a:ext cx="635000" cy="846138"/>
          </a:xfrm>
          <a:custGeom>
            <a:avLst/>
            <a:gdLst>
              <a:gd name="T0" fmla="*/ 98 w 841"/>
              <a:gd name="T1" fmla="*/ 181 h 1294"/>
              <a:gd name="T2" fmla="*/ 100 w 841"/>
              <a:gd name="T3" fmla="*/ 176 h 1294"/>
              <a:gd name="T4" fmla="*/ 107 w 841"/>
              <a:gd name="T5" fmla="*/ 178 h 1294"/>
              <a:gd name="T6" fmla="*/ 107 w 841"/>
              <a:gd name="T7" fmla="*/ 172 h 1294"/>
              <a:gd name="T8" fmla="*/ 118 w 841"/>
              <a:gd name="T9" fmla="*/ 175 h 1294"/>
              <a:gd name="T10" fmla="*/ 127 w 841"/>
              <a:gd name="T11" fmla="*/ 179 h 1294"/>
              <a:gd name="T12" fmla="*/ 136 w 841"/>
              <a:gd name="T13" fmla="*/ 172 h 1294"/>
              <a:gd name="T14" fmla="*/ 144 w 841"/>
              <a:gd name="T15" fmla="*/ 173 h 1294"/>
              <a:gd name="T16" fmla="*/ 153 w 841"/>
              <a:gd name="T17" fmla="*/ 178 h 1294"/>
              <a:gd name="T18" fmla="*/ 161 w 841"/>
              <a:gd name="T19" fmla="*/ 187 h 1294"/>
              <a:gd name="T20" fmla="*/ 152 w 841"/>
              <a:gd name="T21" fmla="*/ 200 h 1294"/>
              <a:gd name="T22" fmla="*/ 154 w 841"/>
              <a:gd name="T23" fmla="*/ 207 h 1294"/>
              <a:gd name="T24" fmla="*/ 162 w 841"/>
              <a:gd name="T25" fmla="*/ 200 h 1294"/>
              <a:gd name="T26" fmla="*/ 164 w 841"/>
              <a:gd name="T27" fmla="*/ 207 h 1294"/>
              <a:gd name="T28" fmla="*/ 174 w 841"/>
              <a:gd name="T29" fmla="*/ 211 h 1294"/>
              <a:gd name="T30" fmla="*/ 176 w 841"/>
              <a:gd name="T31" fmla="*/ 195 h 1294"/>
              <a:gd name="T32" fmla="*/ 176 w 841"/>
              <a:gd name="T33" fmla="*/ 187 h 1294"/>
              <a:gd name="T34" fmla="*/ 179 w 841"/>
              <a:gd name="T35" fmla="*/ 178 h 1294"/>
              <a:gd name="T36" fmla="*/ 189 w 841"/>
              <a:gd name="T37" fmla="*/ 166 h 1294"/>
              <a:gd name="T38" fmla="*/ 186 w 841"/>
              <a:gd name="T39" fmla="*/ 157 h 1294"/>
              <a:gd name="T40" fmla="*/ 189 w 841"/>
              <a:gd name="T41" fmla="*/ 151 h 1294"/>
              <a:gd name="T42" fmla="*/ 188 w 841"/>
              <a:gd name="T43" fmla="*/ 140 h 1294"/>
              <a:gd name="T44" fmla="*/ 188 w 841"/>
              <a:gd name="T45" fmla="*/ 133 h 1294"/>
              <a:gd name="T46" fmla="*/ 188 w 841"/>
              <a:gd name="T47" fmla="*/ 119 h 1294"/>
              <a:gd name="T48" fmla="*/ 182 w 841"/>
              <a:gd name="T49" fmla="*/ 115 h 1294"/>
              <a:gd name="T50" fmla="*/ 189 w 841"/>
              <a:gd name="T51" fmla="*/ 108 h 1294"/>
              <a:gd name="T52" fmla="*/ 172 w 841"/>
              <a:gd name="T53" fmla="*/ 92 h 1294"/>
              <a:gd name="T54" fmla="*/ 163 w 841"/>
              <a:gd name="T55" fmla="*/ 85 h 1294"/>
              <a:gd name="T56" fmla="*/ 157 w 841"/>
              <a:gd name="T57" fmla="*/ 82 h 1294"/>
              <a:gd name="T58" fmla="*/ 150 w 841"/>
              <a:gd name="T59" fmla="*/ 82 h 1294"/>
              <a:gd name="T60" fmla="*/ 132 w 841"/>
              <a:gd name="T61" fmla="*/ 66 h 1294"/>
              <a:gd name="T62" fmla="*/ 124 w 841"/>
              <a:gd name="T63" fmla="*/ 55 h 1294"/>
              <a:gd name="T64" fmla="*/ 113 w 841"/>
              <a:gd name="T65" fmla="*/ 37 h 1294"/>
              <a:gd name="T66" fmla="*/ 107 w 841"/>
              <a:gd name="T67" fmla="*/ 30 h 1294"/>
              <a:gd name="T68" fmla="*/ 77 w 841"/>
              <a:gd name="T69" fmla="*/ 0 h 1294"/>
              <a:gd name="T70" fmla="*/ 64 w 841"/>
              <a:gd name="T71" fmla="*/ 0 h 1294"/>
              <a:gd name="T72" fmla="*/ 54 w 841"/>
              <a:gd name="T73" fmla="*/ 16 h 1294"/>
              <a:gd name="T74" fmla="*/ 56 w 841"/>
              <a:gd name="T75" fmla="*/ 31 h 1294"/>
              <a:gd name="T76" fmla="*/ 62 w 841"/>
              <a:gd name="T77" fmla="*/ 46 h 1294"/>
              <a:gd name="T78" fmla="*/ 68 w 841"/>
              <a:gd name="T79" fmla="*/ 65 h 1294"/>
              <a:gd name="T80" fmla="*/ 62 w 841"/>
              <a:gd name="T81" fmla="*/ 88 h 1294"/>
              <a:gd name="T82" fmla="*/ 55 w 841"/>
              <a:gd name="T83" fmla="*/ 103 h 1294"/>
              <a:gd name="T84" fmla="*/ 47 w 841"/>
              <a:gd name="T85" fmla="*/ 110 h 1294"/>
              <a:gd name="T86" fmla="*/ 34 w 841"/>
              <a:gd name="T87" fmla="*/ 116 h 1294"/>
              <a:gd name="T88" fmla="*/ 21 w 841"/>
              <a:gd name="T89" fmla="*/ 115 h 1294"/>
              <a:gd name="T90" fmla="*/ 18 w 841"/>
              <a:gd name="T91" fmla="*/ 127 h 1294"/>
              <a:gd name="T92" fmla="*/ 14 w 841"/>
              <a:gd name="T93" fmla="*/ 136 h 1294"/>
              <a:gd name="T94" fmla="*/ 4 w 841"/>
              <a:gd name="T95" fmla="*/ 141 h 1294"/>
              <a:gd name="T96" fmla="*/ 3 w 841"/>
              <a:gd name="T97" fmla="*/ 156 h 1294"/>
              <a:gd name="T98" fmla="*/ 6 w 841"/>
              <a:gd name="T99" fmla="*/ 171 h 1294"/>
              <a:gd name="T100" fmla="*/ 15 w 841"/>
              <a:gd name="T101" fmla="*/ 180 h 1294"/>
              <a:gd name="T102" fmla="*/ 23 w 841"/>
              <a:gd name="T103" fmla="*/ 179 h 1294"/>
              <a:gd name="T104" fmla="*/ 37 w 841"/>
              <a:gd name="T105" fmla="*/ 187 h 1294"/>
              <a:gd name="T106" fmla="*/ 47 w 841"/>
              <a:gd name="T107" fmla="*/ 187 h 1294"/>
              <a:gd name="T108" fmla="*/ 57 w 841"/>
              <a:gd name="T109" fmla="*/ 194 h 1294"/>
              <a:gd name="T110" fmla="*/ 67 w 841"/>
              <a:gd name="T111" fmla="*/ 190 h 1294"/>
              <a:gd name="T112" fmla="*/ 70 w 841"/>
              <a:gd name="T113" fmla="*/ 201 h 1294"/>
              <a:gd name="T114" fmla="*/ 79 w 841"/>
              <a:gd name="T115" fmla="*/ 203 h 1294"/>
              <a:gd name="T116" fmla="*/ 88 w 841"/>
              <a:gd name="T117" fmla="*/ 206 h 1294"/>
              <a:gd name="T118" fmla="*/ 93 w 841"/>
              <a:gd name="T119" fmla="*/ 216 h 1294"/>
              <a:gd name="T120" fmla="*/ 103 w 841"/>
              <a:gd name="T121" fmla="*/ 217 h 1294"/>
              <a:gd name="T122" fmla="*/ 98 w 841"/>
              <a:gd name="T123" fmla="*/ 192 h 12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1"/>
              <a:gd name="T187" fmla="*/ 0 h 1294"/>
              <a:gd name="T188" fmla="*/ 841 w 841"/>
              <a:gd name="T189" fmla="*/ 1294 h 12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1" h="1294">
                <a:moveTo>
                  <a:pt x="417" y="1083"/>
                </a:moveTo>
                <a:lnTo>
                  <a:pt x="433" y="1066"/>
                </a:lnTo>
                <a:lnTo>
                  <a:pt x="433" y="1021"/>
                </a:lnTo>
                <a:lnTo>
                  <a:pt x="443" y="1036"/>
                </a:lnTo>
                <a:lnTo>
                  <a:pt x="455" y="1049"/>
                </a:lnTo>
                <a:lnTo>
                  <a:pt x="473" y="1047"/>
                </a:lnTo>
                <a:lnTo>
                  <a:pt x="466" y="1029"/>
                </a:lnTo>
                <a:lnTo>
                  <a:pt x="475" y="1015"/>
                </a:lnTo>
                <a:lnTo>
                  <a:pt x="504" y="1012"/>
                </a:lnTo>
                <a:lnTo>
                  <a:pt x="521" y="1033"/>
                </a:lnTo>
                <a:lnTo>
                  <a:pt x="540" y="1075"/>
                </a:lnTo>
                <a:lnTo>
                  <a:pt x="563" y="1054"/>
                </a:lnTo>
                <a:lnTo>
                  <a:pt x="573" y="1025"/>
                </a:lnTo>
                <a:lnTo>
                  <a:pt x="599" y="1013"/>
                </a:lnTo>
                <a:lnTo>
                  <a:pt x="615" y="1038"/>
                </a:lnTo>
                <a:lnTo>
                  <a:pt x="636" y="1020"/>
                </a:lnTo>
                <a:lnTo>
                  <a:pt x="658" y="1038"/>
                </a:lnTo>
                <a:lnTo>
                  <a:pt x="676" y="1051"/>
                </a:lnTo>
                <a:lnTo>
                  <a:pt x="702" y="1050"/>
                </a:lnTo>
                <a:lnTo>
                  <a:pt x="712" y="1105"/>
                </a:lnTo>
                <a:lnTo>
                  <a:pt x="690" y="1146"/>
                </a:lnTo>
                <a:lnTo>
                  <a:pt x="672" y="1181"/>
                </a:lnTo>
                <a:lnTo>
                  <a:pt x="672" y="1213"/>
                </a:lnTo>
                <a:lnTo>
                  <a:pt x="682" y="1218"/>
                </a:lnTo>
                <a:lnTo>
                  <a:pt x="695" y="1195"/>
                </a:lnTo>
                <a:lnTo>
                  <a:pt x="718" y="1179"/>
                </a:lnTo>
                <a:lnTo>
                  <a:pt x="733" y="1192"/>
                </a:lnTo>
                <a:lnTo>
                  <a:pt x="724" y="1218"/>
                </a:lnTo>
                <a:lnTo>
                  <a:pt x="753" y="1217"/>
                </a:lnTo>
                <a:lnTo>
                  <a:pt x="769" y="1243"/>
                </a:lnTo>
                <a:lnTo>
                  <a:pt x="790" y="1186"/>
                </a:lnTo>
                <a:lnTo>
                  <a:pt x="775" y="1149"/>
                </a:lnTo>
                <a:lnTo>
                  <a:pt x="781" y="1134"/>
                </a:lnTo>
                <a:lnTo>
                  <a:pt x="778" y="1105"/>
                </a:lnTo>
                <a:lnTo>
                  <a:pt x="790" y="1057"/>
                </a:lnTo>
                <a:lnTo>
                  <a:pt x="790" y="1051"/>
                </a:lnTo>
                <a:lnTo>
                  <a:pt x="808" y="1007"/>
                </a:lnTo>
                <a:lnTo>
                  <a:pt x="834" y="978"/>
                </a:lnTo>
                <a:lnTo>
                  <a:pt x="816" y="936"/>
                </a:lnTo>
                <a:lnTo>
                  <a:pt x="822" y="922"/>
                </a:lnTo>
                <a:lnTo>
                  <a:pt x="835" y="927"/>
                </a:lnTo>
                <a:lnTo>
                  <a:pt x="835" y="892"/>
                </a:lnTo>
                <a:lnTo>
                  <a:pt x="825" y="844"/>
                </a:lnTo>
                <a:lnTo>
                  <a:pt x="831" y="823"/>
                </a:lnTo>
                <a:lnTo>
                  <a:pt x="815" y="792"/>
                </a:lnTo>
                <a:lnTo>
                  <a:pt x="831" y="781"/>
                </a:lnTo>
                <a:lnTo>
                  <a:pt x="826" y="749"/>
                </a:lnTo>
                <a:lnTo>
                  <a:pt x="831" y="703"/>
                </a:lnTo>
                <a:lnTo>
                  <a:pt x="814" y="696"/>
                </a:lnTo>
                <a:lnTo>
                  <a:pt x="805" y="675"/>
                </a:lnTo>
                <a:lnTo>
                  <a:pt x="841" y="661"/>
                </a:lnTo>
                <a:lnTo>
                  <a:pt x="834" y="633"/>
                </a:lnTo>
                <a:lnTo>
                  <a:pt x="769" y="588"/>
                </a:lnTo>
                <a:lnTo>
                  <a:pt x="761" y="541"/>
                </a:lnTo>
                <a:lnTo>
                  <a:pt x="748" y="501"/>
                </a:lnTo>
                <a:lnTo>
                  <a:pt x="719" y="503"/>
                </a:lnTo>
                <a:lnTo>
                  <a:pt x="713" y="485"/>
                </a:lnTo>
                <a:lnTo>
                  <a:pt x="693" y="486"/>
                </a:lnTo>
                <a:lnTo>
                  <a:pt x="696" y="533"/>
                </a:lnTo>
                <a:lnTo>
                  <a:pt x="663" y="484"/>
                </a:lnTo>
                <a:lnTo>
                  <a:pt x="619" y="394"/>
                </a:lnTo>
                <a:lnTo>
                  <a:pt x="582" y="390"/>
                </a:lnTo>
                <a:lnTo>
                  <a:pt x="562" y="375"/>
                </a:lnTo>
                <a:lnTo>
                  <a:pt x="546" y="325"/>
                </a:lnTo>
                <a:lnTo>
                  <a:pt x="510" y="259"/>
                </a:lnTo>
                <a:lnTo>
                  <a:pt x="498" y="222"/>
                </a:lnTo>
                <a:lnTo>
                  <a:pt x="483" y="221"/>
                </a:lnTo>
                <a:lnTo>
                  <a:pt x="475" y="180"/>
                </a:lnTo>
                <a:lnTo>
                  <a:pt x="345" y="30"/>
                </a:lnTo>
                <a:lnTo>
                  <a:pt x="339" y="0"/>
                </a:lnTo>
                <a:lnTo>
                  <a:pt x="321" y="6"/>
                </a:lnTo>
                <a:lnTo>
                  <a:pt x="283" y="0"/>
                </a:lnTo>
                <a:lnTo>
                  <a:pt x="209" y="17"/>
                </a:lnTo>
                <a:lnTo>
                  <a:pt x="237" y="94"/>
                </a:lnTo>
                <a:lnTo>
                  <a:pt x="233" y="120"/>
                </a:lnTo>
                <a:lnTo>
                  <a:pt x="246" y="181"/>
                </a:lnTo>
                <a:lnTo>
                  <a:pt x="279" y="240"/>
                </a:lnTo>
                <a:lnTo>
                  <a:pt x="276" y="269"/>
                </a:lnTo>
                <a:lnTo>
                  <a:pt x="301" y="318"/>
                </a:lnTo>
                <a:lnTo>
                  <a:pt x="300" y="383"/>
                </a:lnTo>
                <a:lnTo>
                  <a:pt x="265" y="433"/>
                </a:lnTo>
                <a:lnTo>
                  <a:pt x="274" y="517"/>
                </a:lnTo>
                <a:lnTo>
                  <a:pt x="262" y="549"/>
                </a:lnTo>
                <a:lnTo>
                  <a:pt x="241" y="604"/>
                </a:lnTo>
                <a:lnTo>
                  <a:pt x="220" y="618"/>
                </a:lnTo>
                <a:lnTo>
                  <a:pt x="209" y="645"/>
                </a:lnTo>
                <a:lnTo>
                  <a:pt x="171" y="663"/>
                </a:lnTo>
                <a:lnTo>
                  <a:pt x="151" y="684"/>
                </a:lnTo>
                <a:lnTo>
                  <a:pt x="119" y="688"/>
                </a:lnTo>
                <a:lnTo>
                  <a:pt x="95" y="677"/>
                </a:lnTo>
                <a:lnTo>
                  <a:pt x="60" y="709"/>
                </a:lnTo>
                <a:lnTo>
                  <a:pt x="78" y="747"/>
                </a:lnTo>
                <a:lnTo>
                  <a:pt x="79" y="783"/>
                </a:lnTo>
                <a:lnTo>
                  <a:pt x="61" y="803"/>
                </a:lnTo>
                <a:lnTo>
                  <a:pt x="52" y="823"/>
                </a:lnTo>
                <a:lnTo>
                  <a:pt x="17" y="831"/>
                </a:lnTo>
                <a:lnTo>
                  <a:pt x="0" y="859"/>
                </a:lnTo>
                <a:lnTo>
                  <a:pt x="12" y="919"/>
                </a:lnTo>
                <a:lnTo>
                  <a:pt x="18" y="982"/>
                </a:lnTo>
                <a:lnTo>
                  <a:pt x="28" y="1007"/>
                </a:lnTo>
                <a:lnTo>
                  <a:pt x="25" y="1072"/>
                </a:lnTo>
                <a:lnTo>
                  <a:pt x="65" y="1059"/>
                </a:lnTo>
                <a:lnTo>
                  <a:pt x="105" y="1099"/>
                </a:lnTo>
                <a:lnTo>
                  <a:pt x="100" y="1055"/>
                </a:lnTo>
                <a:lnTo>
                  <a:pt x="151" y="1056"/>
                </a:lnTo>
                <a:lnTo>
                  <a:pt x="161" y="1099"/>
                </a:lnTo>
                <a:lnTo>
                  <a:pt x="185" y="1110"/>
                </a:lnTo>
                <a:lnTo>
                  <a:pt x="208" y="1105"/>
                </a:lnTo>
                <a:lnTo>
                  <a:pt x="220" y="1137"/>
                </a:lnTo>
                <a:lnTo>
                  <a:pt x="252" y="1145"/>
                </a:lnTo>
                <a:lnTo>
                  <a:pt x="274" y="1109"/>
                </a:lnTo>
                <a:lnTo>
                  <a:pt x="295" y="1120"/>
                </a:lnTo>
                <a:lnTo>
                  <a:pt x="312" y="1137"/>
                </a:lnTo>
                <a:lnTo>
                  <a:pt x="311" y="1186"/>
                </a:lnTo>
                <a:lnTo>
                  <a:pt x="351" y="1173"/>
                </a:lnTo>
                <a:lnTo>
                  <a:pt x="352" y="1197"/>
                </a:lnTo>
                <a:lnTo>
                  <a:pt x="379" y="1192"/>
                </a:lnTo>
                <a:lnTo>
                  <a:pt x="388" y="1216"/>
                </a:lnTo>
                <a:lnTo>
                  <a:pt x="403" y="1216"/>
                </a:lnTo>
                <a:lnTo>
                  <a:pt x="411" y="1275"/>
                </a:lnTo>
                <a:lnTo>
                  <a:pt x="443" y="1294"/>
                </a:lnTo>
                <a:lnTo>
                  <a:pt x="457" y="1282"/>
                </a:lnTo>
                <a:lnTo>
                  <a:pt x="450" y="1191"/>
                </a:lnTo>
                <a:lnTo>
                  <a:pt x="435" y="1129"/>
                </a:lnTo>
                <a:lnTo>
                  <a:pt x="417" y="108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2" name="Freeform 20"/>
          <p:cNvSpPr>
            <a:spLocks/>
          </p:cNvSpPr>
          <p:nvPr/>
        </p:nvSpPr>
        <p:spPr bwMode="auto">
          <a:xfrm>
            <a:off x="1910838" y="4242282"/>
            <a:ext cx="412750" cy="555625"/>
          </a:xfrm>
          <a:custGeom>
            <a:avLst/>
            <a:gdLst>
              <a:gd name="T0" fmla="*/ 33 w 546"/>
              <a:gd name="T1" fmla="*/ 118 h 850"/>
              <a:gd name="T2" fmla="*/ 30 w 546"/>
              <a:gd name="T3" fmla="*/ 107 h 850"/>
              <a:gd name="T4" fmla="*/ 30 w 546"/>
              <a:gd name="T5" fmla="*/ 113 h 850"/>
              <a:gd name="T6" fmla="*/ 28 w 546"/>
              <a:gd name="T7" fmla="*/ 117 h 850"/>
              <a:gd name="T8" fmla="*/ 31 w 546"/>
              <a:gd name="T9" fmla="*/ 119 h 850"/>
              <a:gd name="T10" fmla="*/ 29 w 546"/>
              <a:gd name="T11" fmla="*/ 130 h 850"/>
              <a:gd name="T12" fmla="*/ 1 w 546"/>
              <a:gd name="T13" fmla="*/ 106 h 850"/>
              <a:gd name="T14" fmla="*/ 12 w 546"/>
              <a:gd name="T15" fmla="*/ 99 h 850"/>
              <a:gd name="T16" fmla="*/ 11 w 546"/>
              <a:gd name="T17" fmla="*/ 93 h 850"/>
              <a:gd name="T18" fmla="*/ 26 w 546"/>
              <a:gd name="T19" fmla="*/ 102 h 850"/>
              <a:gd name="T20" fmla="*/ 25 w 546"/>
              <a:gd name="T21" fmla="*/ 97 h 850"/>
              <a:gd name="T22" fmla="*/ 33 w 546"/>
              <a:gd name="T23" fmla="*/ 97 h 850"/>
              <a:gd name="T24" fmla="*/ 44 w 546"/>
              <a:gd name="T25" fmla="*/ 100 h 850"/>
              <a:gd name="T26" fmla="*/ 50 w 546"/>
              <a:gd name="T27" fmla="*/ 93 h 850"/>
              <a:gd name="T28" fmla="*/ 59 w 546"/>
              <a:gd name="T29" fmla="*/ 90 h 850"/>
              <a:gd name="T30" fmla="*/ 58 w 546"/>
              <a:gd name="T31" fmla="*/ 84 h 850"/>
              <a:gd name="T32" fmla="*/ 62 w 546"/>
              <a:gd name="T33" fmla="*/ 79 h 850"/>
              <a:gd name="T34" fmla="*/ 64 w 546"/>
              <a:gd name="T35" fmla="*/ 81 h 850"/>
              <a:gd name="T36" fmla="*/ 72 w 546"/>
              <a:gd name="T37" fmla="*/ 84 h 850"/>
              <a:gd name="T38" fmla="*/ 70 w 546"/>
              <a:gd name="T39" fmla="*/ 80 h 850"/>
              <a:gd name="T40" fmla="*/ 72 w 546"/>
              <a:gd name="T41" fmla="*/ 79 h 850"/>
              <a:gd name="T42" fmla="*/ 73 w 546"/>
              <a:gd name="T43" fmla="*/ 77 h 850"/>
              <a:gd name="T44" fmla="*/ 80 w 546"/>
              <a:gd name="T45" fmla="*/ 75 h 850"/>
              <a:gd name="T46" fmla="*/ 89 w 546"/>
              <a:gd name="T47" fmla="*/ 68 h 850"/>
              <a:gd name="T48" fmla="*/ 120 w 546"/>
              <a:gd name="T49" fmla="*/ 51 h 850"/>
              <a:gd name="T50" fmla="*/ 112 w 546"/>
              <a:gd name="T51" fmla="*/ 27 h 850"/>
              <a:gd name="T52" fmla="*/ 90 w 546"/>
              <a:gd name="T53" fmla="*/ 7 h 850"/>
              <a:gd name="T54" fmla="*/ 70 w 546"/>
              <a:gd name="T55" fmla="*/ 39 h 850"/>
              <a:gd name="T56" fmla="*/ 48 w 546"/>
              <a:gd name="T57" fmla="*/ 52 h 850"/>
              <a:gd name="T58" fmla="*/ 35 w 546"/>
              <a:gd name="T59" fmla="*/ 56 h 850"/>
              <a:gd name="T60" fmla="*/ 26 w 546"/>
              <a:gd name="T61" fmla="*/ 56 h 850"/>
              <a:gd name="T62" fmla="*/ 19 w 546"/>
              <a:gd name="T63" fmla="*/ 64 h 850"/>
              <a:gd name="T64" fmla="*/ 19 w 546"/>
              <a:gd name="T65" fmla="*/ 72 h 850"/>
              <a:gd name="T66" fmla="*/ 24 w 546"/>
              <a:gd name="T67" fmla="*/ 76 h 850"/>
              <a:gd name="T68" fmla="*/ 29 w 546"/>
              <a:gd name="T69" fmla="*/ 75 h 850"/>
              <a:gd name="T70" fmla="*/ 34 w 546"/>
              <a:gd name="T71" fmla="*/ 80 h 850"/>
              <a:gd name="T72" fmla="*/ 38 w 546"/>
              <a:gd name="T73" fmla="*/ 78 h 850"/>
              <a:gd name="T74" fmla="*/ 40 w 546"/>
              <a:gd name="T75" fmla="*/ 87 h 850"/>
              <a:gd name="T76" fmla="*/ 50 w 546"/>
              <a:gd name="T77" fmla="*/ 91 h 850"/>
              <a:gd name="T78" fmla="*/ 57 w 546"/>
              <a:gd name="T79" fmla="*/ 90 h 850"/>
              <a:gd name="T80" fmla="*/ 67 w 546"/>
              <a:gd name="T81" fmla="*/ 90 h 850"/>
              <a:gd name="T82" fmla="*/ 73 w 546"/>
              <a:gd name="T83" fmla="*/ 95 h 850"/>
              <a:gd name="T84" fmla="*/ 70 w 546"/>
              <a:gd name="T85" fmla="*/ 96 h 850"/>
              <a:gd name="T86" fmla="*/ 81 w 546"/>
              <a:gd name="T87" fmla="*/ 103 h 850"/>
              <a:gd name="T88" fmla="*/ 84 w 546"/>
              <a:gd name="T89" fmla="*/ 106 h 850"/>
              <a:gd name="T90" fmla="*/ 77 w 546"/>
              <a:gd name="T91" fmla="*/ 110 h 850"/>
              <a:gd name="T92" fmla="*/ 71 w 546"/>
              <a:gd name="T93" fmla="*/ 115 h 850"/>
              <a:gd name="T94" fmla="*/ 69 w 546"/>
              <a:gd name="T95" fmla="*/ 114 h 850"/>
              <a:gd name="T96" fmla="*/ 69 w 546"/>
              <a:gd name="T97" fmla="*/ 111 h 850"/>
              <a:gd name="T98" fmla="*/ 61 w 546"/>
              <a:gd name="T99" fmla="*/ 116 h 850"/>
              <a:gd name="T100" fmla="*/ 56 w 546"/>
              <a:gd name="T101" fmla="*/ 121 h 850"/>
              <a:gd name="T102" fmla="*/ 53 w 546"/>
              <a:gd name="T103" fmla="*/ 124 h 850"/>
              <a:gd name="T104" fmla="*/ 49 w 546"/>
              <a:gd name="T105" fmla="*/ 133 h 850"/>
              <a:gd name="T106" fmla="*/ 42 w 546"/>
              <a:gd name="T107" fmla="*/ 141 h 850"/>
              <a:gd name="T108" fmla="*/ 36 w 546"/>
              <a:gd name="T109" fmla="*/ 127 h 850"/>
              <a:gd name="T110" fmla="*/ 37 w 546"/>
              <a:gd name="T111" fmla="*/ 116 h 8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6"/>
              <a:gd name="T169" fmla="*/ 0 h 850"/>
              <a:gd name="T170" fmla="*/ 546 w 546"/>
              <a:gd name="T171" fmla="*/ 850 h 85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6" h="850">
                <a:moveTo>
                  <a:pt x="167" y="675"/>
                </a:moveTo>
                <a:lnTo>
                  <a:pt x="165" y="667"/>
                </a:lnTo>
                <a:lnTo>
                  <a:pt x="166" y="661"/>
                </a:lnTo>
                <a:lnTo>
                  <a:pt x="155" y="668"/>
                </a:lnTo>
                <a:lnTo>
                  <a:pt x="153" y="673"/>
                </a:lnTo>
                <a:lnTo>
                  <a:pt x="155" y="684"/>
                </a:lnTo>
                <a:lnTo>
                  <a:pt x="155" y="691"/>
                </a:lnTo>
                <a:lnTo>
                  <a:pt x="145" y="694"/>
                </a:lnTo>
                <a:lnTo>
                  <a:pt x="141" y="693"/>
                </a:lnTo>
                <a:lnTo>
                  <a:pt x="139" y="684"/>
                </a:lnTo>
                <a:lnTo>
                  <a:pt x="139" y="675"/>
                </a:lnTo>
                <a:lnTo>
                  <a:pt x="143" y="664"/>
                </a:lnTo>
                <a:lnTo>
                  <a:pt x="139" y="649"/>
                </a:lnTo>
                <a:lnTo>
                  <a:pt x="138" y="645"/>
                </a:lnTo>
                <a:lnTo>
                  <a:pt x="136" y="638"/>
                </a:lnTo>
                <a:lnTo>
                  <a:pt x="133" y="633"/>
                </a:lnTo>
                <a:lnTo>
                  <a:pt x="132" y="632"/>
                </a:lnTo>
                <a:lnTo>
                  <a:pt x="129" y="634"/>
                </a:lnTo>
                <a:lnTo>
                  <a:pt x="130" y="639"/>
                </a:lnTo>
                <a:lnTo>
                  <a:pt x="135" y="649"/>
                </a:lnTo>
                <a:lnTo>
                  <a:pt x="137" y="658"/>
                </a:lnTo>
                <a:lnTo>
                  <a:pt x="137" y="664"/>
                </a:lnTo>
                <a:lnTo>
                  <a:pt x="135" y="667"/>
                </a:lnTo>
                <a:lnTo>
                  <a:pt x="132" y="668"/>
                </a:lnTo>
                <a:lnTo>
                  <a:pt x="129" y="667"/>
                </a:lnTo>
                <a:lnTo>
                  <a:pt x="127" y="670"/>
                </a:lnTo>
                <a:lnTo>
                  <a:pt x="129" y="673"/>
                </a:lnTo>
                <a:lnTo>
                  <a:pt x="120" y="680"/>
                </a:lnTo>
                <a:lnTo>
                  <a:pt x="118" y="681"/>
                </a:lnTo>
                <a:lnTo>
                  <a:pt x="118" y="687"/>
                </a:lnTo>
                <a:lnTo>
                  <a:pt x="123" y="690"/>
                </a:lnTo>
                <a:lnTo>
                  <a:pt x="123" y="693"/>
                </a:lnTo>
                <a:lnTo>
                  <a:pt x="118" y="703"/>
                </a:lnTo>
                <a:lnTo>
                  <a:pt x="119" y="727"/>
                </a:lnTo>
                <a:lnTo>
                  <a:pt x="120" y="735"/>
                </a:lnTo>
                <a:lnTo>
                  <a:pt x="124" y="733"/>
                </a:lnTo>
                <a:lnTo>
                  <a:pt x="129" y="722"/>
                </a:lnTo>
                <a:lnTo>
                  <a:pt x="130" y="714"/>
                </a:lnTo>
                <a:lnTo>
                  <a:pt x="131" y="703"/>
                </a:lnTo>
                <a:lnTo>
                  <a:pt x="136" y="699"/>
                </a:lnTo>
                <a:lnTo>
                  <a:pt x="139" y="703"/>
                </a:lnTo>
                <a:lnTo>
                  <a:pt x="141" y="710"/>
                </a:lnTo>
                <a:lnTo>
                  <a:pt x="143" y="739"/>
                </a:lnTo>
                <a:lnTo>
                  <a:pt x="144" y="758"/>
                </a:lnTo>
                <a:lnTo>
                  <a:pt x="142" y="769"/>
                </a:lnTo>
                <a:lnTo>
                  <a:pt x="138" y="772"/>
                </a:lnTo>
                <a:lnTo>
                  <a:pt x="132" y="769"/>
                </a:lnTo>
                <a:lnTo>
                  <a:pt x="126" y="768"/>
                </a:lnTo>
                <a:lnTo>
                  <a:pt x="121" y="790"/>
                </a:lnTo>
                <a:lnTo>
                  <a:pt x="115" y="765"/>
                </a:lnTo>
                <a:lnTo>
                  <a:pt x="91" y="754"/>
                </a:lnTo>
                <a:lnTo>
                  <a:pt x="90" y="740"/>
                </a:lnTo>
                <a:lnTo>
                  <a:pt x="41" y="741"/>
                </a:lnTo>
                <a:lnTo>
                  <a:pt x="18" y="706"/>
                </a:lnTo>
                <a:lnTo>
                  <a:pt x="21" y="652"/>
                </a:lnTo>
                <a:lnTo>
                  <a:pt x="5" y="624"/>
                </a:lnTo>
                <a:lnTo>
                  <a:pt x="0" y="592"/>
                </a:lnTo>
                <a:lnTo>
                  <a:pt x="13" y="577"/>
                </a:lnTo>
                <a:lnTo>
                  <a:pt x="19" y="586"/>
                </a:lnTo>
                <a:lnTo>
                  <a:pt x="28" y="583"/>
                </a:lnTo>
                <a:lnTo>
                  <a:pt x="37" y="583"/>
                </a:lnTo>
                <a:lnTo>
                  <a:pt x="45" y="586"/>
                </a:lnTo>
                <a:lnTo>
                  <a:pt x="54" y="591"/>
                </a:lnTo>
                <a:lnTo>
                  <a:pt x="53" y="586"/>
                </a:lnTo>
                <a:lnTo>
                  <a:pt x="42" y="570"/>
                </a:lnTo>
                <a:lnTo>
                  <a:pt x="41" y="566"/>
                </a:lnTo>
                <a:lnTo>
                  <a:pt x="41" y="550"/>
                </a:lnTo>
                <a:lnTo>
                  <a:pt x="39" y="547"/>
                </a:lnTo>
                <a:lnTo>
                  <a:pt x="37" y="542"/>
                </a:lnTo>
                <a:lnTo>
                  <a:pt x="43" y="541"/>
                </a:lnTo>
                <a:lnTo>
                  <a:pt x="45" y="544"/>
                </a:lnTo>
                <a:lnTo>
                  <a:pt x="48" y="546"/>
                </a:lnTo>
                <a:lnTo>
                  <a:pt x="55" y="552"/>
                </a:lnTo>
                <a:lnTo>
                  <a:pt x="60" y="550"/>
                </a:lnTo>
                <a:lnTo>
                  <a:pt x="69" y="561"/>
                </a:lnTo>
                <a:lnTo>
                  <a:pt x="93" y="574"/>
                </a:lnTo>
                <a:lnTo>
                  <a:pt x="100" y="574"/>
                </a:lnTo>
                <a:lnTo>
                  <a:pt x="103" y="579"/>
                </a:lnTo>
                <a:lnTo>
                  <a:pt x="107" y="591"/>
                </a:lnTo>
                <a:lnTo>
                  <a:pt x="113" y="603"/>
                </a:lnTo>
                <a:lnTo>
                  <a:pt x="115" y="609"/>
                </a:lnTo>
                <a:lnTo>
                  <a:pt x="119" y="609"/>
                </a:lnTo>
                <a:lnTo>
                  <a:pt x="120" y="606"/>
                </a:lnTo>
                <a:lnTo>
                  <a:pt x="117" y="595"/>
                </a:lnTo>
                <a:lnTo>
                  <a:pt x="114" y="582"/>
                </a:lnTo>
                <a:lnTo>
                  <a:pt x="113" y="578"/>
                </a:lnTo>
                <a:lnTo>
                  <a:pt x="111" y="576"/>
                </a:lnTo>
                <a:lnTo>
                  <a:pt x="109" y="572"/>
                </a:lnTo>
                <a:lnTo>
                  <a:pt x="111" y="567"/>
                </a:lnTo>
                <a:lnTo>
                  <a:pt x="117" y="564"/>
                </a:lnTo>
                <a:lnTo>
                  <a:pt x="120" y="566"/>
                </a:lnTo>
                <a:lnTo>
                  <a:pt x="126" y="566"/>
                </a:lnTo>
                <a:lnTo>
                  <a:pt x="126" y="562"/>
                </a:lnTo>
                <a:lnTo>
                  <a:pt x="135" y="564"/>
                </a:lnTo>
                <a:lnTo>
                  <a:pt x="143" y="568"/>
                </a:lnTo>
                <a:lnTo>
                  <a:pt x="145" y="574"/>
                </a:lnTo>
                <a:lnTo>
                  <a:pt x="151" y="580"/>
                </a:lnTo>
                <a:lnTo>
                  <a:pt x="159" y="576"/>
                </a:lnTo>
                <a:lnTo>
                  <a:pt x="165" y="578"/>
                </a:lnTo>
                <a:lnTo>
                  <a:pt x="172" y="577"/>
                </a:lnTo>
                <a:lnTo>
                  <a:pt x="184" y="576"/>
                </a:lnTo>
                <a:lnTo>
                  <a:pt x="189" y="579"/>
                </a:lnTo>
                <a:lnTo>
                  <a:pt x="192" y="585"/>
                </a:lnTo>
                <a:lnTo>
                  <a:pt x="193" y="591"/>
                </a:lnTo>
                <a:lnTo>
                  <a:pt x="196" y="586"/>
                </a:lnTo>
                <a:lnTo>
                  <a:pt x="196" y="568"/>
                </a:lnTo>
                <a:lnTo>
                  <a:pt x="193" y="565"/>
                </a:lnTo>
                <a:lnTo>
                  <a:pt x="195" y="559"/>
                </a:lnTo>
                <a:lnTo>
                  <a:pt x="202" y="555"/>
                </a:lnTo>
                <a:lnTo>
                  <a:pt x="208" y="550"/>
                </a:lnTo>
                <a:lnTo>
                  <a:pt x="213" y="548"/>
                </a:lnTo>
                <a:lnTo>
                  <a:pt x="220" y="546"/>
                </a:lnTo>
                <a:lnTo>
                  <a:pt x="226" y="544"/>
                </a:lnTo>
                <a:lnTo>
                  <a:pt x="228" y="542"/>
                </a:lnTo>
                <a:lnTo>
                  <a:pt x="235" y="541"/>
                </a:lnTo>
                <a:lnTo>
                  <a:pt x="243" y="538"/>
                </a:lnTo>
                <a:lnTo>
                  <a:pt x="250" y="537"/>
                </a:lnTo>
                <a:lnTo>
                  <a:pt x="255" y="535"/>
                </a:lnTo>
                <a:lnTo>
                  <a:pt x="251" y="531"/>
                </a:lnTo>
                <a:lnTo>
                  <a:pt x="258" y="531"/>
                </a:lnTo>
                <a:lnTo>
                  <a:pt x="264" y="536"/>
                </a:lnTo>
                <a:lnTo>
                  <a:pt x="269" y="537"/>
                </a:lnTo>
                <a:lnTo>
                  <a:pt x="273" y="535"/>
                </a:lnTo>
                <a:lnTo>
                  <a:pt x="273" y="531"/>
                </a:lnTo>
                <a:lnTo>
                  <a:pt x="268" y="524"/>
                </a:lnTo>
                <a:lnTo>
                  <a:pt x="259" y="518"/>
                </a:lnTo>
                <a:lnTo>
                  <a:pt x="247" y="505"/>
                </a:lnTo>
                <a:lnTo>
                  <a:pt x="256" y="495"/>
                </a:lnTo>
                <a:lnTo>
                  <a:pt x="258" y="488"/>
                </a:lnTo>
                <a:lnTo>
                  <a:pt x="258" y="480"/>
                </a:lnTo>
                <a:lnTo>
                  <a:pt x="259" y="476"/>
                </a:lnTo>
                <a:lnTo>
                  <a:pt x="264" y="472"/>
                </a:lnTo>
                <a:lnTo>
                  <a:pt x="262" y="470"/>
                </a:lnTo>
                <a:lnTo>
                  <a:pt x="271" y="462"/>
                </a:lnTo>
                <a:lnTo>
                  <a:pt x="275" y="460"/>
                </a:lnTo>
                <a:lnTo>
                  <a:pt x="276" y="466"/>
                </a:lnTo>
                <a:lnTo>
                  <a:pt x="277" y="469"/>
                </a:lnTo>
                <a:lnTo>
                  <a:pt x="281" y="469"/>
                </a:lnTo>
                <a:lnTo>
                  <a:pt x="288" y="465"/>
                </a:lnTo>
                <a:lnTo>
                  <a:pt x="289" y="466"/>
                </a:lnTo>
                <a:lnTo>
                  <a:pt x="291" y="470"/>
                </a:lnTo>
                <a:lnTo>
                  <a:pt x="291" y="476"/>
                </a:lnTo>
                <a:lnTo>
                  <a:pt x="288" y="477"/>
                </a:lnTo>
                <a:lnTo>
                  <a:pt x="282" y="475"/>
                </a:lnTo>
                <a:lnTo>
                  <a:pt x="280" y="478"/>
                </a:lnTo>
                <a:lnTo>
                  <a:pt x="279" y="486"/>
                </a:lnTo>
                <a:lnTo>
                  <a:pt x="279" y="492"/>
                </a:lnTo>
                <a:lnTo>
                  <a:pt x="286" y="494"/>
                </a:lnTo>
                <a:lnTo>
                  <a:pt x="291" y="495"/>
                </a:lnTo>
                <a:lnTo>
                  <a:pt x="294" y="496"/>
                </a:lnTo>
                <a:lnTo>
                  <a:pt x="312" y="495"/>
                </a:lnTo>
                <a:lnTo>
                  <a:pt x="318" y="494"/>
                </a:lnTo>
                <a:lnTo>
                  <a:pt x="321" y="490"/>
                </a:lnTo>
                <a:lnTo>
                  <a:pt x="318" y="488"/>
                </a:lnTo>
                <a:lnTo>
                  <a:pt x="312" y="488"/>
                </a:lnTo>
                <a:lnTo>
                  <a:pt x="311" y="486"/>
                </a:lnTo>
                <a:lnTo>
                  <a:pt x="315" y="483"/>
                </a:lnTo>
                <a:lnTo>
                  <a:pt x="316" y="481"/>
                </a:lnTo>
                <a:lnTo>
                  <a:pt x="311" y="475"/>
                </a:lnTo>
                <a:lnTo>
                  <a:pt x="309" y="471"/>
                </a:lnTo>
                <a:lnTo>
                  <a:pt x="303" y="472"/>
                </a:lnTo>
                <a:lnTo>
                  <a:pt x="300" y="471"/>
                </a:lnTo>
                <a:lnTo>
                  <a:pt x="298" y="469"/>
                </a:lnTo>
                <a:lnTo>
                  <a:pt x="300" y="465"/>
                </a:lnTo>
                <a:lnTo>
                  <a:pt x="305" y="465"/>
                </a:lnTo>
                <a:lnTo>
                  <a:pt x="310" y="468"/>
                </a:lnTo>
                <a:lnTo>
                  <a:pt x="317" y="465"/>
                </a:lnTo>
                <a:lnTo>
                  <a:pt x="319" y="463"/>
                </a:lnTo>
                <a:lnTo>
                  <a:pt x="322" y="458"/>
                </a:lnTo>
                <a:lnTo>
                  <a:pt x="319" y="454"/>
                </a:lnTo>
                <a:lnTo>
                  <a:pt x="316" y="453"/>
                </a:lnTo>
                <a:lnTo>
                  <a:pt x="312" y="452"/>
                </a:lnTo>
                <a:lnTo>
                  <a:pt x="315" y="448"/>
                </a:lnTo>
                <a:lnTo>
                  <a:pt x="318" y="447"/>
                </a:lnTo>
                <a:lnTo>
                  <a:pt x="322" y="451"/>
                </a:lnTo>
                <a:lnTo>
                  <a:pt x="324" y="452"/>
                </a:lnTo>
                <a:lnTo>
                  <a:pt x="328" y="451"/>
                </a:lnTo>
                <a:lnTo>
                  <a:pt x="331" y="451"/>
                </a:lnTo>
                <a:lnTo>
                  <a:pt x="334" y="454"/>
                </a:lnTo>
                <a:lnTo>
                  <a:pt x="339" y="453"/>
                </a:lnTo>
                <a:lnTo>
                  <a:pt x="342" y="454"/>
                </a:lnTo>
                <a:lnTo>
                  <a:pt x="346" y="453"/>
                </a:lnTo>
                <a:lnTo>
                  <a:pt x="352" y="444"/>
                </a:lnTo>
                <a:lnTo>
                  <a:pt x="352" y="440"/>
                </a:lnTo>
                <a:lnTo>
                  <a:pt x="354" y="438"/>
                </a:lnTo>
                <a:lnTo>
                  <a:pt x="360" y="436"/>
                </a:lnTo>
                <a:lnTo>
                  <a:pt x="365" y="432"/>
                </a:lnTo>
                <a:lnTo>
                  <a:pt x="369" y="424"/>
                </a:lnTo>
                <a:lnTo>
                  <a:pt x="371" y="423"/>
                </a:lnTo>
                <a:lnTo>
                  <a:pt x="383" y="409"/>
                </a:lnTo>
                <a:lnTo>
                  <a:pt x="389" y="409"/>
                </a:lnTo>
                <a:lnTo>
                  <a:pt x="391" y="404"/>
                </a:lnTo>
                <a:lnTo>
                  <a:pt x="401" y="397"/>
                </a:lnTo>
                <a:lnTo>
                  <a:pt x="409" y="391"/>
                </a:lnTo>
                <a:lnTo>
                  <a:pt x="417" y="387"/>
                </a:lnTo>
                <a:lnTo>
                  <a:pt x="427" y="379"/>
                </a:lnTo>
                <a:lnTo>
                  <a:pt x="443" y="351"/>
                </a:lnTo>
                <a:lnTo>
                  <a:pt x="447" y="319"/>
                </a:lnTo>
                <a:lnTo>
                  <a:pt x="481" y="300"/>
                </a:lnTo>
                <a:lnTo>
                  <a:pt x="529" y="303"/>
                </a:lnTo>
                <a:lnTo>
                  <a:pt x="546" y="291"/>
                </a:lnTo>
                <a:lnTo>
                  <a:pt x="544" y="265"/>
                </a:lnTo>
                <a:lnTo>
                  <a:pt x="513" y="255"/>
                </a:lnTo>
                <a:lnTo>
                  <a:pt x="511" y="230"/>
                </a:lnTo>
                <a:lnTo>
                  <a:pt x="533" y="230"/>
                </a:lnTo>
                <a:lnTo>
                  <a:pt x="545" y="198"/>
                </a:lnTo>
                <a:lnTo>
                  <a:pt x="525" y="182"/>
                </a:lnTo>
                <a:lnTo>
                  <a:pt x="496" y="160"/>
                </a:lnTo>
                <a:lnTo>
                  <a:pt x="474" y="123"/>
                </a:lnTo>
                <a:lnTo>
                  <a:pt x="460" y="70"/>
                </a:lnTo>
                <a:lnTo>
                  <a:pt x="448" y="61"/>
                </a:lnTo>
                <a:lnTo>
                  <a:pt x="451" y="22"/>
                </a:lnTo>
                <a:lnTo>
                  <a:pt x="427" y="0"/>
                </a:lnTo>
                <a:lnTo>
                  <a:pt x="425" y="30"/>
                </a:lnTo>
                <a:lnTo>
                  <a:pt x="415" y="49"/>
                </a:lnTo>
                <a:lnTo>
                  <a:pt x="396" y="44"/>
                </a:lnTo>
                <a:lnTo>
                  <a:pt x="366" y="37"/>
                </a:lnTo>
                <a:lnTo>
                  <a:pt x="360" y="67"/>
                </a:lnTo>
                <a:lnTo>
                  <a:pt x="354" y="96"/>
                </a:lnTo>
                <a:lnTo>
                  <a:pt x="330" y="104"/>
                </a:lnTo>
                <a:lnTo>
                  <a:pt x="349" y="128"/>
                </a:lnTo>
                <a:lnTo>
                  <a:pt x="337" y="133"/>
                </a:lnTo>
                <a:lnTo>
                  <a:pt x="331" y="208"/>
                </a:lnTo>
                <a:lnTo>
                  <a:pt x="310" y="231"/>
                </a:lnTo>
                <a:lnTo>
                  <a:pt x="263" y="244"/>
                </a:lnTo>
                <a:lnTo>
                  <a:pt x="250" y="291"/>
                </a:lnTo>
                <a:lnTo>
                  <a:pt x="243" y="291"/>
                </a:lnTo>
                <a:lnTo>
                  <a:pt x="237" y="292"/>
                </a:lnTo>
                <a:lnTo>
                  <a:pt x="233" y="291"/>
                </a:lnTo>
                <a:lnTo>
                  <a:pt x="226" y="297"/>
                </a:lnTo>
                <a:lnTo>
                  <a:pt x="219" y="298"/>
                </a:lnTo>
                <a:lnTo>
                  <a:pt x="209" y="307"/>
                </a:lnTo>
                <a:lnTo>
                  <a:pt x="204" y="309"/>
                </a:lnTo>
                <a:lnTo>
                  <a:pt x="198" y="310"/>
                </a:lnTo>
                <a:lnTo>
                  <a:pt x="174" y="320"/>
                </a:lnTo>
                <a:lnTo>
                  <a:pt x="177" y="324"/>
                </a:lnTo>
                <a:lnTo>
                  <a:pt x="171" y="327"/>
                </a:lnTo>
                <a:lnTo>
                  <a:pt x="167" y="324"/>
                </a:lnTo>
                <a:lnTo>
                  <a:pt x="161" y="324"/>
                </a:lnTo>
                <a:lnTo>
                  <a:pt x="154" y="328"/>
                </a:lnTo>
                <a:lnTo>
                  <a:pt x="150" y="337"/>
                </a:lnTo>
                <a:lnTo>
                  <a:pt x="144" y="336"/>
                </a:lnTo>
                <a:lnTo>
                  <a:pt x="143" y="328"/>
                </a:lnTo>
                <a:lnTo>
                  <a:pt x="135" y="327"/>
                </a:lnTo>
                <a:lnTo>
                  <a:pt x="131" y="321"/>
                </a:lnTo>
                <a:lnTo>
                  <a:pt x="123" y="321"/>
                </a:lnTo>
                <a:lnTo>
                  <a:pt x="113" y="320"/>
                </a:lnTo>
                <a:lnTo>
                  <a:pt x="115" y="331"/>
                </a:lnTo>
                <a:lnTo>
                  <a:pt x="107" y="336"/>
                </a:lnTo>
                <a:lnTo>
                  <a:pt x="99" y="344"/>
                </a:lnTo>
                <a:lnTo>
                  <a:pt x="101" y="348"/>
                </a:lnTo>
                <a:lnTo>
                  <a:pt x="96" y="354"/>
                </a:lnTo>
                <a:lnTo>
                  <a:pt x="93" y="355"/>
                </a:lnTo>
                <a:lnTo>
                  <a:pt x="88" y="360"/>
                </a:lnTo>
                <a:lnTo>
                  <a:pt x="83" y="369"/>
                </a:lnTo>
                <a:lnTo>
                  <a:pt x="84" y="380"/>
                </a:lnTo>
                <a:lnTo>
                  <a:pt x="96" y="391"/>
                </a:lnTo>
                <a:lnTo>
                  <a:pt x="95" y="399"/>
                </a:lnTo>
                <a:lnTo>
                  <a:pt x="95" y="404"/>
                </a:lnTo>
                <a:lnTo>
                  <a:pt x="96" y="408"/>
                </a:lnTo>
                <a:lnTo>
                  <a:pt x="94" y="417"/>
                </a:lnTo>
                <a:lnTo>
                  <a:pt x="89" y="420"/>
                </a:lnTo>
                <a:lnTo>
                  <a:pt x="85" y="424"/>
                </a:lnTo>
                <a:lnTo>
                  <a:pt x="84" y="428"/>
                </a:lnTo>
                <a:lnTo>
                  <a:pt x="85" y="432"/>
                </a:lnTo>
                <a:lnTo>
                  <a:pt x="96" y="444"/>
                </a:lnTo>
                <a:lnTo>
                  <a:pt x="99" y="444"/>
                </a:lnTo>
                <a:lnTo>
                  <a:pt x="97" y="439"/>
                </a:lnTo>
                <a:lnTo>
                  <a:pt x="99" y="435"/>
                </a:lnTo>
                <a:lnTo>
                  <a:pt x="102" y="435"/>
                </a:lnTo>
                <a:lnTo>
                  <a:pt x="105" y="438"/>
                </a:lnTo>
                <a:lnTo>
                  <a:pt x="105" y="450"/>
                </a:lnTo>
                <a:lnTo>
                  <a:pt x="107" y="454"/>
                </a:lnTo>
                <a:lnTo>
                  <a:pt x="112" y="454"/>
                </a:lnTo>
                <a:lnTo>
                  <a:pt x="113" y="451"/>
                </a:lnTo>
                <a:lnTo>
                  <a:pt x="111" y="447"/>
                </a:lnTo>
                <a:lnTo>
                  <a:pt x="109" y="444"/>
                </a:lnTo>
                <a:lnTo>
                  <a:pt x="114" y="438"/>
                </a:lnTo>
                <a:lnTo>
                  <a:pt x="120" y="439"/>
                </a:lnTo>
                <a:lnTo>
                  <a:pt x="127" y="444"/>
                </a:lnTo>
                <a:lnTo>
                  <a:pt x="133" y="447"/>
                </a:lnTo>
                <a:lnTo>
                  <a:pt x="133" y="453"/>
                </a:lnTo>
                <a:lnTo>
                  <a:pt x="136" y="456"/>
                </a:lnTo>
                <a:lnTo>
                  <a:pt x="137" y="466"/>
                </a:lnTo>
                <a:lnTo>
                  <a:pt x="142" y="468"/>
                </a:lnTo>
                <a:lnTo>
                  <a:pt x="147" y="469"/>
                </a:lnTo>
                <a:lnTo>
                  <a:pt x="147" y="472"/>
                </a:lnTo>
                <a:lnTo>
                  <a:pt x="149" y="474"/>
                </a:lnTo>
                <a:lnTo>
                  <a:pt x="153" y="468"/>
                </a:lnTo>
                <a:lnTo>
                  <a:pt x="153" y="456"/>
                </a:lnTo>
                <a:lnTo>
                  <a:pt x="155" y="446"/>
                </a:lnTo>
                <a:lnTo>
                  <a:pt x="159" y="445"/>
                </a:lnTo>
                <a:lnTo>
                  <a:pt x="162" y="454"/>
                </a:lnTo>
                <a:lnTo>
                  <a:pt x="167" y="451"/>
                </a:lnTo>
                <a:lnTo>
                  <a:pt x="169" y="454"/>
                </a:lnTo>
                <a:lnTo>
                  <a:pt x="168" y="458"/>
                </a:lnTo>
                <a:lnTo>
                  <a:pt x="167" y="459"/>
                </a:lnTo>
                <a:lnTo>
                  <a:pt x="166" y="462"/>
                </a:lnTo>
                <a:lnTo>
                  <a:pt x="161" y="480"/>
                </a:lnTo>
                <a:lnTo>
                  <a:pt x="160" y="488"/>
                </a:lnTo>
                <a:lnTo>
                  <a:pt x="161" y="493"/>
                </a:lnTo>
                <a:lnTo>
                  <a:pt x="165" y="496"/>
                </a:lnTo>
                <a:lnTo>
                  <a:pt x="168" y="501"/>
                </a:lnTo>
                <a:lnTo>
                  <a:pt x="178" y="512"/>
                </a:lnTo>
                <a:lnTo>
                  <a:pt x="186" y="519"/>
                </a:lnTo>
                <a:lnTo>
                  <a:pt x="198" y="526"/>
                </a:lnTo>
                <a:lnTo>
                  <a:pt x="201" y="531"/>
                </a:lnTo>
                <a:lnTo>
                  <a:pt x="204" y="535"/>
                </a:lnTo>
                <a:lnTo>
                  <a:pt x="210" y="535"/>
                </a:lnTo>
                <a:lnTo>
                  <a:pt x="215" y="541"/>
                </a:lnTo>
                <a:lnTo>
                  <a:pt x="219" y="541"/>
                </a:lnTo>
                <a:lnTo>
                  <a:pt x="223" y="538"/>
                </a:lnTo>
                <a:lnTo>
                  <a:pt x="225" y="532"/>
                </a:lnTo>
                <a:lnTo>
                  <a:pt x="226" y="526"/>
                </a:lnTo>
                <a:lnTo>
                  <a:pt x="227" y="524"/>
                </a:lnTo>
                <a:lnTo>
                  <a:pt x="228" y="524"/>
                </a:lnTo>
                <a:lnTo>
                  <a:pt x="234" y="531"/>
                </a:lnTo>
                <a:lnTo>
                  <a:pt x="239" y="534"/>
                </a:lnTo>
                <a:lnTo>
                  <a:pt x="245" y="534"/>
                </a:lnTo>
                <a:lnTo>
                  <a:pt x="251" y="531"/>
                </a:lnTo>
                <a:lnTo>
                  <a:pt x="250" y="537"/>
                </a:lnTo>
                <a:lnTo>
                  <a:pt x="255" y="540"/>
                </a:lnTo>
                <a:lnTo>
                  <a:pt x="262" y="541"/>
                </a:lnTo>
                <a:lnTo>
                  <a:pt x="268" y="541"/>
                </a:lnTo>
                <a:lnTo>
                  <a:pt x="274" y="540"/>
                </a:lnTo>
                <a:lnTo>
                  <a:pt x="285" y="535"/>
                </a:lnTo>
                <a:lnTo>
                  <a:pt x="291" y="531"/>
                </a:lnTo>
                <a:lnTo>
                  <a:pt x="293" y="531"/>
                </a:lnTo>
                <a:lnTo>
                  <a:pt x="293" y="538"/>
                </a:lnTo>
                <a:lnTo>
                  <a:pt x="294" y="548"/>
                </a:lnTo>
                <a:lnTo>
                  <a:pt x="297" y="552"/>
                </a:lnTo>
                <a:lnTo>
                  <a:pt x="307" y="550"/>
                </a:lnTo>
                <a:lnTo>
                  <a:pt x="313" y="550"/>
                </a:lnTo>
                <a:lnTo>
                  <a:pt x="318" y="552"/>
                </a:lnTo>
                <a:lnTo>
                  <a:pt x="322" y="558"/>
                </a:lnTo>
                <a:lnTo>
                  <a:pt x="323" y="561"/>
                </a:lnTo>
                <a:lnTo>
                  <a:pt x="330" y="564"/>
                </a:lnTo>
                <a:lnTo>
                  <a:pt x="335" y="565"/>
                </a:lnTo>
                <a:lnTo>
                  <a:pt x="336" y="568"/>
                </a:lnTo>
                <a:lnTo>
                  <a:pt x="333" y="571"/>
                </a:lnTo>
                <a:lnTo>
                  <a:pt x="327" y="568"/>
                </a:lnTo>
                <a:lnTo>
                  <a:pt x="316" y="566"/>
                </a:lnTo>
                <a:lnTo>
                  <a:pt x="311" y="567"/>
                </a:lnTo>
                <a:lnTo>
                  <a:pt x="310" y="568"/>
                </a:lnTo>
                <a:lnTo>
                  <a:pt x="310" y="571"/>
                </a:lnTo>
                <a:lnTo>
                  <a:pt x="312" y="573"/>
                </a:lnTo>
                <a:lnTo>
                  <a:pt x="319" y="573"/>
                </a:lnTo>
                <a:lnTo>
                  <a:pt x="336" y="585"/>
                </a:lnTo>
                <a:lnTo>
                  <a:pt x="341" y="591"/>
                </a:lnTo>
                <a:lnTo>
                  <a:pt x="346" y="592"/>
                </a:lnTo>
                <a:lnTo>
                  <a:pt x="351" y="594"/>
                </a:lnTo>
                <a:lnTo>
                  <a:pt x="357" y="604"/>
                </a:lnTo>
                <a:lnTo>
                  <a:pt x="354" y="608"/>
                </a:lnTo>
                <a:lnTo>
                  <a:pt x="348" y="612"/>
                </a:lnTo>
                <a:lnTo>
                  <a:pt x="345" y="619"/>
                </a:lnTo>
                <a:lnTo>
                  <a:pt x="349" y="622"/>
                </a:lnTo>
                <a:lnTo>
                  <a:pt x="359" y="626"/>
                </a:lnTo>
                <a:lnTo>
                  <a:pt x="364" y="625"/>
                </a:lnTo>
                <a:lnTo>
                  <a:pt x="369" y="624"/>
                </a:lnTo>
                <a:lnTo>
                  <a:pt x="371" y="625"/>
                </a:lnTo>
                <a:lnTo>
                  <a:pt x="365" y="640"/>
                </a:lnTo>
                <a:lnTo>
                  <a:pt x="360" y="643"/>
                </a:lnTo>
                <a:lnTo>
                  <a:pt x="357" y="645"/>
                </a:lnTo>
                <a:lnTo>
                  <a:pt x="354" y="645"/>
                </a:lnTo>
                <a:lnTo>
                  <a:pt x="352" y="643"/>
                </a:lnTo>
                <a:lnTo>
                  <a:pt x="349" y="642"/>
                </a:lnTo>
                <a:lnTo>
                  <a:pt x="342" y="650"/>
                </a:lnTo>
                <a:lnTo>
                  <a:pt x="340" y="650"/>
                </a:lnTo>
                <a:lnTo>
                  <a:pt x="335" y="650"/>
                </a:lnTo>
                <a:lnTo>
                  <a:pt x="331" y="651"/>
                </a:lnTo>
                <a:lnTo>
                  <a:pt x="322" y="656"/>
                </a:lnTo>
                <a:lnTo>
                  <a:pt x="317" y="664"/>
                </a:lnTo>
                <a:lnTo>
                  <a:pt x="331" y="663"/>
                </a:lnTo>
                <a:lnTo>
                  <a:pt x="333" y="667"/>
                </a:lnTo>
                <a:lnTo>
                  <a:pt x="328" y="672"/>
                </a:lnTo>
                <a:lnTo>
                  <a:pt x="312" y="678"/>
                </a:lnTo>
                <a:lnTo>
                  <a:pt x="305" y="681"/>
                </a:lnTo>
                <a:lnTo>
                  <a:pt x="301" y="686"/>
                </a:lnTo>
                <a:lnTo>
                  <a:pt x="298" y="687"/>
                </a:lnTo>
                <a:lnTo>
                  <a:pt x="297" y="685"/>
                </a:lnTo>
                <a:lnTo>
                  <a:pt x="297" y="681"/>
                </a:lnTo>
                <a:lnTo>
                  <a:pt x="301" y="676"/>
                </a:lnTo>
                <a:lnTo>
                  <a:pt x="304" y="674"/>
                </a:lnTo>
                <a:lnTo>
                  <a:pt x="305" y="673"/>
                </a:lnTo>
                <a:lnTo>
                  <a:pt x="303" y="669"/>
                </a:lnTo>
                <a:lnTo>
                  <a:pt x="305" y="666"/>
                </a:lnTo>
                <a:lnTo>
                  <a:pt x="307" y="664"/>
                </a:lnTo>
                <a:lnTo>
                  <a:pt x="311" y="663"/>
                </a:lnTo>
                <a:lnTo>
                  <a:pt x="313" y="660"/>
                </a:lnTo>
                <a:lnTo>
                  <a:pt x="313" y="657"/>
                </a:lnTo>
                <a:lnTo>
                  <a:pt x="311" y="655"/>
                </a:lnTo>
                <a:lnTo>
                  <a:pt x="304" y="656"/>
                </a:lnTo>
                <a:lnTo>
                  <a:pt x="299" y="658"/>
                </a:lnTo>
                <a:lnTo>
                  <a:pt x="297" y="663"/>
                </a:lnTo>
                <a:lnTo>
                  <a:pt x="299" y="666"/>
                </a:lnTo>
                <a:lnTo>
                  <a:pt x="298" y="669"/>
                </a:lnTo>
                <a:lnTo>
                  <a:pt x="293" y="673"/>
                </a:lnTo>
                <a:lnTo>
                  <a:pt x="279" y="679"/>
                </a:lnTo>
                <a:lnTo>
                  <a:pt x="277" y="682"/>
                </a:lnTo>
                <a:lnTo>
                  <a:pt x="269" y="685"/>
                </a:lnTo>
                <a:lnTo>
                  <a:pt x="267" y="688"/>
                </a:lnTo>
                <a:lnTo>
                  <a:pt x="265" y="694"/>
                </a:lnTo>
                <a:lnTo>
                  <a:pt x="262" y="696"/>
                </a:lnTo>
                <a:lnTo>
                  <a:pt x="255" y="697"/>
                </a:lnTo>
                <a:lnTo>
                  <a:pt x="249" y="699"/>
                </a:lnTo>
                <a:lnTo>
                  <a:pt x="247" y="704"/>
                </a:lnTo>
                <a:lnTo>
                  <a:pt x="246" y="709"/>
                </a:lnTo>
                <a:lnTo>
                  <a:pt x="245" y="712"/>
                </a:lnTo>
                <a:lnTo>
                  <a:pt x="241" y="711"/>
                </a:lnTo>
                <a:lnTo>
                  <a:pt x="240" y="705"/>
                </a:lnTo>
                <a:lnTo>
                  <a:pt x="237" y="705"/>
                </a:lnTo>
                <a:lnTo>
                  <a:pt x="235" y="709"/>
                </a:lnTo>
                <a:lnTo>
                  <a:pt x="239" y="723"/>
                </a:lnTo>
                <a:lnTo>
                  <a:pt x="239" y="729"/>
                </a:lnTo>
                <a:lnTo>
                  <a:pt x="238" y="732"/>
                </a:lnTo>
                <a:lnTo>
                  <a:pt x="235" y="732"/>
                </a:lnTo>
                <a:lnTo>
                  <a:pt x="234" y="726"/>
                </a:lnTo>
                <a:lnTo>
                  <a:pt x="232" y="723"/>
                </a:lnTo>
                <a:lnTo>
                  <a:pt x="229" y="729"/>
                </a:lnTo>
                <a:lnTo>
                  <a:pt x="229" y="735"/>
                </a:lnTo>
                <a:lnTo>
                  <a:pt x="225" y="750"/>
                </a:lnTo>
                <a:lnTo>
                  <a:pt x="227" y="769"/>
                </a:lnTo>
                <a:lnTo>
                  <a:pt x="223" y="782"/>
                </a:lnTo>
                <a:lnTo>
                  <a:pt x="217" y="788"/>
                </a:lnTo>
                <a:lnTo>
                  <a:pt x="210" y="795"/>
                </a:lnTo>
                <a:lnTo>
                  <a:pt x="205" y="810"/>
                </a:lnTo>
                <a:lnTo>
                  <a:pt x="202" y="816"/>
                </a:lnTo>
                <a:lnTo>
                  <a:pt x="193" y="844"/>
                </a:lnTo>
                <a:lnTo>
                  <a:pt x="174" y="850"/>
                </a:lnTo>
                <a:lnTo>
                  <a:pt x="174" y="844"/>
                </a:lnTo>
                <a:lnTo>
                  <a:pt x="180" y="837"/>
                </a:lnTo>
                <a:lnTo>
                  <a:pt x="184" y="831"/>
                </a:lnTo>
                <a:lnTo>
                  <a:pt x="185" y="822"/>
                </a:lnTo>
                <a:lnTo>
                  <a:pt x="178" y="806"/>
                </a:lnTo>
                <a:lnTo>
                  <a:pt x="169" y="792"/>
                </a:lnTo>
                <a:lnTo>
                  <a:pt x="163" y="784"/>
                </a:lnTo>
                <a:lnTo>
                  <a:pt x="161" y="778"/>
                </a:lnTo>
                <a:lnTo>
                  <a:pt x="162" y="775"/>
                </a:lnTo>
                <a:lnTo>
                  <a:pt x="163" y="752"/>
                </a:lnTo>
                <a:lnTo>
                  <a:pt x="160" y="747"/>
                </a:lnTo>
                <a:lnTo>
                  <a:pt x="160" y="742"/>
                </a:lnTo>
                <a:lnTo>
                  <a:pt x="162" y="735"/>
                </a:lnTo>
                <a:lnTo>
                  <a:pt x="159" y="718"/>
                </a:lnTo>
                <a:lnTo>
                  <a:pt x="155" y="709"/>
                </a:lnTo>
                <a:lnTo>
                  <a:pt x="155" y="703"/>
                </a:lnTo>
                <a:lnTo>
                  <a:pt x="159" y="696"/>
                </a:lnTo>
                <a:lnTo>
                  <a:pt x="162" y="691"/>
                </a:lnTo>
                <a:lnTo>
                  <a:pt x="161" y="684"/>
                </a:lnTo>
                <a:lnTo>
                  <a:pt x="163" y="678"/>
                </a:lnTo>
                <a:lnTo>
                  <a:pt x="167" y="675"/>
                </a:lnTo>
                <a:close/>
              </a:path>
            </a:pathLst>
          </a:custGeom>
          <a:solidFill>
            <a:srgbClr val="99CC00"/>
          </a:solidFill>
          <a:ln w="1651">
            <a:solidFill>
              <a:srgbClr val="000000"/>
            </a:solidFill>
            <a:round/>
            <a:headEnd/>
            <a:tailEnd/>
          </a:ln>
        </p:spPr>
        <p:txBody>
          <a:bodyPr/>
          <a:lstStyle/>
          <a:p>
            <a:endParaRPr lang="sv-SE">
              <a:solidFill>
                <a:prstClr val="black"/>
              </a:solidFill>
              <a:latin typeface="Verdana"/>
            </a:endParaRPr>
          </a:p>
        </p:txBody>
      </p:sp>
      <p:sp>
        <p:nvSpPr>
          <p:cNvPr id="23" name="Freeform 21"/>
          <p:cNvSpPr>
            <a:spLocks/>
          </p:cNvSpPr>
          <p:nvPr/>
        </p:nvSpPr>
        <p:spPr bwMode="auto">
          <a:xfrm>
            <a:off x="2134676" y="4577244"/>
            <a:ext cx="109537" cy="53975"/>
          </a:xfrm>
          <a:custGeom>
            <a:avLst/>
            <a:gdLst>
              <a:gd name="T0" fmla="*/ 13 w 143"/>
              <a:gd name="T1" fmla="*/ 0 h 83"/>
              <a:gd name="T2" fmla="*/ 16 w 143"/>
              <a:gd name="T3" fmla="*/ 2 h 83"/>
              <a:gd name="T4" fmla="*/ 15 w 143"/>
              <a:gd name="T5" fmla="*/ 3 h 83"/>
              <a:gd name="T6" fmla="*/ 15 w 143"/>
              <a:gd name="T7" fmla="*/ 4 h 83"/>
              <a:gd name="T8" fmla="*/ 14 w 143"/>
              <a:gd name="T9" fmla="*/ 6 h 83"/>
              <a:gd name="T10" fmla="*/ 16 w 143"/>
              <a:gd name="T11" fmla="*/ 6 h 83"/>
              <a:gd name="T12" fmla="*/ 20 w 143"/>
              <a:gd name="T13" fmla="*/ 7 h 83"/>
              <a:gd name="T14" fmla="*/ 23 w 143"/>
              <a:gd name="T15" fmla="*/ 9 h 83"/>
              <a:gd name="T16" fmla="*/ 24 w 143"/>
              <a:gd name="T17" fmla="*/ 8 h 83"/>
              <a:gd name="T18" fmla="*/ 23 w 143"/>
              <a:gd name="T19" fmla="*/ 7 h 83"/>
              <a:gd name="T20" fmla="*/ 33 w 143"/>
              <a:gd name="T21" fmla="*/ 6 h 83"/>
              <a:gd name="T22" fmla="*/ 30 w 143"/>
              <a:gd name="T23" fmla="*/ 9 h 83"/>
              <a:gd name="T24" fmla="*/ 28 w 143"/>
              <a:gd name="T25" fmla="*/ 10 h 83"/>
              <a:gd name="T26" fmla="*/ 27 w 143"/>
              <a:gd name="T27" fmla="*/ 11 h 83"/>
              <a:gd name="T28" fmla="*/ 25 w 143"/>
              <a:gd name="T29" fmla="*/ 12 h 83"/>
              <a:gd name="T30" fmla="*/ 23 w 143"/>
              <a:gd name="T31" fmla="*/ 13 h 83"/>
              <a:gd name="T32" fmla="*/ 19 w 143"/>
              <a:gd name="T33" fmla="*/ 13 h 83"/>
              <a:gd name="T34" fmla="*/ 17 w 143"/>
              <a:gd name="T35" fmla="*/ 12 h 83"/>
              <a:gd name="T36" fmla="*/ 14 w 143"/>
              <a:gd name="T37" fmla="*/ 9 h 83"/>
              <a:gd name="T38" fmla="*/ 12 w 143"/>
              <a:gd name="T39" fmla="*/ 7 h 83"/>
              <a:gd name="T40" fmla="*/ 8 w 143"/>
              <a:gd name="T41" fmla="*/ 7 h 83"/>
              <a:gd name="T42" fmla="*/ 9 w 143"/>
              <a:gd name="T43" fmla="*/ 6 h 83"/>
              <a:gd name="T44" fmla="*/ 9 w 143"/>
              <a:gd name="T45" fmla="*/ 4 h 83"/>
              <a:gd name="T46" fmla="*/ 11 w 143"/>
              <a:gd name="T47" fmla="*/ 3 h 83"/>
              <a:gd name="T48" fmla="*/ 9 w 143"/>
              <a:gd name="T49" fmla="*/ 3 h 83"/>
              <a:gd name="T50" fmla="*/ 6 w 143"/>
              <a:gd name="T51" fmla="*/ 2 h 83"/>
              <a:gd name="T52" fmla="*/ 5 w 143"/>
              <a:gd name="T53" fmla="*/ 5 h 83"/>
              <a:gd name="T54" fmla="*/ 3 w 143"/>
              <a:gd name="T55" fmla="*/ 6 h 83"/>
              <a:gd name="T56" fmla="*/ 0 w 143"/>
              <a:gd name="T57" fmla="*/ 5 h 83"/>
              <a:gd name="T58" fmla="*/ 0 w 143"/>
              <a:gd name="T59" fmla="*/ 4 h 83"/>
              <a:gd name="T60" fmla="*/ 2 w 143"/>
              <a:gd name="T61" fmla="*/ 1 h 83"/>
              <a:gd name="T62" fmla="*/ 3 w 143"/>
              <a:gd name="T63" fmla="*/ 0 h 83"/>
              <a:gd name="T64" fmla="*/ 7 w 143"/>
              <a:gd name="T65" fmla="*/ 0 h 83"/>
              <a:gd name="T66" fmla="*/ 10 w 143"/>
              <a:gd name="T67" fmla="*/ 0 h 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
              <a:gd name="T103" fmla="*/ 0 h 83"/>
              <a:gd name="T104" fmla="*/ 143 w 143"/>
              <a:gd name="T105" fmla="*/ 83 h 8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 h="83">
                <a:moveTo>
                  <a:pt x="42" y="1"/>
                </a:moveTo>
                <a:lnTo>
                  <a:pt x="53" y="0"/>
                </a:lnTo>
                <a:lnTo>
                  <a:pt x="59" y="1"/>
                </a:lnTo>
                <a:lnTo>
                  <a:pt x="68" y="11"/>
                </a:lnTo>
                <a:lnTo>
                  <a:pt x="68" y="16"/>
                </a:lnTo>
                <a:lnTo>
                  <a:pt x="65" y="18"/>
                </a:lnTo>
                <a:lnTo>
                  <a:pt x="67" y="20"/>
                </a:lnTo>
                <a:lnTo>
                  <a:pt x="66" y="23"/>
                </a:lnTo>
                <a:lnTo>
                  <a:pt x="61" y="31"/>
                </a:lnTo>
                <a:lnTo>
                  <a:pt x="59" y="36"/>
                </a:lnTo>
                <a:lnTo>
                  <a:pt x="62" y="40"/>
                </a:lnTo>
                <a:lnTo>
                  <a:pt x="71" y="37"/>
                </a:lnTo>
                <a:lnTo>
                  <a:pt x="79" y="40"/>
                </a:lnTo>
                <a:lnTo>
                  <a:pt x="85" y="44"/>
                </a:lnTo>
                <a:lnTo>
                  <a:pt x="89" y="48"/>
                </a:lnTo>
                <a:lnTo>
                  <a:pt x="98" y="53"/>
                </a:lnTo>
                <a:lnTo>
                  <a:pt x="101" y="53"/>
                </a:lnTo>
                <a:lnTo>
                  <a:pt x="102" y="49"/>
                </a:lnTo>
                <a:lnTo>
                  <a:pt x="98" y="47"/>
                </a:lnTo>
                <a:lnTo>
                  <a:pt x="98" y="43"/>
                </a:lnTo>
                <a:lnTo>
                  <a:pt x="120" y="40"/>
                </a:lnTo>
                <a:lnTo>
                  <a:pt x="140" y="34"/>
                </a:lnTo>
                <a:lnTo>
                  <a:pt x="143" y="36"/>
                </a:lnTo>
                <a:lnTo>
                  <a:pt x="128" y="54"/>
                </a:lnTo>
                <a:lnTo>
                  <a:pt x="129" y="58"/>
                </a:lnTo>
                <a:lnTo>
                  <a:pt x="123" y="59"/>
                </a:lnTo>
                <a:lnTo>
                  <a:pt x="119" y="61"/>
                </a:lnTo>
                <a:lnTo>
                  <a:pt x="115" y="65"/>
                </a:lnTo>
                <a:lnTo>
                  <a:pt x="107" y="67"/>
                </a:lnTo>
                <a:lnTo>
                  <a:pt x="107" y="74"/>
                </a:lnTo>
                <a:lnTo>
                  <a:pt x="102" y="76"/>
                </a:lnTo>
                <a:lnTo>
                  <a:pt x="98" y="79"/>
                </a:lnTo>
                <a:lnTo>
                  <a:pt x="95" y="83"/>
                </a:lnTo>
                <a:lnTo>
                  <a:pt x="81" y="79"/>
                </a:lnTo>
                <a:lnTo>
                  <a:pt x="78" y="71"/>
                </a:lnTo>
                <a:lnTo>
                  <a:pt x="72" y="70"/>
                </a:lnTo>
                <a:lnTo>
                  <a:pt x="63" y="65"/>
                </a:lnTo>
                <a:lnTo>
                  <a:pt x="60" y="56"/>
                </a:lnTo>
                <a:lnTo>
                  <a:pt x="55" y="53"/>
                </a:lnTo>
                <a:lnTo>
                  <a:pt x="49" y="44"/>
                </a:lnTo>
                <a:lnTo>
                  <a:pt x="39" y="44"/>
                </a:lnTo>
                <a:lnTo>
                  <a:pt x="35" y="42"/>
                </a:lnTo>
                <a:lnTo>
                  <a:pt x="37" y="38"/>
                </a:lnTo>
                <a:lnTo>
                  <a:pt x="39" y="36"/>
                </a:lnTo>
                <a:lnTo>
                  <a:pt x="37" y="28"/>
                </a:lnTo>
                <a:lnTo>
                  <a:pt x="38" y="25"/>
                </a:lnTo>
                <a:lnTo>
                  <a:pt x="43" y="22"/>
                </a:lnTo>
                <a:lnTo>
                  <a:pt x="45" y="18"/>
                </a:lnTo>
                <a:lnTo>
                  <a:pt x="42" y="17"/>
                </a:lnTo>
                <a:lnTo>
                  <a:pt x="37" y="17"/>
                </a:lnTo>
                <a:lnTo>
                  <a:pt x="33" y="16"/>
                </a:lnTo>
                <a:lnTo>
                  <a:pt x="25" y="14"/>
                </a:lnTo>
                <a:lnTo>
                  <a:pt x="24" y="24"/>
                </a:lnTo>
                <a:lnTo>
                  <a:pt x="23" y="28"/>
                </a:lnTo>
                <a:lnTo>
                  <a:pt x="18" y="31"/>
                </a:lnTo>
                <a:lnTo>
                  <a:pt x="12" y="35"/>
                </a:lnTo>
                <a:lnTo>
                  <a:pt x="5" y="35"/>
                </a:lnTo>
                <a:lnTo>
                  <a:pt x="1" y="32"/>
                </a:lnTo>
                <a:lnTo>
                  <a:pt x="1" y="30"/>
                </a:lnTo>
                <a:lnTo>
                  <a:pt x="0" y="25"/>
                </a:lnTo>
                <a:lnTo>
                  <a:pt x="1" y="11"/>
                </a:lnTo>
                <a:lnTo>
                  <a:pt x="8" y="7"/>
                </a:lnTo>
                <a:lnTo>
                  <a:pt x="11" y="5"/>
                </a:lnTo>
                <a:lnTo>
                  <a:pt x="12" y="1"/>
                </a:lnTo>
                <a:lnTo>
                  <a:pt x="25" y="0"/>
                </a:lnTo>
                <a:lnTo>
                  <a:pt x="31" y="0"/>
                </a:lnTo>
                <a:lnTo>
                  <a:pt x="37" y="0"/>
                </a:lnTo>
                <a:lnTo>
                  <a:pt x="42" y="1"/>
                </a:lnTo>
                <a:close/>
              </a:path>
            </a:pathLst>
          </a:custGeom>
          <a:solidFill>
            <a:srgbClr val="99CC00"/>
          </a:solidFill>
          <a:ln w="1588">
            <a:solidFill>
              <a:srgbClr val="000000"/>
            </a:solidFill>
            <a:round/>
            <a:headEnd/>
            <a:tailEnd/>
          </a:ln>
        </p:spPr>
        <p:txBody>
          <a:bodyPr/>
          <a:lstStyle/>
          <a:p>
            <a:endParaRPr lang="sv-SE">
              <a:solidFill>
                <a:prstClr val="black"/>
              </a:solidFill>
              <a:latin typeface="Verdana"/>
            </a:endParaRPr>
          </a:p>
        </p:txBody>
      </p:sp>
      <p:sp>
        <p:nvSpPr>
          <p:cNvPr id="24" name="Freeform 22"/>
          <p:cNvSpPr>
            <a:spLocks/>
          </p:cNvSpPr>
          <p:nvPr/>
        </p:nvSpPr>
        <p:spPr bwMode="auto">
          <a:xfrm>
            <a:off x="2183888" y="4551844"/>
            <a:ext cx="46037" cy="50800"/>
          </a:xfrm>
          <a:custGeom>
            <a:avLst/>
            <a:gdLst>
              <a:gd name="T0" fmla="*/ 2 w 63"/>
              <a:gd name="T1" fmla="*/ 2 h 77"/>
              <a:gd name="T2" fmla="*/ 2 w 63"/>
              <a:gd name="T3" fmla="*/ 3 h 77"/>
              <a:gd name="T4" fmla="*/ 2 w 63"/>
              <a:gd name="T5" fmla="*/ 4 h 77"/>
              <a:gd name="T6" fmla="*/ 2 w 63"/>
              <a:gd name="T7" fmla="*/ 5 h 77"/>
              <a:gd name="T8" fmla="*/ 2 w 63"/>
              <a:gd name="T9" fmla="*/ 6 h 77"/>
              <a:gd name="T10" fmla="*/ 2 w 63"/>
              <a:gd name="T11" fmla="*/ 6 h 77"/>
              <a:gd name="T12" fmla="*/ 2 w 63"/>
              <a:gd name="T13" fmla="*/ 7 h 77"/>
              <a:gd name="T14" fmla="*/ 3 w 63"/>
              <a:gd name="T15" fmla="*/ 7 h 77"/>
              <a:gd name="T16" fmla="*/ 3 w 63"/>
              <a:gd name="T17" fmla="*/ 8 h 77"/>
              <a:gd name="T18" fmla="*/ 2 w 63"/>
              <a:gd name="T19" fmla="*/ 11 h 77"/>
              <a:gd name="T20" fmla="*/ 2 w 63"/>
              <a:gd name="T21" fmla="*/ 12 h 77"/>
              <a:gd name="T22" fmla="*/ 3 w 63"/>
              <a:gd name="T23" fmla="*/ 12 h 77"/>
              <a:gd name="T24" fmla="*/ 4 w 63"/>
              <a:gd name="T25" fmla="*/ 12 h 77"/>
              <a:gd name="T26" fmla="*/ 6 w 63"/>
              <a:gd name="T27" fmla="*/ 13 h 77"/>
              <a:gd name="T28" fmla="*/ 7 w 63"/>
              <a:gd name="T29" fmla="*/ 13 h 77"/>
              <a:gd name="T30" fmla="*/ 11 w 63"/>
              <a:gd name="T31" fmla="*/ 12 h 77"/>
              <a:gd name="T32" fmla="*/ 12 w 63"/>
              <a:gd name="T33" fmla="*/ 12 h 77"/>
              <a:gd name="T34" fmla="*/ 13 w 63"/>
              <a:gd name="T35" fmla="*/ 11 h 77"/>
              <a:gd name="T36" fmla="*/ 13 w 63"/>
              <a:gd name="T37" fmla="*/ 10 h 77"/>
              <a:gd name="T38" fmla="*/ 13 w 63"/>
              <a:gd name="T39" fmla="*/ 9 h 77"/>
              <a:gd name="T40" fmla="*/ 13 w 63"/>
              <a:gd name="T41" fmla="*/ 8 h 77"/>
              <a:gd name="T42" fmla="*/ 11 w 63"/>
              <a:gd name="T43" fmla="*/ 7 h 77"/>
              <a:gd name="T44" fmla="*/ 10 w 63"/>
              <a:gd name="T45" fmla="*/ 7 h 77"/>
              <a:gd name="T46" fmla="*/ 8 w 63"/>
              <a:gd name="T47" fmla="*/ 7 h 77"/>
              <a:gd name="T48" fmla="*/ 8 w 63"/>
              <a:gd name="T49" fmla="*/ 7 h 77"/>
              <a:gd name="T50" fmla="*/ 9 w 63"/>
              <a:gd name="T51" fmla="*/ 6 h 77"/>
              <a:gd name="T52" fmla="*/ 10 w 63"/>
              <a:gd name="T53" fmla="*/ 6 h 77"/>
              <a:gd name="T54" fmla="*/ 11 w 63"/>
              <a:gd name="T55" fmla="*/ 6 h 77"/>
              <a:gd name="T56" fmla="*/ 12 w 63"/>
              <a:gd name="T57" fmla="*/ 6 h 77"/>
              <a:gd name="T58" fmla="*/ 12 w 63"/>
              <a:gd name="T59" fmla="*/ 6 h 77"/>
              <a:gd name="T60" fmla="*/ 12 w 63"/>
              <a:gd name="T61" fmla="*/ 5 h 77"/>
              <a:gd name="T62" fmla="*/ 12 w 63"/>
              <a:gd name="T63" fmla="*/ 5 h 77"/>
              <a:gd name="T64" fmla="*/ 11 w 63"/>
              <a:gd name="T65" fmla="*/ 5 h 77"/>
              <a:gd name="T66" fmla="*/ 10 w 63"/>
              <a:gd name="T67" fmla="*/ 5 h 77"/>
              <a:gd name="T68" fmla="*/ 6 w 63"/>
              <a:gd name="T69" fmla="*/ 3 h 77"/>
              <a:gd name="T70" fmla="*/ 5 w 63"/>
              <a:gd name="T71" fmla="*/ 0 h 77"/>
              <a:gd name="T72" fmla="*/ 4 w 63"/>
              <a:gd name="T73" fmla="*/ 0 h 77"/>
              <a:gd name="T74" fmla="*/ 3 w 63"/>
              <a:gd name="T75" fmla="*/ 0 h 77"/>
              <a:gd name="T76" fmla="*/ 2 w 63"/>
              <a:gd name="T77" fmla="*/ 0 h 77"/>
              <a:gd name="T78" fmla="*/ 1 w 63"/>
              <a:gd name="T79" fmla="*/ 0 h 77"/>
              <a:gd name="T80" fmla="*/ 0 w 63"/>
              <a:gd name="T81" fmla="*/ 0 h 77"/>
              <a:gd name="T82" fmla="*/ 0 w 63"/>
              <a:gd name="T83" fmla="*/ 0 h 77"/>
              <a:gd name="T84" fmla="*/ 0 w 63"/>
              <a:gd name="T85" fmla="*/ 1 h 77"/>
              <a:gd name="T86" fmla="*/ 0 w 63"/>
              <a:gd name="T87" fmla="*/ 1 h 77"/>
              <a:gd name="T88" fmla="*/ 1 w 63"/>
              <a:gd name="T89" fmla="*/ 2 h 77"/>
              <a:gd name="T90" fmla="*/ 2 w 63"/>
              <a:gd name="T91" fmla="*/ 2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77"/>
              <a:gd name="T140" fmla="*/ 63 w 63"/>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77">
                <a:moveTo>
                  <a:pt x="9" y="13"/>
                </a:moveTo>
                <a:lnTo>
                  <a:pt x="10" y="19"/>
                </a:lnTo>
                <a:lnTo>
                  <a:pt x="10" y="24"/>
                </a:lnTo>
                <a:lnTo>
                  <a:pt x="9" y="30"/>
                </a:lnTo>
                <a:lnTo>
                  <a:pt x="8" y="35"/>
                </a:lnTo>
                <a:lnTo>
                  <a:pt x="9" y="37"/>
                </a:lnTo>
                <a:lnTo>
                  <a:pt x="10" y="39"/>
                </a:lnTo>
                <a:lnTo>
                  <a:pt x="12" y="43"/>
                </a:lnTo>
                <a:lnTo>
                  <a:pt x="12" y="48"/>
                </a:lnTo>
                <a:lnTo>
                  <a:pt x="9" y="63"/>
                </a:lnTo>
                <a:lnTo>
                  <a:pt x="9" y="68"/>
                </a:lnTo>
                <a:lnTo>
                  <a:pt x="14" y="71"/>
                </a:lnTo>
                <a:lnTo>
                  <a:pt x="17" y="71"/>
                </a:lnTo>
                <a:lnTo>
                  <a:pt x="28" y="77"/>
                </a:lnTo>
                <a:lnTo>
                  <a:pt x="34" y="75"/>
                </a:lnTo>
                <a:lnTo>
                  <a:pt x="50" y="72"/>
                </a:lnTo>
                <a:lnTo>
                  <a:pt x="57" y="71"/>
                </a:lnTo>
                <a:lnTo>
                  <a:pt x="60" y="66"/>
                </a:lnTo>
                <a:lnTo>
                  <a:pt x="63" y="59"/>
                </a:lnTo>
                <a:lnTo>
                  <a:pt x="63" y="54"/>
                </a:lnTo>
                <a:lnTo>
                  <a:pt x="60" y="48"/>
                </a:lnTo>
                <a:lnTo>
                  <a:pt x="53" y="44"/>
                </a:lnTo>
                <a:lnTo>
                  <a:pt x="45" y="42"/>
                </a:lnTo>
                <a:lnTo>
                  <a:pt x="38" y="43"/>
                </a:lnTo>
                <a:lnTo>
                  <a:pt x="36" y="38"/>
                </a:lnTo>
                <a:lnTo>
                  <a:pt x="42" y="37"/>
                </a:lnTo>
                <a:lnTo>
                  <a:pt x="48" y="37"/>
                </a:lnTo>
                <a:lnTo>
                  <a:pt x="52" y="37"/>
                </a:lnTo>
                <a:lnTo>
                  <a:pt x="56" y="37"/>
                </a:lnTo>
                <a:lnTo>
                  <a:pt x="58" y="35"/>
                </a:lnTo>
                <a:lnTo>
                  <a:pt x="58" y="31"/>
                </a:lnTo>
                <a:lnTo>
                  <a:pt x="56" y="27"/>
                </a:lnTo>
                <a:lnTo>
                  <a:pt x="52" y="27"/>
                </a:lnTo>
                <a:lnTo>
                  <a:pt x="46" y="30"/>
                </a:lnTo>
                <a:lnTo>
                  <a:pt x="26" y="18"/>
                </a:lnTo>
                <a:lnTo>
                  <a:pt x="21" y="3"/>
                </a:lnTo>
                <a:lnTo>
                  <a:pt x="20" y="2"/>
                </a:lnTo>
                <a:lnTo>
                  <a:pt x="14" y="1"/>
                </a:lnTo>
                <a:lnTo>
                  <a:pt x="9" y="0"/>
                </a:lnTo>
                <a:lnTo>
                  <a:pt x="6" y="2"/>
                </a:lnTo>
                <a:lnTo>
                  <a:pt x="3" y="1"/>
                </a:lnTo>
                <a:lnTo>
                  <a:pt x="0" y="2"/>
                </a:lnTo>
                <a:lnTo>
                  <a:pt x="2" y="6"/>
                </a:lnTo>
                <a:lnTo>
                  <a:pt x="3" y="8"/>
                </a:lnTo>
                <a:lnTo>
                  <a:pt x="6" y="9"/>
                </a:lnTo>
                <a:lnTo>
                  <a:pt x="9" y="13"/>
                </a:lnTo>
                <a:close/>
              </a:path>
            </a:pathLst>
          </a:custGeom>
          <a:solidFill>
            <a:srgbClr val="99CC00"/>
          </a:solidFill>
          <a:ln w="1651">
            <a:solidFill>
              <a:srgbClr val="000000"/>
            </a:solidFill>
            <a:round/>
            <a:headEnd/>
            <a:tailEnd/>
          </a:ln>
        </p:spPr>
        <p:txBody>
          <a:bodyPr/>
          <a:lstStyle/>
          <a:p>
            <a:endParaRPr lang="sv-SE">
              <a:solidFill>
                <a:prstClr val="black"/>
              </a:solidFill>
              <a:latin typeface="Verdana"/>
            </a:endParaRPr>
          </a:p>
        </p:txBody>
      </p:sp>
      <p:sp>
        <p:nvSpPr>
          <p:cNvPr id="25" name="Freeform 23"/>
          <p:cNvSpPr>
            <a:spLocks/>
          </p:cNvSpPr>
          <p:nvPr/>
        </p:nvSpPr>
        <p:spPr bwMode="auto">
          <a:xfrm>
            <a:off x="1990213" y="4545494"/>
            <a:ext cx="46037" cy="55563"/>
          </a:xfrm>
          <a:custGeom>
            <a:avLst/>
            <a:gdLst>
              <a:gd name="T0" fmla="*/ 14 w 61"/>
              <a:gd name="T1" fmla="*/ 12 h 85"/>
              <a:gd name="T2" fmla="*/ 14 w 61"/>
              <a:gd name="T3" fmla="*/ 14 h 85"/>
              <a:gd name="T4" fmla="*/ 13 w 61"/>
              <a:gd name="T5" fmla="*/ 14 h 85"/>
              <a:gd name="T6" fmla="*/ 12 w 61"/>
              <a:gd name="T7" fmla="*/ 14 h 85"/>
              <a:gd name="T8" fmla="*/ 10 w 61"/>
              <a:gd name="T9" fmla="*/ 14 h 85"/>
              <a:gd name="T10" fmla="*/ 9 w 61"/>
              <a:gd name="T11" fmla="*/ 13 h 85"/>
              <a:gd name="T12" fmla="*/ 9 w 61"/>
              <a:gd name="T13" fmla="*/ 12 h 85"/>
              <a:gd name="T14" fmla="*/ 7 w 61"/>
              <a:gd name="T15" fmla="*/ 12 h 85"/>
              <a:gd name="T16" fmla="*/ 6 w 61"/>
              <a:gd name="T17" fmla="*/ 11 h 85"/>
              <a:gd name="T18" fmla="*/ 4 w 61"/>
              <a:gd name="T19" fmla="*/ 9 h 85"/>
              <a:gd name="T20" fmla="*/ 3 w 61"/>
              <a:gd name="T21" fmla="*/ 7 h 85"/>
              <a:gd name="T22" fmla="*/ 2 w 61"/>
              <a:gd name="T23" fmla="*/ 5 h 85"/>
              <a:gd name="T24" fmla="*/ 0 w 61"/>
              <a:gd name="T25" fmla="*/ 2 h 85"/>
              <a:gd name="T26" fmla="*/ 0 w 61"/>
              <a:gd name="T27" fmla="*/ 1 h 85"/>
              <a:gd name="T28" fmla="*/ 0 w 61"/>
              <a:gd name="T29" fmla="*/ 1 h 85"/>
              <a:gd name="T30" fmla="*/ 0 w 61"/>
              <a:gd name="T31" fmla="*/ 0 h 85"/>
              <a:gd name="T32" fmla="*/ 1 w 61"/>
              <a:gd name="T33" fmla="*/ 0 h 85"/>
              <a:gd name="T34" fmla="*/ 2 w 61"/>
              <a:gd name="T35" fmla="*/ 1 h 85"/>
              <a:gd name="T36" fmla="*/ 3 w 61"/>
              <a:gd name="T37" fmla="*/ 1 h 85"/>
              <a:gd name="T38" fmla="*/ 5 w 61"/>
              <a:gd name="T39" fmla="*/ 2 h 85"/>
              <a:gd name="T40" fmla="*/ 6 w 61"/>
              <a:gd name="T41" fmla="*/ 3 h 85"/>
              <a:gd name="T42" fmla="*/ 7 w 61"/>
              <a:gd name="T43" fmla="*/ 3 h 85"/>
              <a:gd name="T44" fmla="*/ 8 w 61"/>
              <a:gd name="T45" fmla="*/ 3 h 85"/>
              <a:gd name="T46" fmla="*/ 9 w 61"/>
              <a:gd name="T47" fmla="*/ 4 h 85"/>
              <a:gd name="T48" fmla="*/ 9 w 61"/>
              <a:gd name="T49" fmla="*/ 5 h 85"/>
              <a:gd name="T50" fmla="*/ 8 w 61"/>
              <a:gd name="T51" fmla="*/ 5 h 85"/>
              <a:gd name="T52" fmla="*/ 8 w 61"/>
              <a:gd name="T53" fmla="*/ 5 h 85"/>
              <a:gd name="T54" fmla="*/ 7 w 61"/>
              <a:gd name="T55" fmla="*/ 5 h 85"/>
              <a:gd name="T56" fmla="*/ 8 w 61"/>
              <a:gd name="T57" fmla="*/ 7 h 85"/>
              <a:gd name="T58" fmla="*/ 9 w 61"/>
              <a:gd name="T59" fmla="*/ 7 h 85"/>
              <a:gd name="T60" fmla="*/ 10 w 61"/>
              <a:gd name="T61" fmla="*/ 7 h 85"/>
              <a:gd name="T62" fmla="*/ 10 w 61"/>
              <a:gd name="T63" fmla="*/ 6 h 85"/>
              <a:gd name="T64" fmla="*/ 10 w 61"/>
              <a:gd name="T65" fmla="*/ 6 h 85"/>
              <a:gd name="T66" fmla="*/ 11 w 61"/>
              <a:gd name="T67" fmla="*/ 7 h 85"/>
              <a:gd name="T68" fmla="*/ 12 w 61"/>
              <a:gd name="T69" fmla="*/ 8 h 85"/>
              <a:gd name="T70" fmla="*/ 12 w 61"/>
              <a:gd name="T71" fmla="*/ 9 h 85"/>
              <a:gd name="T72" fmla="*/ 13 w 61"/>
              <a:gd name="T73" fmla="*/ 10 h 85"/>
              <a:gd name="T74" fmla="*/ 13 w 61"/>
              <a:gd name="T75" fmla="*/ 12 h 85"/>
              <a:gd name="T76" fmla="*/ 13 w 61"/>
              <a:gd name="T77" fmla="*/ 12 h 85"/>
              <a:gd name="T78" fmla="*/ 14 w 61"/>
              <a:gd name="T79" fmla="*/ 12 h 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
              <a:gd name="T121" fmla="*/ 0 h 85"/>
              <a:gd name="T122" fmla="*/ 61 w 61"/>
              <a:gd name="T123" fmla="*/ 85 h 8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 h="85">
                <a:moveTo>
                  <a:pt x="60" y="74"/>
                </a:moveTo>
                <a:lnTo>
                  <a:pt x="61" y="79"/>
                </a:lnTo>
                <a:lnTo>
                  <a:pt x="59" y="84"/>
                </a:lnTo>
                <a:lnTo>
                  <a:pt x="53" y="85"/>
                </a:lnTo>
                <a:lnTo>
                  <a:pt x="43" y="83"/>
                </a:lnTo>
                <a:lnTo>
                  <a:pt x="39" y="77"/>
                </a:lnTo>
                <a:lnTo>
                  <a:pt x="37" y="74"/>
                </a:lnTo>
                <a:lnTo>
                  <a:pt x="32" y="74"/>
                </a:lnTo>
                <a:lnTo>
                  <a:pt x="26" y="65"/>
                </a:lnTo>
                <a:lnTo>
                  <a:pt x="19" y="53"/>
                </a:lnTo>
                <a:lnTo>
                  <a:pt x="13" y="40"/>
                </a:lnTo>
                <a:lnTo>
                  <a:pt x="11" y="30"/>
                </a:lnTo>
                <a:lnTo>
                  <a:pt x="2" y="13"/>
                </a:lnTo>
                <a:lnTo>
                  <a:pt x="1" y="7"/>
                </a:lnTo>
                <a:lnTo>
                  <a:pt x="0" y="4"/>
                </a:lnTo>
                <a:lnTo>
                  <a:pt x="1" y="2"/>
                </a:lnTo>
                <a:lnTo>
                  <a:pt x="5" y="0"/>
                </a:lnTo>
                <a:lnTo>
                  <a:pt x="9" y="5"/>
                </a:lnTo>
                <a:lnTo>
                  <a:pt x="14" y="7"/>
                </a:lnTo>
                <a:lnTo>
                  <a:pt x="20" y="14"/>
                </a:lnTo>
                <a:lnTo>
                  <a:pt x="25" y="18"/>
                </a:lnTo>
                <a:lnTo>
                  <a:pt x="29" y="16"/>
                </a:lnTo>
                <a:lnTo>
                  <a:pt x="35" y="18"/>
                </a:lnTo>
                <a:lnTo>
                  <a:pt x="41" y="25"/>
                </a:lnTo>
                <a:lnTo>
                  <a:pt x="39" y="26"/>
                </a:lnTo>
                <a:lnTo>
                  <a:pt x="36" y="26"/>
                </a:lnTo>
                <a:lnTo>
                  <a:pt x="33" y="28"/>
                </a:lnTo>
                <a:lnTo>
                  <a:pt x="32" y="31"/>
                </a:lnTo>
                <a:lnTo>
                  <a:pt x="36" y="40"/>
                </a:lnTo>
                <a:lnTo>
                  <a:pt x="39" y="41"/>
                </a:lnTo>
                <a:lnTo>
                  <a:pt x="42" y="40"/>
                </a:lnTo>
                <a:lnTo>
                  <a:pt x="42" y="35"/>
                </a:lnTo>
                <a:lnTo>
                  <a:pt x="43" y="34"/>
                </a:lnTo>
                <a:lnTo>
                  <a:pt x="51" y="42"/>
                </a:lnTo>
                <a:lnTo>
                  <a:pt x="53" y="46"/>
                </a:lnTo>
                <a:lnTo>
                  <a:pt x="55" y="50"/>
                </a:lnTo>
                <a:lnTo>
                  <a:pt x="57" y="59"/>
                </a:lnTo>
                <a:lnTo>
                  <a:pt x="57" y="67"/>
                </a:lnTo>
                <a:lnTo>
                  <a:pt x="56" y="71"/>
                </a:lnTo>
                <a:lnTo>
                  <a:pt x="60" y="74"/>
                </a:lnTo>
                <a:close/>
              </a:path>
            </a:pathLst>
          </a:custGeom>
          <a:solidFill>
            <a:srgbClr val="99CC00"/>
          </a:solidFill>
          <a:ln w="1651">
            <a:solidFill>
              <a:srgbClr val="000000"/>
            </a:solidFill>
            <a:round/>
            <a:headEnd/>
            <a:tailEnd/>
          </a:ln>
        </p:spPr>
        <p:txBody>
          <a:bodyPr/>
          <a:lstStyle/>
          <a:p>
            <a:endParaRPr lang="sv-SE">
              <a:solidFill>
                <a:prstClr val="black"/>
              </a:solidFill>
              <a:latin typeface="Verdana"/>
            </a:endParaRPr>
          </a:p>
        </p:txBody>
      </p:sp>
      <p:sp>
        <p:nvSpPr>
          <p:cNvPr id="26" name="Freeform 24"/>
          <p:cNvSpPr>
            <a:spLocks/>
          </p:cNvSpPr>
          <p:nvPr/>
        </p:nvSpPr>
        <p:spPr bwMode="auto">
          <a:xfrm>
            <a:off x="1975926" y="4555019"/>
            <a:ext cx="73025" cy="61913"/>
          </a:xfrm>
          <a:custGeom>
            <a:avLst/>
            <a:gdLst>
              <a:gd name="T0" fmla="*/ 6 w 97"/>
              <a:gd name="T1" fmla="*/ 7 h 94"/>
              <a:gd name="T2" fmla="*/ 6 w 97"/>
              <a:gd name="T3" fmla="*/ 7 h 94"/>
              <a:gd name="T4" fmla="*/ 6 w 97"/>
              <a:gd name="T5" fmla="*/ 8 h 94"/>
              <a:gd name="T6" fmla="*/ 6 w 97"/>
              <a:gd name="T7" fmla="*/ 9 h 94"/>
              <a:gd name="T8" fmla="*/ 7 w 97"/>
              <a:gd name="T9" fmla="*/ 10 h 94"/>
              <a:gd name="T10" fmla="*/ 7 w 97"/>
              <a:gd name="T11" fmla="*/ 11 h 94"/>
              <a:gd name="T12" fmla="*/ 7 w 97"/>
              <a:gd name="T13" fmla="*/ 12 h 94"/>
              <a:gd name="T14" fmla="*/ 7 w 97"/>
              <a:gd name="T15" fmla="*/ 12 h 94"/>
              <a:gd name="T16" fmla="*/ 9 w 97"/>
              <a:gd name="T17" fmla="*/ 13 h 94"/>
              <a:gd name="T18" fmla="*/ 11 w 97"/>
              <a:gd name="T19" fmla="*/ 13 h 94"/>
              <a:gd name="T20" fmla="*/ 14 w 97"/>
              <a:gd name="T21" fmla="*/ 15 h 94"/>
              <a:gd name="T22" fmla="*/ 17 w 97"/>
              <a:gd name="T23" fmla="*/ 15 h 94"/>
              <a:gd name="T24" fmla="*/ 17 w 97"/>
              <a:gd name="T25" fmla="*/ 15 h 94"/>
              <a:gd name="T26" fmla="*/ 18 w 97"/>
              <a:gd name="T27" fmla="*/ 16 h 94"/>
              <a:gd name="T28" fmla="*/ 19 w 97"/>
              <a:gd name="T29" fmla="*/ 16 h 94"/>
              <a:gd name="T30" fmla="*/ 22 w 97"/>
              <a:gd name="T31" fmla="*/ 15 h 94"/>
              <a:gd name="T32" fmla="*/ 22 w 97"/>
              <a:gd name="T33" fmla="*/ 15 h 94"/>
              <a:gd name="T34" fmla="*/ 22 w 97"/>
              <a:gd name="T35" fmla="*/ 15 h 94"/>
              <a:gd name="T36" fmla="*/ 19 w 97"/>
              <a:gd name="T37" fmla="*/ 14 h 94"/>
              <a:gd name="T38" fmla="*/ 19 w 97"/>
              <a:gd name="T39" fmla="*/ 13 h 94"/>
              <a:gd name="T40" fmla="*/ 18 w 97"/>
              <a:gd name="T41" fmla="*/ 13 h 94"/>
              <a:gd name="T42" fmla="*/ 17 w 97"/>
              <a:gd name="T43" fmla="*/ 14 h 94"/>
              <a:gd name="T44" fmla="*/ 16 w 97"/>
              <a:gd name="T45" fmla="*/ 13 h 94"/>
              <a:gd name="T46" fmla="*/ 14 w 97"/>
              <a:gd name="T47" fmla="*/ 13 h 94"/>
              <a:gd name="T48" fmla="*/ 12 w 97"/>
              <a:gd name="T49" fmla="*/ 12 h 94"/>
              <a:gd name="T50" fmla="*/ 10 w 97"/>
              <a:gd name="T51" fmla="*/ 11 h 94"/>
              <a:gd name="T52" fmla="*/ 9 w 97"/>
              <a:gd name="T53" fmla="*/ 11 h 94"/>
              <a:gd name="T54" fmla="*/ 7 w 97"/>
              <a:gd name="T55" fmla="*/ 7 h 94"/>
              <a:gd name="T56" fmla="*/ 4 w 97"/>
              <a:gd name="T57" fmla="*/ 0 h 94"/>
              <a:gd name="T58" fmla="*/ 3 w 97"/>
              <a:gd name="T59" fmla="*/ 0 h 94"/>
              <a:gd name="T60" fmla="*/ 2 w 97"/>
              <a:gd name="T61" fmla="*/ 0 h 94"/>
              <a:gd name="T62" fmla="*/ 1 w 97"/>
              <a:gd name="T63" fmla="*/ 1 h 94"/>
              <a:gd name="T64" fmla="*/ 0 w 97"/>
              <a:gd name="T65" fmla="*/ 2 h 94"/>
              <a:gd name="T66" fmla="*/ 0 w 97"/>
              <a:gd name="T67" fmla="*/ 2 h 94"/>
              <a:gd name="T68" fmla="*/ 0 w 97"/>
              <a:gd name="T69" fmla="*/ 3 h 94"/>
              <a:gd name="T70" fmla="*/ 0 w 97"/>
              <a:gd name="T71" fmla="*/ 4 h 94"/>
              <a:gd name="T72" fmla="*/ 1 w 97"/>
              <a:gd name="T73" fmla="*/ 5 h 94"/>
              <a:gd name="T74" fmla="*/ 2 w 97"/>
              <a:gd name="T75" fmla="*/ 5 h 94"/>
              <a:gd name="T76" fmla="*/ 3 w 97"/>
              <a:gd name="T77" fmla="*/ 4 h 94"/>
              <a:gd name="T78" fmla="*/ 4 w 97"/>
              <a:gd name="T79" fmla="*/ 7 h 94"/>
              <a:gd name="T80" fmla="*/ 5 w 97"/>
              <a:gd name="T81" fmla="*/ 7 h 94"/>
              <a:gd name="T82" fmla="*/ 6 w 97"/>
              <a:gd name="T83" fmla="*/ 7 h 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94"/>
              <a:gd name="T128" fmla="*/ 97 w 97"/>
              <a:gd name="T129" fmla="*/ 94 h 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94">
                <a:moveTo>
                  <a:pt x="25" y="40"/>
                </a:moveTo>
                <a:lnTo>
                  <a:pt x="27" y="44"/>
                </a:lnTo>
                <a:lnTo>
                  <a:pt x="25" y="48"/>
                </a:lnTo>
                <a:lnTo>
                  <a:pt x="28" y="50"/>
                </a:lnTo>
                <a:lnTo>
                  <a:pt x="31" y="58"/>
                </a:lnTo>
                <a:lnTo>
                  <a:pt x="30" y="63"/>
                </a:lnTo>
                <a:lnTo>
                  <a:pt x="30" y="68"/>
                </a:lnTo>
                <a:lnTo>
                  <a:pt x="32" y="70"/>
                </a:lnTo>
                <a:lnTo>
                  <a:pt x="37" y="74"/>
                </a:lnTo>
                <a:lnTo>
                  <a:pt x="49" y="78"/>
                </a:lnTo>
                <a:lnTo>
                  <a:pt x="61" y="89"/>
                </a:lnTo>
                <a:lnTo>
                  <a:pt x="73" y="88"/>
                </a:lnTo>
                <a:lnTo>
                  <a:pt x="76" y="89"/>
                </a:lnTo>
                <a:lnTo>
                  <a:pt x="79" y="92"/>
                </a:lnTo>
                <a:lnTo>
                  <a:pt x="87" y="94"/>
                </a:lnTo>
                <a:lnTo>
                  <a:pt x="96" y="90"/>
                </a:lnTo>
                <a:lnTo>
                  <a:pt x="97" y="88"/>
                </a:lnTo>
                <a:lnTo>
                  <a:pt x="96" y="84"/>
                </a:lnTo>
                <a:lnTo>
                  <a:pt x="86" y="80"/>
                </a:lnTo>
                <a:lnTo>
                  <a:pt x="86" y="77"/>
                </a:lnTo>
                <a:lnTo>
                  <a:pt x="82" y="77"/>
                </a:lnTo>
                <a:lnTo>
                  <a:pt x="75" y="80"/>
                </a:lnTo>
                <a:lnTo>
                  <a:pt x="70" y="78"/>
                </a:lnTo>
                <a:lnTo>
                  <a:pt x="63" y="75"/>
                </a:lnTo>
                <a:lnTo>
                  <a:pt x="52" y="69"/>
                </a:lnTo>
                <a:lnTo>
                  <a:pt x="46" y="64"/>
                </a:lnTo>
                <a:lnTo>
                  <a:pt x="38" y="63"/>
                </a:lnTo>
                <a:lnTo>
                  <a:pt x="32" y="40"/>
                </a:lnTo>
                <a:lnTo>
                  <a:pt x="18" y="0"/>
                </a:lnTo>
                <a:lnTo>
                  <a:pt x="14" y="0"/>
                </a:lnTo>
                <a:lnTo>
                  <a:pt x="9" y="2"/>
                </a:lnTo>
                <a:lnTo>
                  <a:pt x="4" y="4"/>
                </a:lnTo>
                <a:lnTo>
                  <a:pt x="0" y="9"/>
                </a:lnTo>
                <a:lnTo>
                  <a:pt x="1" y="15"/>
                </a:lnTo>
                <a:lnTo>
                  <a:pt x="2" y="20"/>
                </a:lnTo>
                <a:lnTo>
                  <a:pt x="3" y="23"/>
                </a:lnTo>
                <a:lnTo>
                  <a:pt x="7" y="26"/>
                </a:lnTo>
                <a:lnTo>
                  <a:pt x="10" y="26"/>
                </a:lnTo>
                <a:lnTo>
                  <a:pt x="13" y="24"/>
                </a:lnTo>
                <a:lnTo>
                  <a:pt x="18" y="38"/>
                </a:lnTo>
                <a:lnTo>
                  <a:pt x="21" y="40"/>
                </a:lnTo>
                <a:lnTo>
                  <a:pt x="25" y="40"/>
                </a:lnTo>
                <a:close/>
              </a:path>
            </a:pathLst>
          </a:custGeom>
          <a:solidFill>
            <a:srgbClr val="99CC00"/>
          </a:solidFill>
          <a:ln w="1588">
            <a:solidFill>
              <a:srgbClr val="000000"/>
            </a:solidFill>
            <a:round/>
            <a:headEnd/>
            <a:tailEnd/>
          </a:ln>
        </p:spPr>
        <p:txBody>
          <a:bodyPr/>
          <a:lstStyle/>
          <a:p>
            <a:endParaRPr lang="sv-SE">
              <a:solidFill>
                <a:prstClr val="black"/>
              </a:solidFill>
              <a:latin typeface="Verdana"/>
            </a:endParaRPr>
          </a:p>
        </p:txBody>
      </p:sp>
      <p:sp>
        <p:nvSpPr>
          <p:cNvPr id="27" name="Freeform 25"/>
          <p:cNvSpPr>
            <a:spLocks/>
          </p:cNvSpPr>
          <p:nvPr/>
        </p:nvSpPr>
        <p:spPr bwMode="auto">
          <a:xfrm>
            <a:off x="2199763" y="4496282"/>
            <a:ext cx="39687" cy="52388"/>
          </a:xfrm>
          <a:custGeom>
            <a:avLst/>
            <a:gdLst>
              <a:gd name="T0" fmla="*/ 5 w 52"/>
              <a:gd name="T1" fmla="*/ 11 h 81"/>
              <a:gd name="T2" fmla="*/ 6 w 52"/>
              <a:gd name="T3" fmla="*/ 11 h 81"/>
              <a:gd name="T4" fmla="*/ 6 w 52"/>
              <a:gd name="T5" fmla="*/ 10 h 81"/>
              <a:gd name="T6" fmla="*/ 6 w 52"/>
              <a:gd name="T7" fmla="*/ 9 h 81"/>
              <a:gd name="T8" fmla="*/ 6 w 52"/>
              <a:gd name="T9" fmla="*/ 8 h 81"/>
              <a:gd name="T10" fmla="*/ 6 w 52"/>
              <a:gd name="T11" fmla="*/ 7 h 81"/>
              <a:gd name="T12" fmla="*/ 7 w 52"/>
              <a:gd name="T13" fmla="*/ 7 h 81"/>
              <a:gd name="T14" fmla="*/ 7 w 52"/>
              <a:gd name="T15" fmla="*/ 7 h 81"/>
              <a:gd name="T16" fmla="*/ 9 w 52"/>
              <a:gd name="T17" fmla="*/ 6 h 81"/>
              <a:gd name="T18" fmla="*/ 9 w 52"/>
              <a:gd name="T19" fmla="*/ 5 h 81"/>
              <a:gd name="T20" fmla="*/ 10 w 52"/>
              <a:gd name="T21" fmla="*/ 4 h 81"/>
              <a:gd name="T22" fmla="*/ 11 w 52"/>
              <a:gd name="T23" fmla="*/ 3 h 81"/>
              <a:gd name="T24" fmla="*/ 12 w 52"/>
              <a:gd name="T25" fmla="*/ 3 h 81"/>
              <a:gd name="T26" fmla="*/ 12 w 52"/>
              <a:gd name="T27" fmla="*/ 3 h 81"/>
              <a:gd name="T28" fmla="*/ 11 w 52"/>
              <a:gd name="T29" fmla="*/ 2 h 81"/>
              <a:gd name="T30" fmla="*/ 11 w 52"/>
              <a:gd name="T31" fmla="*/ 1 h 81"/>
              <a:gd name="T32" fmla="*/ 10 w 52"/>
              <a:gd name="T33" fmla="*/ 1 h 81"/>
              <a:gd name="T34" fmla="*/ 10 w 52"/>
              <a:gd name="T35" fmla="*/ 1 h 81"/>
              <a:gd name="T36" fmla="*/ 11 w 52"/>
              <a:gd name="T37" fmla="*/ 0 h 81"/>
              <a:gd name="T38" fmla="*/ 10 w 52"/>
              <a:gd name="T39" fmla="*/ 0 h 81"/>
              <a:gd name="T40" fmla="*/ 9 w 52"/>
              <a:gd name="T41" fmla="*/ 0 h 81"/>
              <a:gd name="T42" fmla="*/ 8 w 52"/>
              <a:gd name="T43" fmla="*/ 1 h 81"/>
              <a:gd name="T44" fmla="*/ 5 w 52"/>
              <a:gd name="T45" fmla="*/ 2 h 81"/>
              <a:gd name="T46" fmla="*/ 5 w 52"/>
              <a:gd name="T47" fmla="*/ 4 h 81"/>
              <a:gd name="T48" fmla="*/ 4 w 52"/>
              <a:gd name="T49" fmla="*/ 4 h 81"/>
              <a:gd name="T50" fmla="*/ 3 w 52"/>
              <a:gd name="T51" fmla="*/ 4 h 81"/>
              <a:gd name="T52" fmla="*/ 3 w 52"/>
              <a:gd name="T53" fmla="*/ 5 h 81"/>
              <a:gd name="T54" fmla="*/ 2 w 52"/>
              <a:gd name="T55" fmla="*/ 6 h 81"/>
              <a:gd name="T56" fmla="*/ 3 w 52"/>
              <a:gd name="T57" fmla="*/ 6 h 81"/>
              <a:gd name="T58" fmla="*/ 4 w 52"/>
              <a:gd name="T59" fmla="*/ 6 h 81"/>
              <a:gd name="T60" fmla="*/ 4 w 52"/>
              <a:gd name="T61" fmla="*/ 6 h 81"/>
              <a:gd name="T62" fmla="*/ 4 w 52"/>
              <a:gd name="T63" fmla="*/ 7 h 81"/>
              <a:gd name="T64" fmla="*/ 3 w 52"/>
              <a:gd name="T65" fmla="*/ 8 h 81"/>
              <a:gd name="T66" fmla="*/ 2 w 52"/>
              <a:gd name="T67" fmla="*/ 8 h 81"/>
              <a:gd name="T68" fmla="*/ 2 w 52"/>
              <a:gd name="T69" fmla="*/ 7 h 81"/>
              <a:gd name="T70" fmla="*/ 1 w 52"/>
              <a:gd name="T71" fmla="*/ 7 h 81"/>
              <a:gd name="T72" fmla="*/ 0 w 52"/>
              <a:gd name="T73" fmla="*/ 7 h 81"/>
              <a:gd name="T74" fmla="*/ 0 w 52"/>
              <a:gd name="T75" fmla="*/ 8 h 81"/>
              <a:gd name="T76" fmla="*/ 0 w 52"/>
              <a:gd name="T77" fmla="*/ 8 h 81"/>
              <a:gd name="T78" fmla="*/ 1 w 52"/>
              <a:gd name="T79" fmla="*/ 9 h 81"/>
              <a:gd name="T80" fmla="*/ 1 w 52"/>
              <a:gd name="T81" fmla="*/ 10 h 81"/>
              <a:gd name="T82" fmla="*/ 1 w 52"/>
              <a:gd name="T83" fmla="*/ 11 h 81"/>
              <a:gd name="T84" fmla="*/ 2 w 52"/>
              <a:gd name="T85" fmla="*/ 11 h 81"/>
              <a:gd name="T86" fmla="*/ 2 w 52"/>
              <a:gd name="T87" fmla="*/ 12 h 81"/>
              <a:gd name="T88" fmla="*/ 2 w 52"/>
              <a:gd name="T89" fmla="*/ 13 h 81"/>
              <a:gd name="T90" fmla="*/ 2 w 52"/>
              <a:gd name="T91" fmla="*/ 13 h 81"/>
              <a:gd name="T92" fmla="*/ 4 w 52"/>
              <a:gd name="T93" fmla="*/ 13 h 81"/>
              <a:gd name="T94" fmla="*/ 4 w 52"/>
              <a:gd name="T95" fmla="*/ 13 h 81"/>
              <a:gd name="T96" fmla="*/ 4 w 52"/>
              <a:gd name="T97" fmla="*/ 11 h 81"/>
              <a:gd name="T98" fmla="*/ 5 w 52"/>
              <a:gd name="T99" fmla="*/ 11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
              <a:gd name="T151" fmla="*/ 0 h 81"/>
              <a:gd name="T152" fmla="*/ 52 w 52"/>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 h="81">
                <a:moveTo>
                  <a:pt x="20" y="64"/>
                </a:moveTo>
                <a:lnTo>
                  <a:pt x="25" y="64"/>
                </a:lnTo>
                <a:lnTo>
                  <a:pt x="26" y="62"/>
                </a:lnTo>
                <a:lnTo>
                  <a:pt x="26" y="54"/>
                </a:lnTo>
                <a:lnTo>
                  <a:pt x="24" y="46"/>
                </a:lnTo>
                <a:lnTo>
                  <a:pt x="26" y="41"/>
                </a:lnTo>
                <a:lnTo>
                  <a:pt x="29" y="40"/>
                </a:lnTo>
                <a:lnTo>
                  <a:pt x="32" y="40"/>
                </a:lnTo>
                <a:lnTo>
                  <a:pt x="37" y="38"/>
                </a:lnTo>
                <a:lnTo>
                  <a:pt x="40" y="32"/>
                </a:lnTo>
                <a:lnTo>
                  <a:pt x="44" y="23"/>
                </a:lnTo>
                <a:lnTo>
                  <a:pt x="47" y="20"/>
                </a:lnTo>
                <a:lnTo>
                  <a:pt x="52" y="18"/>
                </a:lnTo>
                <a:lnTo>
                  <a:pt x="52" y="16"/>
                </a:lnTo>
                <a:lnTo>
                  <a:pt x="48" y="14"/>
                </a:lnTo>
                <a:lnTo>
                  <a:pt x="48" y="6"/>
                </a:lnTo>
                <a:lnTo>
                  <a:pt x="43" y="8"/>
                </a:lnTo>
                <a:lnTo>
                  <a:pt x="43" y="5"/>
                </a:lnTo>
                <a:lnTo>
                  <a:pt x="47" y="2"/>
                </a:lnTo>
                <a:lnTo>
                  <a:pt x="43" y="0"/>
                </a:lnTo>
                <a:lnTo>
                  <a:pt x="38" y="3"/>
                </a:lnTo>
                <a:lnTo>
                  <a:pt x="35" y="6"/>
                </a:lnTo>
                <a:lnTo>
                  <a:pt x="22" y="15"/>
                </a:lnTo>
                <a:lnTo>
                  <a:pt x="20" y="21"/>
                </a:lnTo>
                <a:lnTo>
                  <a:pt x="16" y="24"/>
                </a:lnTo>
                <a:lnTo>
                  <a:pt x="14" y="28"/>
                </a:lnTo>
                <a:lnTo>
                  <a:pt x="14" y="32"/>
                </a:lnTo>
                <a:lnTo>
                  <a:pt x="11" y="34"/>
                </a:lnTo>
                <a:lnTo>
                  <a:pt x="12" y="36"/>
                </a:lnTo>
                <a:lnTo>
                  <a:pt x="17" y="36"/>
                </a:lnTo>
                <a:lnTo>
                  <a:pt x="19" y="38"/>
                </a:lnTo>
                <a:lnTo>
                  <a:pt x="17" y="42"/>
                </a:lnTo>
                <a:lnTo>
                  <a:pt x="14" y="47"/>
                </a:lnTo>
                <a:lnTo>
                  <a:pt x="10" y="46"/>
                </a:lnTo>
                <a:lnTo>
                  <a:pt x="10" y="41"/>
                </a:lnTo>
                <a:lnTo>
                  <a:pt x="6" y="41"/>
                </a:lnTo>
                <a:lnTo>
                  <a:pt x="2" y="42"/>
                </a:lnTo>
                <a:lnTo>
                  <a:pt x="0" y="48"/>
                </a:lnTo>
                <a:lnTo>
                  <a:pt x="2" y="50"/>
                </a:lnTo>
                <a:lnTo>
                  <a:pt x="4" y="52"/>
                </a:lnTo>
                <a:lnTo>
                  <a:pt x="4" y="58"/>
                </a:lnTo>
                <a:lnTo>
                  <a:pt x="5" y="63"/>
                </a:lnTo>
                <a:lnTo>
                  <a:pt x="8" y="66"/>
                </a:lnTo>
                <a:lnTo>
                  <a:pt x="11" y="70"/>
                </a:lnTo>
                <a:lnTo>
                  <a:pt x="11" y="77"/>
                </a:lnTo>
                <a:lnTo>
                  <a:pt x="11" y="81"/>
                </a:lnTo>
                <a:lnTo>
                  <a:pt x="16" y="80"/>
                </a:lnTo>
                <a:lnTo>
                  <a:pt x="19" y="75"/>
                </a:lnTo>
                <a:lnTo>
                  <a:pt x="19" y="68"/>
                </a:lnTo>
                <a:lnTo>
                  <a:pt x="20" y="64"/>
                </a:lnTo>
                <a:close/>
              </a:path>
            </a:pathLst>
          </a:custGeom>
          <a:solidFill>
            <a:srgbClr val="99CC00"/>
          </a:solidFill>
          <a:ln w="1651">
            <a:solidFill>
              <a:srgbClr val="000000"/>
            </a:solidFill>
            <a:round/>
            <a:headEnd/>
            <a:tailEnd/>
          </a:ln>
        </p:spPr>
        <p:txBody>
          <a:bodyPr/>
          <a:lstStyle/>
          <a:p>
            <a:endParaRPr lang="sv-SE">
              <a:solidFill>
                <a:prstClr val="black"/>
              </a:solidFill>
              <a:latin typeface="Verdana"/>
            </a:endParaRPr>
          </a:p>
        </p:txBody>
      </p:sp>
      <p:sp>
        <p:nvSpPr>
          <p:cNvPr id="28" name="Freeform 26"/>
          <p:cNvSpPr>
            <a:spLocks/>
          </p:cNvSpPr>
          <p:nvPr/>
        </p:nvSpPr>
        <p:spPr bwMode="auto">
          <a:xfrm>
            <a:off x="2168013" y="4669319"/>
            <a:ext cx="33337" cy="44450"/>
          </a:xfrm>
          <a:custGeom>
            <a:avLst/>
            <a:gdLst>
              <a:gd name="T0" fmla="*/ 5 w 43"/>
              <a:gd name="T1" fmla="*/ 12 h 68"/>
              <a:gd name="T2" fmla="*/ 6 w 43"/>
              <a:gd name="T3" fmla="*/ 11 h 68"/>
              <a:gd name="T4" fmla="*/ 6 w 43"/>
              <a:gd name="T5" fmla="*/ 7 h 68"/>
              <a:gd name="T6" fmla="*/ 8 w 43"/>
              <a:gd name="T7" fmla="*/ 6 h 68"/>
              <a:gd name="T8" fmla="*/ 8 w 43"/>
              <a:gd name="T9" fmla="*/ 5 h 68"/>
              <a:gd name="T10" fmla="*/ 10 w 43"/>
              <a:gd name="T11" fmla="*/ 3 h 68"/>
              <a:gd name="T12" fmla="*/ 10 w 43"/>
              <a:gd name="T13" fmla="*/ 2 h 68"/>
              <a:gd name="T14" fmla="*/ 9 w 43"/>
              <a:gd name="T15" fmla="*/ 0 h 68"/>
              <a:gd name="T16" fmla="*/ 9 w 43"/>
              <a:gd name="T17" fmla="*/ 0 h 68"/>
              <a:gd name="T18" fmla="*/ 5 w 43"/>
              <a:gd name="T19" fmla="*/ 4 h 68"/>
              <a:gd name="T20" fmla="*/ 2 w 43"/>
              <a:gd name="T21" fmla="*/ 5 h 68"/>
              <a:gd name="T22" fmla="*/ 1 w 43"/>
              <a:gd name="T23" fmla="*/ 5 h 68"/>
              <a:gd name="T24" fmla="*/ 2 w 43"/>
              <a:gd name="T25" fmla="*/ 5 h 68"/>
              <a:gd name="T26" fmla="*/ 2 w 43"/>
              <a:gd name="T27" fmla="*/ 5 h 68"/>
              <a:gd name="T28" fmla="*/ 0 w 43"/>
              <a:gd name="T29" fmla="*/ 7 h 68"/>
              <a:gd name="T30" fmla="*/ 0 w 43"/>
              <a:gd name="T31" fmla="*/ 8 h 68"/>
              <a:gd name="T32" fmla="*/ 1 w 43"/>
              <a:gd name="T33" fmla="*/ 8 h 68"/>
              <a:gd name="T34" fmla="*/ 1 w 43"/>
              <a:gd name="T35" fmla="*/ 8 h 68"/>
              <a:gd name="T36" fmla="*/ 1 w 43"/>
              <a:gd name="T37" fmla="*/ 8 h 68"/>
              <a:gd name="T38" fmla="*/ 0 w 43"/>
              <a:gd name="T39" fmla="*/ 9 h 68"/>
              <a:gd name="T40" fmla="*/ 0 w 43"/>
              <a:gd name="T41" fmla="*/ 9 h 68"/>
              <a:gd name="T42" fmla="*/ 0 w 43"/>
              <a:gd name="T43" fmla="*/ 11 h 68"/>
              <a:gd name="T44" fmla="*/ 1 w 43"/>
              <a:gd name="T45" fmla="*/ 11 h 68"/>
              <a:gd name="T46" fmla="*/ 3 w 43"/>
              <a:gd name="T47" fmla="*/ 11 h 68"/>
              <a:gd name="T48" fmla="*/ 4 w 43"/>
              <a:gd name="T49" fmla="*/ 12 h 68"/>
              <a:gd name="T50" fmla="*/ 5 w 43"/>
              <a:gd name="T51" fmla="*/ 12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
              <a:gd name="T79" fmla="*/ 0 h 68"/>
              <a:gd name="T80" fmla="*/ 43 w 43"/>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 h="68">
                <a:moveTo>
                  <a:pt x="20" y="68"/>
                </a:moveTo>
                <a:lnTo>
                  <a:pt x="24" y="63"/>
                </a:lnTo>
                <a:lnTo>
                  <a:pt x="25" y="41"/>
                </a:lnTo>
                <a:lnTo>
                  <a:pt x="34" y="33"/>
                </a:lnTo>
                <a:lnTo>
                  <a:pt x="34" y="26"/>
                </a:lnTo>
                <a:lnTo>
                  <a:pt x="41" y="18"/>
                </a:lnTo>
                <a:lnTo>
                  <a:pt x="43" y="14"/>
                </a:lnTo>
                <a:lnTo>
                  <a:pt x="36" y="0"/>
                </a:lnTo>
                <a:lnTo>
                  <a:pt x="36" y="2"/>
                </a:lnTo>
                <a:lnTo>
                  <a:pt x="20" y="21"/>
                </a:lnTo>
                <a:lnTo>
                  <a:pt x="8" y="26"/>
                </a:lnTo>
                <a:lnTo>
                  <a:pt x="7" y="28"/>
                </a:lnTo>
                <a:lnTo>
                  <a:pt x="10" y="29"/>
                </a:lnTo>
                <a:lnTo>
                  <a:pt x="10" y="32"/>
                </a:lnTo>
                <a:lnTo>
                  <a:pt x="1" y="42"/>
                </a:lnTo>
                <a:lnTo>
                  <a:pt x="2" y="45"/>
                </a:lnTo>
                <a:lnTo>
                  <a:pt x="6" y="45"/>
                </a:lnTo>
                <a:lnTo>
                  <a:pt x="7" y="46"/>
                </a:lnTo>
                <a:lnTo>
                  <a:pt x="6" y="48"/>
                </a:lnTo>
                <a:lnTo>
                  <a:pt x="2" y="51"/>
                </a:lnTo>
                <a:lnTo>
                  <a:pt x="0" y="54"/>
                </a:lnTo>
                <a:lnTo>
                  <a:pt x="1" y="62"/>
                </a:lnTo>
                <a:lnTo>
                  <a:pt x="7" y="65"/>
                </a:lnTo>
                <a:lnTo>
                  <a:pt x="14" y="63"/>
                </a:lnTo>
                <a:lnTo>
                  <a:pt x="17" y="68"/>
                </a:lnTo>
                <a:lnTo>
                  <a:pt x="20" y="68"/>
                </a:lnTo>
                <a:close/>
              </a:path>
            </a:pathLst>
          </a:custGeom>
          <a:solidFill>
            <a:srgbClr val="99CC00"/>
          </a:solidFill>
          <a:ln w="1651">
            <a:solidFill>
              <a:srgbClr val="000000"/>
            </a:solidFill>
            <a:round/>
            <a:headEnd/>
            <a:tailEnd/>
          </a:ln>
        </p:spPr>
        <p:txBody>
          <a:bodyPr/>
          <a:lstStyle/>
          <a:p>
            <a:endParaRPr lang="sv-SE">
              <a:solidFill>
                <a:prstClr val="black"/>
              </a:solidFill>
              <a:latin typeface="Verdana"/>
            </a:endParaRPr>
          </a:p>
        </p:txBody>
      </p:sp>
      <p:sp>
        <p:nvSpPr>
          <p:cNvPr id="29" name="Freeform 27"/>
          <p:cNvSpPr>
            <a:spLocks/>
          </p:cNvSpPr>
          <p:nvPr/>
        </p:nvSpPr>
        <p:spPr bwMode="auto">
          <a:xfrm>
            <a:off x="2252151" y="4458182"/>
            <a:ext cx="49212" cy="33338"/>
          </a:xfrm>
          <a:custGeom>
            <a:avLst/>
            <a:gdLst>
              <a:gd name="T0" fmla="*/ 15 w 63"/>
              <a:gd name="T1" fmla="*/ 1 h 52"/>
              <a:gd name="T2" fmla="*/ 11 w 63"/>
              <a:gd name="T3" fmla="*/ 0 h 52"/>
              <a:gd name="T4" fmla="*/ 7 w 63"/>
              <a:gd name="T5" fmla="*/ 2 h 52"/>
              <a:gd name="T6" fmla="*/ 3 w 63"/>
              <a:gd name="T7" fmla="*/ 6 h 52"/>
              <a:gd name="T8" fmla="*/ 0 w 63"/>
              <a:gd name="T9" fmla="*/ 8 h 52"/>
              <a:gd name="T10" fmla="*/ 1 w 63"/>
              <a:gd name="T11" fmla="*/ 8 h 52"/>
              <a:gd name="T12" fmla="*/ 7 w 63"/>
              <a:gd name="T13" fmla="*/ 5 h 52"/>
              <a:gd name="T14" fmla="*/ 11 w 63"/>
              <a:gd name="T15" fmla="*/ 6 h 52"/>
              <a:gd name="T16" fmla="*/ 11 w 63"/>
              <a:gd name="T17" fmla="*/ 3 h 52"/>
              <a:gd name="T18" fmla="*/ 15 w 63"/>
              <a:gd name="T19" fmla="*/ 3 h 52"/>
              <a:gd name="T20" fmla="*/ 15 w 63"/>
              <a:gd name="T21" fmla="*/ 1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52"/>
              <a:gd name="T35" fmla="*/ 63 w 63"/>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52">
                <a:moveTo>
                  <a:pt x="63" y="7"/>
                </a:moveTo>
                <a:lnTo>
                  <a:pt x="47" y="0"/>
                </a:lnTo>
                <a:lnTo>
                  <a:pt x="29" y="9"/>
                </a:lnTo>
                <a:lnTo>
                  <a:pt x="15" y="34"/>
                </a:lnTo>
                <a:lnTo>
                  <a:pt x="0" y="48"/>
                </a:lnTo>
                <a:lnTo>
                  <a:pt x="6" y="52"/>
                </a:lnTo>
                <a:lnTo>
                  <a:pt x="30" y="33"/>
                </a:lnTo>
                <a:lnTo>
                  <a:pt x="45" y="36"/>
                </a:lnTo>
                <a:lnTo>
                  <a:pt x="47" y="20"/>
                </a:lnTo>
                <a:lnTo>
                  <a:pt x="63" y="19"/>
                </a:lnTo>
                <a:lnTo>
                  <a:pt x="63" y="7"/>
                </a:lnTo>
                <a:close/>
              </a:path>
            </a:pathLst>
          </a:custGeom>
          <a:solidFill>
            <a:srgbClr val="99CC00"/>
          </a:solidFill>
          <a:ln w="1651">
            <a:solidFill>
              <a:srgbClr val="000000"/>
            </a:solidFill>
            <a:round/>
            <a:headEnd/>
            <a:tailEnd/>
          </a:ln>
        </p:spPr>
        <p:txBody>
          <a:bodyPr/>
          <a:lstStyle/>
          <a:p>
            <a:endParaRPr lang="sv-SE">
              <a:solidFill>
                <a:prstClr val="black"/>
              </a:solidFill>
              <a:latin typeface="Verdana"/>
            </a:endParaRPr>
          </a:p>
        </p:txBody>
      </p:sp>
      <p:sp>
        <p:nvSpPr>
          <p:cNvPr id="30" name="Freeform 28"/>
          <p:cNvSpPr>
            <a:spLocks/>
          </p:cNvSpPr>
          <p:nvPr/>
        </p:nvSpPr>
        <p:spPr bwMode="auto">
          <a:xfrm>
            <a:off x="2123563" y="4723294"/>
            <a:ext cx="47625" cy="28575"/>
          </a:xfrm>
          <a:custGeom>
            <a:avLst/>
            <a:gdLst>
              <a:gd name="T0" fmla="*/ 5 w 63"/>
              <a:gd name="T1" fmla="*/ 7 h 45"/>
              <a:gd name="T2" fmla="*/ 6 w 63"/>
              <a:gd name="T3" fmla="*/ 7 h 45"/>
              <a:gd name="T4" fmla="*/ 7 w 63"/>
              <a:gd name="T5" fmla="*/ 6 h 45"/>
              <a:gd name="T6" fmla="*/ 8 w 63"/>
              <a:gd name="T7" fmla="*/ 6 h 45"/>
              <a:gd name="T8" fmla="*/ 9 w 63"/>
              <a:gd name="T9" fmla="*/ 6 h 45"/>
              <a:gd name="T10" fmla="*/ 11 w 63"/>
              <a:gd name="T11" fmla="*/ 5 h 45"/>
              <a:gd name="T12" fmla="*/ 10 w 63"/>
              <a:gd name="T13" fmla="*/ 5 h 45"/>
              <a:gd name="T14" fmla="*/ 10 w 63"/>
              <a:gd name="T15" fmla="*/ 4 h 45"/>
              <a:gd name="T16" fmla="*/ 10 w 63"/>
              <a:gd name="T17" fmla="*/ 3 h 45"/>
              <a:gd name="T18" fmla="*/ 14 w 63"/>
              <a:gd name="T19" fmla="*/ 2 h 45"/>
              <a:gd name="T20" fmla="*/ 14 w 63"/>
              <a:gd name="T21" fmla="*/ 2 h 45"/>
              <a:gd name="T22" fmla="*/ 14 w 63"/>
              <a:gd name="T23" fmla="*/ 0 h 45"/>
              <a:gd name="T24" fmla="*/ 14 w 63"/>
              <a:gd name="T25" fmla="*/ 0 h 45"/>
              <a:gd name="T26" fmla="*/ 13 w 63"/>
              <a:gd name="T27" fmla="*/ 0 h 45"/>
              <a:gd name="T28" fmla="*/ 12 w 63"/>
              <a:gd name="T29" fmla="*/ 1 h 45"/>
              <a:gd name="T30" fmla="*/ 10 w 63"/>
              <a:gd name="T31" fmla="*/ 2 h 45"/>
              <a:gd name="T32" fmla="*/ 9 w 63"/>
              <a:gd name="T33" fmla="*/ 2 h 45"/>
              <a:gd name="T34" fmla="*/ 5 w 63"/>
              <a:gd name="T35" fmla="*/ 4 h 45"/>
              <a:gd name="T36" fmla="*/ 4 w 63"/>
              <a:gd name="T37" fmla="*/ 4 h 45"/>
              <a:gd name="T38" fmla="*/ 2 w 63"/>
              <a:gd name="T39" fmla="*/ 5 h 45"/>
              <a:gd name="T40" fmla="*/ 0 w 63"/>
              <a:gd name="T41" fmla="*/ 6 h 45"/>
              <a:gd name="T42" fmla="*/ 0 w 63"/>
              <a:gd name="T43" fmla="*/ 7 h 45"/>
              <a:gd name="T44" fmla="*/ 1 w 63"/>
              <a:gd name="T45" fmla="*/ 7 h 45"/>
              <a:gd name="T46" fmla="*/ 2 w 63"/>
              <a:gd name="T47" fmla="*/ 6 h 45"/>
              <a:gd name="T48" fmla="*/ 3 w 63"/>
              <a:gd name="T49" fmla="*/ 6 h 45"/>
              <a:gd name="T50" fmla="*/ 3 w 63"/>
              <a:gd name="T51" fmla="*/ 6 h 45"/>
              <a:gd name="T52" fmla="*/ 3 w 63"/>
              <a:gd name="T53" fmla="*/ 7 h 45"/>
              <a:gd name="T54" fmla="*/ 5 w 63"/>
              <a:gd name="T55" fmla="*/ 7 h 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5"/>
              <a:gd name="T86" fmla="*/ 63 w 63"/>
              <a:gd name="T87" fmla="*/ 45 h 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5">
                <a:moveTo>
                  <a:pt x="23" y="43"/>
                </a:moveTo>
                <a:lnTo>
                  <a:pt x="28" y="42"/>
                </a:lnTo>
                <a:lnTo>
                  <a:pt x="30" y="39"/>
                </a:lnTo>
                <a:lnTo>
                  <a:pt x="34" y="36"/>
                </a:lnTo>
                <a:lnTo>
                  <a:pt x="40" y="37"/>
                </a:lnTo>
                <a:lnTo>
                  <a:pt x="50" y="33"/>
                </a:lnTo>
                <a:lnTo>
                  <a:pt x="46" y="29"/>
                </a:lnTo>
                <a:lnTo>
                  <a:pt x="42" y="25"/>
                </a:lnTo>
                <a:lnTo>
                  <a:pt x="45" y="21"/>
                </a:lnTo>
                <a:lnTo>
                  <a:pt x="60" y="11"/>
                </a:lnTo>
                <a:lnTo>
                  <a:pt x="63" y="9"/>
                </a:lnTo>
                <a:lnTo>
                  <a:pt x="63" y="3"/>
                </a:lnTo>
                <a:lnTo>
                  <a:pt x="60" y="0"/>
                </a:lnTo>
                <a:lnTo>
                  <a:pt x="57" y="3"/>
                </a:lnTo>
                <a:lnTo>
                  <a:pt x="53" y="7"/>
                </a:lnTo>
                <a:lnTo>
                  <a:pt x="44" y="13"/>
                </a:lnTo>
                <a:lnTo>
                  <a:pt x="39" y="12"/>
                </a:lnTo>
                <a:lnTo>
                  <a:pt x="20" y="23"/>
                </a:lnTo>
                <a:lnTo>
                  <a:pt x="16" y="27"/>
                </a:lnTo>
                <a:lnTo>
                  <a:pt x="8" y="33"/>
                </a:lnTo>
                <a:lnTo>
                  <a:pt x="0" y="40"/>
                </a:lnTo>
                <a:lnTo>
                  <a:pt x="2" y="45"/>
                </a:lnTo>
                <a:lnTo>
                  <a:pt x="4" y="43"/>
                </a:lnTo>
                <a:lnTo>
                  <a:pt x="9" y="41"/>
                </a:lnTo>
                <a:lnTo>
                  <a:pt x="14" y="36"/>
                </a:lnTo>
                <a:lnTo>
                  <a:pt x="15" y="39"/>
                </a:lnTo>
                <a:lnTo>
                  <a:pt x="15" y="43"/>
                </a:lnTo>
                <a:lnTo>
                  <a:pt x="23" y="43"/>
                </a:lnTo>
                <a:close/>
              </a:path>
            </a:pathLst>
          </a:custGeom>
          <a:solidFill>
            <a:srgbClr val="99CC00"/>
          </a:solidFill>
          <a:ln w="1588">
            <a:solidFill>
              <a:srgbClr val="000000"/>
            </a:solidFill>
            <a:round/>
            <a:headEnd/>
            <a:tailEnd/>
          </a:ln>
        </p:spPr>
        <p:txBody>
          <a:bodyPr/>
          <a:lstStyle/>
          <a:p>
            <a:endParaRPr lang="sv-SE">
              <a:solidFill>
                <a:prstClr val="black"/>
              </a:solidFill>
              <a:latin typeface="Verdana"/>
            </a:endParaRPr>
          </a:p>
        </p:txBody>
      </p:sp>
      <p:sp>
        <p:nvSpPr>
          <p:cNvPr id="31" name="Freeform 29"/>
          <p:cNvSpPr>
            <a:spLocks/>
          </p:cNvSpPr>
          <p:nvPr/>
        </p:nvSpPr>
        <p:spPr bwMode="auto">
          <a:xfrm>
            <a:off x="2101338" y="4705832"/>
            <a:ext cx="36512" cy="25400"/>
          </a:xfrm>
          <a:custGeom>
            <a:avLst/>
            <a:gdLst>
              <a:gd name="T0" fmla="*/ 2 w 47"/>
              <a:gd name="T1" fmla="*/ 6 h 40"/>
              <a:gd name="T2" fmla="*/ 2 w 47"/>
              <a:gd name="T3" fmla="*/ 6 h 40"/>
              <a:gd name="T4" fmla="*/ 3 w 47"/>
              <a:gd name="T5" fmla="*/ 5 h 40"/>
              <a:gd name="T6" fmla="*/ 3 w 47"/>
              <a:gd name="T7" fmla="*/ 4 h 40"/>
              <a:gd name="T8" fmla="*/ 4 w 47"/>
              <a:gd name="T9" fmla="*/ 5 h 40"/>
              <a:gd name="T10" fmla="*/ 4 w 47"/>
              <a:gd name="T11" fmla="*/ 6 h 40"/>
              <a:gd name="T12" fmla="*/ 5 w 47"/>
              <a:gd name="T13" fmla="*/ 6 h 40"/>
              <a:gd name="T14" fmla="*/ 6 w 47"/>
              <a:gd name="T15" fmla="*/ 6 h 40"/>
              <a:gd name="T16" fmla="*/ 7 w 47"/>
              <a:gd name="T17" fmla="*/ 6 h 40"/>
              <a:gd name="T18" fmla="*/ 6 w 47"/>
              <a:gd name="T19" fmla="*/ 4 h 40"/>
              <a:gd name="T20" fmla="*/ 6 w 47"/>
              <a:gd name="T21" fmla="*/ 3 h 40"/>
              <a:gd name="T22" fmla="*/ 7 w 47"/>
              <a:gd name="T23" fmla="*/ 3 h 40"/>
              <a:gd name="T24" fmla="*/ 8 w 47"/>
              <a:gd name="T25" fmla="*/ 3 h 40"/>
              <a:gd name="T26" fmla="*/ 8 w 47"/>
              <a:gd name="T27" fmla="*/ 3 h 40"/>
              <a:gd name="T28" fmla="*/ 8 w 47"/>
              <a:gd name="T29" fmla="*/ 2 h 40"/>
              <a:gd name="T30" fmla="*/ 9 w 47"/>
              <a:gd name="T31" fmla="*/ 1 h 40"/>
              <a:gd name="T32" fmla="*/ 10 w 47"/>
              <a:gd name="T33" fmla="*/ 1 h 40"/>
              <a:gd name="T34" fmla="*/ 11 w 47"/>
              <a:gd name="T35" fmla="*/ 1 h 40"/>
              <a:gd name="T36" fmla="*/ 11 w 47"/>
              <a:gd name="T37" fmla="*/ 0 h 40"/>
              <a:gd name="T38" fmla="*/ 10 w 47"/>
              <a:gd name="T39" fmla="*/ 0 h 40"/>
              <a:gd name="T40" fmla="*/ 8 w 47"/>
              <a:gd name="T41" fmla="*/ 0 h 40"/>
              <a:gd name="T42" fmla="*/ 6 w 47"/>
              <a:gd name="T43" fmla="*/ 1 h 40"/>
              <a:gd name="T44" fmla="*/ 3 w 47"/>
              <a:gd name="T45" fmla="*/ 1 h 40"/>
              <a:gd name="T46" fmla="*/ 2 w 47"/>
              <a:gd name="T47" fmla="*/ 1 h 40"/>
              <a:gd name="T48" fmla="*/ 2 w 47"/>
              <a:gd name="T49" fmla="*/ 2 h 40"/>
              <a:gd name="T50" fmla="*/ 2 w 47"/>
              <a:gd name="T51" fmla="*/ 2 h 40"/>
              <a:gd name="T52" fmla="*/ 2 w 47"/>
              <a:gd name="T53" fmla="*/ 2 h 40"/>
              <a:gd name="T54" fmla="*/ 2 w 47"/>
              <a:gd name="T55" fmla="*/ 3 h 40"/>
              <a:gd name="T56" fmla="*/ 0 w 47"/>
              <a:gd name="T57" fmla="*/ 4 h 40"/>
              <a:gd name="T58" fmla="*/ 0 w 47"/>
              <a:gd name="T59" fmla="*/ 4 h 40"/>
              <a:gd name="T60" fmla="*/ 0 w 47"/>
              <a:gd name="T61" fmla="*/ 6 h 40"/>
              <a:gd name="T62" fmla="*/ 0 w 47"/>
              <a:gd name="T63" fmla="*/ 6 h 40"/>
              <a:gd name="T64" fmla="*/ 0 w 47"/>
              <a:gd name="T65" fmla="*/ 6 h 40"/>
              <a:gd name="T66" fmla="*/ 2 w 47"/>
              <a:gd name="T67" fmla="*/ 6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
              <a:gd name="T103" fmla="*/ 0 h 40"/>
              <a:gd name="T104" fmla="*/ 47 w 47"/>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 h="40">
                <a:moveTo>
                  <a:pt x="8" y="39"/>
                </a:moveTo>
                <a:lnTo>
                  <a:pt x="10" y="37"/>
                </a:lnTo>
                <a:lnTo>
                  <a:pt x="12" y="31"/>
                </a:lnTo>
                <a:lnTo>
                  <a:pt x="15" y="28"/>
                </a:lnTo>
                <a:lnTo>
                  <a:pt x="17" y="31"/>
                </a:lnTo>
                <a:lnTo>
                  <a:pt x="18" y="36"/>
                </a:lnTo>
                <a:lnTo>
                  <a:pt x="22" y="38"/>
                </a:lnTo>
                <a:lnTo>
                  <a:pt x="27" y="37"/>
                </a:lnTo>
                <a:lnTo>
                  <a:pt x="30" y="34"/>
                </a:lnTo>
                <a:lnTo>
                  <a:pt x="27" y="26"/>
                </a:lnTo>
                <a:lnTo>
                  <a:pt x="26" y="21"/>
                </a:lnTo>
                <a:lnTo>
                  <a:pt x="29" y="19"/>
                </a:lnTo>
                <a:lnTo>
                  <a:pt x="33" y="20"/>
                </a:lnTo>
                <a:lnTo>
                  <a:pt x="34" y="18"/>
                </a:lnTo>
                <a:lnTo>
                  <a:pt x="34" y="13"/>
                </a:lnTo>
                <a:lnTo>
                  <a:pt x="36" y="8"/>
                </a:lnTo>
                <a:lnTo>
                  <a:pt x="41" y="8"/>
                </a:lnTo>
                <a:lnTo>
                  <a:pt x="45" y="6"/>
                </a:lnTo>
                <a:lnTo>
                  <a:pt x="47" y="2"/>
                </a:lnTo>
                <a:lnTo>
                  <a:pt x="42" y="2"/>
                </a:lnTo>
                <a:lnTo>
                  <a:pt x="33" y="0"/>
                </a:lnTo>
                <a:lnTo>
                  <a:pt x="24" y="4"/>
                </a:lnTo>
                <a:lnTo>
                  <a:pt x="15" y="4"/>
                </a:lnTo>
                <a:lnTo>
                  <a:pt x="11" y="6"/>
                </a:lnTo>
                <a:lnTo>
                  <a:pt x="9" y="10"/>
                </a:lnTo>
                <a:lnTo>
                  <a:pt x="9" y="12"/>
                </a:lnTo>
                <a:lnTo>
                  <a:pt x="10" y="16"/>
                </a:lnTo>
                <a:lnTo>
                  <a:pt x="9" y="20"/>
                </a:lnTo>
                <a:lnTo>
                  <a:pt x="3" y="26"/>
                </a:lnTo>
                <a:lnTo>
                  <a:pt x="2" y="28"/>
                </a:lnTo>
                <a:lnTo>
                  <a:pt x="3" y="36"/>
                </a:lnTo>
                <a:lnTo>
                  <a:pt x="0" y="40"/>
                </a:lnTo>
                <a:lnTo>
                  <a:pt x="3" y="40"/>
                </a:lnTo>
                <a:lnTo>
                  <a:pt x="8" y="39"/>
                </a:lnTo>
                <a:close/>
              </a:path>
            </a:pathLst>
          </a:custGeom>
          <a:solidFill>
            <a:srgbClr val="99CC00"/>
          </a:solidFill>
          <a:ln w="1588">
            <a:solidFill>
              <a:srgbClr val="000000"/>
            </a:solidFill>
            <a:round/>
            <a:headEnd/>
            <a:tailEnd/>
          </a:ln>
        </p:spPr>
        <p:txBody>
          <a:bodyPr/>
          <a:lstStyle/>
          <a:p>
            <a:endParaRPr lang="sv-SE">
              <a:solidFill>
                <a:prstClr val="black"/>
              </a:solidFill>
              <a:latin typeface="Verdana"/>
            </a:endParaRPr>
          </a:p>
        </p:txBody>
      </p:sp>
      <p:sp>
        <p:nvSpPr>
          <p:cNvPr id="32" name="Freeform 30"/>
          <p:cNvSpPr>
            <a:spLocks/>
          </p:cNvSpPr>
          <p:nvPr/>
        </p:nvSpPr>
        <p:spPr bwMode="auto">
          <a:xfrm>
            <a:off x="2229926" y="4567719"/>
            <a:ext cx="22225" cy="28575"/>
          </a:xfrm>
          <a:custGeom>
            <a:avLst/>
            <a:gdLst>
              <a:gd name="T0" fmla="*/ 6 w 30"/>
              <a:gd name="T1" fmla="*/ 1 h 44"/>
              <a:gd name="T2" fmla="*/ 7 w 30"/>
              <a:gd name="T3" fmla="*/ 2 h 44"/>
              <a:gd name="T4" fmla="*/ 7 w 30"/>
              <a:gd name="T5" fmla="*/ 3 h 44"/>
              <a:gd name="T6" fmla="*/ 7 w 30"/>
              <a:gd name="T7" fmla="*/ 5 h 44"/>
              <a:gd name="T8" fmla="*/ 6 w 30"/>
              <a:gd name="T9" fmla="*/ 6 h 44"/>
              <a:gd name="T10" fmla="*/ 5 w 30"/>
              <a:gd name="T11" fmla="*/ 7 h 44"/>
              <a:gd name="T12" fmla="*/ 3 w 30"/>
              <a:gd name="T13" fmla="*/ 7 h 44"/>
              <a:gd name="T14" fmla="*/ 3 w 30"/>
              <a:gd name="T15" fmla="*/ 7 h 44"/>
              <a:gd name="T16" fmla="*/ 2 w 30"/>
              <a:gd name="T17" fmla="*/ 7 h 44"/>
              <a:gd name="T18" fmla="*/ 2 w 30"/>
              <a:gd name="T19" fmla="*/ 5 h 44"/>
              <a:gd name="T20" fmla="*/ 2 w 30"/>
              <a:gd name="T21" fmla="*/ 5 h 44"/>
              <a:gd name="T22" fmla="*/ 2 w 30"/>
              <a:gd name="T23" fmla="*/ 3 h 44"/>
              <a:gd name="T24" fmla="*/ 0 w 30"/>
              <a:gd name="T25" fmla="*/ 0 h 44"/>
              <a:gd name="T26" fmla="*/ 2 w 30"/>
              <a:gd name="T27" fmla="*/ 0 h 44"/>
              <a:gd name="T28" fmla="*/ 3 w 30"/>
              <a:gd name="T29" fmla="*/ 1 h 44"/>
              <a:gd name="T30" fmla="*/ 4 w 30"/>
              <a:gd name="T31" fmla="*/ 0 h 44"/>
              <a:gd name="T32" fmla="*/ 6 w 30"/>
              <a:gd name="T33" fmla="*/ 1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4"/>
              <a:gd name="T53" fmla="*/ 30 w 30"/>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4">
                <a:moveTo>
                  <a:pt x="25" y="8"/>
                </a:moveTo>
                <a:lnTo>
                  <a:pt x="29" y="13"/>
                </a:lnTo>
                <a:lnTo>
                  <a:pt x="29" y="20"/>
                </a:lnTo>
                <a:lnTo>
                  <a:pt x="30" y="28"/>
                </a:lnTo>
                <a:lnTo>
                  <a:pt x="27" y="34"/>
                </a:lnTo>
                <a:lnTo>
                  <a:pt x="23" y="38"/>
                </a:lnTo>
                <a:lnTo>
                  <a:pt x="15" y="43"/>
                </a:lnTo>
                <a:lnTo>
                  <a:pt x="12" y="44"/>
                </a:lnTo>
                <a:lnTo>
                  <a:pt x="9" y="43"/>
                </a:lnTo>
                <a:lnTo>
                  <a:pt x="11" y="32"/>
                </a:lnTo>
                <a:lnTo>
                  <a:pt x="11" y="26"/>
                </a:lnTo>
                <a:lnTo>
                  <a:pt x="8" y="18"/>
                </a:lnTo>
                <a:lnTo>
                  <a:pt x="0" y="3"/>
                </a:lnTo>
                <a:lnTo>
                  <a:pt x="8" y="0"/>
                </a:lnTo>
                <a:lnTo>
                  <a:pt x="14" y="4"/>
                </a:lnTo>
                <a:lnTo>
                  <a:pt x="17" y="2"/>
                </a:lnTo>
                <a:lnTo>
                  <a:pt x="25" y="8"/>
                </a:lnTo>
                <a:close/>
              </a:path>
            </a:pathLst>
          </a:custGeom>
          <a:solidFill>
            <a:srgbClr val="99CC00"/>
          </a:solidFill>
          <a:ln w="1651">
            <a:solidFill>
              <a:srgbClr val="000000"/>
            </a:solidFill>
            <a:round/>
            <a:headEnd/>
            <a:tailEnd/>
          </a:ln>
        </p:spPr>
        <p:txBody>
          <a:bodyPr/>
          <a:lstStyle/>
          <a:p>
            <a:endParaRPr lang="sv-SE">
              <a:solidFill>
                <a:prstClr val="black"/>
              </a:solidFill>
              <a:latin typeface="Verdana"/>
            </a:endParaRPr>
          </a:p>
        </p:txBody>
      </p:sp>
      <p:sp>
        <p:nvSpPr>
          <p:cNvPr id="33" name="Freeform 31"/>
          <p:cNvSpPr>
            <a:spLocks/>
          </p:cNvSpPr>
          <p:nvPr/>
        </p:nvSpPr>
        <p:spPr bwMode="auto">
          <a:xfrm>
            <a:off x="1961638" y="4558194"/>
            <a:ext cx="17462" cy="31750"/>
          </a:xfrm>
          <a:custGeom>
            <a:avLst/>
            <a:gdLst>
              <a:gd name="T0" fmla="*/ 1 w 24"/>
              <a:gd name="T1" fmla="*/ 5 h 47"/>
              <a:gd name="T2" fmla="*/ 2 w 24"/>
              <a:gd name="T3" fmla="*/ 6 h 47"/>
              <a:gd name="T4" fmla="*/ 2 w 24"/>
              <a:gd name="T5" fmla="*/ 6 h 47"/>
              <a:gd name="T6" fmla="*/ 3 w 24"/>
              <a:gd name="T7" fmla="*/ 8 h 47"/>
              <a:gd name="T8" fmla="*/ 4 w 24"/>
              <a:gd name="T9" fmla="*/ 9 h 47"/>
              <a:gd name="T10" fmla="*/ 5 w 24"/>
              <a:gd name="T11" fmla="*/ 9 h 47"/>
              <a:gd name="T12" fmla="*/ 5 w 24"/>
              <a:gd name="T13" fmla="*/ 8 h 47"/>
              <a:gd name="T14" fmla="*/ 5 w 24"/>
              <a:gd name="T15" fmla="*/ 7 h 47"/>
              <a:gd name="T16" fmla="*/ 5 w 24"/>
              <a:gd name="T17" fmla="*/ 6 h 47"/>
              <a:gd name="T18" fmla="*/ 5 w 24"/>
              <a:gd name="T19" fmla="*/ 6 h 47"/>
              <a:gd name="T20" fmla="*/ 5 w 24"/>
              <a:gd name="T21" fmla="*/ 5 h 47"/>
              <a:gd name="T22" fmla="*/ 5 w 24"/>
              <a:gd name="T23" fmla="*/ 4 h 47"/>
              <a:gd name="T24" fmla="*/ 4 w 24"/>
              <a:gd name="T25" fmla="*/ 2 h 47"/>
              <a:gd name="T26" fmla="*/ 3 w 24"/>
              <a:gd name="T27" fmla="*/ 1 h 47"/>
              <a:gd name="T28" fmla="*/ 2 w 24"/>
              <a:gd name="T29" fmla="*/ 0 h 47"/>
              <a:gd name="T30" fmla="*/ 2 w 24"/>
              <a:gd name="T31" fmla="*/ 0 h 47"/>
              <a:gd name="T32" fmla="*/ 0 w 24"/>
              <a:gd name="T33" fmla="*/ 0 h 47"/>
              <a:gd name="T34" fmla="*/ 0 w 24"/>
              <a:gd name="T35" fmla="*/ 1 h 47"/>
              <a:gd name="T36" fmla="*/ 0 w 24"/>
              <a:gd name="T37" fmla="*/ 2 h 47"/>
              <a:gd name="T38" fmla="*/ 0 w 24"/>
              <a:gd name="T39" fmla="*/ 3 h 47"/>
              <a:gd name="T40" fmla="*/ 0 w 24"/>
              <a:gd name="T41" fmla="*/ 3 h 47"/>
              <a:gd name="T42" fmla="*/ 0 w 24"/>
              <a:gd name="T43" fmla="*/ 4 h 47"/>
              <a:gd name="T44" fmla="*/ 1 w 24"/>
              <a:gd name="T45" fmla="*/ 5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
              <a:gd name="T70" fmla="*/ 0 h 47"/>
              <a:gd name="T71" fmla="*/ 24 w 24"/>
              <a:gd name="T72" fmla="*/ 47 h 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 h="47">
                <a:moveTo>
                  <a:pt x="6" y="26"/>
                </a:moveTo>
                <a:lnTo>
                  <a:pt x="10" y="30"/>
                </a:lnTo>
                <a:lnTo>
                  <a:pt x="9" y="36"/>
                </a:lnTo>
                <a:lnTo>
                  <a:pt x="12" y="42"/>
                </a:lnTo>
                <a:lnTo>
                  <a:pt x="17" y="47"/>
                </a:lnTo>
                <a:lnTo>
                  <a:pt x="21" y="47"/>
                </a:lnTo>
                <a:lnTo>
                  <a:pt x="23" y="44"/>
                </a:lnTo>
                <a:lnTo>
                  <a:pt x="22" y="38"/>
                </a:lnTo>
                <a:lnTo>
                  <a:pt x="22" y="34"/>
                </a:lnTo>
                <a:lnTo>
                  <a:pt x="24" y="30"/>
                </a:lnTo>
                <a:lnTo>
                  <a:pt x="23" y="26"/>
                </a:lnTo>
                <a:lnTo>
                  <a:pt x="21" y="22"/>
                </a:lnTo>
                <a:lnTo>
                  <a:pt x="17" y="10"/>
                </a:lnTo>
                <a:lnTo>
                  <a:pt x="12" y="5"/>
                </a:lnTo>
                <a:lnTo>
                  <a:pt x="11" y="2"/>
                </a:lnTo>
                <a:lnTo>
                  <a:pt x="8" y="0"/>
                </a:lnTo>
                <a:lnTo>
                  <a:pt x="2" y="3"/>
                </a:lnTo>
                <a:lnTo>
                  <a:pt x="0" y="8"/>
                </a:lnTo>
                <a:lnTo>
                  <a:pt x="2" y="10"/>
                </a:lnTo>
                <a:lnTo>
                  <a:pt x="2" y="15"/>
                </a:lnTo>
                <a:lnTo>
                  <a:pt x="0" y="18"/>
                </a:lnTo>
                <a:lnTo>
                  <a:pt x="2" y="21"/>
                </a:lnTo>
                <a:lnTo>
                  <a:pt x="6" y="26"/>
                </a:lnTo>
                <a:close/>
              </a:path>
            </a:pathLst>
          </a:custGeom>
          <a:solidFill>
            <a:srgbClr val="99CC00"/>
          </a:solidFill>
          <a:ln w="1588">
            <a:solidFill>
              <a:srgbClr val="000000"/>
            </a:solidFill>
            <a:round/>
            <a:headEnd/>
            <a:tailEnd/>
          </a:ln>
        </p:spPr>
        <p:txBody>
          <a:bodyPr/>
          <a:lstStyle/>
          <a:p>
            <a:endParaRPr lang="sv-SE">
              <a:solidFill>
                <a:prstClr val="black"/>
              </a:solidFill>
              <a:latin typeface="Verdana"/>
            </a:endParaRPr>
          </a:p>
        </p:txBody>
      </p:sp>
      <p:sp>
        <p:nvSpPr>
          <p:cNvPr id="34" name="Freeform 32"/>
          <p:cNvSpPr>
            <a:spLocks/>
          </p:cNvSpPr>
          <p:nvPr/>
        </p:nvSpPr>
        <p:spPr bwMode="auto">
          <a:xfrm>
            <a:off x="2107688" y="4566132"/>
            <a:ext cx="31750" cy="19050"/>
          </a:xfrm>
          <a:custGeom>
            <a:avLst/>
            <a:gdLst>
              <a:gd name="T0" fmla="*/ 0 w 42"/>
              <a:gd name="T1" fmla="*/ 0 h 29"/>
              <a:gd name="T2" fmla="*/ 0 w 42"/>
              <a:gd name="T3" fmla="*/ 0 h 29"/>
              <a:gd name="T4" fmla="*/ 1 w 42"/>
              <a:gd name="T5" fmla="*/ 0 h 29"/>
              <a:gd name="T6" fmla="*/ 3 w 42"/>
              <a:gd name="T7" fmla="*/ 1 h 29"/>
              <a:gd name="T8" fmla="*/ 5 w 42"/>
              <a:gd name="T9" fmla="*/ 1 h 29"/>
              <a:gd name="T10" fmla="*/ 7 w 42"/>
              <a:gd name="T11" fmla="*/ 2 h 29"/>
              <a:gd name="T12" fmla="*/ 8 w 42"/>
              <a:gd name="T13" fmla="*/ 2 h 29"/>
              <a:gd name="T14" fmla="*/ 9 w 42"/>
              <a:gd name="T15" fmla="*/ 2 h 29"/>
              <a:gd name="T16" fmla="*/ 10 w 42"/>
              <a:gd name="T17" fmla="*/ 2 h 29"/>
              <a:gd name="T18" fmla="*/ 10 w 42"/>
              <a:gd name="T19" fmla="*/ 2 h 29"/>
              <a:gd name="T20" fmla="*/ 10 w 42"/>
              <a:gd name="T21" fmla="*/ 2 h 29"/>
              <a:gd name="T22" fmla="*/ 8 w 42"/>
              <a:gd name="T23" fmla="*/ 2 h 29"/>
              <a:gd name="T24" fmla="*/ 8 w 42"/>
              <a:gd name="T25" fmla="*/ 3 h 29"/>
              <a:gd name="T26" fmla="*/ 8 w 42"/>
              <a:gd name="T27" fmla="*/ 3 h 29"/>
              <a:gd name="T28" fmla="*/ 8 w 42"/>
              <a:gd name="T29" fmla="*/ 3 h 29"/>
              <a:gd name="T30" fmla="*/ 8 w 42"/>
              <a:gd name="T31" fmla="*/ 4 h 29"/>
              <a:gd name="T32" fmla="*/ 7 w 42"/>
              <a:gd name="T33" fmla="*/ 5 h 29"/>
              <a:gd name="T34" fmla="*/ 6 w 42"/>
              <a:gd name="T35" fmla="*/ 5 h 29"/>
              <a:gd name="T36" fmla="*/ 4 w 42"/>
              <a:gd name="T37" fmla="*/ 5 h 29"/>
              <a:gd name="T38" fmla="*/ 3 w 42"/>
              <a:gd name="T39" fmla="*/ 5 h 29"/>
              <a:gd name="T40" fmla="*/ 1 w 42"/>
              <a:gd name="T41" fmla="*/ 3 h 29"/>
              <a:gd name="T42" fmla="*/ 1 w 42"/>
              <a:gd name="T43" fmla="*/ 3 h 29"/>
              <a:gd name="T44" fmla="*/ 1 w 42"/>
              <a:gd name="T45" fmla="*/ 2 h 29"/>
              <a:gd name="T46" fmla="*/ 0 w 42"/>
              <a:gd name="T47" fmla="*/ 2 h 29"/>
              <a:gd name="T48" fmla="*/ 0 w 42"/>
              <a:gd name="T49" fmla="*/ 1 h 29"/>
              <a:gd name="T50" fmla="*/ 0 w 42"/>
              <a:gd name="T51" fmla="*/ 1 h 29"/>
              <a:gd name="T52" fmla="*/ 0 w 42"/>
              <a:gd name="T53" fmla="*/ 0 h 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2"/>
              <a:gd name="T82" fmla="*/ 0 h 29"/>
              <a:gd name="T83" fmla="*/ 42 w 42"/>
              <a:gd name="T84" fmla="*/ 29 h 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2" h="29">
                <a:moveTo>
                  <a:pt x="0" y="3"/>
                </a:moveTo>
                <a:lnTo>
                  <a:pt x="2" y="0"/>
                </a:lnTo>
                <a:lnTo>
                  <a:pt x="7" y="1"/>
                </a:lnTo>
                <a:lnTo>
                  <a:pt x="13" y="4"/>
                </a:lnTo>
                <a:lnTo>
                  <a:pt x="21" y="7"/>
                </a:lnTo>
                <a:lnTo>
                  <a:pt x="30" y="9"/>
                </a:lnTo>
                <a:lnTo>
                  <a:pt x="33" y="10"/>
                </a:lnTo>
                <a:lnTo>
                  <a:pt x="37" y="9"/>
                </a:lnTo>
                <a:lnTo>
                  <a:pt x="42" y="10"/>
                </a:lnTo>
                <a:lnTo>
                  <a:pt x="42" y="13"/>
                </a:lnTo>
                <a:lnTo>
                  <a:pt x="41" y="13"/>
                </a:lnTo>
                <a:lnTo>
                  <a:pt x="36" y="13"/>
                </a:lnTo>
                <a:lnTo>
                  <a:pt x="33" y="16"/>
                </a:lnTo>
                <a:lnTo>
                  <a:pt x="35" y="18"/>
                </a:lnTo>
                <a:lnTo>
                  <a:pt x="36" y="19"/>
                </a:lnTo>
                <a:lnTo>
                  <a:pt x="35" y="23"/>
                </a:lnTo>
                <a:lnTo>
                  <a:pt x="31" y="27"/>
                </a:lnTo>
                <a:lnTo>
                  <a:pt x="25" y="29"/>
                </a:lnTo>
                <a:lnTo>
                  <a:pt x="19" y="29"/>
                </a:lnTo>
                <a:lnTo>
                  <a:pt x="12" y="27"/>
                </a:lnTo>
                <a:lnTo>
                  <a:pt x="7" y="19"/>
                </a:lnTo>
                <a:lnTo>
                  <a:pt x="6" y="16"/>
                </a:lnTo>
                <a:lnTo>
                  <a:pt x="6" y="11"/>
                </a:lnTo>
                <a:lnTo>
                  <a:pt x="3" y="9"/>
                </a:lnTo>
                <a:lnTo>
                  <a:pt x="0" y="7"/>
                </a:lnTo>
                <a:lnTo>
                  <a:pt x="0" y="5"/>
                </a:lnTo>
                <a:lnTo>
                  <a:pt x="0" y="3"/>
                </a:lnTo>
                <a:close/>
              </a:path>
            </a:pathLst>
          </a:custGeom>
          <a:solidFill>
            <a:srgbClr val="99CC00"/>
          </a:solidFill>
          <a:ln w="1588">
            <a:solidFill>
              <a:srgbClr val="000000"/>
            </a:solidFill>
            <a:round/>
            <a:headEnd/>
            <a:tailEnd/>
          </a:ln>
        </p:spPr>
        <p:txBody>
          <a:bodyPr/>
          <a:lstStyle/>
          <a:p>
            <a:endParaRPr lang="sv-SE">
              <a:solidFill>
                <a:prstClr val="black"/>
              </a:solidFill>
              <a:latin typeface="Verdana"/>
            </a:endParaRPr>
          </a:p>
        </p:txBody>
      </p:sp>
      <p:sp>
        <p:nvSpPr>
          <p:cNvPr id="35" name="Freeform 33"/>
          <p:cNvSpPr>
            <a:spLocks/>
          </p:cNvSpPr>
          <p:nvPr/>
        </p:nvSpPr>
        <p:spPr bwMode="auto">
          <a:xfrm>
            <a:off x="2039426" y="4582007"/>
            <a:ext cx="20637" cy="20638"/>
          </a:xfrm>
          <a:custGeom>
            <a:avLst/>
            <a:gdLst>
              <a:gd name="T0" fmla="*/ 7 w 25"/>
              <a:gd name="T1" fmla="*/ 2 h 32"/>
              <a:gd name="T2" fmla="*/ 7 w 25"/>
              <a:gd name="T3" fmla="*/ 3 h 32"/>
              <a:gd name="T4" fmla="*/ 6 w 25"/>
              <a:gd name="T5" fmla="*/ 3 h 32"/>
              <a:gd name="T6" fmla="*/ 6 w 25"/>
              <a:gd name="T7" fmla="*/ 4 h 32"/>
              <a:gd name="T8" fmla="*/ 6 w 25"/>
              <a:gd name="T9" fmla="*/ 4 h 32"/>
              <a:gd name="T10" fmla="*/ 5 w 25"/>
              <a:gd name="T11" fmla="*/ 5 h 32"/>
              <a:gd name="T12" fmla="*/ 3 w 25"/>
              <a:gd name="T13" fmla="*/ 5 h 32"/>
              <a:gd name="T14" fmla="*/ 2 w 25"/>
              <a:gd name="T15" fmla="*/ 4 h 32"/>
              <a:gd name="T16" fmla="*/ 0 w 25"/>
              <a:gd name="T17" fmla="*/ 2 h 32"/>
              <a:gd name="T18" fmla="*/ 0 w 25"/>
              <a:gd name="T19" fmla="*/ 2 h 32"/>
              <a:gd name="T20" fmla="*/ 1 w 25"/>
              <a:gd name="T21" fmla="*/ 1 h 32"/>
              <a:gd name="T22" fmla="*/ 1 w 25"/>
              <a:gd name="T23" fmla="*/ 0 h 32"/>
              <a:gd name="T24" fmla="*/ 3 w 25"/>
              <a:gd name="T25" fmla="*/ 0 h 32"/>
              <a:gd name="T26" fmla="*/ 4 w 25"/>
              <a:gd name="T27" fmla="*/ 0 h 32"/>
              <a:gd name="T28" fmla="*/ 5 w 25"/>
              <a:gd name="T29" fmla="*/ 2 h 32"/>
              <a:gd name="T30" fmla="*/ 6 w 25"/>
              <a:gd name="T31" fmla="*/ 2 h 32"/>
              <a:gd name="T32" fmla="*/ 7 w 25"/>
              <a:gd name="T33" fmla="*/ 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2"/>
              <a:gd name="T53" fmla="*/ 25 w 25"/>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2">
                <a:moveTo>
                  <a:pt x="25" y="12"/>
                </a:moveTo>
                <a:lnTo>
                  <a:pt x="25" y="16"/>
                </a:lnTo>
                <a:lnTo>
                  <a:pt x="24" y="18"/>
                </a:lnTo>
                <a:lnTo>
                  <a:pt x="23" y="21"/>
                </a:lnTo>
                <a:lnTo>
                  <a:pt x="21" y="27"/>
                </a:lnTo>
                <a:lnTo>
                  <a:pt x="17" y="32"/>
                </a:lnTo>
                <a:lnTo>
                  <a:pt x="12" y="30"/>
                </a:lnTo>
                <a:lnTo>
                  <a:pt x="8" y="24"/>
                </a:lnTo>
                <a:lnTo>
                  <a:pt x="0" y="14"/>
                </a:lnTo>
                <a:lnTo>
                  <a:pt x="0" y="10"/>
                </a:lnTo>
                <a:lnTo>
                  <a:pt x="2" y="4"/>
                </a:lnTo>
                <a:lnTo>
                  <a:pt x="3" y="2"/>
                </a:lnTo>
                <a:lnTo>
                  <a:pt x="9" y="0"/>
                </a:lnTo>
                <a:lnTo>
                  <a:pt x="14" y="3"/>
                </a:lnTo>
                <a:lnTo>
                  <a:pt x="19" y="10"/>
                </a:lnTo>
                <a:lnTo>
                  <a:pt x="21" y="12"/>
                </a:lnTo>
                <a:lnTo>
                  <a:pt x="25" y="12"/>
                </a:lnTo>
                <a:close/>
              </a:path>
            </a:pathLst>
          </a:custGeom>
          <a:solidFill>
            <a:srgbClr val="99CC00"/>
          </a:solidFill>
          <a:ln w="1588">
            <a:solidFill>
              <a:srgbClr val="000000"/>
            </a:solidFill>
            <a:round/>
            <a:headEnd/>
            <a:tailEnd/>
          </a:ln>
        </p:spPr>
        <p:txBody>
          <a:bodyPr/>
          <a:lstStyle/>
          <a:p>
            <a:endParaRPr lang="sv-SE">
              <a:solidFill>
                <a:prstClr val="black"/>
              </a:solidFill>
              <a:latin typeface="Verdana"/>
            </a:endParaRPr>
          </a:p>
        </p:txBody>
      </p:sp>
      <p:sp>
        <p:nvSpPr>
          <p:cNvPr id="36" name="Freeform 34"/>
          <p:cNvSpPr>
            <a:spLocks/>
          </p:cNvSpPr>
          <p:nvPr/>
        </p:nvSpPr>
        <p:spPr bwMode="auto">
          <a:xfrm>
            <a:off x="2275963" y="4539144"/>
            <a:ext cx="19050" cy="23813"/>
          </a:xfrm>
          <a:custGeom>
            <a:avLst/>
            <a:gdLst>
              <a:gd name="T0" fmla="*/ 0 w 25"/>
              <a:gd name="T1" fmla="*/ 4 h 36"/>
              <a:gd name="T2" fmla="*/ 1 w 25"/>
              <a:gd name="T3" fmla="*/ 4 h 36"/>
              <a:gd name="T4" fmla="*/ 0 w 25"/>
              <a:gd name="T5" fmla="*/ 3 h 36"/>
              <a:gd name="T6" fmla="*/ 0 w 25"/>
              <a:gd name="T7" fmla="*/ 2 h 36"/>
              <a:gd name="T8" fmla="*/ 1 w 25"/>
              <a:gd name="T9" fmla="*/ 1 h 36"/>
              <a:gd name="T10" fmla="*/ 2 w 25"/>
              <a:gd name="T11" fmla="*/ 0 h 36"/>
              <a:gd name="T12" fmla="*/ 3 w 25"/>
              <a:gd name="T13" fmla="*/ 0 h 36"/>
              <a:gd name="T14" fmla="*/ 4 w 25"/>
              <a:gd name="T15" fmla="*/ 0 h 36"/>
              <a:gd name="T16" fmla="*/ 5 w 25"/>
              <a:gd name="T17" fmla="*/ 0 h 36"/>
              <a:gd name="T18" fmla="*/ 6 w 25"/>
              <a:gd name="T19" fmla="*/ 1 h 36"/>
              <a:gd name="T20" fmla="*/ 6 w 25"/>
              <a:gd name="T21" fmla="*/ 1 h 36"/>
              <a:gd name="T22" fmla="*/ 5 w 25"/>
              <a:gd name="T23" fmla="*/ 2 h 36"/>
              <a:gd name="T24" fmla="*/ 4 w 25"/>
              <a:gd name="T25" fmla="*/ 2 h 36"/>
              <a:gd name="T26" fmla="*/ 4 w 25"/>
              <a:gd name="T27" fmla="*/ 3 h 36"/>
              <a:gd name="T28" fmla="*/ 3 w 25"/>
              <a:gd name="T29" fmla="*/ 4 h 36"/>
              <a:gd name="T30" fmla="*/ 2 w 25"/>
              <a:gd name="T31" fmla="*/ 5 h 36"/>
              <a:gd name="T32" fmla="*/ 2 w 25"/>
              <a:gd name="T33" fmla="*/ 5 h 36"/>
              <a:gd name="T34" fmla="*/ 1 w 25"/>
              <a:gd name="T35" fmla="*/ 6 h 36"/>
              <a:gd name="T36" fmla="*/ 0 w 25"/>
              <a:gd name="T37" fmla="*/ 6 h 36"/>
              <a:gd name="T38" fmla="*/ 0 w 25"/>
              <a:gd name="T39" fmla="*/ 6 h 36"/>
              <a:gd name="T40" fmla="*/ 0 w 25"/>
              <a:gd name="T41" fmla="*/ 5 h 36"/>
              <a:gd name="T42" fmla="*/ 0 w 25"/>
              <a:gd name="T43" fmla="*/ 4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36"/>
              <a:gd name="T68" fmla="*/ 25 w 25"/>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36">
                <a:moveTo>
                  <a:pt x="3" y="24"/>
                </a:moveTo>
                <a:lnTo>
                  <a:pt x="5" y="21"/>
                </a:lnTo>
                <a:lnTo>
                  <a:pt x="3" y="16"/>
                </a:lnTo>
                <a:lnTo>
                  <a:pt x="3" y="11"/>
                </a:lnTo>
                <a:lnTo>
                  <a:pt x="5" y="7"/>
                </a:lnTo>
                <a:lnTo>
                  <a:pt x="9" y="3"/>
                </a:lnTo>
                <a:lnTo>
                  <a:pt x="14" y="0"/>
                </a:lnTo>
                <a:lnTo>
                  <a:pt x="19" y="0"/>
                </a:lnTo>
                <a:lnTo>
                  <a:pt x="23" y="0"/>
                </a:lnTo>
                <a:lnTo>
                  <a:pt x="24" y="4"/>
                </a:lnTo>
                <a:lnTo>
                  <a:pt x="25" y="7"/>
                </a:lnTo>
                <a:lnTo>
                  <a:pt x="21" y="11"/>
                </a:lnTo>
                <a:lnTo>
                  <a:pt x="19" y="11"/>
                </a:lnTo>
                <a:lnTo>
                  <a:pt x="18" y="17"/>
                </a:lnTo>
                <a:lnTo>
                  <a:pt x="14" y="23"/>
                </a:lnTo>
                <a:lnTo>
                  <a:pt x="9" y="27"/>
                </a:lnTo>
                <a:lnTo>
                  <a:pt x="8" y="30"/>
                </a:lnTo>
                <a:lnTo>
                  <a:pt x="7" y="33"/>
                </a:lnTo>
                <a:lnTo>
                  <a:pt x="2" y="36"/>
                </a:lnTo>
                <a:lnTo>
                  <a:pt x="0" y="35"/>
                </a:lnTo>
                <a:lnTo>
                  <a:pt x="1" y="30"/>
                </a:lnTo>
                <a:lnTo>
                  <a:pt x="3" y="24"/>
                </a:lnTo>
                <a:close/>
              </a:path>
            </a:pathLst>
          </a:custGeom>
          <a:solidFill>
            <a:srgbClr val="99CC00"/>
          </a:solidFill>
          <a:ln w="1651">
            <a:solidFill>
              <a:srgbClr val="000000"/>
            </a:solidFill>
            <a:round/>
            <a:headEnd/>
            <a:tailEnd/>
          </a:ln>
        </p:spPr>
        <p:txBody>
          <a:bodyPr/>
          <a:lstStyle/>
          <a:p>
            <a:endParaRPr lang="sv-SE">
              <a:solidFill>
                <a:prstClr val="black"/>
              </a:solidFill>
              <a:latin typeface="Verdana"/>
            </a:endParaRPr>
          </a:p>
        </p:txBody>
      </p:sp>
      <p:sp>
        <p:nvSpPr>
          <p:cNvPr id="37" name="Freeform 35"/>
          <p:cNvSpPr>
            <a:spLocks/>
          </p:cNvSpPr>
          <p:nvPr/>
        </p:nvSpPr>
        <p:spPr bwMode="auto">
          <a:xfrm>
            <a:off x="2248976" y="4596294"/>
            <a:ext cx="20637" cy="17463"/>
          </a:xfrm>
          <a:custGeom>
            <a:avLst/>
            <a:gdLst>
              <a:gd name="T0" fmla="*/ 2 w 26"/>
              <a:gd name="T1" fmla="*/ 2 h 25"/>
              <a:gd name="T2" fmla="*/ 4 w 26"/>
              <a:gd name="T3" fmla="*/ 0 h 25"/>
              <a:gd name="T4" fmla="*/ 5 w 26"/>
              <a:gd name="T5" fmla="*/ 0 h 25"/>
              <a:gd name="T6" fmla="*/ 7 w 26"/>
              <a:gd name="T7" fmla="*/ 1 h 25"/>
              <a:gd name="T8" fmla="*/ 5 w 26"/>
              <a:gd name="T9" fmla="*/ 3 h 25"/>
              <a:gd name="T10" fmla="*/ 5 w 26"/>
              <a:gd name="T11" fmla="*/ 4 h 25"/>
              <a:gd name="T12" fmla="*/ 3 w 26"/>
              <a:gd name="T13" fmla="*/ 5 h 25"/>
              <a:gd name="T14" fmla="*/ 3 w 26"/>
              <a:gd name="T15" fmla="*/ 4 h 25"/>
              <a:gd name="T16" fmla="*/ 1 w 26"/>
              <a:gd name="T17" fmla="*/ 5 h 25"/>
              <a:gd name="T18" fmla="*/ 1 w 26"/>
              <a:gd name="T19" fmla="*/ 5 h 25"/>
              <a:gd name="T20" fmla="*/ 0 w 26"/>
              <a:gd name="T21" fmla="*/ 4 h 25"/>
              <a:gd name="T22" fmla="*/ 1 w 26"/>
              <a:gd name="T23" fmla="*/ 2 h 25"/>
              <a:gd name="T24" fmla="*/ 2 w 26"/>
              <a:gd name="T25" fmla="*/ 2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5"/>
              <a:gd name="T41" fmla="*/ 26 w 26"/>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5">
                <a:moveTo>
                  <a:pt x="7" y="8"/>
                </a:moveTo>
                <a:lnTo>
                  <a:pt x="16" y="1"/>
                </a:lnTo>
                <a:lnTo>
                  <a:pt x="19" y="0"/>
                </a:lnTo>
                <a:lnTo>
                  <a:pt x="26" y="6"/>
                </a:lnTo>
                <a:lnTo>
                  <a:pt x="19" y="13"/>
                </a:lnTo>
                <a:lnTo>
                  <a:pt x="18" y="22"/>
                </a:lnTo>
                <a:lnTo>
                  <a:pt x="13" y="25"/>
                </a:lnTo>
                <a:lnTo>
                  <a:pt x="10" y="23"/>
                </a:lnTo>
                <a:lnTo>
                  <a:pt x="4" y="24"/>
                </a:lnTo>
                <a:lnTo>
                  <a:pt x="1" y="24"/>
                </a:lnTo>
                <a:lnTo>
                  <a:pt x="0" y="19"/>
                </a:lnTo>
                <a:lnTo>
                  <a:pt x="4" y="11"/>
                </a:lnTo>
                <a:lnTo>
                  <a:pt x="7" y="8"/>
                </a:lnTo>
                <a:close/>
              </a:path>
            </a:pathLst>
          </a:custGeom>
          <a:solidFill>
            <a:srgbClr val="99CC00"/>
          </a:solidFill>
          <a:ln w="1651">
            <a:solidFill>
              <a:srgbClr val="000000"/>
            </a:solidFill>
            <a:round/>
            <a:headEnd/>
            <a:tailEnd/>
          </a:ln>
        </p:spPr>
        <p:txBody>
          <a:bodyPr/>
          <a:lstStyle/>
          <a:p>
            <a:endParaRPr lang="sv-SE">
              <a:solidFill>
                <a:prstClr val="black"/>
              </a:solidFill>
              <a:latin typeface="Verdana"/>
            </a:endParaRPr>
          </a:p>
        </p:txBody>
      </p:sp>
      <p:sp>
        <p:nvSpPr>
          <p:cNvPr id="38" name="Freeform 36"/>
          <p:cNvSpPr>
            <a:spLocks/>
          </p:cNvSpPr>
          <p:nvPr/>
        </p:nvSpPr>
        <p:spPr bwMode="auto">
          <a:xfrm>
            <a:off x="2291838" y="4550257"/>
            <a:ext cx="11112" cy="17463"/>
          </a:xfrm>
          <a:custGeom>
            <a:avLst/>
            <a:gdLst>
              <a:gd name="T0" fmla="*/ 2 w 15"/>
              <a:gd name="T1" fmla="*/ 2 h 28"/>
              <a:gd name="T2" fmla="*/ 2 w 15"/>
              <a:gd name="T3" fmla="*/ 4 h 28"/>
              <a:gd name="T4" fmla="*/ 2 w 15"/>
              <a:gd name="T5" fmla="*/ 4 h 28"/>
              <a:gd name="T6" fmla="*/ 1 w 15"/>
              <a:gd name="T7" fmla="*/ 4 h 28"/>
              <a:gd name="T8" fmla="*/ 0 w 15"/>
              <a:gd name="T9" fmla="*/ 4 h 28"/>
              <a:gd name="T10" fmla="*/ 0 w 15"/>
              <a:gd name="T11" fmla="*/ 2 h 28"/>
              <a:gd name="T12" fmla="*/ 0 w 15"/>
              <a:gd name="T13" fmla="*/ 2 h 28"/>
              <a:gd name="T14" fmla="*/ 1 w 15"/>
              <a:gd name="T15" fmla="*/ 1 h 28"/>
              <a:gd name="T16" fmla="*/ 1 w 15"/>
              <a:gd name="T17" fmla="*/ 0 h 28"/>
              <a:gd name="T18" fmla="*/ 2 w 15"/>
              <a:gd name="T19" fmla="*/ 0 h 28"/>
              <a:gd name="T20" fmla="*/ 3 w 15"/>
              <a:gd name="T21" fmla="*/ 0 h 28"/>
              <a:gd name="T22" fmla="*/ 3 w 15"/>
              <a:gd name="T23" fmla="*/ 1 h 28"/>
              <a:gd name="T24" fmla="*/ 2 w 15"/>
              <a:gd name="T25" fmla="*/ 2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8"/>
              <a:gd name="T41" fmla="*/ 15 w 15"/>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8">
                <a:moveTo>
                  <a:pt x="10" y="14"/>
                </a:moveTo>
                <a:lnTo>
                  <a:pt x="11" y="25"/>
                </a:lnTo>
                <a:lnTo>
                  <a:pt x="9" y="28"/>
                </a:lnTo>
                <a:lnTo>
                  <a:pt x="4" y="28"/>
                </a:lnTo>
                <a:lnTo>
                  <a:pt x="3" y="25"/>
                </a:lnTo>
                <a:lnTo>
                  <a:pt x="3" y="13"/>
                </a:lnTo>
                <a:lnTo>
                  <a:pt x="0" y="10"/>
                </a:lnTo>
                <a:lnTo>
                  <a:pt x="5" y="7"/>
                </a:lnTo>
                <a:lnTo>
                  <a:pt x="5" y="2"/>
                </a:lnTo>
                <a:lnTo>
                  <a:pt x="9" y="0"/>
                </a:lnTo>
                <a:lnTo>
                  <a:pt x="13" y="1"/>
                </a:lnTo>
                <a:lnTo>
                  <a:pt x="15" y="6"/>
                </a:lnTo>
                <a:lnTo>
                  <a:pt x="10" y="14"/>
                </a:lnTo>
                <a:close/>
              </a:path>
            </a:pathLst>
          </a:custGeom>
          <a:solidFill>
            <a:srgbClr val="99CC00"/>
          </a:solidFill>
          <a:ln w="1651">
            <a:solidFill>
              <a:srgbClr val="000000"/>
            </a:solidFill>
            <a:round/>
            <a:headEnd/>
            <a:tailEnd/>
          </a:ln>
        </p:spPr>
        <p:txBody>
          <a:bodyPr/>
          <a:lstStyle/>
          <a:p>
            <a:endParaRPr lang="sv-SE">
              <a:solidFill>
                <a:prstClr val="black"/>
              </a:solidFill>
              <a:latin typeface="Verdana"/>
            </a:endParaRPr>
          </a:p>
        </p:txBody>
      </p:sp>
      <p:sp>
        <p:nvSpPr>
          <p:cNvPr id="39" name="Freeform 37"/>
          <p:cNvSpPr>
            <a:spLocks/>
          </p:cNvSpPr>
          <p:nvPr/>
        </p:nvSpPr>
        <p:spPr bwMode="auto">
          <a:xfrm>
            <a:off x="2237863" y="4629632"/>
            <a:ext cx="19050" cy="15875"/>
          </a:xfrm>
          <a:custGeom>
            <a:avLst/>
            <a:gdLst>
              <a:gd name="T0" fmla="*/ 1 w 27"/>
              <a:gd name="T1" fmla="*/ 2 h 24"/>
              <a:gd name="T2" fmla="*/ 2 w 27"/>
              <a:gd name="T3" fmla="*/ 1 h 24"/>
              <a:gd name="T4" fmla="*/ 2 w 27"/>
              <a:gd name="T5" fmla="*/ 0 h 24"/>
              <a:gd name="T6" fmla="*/ 3 w 27"/>
              <a:gd name="T7" fmla="*/ 0 h 24"/>
              <a:gd name="T8" fmla="*/ 3 w 27"/>
              <a:gd name="T9" fmla="*/ 2 h 24"/>
              <a:gd name="T10" fmla="*/ 4 w 27"/>
              <a:gd name="T11" fmla="*/ 1 h 24"/>
              <a:gd name="T12" fmla="*/ 5 w 27"/>
              <a:gd name="T13" fmla="*/ 1 h 24"/>
              <a:gd name="T14" fmla="*/ 5 w 27"/>
              <a:gd name="T15" fmla="*/ 2 h 24"/>
              <a:gd name="T16" fmla="*/ 4 w 27"/>
              <a:gd name="T17" fmla="*/ 3 h 24"/>
              <a:gd name="T18" fmla="*/ 3 w 27"/>
              <a:gd name="T19" fmla="*/ 3 h 24"/>
              <a:gd name="T20" fmla="*/ 2 w 27"/>
              <a:gd name="T21" fmla="*/ 3 h 24"/>
              <a:gd name="T22" fmla="*/ 1 w 27"/>
              <a:gd name="T23" fmla="*/ 3 h 24"/>
              <a:gd name="T24" fmla="*/ 0 w 27"/>
              <a:gd name="T25" fmla="*/ 4 h 24"/>
              <a:gd name="T26" fmla="*/ 0 w 27"/>
              <a:gd name="T27" fmla="*/ 3 h 24"/>
              <a:gd name="T28" fmla="*/ 1 w 27"/>
              <a:gd name="T29" fmla="*/ 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24"/>
              <a:gd name="T47" fmla="*/ 27 w 27"/>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24">
                <a:moveTo>
                  <a:pt x="7" y="9"/>
                </a:moveTo>
                <a:lnTo>
                  <a:pt x="10" y="4"/>
                </a:lnTo>
                <a:lnTo>
                  <a:pt x="12" y="0"/>
                </a:lnTo>
                <a:lnTo>
                  <a:pt x="16" y="2"/>
                </a:lnTo>
                <a:lnTo>
                  <a:pt x="15" y="9"/>
                </a:lnTo>
                <a:lnTo>
                  <a:pt x="22" y="5"/>
                </a:lnTo>
                <a:lnTo>
                  <a:pt x="27" y="5"/>
                </a:lnTo>
                <a:lnTo>
                  <a:pt x="24" y="10"/>
                </a:lnTo>
                <a:lnTo>
                  <a:pt x="22" y="14"/>
                </a:lnTo>
                <a:lnTo>
                  <a:pt x="16" y="15"/>
                </a:lnTo>
                <a:lnTo>
                  <a:pt x="10" y="17"/>
                </a:lnTo>
                <a:lnTo>
                  <a:pt x="5" y="20"/>
                </a:lnTo>
                <a:lnTo>
                  <a:pt x="0" y="24"/>
                </a:lnTo>
                <a:lnTo>
                  <a:pt x="1" y="20"/>
                </a:lnTo>
                <a:lnTo>
                  <a:pt x="7" y="9"/>
                </a:lnTo>
                <a:close/>
              </a:path>
            </a:pathLst>
          </a:custGeom>
          <a:solidFill>
            <a:srgbClr val="99CC00"/>
          </a:solidFill>
          <a:ln w="1651">
            <a:solidFill>
              <a:srgbClr val="000000"/>
            </a:solidFill>
            <a:round/>
            <a:headEnd/>
            <a:tailEnd/>
          </a:ln>
        </p:spPr>
        <p:txBody>
          <a:bodyPr/>
          <a:lstStyle/>
          <a:p>
            <a:endParaRPr lang="sv-SE">
              <a:solidFill>
                <a:prstClr val="black"/>
              </a:solidFill>
              <a:latin typeface="Verdana"/>
            </a:endParaRPr>
          </a:p>
        </p:txBody>
      </p:sp>
      <p:sp>
        <p:nvSpPr>
          <p:cNvPr id="40" name="Freeform 38"/>
          <p:cNvSpPr>
            <a:spLocks/>
          </p:cNvSpPr>
          <p:nvPr/>
        </p:nvSpPr>
        <p:spPr bwMode="auto">
          <a:xfrm>
            <a:off x="2279138" y="4572482"/>
            <a:ext cx="12700" cy="19050"/>
          </a:xfrm>
          <a:custGeom>
            <a:avLst/>
            <a:gdLst>
              <a:gd name="T0" fmla="*/ 4 w 15"/>
              <a:gd name="T1" fmla="*/ 0 h 29"/>
              <a:gd name="T2" fmla="*/ 4 w 15"/>
              <a:gd name="T3" fmla="*/ 1 h 29"/>
              <a:gd name="T4" fmla="*/ 3 w 15"/>
              <a:gd name="T5" fmla="*/ 1 h 29"/>
              <a:gd name="T6" fmla="*/ 3 w 15"/>
              <a:gd name="T7" fmla="*/ 2 h 29"/>
              <a:gd name="T8" fmla="*/ 3 w 15"/>
              <a:gd name="T9" fmla="*/ 3 h 29"/>
              <a:gd name="T10" fmla="*/ 3 w 15"/>
              <a:gd name="T11" fmla="*/ 4 h 29"/>
              <a:gd name="T12" fmla="*/ 4 w 15"/>
              <a:gd name="T13" fmla="*/ 5 h 29"/>
              <a:gd name="T14" fmla="*/ 3 w 15"/>
              <a:gd name="T15" fmla="*/ 5 h 29"/>
              <a:gd name="T16" fmla="*/ 0 w 15"/>
              <a:gd name="T17" fmla="*/ 5 h 29"/>
              <a:gd name="T18" fmla="*/ 1 w 15"/>
              <a:gd name="T19" fmla="*/ 4 h 29"/>
              <a:gd name="T20" fmla="*/ 1 w 15"/>
              <a:gd name="T21" fmla="*/ 3 h 29"/>
              <a:gd name="T22" fmla="*/ 2 w 15"/>
              <a:gd name="T23" fmla="*/ 2 h 29"/>
              <a:gd name="T24" fmla="*/ 2 w 15"/>
              <a:gd name="T25" fmla="*/ 1 h 29"/>
              <a:gd name="T26" fmla="*/ 3 w 15"/>
              <a:gd name="T27" fmla="*/ 0 h 29"/>
              <a:gd name="T28" fmla="*/ 4 w 15"/>
              <a:gd name="T29" fmla="*/ 0 h 29"/>
              <a:gd name="T30" fmla="*/ 4 w 15"/>
              <a:gd name="T31" fmla="*/ 0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29"/>
              <a:gd name="T50" fmla="*/ 15 w 15"/>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29">
                <a:moveTo>
                  <a:pt x="15" y="1"/>
                </a:moveTo>
                <a:lnTo>
                  <a:pt x="15" y="5"/>
                </a:lnTo>
                <a:lnTo>
                  <a:pt x="12" y="7"/>
                </a:lnTo>
                <a:lnTo>
                  <a:pt x="12" y="12"/>
                </a:lnTo>
                <a:lnTo>
                  <a:pt x="9" y="18"/>
                </a:lnTo>
                <a:lnTo>
                  <a:pt x="9" y="22"/>
                </a:lnTo>
                <a:lnTo>
                  <a:pt x="13" y="26"/>
                </a:lnTo>
                <a:lnTo>
                  <a:pt x="11" y="29"/>
                </a:lnTo>
                <a:lnTo>
                  <a:pt x="0" y="29"/>
                </a:lnTo>
                <a:lnTo>
                  <a:pt x="2" y="25"/>
                </a:lnTo>
                <a:lnTo>
                  <a:pt x="3" y="17"/>
                </a:lnTo>
                <a:lnTo>
                  <a:pt x="5" y="10"/>
                </a:lnTo>
                <a:lnTo>
                  <a:pt x="6" y="5"/>
                </a:lnTo>
                <a:lnTo>
                  <a:pt x="11" y="1"/>
                </a:lnTo>
                <a:lnTo>
                  <a:pt x="13" y="0"/>
                </a:lnTo>
                <a:lnTo>
                  <a:pt x="15" y="1"/>
                </a:lnTo>
                <a:close/>
              </a:path>
            </a:pathLst>
          </a:custGeom>
          <a:solidFill>
            <a:srgbClr val="99CC00"/>
          </a:solidFill>
          <a:ln w="1651">
            <a:solidFill>
              <a:srgbClr val="000000"/>
            </a:solidFill>
            <a:round/>
            <a:headEnd/>
            <a:tailEnd/>
          </a:ln>
        </p:spPr>
        <p:txBody>
          <a:bodyPr/>
          <a:lstStyle/>
          <a:p>
            <a:endParaRPr lang="sv-SE">
              <a:solidFill>
                <a:prstClr val="black"/>
              </a:solidFill>
              <a:latin typeface="Verdana"/>
            </a:endParaRPr>
          </a:p>
        </p:txBody>
      </p:sp>
      <p:sp>
        <p:nvSpPr>
          <p:cNvPr id="41" name="Freeform 39"/>
          <p:cNvSpPr>
            <a:spLocks/>
          </p:cNvSpPr>
          <p:nvPr/>
        </p:nvSpPr>
        <p:spPr bwMode="auto">
          <a:xfrm>
            <a:off x="2153726" y="4543907"/>
            <a:ext cx="11112" cy="11113"/>
          </a:xfrm>
          <a:custGeom>
            <a:avLst/>
            <a:gdLst>
              <a:gd name="T0" fmla="*/ 0 w 15"/>
              <a:gd name="T1" fmla="*/ 1 h 16"/>
              <a:gd name="T2" fmla="*/ 0 w 15"/>
              <a:gd name="T3" fmla="*/ 3 h 16"/>
              <a:gd name="T4" fmla="*/ 0 w 15"/>
              <a:gd name="T5" fmla="*/ 3 h 16"/>
              <a:gd name="T6" fmla="*/ 2 w 15"/>
              <a:gd name="T7" fmla="*/ 2 h 16"/>
              <a:gd name="T8" fmla="*/ 3 w 15"/>
              <a:gd name="T9" fmla="*/ 2 h 16"/>
              <a:gd name="T10" fmla="*/ 3 w 15"/>
              <a:gd name="T11" fmla="*/ 1 h 16"/>
              <a:gd name="T12" fmla="*/ 2 w 15"/>
              <a:gd name="T13" fmla="*/ 0 h 16"/>
              <a:gd name="T14" fmla="*/ 1 w 15"/>
              <a:gd name="T15" fmla="*/ 0 h 16"/>
              <a:gd name="T16" fmla="*/ 1 w 15"/>
              <a:gd name="T17" fmla="*/ 0 h 16"/>
              <a:gd name="T18" fmla="*/ 0 w 15"/>
              <a:gd name="T19" fmla="*/ 0 h 16"/>
              <a:gd name="T20" fmla="*/ 0 w 15"/>
              <a:gd name="T21" fmla="*/ 1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6"/>
              <a:gd name="T35" fmla="*/ 15 w 15"/>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6">
                <a:moveTo>
                  <a:pt x="1" y="7"/>
                </a:moveTo>
                <a:lnTo>
                  <a:pt x="0" y="13"/>
                </a:lnTo>
                <a:lnTo>
                  <a:pt x="3" y="16"/>
                </a:lnTo>
                <a:lnTo>
                  <a:pt x="9" y="9"/>
                </a:lnTo>
                <a:lnTo>
                  <a:pt x="15" y="8"/>
                </a:lnTo>
                <a:lnTo>
                  <a:pt x="15" y="6"/>
                </a:lnTo>
                <a:lnTo>
                  <a:pt x="11" y="3"/>
                </a:lnTo>
                <a:lnTo>
                  <a:pt x="7" y="0"/>
                </a:lnTo>
                <a:lnTo>
                  <a:pt x="5" y="0"/>
                </a:lnTo>
                <a:lnTo>
                  <a:pt x="2" y="3"/>
                </a:lnTo>
                <a:lnTo>
                  <a:pt x="1" y="7"/>
                </a:lnTo>
                <a:close/>
              </a:path>
            </a:pathLst>
          </a:custGeom>
          <a:solidFill>
            <a:srgbClr val="99CC00"/>
          </a:solidFill>
          <a:ln w="1651">
            <a:solidFill>
              <a:srgbClr val="000000"/>
            </a:solidFill>
            <a:round/>
            <a:headEnd/>
            <a:tailEnd/>
          </a:ln>
        </p:spPr>
        <p:txBody>
          <a:bodyPr/>
          <a:lstStyle/>
          <a:p>
            <a:endParaRPr lang="sv-SE">
              <a:solidFill>
                <a:prstClr val="black"/>
              </a:solidFill>
              <a:latin typeface="Verdana"/>
            </a:endParaRPr>
          </a:p>
        </p:txBody>
      </p:sp>
      <p:sp>
        <p:nvSpPr>
          <p:cNvPr id="42" name="Freeform 40"/>
          <p:cNvSpPr>
            <a:spLocks/>
          </p:cNvSpPr>
          <p:nvPr/>
        </p:nvSpPr>
        <p:spPr bwMode="auto">
          <a:xfrm>
            <a:off x="1793363" y="4080357"/>
            <a:ext cx="412750" cy="458788"/>
          </a:xfrm>
          <a:custGeom>
            <a:avLst/>
            <a:gdLst>
              <a:gd name="T0" fmla="*/ 42 w 546"/>
              <a:gd name="T1" fmla="*/ 106 h 702"/>
              <a:gd name="T2" fmla="*/ 48 w 546"/>
              <a:gd name="T3" fmla="*/ 119 h 702"/>
              <a:gd name="T4" fmla="*/ 33 w 546"/>
              <a:gd name="T5" fmla="*/ 113 h 702"/>
              <a:gd name="T6" fmla="*/ 21 w 546"/>
              <a:gd name="T7" fmla="*/ 112 h 702"/>
              <a:gd name="T8" fmla="*/ 11 w 546"/>
              <a:gd name="T9" fmla="*/ 110 h 702"/>
              <a:gd name="T10" fmla="*/ 4 w 546"/>
              <a:gd name="T11" fmla="*/ 93 h 702"/>
              <a:gd name="T12" fmla="*/ 4 w 546"/>
              <a:gd name="T13" fmla="*/ 85 h 702"/>
              <a:gd name="T14" fmla="*/ 14 w 546"/>
              <a:gd name="T15" fmla="*/ 79 h 702"/>
              <a:gd name="T16" fmla="*/ 26 w 546"/>
              <a:gd name="T17" fmla="*/ 78 h 702"/>
              <a:gd name="T18" fmla="*/ 23 w 546"/>
              <a:gd name="T19" fmla="*/ 68 h 702"/>
              <a:gd name="T20" fmla="*/ 29 w 546"/>
              <a:gd name="T21" fmla="*/ 65 h 702"/>
              <a:gd name="T22" fmla="*/ 34 w 546"/>
              <a:gd name="T23" fmla="*/ 63 h 702"/>
              <a:gd name="T24" fmla="*/ 37 w 546"/>
              <a:gd name="T25" fmla="*/ 56 h 702"/>
              <a:gd name="T26" fmla="*/ 41 w 546"/>
              <a:gd name="T27" fmla="*/ 43 h 702"/>
              <a:gd name="T28" fmla="*/ 35 w 546"/>
              <a:gd name="T29" fmla="*/ 37 h 702"/>
              <a:gd name="T30" fmla="*/ 30 w 546"/>
              <a:gd name="T31" fmla="*/ 23 h 702"/>
              <a:gd name="T32" fmla="*/ 39 w 546"/>
              <a:gd name="T33" fmla="*/ 0 h 702"/>
              <a:gd name="T34" fmla="*/ 56 w 546"/>
              <a:gd name="T35" fmla="*/ 5 h 702"/>
              <a:gd name="T36" fmla="*/ 64 w 546"/>
              <a:gd name="T37" fmla="*/ 12 h 702"/>
              <a:gd name="T38" fmla="*/ 76 w 546"/>
              <a:gd name="T39" fmla="*/ 4 h 702"/>
              <a:gd name="T40" fmla="*/ 82 w 546"/>
              <a:gd name="T41" fmla="*/ 14 h 702"/>
              <a:gd name="T42" fmla="*/ 101 w 546"/>
              <a:gd name="T43" fmla="*/ 28 h 702"/>
              <a:gd name="T44" fmla="*/ 110 w 546"/>
              <a:gd name="T45" fmla="*/ 27 h 702"/>
              <a:gd name="T46" fmla="*/ 107 w 546"/>
              <a:gd name="T47" fmla="*/ 14 h 702"/>
              <a:gd name="T48" fmla="*/ 112 w 546"/>
              <a:gd name="T49" fmla="*/ 22 h 702"/>
              <a:gd name="T50" fmla="*/ 122 w 546"/>
              <a:gd name="T51" fmla="*/ 29 h 702"/>
              <a:gd name="T52" fmla="*/ 116 w 546"/>
              <a:gd name="T53" fmla="*/ 33 h 702"/>
              <a:gd name="T54" fmla="*/ 124 w 546"/>
              <a:gd name="T55" fmla="*/ 40 h 702"/>
              <a:gd name="T56" fmla="*/ 118 w 546"/>
              <a:gd name="T57" fmla="*/ 43 h 702"/>
              <a:gd name="T58" fmla="*/ 117 w 546"/>
              <a:gd name="T59" fmla="*/ 54 h 702"/>
              <a:gd name="T60" fmla="*/ 110 w 546"/>
              <a:gd name="T61" fmla="*/ 60 h 702"/>
              <a:gd name="T62" fmla="*/ 112 w 546"/>
              <a:gd name="T63" fmla="*/ 65 h 702"/>
              <a:gd name="T64" fmla="*/ 106 w 546"/>
              <a:gd name="T65" fmla="*/ 82 h 702"/>
              <a:gd name="T66" fmla="*/ 92 w 546"/>
              <a:gd name="T67" fmla="*/ 91 h 702"/>
              <a:gd name="T68" fmla="*/ 89 w 546"/>
              <a:gd name="T69" fmla="*/ 92 h 702"/>
              <a:gd name="T70" fmla="*/ 87 w 546"/>
              <a:gd name="T71" fmla="*/ 93 h 702"/>
              <a:gd name="T72" fmla="*/ 83 w 546"/>
              <a:gd name="T73" fmla="*/ 94 h 702"/>
              <a:gd name="T74" fmla="*/ 80 w 546"/>
              <a:gd name="T75" fmla="*/ 95 h 702"/>
              <a:gd name="T76" fmla="*/ 76 w 546"/>
              <a:gd name="T77" fmla="*/ 97 h 702"/>
              <a:gd name="T78" fmla="*/ 73 w 546"/>
              <a:gd name="T79" fmla="*/ 97 h 702"/>
              <a:gd name="T80" fmla="*/ 70 w 546"/>
              <a:gd name="T81" fmla="*/ 98 h 702"/>
              <a:gd name="T82" fmla="*/ 68 w 546"/>
              <a:gd name="T83" fmla="*/ 99 h 702"/>
              <a:gd name="T84" fmla="*/ 66 w 546"/>
              <a:gd name="T85" fmla="*/ 98 h 702"/>
              <a:gd name="T86" fmla="*/ 63 w 546"/>
              <a:gd name="T87" fmla="*/ 97 h 702"/>
              <a:gd name="T88" fmla="*/ 61 w 546"/>
              <a:gd name="T89" fmla="*/ 98 h 702"/>
              <a:gd name="T90" fmla="*/ 58 w 546"/>
              <a:gd name="T91" fmla="*/ 100 h 702"/>
              <a:gd name="T92" fmla="*/ 57 w 546"/>
              <a:gd name="T93" fmla="*/ 102 h 702"/>
              <a:gd name="T94" fmla="*/ 55 w 546"/>
              <a:gd name="T95" fmla="*/ 103 h 702"/>
              <a:gd name="T96" fmla="*/ 54 w 546"/>
              <a:gd name="T97" fmla="*/ 107 h 702"/>
              <a:gd name="T98" fmla="*/ 57 w 546"/>
              <a:gd name="T99" fmla="*/ 110 h 702"/>
              <a:gd name="T100" fmla="*/ 55 w 546"/>
              <a:gd name="T101" fmla="*/ 112 h 702"/>
              <a:gd name="T102" fmla="*/ 53 w 546"/>
              <a:gd name="T103" fmla="*/ 113 h 702"/>
              <a:gd name="T104" fmla="*/ 48 w 546"/>
              <a:gd name="T105" fmla="*/ 110 h 702"/>
              <a:gd name="T106" fmla="*/ 46 w 546"/>
              <a:gd name="T107" fmla="*/ 106 h 702"/>
              <a:gd name="T108" fmla="*/ 43 w 546"/>
              <a:gd name="T109" fmla="*/ 105 h 7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6"/>
              <a:gd name="T166" fmla="*/ 0 h 702"/>
              <a:gd name="T167" fmla="*/ 546 w 546"/>
              <a:gd name="T168" fmla="*/ 702 h 7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6" h="702">
                <a:moveTo>
                  <a:pt x="190" y="621"/>
                </a:moveTo>
                <a:lnTo>
                  <a:pt x="186" y="625"/>
                </a:lnTo>
                <a:lnTo>
                  <a:pt x="208" y="671"/>
                </a:lnTo>
                <a:lnTo>
                  <a:pt x="209" y="702"/>
                </a:lnTo>
                <a:lnTo>
                  <a:pt x="184" y="701"/>
                </a:lnTo>
                <a:lnTo>
                  <a:pt x="145" y="669"/>
                </a:lnTo>
                <a:lnTo>
                  <a:pt x="111" y="653"/>
                </a:lnTo>
                <a:lnTo>
                  <a:pt x="93" y="658"/>
                </a:lnTo>
                <a:lnTo>
                  <a:pt x="72" y="671"/>
                </a:lnTo>
                <a:lnTo>
                  <a:pt x="51" y="649"/>
                </a:lnTo>
                <a:lnTo>
                  <a:pt x="39" y="586"/>
                </a:lnTo>
                <a:lnTo>
                  <a:pt x="16" y="552"/>
                </a:lnTo>
                <a:lnTo>
                  <a:pt x="0" y="523"/>
                </a:lnTo>
                <a:lnTo>
                  <a:pt x="17" y="501"/>
                </a:lnTo>
                <a:lnTo>
                  <a:pt x="25" y="475"/>
                </a:lnTo>
                <a:lnTo>
                  <a:pt x="61" y="469"/>
                </a:lnTo>
                <a:lnTo>
                  <a:pt x="83" y="492"/>
                </a:lnTo>
                <a:lnTo>
                  <a:pt x="114" y="460"/>
                </a:lnTo>
                <a:lnTo>
                  <a:pt x="115" y="414"/>
                </a:lnTo>
                <a:lnTo>
                  <a:pt x="103" y="401"/>
                </a:lnTo>
                <a:lnTo>
                  <a:pt x="108" y="389"/>
                </a:lnTo>
                <a:lnTo>
                  <a:pt x="127" y="385"/>
                </a:lnTo>
                <a:lnTo>
                  <a:pt x="136" y="364"/>
                </a:lnTo>
                <a:lnTo>
                  <a:pt x="151" y="369"/>
                </a:lnTo>
                <a:lnTo>
                  <a:pt x="165" y="353"/>
                </a:lnTo>
                <a:lnTo>
                  <a:pt x="162" y="328"/>
                </a:lnTo>
                <a:lnTo>
                  <a:pt x="168" y="306"/>
                </a:lnTo>
                <a:lnTo>
                  <a:pt x="183" y="253"/>
                </a:lnTo>
                <a:lnTo>
                  <a:pt x="153" y="233"/>
                </a:lnTo>
                <a:lnTo>
                  <a:pt x="153" y="217"/>
                </a:lnTo>
                <a:lnTo>
                  <a:pt x="131" y="205"/>
                </a:lnTo>
                <a:lnTo>
                  <a:pt x="130" y="135"/>
                </a:lnTo>
                <a:lnTo>
                  <a:pt x="159" y="108"/>
                </a:lnTo>
                <a:lnTo>
                  <a:pt x="171" y="0"/>
                </a:lnTo>
                <a:lnTo>
                  <a:pt x="246" y="0"/>
                </a:lnTo>
                <a:lnTo>
                  <a:pt x="245" y="31"/>
                </a:lnTo>
                <a:lnTo>
                  <a:pt x="262" y="75"/>
                </a:lnTo>
                <a:lnTo>
                  <a:pt x="283" y="70"/>
                </a:lnTo>
                <a:lnTo>
                  <a:pt x="300" y="41"/>
                </a:lnTo>
                <a:lnTo>
                  <a:pt x="334" y="25"/>
                </a:lnTo>
                <a:lnTo>
                  <a:pt x="358" y="41"/>
                </a:lnTo>
                <a:lnTo>
                  <a:pt x="363" y="79"/>
                </a:lnTo>
                <a:lnTo>
                  <a:pt x="395" y="121"/>
                </a:lnTo>
                <a:lnTo>
                  <a:pt x="447" y="166"/>
                </a:lnTo>
                <a:lnTo>
                  <a:pt x="475" y="173"/>
                </a:lnTo>
                <a:lnTo>
                  <a:pt x="485" y="161"/>
                </a:lnTo>
                <a:lnTo>
                  <a:pt x="472" y="109"/>
                </a:lnTo>
                <a:lnTo>
                  <a:pt x="473" y="84"/>
                </a:lnTo>
                <a:lnTo>
                  <a:pt x="484" y="78"/>
                </a:lnTo>
                <a:lnTo>
                  <a:pt x="496" y="131"/>
                </a:lnTo>
                <a:lnTo>
                  <a:pt x="517" y="166"/>
                </a:lnTo>
                <a:lnTo>
                  <a:pt x="538" y="172"/>
                </a:lnTo>
                <a:lnTo>
                  <a:pt x="534" y="191"/>
                </a:lnTo>
                <a:lnTo>
                  <a:pt x="510" y="193"/>
                </a:lnTo>
                <a:lnTo>
                  <a:pt x="534" y="214"/>
                </a:lnTo>
                <a:lnTo>
                  <a:pt x="546" y="237"/>
                </a:lnTo>
                <a:lnTo>
                  <a:pt x="538" y="253"/>
                </a:lnTo>
                <a:lnTo>
                  <a:pt x="520" y="253"/>
                </a:lnTo>
                <a:lnTo>
                  <a:pt x="522" y="286"/>
                </a:lnTo>
                <a:lnTo>
                  <a:pt x="516" y="316"/>
                </a:lnTo>
                <a:lnTo>
                  <a:pt x="510" y="345"/>
                </a:lnTo>
                <a:lnTo>
                  <a:pt x="486" y="353"/>
                </a:lnTo>
                <a:lnTo>
                  <a:pt x="505" y="377"/>
                </a:lnTo>
                <a:lnTo>
                  <a:pt x="493" y="382"/>
                </a:lnTo>
                <a:lnTo>
                  <a:pt x="487" y="457"/>
                </a:lnTo>
                <a:lnTo>
                  <a:pt x="466" y="480"/>
                </a:lnTo>
                <a:lnTo>
                  <a:pt x="419" y="493"/>
                </a:lnTo>
                <a:lnTo>
                  <a:pt x="406" y="540"/>
                </a:lnTo>
                <a:lnTo>
                  <a:pt x="399" y="540"/>
                </a:lnTo>
                <a:lnTo>
                  <a:pt x="393" y="541"/>
                </a:lnTo>
                <a:lnTo>
                  <a:pt x="389" y="540"/>
                </a:lnTo>
                <a:lnTo>
                  <a:pt x="382" y="546"/>
                </a:lnTo>
                <a:lnTo>
                  <a:pt x="375" y="547"/>
                </a:lnTo>
                <a:lnTo>
                  <a:pt x="365" y="556"/>
                </a:lnTo>
                <a:lnTo>
                  <a:pt x="360" y="558"/>
                </a:lnTo>
                <a:lnTo>
                  <a:pt x="354" y="559"/>
                </a:lnTo>
                <a:lnTo>
                  <a:pt x="330" y="569"/>
                </a:lnTo>
                <a:lnTo>
                  <a:pt x="333" y="573"/>
                </a:lnTo>
                <a:lnTo>
                  <a:pt x="327" y="576"/>
                </a:lnTo>
                <a:lnTo>
                  <a:pt x="323" y="573"/>
                </a:lnTo>
                <a:lnTo>
                  <a:pt x="317" y="573"/>
                </a:lnTo>
                <a:lnTo>
                  <a:pt x="310" y="577"/>
                </a:lnTo>
                <a:lnTo>
                  <a:pt x="306" y="586"/>
                </a:lnTo>
                <a:lnTo>
                  <a:pt x="300" y="585"/>
                </a:lnTo>
                <a:lnTo>
                  <a:pt x="299" y="577"/>
                </a:lnTo>
                <a:lnTo>
                  <a:pt x="291" y="576"/>
                </a:lnTo>
                <a:lnTo>
                  <a:pt x="287" y="570"/>
                </a:lnTo>
                <a:lnTo>
                  <a:pt x="279" y="570"/>
                </a:lnTo>
                <a:lnTo>
                  <a:pt x="269" y="569"/>
                </a:lnTo>
                <a:lnTo>
                  <a:pt x="271" y="580"/>
                </a:lnTo>
                <a:lnTo>
                  <a:pt x="263" y="585"/>
                </a:lnTo>
                <a:lnTo>
                  <a:pt x="255" y="593"/>
                </a:lnTo>
                <a:lnTo>
                  <a:pt x="257" y="597"/>
                </a:lnTo>
                <a:lnTo>
                  <a:pt x="252" y="603"/>
                </a:lnTo>
                <a:lnTo>
                  <a:pt x="249" y="604"/>
                </a:lnTo>
                <a:lnTo>
                  <a:pt x="244" y="609"/>
                </a:lnTo>
                <a:lnTo>
                  <a:pt x="239" y="618"/>
                </a:lnTo>
                <a:lnTo>
                  <a:pt x="240" y="629"/>
                </a:lnTo>
                <a:lnTo>
                  <a:pt x="252" y="640"/>
                </a:lnTo>
                <a:lnTo>
                  <a:pt x="251" y="648"/>
                </a:lnTo>
                <a:lnTo>
                  <a:pt x="246" y="649"/>
                </a:lnTo>
                <a:lnTo>
                  <a:pt x="243" y="659"/>
                </a:lnTo>
                <a:lnTo>
                  <a:pt x="239" y="665"/>
                </a:lnTo>
                <a:lnTo>
                  <a:pt x="233" y="666"/>
                </a:lnTo>
                <a:lnTo>
                  <a:pt x="223" y="658"/>
                </a:lnTo>
                <a:lnTo>
                  <a:pt x="213" y="646"/>
                </a:lnTo>
                <a:lnTo>
                  <a:pt x="204" y="634"/>
                </a:lnTo>
                <a:lnTo>
                  <a:pt x="201" y="625"/>
                </a:lnTo>
                <a:lnTo>
                  <a:pt x="199" y="616"/>
                </a:lnTo>
                <a:lnTo>
                  <a:pt x="190" y="62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43" name="Freeform 41"/>
          <p:cNvSpPr>
            <a:spLocks/>
          </p:cNvSpPr>
          <p:nvPr/>
        </p:nvSpPr>
        <p:spPr bwMode="auto">
          <a:xfrm>
            <a:off x="1533013" y="4531207"/>
            <a:ext cx="468312" cy="341313"/>
          </a:xfrm>
          <a:custGeom>
            <a:avLst/>
            <a:gdLst>
              <a:gd name="T0" fmla="*/ 31 w 620"/>
              <a:gd name="T1" fmla="*/ 57 h 523"/>
              <a:gd name="T2" fmla="*/ 39 w 620"/>
              <a:gd name="T3" fmla="*/ 65 h 523"/>
              <a:gd name="T4" fmla="*/ 45 w 620"/>
              <a:gd name="T5" fmla="*/ 68 h 523"/>
              <a:gd name="T6" fmla="*/ 66 w 620"/>
              <a:gd name="T7" fmla="*/ 80 h 523"/>
              <a:gd name="T8" fmla="*/ 80 w 620"/>
              <a:gd name="T9" fmla="*/ 88 h 523"/>
              <a:gd name="T10" fmla="*/ 91 w 620"/>
              <a:gd name="T11" fmla="*/ 88 h 523"/>
              <a:gd name="T12" fmla="*/ 98 w 620"/>
              <a:gd name="T13" fmla="*/ 84 h 523"/>
              <a:gd name="T14" fmla="*/ 96 w 620"/>
              <a:gd name="T15" fmla="*/ 82 h 523"/>
              <a:gd name="T16" fmla="*/ 104 w 620"/>
              <a:gd name="T17" fmla="*/ 84 h 523"/>
              <a:gd name="T18" fmla="*/ 103 w 620"/>
              <a:gd name="T19" fmla="*/ 78 h 523"/>
              <a:gd name="T20" fmla="*/ 103 w 620"/>
              <a:gd name="T21" fmla="*/ 74 h 523"/>
              <a:gd name="T22" fmla="*/ 110 w 620"/>
              <a:gd name="T23" fmla="*/ 76 h 523"/>
              <a:gd name="T24" fmla="*/ 120 w 620"/>
              <a:gd name="T25" fmla="*/ 75 h 523"/>
              <a:gd name="T26" fmla="*/ 126 w 620"/>
              <a:gd name="T27" fmla="*/ 71 h 523"/>
              <a:gd name="T28" fmla="*/ 129 w 620"/>
              <a:gd name="T29" fmla="*/ 72 h 523"/>
              <a:gd name="T30" fmla="*/ 131 w 620"/>
              <a:gd name="T31" fmla="*/ 69 h 523"/>
              <a:gd name="T32" fmla="*/ 136 w 620"/>
              <a:gd name="T33" fmla="*/ 66 h 523"/>
              <a:gd name="T34" fmla="*/ 137 w 620"/>
              <a:gd name="T35" fmla="*/ 62 h 523"/>
              <a:gd name="T36" fmla="*/ 139 w 620"/>
              <a:gd name="T37" fmla="*/ 55 h 523"/>
              <a:gd name="T38" fmla="*/ 133 w 620"/>
              <a:gd name="T39" fmla="*/ 51 h 523"/>
              <a:gd name="T40" fmla="*/ 117 w 620"/>
              <a:gd name="T41" fmla="*/ 45 h 523"/>
              <a:gd name="T42" fmla="*/ 114 w 620"/>
              <a:gd name="T43" fmla="*/ 31 h 523"/>
              <a:gd name="T44" fmla="*/ 116 w 620"/>
              <a:gd name="T45" fmla="*/ 23 h 523"/>
              <a:gd name="T46" fmla="*/ 118 w 620"/>
              <a:gd name="T47" fmla="*/ 17 h 523"/>
              <a:gd name="T48" fmla="*/ 115 w 620"/>
              <a:gd name="T49" fmla="*/ 14 h 523"/>
              <a:gd name="T50" fmla="*/ 115 w 620"/>
              <a:gd name="T51" fmla="*/ 5 h 523"/>
              <a:gd name="T52" fmla="*/ 104 w 620"/>
              <a:gd name="T53" fmla="*/ 6 h 523"/>
              <a:gd name="T54" fmla="*/ 102 w 620"/>
              <a:gd name="T55" fmla="*/ 12 h 523"/>
              <a:gd name="T56" fmla="*/ 101 w 620"/>
              <a:gd name="T57" fmla="*/ 2 h 523"/>
              <a:gd name="T58" fmla="*/ 94 w 620"/>
              <a:gd name="T59" fmla="*/ 1 h 523"/>
              <a:gd name="T60" fmla="*/ 85 w 620"/>
              <a:gd name="T61" fmla="*/ 2 h 523"/>
              <a:gd name="T62" fmla="*/ 76 w 620"/>
              <a:gd name="T63" fmla="*/ 4 h 523"/>
              <a:gd name="T64" fmla="*/ 63 w 620"/>
              <a:gd name="T65" fmla="*/ 4 h 523"/>
              <a:gd name="T66" fmla="*/ 43 w 620"/>
              <a:gd name="T67" fmla="*/ 6 h 523"/>
              <a:gd name="T68" fmla="*/ 46 w 620"/>
              <a:gd name="T69" fmla="*/ 11 h 523"/>
              <a:gd name="T70" fmla="*/ 37 w 620"/>
              <a:gd name="T71" fmla="*/ 15 h 523"/>
              <a:gd name="T72" fmla="*/ 27 w 620"/>
              <a:gd name="T73" fmla="*/ 13 h 523"/>
              <a:gd name="T74" fmla="*/ 17 w 620"/>
              <a:gd name="T75" fmla="*/ 21 h 523"/>
              <a:gd name="T76" fmla="*/ 32 w 620"/>
              <a:gd name="T77" fmla="*/ 24 h 523"/>
              <a:gd name="T78" fmla="*/ 48 w 620"/>
              <a:gd name="T79" fmla="*/ 21 h 523"/>
              <a:gd name="T80" fmla="*/ 39 w 620"/>
              <a:gd name="T81" fmla="*/ 26 h 523"/>
              <a:gd name="T82" fmla="*/ 28 w 620"/>
              <a:gd name="T83" fmla="*/ 28 h 523"/>
              <a:gd name="T84" fmla="*/ 19 w 620"/>
              <a:gd name="T85" fmla="*/ 34 h 523"/>
              <a:gd name="T86" fmla="*/ 11 w 620"/>
              <a:gd name="T87" fmla="*/ 36 h 523"/>
              <a:gd name="T88" fmla="*/ 5 w 620"/>
              <a:gd name="T89" fmla="*/ 39 h 523"/>
              <a:gd name="T90" fmla="*/ 0 w 620"/>
              <a:gd name="T91" fmla="*/ 49 h 523"/>
              <a:gd name="T92" fmla="*/ 10 w 620"/>
              <a:gd name="T93" fmla="*/ 53 h 523"/>
              <a:gd name="T94" fmla="*/ 17 w 620"/>
              <a:gd name="T95" fmla="*/ 49 h 523"/>
              <a:gd name="T96" fmla="*/ 24 w 620"/>
              <a:gd name="T97" fmla="*/ 54 h 5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0"/>
              <a:gd name="T148" fmla="*/ 0 h 523"/>
              <a:gd name="T149" fmla="*/ 620 w 620"/>
              <a:gd name="T150" fmla="*/ 523 h 5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0" h="523">
                <a:moveTo>
                  <a:pt x="108" y="322"/>
                </a:moveTo>
                <a:lnTo>
                  <a:pt x="138" y="335"/>
                </a:lnTo>
                <a:lnTo>
                  <a:pt x="151" y="361"/>
                </a:lnTo>
                <a:lnTo>
                  <a:pt x="173" y="385"/>
                </a:lnTo>
                <a:lnTo>
                  <a:pt x="191" y="390"/>
                </a:lnTo>
                <a:lnTo>
                  <a:pt x="199" y="402"/>
                </a:lnTo>
                <a:lnTo>
                  <a:pt x="236" y="473"/>
                </a:lnTo>
                <a:lnTo>
                  <a:pt x="290" y="474"/>
                </a:lnTo>
                <a:lnTo>
                  <a:pt x="335" y="490"/>
                </a:lnTo>
                <a:lnTo>
                  <a:pt x="354" y="517"/>
                </a:lnTo>
                <a:lnTo>
                  <a:pt x="377" y="520"/>
                </a:lnTo>
                <a:lnTo>
                  <a:pt x="402" y="523"/>
                </a:lnTo>
                <a:lnTo>
                  <a:pt x="436" y="511"/>
                </a:lnTo>
                <a:lnTo>
                  <a:pt x="436" y="498"/>
                </a:lnTo>
                <a:lnTo>
                  <a:pt x="409" y="491"/>
                </a:lnTo>
                <a:lnTo>
                  <a:pt x="422" y="484"/>
                </a:lnTo>
                <a:lnTo>
                  <a:pt x="440" y="485"/>
                </a:lnTo>
                <a:lnTo>
                  <a:pt x="460" y="498"/>
                </a:lnTo>
                <a:lnTo>
                  <a:pt x="473" y="478"/>
                </a:lnTo>
                <a:lnTo>
                  <a:pt x="457" y="463"/>
                </a:lnTo>
                <a:lnTo>
                  <a:pt x="436" y="443"/>
                </a:lnTo>
                <a:lnTo>
                  <a:pt x="456" y="435"/>
                </a:lnTo>
                <a:lnTo>
                  <a:pt x="470" y="450"/>
                </a:lnTo>
                <a:lnTo>
                  <a:pt x="487" y="450"/>
                </a:lnTo>
                <a:lnTo>
                  <a:pt x="518" y="457"/>
                </a:lnTo>
                <a:lnTo>
                  <a:pt x="532" y="442"/>
                </a:lnTo>
                <a:lnTo>
                  <a:pt x="552" y="445"/>
                </a:lnTo>
                <a:lnTo>
                  <a:pt x="556" y="419"/>
                </a:lnTo>
                <a:lnTo>
                  <a:pt x="564" y="421"/>
                </a:lnTo>
                <a:lnTo>
                  <a:pt x="570" y="423"/>
                </a:lnTo>
                <a:lnTo>
                  <a:pt x="586" y="420"/>
                </a:lnTo>
                <a:lnTo>
                  <a:pt x="577" y="411"/>
                </a:lnTo>
                <a:lnTo>
                  <a:pt x="582" y="373"/>
                </a:lnTo>
                <a:lnTo>
                  <a:pt x="602" y="389"/>
                </a:lnTo>
                <a:lnTo>
                  <a:pt x="612" y="383"/>
                </a:lnTo>
                <a:lnTo>
                  <a:pt x="605" y="366"/>
                </a:lnTo>
                <a:lnTo>
                  <a:pt x="620" y="349"/>
                </a:lnTo>
                <a:lnTo>
                  <a:pt x="614" y="324"/>
                </a:lnTo>
                <a:lnTo>
                  <a:pt x="590" y="313"/>
                </a:lnTo>
                <a:lnTo>
                  <a:pt x="589" y="299"/>
                </a:lnTo>
                <a:lnTo>
                  <a:pt x="540" y="300"/>
                </a:lnTo>
                <a:lnTo>
                  <a:pt x="517" y="265"/>
                </a:lnTo>
                <a:lnTo>
                  <a:pt x="520" y="211"/>
                </a:lnTo>
                <a:lnTo>
                  <a:pt x="504" y="183"/>
                </a:lnTo>
                <a:lnTo>
                  <a:pt x="499" y="151"/>
                </a:lnTo>
                <a:lnTo>
                  <a:pt x="512" y="136"/>
                </a:lnTo>
                <a:lnTo>
                  <a:pt x="504" y="114"/>
                </a:lnTo>
                <a:lnTo>
                  <a:pt x="521" y="102"/>
                </a:lnTo>
                <a:lnTo>
                  <a:pt x="517" y="83"/>
                </a:lnTo>
                <a:lnTo>
                  <a:pt x="508" y="82"/>
                </a:lnTo>
                <a:lnTo>
                  <a:pt x="523" y="61"/>
                </a:lnTo>
                <a:lnTo>
                  <a:pt x="509" y="31"/>
                </a:lnTo>
                <a:lnTo>
                  <a:pt x="468" y="22"/>
                </a:lnTo>
                <a:lnTo>
                  <a:pt x="461" y="35"/>
                </a:lnTo>
                <a:lnTo>
                  <a:pt x="472" y="71"/>
                </a:lnTo>
                <a:lnTo>
                  <a:pt x="449" y="72"/>
                </a:lnTo>
                <a:lnTo>
                  <a:pt x="437" y="34"/>
                </a:lnTo>
                <a:lnTo>
                  <a:pt x="445" y="12"/>
                </a:lnTo>
                <a:lnTo>
                  <a:pt x="427" y="0"/>
                </a:lnTo>
                <a:lnTo>
                  <a:pt x="414" y="6"/>
                </a:lnTo>
                <a:lnTo>
                  <a:pt x="409" y="28"/>
                </a:lnTo>
                <a:lnTo>
                  <a:pt x="374" y="12"/>
                </a:lnTo>
                <a:lnTo>
                  <a:pt x="359" y="19"/>
                </a:lnTo>
                <a:lnTo>
                  <a:pt x="334" y="22"/>
                </a:lnTo>
                <a:lnTo>
                  <a:pt x="305" y="31"/>
                </a:lnTo>
                <a:lnTo>
                  <a:pt x="277" y="25"/>
                </a:lnTo>
                <a:lnTo>
                  <a:pt x="247" y="31"/>
                </a:lnTo>
                <a:lnTo>
                  <a:pt x="191" y="36"/>
                </a:lnTo>
                <a:lnTo>
                  <a:pt x="188" y="53"/>
                </a:lnTo>
                <a:lnTo>
                  <a:pt x="203" y="64"/>
                </a:lnTo>
                <a:lnTo>
                  <a:pt x="199" y="79"/>
                </a:lnTo>
                <a:lnTo>
                  <a:pt x="162" y="88"/>
                </a:lnTo>
                <a:lnTo>
                  <a:pt x="136" y="83"/>
                </a:lnTo>
                <a:lnTo>
                  <a:pt x="120" y="77"/>
                </a:lnTo>
                <a:lnTo>
                  <a:pt x="98" y="96"/>
                </a:lnTo>
                <a:lnTo>
                  <a:pt x="76" y="121"/>
                </a:lnTo>
                <a:lnTo>
                  <a:pt x="119" y="125"/>
                </a:lnTo>
                <a:lnTo>
                  <a:pt x="140" y="142"/>
                </a:lnTo>
                <a:lnTo>
                  <a:pt x="199" y="123"/>
                </a:lnTo>
                <a:lnTo>
                  <a:pt x="211" y="124"/>
                </a:lnTo>
                <a:lnTo>
                  <a:pt x="200" y="143"/>
                </a:lnTo>
                <a:lnTo>
                  <a:pt x="175" y="153"/>
                </a:lnTo>
                <a:lnTo>
                  <a:pt x="143" y="157"/>
                </a:lnTo>
                <a:lnTo>
                  <a:pt x="121" y="166"/>
                </a:lnTo>
                <a:lnTo>
                  <a:pt x="88" y="178"/>
                </a:lnTo>
                <a:lnTo>
                  <a:pt x="85" y="199"/>
                </a:lnTo>
                <a:lnTo>
                  <a:pt x="71" y="214"/>
                </a:lnTo>
                <a:lnTo>
                  <a:pt x="50" y="211"/>
                </a:lnTo>
                <a:lnTo>
                  <a:pt x="50" y="229"/>
                </a:lnTo>
                <a:lnTo>
                  <a:pt x="23" y="233"/>
                </a:lnTo>
                <a:lnTo>
                  <a:pt x="6" y="259"/>
                </a:lnTo>
                <a:lnTo>
                  <a:pt x="0" y="286"/>
                </a:lnTo>
                <a:lnTo>
                  <a:pt x="8" y="299"/>
                </a:lnTo>
                <a:lnTo>
                  <a:pt x="42" y="312"/>
                </a:lnTo>
                <a:lnTo>
                  <a:pt x="58" y="277"/>
                </a:lnTo>
                <a:lnTo>
                  <a:pt x="73" y="286"/>
                </a:lnTo>
                <a:lnTo>
                  <a:pt x="78" y="301"/>
                </a:lnTo>
                <a:lnTo>
                  <a:pt x="108" y="32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44" name="Freeform 42"/>
          <p:cNvSpPr>
            <a:spLocks/>
          </p:cNvSpPr>
          <p:nvPr/>
        </p:nvSpPr>
        <p:spPr bwMode="auto">
          <a:xfrm>
            <a:off x="1279013" y="4712182"/>
            <a:ext cx="560387" cy="520700"/>
          </a:xfrm>
          <a:custGeom>
            <a:avLst/>
            <a:gdLst>
              <a:gd name="T0" fmla="*/ 34 w 741"/>
              <a:gd name="T1" fmla="*/ 102 h 797"/>
              <a:gd name="T2" fmla="*/ 31 w 741"/>
              <a:gd name="T3" fmla="*/ 111 h 797"/>
              <a:gd name="T4" fmla="*/ 37 w 741"/>
              <a:gd name="T5" fmla="*/ 122 h 797"/>
              <a:gd name="T6" fmla="*/ 53 w 741"/>
              <a:gd name="T7" fmla="*/ 134 h 797"/>
              <a:gd name="T8" fmla="*/ 65 w 741"/>
              <a:gd name="T9" fmla="*/ 128 h 797"/>
              <a:gd name="T10" fmla="*/ 75 w 741"/>
              <a:gd name="T11" fmla="*/ 123 h 797"/>
              <a:gd name="T12" fmla="*/ 89 w 741"/>
              <a:gd name="T13" fmla="*/ 121 h 797"/>
              <a:gd name="T14" fmla="*/ 99 w 741"/>
              <a:gd name="T15" fmla="*/ 124 h 797"/>
              <a:gd name="T16" fmla="*/ 106 w 741"/>
              <a:gd name="T17" fmla="*/ 109 h 797"/>
              <a:gd name="T18" fmla="*/ 104 w 741"/>
              <a:gd name="T19" fmla="*/ 96 h 797"/>
              <a:gd name="T20" fmla="*/ 117 w 741"/>
              <a:gd name="T21" fmla="*/ 98 h 797"/>
              <a:gd name="T22" fmla="*/ 122 w 741"/>
              <a:gd name="T23" fmla="*/ 89 h 797"/>
              <a:gd name="T24" fmla="*/ 138 w 741"/>
              <a:gd name="T25" fmla="*/ 96 h 797"/>
              <a:gd name="T26" fmla="*/ 149 w 741"/>
              <a:gd name="T27" fmla="*/ 106 h 797"/>
              <a:gd name="T28" fmla="*/ 155 w 741"/>
              <a:gd name="T29" fmla="*/ 100 h 797"/>
              <a:gd name="T30" fmla="*/ 153 w 741"/>
              <a:gd name="T31" fmla="*/ 90 h 797"/>
              <a:gd name="T32" fmla="*/ 159 w 741"/>
              <a:gd name="T33" fmla="*/ 81 h 797"/>
              <a:gd name="T34" fmla="*/ 168 w 741"/>
              <a:gd name="T35" fmla="*/ 71 h 797"/>
              <a:gd name="T36" fmla="*/ 153 w 741"/>
              <a:gd name="T37" fmla="*/ 64 h 797"/>
              <a:gd name="T38" fmla="*/ 148 w 741"/>
              <a:gd name="T39" fmla="*/ 60 h 797"/>
              <a:gd name="T40" fmla="*/ 168 w 741"/>
              <a:gd name="T41" fmla="*/ 53 h 797"/>
              <a:gd name="T42" fmla="*/ 144 w 741"/>
              <a:gd name="T43" fmla="*/ 41 h 797"/>
              <a:gd name="T44" fmla="*/ 129 w 741"/>
              <a:gd name="T45" fmla="*/ 41 h 797"/>
              <a:gd name="T46" fmla="*/ 121 w 741"/>
              <a:gd name="T47" fmla="*/ 39 h 797"/>
              <a:gd name="T48" fmla="*/ 135 w 741"/>
              <a:gd name="T49" fmla="*/ 38 h 797"/>
              <a:gd name="T50" fmla="*/ 157 w 741"/>
              <a:gd name="T51" fmla="*/ 41 h 797"/>
              <a:gd name="T52" fmla="*/ 130 w 741"/>
              <a:gd name="T53" fmla="*/ 33 h 797"/>
              <a:gd name="T54" fmla="*/ 116 w 741"/>
              <a:gd name="T55" fmla="*/ 18 h 797"/>
              <a:gd name="T56" fmla="*/ 101 w 741"/>
              <a:gd name="T57" fmla="*/ 8 h 797"/>
              <a:gd name="T58" fmla="*/ 90 w 741"/>
              <a:gd name="T59" fmla="*/ 0 h 797"/>
              <a:gd name="T60" fmla="*/ 71 w 741"/>
              <a:gd name="T61" fmla="*/ 9 h 797"/>
              <a:gd name="T62" fmla="*/ 65 w 741"/>
              <a:gd name="T63" fmla="*/ 16 h 797"/>
              <a:gd name="T64" fmla="*/ 58 w 741"/>
              <a:gd name="T65" fmla="*/ 19 h 797"/>
              <a:gd name="T66" fmla="*/ 43 w 741"/>
              <a:gd name="T67" fmla="*/ 20 h 797"/>
              <a:gd name="T68" fmla="*/ 36 w 741"/>
              <a:gd name="T69" fmla="*/ 31 h 797"/>
              <a:gd name="T70" fmla="*/ 24 w 741"/>
              <a:gd name="T71" fmla="*/ 45 h 797"/>
              <a:gd name="T72" fmla="*/ 35 w 741"/>
              <a:gd name="T73" fmla="*/ 51 h 797"/>
              <a:gd name="T74" fmla="*/ 24 w 741"/>
              <a:gd name="T75" fmla="*/ 59 h 797"/>
              <a:gd name="T76" fmla="*/ 17 w 741"/>
              <a:gd name="T77" fmla="*/ 60 h 797"/>
              <a:gd name="T78" fmla="*/ 7 w 741"/>
              <a:gd name="T79" fmla="*/ 73 h 797"/>
              <a:gd name="T80" fmla="*/ 4 w 741"/>
              <a:gd name="T81" fmla="*/ 84 h 797"/>
              <a:gd name="T82" fmla="*/ 15 w 741"/>
              <a:gd name="T83" fmla="*/ 94 h 797"/>
              <a:gd name="T84" fmla="*/ 28 w 741"/>
              <a:gd name="T85" fmla="*/ 91 h 7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797"/>
              <a:gd name="T131" fmla="*/ 741 w 741"/>
              <a:gd name="T132" fmla="*/ 797 h 7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797">
                <a:moveTo>
                  <a:pt x="124" y="539"/>
                </a:moveTo>
                <a:lnTo>
                  <a:pt x="140" y="548"/>
                </a:lnTo>
                <a:lnTo>
                  <a:pt x="152" y="599"/>
                </a:lnTo>
                <a:lnTo>
                  <a:pt x="160" y="618"/>
                </a:lnTo>
                <a:lnTo>
                  <a:pt x="148" y="632"/>
                </a:lnTo>
                <a:lnTo>
                  <a:pt x="139" y="657"/>
                </a:lnTo>
                <a:lnTo>
                  <a:pt x="145" y="680"/>
                </a:lnTo>
                <a:lnTo>
                  <a:pt x="168" y="707"/>
                </a:lnTo>
                <a:lnTo>
                  <a:pt x="164" y="722"/>
                </a:lnTo>
                <a:lnTo>
                  <a:pt x="175" y="762"/>
                </a:lnTo>
                <a:lnTo>
                  <a:pt x="187" y="792"/>
                </a:lnTo>
                <a:lnTo>
                  <a:pt x="232" y="789"/>
                </a:lnTo>
                <a:lnTo>
                  <a:pt x="274" y="797"/>
                </a:lnTo>
                <a:lnTo>
                  <a:pt x="279" y="770"/>
                </a:lnTo>
                <a:lnTo>
                  <a:pt x="288" y="758"/>
                </a:lnTo>
                <a:lnTo>
                  <a:pt x="307" y="761"/>
                </a:lnTo>
                <a:lnTo>
                  <a:pt x="314" y="741"/>
                </a:lnTo>
                <a:lnTo>
                  <a:pt x="331" y="724"/>
                </a:lnTo>
                <a:lnTo>
                  <a:pt x="327" y="706"/>
                </a:lnTo>
                <a:lnTo>
                  <a:pt x="356" y="700"/>
                </a:lnTo>
                <a:lnTo>
                  <a:pt x="391" y="712"/>
                </a:lnTo>
                <a:lnTo>
                  <a:pt x="396" y="730"/>
                </a:lnTo>
                <a:lnTo>
                  <a:pt x="418" y="719"/>
                </a:lnTo>
                <a:lnTo>
                  <a:pt x="435" y="731"/>
                </a:lnTo>
                <a:lnTo>
                  <a:pt x="466" y="702"/>
                </a:lnTo>
                <a:lnTo>
                  <a:pt x="482" y="700"/>
                </a:lnTo>
                <a:lnTo>
                  <a:pt x="466" y="647"/>
                </a:lnTo>
                <a:lnTo>
                  <a:pt x="481" y="636"/>
                </a:lnTo>
                <a:lnTo>
                  <a:pt x="456" y="598"/>
                </a:lnTo>
                <a:lnTo>
                  <a:pt x="460" y="567"/>
                </a:lnTo>
                <a:lnTo>
                  <a:pt x="489" y="567"/>
                </a:lnTo>
                <a:lnTo>
                  <a:pt x="498" y="581"/>
                </a:lnTo>
                <a:lnTo>
                  <a:pt x="516" y="580"/>
                </a:lnTo>
                <a:lnTo>
                  <a:pt x="508" y="555"/>
                </a:lnTo>
                <a:lnTo>
                  <a:pt x="517" y="545"/>
                </a:lnTo>
                <a:lnTo>
                  <a:pt x="540" y="525"/>
                </a:lnTo>
                <a:lnTo>
                  <a:pt x="553" y="539"/>
                </a:lnTo>
                <a:lnTo>
                  <a:pt x="578" y="528"/>
                </a:lnTo>
                <a:lnTo>
                  <a:pt x="609" y="568"/>
                </a:lnTo>
                <a:lnTo>
                  <a:pt x="619" y="549"/>
                </a:lnTo>
                <a:lnTo>
                  <a:pt x="638" y="558"/>
                </a:lnTo>
                <a:lnTo>
                  <a:pt x="655" y="624"/>
                </a:lnTo>
                <a:lnTo>
                  <a:pt x="679" y="628"/>
                </a:lnTo>
                <a:lnTo>
                  <a:pt x="698" y="615"/>
                </a:lnTo>
                <a:lnTo>
                  <a:pt x="685" y="588"/>
                </a:lnTo>
                <a:lnTo>
                  <a:pt x="704" y="575"/>
                </a:lnTo>
                <a:lnTo>
                  <a:pt x="679" y="550"/>
                </a:lnTo>
                <a:lnTo>
                  <a:pt x="674" y="531"/>
                </a:lnTo>
                <a:lnTo>
                  <a:pt x="703" y="544"/>
                </a:lnTo>
                <a:lnTo>
                  <a:pt x="718" y="504"/>
                </a:lnTo>
                <a:lnTo>
                  <a:pt x="702" y="479"/>
                </a:lnTo>
                <a:lnTo>
                  <a:pt x="674" y="459"/>
                </a:lnTo>
                <a:lnTo>
                  <a:pt x="727" y="448"/>
                </a:lnTo>
                <a:lnTo>
                  <a:pt x="738" y="420"/>
                </a:lnTo>
                <a:lnTo>
                  <a:pt x="714" y="401"/>
                </a:lnTo>
                <a:lnTo>
                  <a:pt x="684" y="399"/>
                </a:lnTo>
                <a:lnTo>
                  <a:pt x="675" y="378"/>
                </a:lnTo>
                <a:lnTo>
                  <a:pt x="646" y="370"/>
                </a:lnTo>
                <a:lnTo>
                  <a:pt x="637" y="356"/>
                </a:lnTo>
                <a:lnTo>
                  <a:pt x="651" y="357"/>
                </a:lnTo>
                <a:lnTo>
                  <a:pt x="685" y="363"/>
                </a:lnTo>
                <a:lnTo>
                  <a:pt x="718" y="351"/>
                </a:lnTo>
                <a:lnTo>
                  <a:pt x="741" y="314"/>
                </a:lnTo>
                <a:lnTo>
                  <a:pt x="717" y="288"/>
                </a:lnTo>
                <a:lnTo>
                  <a:pt x="681" y="261"/>
                </a:lnTo>
                <a:lnTo>
                  <a:pt x="637" y="240"/>
                </a:lnTo>
                <a:lnTo>
                  <a:pt x="590" y="238"/>
                </a:lnTo>
                <a:lnTo>
                  <a:pt x="584" y="264"/>
                </a:lnTo>
                <a:lnTo>
                  <a:pt x="567" y="244"/>
                </a:lnTo>
                <a:lnTo>
                  <a:pt x="542" y="255"/>
                </a:lnTo>
                <a:lnTo>
                  <a:pt x="532" y="250"/>
                </a:lnTo>
                <a:lnTo>
                  <a:pt x="532" y="230"/>
                </a:lnTo>
                <a:lnTo>
                  <a:pt x="544" y="219"/>
                </a:lnTo>
                <a:lnTo>
                  <a:pt x="576" y="222"/>
                </a:lnTo>
                <a:lnTo>
                  <a:pt x="597" y="224"/>
                </a:lnTo>
                <a:lnTo>
                  <a:pt x="639" y="233"/>
                </a:lnTo>
                <a:lnTo>
                  <a:pt x="672" y="239"/>
                </a:lnTo>
                <a:lnTo>
                  <a:pt x="692" y="240"/>
                </a:lnTo>
                <a:lnTo>
                  <a:pt x="673" y="213"/>
                </a:lnTo>
                <a:lnTo>
                  <a:pt x="628" y="197"/>
                </a:lnTo>
                <a:lnTo>
                  <a:pt x="574" y="196"/>
                </a:lnTo>
                <a:lnTo>
                  <a:pt x="537" y="125"/>
                </a:lnTo>
                <a:lnTo>
                  <a:pt x="529" y="113"/>
                </a:lnTo>
                <a:lnTo>
                  <a:pt x="511" y="108"/>
                </a:lnTo>
                <a:lnTo>
                  <a:pt x="489" y="84"/>
                </a:lnTo>
                <a:lnTo>
                  <a:pt x="476" y="58"/>
                </a:lnTo>
                <a:lnTo>
                  <a:pt x="446" y="45"/>
                </a:lnTo>
                <a:lnTo>
                  <a:pt x="416" y="24"/>
                </a:lnTo>
                <a:lnTo>
                  <a:pt x="411" y="9"/>
                </a:lnTo>
                <a:lnTo>
                  <a:pt x="396" y="0"/>
                </a:lnTo>
                <a:lnTo>
                  <a:pt x="380" y="35"/>
                </a:lnTo>
                <a:lnTo>
                  <a:pt x="346" y="22"/>
                </a:lnTo>
                <a:lnTo>
                  <a:pt x="314" y="57"/>
                </a:lnTo>
                <a:lnTo>
                  <a:pt x="326" y="76"/>
                </a:lnTo>
                <a:lnTo>
                  <a:pt x="312" y="98"/>
                </a:lnTo>
                <a:lnTo>
                  <a:pt x="286" y="96"/>
                </a:lnTo>
                <a:lnTo>
                  <a:pt x="280" y="124"/>
                </a:lnTo>
                <a:lnTo>
                  <a:pt x="270" y="107"/>
                </a:lnTo>
                <a:lnTo>
                  <a:pt x="255" y="114"/>
                </a:lnTo>
                <a:lnTo>
                  <a:pt x="226" y="98"/>
                </a:lnTo>
                <a:lnTo>
                  <a:pt x="208" y="120"/>
                </a:lnTo>
                <a:lnTo>
                  <a:pt x="192" y="120"/>
                </a:lnTo>
                <a:lnTo>
                  <a:pt x="177" y="140"/>
                </a:lnTo>
                <a:lnTo>
                  <a:pt x="165" y="162"/>
                </a:lnTo>
                <a:lnTo>
                  <a:pt x="158" y="184"/>
                </a:lnTo>
                <a:lnTo>
                  <a:pt x="130" y="201"/>
                </a:lnTo>
                <a:lnTo>
                  <a:pt x="126" y="240"/>
                </a:lnTo>
                <a:lnTo>
                  <a:pt x="105" y="266"/>
                </a:lnTo>
                <a:lnTo>
                  <a:pt x="126" y="284"/>
                </a:lnTo>
                <a:lnTo>
                  <a:pt x="145" y="287"/>
                </a:lnTo>
                <a:lnTo>
                  <a:pt x="156" y="298"/>
                </a:lnTo>
                <a:lnTo>
                  <a:pt x="136" y="309"/>
                </a:lnTo>
                <a:lnTo>
                  <a:pt x="123" y="339"/>
                </a:lnTo>
                <a:lnTo>
                  <a:pt x="104" y="347"/>
                </a:lnTo>
                <a:lnTo>
                  <a:pt x="91" y="333"/>
                </a:lnTo>
                <a:lnTo>
                  <a:pt x="78" y="339"/>
                </a:lnTo>
                <a:lnTo>
                  <a:pt x="76" y="358"/>
                </a:lnTo>
                <a:lnTo>
                  <a:pt x="40" y="388"/>
                </a:lnTo>
                <a:lnTo>
                  <a:pt x="36" y="408"/>
                </a:lnTo>
                <a:lnTo>
                  <a:pt x="30" y="429"/>
                </a:lnTo>
                <a:lnTo>
                  <a:pt x="33" y="441"/>
                </a:lnTo>
                <a:lnTo>
                  <a:pt x="25" y="454"/>
                </a:lnTo>
                <a:lnTo>
                  <a:pt x="16" y="494"/>
                </a:lnTo>
                <a:lnTo>
                  <a:pt x="0" y="552"/>
                </a:lnTo>
                <a:lnTo>
                  <a:pt x="20" y="561"/>
                </a:lnTo>
                <a:lnTo>
                  <a:pt x="66" y="555"/>
                </a:lnTo>
                <a:lnTo>
                  <a:pt x="68" y="573"/>
                </a:lnTo>
                <a:lnTo>
                  <a:pt x="111" y="564"/>
                </a:lnTo>
                <a:lnTo>
                  <a:pt x="124" y="53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45" name="Freeform 43"/>
          <p:cNvSpPr>
            <a:spLocks/>
          </p:cNvSpPr>
          <p:nvPr/>
        </p:nvSpPr>
        <p:spPr bwMode="auto">
          <a:xfrm>
            <a:off x="493201" y="4601057"/>
            <a:ext cx="833437" cy="836613"/>
          </a:xfrm>
          <a:custGeom>
            <a:avLst/>
            <a:gdLst>
              <a:gd name="T0" fmla="*/ 51 w 1104"/>
              <a:gd name="T1" fmla="*/ 173 h 1279"/>
              <a:gd name="T2" fmla="*/ 46 w 1104"/>
              <a:gd name="T3" fmla="*/ 166 h 1279"/>
              <a:gd name="T4" fmla="*/ 48 w 1104"/>
              <a:gd name="T5" fmla="*/ 158 h 1279"/>
              <a:gd name="T6" fmla="*/ 39 w 1104"/>
              <a:gd name="T7" fmla="*/ 157 h 1279"/>
              <a:gd name="T8" fmla="*/ 35 w 1104"/>
              <a:gd name="T9" fmla="*/ 158 h 1279"/>
              <a:gd name="T10" fmla="*/ 33 w 1104"/>
              <a:gd name="T11" fmla="*/ 153 h 1279"/>
              <a:gd name="T12" fmla="*/ 36 w 1104"/>
              <a:gd name="T13" fmla="*/ 149 h 1279"/>
              <a:gd name="T14" fmla="*/ 32 w 1104"/>
              <a:gd name="T15" fmla="*/ 143 h 1279"/>
              <a:gd name="T16" fmla="*/ 38 w 1104"/>
              <a:gd name="T17" fmla="*/ 134 h 1279"/>
              <a:gd name="T18" fmla="*/ 42 w 1104"/>
              <a:gd name="T19" fmla="*/ 125 h 1279"/>
              <a:gd name="T20" fmla="*/ 45 w 1104"/>
              <a:gd name="T21" fmla="*/ 116 h 1279"/>
              <a:gd name="T22" fmla="*/ 49 w 1104"/>
              <a:gd name="T23" fmla="*/ 107 h 1279"/>
              <a:gd name="T24" fmla="*/ 44 w 1104"/>
              <a:gd name="T25" fmla="*/ 98 h 1279"/>
              <a:gd name="T26" fmla="*/ 37 w 1104"/>
              <a:gd name="T27" fmla="*/ 94 h 1279"/>
              <a:gd name="T28" fmla="*/ 31 w 1104"/>
              <a:gd name="T29" fmla="*/ 100 h 1279"/>
              <a:gd name="T30" fmla="*/ 22 w 1104"/>
              <a:gd name="T31" fmla="*/ 106 h 1279"/>
              <a:gd name="T32" fmla="*/ 18 w 1104"/>
              <a:gd name="T33" fmla="*/ 102 h 1279"/>
              <a:gd name="T34" fmla="*/ 25 w 1104"/>
              <a:gd name="T35" fmla="*/ 96 h 1279"/>
              <a:gd name="T36" fmla="*/ 16 w 1104"/>
              <a:gd name="T37" fmla="*/ 99 h 1279"/>
              <a:gd name="T38" fmla="*/ 16 w 1104"/>
              <a:gd name="T39" fmla="*/ 94 h 1279"/>
              <a:gd name="T40" fmla="*/ 11 w 1104"/>
              <a:gd name="T41" fmla="*/ 90 h 1279"/>
              <a:gd name="T42" fmla="*/ 4 w 1104"/>
              <a:gd name="T43" fmla="*/ 91 h 1279"/>
              <a:gd name="T44" fmla="*/ 5 w 1104"/>
              <a:gd name="T45" fmla="*/ 84 h 1279"/>
              <a:gd name="T46" fmla="*/ 10 w 1104"/>
              <a:gd name="T47" fmla="*/ 83 h 1279"/>
              <a:gd name="T48" fmla="*/ 10 w 1104"/>
              <a:gd name="T49" fmla="*/ 66 h 1279"/>
              <a:gd name="T50" fmla="*/ 0 w 1104"/>
              <a:gd name="T51" fmla="*/ 33 h 1279"/>
              <a:gd name="T52" fmla="*/ 3 w 1104"/>
              <a:gd name="T53" fmla="*/ 31 h 1279"/>
              <a:gd name="T54" fmla="*/ 10 w 1104"/>
              <a:gd name="T55" fmla="*/ 15 h 1279"/>
              <a:gd name="T56" fmla="*/ 22 w 1104"/>
              <a:gd name="T57" fmla="*/ 33 h 1279"/>
              <a:gd name="T58" fmla="*/ 38 w 1104"/>
              <a:gd name="T59" fmla="*/ 27 h 1279"/>
              <a:gd name="T60" fmla="*/ 50 w 1104"/>
              <a:gd name="T61" fmla="*/ 3 h 1279"/>
              <a:gd name="T62" fmla="*/ 81 w 1104"/>
              <a:gd name="T63" fmla="*/ 7 h 1279"/>
              <a:gd name="T64" fmla="*/ 107 w 1104"/>
              <a:gd name="T65" fmla="*/ 9 h 1279"/>
              <a:gd name="T66" fmla="*/ 106 w 1104"/>
              <a:gd name="T67" fmla="*/ 33 h 1279"/>
              <a:gd name="T68" fmla="*/ 97 w 1104"/>
              <a:gd name="T69" fmla="*/ 63 h 1279"/>
              <a:gd name="T70" fmla="*/ 95 w 1104"/>
              <a:gd name="T71" fmla="*/ 75 h 1279"/>
              <a:gd name="T72" fmla="*/ 86 w 1104"/>
              <a:gd name="T73" fmla="*/ 91 h 1279"/>
              <a:gd name="T74" fmla="*/ 101 w 1104"/>
              <a:gd name="T75" fmla="*/ 89 h 1279"/>
              <a:gd name="T76" fmla="*/ 125 w 1104"/>
              <a:gd name="T77" fmla="*/ 75 h 1279"/>
              <a:gd name="T78" fmla="*/ 145 w 1104"/>
              <a:gd name="T79" fmla="*/ 63 h 1279"/>
              <a:gd name="T80" fmla="*/ 149 w 1104"/>
              <a:gd name="T81" fmla="*/ 79 h 1279"/>
              <a:gd name="T82" fmla="*/ 172 w 1104"/>
              <a:gd name="T83" fmla="*/ 62 h 1279"/>
              <a:gd name="T84" fmla="*/ 189 w 1104"/>
              <a:gd name="T85" fmla="*/ 53 h 1279"/>
              <a:gd name="T86" fmla="*/ 177 w 1104"/>
              <a:gd name="T87" fmla="*/ 46 h 1279"/>
              <a:gd name="T88" fmla="*/ 202 w 1104"/>
              <a:gd name="T89" fmla="*/ 36 h 1279"/>
              <a:gd name="T90" fmla="*/ 221 w 1104"/>
              <a:gd name="T91" fmla="*/ 43 h 1279"/>
              <a:gd name="T92" fmla="*/ 232 w 1104"/>
              <a:gd name="T93" fmla="*/ 60 h 1279"/>
              <a:gd name="T94" fmla="*/ 247 w 1104"/>
              <a:gd name="T95" fmla="*/ 58 h 1279"/>
              <a:gd name="T96" fmla="*/ 237 w 1104"/>
              <a:gd name="T97" fmla="*/ 75 h 1279"/>
              <a:gd name="T98" fmla="*/ 223 w 1104"/>
              <a:gd name="T99" fmla="*/ 98 h 1279"/>
              <a:gd name="T100" fmla="*/ 205 w 1104"/>
              <a:gd name="T101" fmla="*/ 117 h 1279"/>
              <a:gd name="T102" fmla="*/ 193 w 1104"/>
              <a:gd name="T103" fmla="*/ 129 h 1279"/>
              <a:gd name="T104" fmla="*/ 179 w 1104"/>
              <a:gd name="T105" fmla="*/ 131 h 1279"/>
              <a:gd name="T106" fmla="*/ 177 w 1104"/>
              <a:gd name="T107" fmla="*/ 156 h 1279"/>
              <a:gd name="T108" fmla="*/ 172 w 1104"/>
              <a:gd name="T109" fmla="*/ 170 h 1279"/>
              <a:gd name="T110" fmla="*/ 158 w 1104"/>
              <a:gd name="T111" fmla="*/ 191 h 1279"/>
              <a:gd name="T112" fmla="*/ 148 w 1104"/>
              <a:gd name="T113" fmla="*/ 201 h 1279"/>
              <a:gd name="T114" fmla="*/ 134 w 1104"/>
              <a:gd name="T115" fmla="*/ 214 h 1279"/>
              <a:gd name="T116" fmla="*/ 125 w 1104"/>
              <a:gd name="T117" fmla="*/ 214 h 1279"/>
              <a:gd name="T118" fmla="*/ 116 w 1104"/>
              <a:gd name="T119" fmla="*/ 205 h 1279"/>
              <a:gd name="T120" fmla="*/ 87 w 1104"/>
              <a:gd name="T121" fmla="*/ 198 h 1279"/>
              <a:gd name="T122" fmla="*/ 79 w 1104"/>
              <a:gd name="T123" fmla="*/ 189 h 1279"/>
              <a:gd name="T124" fmla="*/ 75 w 1104"/>
              <a:gd name="T125" fmla="*/ 180 h 12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4"/>
              <a:gd name="T190" fmla="*/ 0 h 1279"/>
              <a:gd name="T191" fmla="*/ 1104 w 1104"/>
              <a:gd name="T192" fmla="*/ 1279 h 12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4" h="1279">
                <a:moveTo>
                  <a:pt x="313" y="996"/>
                </a:moveTo>
                <a:lnTo>
                  <a:pt x="288" y="1012"/>
                </a:lnTo>
                <a:lnTo>
                  <a:pt x="265" y="1019"/>
                </a:lnTo>
                <a:lnTo>
                  <a:pt x="234" y="1025"/>
                </a:lnTo>
                <a:lnTo>
                  <a:pt x="226" y="1016"/>
                </a:lnTo>
                <a:lnTo>
                  <a:pt x="205" y="1016"/>
                </a:lnTo>
                <a:lnTo>
                  <a:pt x="207" y="1002"/>
                </a:lnTo>
                <a:lnTo>
                  <a:pt x="209" y="976"/>
                </a:lnTo>
                <a:lnTo>
                  <a:pt x="205" y="971"/>
                </a:lnTo>
                <a:lnTo>
                  <a:pt x="201" y="979"/>
                </a:lnTo>
                <a:lnTo>
                  <a:pt x="196" y="979"/>
                </a:lnTo>
                <a:lnTo>
                  <a:pt x="187" y="953"/>
                </a:lnTo>
                <a:lnTo>
                  <a:pt x="187" y="948"/>
                </a:lnTo>
                <a:lnTo>
                  <a:pt x="190" y="943"/>
                </a:lnTo>
                <a:lnTo>
                  <a:pt x="213" y="930"/>
                </a:lnTo>
                <a:lnTo>
                  <a:pt x="207" y="930"/>
                </a:lnTo>
                <a:lnTo>
                  <a:pt x="197" y="934"/>
                </a:lnTo>
                <a:lnTo>
                  <a:pt x="192" y="930"/>
                </a:lnTo>
                <a:lnTo>
                  <a:pt x="178" y="932"/>
                </a:lnTo>
                <a:lnTo>
                  <a:pt x="173" y="923"/>
                </a:lnTo>
                <a:lnTo>
                  <a:pt x="168" y="922"/>
                </a:lnTo>
                <a:lnTo>
                  <a:pt x="163" y="923"/>
                </a:lnTo>
                <a:lnTo>
                  <a:pt x="162" y="931"/>
                </a:lnTo>
                <a:lnTo>
                  <a:pt x="157" y="932"/>
                </a:lnTo>
                <a:lnTo>
                  <a:pt x="154" y="932"/>
                </a:lnTo>
                <a:lnTo>
                  <a:pt x="149" y="930"/>
                </a:lnTo>
                <a:lnTo>
                  <a:pt x="144" y="922"/>
                </a:lnTo>
                <a:lnTo>
                  <a:pt x="142" y="918"/>
                </a:lnTo>
                <a:lnTo>
                  <a:pt x="142" y="912"/>
                </a:lnTo>
                <a:lnTo>
                  <a:pt x="148" y="904"/>
                </a:lnTo>
                <a:lnTo>
                  <a:pt x="159" y="899"/>
                </a:lnTo>
                <a:lnTo>
                  <a:pt x="171" y="895"/>
                </a:lnTo>
                <a:lnTo>
                  <a:pt x="175" y="876"/>
                </a:lnTo>
                <a:lnTo>
                  <a:pt x="168" y="876"/>
                </a:lnTo>
                <a:lnTo>
                  <a:pt x="159" y="877"/>
                </a:lnTo>
                <a:lnTo>
                  <a:pt x="155" y="875"/>
                </a:lnTo>
                <a:lnTo>
                  <a:pt x="154" y="863"/>
                </a:lnTo>
                <a:lnTo>
                  <a:pt x="151" y="858"/>
                </a:lnTo>
                <a:lnTo>
                  <a:pt x="145" y="851"/>
                </a:lnTo>
                <a:lnTo>
                  <a:pt x="141" y="845"/>
                </a:lnTo>
                <a:lnTo>
                  <a:pt x="143" y="838"/>
                </a:lnTo>
                <a:lnTo>
                  <a:pt x="150" y="828"/>
                </a:lnTo>
                <a:lnTo>
                  <a:pt x="154" y="821"/>
                </a:lnTo>
                <a:lnTo>
                  <a:pt x="157" y="810"/>
                </a:lnTo>
                <a:lnTo>
                  <a:pt x="168" y="790"/>
                </a:lnTo>
                <a:lnTo>
                  <a:pt x="163" y="782"/>
                </a:lnTo>
                <a:lnTo>
                  <a:pt x="165" y="775"/>
                </a:lnTo>
                <a:lnTo>
                  <a:pt x="166" y="769"/>
                </a:lnTo>
                <a:lnTo>
                  <a:pt x="183" y="751"/>
                </a:lnTo>
                <a:lnTo>
                  <a:pt x="187" y="737"/>
                </a:lnTo>
                <a:lnTo>
                  <a:pt x="189" y="725"/>
                </a:lnTo>
                <a:lnTo>
                  <a:pt x="186" y="710"/>
                </a:lnTo>
                <a:lnTo>
                  <a:pt x="186" y="697"/>
                </a:lnTo>
                <a:lnTo>
                  <a:pt x="191" y="690"/>
                </a:lnTo>
                <a:lnTo>
                  <a:pt x="198" y="682"/>
                </a:lnTo>
                <a:lnTo>
                  <a:pt x="203" y="672"/>
                </a:lnTo>
                <a:lnTo>
                  <a:pt x="205" y="656"/>
                </a:lnTo>
                <a:lnTo>
                  <a:pt x="204" y="643"/>
                </a:lnTo>
                <a:lnTo>
                  <a:pt x="210" y="641"/>
                </a:lnTo>
                <a:lnTo>
                  <a:pt x="217" y="632"/>
                </a:lnTo>
                <a:lnTo>
                  <a:pt x="219" y="623"/>
                </a:lnTo>
                <a:lnTo>
                  <a:pt x="209" y="623"/>
                </a:lnTo>
                <a:lnTo>
                  <a:pt x="209" y="610"/>
                </a:lnTo>
                <a:lnTo>
                  <a:pt x="203" y="596"/>
                </a:lnTo>
                <a:lnTo>
                  <a:pt x="193" y="581"/>
                </a:lnTo>
                <a:lnTo>
                  <a:pt x="196" y="572"/>
                </a:lnTo>
                <a:lnTo>
                  <a:pt x="209" y="559"/>
                </a:lnTo>
                <a:lnTo>
                  <a:pt x="190" y="559"/>
                </a:lnTo>
                <a:lnTo>
                  <a:pt x="175" y="554"/>
                </a:lnTo>
                <a:lnTo>
                  <a:pt x="165" y="556"/>
                </a:lnTo>
                <a:lnTo>
                  <a:pt x="169" y="563"/>
                </a:lnTo>
                <a:lnTo>
                  <a:pt x="167" y="569"/>
                </a:lnTo>
                <a:lnTo>
                  <a:pt x="154" y="568"/>
                </a:lnTo>
                <a:lnTo>
                  <a:pt x="147" y="581"/>
                </a:lnTo>
                <a:lnTo>
                  <a:pt x="138" y="590"/>
                </a:lnTo>
                <a:lnTo>
                  <a:pt x="130" y="595"/>
                </a:lnTo>
                <a:lnTo>
                  <a:pt x="120" y="598"/>
                </a:lnTo>
                <a:lnTo>
                  <a:pt x="115" y="608"/>
                </a:lnTo>
                <a:lnTo>
                  <a:pt x="107" y="618"/>
                </a:lnTo>
                <a:lnTo>
                  <a:pt x="96" y="623"/>
                </a:lnTo>
                <a:lnTo>
                  <a:pt x="81" y="626"/>
                </a:lnTo>
                <a:lnTo>
                  <a:pt x="67" y="626"/>
                </a:lnTo>
                <a:lnTo>
                  <a:pt x="65" y="623"/>
                </a:lnTo>
                <a:lnTo>
                  <a:pt x="73" y="608"/>
                </a:lnTo>
                <a:lnTo>
                  <a:pt x="78" y="601"/>
                </a:lnTo>
                <a:lnTo>
                  <a:pt x="88" y="600"/>
                </a:lnTo>
                <a:lnTo>
                  <a:pt x="96" y="594"/>
                </a:lnTo>
                <a:lnTo>
                  <a:pt x="105" y="586"/>
                </a:lnTo>
                <a:lnTo>
                  <a:pt x="109" y="578"/>
                </a:lnTo>
                <a:lnTo>
                  <a:pt x="109" y="562"/>
                </a:lnTo>
                <a:lnTo>
                  <a:pt x="101" y="568"/>
                </a:lnTo>
                <a:lnTo>
                  <a:pt x="93" y="580"/>
                </a:lnTo>
                <a:lnTo>
                  <a:pt x="87" y="586"/>
                </a:lnTo>
                <a:lnTo>
                  <a:pt x="73" y="587"/>
                </a:lnTo>
                <a:lnTo>
                  <a:pt x="72" y="582"/>
                </a:lnTo>
                <a:lnTo>
                  <a:pt x="78" y="577"/>
                </a:lnTo>
                <a:lnTo>
                  <a:pt x="81" y="566"/>
                </a:lnTo>
                <a:lnTo>
                  <a:pt x="73" y="565"/>
                </a:lnTo>
                <a:lnTo>
                  <a:pt x="67" y="562"/>
                </a:lnTo>
                <a:lnTo>
                  <a:pt x="71" y="551"/>
                </a:lnTo>
                <a:lnTo>
                  <a:pt x="75" y="538"/>
                </a:lnTo>
                <a:lnTo>
                  <a:pt x="65" y="540"/>
                </a:lnTo>
                <a:lnTo>
                  <a:pt x="66" y="522"/>
                </a:lnTo>
                <a:lnTo>
                  <a:pt x="55" y="530"/>
                </a:lnTo>
                <a:lnTo>
                  <a:pt x="48" y="528"/>
                </a:lnTo>
                <a:lnTo>
                  <a:pt x="46" y="522"/>
                </a:lnTo>
                <a:lnTo>
                  <a:pt x="41" y="521"/>
                </a:lnTo>
                <a:lnTo>
                  <a:pt x="37" y="528"/>
                </a:lnTo>
                <a:lnTo>
                  <a:pt x="27" y="534"/>
                </a:lnTo>
                <a:lnTo>
                  <a:pt x="16" y="534"/>
                </a:lnTo>
                <a:lnTo>
                  <a:pt x="15" y="528"/>
                </a:lnTo>
                <a:lnTo>
                  <a:pt x="24" y="518"/>
                </a:lnTo>
                <a:lnTo>
                  <a:pt x="23" y="511"/>
                </a:lnTo>
                <a:lnTo>
                  <a:pt x="22" y="503"/>
                </a:lnTo>
                <a:lnTo>
                  <a:pt x="22" y="492"/>
                </a:lnTo>
                <a:lnTo>
                  <a:pt x="24" y="485"/>
                </a:lnTo>
                <a:lnTo>
                  <a:pt x="30" y="482"/>
                </a:lnTo>
                <a:lnTo>
                  <a:pt x="31" y="492"/>
                </a:lnTo>
                <a:lnTo>
                  <a:pt x="36" y="492"/>
                </a:lnTo>
                <a:lnTo>
                  <a:pt x="42" y="488"/>
                </a:lnTo>
                <a:lnTo>
                  <a:pt x="45" y="481"/>
                </a:lnTo>
                <a:lnTo>
                  <a:pt x="42" y="473"/>
                </a:lnTo>
                <a:lnTo>
                  <a:pt x="42" y="464"/>
                </a:lnTo>
                <a:lnTo>
                  <a:pt x="29" y="407"/>
                </a:lnTo>
                <a:lnTo>
                  <a:pt x="42" y="388"/>
                </a:lnTo>
                <a:lnTo>
                  <a:pt x="29" y="335"/>
                </a:lnTo>
                <a:lnTo>
                  <a:pt x="7" y="295"/>
                </a:lnTo>
                <a:lnTo>
                  <a:pt x="11" y="242"/>
                </a:lnTo>
                <a:lnTo>
                  <a:pt x="10" y="229"/>
                </a:lnTo>
                <a:lnTo>
                  <a:pt x="0" y="197"/>
                </a:lnTo>
                <a:lnTo>
                  <a:pt x="0" y="188"/>
                </a:lnTo>
                <a:lnTo>
                  <a:pt x="1" y="186"/>
                </a:lnTo>
                <a:lnTo>
                  <a:pt x="9" y="190"/>
                </a:lnTo>
                <a:lnTo>
                  <a:pt x="13" y="188"/>
                </a:lnTo>
                <a:lnTo>
                  <a:pt x="13" y="182"/>
                </a:lnTo>
                <a:lnTo>
                  <a:pt x="5" y="170"/>
                </a:lnTo>
                <a:lnTo>
                  <a:pt x="3" y="163"/>
                </a:lnTo>
                <a:lnTo>
                  <a:pt x="4" y="137"/>
                </a:lnTo>
                <a:lnTo>
                  <a:pt x="31" y="91"/>
                </a:lnTo>
                <a:lnTo>
                  <a:pt x="45" y="89"/>
                </a:lnTo>
                <a:lnTo>
                  <a:pt x="53" y="85"/>
                </a:lnTo>
                <a:lnTo>
                  <a:pt x="65" y="78"/>
                </a:lnTo>
                <a:lnTo>
                  <a:pt x="78" y="82"/>
                </a:lnTo>
                <a:lnTo>
                  <a:pt x="103" y="139"/>
                </a:lnTo>
                <a:lnTo>
                  <a:pt x="96" y="196"/>
                </a:lnTo>
                <a:lnTo>
                  <a:pt x="97" y="210"/>
                </a:lnTo>
                <a:lnTo>
                  <a:pt x="113" y="222"/>
                </a:lnTo>
                <a:lnTo>
                  <a:pt x="160" y="203"/>
                </a:lnTo>
                <a:lnTo>
                  <a:pt x="169" y="178"/>
                </a:lnTo>
                <a:lnTo>
                  <a:pt x="169" y="157"/>
                </a:lnTo>
                <a:lnTo>
                  <a:pt x="181" y="128"/>
                </a:lnTo>
                <a:lnTo>
                  <a:pt x="205" y="92"/>
                </a:lnTo>
                <a:lnTo>
                  <a:pt x="199" y="82"/>
                </a:lnTo>
                <a:lnTo>
                  <a:pt x="203" y="31"/>
                </a:lnTo>
                <a:lnTo>
                  <a:pt x="223" y="17"/>
                </a:lnTo>
                <a:lnTo>
                  <a:pt x="263" y="4"/>
                </a:lnTo>
                <a:lnTo>
                  <a:pt x="303" y="44"/>
                </a:lnTo>
                <a:lnTo>
                  <a:pt x="298" y="0"/>
                </a:lnTo>
                <a:lnTo>
                  <a:pt x="349" y="1"/>
                </a:lnTo>
                <a:lnTo>
                  <a:pt x="359" y="44"/>
                </a:lnTo>
                <a:lnTo>
                  <a:pt x="383" y="55"/>
                </a:lnTo>
                <a:lnTo>
                  <a:pt x="406" y="50"/>
                </a:lnTo>
                <a:lnTo>
                  <a:pt x="418" y="82"/>
                </a:lnTo>
                <a:lnTo>
                  <a:pt x="450" y="90"/>
                </a:lnTo>
                <a:lnTo>
                  <a:pt x="472" y="54"/>
                </a:lnTo>
                <a:lnTo>
                  <a:pt x="493" y="65"/>
                </a:lnTo>
                <a:lnTo>
                  <a:pt x="510" y="82"/>
                </a:lnTo>
                <a:lnTo>
                  <a:pt x="509" y="131"/>
                </a:lnTo>
                <a:lnTo>
                  <a:pt x="481" y="179"/>
                </a:lnTo>
                <a:lnTo>
                  <a:pt x="469" y="197"/>
                </a:lnTo>
                <a:lnTo>
                  <a:pt x="463" y="242"/>
                </a:lnTo>
                <a:lnTo>
                  <a:pt x="436" y="283"/>
                </a:lnTo>
                <a:lnTo>
                  <a:pt x="414" y="317"/>
                </a:lnTo>
                <a:lnTo>
                  <a:pt x="414" y="352"/>
                </a:lnTo>
                <a:lnTo>
                  <a:pt x="429" y="368"/>
                </a:lnTo>
                <a:lnTo>
                  <a:pt x="460" y="372"/>
                </a:lnTo>
                <a:lnTo>
                  <a:pt x="467" y="383"/>
                </a:lnTo>
                <a:lnTo>
                  <a:pt x="451" y="396"/>
                </a:lnTo>
                <a:lnTo>
                  <a:pt x="432" y="419"/>
                </a:lnTo>
                <a:lnTo>
                  <a:pt x="418" y="444"/>
                </a:lnTo>
                <a:lnTo>
                  <a:pt x="399" y="468"/>
                </a:lnTo>
                <a:lnTo>
                  <a:pt x="372" y="484"/>
                </a:lnTo>
                <a:lnTo>
                  <a:pt x="353" y="510"/>
                </a:lnTo>
                <a:lnTo>
                  <a:pt x="352" y="528"/>
                </a:lnTo>
                <a:lnTo>
                  <a:pt x="381" y="533"/>
                </a:lnTo>
                <a:lnTo>
                  <a:pt x="393" y="524"/>
                </a:lnTo>
                <a:lnTo>
                  <a:pt x="411" y="529"/>
                </a:lnTo>
                <a:lnTo>
                  <a:pt x="438" y="488"/>
                </a:lnTo>
                <a:lnTo>
                  <a:pt x="456" y="491"/>
                </a:lnTo>
                <a:lnTo>
                  <a:pt x="448" y="527"/>
                </a:lnTo>
                <a:lnTo>
                  <a:pt x="471" y="517"/>
                </a:lnTo>
                <a:lnTo>
                  <a:pt x="471" y="504"/>
                </a:lnTo>
                <a:lnTo>
                  <a:pt x="493" y="478"/>
                </a:lnTo>
                <a:lnTo>
                  <a:pt x="531" y="472"/>
                </a:lnTo>
                <a:lnTo>
                  <a:pt x="551" y="440"/>
                </a:lnTo>
                <a:lnTo>
                  <a:pt x="550" y="430"/>
                </a:lnTo>
                <a:lnTo>
                  <a:pt x="571" y="408"/>
                </a:lnTo>
                <a:lnTo>
                  <a:pt x="605" y="355"/>
                </a:lnTo>
                <a:lnTo>
                  <a:pt x="627" y="360"/>
                </a:lnTo>
                <a:lnTo>
                  <a:pt x="639" y="371"/>
                </a:lnTo>
                <a:lnTo>
                  <a:pt x="627" y="408"/>
                </a:lnTo>
                <a:lnTo>
                  <a:pt x="609" y="464"/>
                </a:lnTo>
                <a:lnTo>
                  <a:pt x="621" y="473"/>
                </a:lnTo>
                <a:lnTo>
                  <a:pt x="645" y="478"/>
                </a:lnTo>
                <a:lnTo>
                  <a:pt x="659" y="467"/>
                </a:lnTo>
                <a:lnTo>
                  <a:pt x="666" y="439"/>
                </a:lnTo>
                <a:lnTo>
                  <a:pt x="675" y="409"/>
                </a:lnTo>
                <a:lnTo>
                  <a:pt x="703" y="390"/>
                </a:lnTo>
                <a:lnTo>
                  <a:pt x="733" y="380"/>
                </a:lnTo>
                <a:lnTo>
                  <a:pt x="760" y="365"/>
                </a:lnTo>
                <a:lnTo>
                  <a:pt x="787" y="365"/>
                </a:lnTo>
                <a:lnTo>
                  <a:pt x="809" y="359"/>
                </a:lnTo>
                <a:lnTo>
                  <a:pt x="838" y="335"/>
                </a:lnTo>
                <a:lnTo>
                  <a:pt x="847" y="320"/>
                </a:lnTo>
                <a:lnTo>
                  <a:pt x="835" y="313"/>
                </a:lnTo>
                <a:lnTo>
                  <a:pt x="814" y="322"/>
                </a:lnTo>
                <a:lnTo>
                  <a:pt x="799" y="331"/>
                </a:lnTo>
                <a:lnTo>
                  <a:pt x="797" y="310"/>
                </a:lnTo>
                <a:lnTo>
                  <a:pt x="779" y="290"/>
                </a:lnTo>
                <a:lnTo>
                  <a:pt x="785" y="271"/>
                </a:lnTo>
                <a:lnTo>
                  <a:pt x="838" y="282"/>
                </a:lnTo>
                <a:lnTo>
                  <a:pt x="853" y="293"/>
                </a:lnTo>
                <a:lnTo>
                  <a:pt x="871" y="275"/>
                </a:lnTo>
                <a:lnTo>
                  <a:pt x="885" y="247"/>
                </a:lnTo>
                <a:lnTo>
                  <a:pt x="891" y="214"/>
                </a:lnTo>
                <a:lnTo>
                  <a:pt x="886" y="185"/>
                </a:lnTo>
                <a:lnTo>
                  <a:pt x="922" y="163"/>
                </a:lnTo>
                <a:lnTo>
                  <a:pt x="951" y="162"/>
                </a:lnTo>
                <a:lnTo>
                  <a:pt x="967" y="188"/>
                </a:lnTo>
                <a:lnTo>
                  <a:pt x="978" y="252"/>
                </a:lnTo>
                <a:lnTo>
                  <a:pt x="997" y="266"/>
                </a:lnTo>
                <a:lnTo>
                  <a:pt x="983" y="288"/>
                </a:lnTo>
                <a:lnTo>
                  <a:pt x="1006" y="308"/>
                </a:lnTo>
                <a:lnTo>
                  <a:pt x="1024" y="311"/>
                </a:lnTo>
                <a:lnTo>
                  <a:pt x="1025" y="354"/>
                </a:lnTo>
                <a:lnTo>
                  <a:pt x="1047" y="354"/>
                </a:lnTo>
                <a:lnTo>
                  <a:pt x="1049" y="371"/>
                </a:lnTo>
                <a:lnTo>
                  <a:pt x="1065" y="366"/>
                </a:lnTo>
                <a:lnTo>
                  <a:pt x="1074" y="342"/>
                </a:lnTo>
                <a:lnTo>
                  <a:pt x="1092" y="342"/>
                </a:lnTo>
                <a:lnTo>
                  <a:pt x="1104" y="368"/>
                </a:lnTo>
                <a:lnTo>
                  <a:pt x="1087" y="388"/>
                </a:lnTo>
                <a:lnTo>
                  <a:pt x="1062" y="400"/>
                </a:lnTo>
                <a:lnTo>
                  <a:pt x="1048" y="414"/>
                </a:lnTo>
                <a:lnTo>
                  <a:pt x="1047" y="439"/>
                </a:lnTo>
                <a:lnTo>
                  <a:pt x="1043" y="463"/>
                </a:lnTo>
                <a:lnTo>
                  <a:pt x="1030" y="498"/>
                </a:lnTo>
                <a:lnTo>
                  <a:pt x="1017" y="505"/>
                </a:lnTo>
                <a:lnTo>
                  <a:pt x="1000" y="544"/>
                </a:lnTo>
                <a:lnTo>
                  <a:pt x="984" y="578"/>
                </a:lnTo>
                <a:lnTo>
                  <a:pt x="961" y="606"/>
                </a:lnTo>
                <a:lnTo>
                  <a:pt x="952" y="648"/>
                </a:lnTo>
                <a:lnTo>
                  <a:pt x="941" y="673"/>
                </a:lnTo>
                <a:lnTo>
                  <a:pt x="939" y="697"/>
                </a:lnTo>
                <a:lnTo>
                  <a:pt x="907" y="692"/>
                </a:lnTo>
                <a:lnTo>
                  <a:pt x="906" y="738"/>
                </a:lnTo>
                <a:lnTo>
                  <a:pt x="892" y="755"/>
                </a:lnTo>
                <a:lnTo>
                  <a:pt x="891" y="766"/>
                </a:lnTo>
                <a:lnTo>
                  <a:pt x="857" y="776"/>
                </a:lnTo>
                <a:lnTo>
                  <a:pt x="853" y="761"/>
                </a:lnTo>
                <a:lnTo>
                  <a:pt x="831" y="751"/>
                </a:lnTo>
                <a:lnTo>
                  <a:pt x="821" y="757"/>
                </a:lnTo>
                <a:lnTo>
                  <a:pt x="807" y="748"/>
                </a:lnTo>
                <a:lnTo>
                  <a:pt x="799" y="750"/>
                </a:lnTo>
                <a:lnTo>
                  <a:pt x="792" y="772"/>
                </a:lnTo>
                <a:lnTo>
                  <a:pt x="777" y="790"/>
                </a:lnTo>
                <a:lnTo>
                  <a:pt x="775" y="816"/>
                </a:lnTo>
                <a:lnTo>
                  <a:pt x="787" y="850"/>
                </a:lnTo>
                <a:lnTo>
                  <a:pt x="784" y="872"/>
                </a:lnTo>
                <a:lnTo>
                  <a:pt x="784" y="920"/>
                </a:lnTo>
                <a:lnTo>
                  <a:pt x="773" y="937"/>
                </a:lnTo>
                <a:lnTo>
                  <a:pt x="771" y="954"/>
                </a:lnTo>
                <a:lnTo>
                  <a:pt x="779" y="977"/>
                </a:lnTo>
                <a:lnTo>
                  <a:pt x="774" y="994"/>
                </a:lnTo>
                <a:lnTo>
                  <a:pt x="760" y="1001"/>
                </a:lnTo>
                <a:lnTo>
                  <a:pt x="759" y="1013"/>
                </a:lnTo>
                <a:lnTo>
                  <a:pt x="760" y="1040"/>
                </a:lnTo>
                <a:lnTo>
                  <a:pt x="755" y="1057"/>
                </a:lnTo>
                <a:lnTo>
                  <a:pt x="739" y="1067"/>
                </a:lnTo>
                <a:lnTo>
                  <a:pt x="701" y="1126"/>
                </a:lnTo>
                <a:lnTo>
                  <a:pt x="694" y="1146"/>
                </a:lnTo>
                <a:lnTo>
                  <a:pt x="676" y="1156"/>
                </a:lnTo>
                <a:lnTo>
                  <a:pt x="675" y="1170"/>
                </a:lnTo>
                <a:lnTo>
                  <a:pt x="660" y="1174"/>
                </a:lnTo>
                <a:lnTo>
                  <a:pt x="654" y="1184"/>
                </a:lnTo>
                <a:lnTo>
                  <a:pt x="630" y="1189"/>
                </a:lnTo>
                <a:lnTo>
                  <a:pt x="622" y="1223"/>
                </a:lnTo>
                <a:lnTo>
                  <a:pt x="607" y="1217"/>
                </a:lnTo>
                <a:lnTo>
                  <a:pt x="598" y="1230"/>
                </a:lnTo>
                <a:lnTo>
                  <a:pt x="591" y="1259"/>
                </a:lnTo>
                <a:lnTo>
                  <a:pt x="575" y="1279"/>
                </a:lnTo>
                <a:lnTo>
                  <a:pt x="564" y="1272"/>
                </a:lnTo>
                <a:lnTo>
                  <a:pt x="555" y="1279"/>
                </a:lnTo>
                <a:lnTo>
                  <a:pt x="547" y="1273"/>
                </a:lnTo>
                <a:lnTo>
                  <a:pt x="551" y="1261"/>
                </a:lnTo>
                <a:lnTo>
                  <a:pt x="537" y="1256"/>
                </a:lnTo>
                <a:lnTo>
                  <a:pt x="514" y="1261"/>
                </a:lnTo>
                <a:lnTo>
                  <a:pt x="511" y="1230"/>
                </a:lnTo>
                <a:lnTo>
                  <a:pt x="519" y="1225"/>
                </a:lnTo>
                <a:lnTo>
                  <a:pt x="513" y="1207"/>
                </a:lnTo>
                <a:lnTo>
                  <a:pt x="489" y="1206"/>
                </a:lnTo>
                <a:lnTo>
                  <a:pt x="471" y="1192"/>
                </a:lnTo>
                <a:lnTo>
                  <a:pt x="442" y="1165"/>
                </a:lnTo>
                <a:lnTo>
                  <a:pt x="425" y="1160"/>
                </a:lnTo>
                <a:lnTo>
                  <a:pt x="384" y="1168"/>
                </a:lnTo>
                <a:lnTo>
                  <a:pt x="376" y="1193"/>
                </a:lnTo>
                <a:lnTo>
                  <a:pt x="351" y="1196"/>
                </a:lnTo>
                <a:lnTo>
                  <a:pt x="353" y="1168"/>
                </a:lnTo>
                <a:lnTo>
                  <a:pt x="342" y="1154"/>
                </a:lnTo>
                <a:lnTo>
                  <a:pt x="349" y="1114"/>
                </a:lnTo>
                <a:lnTo>
                  <a:pt x="346" y="1094"/>
                </a:lnTo>
                <a:lnTo>
                  <a:pt x="341" y="1088"/>
                </a:lnTo>
                <a:lnTo>
                  <a:pt x="333" y="1085"/>
                </a:lnTo>
                <a:lnTo>
                  <a:pt x="329" y="1078"/>
                </a:lnTo>
                <a:lnTo>
                  <a:pt x="333" y="1064"/>
                </a:lnTo>
                <a:lnTo>
                  <a:pt x="330" y="1051"/>
                </a:lnTo>
                <a:lnTo>
                  <a:pt x="325" y="1042"/>
                </a:lnTo>
                <a:lnTo>
                  <a:pt x="331" y="1019"/>
                </a:lnTo>
                <a:lnTo>
                  <a:pt x="313" y="99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46" name="Freeform 44"/>
          <p:cNvSpPr>
            <a:spLocks/>
          </p:cNvSpPr>
          <p:nvPr/>
        </p:nvSpPr>
        <p:spPr bwMode="auto">
          <a:xfrm>
            <a:off x="529713" y="4977294"/>
            <a:ext cx="114300" cy="88900"/>
          </a:xfrm>
          <a:custGeom>
            <a:avLst/>
            <a:gdLst>
              <a:gd name="T0" fmla="*/ 32 w 153"/>
              <a:gd name="T1" fmla="*/ 18 h 136"/>
              <a:gd name="T2" fmla="*/ 32 w 153"/>
              <a:gd name="T3" fmla="*/ 16 h 136"/>
              <a:gd name="T4" fmla="*/ 33 w 153"/>
              <a:gd name="T5" fmla="*/ 14 h 136"/>
              <a:gd name="T6" fmla="*/ 32 w 153"/>
              <a:gd name="T7" fmla="*/ 12 h 136"/>
              <a:gd name="T8" fmla="*/ 33 w 153"/>
              <a:gd name="T9" fmla="*/ 10 h 136"/>
              <a:gd name="T10" fmla="*/ 34 w 153"/>
              <a:gd name="T11" fmla="*/ 8 h 136"/>
              <a:gd name="T12" fmla="*/ 33 w 153"/>
              <a:gd name="T13" fmla="*/ 7 h 136"/>
              <a:gd name="T14" fmla="*/ 32 w 153"/>
              <a:gd name="T15" fmla="*/ 5 h 136"/>
              <a:gd name="T16" fmla="*/ 31 w 153"/>
              <a:gd name="T17" fmla="*/ 5 h 136"/>
              <a:gd name="T18" fmla="*/ 30 w 153"/>
              <a:gd name="T19" fmla="*/ 4 h 136"/>
              <a:gd name="T20" fmla="*/ 29 w 153"/>
              <a:gd name="T21" fmla="*/ 2 h 136"/>
              <a:gd name="T22" fmla="*/ 29 w 153"/>
              <a:gd name="T23" fmla="*/ 0 h 136"/>
              <a:gd name="T24" fmla="*/ 26 w 153"/>
              <a:gd name="T25" fmla="*/ 0 h 136"/>
              <a:gd name="T26" fmla="*/ 25 w 153"/>
              <a:gd name="T27" fmla="*/ 0 h 136"/>
              <a:gd name="T28" fmla="*/ 23 w 153"/>
              <a:gd name="T29" fmla="*/ 1 h 136"/>
              <a:gd name="T30" fmla="*/ 23 w 153"/>
              <a:gd name="T31" fmla="*/ 2 h 136"/>
              <a:gd name="T32" fmla="*/ 23 w 153"/>
              <a:gd name="T33" fmla="*/ 4 h 136"/>
              <a:gd name="T34" fmla="*/ 22 w 153"/>
              <a:gd name="T35" fmla="*/ 5 h 136"/>
              <a:gd name="T36" fmla="*/ 21 w 153"/>
              <a:gd name="T37" fmla="*/ 5 h 136"/>
              <a:gd name="T38" fmla="*/ 19 w 153"/>
              <a:gd name="T39" fmla="*/ 5 h 136"/>
              <a:gd name="T40" fmla="*/ 18 w 153"/>
              <a:gd name="T41" fmla="*/ 5 h 136"/>
              <a:gd name="T42" fmla="*/ 16 w 153"/>
              <a:gd name="T43" fmla="*/ 7 h 136"/>
              <a:gd name="T44" fmla="*/ 15 w 153"/>
              <a:gd name="T45" fmla="*/ 8 h 136"/>
              <a:gd name="T46" fmla="*/ 13 w 153"/>
              <a:gd name="T47" fmla="*/ 9 h 136"/>
              <a:gd name="T48" fmla="*/ 12 w 153"/>
              <a:gd name="T49" fmla="*/ 9 h 136"/>
              <a:gd name="T50" fmla="*/ 10 w 153"/>
              <a:gd name="T51" fmla="*/ 10 h 136"/>
              <a:gd name="T52" fmla="*/ 8 w 153"/>
              <a:gd name="T53" fmla="*/ 11 h 136"/>
              <a:gd name="T54" fmla="*/ 7 w 153"/>
              <a:gd name="T55" fmla="*/ 11 h 136"/>
              <a:gd name="T56" fmla="*/ 5 w 153"/>
              <a:gd name="T57" fmla="*/ 11 h 136"/>
              <a:gd name="T58" fmla="*/ 4 w 153"/>
              <a:gd name="T59" fmla="*/ 11 h 136"/>
              <a:gd name="T60" fmla="*/ 1 w 153"/>
              <a:gd name="T61" fmla="*/ 12 h 136"/>
              <a:gd name="T62" fmla="*/ 0 w 153"/>
              <a:gd name="T63" fmla="*/ 15 h 136"/>
              <a:gd name="T64" fmla="*/ 1 w 153"/>
              <a:gd name="T65" fmla="*/ 14 h 136"/>
              <a:gd name="T66" fmla="*/ 2 w 153"/>
              <a:gd name="T67" fmla="*/ 14 h 136"/>
              <a:gd name="T68" fmla="*/ 4 w 153"/>
              <a:gd name="T69" fmla="*/ 14 h 136"/>
              <a:gd name="T70" fmla="*/ 4 w 153"/>
              <a:gd name="T71" fmla="*/ 15 h 136"/>
              <a:gd name="T72" fmla="*/ 5 w 153"/>
              <a:gd name="T73" fmla="*/ 16 h 136"/>
              <a:gd name="T74" fmla="*/ 7 w 153"/>
              <a:gd name="T75" fmla="*/ 17 h 136"/>
              <a:gd name="T76" fmla="*/ 8 w 153"/>
              <a:gd name="T77" fmla="*/ 19 h 136"/>
              <a:gd name="T78" fmla="*/ 7 w 153"/>
              <a:gd name="T79" fmla="*/ 20 h 136"/>
              <a:gd name="T80" fmla="*/ 6 w 153"/>
              <a:gd name="T81" fmla="*/ 21 h 136"/>
              <a:gd name="T82" fmla="*/ 5 w 153"/>
              <a:gd name="T83" fmla="*/ 22 h 136"/>
              <a:gd name="T84" fmla="*/ 6 w 153"/>
              <a:gd name="T85" fmla="*/ 23 h 136"/>
              <a:gd name="T86" fmla="*/ 8 w 153"/>
              <a:gd name="T87" fmla="*/ 22 h 136"/>
              <a:gd name="T88" fmla="*/ 8 w 153"/>
              <a:gd name="T89" fmla="*/ 23 h 136"/>
              <a:gd name="T90" fmla="*/ 9 w 153"/>
              <a:gd name="T91" fmla="*/ 23 h 136"/>
              <a:gd name="T92" fmla="*/ 11 w 153"/>
              <a:gd name="T93" fmla="*/ 23 h 136"/>
              <a:gd name="T94" fmla="*/ 12 w 153"/>
              <a:gd name="T95" fmla="*/ 21 h 136"/>
              <a:gd name="T96" fmla="*/ 14 w 153"/>
              <a:gd name="T97" fmla="*/ 20 h 136"/>
              <a:gd name="T98" fmla="*/ 14 w 153"/>
              <a:gd name="T99" fmla="*/ 19 h 136"/>
              <a:gd name="T100" fmla="*/ 15 w 153"/>
              <a:gd name="T101" fmla="*/ 17 h 136"/>
              <a:gd name="T102" fmla="*/ 18 w 153"/>
              <a:gd name="T103" fmla="*/ 16 h 136"/>
              <a:gd name="T104" fmla="*/ 19 w 153"/>
              <a:gd name="T105" fmla="*/ 17 h 136"/>
              <a:gd name="T106" fmla="*/ 21 w 153"/>
              <a:gd name="T107" fmla="*/ 18 h 136"/>
              <a:gd name="T108" fmla="*/ 22 w 153"/>
              <a:gd name="T109" fmla="*/ 19 h 136"/>
              <a:gd name="T110" fmla="*/ 22 w 153"/>
              <a:gd name="T111" fmla="*/ 20 h 136"/>
              <a:gd name="T112" fmla="*/ 24 w 153"/>
              <a:gd name="T113" fmla="*/ 21 h 136"/>
              <a:gd name="T114" fmla="*/ 25 w 153"/>
              <a:gd name="T115" fmla="*/ 19 h 136"/>
              <a:gd name="T116" fmla="*/ 26 w 153"/>
              <a:gd name="T117" fmla="*/ 18 h 136"/>
              <a:gd name="T118" fmla="*/ 27 w 153"/>
              <a:gd name="T119" fmla="*/ 18 h 136"/>
              <a:gd name="T120" fmla="*/ 29 w 153"/>
              <a:gd name="T121" fmla="*/ 18 h 136"/>
              <a:gd name="T122" fmla="*/ 32 w 153"/>
              <a:gd name="T123" fmla="*/ 18 h 1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3"/>
              <a:gd name="T187" fmla="*/ 0 h 136"/>
              <a:gd name="T188" fmla="*/ 153 w 153"/>
              <a:gd name="T189" fmla="*/ 136 h 1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3" h="136">
                <a:moveTo>
                  <a:pt x="143" y="106"/>
                </a:moveTo>
                <a:lnTo>
                  <a:pt x="146" y="96"/>
                </a:lnTo>
                <a:lnTo>
                  <a:pt x="148" y="80"/>
                </a:lnTo>
                <a:lnTo>
                  <a:pt x="147" y="68"/>
                </a:lnTo>
                <a:lnTo>
                  <a:pt x="149" y="58"/>
                </a:lnTo>
                <a:lnTo>
                  <a:pt x="153" y="48"/>
                </a:lnTo>
                <a:lnTo>
                  <a:pt x="150" y="40"/>
                </a:lnTo>
                <a:lnTo>
                  <a:pt x="146" y="32"/>
                </a:lnTo>
                <a:lnTo>
                  <a:pt x="140" y="28"/>
                </a:lnTo>
                <a:lnTo>
                  <a:pt x="134" y="23"/>
                </a:lnTo>
                <a:lnTo>
                  <a:pt x="131" y="12"/>
                </a:lnTo>
                <a:lnTo>
                  <a:pt x="131" y="1"/>
                </a:lnTo>
                <a:lnTo>
                  <a:pt x="120" y="0"/>
                </a:lnTo>
                <a:lnTo>
                  <a:pt x="113" y="0"/>
                </a:lnTo>
                <a:lnTo>
                  <a:pt x="104" y="6"/>
                </a:lnTo>
                <a:lnTo>
                  <a:pt x="101" y="14"/>
                </a:lnTo>
                <a:lnTo>
                  <a:pt x="102" y="24"/>
                </a:lnTo>
                <a:lnTo>
                  <a:pt x="100" y="30"/>
                </a:lnTo>
                <a:lnTo>
                  <a:pt x="96" y="30"/>
                </a:lnTo>
                <a:lnTo>
                  <a:pt x="88" y="29"/>
                </a:lnTo>
                <a:lnTo>
                  <a:pt x="81" y="30"/>
                </a:lnTo>
                <a:lnTo>
                  <a:pt x="74" y="38"/>
                </a:lnTo>
                <a:lnTo>
                  <a:pt x="68" y="46"/>
                </a:lnTo>
                <a:lnTo>
                  <a:pt x="59" y="52"/>
                </a:lnTo>
                <a:lnTo>
                  <a:pt x="53" y="55"/>
                </a:lnTo>
                <a:lnTo>
                  <a:pt x="44" y="59"/>
                </a:lnTo>
                <a:lnTo>
                  <a:pt x="38" y="62"/>
                </a:lnTo>
                <a:lnTo>
                  <a:pt x="32" y="66"/>
                </a:lnTo>
                <a:lnTo>
                  <a:pt x="24" y="66"/>
                </a:lnTo>
                <a:lnTo>
                  <a:pt x="16" y="62"/>
                </a:lnTo>
                <a:lnTo>
                  <a:pt x="6" y="74"/>
                </a:lnTo>
                <a:lnTo>
                  <a:pt x="0" y="89"/>
                </a:lnTo>
                <a:lnTo>
                  <a:pt x="4" y="86"/>
                </a:lnTo>
                <a:lnTo>
                  <a:pt x="9" y="80"/>
                </a:lnTo>
                <a:lnTo>
                  <a:pt x="16" y="82"/>
                </a:lnTo>
                <a:lnTo>
                  <a:pt x="17" y="89"/>
                </a:lnTo>
                <a:lnTo>
                  <a:pt x="23" y="95"/>
                </a:lnTo>
                <a:lnTo>
                  <a:pt x="29" y="103"/>
                </a:lnTo>
                <a:lnTo>
                  <a:pt x="34" y="110"/>
                </a:lnTo>
                <a:lnTo>
                  <a:pt x="32" y="119"/>
                </a:lnTo>
                <a:lnTo>
                  <a:pt x="27" y="126"/>
                </a:lnTo>
                <a:lnTo>
                  <a:pt x="23" y="128"/>
                </a:lnTo>
                <a:lnTo>
                  <a:pt x="28" y="134"/>
                </a:lnTo>
                <a:lnTo>
                  <a:pt x="34" y="128"/>
                </a:lnTo>
                <a:lnTo>
                  <a:pt x="38" y="133"/>
                </a:lnTo>
                <a:lnTo>
                  <a:pt x="42" y="136"/>
                </a:lnTo>
                <a:lnTo>
                  <a:pt x="48" y="134"/>
                </a:lnTo>
                <a:lnTo>
                  <a:pt x="56" y="127"/>
                </a:lnTo>
                <a:lnTo>
                  <a:pt x="62" y="118"/>
                </a:lnTo>
                <a:lnTo>
                  <a:pt x="64" y="109"/>
                </a:lnTo>
                <a:lnTo>
                  <a:pt x="69" y="102"/>
                </a:lnTo>
                <a:lnTo>
                  <a:pt x="80" y="96"/>
                </a:lnTo>
                <a:lnTo>
                  <a:pt x="87" y="100"/>
                </a:lnTo>
                <a:lnTo>
                  <a:pt x="95" y="107"/>
                </a:lnTo>
                <a:lnTo>
                  <a:pt x="100" y="112"/>
                </a:lnTo>
                <a:lnTo>
                  <a:pt x="99" y="119"/>
                </a:lnTo>
                <a:lnTo>
                  <a:pt x="106" y="121"/>
                </a:lnTo>
                <a:lnTo>
                  <a:pt x="112" y="113"/>
                </a:lnTo>
                <a:lnTo>
                  <a:pt x="119" y="108"/>
                </a:lnTo>
                <a:lnTo>
                  <a:pt x="123" y="108"/>
                </a:lnTo>
                <a:lnTo>
                  <a:pt x="131" y="107"/>
                </a:lnTo>
                <a:lnTo>
                  <a:pt x="143" y="10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47" name="Freeform 45"/>
          <p:cNvSpPr>
            <a:spLocks/>
          </p:cNvSpPr>
          <p:nvPr/>
        </p:nvSpPr>
        <p:spPr bwMode="auto">
          <a:xfrm>
            <a:off x="559876" y="5055082"/>
            <a:ext cx="58737" cy="60325"/>
          </a:xfrm>
          <a:custGeom>
            <a:avLst/>
            <a:gdLst>
              <a:gd name="T0" fmla="*/ 12 w 78"/>
              <a:gd name="T1" fmla="*/ 11 h 93"/>
              <a:gd name="T2" fmla="*/ 12 w 78"/>
              <a:gd name="T3" fmla="*/ 12 h 93"/>
              <a:gd name="T4" fmla="*/ 10 w 78"/>
              <a:gd name="T5" fmla="*/ 13 h 93"/>
              <a:gd name="T6" fmla="*/ 9 w 78"/>
              <a:gd name="T7" fmla="*/ 13 h 93"/>
              <a:gd name="T8" fmla="*/ 8 w 78"/>
              <a:gd name="T9" fmla="*/ 13 h 93"/>
              <a:gd name="T10" fmla="*/ 7 w 78"/>
              <a:gd name="T11" fmla="*/ 15 h 93"/>
              <a:gd name="T12" fmla="*/ 7 w 78"/>
              <a:gd name="T13" fmla="*/ 16 h 93"/>
              <a:gd name="T14" fmla="*/ 4 w 78"/>
              <a:gd name="T15" fmla="*/ 16 h 93"/>
              <a:gd name="T16" fmla="*/ 4 w 78"/>
              <a:gd name="T17" fmla="*/ 15 h 93"/>
              <a:gd name="T18" fmla="*/ 4 w 78"/>
              <a:gd name="T19" fmla="*/ 13 h 93"/>
              <a:gd name="T20" fmla="*/ 3 w 78"/>
              <a:gd name="T21" fmla="*/ 12 h 93"/>
              <a:gd name="T22" fmla="*/ 2 w 78"/>
              <a:gd name="T23" fmla="*/ 12 h 93"/>
              <a:gd name="T24" fmla="*/ 1 w 78"/>
              <a:gd name="T25" fmla="*/ 11 h 93"/>
              <a:gd name="T26" fmla="*/ 1 w 78"/>
              <a:gd name="T27" fmla="*/ 10 h 93"/>
              <a:gd name="T28" fmla="*/ 2 w 78"/>
              <a:gd name="T29" fmla="*/ 9 h 93"/>
              <a:gd name="T30" fmla="*/ 3 w 78"/>
              <a:gd name="T31" fmla="*/ 9 h 93"/>
              <a:gd name="T32" fmla="*/ 4 w 78"/>
              <a:gd name="T33" fmla="*/ 9 h 93"/>
              <a:gd name="T34" fmla="*/ 5 w 78"/>
              <a:gd name="T35" fmla="*/ 8 h 93"/>
              <a:gd name="T36" fmla="*/ 4 w 78"/>
              <a:gd name="T37" fmla="*/ 7 h 93"/>
              <a:gd name="T38" fmla="*/ 1 w 78"/>
              <a:gd name="T39" fmla="*/ 7 h 93"/>
              <a:gd name="T40" fmla="*/ 0 w 78"/>
              <a:gd name="T41" fmla="*/ 7 h 93"/>
              <a:gd name="T42" fmla="*/ 0 w 78"/>
              <a:gd name="T43" fmla="*/ 7 h 93"/>
              <a:gd name="T44" fmla="*/ 0 w 78"/>
              <a:gd name="T45" fmla="*/ 5 h 93"/>
              <a:gd name="T46" fmla="*/ 1 w 78"/>
              <a:gd name="T47" fmla="*/ 4 h 93"/>
              <a:gd name="T48" fmla="*/ 1 w 78"/>
              <a:gd name="T49" fmla="*/ 4 h 93"/>
              <a:gd name="T50" fmla="*/ 3 w 78"/>
              <a:gd name="T51" fmla="*/ 3 h 93"/>
              <a:gd name="T52" fmla="*/ 7 w 78"/>
              <a:gd name="T53" fmla="*/ 4 h 93"/>
              <a:gd name="T54" fmla="*/ 9 w 78"/>
              <a:gd name="T55" fmla="*/ 4 h 93"/>
              <a:gd name="T56" fmla="*/ 9 w 78"/>
              <a:gd name="T57" fmla="*/ 3 h 93"/>
              <a:gd name="T58" fmla="*/ 10 w 78"/>
              <a:gd name="T59" fmla="*/ 0 h 93"/>
              <a:gd name="T60" fmla="*/ 11 w 78"/>
              <a:gd name="T61" fmla="*/ 0 h 93"/>
              <a:gd name="T62" fmla="*/ 12 w 78"/>
              <a:gd name="T63" fmla="*/ 0 h 93"/>
              <a:gd name="T64" fmla="*/ 14 w 78"/>
              <a:gd name="T65" fmla="*/ 1 h 93"/>
              <a:gd name="T66" fmla="*/ 14 w 78"/>
              <a:gd name="T67" fmla="*/ 2 h 93"/>
              <a:gd name="T68" fmla="*/ 13 w 78"/>
              <a:gd name="T69" fmla="*/ 3 h 93"/>
              <a:gd name="T70" fmla="*/ 14 w 78"/>
              <a:gd name="T71" fmla="*/ 4 h 93"/>
              <a:gd name="T72" fmla="*/ 16 w 78"/>
              <a:gd name="T73" fmla="*/ 2 h 93"/>
              <a:gd name="T74" fmla="*/ 18 w 78"/>
              <a:gd name="T75" fmla="*/ 4 h 93"/>
              <a:gd name="T76" fmla="*/ 18 w 78"/>
              <a:gd name="T77" fmla="*/ 5 h 93"/>
              <a:gd name="T78" fmla="*/ 18 w 78"/>
              <a:gd name="T79" fmla="*/ 7 h 93"/>
              <a:gd name="T80" fmla="*/ 17 w 78"/>
              <a:gd name="T81" fmla="*/ 9 h 93"/>
              <a:gd name="T82" fmla="*/ 16 w 78"/>
              <a:gd name="T83" fmla="*/ 10 h 93"/>
              <a:gd name="T84" fmla="*/ 15 w 78"/>
              <a:gd name="T85" fmla="*/ 10 h 93"/>
              <a:gd name="T86" fmla="*/ 14 w 78"/>
              <a:gd name="T87" fmla="*/ 9 h 93"/>
              <a:gd name="T88" fmla="*/ 13 w 78"/>
              <a:gd name="T89" fmla="*/ 8 h 93"/>
              <a:gd name="T90" fmla="*/ 12 w 78"/>
              <a:gd name="T91" fmla="*/ 10 h 93"/>
              <a:gd name="T92" fmla="*/ 12 w 78"/>
              <a:gd name="T93" fmla="*/ 11 h 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
              <a:gd name="T142" fmla="*/ 0 h 93"/>
              <a:gd name="T143" fmla="*/ 78 w 78"/>
              <a:gd name="T144" fmla="*/ 93 h 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 h="93">
                <a:moveTo>
                  <a:pt x="52" y="68"/>
                </a:moveTo>
                <a:lnTo>
                  <a:pt x="53" y="73"/>
                </a:lnTo>
                <a:lnTo>
                  <a:pt x="47" y="75"/>
                </a:lnTo>
                <a:lnTo>
                  <a:pt x="40" y="78"/>
                </a:lnTo>
                <a:lnTo>
                  <a:pt x="36" y="81"/>
                </a:lnTo>
                <a:lnTo>
                  <a:pt x="32" y="87"/>
                </a:lnTo>
                <a:lnTo>
                  <a:pt x="30" y="93"/>
                </a:lnTo>
                <a:lnTo>
                  <a:pt x="19" y="93"/>
                </a:lnTo>
                <a:lnTo>
                  <a:pt x="17" y="89"/>
                </a:lnTo>
                <a:lnTo>
                  <a:pt x="18" y="77"/>
                </a:lnTo>
                <a:lnTo>
                  <a:pt x="12" y="74"/>
                </a:lnTo>
                <a:lnTo>
                  <a:pt x="10" y="73"/>
                </a:lnTo>
                <a:lnTo>
                  <a:pt x="7" y="69"/>
                </a:lnTo>
                <a:lnTo>
                  <a:pt x="7" y="60"/>
                </a:lnTo>
                <a:lnTo>
                  <a:pt x="8" y="55"/>
                </a:lnTo>
                <a:lnTo>
                  <a:pt x="12" y="54"/>
                </a:lnTo>
                <a:lnTo>
                  <a:pt x="20" y="53"/>
                </a:lnTo>
                <a:lnTo>
                  <a:pt x="22" y="49"/>
                </a:lnTo>
                <a:lnTo>
                  <a:pt x="20" y="44"/>
                </a:lnTo>
                <a:lnTo>
                  <a:pt x="7" y="44"/>
                </a:lnTo>
                <a:lnTo>
                  <a:pt x="2" y="43"/>
                </a:lnTo>
                <a:lnTo>
                  <a:pt x="0" y="38"/>
                </a:lnTo>
                <a:lnTo>
                  <a:pt x="0" y="32"/>
                </a:lnTo>
                <a:lnTo>
                  <a:pt x="4" y="24"/>
                </a:lnTo>
                <a:lnTo>
                  <a:pt x="7" y="21"/>
                </a:lnTo>
                <a:lnTo>
                  <a:pt x="13" y="19"/>
                </a:lnTo>
                <a:lnTo>
                  <a:pt x="30" y="23"/>
                </a:lnTo>
                <a:lnTo>
                  <a:pt x="37" y="21"/>
                </a:lnTo>
                <a:lnTo>
                  <a:pt x="41" y="18"/>
                </a:lnTo>
                <a:lnTo>
                  <a:pt x="47" y="2"/>
                </a:lnTo>
                <a:lnTo>
                  <a:pt x="50" y="0"/>
                </a:lnTo>
                <a:lnTo>
                  <a:pt x="55" y="1"/>
                </a:lnTo>
                <a:lnTo>
                  <a:pt x="62" y="6"/>
                </a:lnTo>
                <a:lnTo>
                  <a:pt x="61" y="12"/>
                </a:lnTo>
                <a:lnTo>
                  <a:pt x="56" y="18"/>
                </a:lnTo>
                <a:lnTo>
                  <a:pt x="62" y="21"/>
                </a:lnTo>
                <a:lnTo>
                  <a:pt x="72" y="14"/>
                </a:lnTo>
                <a:lnTo>
                  <a:pt x="78" y="21"/>
                </a:lnTo>
                <a:lnTo>
                  <a:pt x="78" y="31"/>
                </a:lnTo>
                <a:lnTo>
                  <a:pt x="77" y="45"/>
                </a:lnTo>
                <a:lnTo>
                  <a:pt x="74" y="55"/>
                </a:lnTo>
                <a:lnTo>
                  <a:pt x="70" y="60"/>
                </a:lnTo>
                <a:lnTo>
                  <a:pt x="65" y="59"/>
                </a:lnTo>
                <a:lnTo>
                  <a:pt x="64" y="53"/>
                </a:lnTo>
                <a:lnTo>
                  <a:pt x="58" y="50"/>
                </a:lnTo>
                <a:lnTo>
                  <a:pt x="55" y="61"/>
                </a:lnTo>
                <a:lnTo>
                  <a:pt x="52" y="68"/>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48" name="Freeform 46"/>
          <p:cNvSpPr>
            <a:spLocks/>
          </p:cNvSpPr>
          <p:nvPr/>
        </p:nvSpPr>
        <p:spPr bwMode="auto">
          <a:xfrm>
            <a:off x="574163" y="5185257"/>
            <a:ext cx="23812" cy="31750"/>
          </a:xfrm>
          <a:custGeom>
            <a:avLst/>
            <a:gdLst>
              <a:gd name="T0" fmla="*/ 5 w 30"/>
              <a:gd name="T1" fmla="*/ 0 h 48"/>
              <a:gd name="T2" fmla="*/ 7 w 30"/>
              <a:gd name="T3" fmla="*/ 0 h 48"/>
              <a:gd name="T4" fmla="*/ 8 w 30"/>
              <a:gd name="T5" fmla="*/ 2 h 48"/>
              <a:gd name="T6" fmla="*/ 7 w 30"/>
              <a:gd name="T7" fmla="*/ 3 h 48"/>
              <a:gd name="T8" fmla="*/ 6 w 30"/>
              <a:gd name="T9" fmla="*/ 5 h 48"/>
              <a:gd name="T10" fmla="*/ 6 w 30"/>
              <a:gd name="T11" fmla="*/ 7 h 48"/>
              <a:gd name="T12" fmla="*/ 5 w 30"/>
              <a:gd name="T13" fmla="*/ 8 h 48"/>
              <a:gd name="T14" fmla="*/ 4 w 30"/>
              <a:gd name="T15" fmla="*/ 8 h 48"/>
              <a:gd name="T16" fmla="*/ 0 w 30"/>
              <a:gd name="T17" fmla="*/ 6 h 48"/>
              <a:gd name="T18" fmla="*/ 0 w 30"/>
              <a:gd name="T19" fmla="*/ 5 h 48"/>
              <a:gd name="T20" fmla="*/ 2 w 30"/>
              <a:gd name="T21" fmla="*/ 5 h 48"/>
              <a:gd name="T22" fmla="*/ 3 w 30"/>
              <a:gd name="T23" fmla="*/ 4 h 48"/>
              <a:gd name="T24" fmla="*/ 2 w 30"/>
              <a:gd name="T25" fmla="*/ 4 h 48"/>
              <a:gd name="T26" fmla="*/ 2 w 30"/>
              <a:gd name="T27" fmla="*/ 3 h 48"/>
              <a:gd name="T28" fmla="*/ 3 w 30"/>
              <a:gd name="T29" fmla="*/ 3 h 48"/>
              <a:gd name="T30" fmla="*/ 4 w 30"/>
              <a:gd name="T31" fmla="*/ 1 h 48"/>
              <a:gd name="T32" fmla="*/ 5 w 30"/>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20" y="2"/>
                </a:moveTo>
                <a:lnTo>
                  <a:pt x="26" y="0"/>
                </a:lnTo>
                <a:lnTo>
                  <a:pt x="30" y="11"/>
                </a:lnTo>
                <a:lnTo>
                  <a:pt x="26" y="18"/>
                </a:lnTo>
                <a:lnTo>
                  <a:pt x="22" y="29"/>
                </a:lnTo>
                <a:lnTo>
                  <a:pt x="21" y="38"/>
                </a:lnTo>
                <a:lnTo>
                  <a:pt x="20" y="46"/>
                </a:lnTo>
                <a:lnTo>
                  <a:pt x="16" y="48"/>
                </a:lnTo>
                <a:lnTo>
                  <a:pt x="0" y="36"/>
                </a:lnTo>
                <a:lnTo>
                  <a:pt x="0" y="30"/>
                </a:lnTo>
                <a:lnTo>
                  <a:pt x="8" y="31"/>
                </a:lnTo>
                <a:lnTo>
                  <a:pt x="9" y="25"/>
                </a:lnTo>
                <a:lnTo>
                  <a:pt x="6" y="23"/>
                </a:lnTo>
                <a:lnTo>
                  <a:pt x="6" y="17"/>
                </a:lnTo>
                <a:lnTo>
                  <a:pt x="12" y="18"/>
                </a:lnTo>
                <a:lnTo>
                  <a:pt x="14" y="7"/>
                </a:lnTo>
                <a:lnTo>
                  <a:pt x="20" y="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49" name="Freeform 47"/>
          <p:cNvSpPr>
            <a:spLocks/>
          </p:cNvSpPr>
          <p:nvPr/>
        </p:nvSpPr>
        <p:spPr bwMode="auto">
          <a:xfrm>
            <a:off x="570988" y="5128107"/>
            <a:ext cx="30162" cy="15875"/>
          </a:xfrm>
          <a:custGeom>
            <a:avLst/>
            <a:gdLst>
              <a:gd name="T0" fmla="*/ 6 w 38"/>
              <a:gd name="T1" fmla="*/ 0 h 26"/>
              <a:gd name="T2" fmla="*/ 10 w 38"/>
              <a:gd name="T3" fmla="*/ 0 h 26"/>
              <a:gd name="T4" fmla="*/ 9 w 38"/>
              <a:gd name="T5" fmla="*/ 2 h 26"/>
              <a:gd name="T6" fmla="*/ 2 w 38"/>
              <a:gd name="T7" fmla="*/ 4 h 26"/>
              <a:gd name="T8" fmla="*/ 0 w 38"/>
              <a:gd name="T9" fmla="*/ 3 h 26"/>
              <a:gd name="T10" fmla="*/ 3 w 38"/>
              <a:gd name="T11" fmla="*/ 1 h 26"/>
              <a:gd name="T12" fmla="*/ 6 w 38"/>
              <a:gd name="T13" fmla="*/ 0 h 26"/>
              <a:gd name="T14" fmla="*/ 0 60000 65536"/>
              <a:gd name="T15" fmla="*/ 0 60000 65536"/>
              <a:gd name="T16" fmla="*/ 0 60000 65536"/>
              <a:gd name="T17" fmla="*/ 0 60000 65536"/>
              <a:gd name="T18" fmla="*/ 0 60000 65536"/>
              <a:gd name="T19" fmla="*/ 0 60000 65536"/>
              <a:gd name="T20" fmla="*/ 0 60000 65536"/>
              <a:gd name="T21" fmla="*/ 0 w 38"/>
              <a:gd name="T22" fmla="*/ 0 h 26"/>
              <a:gd name="T23" fmla="*/ 38 w 38"/>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6">
                <a:moveTo>
                  <a:pt x="24" y="0"/>
                </a:moveTo>
                <a:lnTo>
                  <a:pt x="38" y="2"/>
                </a:lnTo>
                <a:lnTo>
                  <a:pt x="33" y="15"/>
                </a:lnTo>
                <a:lnTo>
                  <a:pt x="9" y="26"/>
                </a:lnTo>
                <a:lnTo>
                  <a:pt x="0" y="18"/>
                </a:lnTo>
                <a:lnTo>
                  <a:pt x="12" y="4"/>
                </a:lnTo>
                <a:lnTo>
                  <a:pt x="24" y="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50" name="Freeform 48"/>
          <p:cNvSpPr>
            <a:spLocks/>
          </p:cNvSpPr>
          <p:nvPr/>
        </p:nvSpPr>
        <p:spPr bwMode="auto">
          <a:xfrm>
            <a:off x="569401" y="5170969"/>
            <a:ext cx="14287" cy="20638"/>
          </a:xfrm>
          <a:custGeom>
            <a:avLst/>
            <a:gdLst>
              <a:gd name="T0" fmla="*/ 0 w 19"/>
              <a:gd name="T1" fmla="*/ 5 h 33"/>
              <a:gd name="T2" fmla="*/ 1 w 19"/>
              <a:gd name="T3" fmla="*/ 5 h 33"/>
              <a:gd name="T4" fmla="*/ 4 w 19"/>
              <a:gd name="T5" fmla="*/ 2 h 33"/>
              <a:gd name="T6" fmla="*/ 2 w 19"/>
              <a:gd name="T7" fmla="*/ 0 h 33"/>
              <a:gd name="T8" fmla="*/ 0 w 19"/>
              <a:gd name="T9" fmla="*/ 5 h 33"/>
              <a:gd name="T10" fmla="*/ 0 60000 65536"/>
              <a:gd name="T11" fmla="*/ 0 60000 65536"/>
              <a:gd name="T12" fmla="*/ 0 60000 65536"/>
              <a:gd name="T13" fmla="*/ 0 60000 65536"/>
              <a:gd name="T14" fmla="*/ 0 60000 65536"/>
              <a:gd name="T15" fmla="*/ 0 w 19"/>
              <a:gd name="T16" fmla="*/ 0 h 33"/>
              <a:gd name="T17" fmla="*/ 19 w 19"/>
              <a:gd name="T18" fmla="*/ 33 h 33"/>
            </a:gdLst>
            <a:ahLst/>
            <a:cxnLst>
              <a:cxn ang="T10">
                <a:pos x="T0" y="T1"/>
              </a:cxn>
              <a:cxn ang="T11">
                <a:pos x="T2" y="T3"/>
              </a:cxn>
              <a:cxn ang="T12">
                <a:pos x="T4" y="T5"/>
              </a:cxn>
              <a:cxn ang="T13">
                <a:pos x="T6" y="T7"/>
              </a:cxn>
              <a:cxn ang="T14">
                <a:pos x="T8" y="T9"/>
              </a:cxn>
            </a:cxnLst>
            <a:rect l="T15" t="T16" r="T17" b="T18"/>
            <a:pathLst>
              <a:path w="19" h="33">
                <a:moveTo>
                  <a:pt x="0" y="30"/>
                </a:moveTo>
                <a:lnTo>
                  <a:pt x="5" y="33"/>
                </a:lnTo>
                <a:lnTo>
                  <a:pt x="19" y="15"/>
                </a:lnTo>
                <a:lnTo>
                  <a:pt x="8" y="0"/>
                </a:lnTo>
                <a:lnTo>
                  <a:pt x="0" y="3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51" name="Freeform 49"/>
          <p:cNvSpPr>
            <a:spLocks/>
          </p:cNvSpPr>
          <p:nvPr/>
        </p:nvSpPr>
        <p:spPr bwMode="auto">
          <a:xfrm>
            <a:off x="620201" y="5050319"/>
            <a:ext cx="6350" cy="11113"/>
          </a:xfrm>
          <a:custGeom>
            <a:avLst/>
            <a:gdLst>
              <a:gd name="T0" fmla="*/ 0 w 9"/>
              <a:gd name="T1" fmla="*/ 3 h 15"/>
              <a:gd name="T2" fmla="*/ 1 w 9"/>
              <a:gd name="T3" fmla="*/ 3 h 15"/>
              <a:gd name="T4" fmla="*/ 2 w 9"/>
              <a:gd name="T5" fmla="*/ 2 h 15"/>
              <a:gd name="T6" fmla="*/ 2 w 9"/>
              <a:gd name="T7" fmla="*/ 0 h 15"/>
              <a:gd name="T8" fmla="*/ 1 w 9"/>
              <a:gd name="T9" fmla="*/ 0 h 15"/>
              <a:gd name="T10" fmla="*/ 0 w 9"/>
              <a:gd name="T11" fmla="*/ 2 h 15"/>
              <a:gd name="T12" fmla="*/ 0 w 9"/>
              <a:gd name="T13" fmla="*/ 3 h 15"/>
              <a:gd name="T14" fmla="*/ 0 60000 65536"/>
              <a:gd name="T15" fmla="*/ 0 60000 65536"/>
              <a:gd name="T16" fmla="*/ 0 60000 65536"/>
              <a:gd name="T17" fmla="*/ 0 60000 65536"/>
              <a:gd name="T18" fmla="*/ 0 60000 65536"/>
              <a:gd name="T19" fmla="*/ 0 60000 65536"/>
              <a:gd name="T20" fmla="*/ 0 60000 65536"/>
              <a:gd name="T21" fmla="*/ 0 w 9"/>
              <a:gd name="T22" fmla="*/ 0 h 15"/>
              <a:gd name="T23" fmla="*/ 9 w 9"/>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5">
                <a:moveTo>
                  <a:pt x="0" y="15"/>
                </a:moveTo>
                <a:lnTo>
                  <a:pt x="4" y="15"/>
                </a:lnTo>
                <a:lnTo>
                  <a:pt x="9" y="9"/>
                </a:lnTo>
                <a:lnTo>
                  <a:pt x="9" y="3"/>
                </a:lnTo>
                <a:lnTo>
                  <a:pt x="4" y="0"/>
                </a:lnTo>
                <a:lnTo>
                  <a:pt x="3" y="8"/>
                </a:lnTo>
                <a:lnTo>
                  <a:pt x="0" y="15"/>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52" name="Freeform 50"/>
          <p:cNvSpPr>
            <a:spLocks/>
          </p:cNvSpPr>
          <p:nvPr/>
        </p:nvSpPr>
        <p:spPr bwMode="auto">
          <a:xfrm>
            <a:off x="613851" y="5053494"/>
            <a:ext cx="4762" cy="6350"/>
          </a:xfrm>
          <a:custGeom>
            <a:avLst/>
            <a:gdLst>
              <a:gd name="T0" fmla="*/ 0 w 6"/>
              <a:gd name="T1" fmla="*/ 1 h 11"/>
              <a:gd name="T2" fmla="*/ 2 w 6"/>
              <a:gd name="T3" fmla="*/ 0 h 11"/>
              <a:gd name="T4" fmla="*/ 2 w 6"/>
              <a:gd name="T5" fmla="*/ 1 h 11"/>
              <a:gd name="T6" fmla="*/ 0 w 6"/>
              <a:gd name="T7" fmla="*/ 1 h 11"/>
              <a:gd name="T8" fmla="*/ 0 60000 65536"/>
              <a:gd name="T9" fmla="*/ 0 60000 65536"/>
              <a:gd name="T10" fmla="*/ 0 60000 65536"/>
              <a:gd name="T11" fmla="*/ 0 60000 65536"/>
              <a:gd name="T12" fmla="*/ 0 w 6"/>
              <a:gd name="T13" fmla="*/ 0 h 11"/>
              <a:gd name="T14" fmla="*/ 6 w 6"/>
              <a:gd name="T15" fmla="*/ 11 h 11"/>
            </a:gdLst>
            <a:ahLst/>
            <a:cxnLst>
              <a:cxn ang="T8">
                <a:pos x="T0" y="T1"/>
              </a:cxn>
              <a:cxn ang="T9">
                <a:pos x="T2" y="T3"/>
              </a:cxn>
              <a:cxn ang="T10">
                <a:pos x="T4" y="T5"/>
              </a:cxn>
              <a:cxn ang="T11">
                <a:pos x="T6" y="T7"/>
              </a:cxn>
            </a:cxnLst>
            <a:rect l="T12" t="T13" r="T14" b="T15"/>
            <a:pathLst>
              <a:path w="6" h="11">
                <a:moveTo>
                  <a:pt x="0" y="10"/>
                </a:moveTo>
                <a:lnTo>
                  <a:pt x="5" y="0"/>
                </a:lnTo>
                <a:lnTo>
                  <a:pt x="6" y="11"/>
                </a:lnTo>
                <a:lnTo>
                  <a:pt x="0" y="1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53" name="Freeform 51"/>
          <p:cNvSpPr>
            <a:spLocks/>
          </p:cNvSpPr>
          <p:nvPr/>
        </p:nvSpPr>
        <p:spPr bwMode="auto">
          <a:xfrm>
            <a:off x="1223451" y="4288319"/>
            <a:ext cx="347662" cy="554038"/>
          </a:xfrm>
          <a:custGeom>
            <a:avLst/>
            <a:gdLst>
              <a:gd name="T0" fmla="*/ 95 w 462"/>
              <a:gd name="T1" fmla="*/ 78 h 849"/>
              <a:gd name="T2" fmla="*/ 89 w 462"/>
              <a:gd name="T3" fmla="*/ 81 h 849"/>
              <a:gd name="T4" fmla="*/ 71 w 462"/>
              <a:gd name="T5" fmla="*/ 82 h 849"/>
              <a:gd name="T6" fmla="*/ 81 w 462"/>
              <a:gd name="T7" fmla="*/ 88 h 849"/>
              <a:gd name="T8" fmla="*/ 95 w 462"/>
              <a:gd name="T9" fmla="*/ 90 h 849"/>
              <a:gd name="T10" fmla="*/ 96 w 462"/>
              <a:gd name="T11" fmla="*/ 98 h 849"/>
              <a:gd name="T12" fmla="*/ 104 w 462"/>
              <a:gd name="T13" fmla="*/ 102 h 849"/>
              <a:gd name="T14" fmla="*/ 94 w 462"/>
              <a:gd name="T15" fmla="*/ 106 h 849"/>
              <a:gd name="T16" fmla="*/ 94 w 462"/>
              <a:gd name="T17" fmla="*/ 113 h 849"/>
              <a:gd name="T18" fmla="*/ 90 w 462"/>
              <a:gd name="T19" fmla="*/ 122 h 849"/>
              <a:gd name="T20" fmla="*/ 81 w 462"/>
              <a:gd name="T21" fmla="*/ 126 h 849"/>
              <a:gd name="T22" fmla="*/ 77 w 462"/>
              <a:gd name="T23" fmla="*/ 127 h 849"/>
              <a:gd name="T24" fmla="*/ 67 w 462"/>
              <a:gd name="T25" fmla="*/ 126 h 849"/>
              <a:gd name="T26" fmla="*/ 60 w 462"/>
              <a:gd name="T27" fmla="*/ 130 h 849"/>
              <a:gd name="T28" fmla="*/ 54 w 462"/>
              <a:gd name="T29" fmla="*/ 137 h 849"/>
              <a:gd name="T30" fmla="*/ 46 w 462"/>
              <a:gd name="T31" fmla="*/ 143 h 849"/>
              <a:gd name="T32" fmla="*/ 48 w 462"/>
              <a:gd name="T33" fmla="*/ 135 h 849"/>
              <a:gd name="T34" fmla="*/ 46 w 462"/>
              <a:gd name="T35" fmla="*/ 131 h 849"/>
              <a:gd name="T36" fmla="*/ 37 w 462"/>
              <a:gd name="T37" fmla="*/ 140 h 849"/>
              <a:gd name="T38" fmla="*/ 28 w 462"/>
              <a:gd name="T39" fmla="*/ 139 h 849"/>
              <a:gd name="T40" fmla="*/ 22 w 462"/>
              <a:gd name="T41" fmla="*/ 143 h 849"/>
              <a:gd name="T42" fmla="*/ 18 w 462"/>
              <a:gd name="T43" fmla="*/ 141 h 849"/>
              <a:gd name="T44" fmla="*/ 13 w 462"/>
              <a:gd name="T45" fmla="*/ 133 h 849"/>
              <a:gd name="T46" fmla="*/ 4 w 462"/>
              <a:gd name="T47" fmla="*/ 129 h 849"/>
              <a:gd name="T48" fmla="*/ 2 w 462"/>
              <a:gd name="T49" fmla="*/ 123 h 849"/>
              <a:gd name="T50" fmla="*/ 5 w 462"/>
              <a:gd name="T51" fmla="*/ 103 h 849"/>
              <a:gd name="T52" fmla="*/ 3 w 462"/>
              <a:gd name="T53" fmla="*/ 94 h 849"/>
              <a:gd name="T54" fmla="*/ 5 w 462"/>
              <a:gd name="T55" fmla="*/ 81 h 849"/>
              <a:gd name="T56" fmla="*/ 9 w 462"/>
              <a:gd name="T57" fmla="*/ 73 h 849"/>
              <a:gd name="T58" fmla="*/ 10 w 462"/>
              <a:gd name="T59" fmla="*/ 61 h 849"/>
              <a:gd name="T60" fmla="*/ 15 w 462"/>
              <a:gd name="T61" fmla="*/ 59 h 849"/>
              <a:gd name="T62" fmla="*/ 13 w 462"/>
              <a:gd name="T63" fmla="*/ 45 h 849"/>
              <a:gd name="T64" fmla="*/ 10 w 462"/>
              <a:gd name="T65" fmla="*/ 36 h 849"/>
              <a:gd name="T66" fmla="*/ 13 w 462"/>
              <a:gd name="T67" fmla="*/ 29 h 849"/>
              <a:gd name="T68" fmla="*/ 10 w 462"/>
              <a:gd name="T69" fmla="*/ 20 h 849"/>
              <a:gd name="T70" fmla="*/ 16 w 462"/>
              <a:gd name="T71" fmla="*/ 14 h 849"/>
              <a:gd name="T72" fmla="*/ 35 w 462"/>
              <a:gd name="T73" fmla="*/ 12 h 849"/>
              <a:gd name="T74" fmla="*/ 39 w 462"/>
              <a:gd name="T75" fmla="*/ 0 h 849"/>
              <a:gd name="T76" fmla="*/ 43 w 462"/>
              <a:gd name="T77" fmla="*/ 4 h 849"/>
              <a:gd name="T78" fmla="*/ 52 w 462"/>
              <a:gd name="T79" fmla="*/ 4 h 849"/>
              <a:gd name="T80" fmla="*/ 57 w 462"/>
              <a:gd name="T81" fmla="*/ 6 h 849"/>
              <a:gd name="T82" fmla="*/ 67 w 462"/>
              <a:gd name="T83" fmla="*/ 14 h 849"/>
              <a:gd name="T84" fmla="*/ 79 w 462"/>
              <a:gd name="T85" fmla="*/ 27 h 849"/>
              <a:gd name="T86" fmla="*/ 84 w 462"/>
              <a:gd name="T87" fmla="*/ 33 h 849"/>
              <a:gd name="T88" fmla="*/ 85 w 462"/>
              <a:gd name="T89" fmla="*/ 47 h 849"/>
              <a:gd name="T90" fmla="*/ 92 w 462"/>
              <a:gd name="T91" fmla="*/ 50 h 849"/>
              <a:gd name="T92" fmla="*/ 93 w 462"/>
              <a:gd name="T93" fmla="*/ 60 h 849"/>
              <a:gd name="T94" fmla="*/ 98 w 462"/>
              <a:gd name="T95" fmla="*/ 64 h 849"/>
              <a:gd name="T96" fmla="*/ 100 w 462"/>
              <a:gd name="T97" fmla="*/ 71 h 8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2"/>
              <a:gd name="T148" fmla="*/ 0 h 849"/>
              <a:gd name="T149" fmla="*/ 462 w 462"/>
              <a:gd name="T150" fmla="*/ 849 h 8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2" h="849">
                <a:moveTo>
                  <a:pt x="405" y="416"/>
                </a:moveTo>
                <a:lnTo>
                  <a:pt x="423" y="460"/>
                </a:lnTo>
                <a:lnTo>
                  <a:pt x="416" y="479"/>
                </a:lnTo>
                <a:lnTo>
                  <a:pt x="395" y="476"/>
                </a:lnTo>
                <a:lnTo>
                  <a:pt x="357" y="489"/>
                </a:lnTo>
                <a:lnTo>
                  <a:pt x="314" y="486"/>
                </a:lnTo>
                <a:lnTo>
                  <a:pt x="315" y="502"/>
                </a:lnTo>
                <a:lnTo>
                  <a:pt x="358" y="520"/>
                </a:lnTo>
                <a:lnTo>
                  <a:pt x="399" y="506"/>
                </a:lnTo>
                <a:lnTo>
                  <a:pt x="423" y="536"/>
                </a:lnTo>
                <a:lnTo>
                  <a:pt x="411" y="555"/>
                </a:lnTo>
                <a:lnTo>
                  <a:pt x="426" y="579"/>
                </a:lnTo>
                <a:lnTo>
                  <a:pt x="462" y="582"/>
                </a:lnTo>
                <a:lnTo>
                  <a:pt x="462" y="600"/>
                </a:lnTo>
                <a:lnTo>
                  <a:pt x="435" y="604"/>
                </a:lnTo>
                <a:lnTo>
                  <a:pt x="418" y="630"/>
                </a:lnTo>
                <a:lnTo>
                  <a:pt x="412" y="657"/>
                </a:lnTo>
                <a:lnTo>
                  <a:pt x="420" y="670"/>
                </a:lnTo>
                <a:lnTo>
                  <a:pt x="388" y="705"/>
                </a:lnTo>
                <a:lnTo>
                  <a:pt x="400" y="724"/>
                </a:lnTo>
                <a:lnTo>
                  <a:pt x="386" y="746"/>
                </a:lnTo>
                <a:lnTo>
                  <a:pt x="360" y="744"/>
                </a:lnTo>
                <a:lnTo>
                  <a:pt x="354" y="772"/>
                </a:lnTo>
                <a:lnTo>
                  <a:pt x="344" y="755"/>
                </a:lnTo>
                <a:lnTo>
                  <a:pt x="329" y="762"/>
                </a:lnTo>
                <a:lnTo>
                  <a:pt x="300" y="746"/>
                </a:lnTo>
                <a:lnTo>
                  <a:pt x="282" y="768"/>
                </a:lnTo>
                <a:lnTo>
                  <a:pt x="266" y="768"/>
                </a:lnTo>
                <a:lnTo>
                  <a:pt x="251" y="788"/>
                </a:lnTo>
                <a:lnTo>
                  <a:pt x="239" y="810"/>
                </a:lnTo>
                <a:lnTo>
                  <a:pt x="232" y="832"/>
                </a:lnTo>
                <a:lnTo>
                  <a:pt x="204" y="849"/>
                </a:lnTo>
                <a:lnTo>
                  <a:pt x="218" y="822"/>
                </a:lnTo>
                <a:lnTo>
                  <a:pt x="215" y="801"/>
                </a:lnTo>
                <a:lnTo>
                  <a:pt x="206" y="804"/>
                </a:lnTo>
                <a:lnTo>
                  <a:pt x="204" y="773"/>
                </a:lnTo>
                <a:lnTo>
                  <a:pt x="185" y="786"/>
                </a:lnTo>
                <a:lnTo>
                  <a:pt x="167" y="828"/>
                </a:lnTo>
                <a:lnTo>
                  <a:pt x="137" y="846"/>
                </a:lnTo>
                <a:lnTo>
                  <a:pt x="125" y="820"/>
                </a:lnTo>
                <a:lnTo>
                  <a:pt x="107" y="820"/>
                </a:lnTo>
                <a:lnTo>
                  <a:pt x="98" y="844"/>
                </a:lnTo>
                <a:lnTo>
                  <a:pt x="82" y="849"/>
                </a:lnTo>
                <a:lnTo>
                  <a:pt x="80" y="832"/>
                </a:lnTo>
                <a:lnTo>
                  <a:pt x="58" y="832"/>
                </a:lnTo>
                <a:lnTo>
                  <a:pt x="57" y="789"/>
                </a:lnTo>
                <a:lnTo>
                  <a:pt x="39" y="786"/>
                </a:lnTo>
                <a:lnTo>
                  <a:pt x="16" y="766"/>
                </a:lnTo>
                <a:lnTo>
                  <a:pt x="30" y="744"/>
                </a:lnTo>
                <a:lnTo>
                  <a:pt x="11" y="730"/>
                </a:lnTo>
                <a:lnTo>
                  <a:pt x="0" y="666"/>
                </a:lnTo>
                <a:lnTo>
                  <a:pt x="21" y="609"/>
                </a:lnTo>
                <a:lnTo>
                  <a:pt x="6" y="572"/>
                </a:lnTo>
                <a:lnTo>
                  <a:pt x="12" y="557"/>
                </a:lnTo>
                <a:lnTo>
                  <a:pt x="9" y="528"/>
                </a:lnTo>
                <a:lnTo>
                  <a:pt x="21" y="480"/>
                </a:lnTo>
                <a:lnTo>
                  <a:pt x="21" y="474"/>
                </a:lnTo>
                <a:lnTo>
                  <a:pt x="39" y="430"/>
                </a:lnTo>
                <a:lnTo>
                  <a:pt x="65" y="401"/>
                </a:lnTo>
                <a:lnTo>
                  <a:pt x="47" y="359"/>
                </a:lnTo>
                <a:lnTo>
                  <a:pt x="53" y="345"/>
                </a:lnTo>
                <a:lnTo>
                  <a:pt x="66" y="350"/>
                </a:lnTo>
                <a:lnTo>
                  <a:pt x="66" y="315"/>
                </a:lnTo>
                <a:lnTo>
                  <a:pt x="56" y="267"/>
                </a:lnTo>
                <a:lnTo>
                  <a:pt x="62" y="246"/>
                </a:lnTo>
                <a:lnTo>
                  <a:pt x="46" y="215"/>
                </a:lnTo>
                <a:lnTo>
                  <a:pt x="62" y="204"/>
                </a:lnTo>
                <a:lnTo>
                  <a:pt x="57" y="172"/>
                </a:lnTo>
                <a:lnTo>
                  <a:pt x="62" y="126"/>
                </a:lnTo>
                <a:lnTo>
                  <a:pt x="45" y="119"/>
                </a:lnTo>
                <a:lnTo>
                  <a:pt x="36" y="98"/>
                </a:lnTo>
                <a:lnTo>
                  <a:pt x="72" y="84"/>
                </a:lnTo>
                <a:lnTo>
                  <a:pt x="65" y="56"/>
                </a:lnTo>
                <a:lnTo>
                  <a:pt x="156" y="71"/>
                </a:lnTo>
                <a:lnTo>
                  <a:pt x="149" y="16"/>
                </a:lnTo>
                <a:lnTo>
                  <a:pt x="172" y="2"/>
                </a:lnTo>
                <a:lnTo>
                  <a:pt x="188" y="0"/>
                </a:lnTo>
                <a:lnTo>
                  <a:pt x="190" y="22"/>
                </a:lnTo>
                <a:lnTo>
                  <a:pt x="210" y="38"/>
                </a:lnTo>
                <a:lnTo>
                  <a:pt x="231" y="24"/>
                </a:lnTo>
                <a:lnTo>
                  <a:pt x="239" y="35"/>
                </a:lnTo>
                <a:lnTo>
                  <a:pt x="254" y="33"/>
                </a:lnTo>
                <a:lnTo>
                  <a:pt x="270" y="59"/>
                </a:lnTo>
                <a:lnTo>
                  <a:pt x="297" y="80"/>
                </a:lnTo>
                <a:lnTo>
                  <a:pt x="329" y="117"/>
                </a:lnTo>
                <a:lnTo>
                  <a:pt x="352" y="158"/>
                </a:lnTo>
                <a:lnTo>
                  <a:pt x="353" y="185"/>
                </a:lnTo>
                <a:lnTo>
                  <a:pt x="376" y="197"/>
                </a:lnTo>
                <a:lnTo>
                  <a:pt x="392" y="249"/>
                </a:lnTo>
                <a:lnTo>
                  <a:pt x="378" y="279"/>
                </a:lnTo>
                <a:lnTo>
                  <a:pt x="392" y="296"/>
                </a:lnTo>
                <a:lnTo>
                  <a:pt x="411" y="294"/>
                </a:lnTo>
                <a:lnTo>
                  <a:pt x="414" y="320"/>
                </a:lnTo>
                <a:lnTo>
                  <a:pt x="414" y="358"/>
                </a:lnTo>
                <a:lnTo>
                  <a:pt x="444" y="356"/>
                </a:lnTo>
                <a:lnTo>
                  <a:pt x="434" y="377"/>
                </a:lnTo>
                <a:lnTo>
                  <a:pt x="443" y="386"/>
                </a:lnTo>
                <a:lnTo>
                  <a:pt x="443" y="419"/>
                </a:lnTo>
                <a:lnTo>
                  <a:pt x="405" y="41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54" name="Freeform 52"/>
          <p:cNvSpPr>
            <a:spLocks/>
          </p:cNvSpPr>
          <p:nvPr/>
        </p:nvSpPr>
        <p:spPr bwMode="auto">
          <a:xfrm>
            <a:off x="1488563" y="4213707"/>
            <a:ext cx="442912" cy="403225"/>
          </a:xfrm>
          <a:custGeom>
            <a:avLst/>
            <a:gdLst>
              <a:gd name="T0" fmla="*/ 6 w 586"/>
              <a:gd name="T1" fmla="*/ 67 h 616"/>
              <a:gd name="T2" fmla="*/ 13 w 586"/>
              <a:gd name="T3" fmla="*/ 69 h 616"/>
              <a:gd name="T4" fmla="*/ 14 w 586"/>
              <a:gd name="T5" fmla="*/ 80 h 616"/>
              <a:gd name="T6" fmla="*/ 19 w 586"/>
              <a:gd name="T7" fmla="*/ 83 h 616"/>
              <a:gd name="T8" fmla="*/ 20 w 586"/>
              <a:gd name="T9" fmla="*/ 91 h 616"/>
              <a:gd name="T10" fmla="*/ 16 w 586"/>
              <a:gd name="T11" fmla="*/ 98 h 616"/>
              <a:gd name="T12" fmla="*/ 24 w 586"/>
              <a:gd name="T13" fmla="*/ 101 h 616"/>
              <a:gd name="T14" fmla="*/ 31 w 586"/>
              <a:gd name="T15" fmla="*/ 103 h 616"/>
              <a:gd name="T16" fmla="*/ 41 w 586"/>
              <a:gd name="T17" fmla="*/ 96 h 616"/>
              <a:gd name="T18" fmla="*/ 50 w 586"/>
              <a:gd name="T19" fmla="*/ 97 h 616"/>
              <a:gd name="T20" fmla="*/ 60 w 586"/>
              <a:gd name="T21" fmla="*/ 93 h 616"/>
              <a:gd name="T22" fmla="*/ 57 w 586"/>
              <a:gd name="T23" fmla="*/ 89 h 616"/>
              <a:gd name="T24" fmla="*/ 45 w 586"/>
              <a:gd name="T25" fmla="*/ 85 h 616"/>
              <a:gd name="T26" fmla="*/ 57 w 586"/>
              <a:gd name="T27" fmla="*/ 83 h 616"/>
              <a:gd name="T28" fmla="*/ 71 w 586"/>
              <a:gd name="T29" fmla="*/ 83 h 616"/>
              <a:gd name="T30" fmla="*/ 79 w 586"/>
              <a:gd name="T31" fmla="*/ 78 h 616"/>
              <a:gd name="T32" fmla="*/ 80 w 586"/>
              <a:gd name="T33" fmla="*/ 73 h 616"/>
              <a:gd name="T34" fmla="*/ 90 w 586"/>
              <a:gd name="T35" fmla="*/ 79 h 616"/>
              <a:gd name="T36" fmla="*/ 97 w 586"/>
              <a:gd name="T37" fmla="*/ 75 h 616"/>
              <a:gd name="T38" fmla="*/ 100 w 586"/>
              <a:gd name="T39" fmla="*/ 65 h 616"/>
              <a:gd name="T40" fmla="*/ 91 w 586"/>
              <a:gd name="T41" fmla="*/ 54 h 616"/>
              <a:gd name="T42" fmla="*/ 97 w 586"/>
              <a:gd name="T43" fmla="*/ 46 h 616"/>
              <a:gd name="T44" fmla="*/ 110 w 586"/>
              <a:gd name="T45" fmla="*/ 49 h 616"/>
              <a:gd name="T46" fmla="*/ 118 w 586"/>
              <a:gd name="T47" fmla="*/ 35 h 616"/>
              <a:gd name="T48" fmla="*/ 116 w 586"/>
              <a:gd name="T49" fmla="*/ 31 h 616"/>
              <a:gd name="T50" fmla="*/ 122 w 586"/>
              <a:gd name="T51" fmla="*/ 27 h 616"/>
              <a:gd name="T52" fmla="*/ 129 w 586"/>
              <a:gd name="T53" fmla="*/ 25 h 616"/>
              <a:gd name="T54" fmla="*/ 130 w 586"/>
              <a:gd name="T55" fmla="*/ 17 h 616"/>
              <a:gd name="T56" fmla="*/ 126 w 586"/>
              <a:gd name="T57" fmla="*/ 5 h 616"/>
              <a:gd name="T58" fmla="*/ 121 w 586"/>
              <a:gd name="T59" fmla="*/ 0 h 616"/>
              <a:gd name="T60" fmla="*/ 101 w 586"/>
              <a:gd name="T61" fmla="*/ 3 h 616"/>
              <a:gd name="T62" fmla="*/ 100 w 586"/>
              <a:gd name="T63" fmla="*/ 7 h 616"/>
              <a:gd name="T64" fmla="*/ 89 w 586"/>
              <a:gd name="T65" fmla="*/ 12 h 616"/>
              <a:gd name="T66" fmla="*/ 75 w 586"/>
              <a:gd name="T67" fmla="*/ 13 h 616"/>
              <a:gd name="T68" fmla="*/ 69 w 586"/>
              <a:gd name="T69" fmla="*/ 19 h 616"/>
              <a:gd name="T70" fmla="*/ 53 w 586"/>
              <a:gd name="T71" fmla="*/ 24 h 616"/>
              <a:gd name="T72" fmla="*/ 52 w 586"/>
              <a:gd name="T73" fmla="*/ 19 h 616"/>
              <a:gd name="T74" fmla="*/ 44 w 586"/>
              <a:gd name="T75" fmla="*/ 17 h 616"/>
              <a:gd name="T76" fmla="*/ 38 w 586"/>
              <a:gd name="T77" fmla="*/ 12 h 616"/>
              <a:gd name="T78" fmla="*/ 26 w 586"/>
              <a:gd name="T79" fmla="*/ 14 h 616"/>
              <a:gd name="T80" fmla="*/ 21 w 586"/>
              <a:gd name="T81" fmla="*/ 19 h 616"/>
              <a:gd name="T82" fmla="*/ 18 w 586"/>
              <a:gd name="T83" fmla="*/ 27 h 616"/>
              <a:gd name="T84" fmla="*/ 19 w 586"/>
              <a:gd name="T85" fmla="*/ 38 h 616"/>
              <a:gd name="T86" fmla="*/ 9 w 586"/>
              <a:gd name="T87" fmla="*/ 36 h 616"/>
              <a:gd name="T88" fmla="*/ 0 w 586"/>
              <a:gd name="T89" fmla="*/ 46 h 616"/>
              <a:gd name="T90" fmla="*/ 5 w 586"/>
              <a:gd name="T91" fmla="*/ 53 h 6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6"/>
              <a:gd name="T139" fmla="*/ 0 h 616"/>
              <a:gd name="T140" fmla="*/ 586 w 586"/>
              <a:gd name="T141" fmla="*/ 616 h 6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6" h="616">
                <a:moveTo>
                  <a:pt x="40" y="363"/>
                </a:moveTo>
                <a:lnTo>
                  <a:pt x="26" y="393"/>
                </a:lnTo>
                <a:lnTo>
                  <a:pt x="40" y="410"/>
                </a:lnTo>
                <a:lnTo>
                  <a:pt x="59" y="408"/>
                </a:lnTo>
                <a:lnTo>
                  <a:pt x="62" y="434"/>
                </a:lnTo>
                <a:lnTo>
                  <a:pt x="62" y="472"/>
                </a:lnTo>
                <a:lnTo>
                  <a:pt x="92" y="470"/>
                </a:lnTo>
                <a:lnTo>
                  <a:pt x="82" y="491"/>
                </a:lnTo>
                <a:lnTo>
                  <a:pt x="91" y="500"/>
                </a:lnTo>
                <a:lnTo>
                  <a:pt x="91" y="533"/>
                </a:lnTo>
                <a:lnTo>
                  <a:pt x="53" y="530"/>
                </a:lnTo>
                <a:lnTo>
                  <a:pt x="71" y="574"/>
                </a:lnTo>
                <a:lnTo>
                  <a:pt x="64" y="593"/>
                </a:lnTo>
                <a:lnTo>
                  <a:pt x="107" y="594"/>
                </a:lnTo>
                <a:lnTo>
                  <a:pt x="119" y="616"/>
                </a:lnTo>
                <a:lnTo>
                  <a:pt x="136" y="606"/>
                </a:lnTo>
                <a:lnTo>
                  <a:pt x="158" y="581"/>
                </a:lnTo>
                <a:lnTo>
                  <a:pt x="180" y="562"/>
                </a:lnTo>
                <a:lnTo>
                  <a:pt x="196" y="568"/>
                </a:lnTo>
                <a:lnTo>
                  <a:pt x="222" y="573"/>
                </a:lnTo>
                <a:lnTo>
                  <a:pt x="259" y="564"/>
                </a:lnTo>
                <a:lnTo>
                  <a:pt x="263" y="549"/>
                </a:lnTo>
                <a:lnTo>
                  <a:pt x="248" y="538"/>
                </a:lnTo>
                <a:lnTo>
                  <a:pt x="251" y="521"/>
                </a:lnTo>
                <a:lnTo>
                  <a:pt x="206" y="526"/>
                </a:lnTo>
                <a:lnTo>
                  <a:pt x="198" y="500"/>
                </a:lnTo>
                <a:lnTo>
                  <a:pt x="233" y="501"/>
                </a:lnTo>
                <a:lnTo>
                  <a:pt x="253" y="489"/>
                </a:lnTo>
                <a:lnTo>
                  <a:pt x="278" y="501"/>
                </a:lnTo>
                <a:lnTo>
                  <a:pt x="316" y="491"/>
                </a:lnTo>
                <a:lnTo>
                  <a:pt x="326" y="476"/>
                </a:lnTo>
                <a:lnTo>
                  <a:pt x="347" y="455"/>
                </a:lnTo>
                <a:lnTo>
                  <a:pt x="336" y="438"/>
                </a:lnTo>
                <a:lnTo>
                  <a:pt x="356" y="428"/>
                </a:lnTo>
                <a:lnTo>
                  <a:pt x="378" y="443"/>
                </a:lnTo>
                <a:lnTo>
                  <a:pt x="396" y="466"/>
                </a:lnTo>
                <a:lnTo>
                  <a:pt x="420" y="456"/>
                </a:lnTo>
                <a:lnTo>
                  <a:pt x="428" y="442"/>
                </a:lnTo>
                <a:lnTo>
                  <a:pt x="454" y="444"/>
                </a:lnTo>
                <a:lnTo>
                  <a:pt x="442" y="381"/>
                </a:lnTo>
                <a:lnTo>
                  <a:pt x="419" y="347"/>
                </a:lnTo>
                <a:lnTo>
                  <a:pt x="403" y="318"/>
                </a:lnTo>
                <a:lnTo>
                  <a:pt x="420" y="296"/>
                </a:lnTo>
                <a:lnTo>
                  <a:pt x="428" y="270"/>
                </a:lnTo>
                <a:lnTo>
                  <a:pt x="464" y="264"/>
                </a:lnTo>
                <a:lnTo>
                  <a:pt x="486" y="287"/>
                </a:lnTo>
                <a:lnTo>
                  <a:pt x="517" y="255"/>
                </a:lnTo>
                <a:lnTo>
                  <a:pt x="518" y="209"/>
                </a:lnTo>
                <a:lnTo>
                  <a:pt x="506" y="196"/>
                </a:lnTo>
                <a:lnTo>
                  <a:pt x="511" y="184"/>
                </a:lnTo>
                <a:lnTo>
                  <a:pt x="530" y="180"/>
                </a:lnTo>
                <a:lnTo>
                  <a:pt x="539" y="159"/>
                </a:lnTo>
                <a:lnTo>
                  <a:pt x="554" y="164"/>
                </a:lnTo>
                <a:lnTo>
                  <a:pt x="568" y="148"/>
                </a:lnTo>
                <a:lnTo>
                  <a:pt x="565" y="123"/>
                </a:lnTo>
                <a:lnTo>
                  <a:pt x="571" y="101"/>
                </a:lnTo>
                <a:lnTo>
                  <a:pt x="586" y="48"/>
                </a:lnTo>
                <a:lnTo>
                  <a:pt x="556" y="28"/>
                </a:lnTo>
                <a:lnTo>
                  <a:pt x="556" y="12"/>
                </a:lnTo>
                <a:lnTo>
                  <a:pt x="534" y="0"/>
                </a:lnTo>
                <a:lnTo>
                  <a:pt x="505" y="26"/>
                </a:lnTo>
                <a:lnTo>
                  <a:pt x="446" y="16"/>
                </a:lnTo>
                <a:lnTo>
                  <a:pt x="434" y="30"/>
                </a:lnTo>
                <a:lnTo>
                  <a:pt x="440" y="42"/>
                </a:lnTo>
                <a:lnTo>
                  <a:pt x="415" y="68"/>
                </a:lnTo>
                <a:lnTo>
                  <a:pt x="392" y="69"/>
                </a:lnTo>
                <a:lnTo>
                  <a:pt x="348" y="71"/>
                </a:lnTo>
                <a:lnTo>
                  <a:pt x="332" y="78"/>
                </a:lnTo>
                <a:lnTo>
                  <a:pt x="332" y="96"/>
                </a:lnTo>
                <a:lnTo>
                  <a:pt x="304" y="114"/>
                </a:lnTo>
                <a:lnTo>
                  <a:pt x="292" y="138"/>
                </a:lnTo>
                <a:lnTo>
                  <a:pt x="236" y="144"/>
                </a:lnTo>
                <a:lnTo>
                  <a:pt x="224" y="138"/>
                </a:lnTo>
                <a:lnTo>
                  <a:pt x="229" y="113"/>
                </a:lnTo>
                <a:lnTo>
                  <a:pt x="211" y="101"/>
                </a:lnTo>
                <a:lnTo>
                  <a:pt x="194" y="100"/>
                </a:lnTo>
                <a:lnTo>
                  <a:pt x="185" y="76"/>
                </a:lnTo>
                <a:lnTo>
                  <a:pt x="169" y="71"/>
                </a:lnTo>
                <a:lnTo>
                  <a:pt x="148" y="89"/>
                </a:lnTo>
                <a:lnTo>
                  <a:pt x="113" y="81"/>
                </a:lnTo>
                <a:lnTo>
                  <a:pt x="106" y="100"/>
                </a:lnTo>
                <a:lnTo>
                  <a:pt x="95" y="108"/>
                </a:lnTo>
                <a:lnTo>
                  <a:pt x="95" y="129"/>
                </a:lnTo>
                <a:lnTo>
                  <a:pt x="78" y="160"/>
                </a:lnTo>
                <a:lnTo>
                  <a:pt x="92" y="179"/>
                </a:lnTo>
                <a:lnTo>
                  <a:pt x="83" y="222"/>
                </a:lnTo>
                <a:lnTo>
                  <a:pt x="62" y="214"/>
                </a:lnTo>
                <a:lnTo>
                  <a:pt x="38" y="213"/>
                </a:lnTo>
                <a:lnTo>
                  <a:pt x="24" y="245"/>
                </a:lnTo>
                <a:lnTo>
                  <a:pt x="0" y="272"/>
                </a:lnTo>
                <a:lnTo>
                  <a:pt x="1" y="299"/>
                </a:lnTo>
                <a:lnTo>
                  <a:pt x="24" y="311"/>
                </a:lnTo>
                <a:lnTo>
                  <a:pt x="40" y="36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55" name="Freeform 53"/>
          <p:cNvSpPr>
            <a:spLocks/>
          </p:cNvSpPr>
          <p:nvPr/>
        </p:nvSpPr>
        <p:spPr bwMode="auto">
          <a:xfrm>
            <a:off x="801176" y="3437419"/>
            <a:ext cx="982662" cy="954088"/>
          </a:xfrm>
          <a:custGeom>
            <a:avLst/>
            <a:gdLst>
              <a:gd name="T0" fmla="*/ 102 w 1302"/>
              <a:gd name="T1" fmla="*/ 205 h 1457"/>
              <a:gd name="T2" fmla="*/ 79 w 1302"/>
              <a:gd name="T3" fmla="*/ 187 h 1457"/>
              <a:gd name="T4" fmla="*/ 65 w 1302"/>
              <a:gd name="T5" fmla="*/ 160 h 1457"/>
              <a:gd name="T6" fmla="*/ 30 w 1302"/>
              <a:gd name="T7" fmla="*/ 128 h 1457"/>
              <a:gd name="T8" fmla="*/ 37 w 1302"/>
              <a:gd name="T9" fmla="*/ 110 h 1457"/>
              <a:gd name="T10" fmla="*/ 26 w 1302"/>
              <a:gd name="T11" fmla="*/ 71 h 1457"/>
              <a:gd name="T12" fmla="*/ 13 w 1302"/>
              <a:gd name="T13" fmla="*/ 0 h 1457"/>
              <a:gd name="T14" fmla="*/ 52 w 1302"/>
              <a:gd name="T15" fmla="*/ 13 h 1457"/>
              <a:gd name="T16" fmla="*/ 74 w 1302"/>
              <a:gd name="T17" fmla="*/ 22 h 1457"/>
              <a:gd name="T18" fmla="*/ 68 w 1302"/>
              <a:gd name="T19" fmla="*/ 35 h 1457"/>
              <a:gd name="T20" fmla="*/ 86 w 1302"/>
              <a:gd name="T21" fmla="*/ 60 h 1457"/>
              <a:gd name="T22" fmla="*/ 110 w 1302"/>
              <a:gd name="T23" fmla="*/ 65 h 1457"/>
              <a:gd name="T24" fmla="*/ 140 w 1302"/>
              <a:gd name="T25" fmla="*/ 69 h 1457"/>
              <a:gd name="T26" fmla="*/ 159 w 1302"/>
              <a:gd name="T27" fmla="*/ 71 h 1457"/>
              <a:gd name="T28" fmla="*/ 165 w 1302"/>
              <a:gd name="T29" fmla="*/ 80 h 1457"/>
              <a:gd name="T30" fmla="*/ 185 w 1302"/>
              <a:gd name="T31" fmla="*/ 82 h 1457"/>
              <a:gd name="T32" fmla="*/ 223 w 1302"/>
              <a:gd name="T33" fmla="*/ 110 h 1457"/>
              <a:gd name="T34" fmla="*/ 242 w 1302"/>
              <a:gd name="T35" fmla="*/ 131 h 1457"/>
              <a:gd name="T36" fmla="*/ 272 w 1302"/>
              <a:gd name="T37" fmla="*/ 154 h 1457"/>
              <a:gd name="T38" fmla="*/ 267 w 1302"/>
              <a:gd name="T39" fmla="*/ 165 h 1457"/>
              <a:gd name="T40" fmla="*/ 261 w 1302"/>
              <a:gd name="T41" fmla="*/ 181 h 1457"/>
              <a:gd name="T42" fmla="*/ 273 w 1302"/>
              <a:gd name="T43" fmla="*/ 195 h 1457"/>
              <a:gd name="T44" fmla="*/ 285 w 1302"/>
              <a:gd name="T45" fmla="*/ 203 h 1457"/>
              <a:gd name="T46" fmla="*/ 294 w 1302"/>
              <a:gd name="T47" fmla="*/ 213 h 1457"/>
              <a:gd name="T48" fmla="*/ 280 w 1302"/>
              <a:gd name="T49" fmla="*/ 218 h 1457"/>
              <a:gd name="T50" fmla="*/ 259 w 1302"/>
              <a:gd name="T51" fmla="*/ 226 h 1457"/>
              <a:gd name="T52" fmla="*/ 253 w 1302"/>
              <a:gd name="T53" fmla="*/ 219 h 1457"/>
              <a:gd name="T54" fmla="*/ 244 w 1302"/>
              <a:gd name="T55" fmla="*/ 214 h 1457"/>
              <a:gd name="T56" fmla="*/ 230 w 1302"/>
              <a:gd name="T57" fmla="*/ 219 h 1457"/>
              <a:gd name="T58" fmla="*/ 223 w 1302"/>
              <a:gd name="T59" fmla="*/ 229 h 1457"/>
              <a:gd name="T60" fmla="*/ 220 w 1302"/>
              <a:gd name="T61" fmla="*/ 238 h 1457"/>
              <a:gd name="T62" fmla="*/ 206 w 1302"/>
              <a:gd name="T63" fmla="*/ 248 h 1457"/>
              <a:gd name="T64" fmla="*/ 187 w 1302"/>
              <a:gd name="T65" fmla="*/ 231 h 1457"/>
              <a:gd name="T66" fmla="*/ 178 w 1302"/>
              <a:gd name="T67" fmla="*/ 225 h 1457"/>
              <a:gd name="T68" fmla="*/ 169 w 1302"/>
              <a:gd name="T69" fmla="*/ 221 h 1457"/>
              <a:gd name="T70" fmla="*/ 161 w 1302"/>
              <a:gd name="T71" fmla="*/ 233 h 1457"/>
              <a:gd name="T72" fmla="*/ 124 w 1302"/>
              <a:gd name="T73" fmla="*/ 215 h 1457"/>
              <a:gd name="T74" fmla="*/ 114 w 1302"/>
              <a:gd name="T75" fmla="*/ 205 h 1457"/>
              <a:gd name="T76" fmla="*/ 163 w 1302"/>
              <a:gd name="T77" fmla="*/ 154 h 1457"/>
              <a:gd name="T78" fmla="*/ 179 w 1302"/>
              <a:gd name="T79" fmla="*/ 149 h 1457"/>
              <a:gd name="T80" fmla="*/ 183 w 1302"/>
              <a:gd name="T81" fmla="*/ 141 h 1457"/>
              <a:gd name="T82" fmla="*/ 164 w 1302"/>
              <a:gd name="T83" fmla="*/ 138 h 1457"/>
              <a:gd name="T84" fmla="*/ 151 w 1302"/>
              <a:gd name="T85" fmla="*/ 135 h 1457"/>
              <a:gd name="T86" fmla="*/ 160 w 1302"/>
              <a:gd name="T87" fmla="*/ 141 h 1457"/>
              <a:gd name="T88" fmla="*/ 158 w 1302"/>
              <a:gd name="T89" fmla="*/ 149 h 14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2"/>
              <a:gd name="T136" fmla="*/ 0 h 1457"/>
              <a:gd name="T137" fmla="*/ 1302 w 1302"/>
              <a:gd name="T138" fmla="*/ 1457 h 14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2" h="1457">
                <a:moveTo>
                  <a:pt x="482" y="1208"/>
                </a:moveTo>
                <a:lnTo>
                  <a:pt x="485" y="1255"/>
                </a:lnTo>
                <a:lnTo>
                  <a:pt x="452" y="1206"/>
                </a:lnTo>
                <a:lnTo>
                  <a:pt x="408" y="1116"/>
                </a:lnTo>
                <a:lnTo>
                  <a:pt x="371" y="1112"/>
                </a:lnTo>
                <a:lnTo>
                  <a:pt x="351" y="1097"/>
                </a:lnTo>
                <a:lnTo>
                  <a:pt x="335" y="1047"/>
                </a:lnTo>
                <a:lnTo>
                  <a:pt x="299" y="981"/>
                </a:lnTo>
                <a:lnTo>
                  <a:pt x="287" y="944"/>
                </a:lnTo>
                <a:lnTo>
                  <a:pt x="272" y="943"/>
                </a:lnTo>
                <a:lnTo>
                  <a:pt x="264" y="902"/>
                </a:lnTo>
                <a:lnTo>
                  <a:pt x="134" y="752"/>
                </a:lnTo>
                <a:lnTo>
                  <a:pt x="128" y="722"/>
                </a:lnTo>
                <a:lnTo>
                  <a:pt x="136" y="665"/>
                </a:lnTo>
                <a:lnTo>
                  <a:pt x="161" y="647"/>
                </a:lnTo>
                <a:lnTo>
                  <a:pt x="176" y="612"/>
                </a:lnTo>
                <a:lnTo>
                  <a:pt x="189" y="545"/>
                </a:lnTo>
                <a:lnTo>
                  <a:pt x="116" y="414"/>
                </a:lnTo>
                <a:lnTo>
                  <a:pt x="74" y="415"/>
                </a:lnTo>
                <a:lnTo>
                  <a:pt x="0" y="317"/>
                </a:lnTo>
                <a:lnTo>
                  <a:pt x="58" y="0"/>
                </a:lnTo>
                <a:lnTo>
                  <a:pt x="144" y="29"/>
                </a:lnTo>
                <a:lnTo>
                  <a:pt x="194" y="25"/>
                </a:lnTo>
                <a:lnTo>
                  <a:pt x="232" y="77"/>
                </a:lnTo>
                <a:lnTo>
                  <a:pt x="257" y="115"/>
                </a:lnTo>
                <a:lnTo>
                  <a:pt x="290" y="151"/>
                </a:lnTo>
                <a:lnTo>
                  <a:pt x="329" y="132"/>
                </a:lnTo>
                <a:lnTo>
                  <a:pt x="335" y="158"/>
                </a:lnTo>
                <a:lnTo>
                  <a:pt x="350" y="163"/>
                </a:lnTo>
                <a:lnTo>
                  <a:pt x="302" y="206"/>
                </a:lnTo>
                <a:lnTo>
                  <a:pt x="358" y="273"/>
                </a:lnTo>
                <a:lnTo>
                  <a:pt x="383" y="327"/>
                </a:lnTo>
                <a:lnTo>
                  <a:pt x="381" y="355"/>
                </a:lnTo>
                <a:lnTo>
                  <a:pt x="396" y="377"/>
                </a:lnTo>
                <a:lnTo>
                  <a:pt x="410" y="368"/>
                </a:lnTo>
                <a:lnTo>
                  <a:pt x="488" y="383"/>
                </a:lnTo>
                <a:lnTo>
                  <a:pt x="514" y="392"/>
                </a:lnTo>
                <a:lnTo>
                  <a:pt x="576" y="396"/>
                </a:lnTo>
                <a:lnTo>
                  <a:pt x="620" y="408"/>
                </a:lnTo>
                <a:lnTo>
                  <a:pt x="636" y="425"/>
                </a:lnTo>
                <a:lnTo>
                  <a:pt x="660" y="399"/>
                </a:lnTo>
                <a:lnTo>
                  <a:pt x="705" y="417"/>
                </a:lnTo>
                <a:lnTo>
                  <a:pt x="712" y="449"/>
                </a:lnTo>
                <a:lnTo>
                  <a:pt x="701" y="477"/>
                </a:lnTo>
                <a:lnTo>
                  <a:pt x="730" y="470"/>
                </a:lnTo>
                <a:lnTo>
                  <a:pt x="746" y="477"/>
                </a:lnTo>
                <a:lnTo>
                  <a:pt x="778" y="475"/>
                </a:lnTo>
                <a:lnTo>
                  <a:pt x="821" y="483"/>
                </a:lnTo>
                <a:lnTo>
                  <a:pt x="848" y="417"/>
                </a:lnTo>
                <a:lnTo>
                  <a:pt x="867" y="473"/>
                </a:lnTo>
                <a:lnTo>
                  <a:pt x="988" y="645"/>
                </a:lnTo>
                <a:lnTo>
                  <a:pt x="995" y="699"/>
                </a:lnTo>
                <a:lnTo>
                  <a:pt x="1018" y="743"/>
                </a:lnTo>
                <a:lnTo>
                  <a:pt x="1068" y="771"/>
                </a:lnTo>
                <a:lnTo>
                  <a:pt x="1128" y="777"/>
                </a:lnTo>
                <a:lnTo>
                  <a:pt x="1157" y="851"/>
                </a:lnTo>
                <a:lnTo>
                  <a:pt x="1205" y="905"/>
                </a:lnTo>
                <a:lnTo>
                  <a:pt x="1197" y="932"/>
                </a:lnTo>
                <a:lnTo>
                  <a:pt x="1178" y="949"/>
                </a:lnTo>
                <a:lnTo>
                  <a:pt x="1182" y="969"/>
                </a:lnTo>
                <a:lnTo>
                  <a:pt x="1158" y="1005"/>
                </a:lnTo>
                <a:lnTo>
                  <a:pt x="1131" y="1014"/>
                </a:lnTo>
                <a:lnTo>
                  <a:pt x="1157" y="1064"/>
                </a:lnTo>
                <a:lnTo>
                  <a:pt x="1169" y="1069"/>
                </a:lnTo>
                <a:lnTo>
                  <a:pt x="1176" y="1086"/>
                </a:lnTo>
                <a:lnTo>
                  <a:pt x="1208" y="1146"/>
                </a:lnTo>
                <a:lnTo>
                  <a:pt x="1242" y="1157"/>
                </a:lnTo>
                <a:lnTo>
                  <a:pt x="1259" y="1170"/>
                </a:lnTo>
                <a:lnTo>
                  <a:pt x="1263" y="1191"/>
                </a:lnTo>
                <a:lnTo>
                  <a:pt x="1275" y="1199"/>
                </a:lnTo>
                <a:lnTo>
                  <a:pt x="1278" y="1231"/>
                </a:lnTo>
                <a:lnTo>
                  <a:pt x="1302" y="1254"/>
                </a:lnTo>
                <a:lnTo>
                  <a:pt x="1258" y="1256"/>
                </a:lnTo>
                <a:lnTo>
                  <a:pt x="1242" y="1263"/>
                </a:lnTo>
                <a:lnTo>
                  <a:pt x="1242" y="1281"/>
                </a:lnTo>
                <a:lnTo>
                  <a:pt x="1214" y="1299"/>
                </a:lnTo>
                <a:lnTo>
                  <a:pt x="1202" y="1323"/>
                </a:lnTo>
                <a:lnTo>
                  <a:pt x="1146" y="1329"/>
                </a:lnTo>
                <a:lnTo>
                  <a:pt x="1134" y="1323"/>
                </a:lnTo>
                <a:lnTo>
                  <a:pt x="1139" y="1298"/>
                </a:lnTo>
                <a:lnTo>
                  <a:pt x="1121" y="1286"/>
                </a:lnTo>
                <a:lnTo>
                  <a:pt x="1104" y="1285"/>
                </a:lnTo>
                <a:lnTo>
                  <a:pt x="1095" y="1261"/>
                </a:lnTo>
                <a:lnTo>
                  <a:pt x="1079" y="1256"/>
                </a:lnTo>
                <a:lnTo>
                  <a:pt x="1058" y="1274"/>
                </a:lnTo>
                <a:lnTo>
                  <a:pt x="1023" y="1266"/>
                </a:lnTo>
                <a:lnTo>
                  <a:pt x="1016" y="1285"/>
                </a:lnTo>
                <a:lnTo>
                  <a:pt x="1005" y="1293"/>
                </a:lnTo>
                <a:lnTo>
                  <a:pt x="1005" y="1314"/>
                </a:lnTo>
                <a:lnTo>
                  <a:pt x="988" y="1345"/>
                </a:lnTo>
                <a:lnTo>
                  <a:pt x="1002" y="1364"/>
                </a:lnTo>
                <a:lnTo>
                  <a:pt x="993" y="1407"/>
                </a:lnTo>
                <a:lnTo>
                  <a:pt x="972" y="1399"/>
                </a:lnTo>
                <a:lnTo>
                  <a:pt x="948" y="1398"/>
                </a:lnTo>
                <a:lnTo>
                  <a:pt x="934" y="1430"/>
                </a:lnTo>
                <a:lnTo>
                  <a:pt x="910" y="1457"/>
                </a:lnTo>
                <a:lnTo>
                  <a:pt x="887" y="1416"/>
                </a:lnTo>
                <a:lnTo>
                  <a:pt x="855" y="1379"/>
                </a:lnTo>
                <a:lnTo>
                  <a:pt x="828" y="1358"/>
                </a:lnTo>
                <a:lnTo>
                  <a:pt x="812" y="1332"/>
                </a:lnTo>
                <a:lnTo>
                  <a:pt x="797" y="1334"/>
                </a:lnTo>
                <a:lnTo>
                  <a:pt x="789" y="1323"/>
                </a:lnTo>
                <a:lnTo>
                  <a:pt x="768" y="1337"/>
                </a:lnTo>
                <a:lnTo>
                  <a:pt x="748" y="1321"/>
                </a:lnTo>
                <a:lnTo>
                  <a:pt x="746" y="1299"/>
                </a:lnTo>
                <a:lnTo>
                  <a:pt x="730" y="1301"/>
                </a:lnTo>
                <a:lnTo>
                  <a:pt x="707" y="1315"/>
                </a:lnTo>
                <a:lnTo>
                  <a:pt x="714" y="1370"/>
                </a:lnTo>
                <a:lnTo>
                  <a:pt x="623" y="1355"/>
                </a:lnTo>
                <a:lnTo>
                  <a:pt x="558" y="1310"/>
                </a:lnTo>
                <a:lnTo>
                  <a:pt x="550" y="1263"/>
                </a:lnTo>
                <a:lnTo>
                  <a:pt x="537" y="1223"/>
                </a:lnTo>
                <a:lnTo>
                  <a:pt x="508" y="1225"/>
                </a:lnTo>
                <a:lnTo>
                  <a:pt x="502" y="1207"/>
                </a:lnTo>
                <a:lnTo>
                  <a:pt x="482" y="1208"/>
                </a:lnTo>
                <a:lnTo>
                  <a:pt x="701" y="877"/>
                </a:lnTo>
                <a:lnTo>
                  <a:pt x="719" y="907"/>
                </a:lnTo>
                <a:lnTo>
                  <a:pt x="770" y="881"/>
                </a:lnTo>
                <a:lnTo>
                  <a:pt x="786" y="924"/>
                </a:lnTo>
                <a:lnTo>
                  <a:pt x="791" y="878"/>
                </a:lnTo>
                <a:lnTo>
                  <a:pt x="814" y="870"/>
                </a:lnTo>
                <a:lnTo>
                  <a:pt x="832" y="848"/>
                </a:lnTo>
                <a:lnTo>
                  <a:pt x="808" y="831"/>
                </a:lnTo>
                <a:lnTo>
                  <a:pt x="792" y="846"/>
                </a:lnTo>
                <a:lnTo>
                  <a:pt x="770" y="859"/>
                </a:lnTo>
                <a:lnTo>
                  <a:pt x="724" y="812"/>
                </a:lnTo>
                <a:lnTo>
                  <a:pt x="707" y="812"/>
                </a:lnTo>
                <a:lnTo>
                  <a:pt x="683" y="777"/>
                </a:lnTo>
                <a:lnTo>
                  <a:pt x="668" y="792"/>
                </a:lnTo>
                <a:lnTo>
                  <a:pt x="672" y="813"/>
                </a:lnTo>
                <a:lnTo>
                  <a:pt x="693" y="816"/>
                </a:lnTo>
                <a:lnTo>
                  <a:pt x="707" y="831"/>
                </a:lnTo>
                <a:lnTo>
                  <a:pt x="694" y="839"/>
                </a:lnTo>
                <a:lnTo>
                  <a:pt x="671" y="839"/>
                </a:lnTo>
                <a:lnTo>
                  <a:pt x="701" y="877"/>
                </a:lnTo>
                <a:lnTo>
                  <a:pt x="482" y="1208"/>
                </a:lnTo>
                <a:close/>
              </a:path>
            </a:pathLst>
          </a:custGeom>
          <a:solidFill>
            <a:srgbClr val="C0C0C0"/>
          </a:solidFill>
          <a:ln w="9525">
            <a:noFill/>
            <a:round/>
            <a:headEnd/>
            <a:tailEnd/>
          </a:ln>
        </p:spPr>
        <p:txBody>
          <a:bodyPr/>
          <a:lstStyle/>
          <a:p>
            <a:endParaRPr lang="sv-SE">
              <a:solidFill>
                <a:prstClr val="black"/>
              </a:solidFill>
              <a:latin typeface="Verdana"/>
            </a:endParaRPr>
          </a:p>
        </p:txBody>
      </p:sp>
      <p:sp>
        <p:nvSpPr>
          <p:cNvPr id="56" name="Freeform 54"/>
          <p:cNvSpPr>
            <a:spLocks/>
          </p:cNvSpPr>
          <p:nvPr/>
        </p:nvSpPr>
        <p:spPr bwMode="auto">
          <a:xfrm>
            <a:off x="801176" y="3437419"/>
            <a:ext cx="982662" cy="954088"/>
          </a:xfrm>
          <a:custGeom>
            <a:avLst/>
            <a:gdLst>
              <a:gd name="T0" fmla="*/ 110 w 1302"/>
              <a:gd name="T1" fmla="*/ 214 h 1457"/>
              <a:gd name="T2" fmla="*/ 92 w 1302"/>
              <a:gd name="T3" fmla="*/ 190 h 1457"/>
              <a:gd name="T4" fmla="*/ 79 w 1302"/>
              <a:gd name="T5" fmla="*/ 187 h 1457"/>
              <a:gd name="T6" fmla="*/ 68 w 1302"/>
              <a:gd name="T7" fmla="*/ 167 h 1457"/>
              <a:gd name="T8" fmla="*/ 61 w 1302"/>
              <a:gd name="T9" fmla="*/ 160 h 1457"/>
              <a:gd name="T10" fmla="*/ 30 w 1302"/>
              <a:gd name="T11" fmla="*/ 128 h 1457"/>
              <a:gd name="T12" fmla="*/ 31 w 1302"/>
              <a:gd name="T13" fmla="*/ 113 h 1457"/>
              <a:gd name="T14" fmla="*/ 40 w 1302"/>
              <a:gd name="T15" fmla="*/ 104 h 1457"/>
              <a:gd name="T16" fmla="*/ 26 w 1302"/>
              <a:gd name="T17" fmla="*/ 71 h 1457"/>
              <a:gd name="T18" fmla="*/ 0 w 1302"/>
              <a:gd name="T19" fmla="*/ 54 h 1457"/>
              <a:gd name="T20" fmla="*/ 32 w 1302"/>
              <a:gd name="T21" fmla="*/ 5 h 1457"/>
              <a:gd name="T22" fmla="*/ 52 w 1302"/>
              <a:gd name="T23" fmla="*/ 13 h 1457"/>
              <a:gd name="T24" fmla="*/ 66 w 1302"/>
              <a:gd name="T25" fmla="*/ 26 h 1457"/>
              <a:gd name="T26" fmla="*/ 76 w 1302"/>
              <a:gd name="T27" fmla="*/ 27 h 1457"/>
              <a:gd name="T28" fmla="*/ 68 w 1302"/>
              <a:gd name="T29" fmla="*/ 35 h 1457"/>
              <a:gd name="T30" fmla="*/ 87 w 1302"/>
              <a:gd name="T31" fmla="*/ 56 h 1457"/>
              <a:gd name="T32" fmla="*/ 89 w 1302"/>
              <a:gd name="T33" fmla="*/ 64 h 1457"/>
              <a:gd name="T34" fmla="*/ 110 w 1302"/>
              <a:gd name="T35" fmla="*/ 65 h 1457"/>
              <a:gd name="T36" fmla="*/ 130 w 1302"/>
              <a:gd name="T37" fmla="*/ 67 h 1457"/>
              <a:gd name="T38" fmla="*/ 144 w 1302"/>
              <a:gd name="T39" fmla="*/ 72 h 1457"/>
              <a:gd name="T40" fmla="*/ 159 w 1302"/>
              <a:gd name="T41" fmla="*/ 71 h 1457"/>
              <a:gd name="T42" fmla="*/ 158 w 1302"/>
              <a:gd name="T43" fmla="*/ 81 h 1457"/>
              <a:gd name="T44" fmla="*/ 169 w 1302"/>
              <a:gd name="T45" fmla="*/ 81 h 1457"/>
              <a:gd name="T46" fmla="*/ 185 w 1302"/>
              <a:gd name="T47" fmla="*/ 82 h 1457"/>
              <a:gd name="T48" fmla="*/ 196 w 1302"/>
              <a:gd name="T49" fmla="*/ 80 h 1457"/>
              <a:gd name="T50" fmla="*/ 225 w 1302"/>
              <a:gd name="T51" fmla="*/ 119 h 1457"/>
              <a:gd name="T52" fmla="*/ 242 w 1302"/>
              <a:gd name="T53" fmla="*/ 131 h 1457"/>
              <a:gd name="T54" fmla="*/ 261 w 1302"/>
              <a:gd name="T55" fmla="*/ 145 h 1457"/>
              <a:gd name="T56" fmla="*/ 271 w 1302"/>
              <a:gd name="T57" fmla="*/ 158 h 1457"/>
              <a:gd name="T58" fmla="*/ 267 w 1302"/>
              <a:gd name="T59" fmla="*/ 165 h 1457"/>
              <a:gd name="T60" fmla="*/ 256 w 1302"/>
              <a:gd name="T61" fmla="*/ 172 h 1457"/>
              <a:gd name="T62" fmla="*/ 264 w 1302"/>
              <a:gd name="T63" fmla="*/ 182 h 1457"/>
              <a:gd name="T64" fmla="*/ 273 w 1302"/>
              <a:gd name="T65" fmla="*/ 195 h 1457"/>
              <a:gd name="T66" fmla="*/ 285 w 1302"/>
              <a:gd name="T67" fmla="*/ 199 h 1457"/>
              <a:gd name="T68" fmla="*/ 288 w 1302"/>
              <a:gd name="T69" fmla="*/ 204 h 1457"/>
              <a:gd name="T70" fmla="*/ 294 w 1302"/>
              <a:gd name="T71" fmla="*/ 213 h 1457"/>
              <a:gd name="T72" fmla="*/ 280 w 1302"/>
              <a:gd name="T73" fmla="*/ 215 h 1457"/>
              <a:gd name="T74" fmla="*/ 274 w 1302"/>
              <a:gd name="T75" fmla="*/ 221 h 1457"/>
              <a:gd name="T76" fmla="*/ 259 w 1302"/>
              <a:gd name="T77" fmla="*/ 226 h 1457"/>
              <a:gd name="T78" fmla="*/ 258 w 1302"/>
              <a:gd name="T79" fmla="*/ 221 h 1457"/>
              <a:gd name="T80" fmla="*/ 250 w 1302"/>
              <a:gd name="T81" fmla="*/ 219 h 1457"/>
              <a:gd name="T82" fmla="*/ 244 w 1302"/>
              <a:gd name="T83" fmla="*/ 214 h 1457"/>
              <a:gd name="T84" fmla="*/ 231 w 1302"/>
              <a:gd name="T85" fmla="*/ 215 h 1457"/>
              <a:gd name="T86" fmla="*/ 227 w 1302"/>
              <a:gd name="T87" fmla="*/ 220 h 1457"/>
              <a:gd name="T88" fmla="*/ 223 w 1302"/>
              <a:gd name="T89" fmla="*/ 229 h 1457"/>
              <a:gd name="T90" fmla="*/ 224 w 1302"/>
              <a:gd name="T91" fmla="*/ 239 h 1457"/>
              <a:gd name="T92" fmla="*/ 214 w 1302"/>
              <a:gd name="T93" fmla="*/ 238 h 1457"/>
              <a:gd name="T94" fmla="*/ 206 w 1302"/>
              <a:gd name="T95" fmla="*/ 248 h 1457"/>
              <a:gd name="T96" fmla="*/ 193 w 1302"/>
              <a:gd name="T97" fmla="*/ 235 h 1457"/>
              <a:gd name="T98" fmla="*/ 184 w 1302"/>
              <a:gd name="T99" fmla="*/ 226 h 1457"/>
              <a:gd name="T100" fmla="*/ 178 w 1302"/>
              <a:gd name="T101" fmla="*/ 225 h 1457"/>
              <a:gd name="T102" fmla="*/ 169 w 1302"/>
              <a:gd name="T103" fmla="*/ 225 h 1457"/>
              <a:gd name="T104" fmla="*/ 165 w 1302"/>
              <a:gd name="T105" fmla="*/ 222 h 1457"/>
              <a:gd name="T106" fmla="*/ 161 w 1302"/>
              <a:gd name="T107" fmla="*/ 233 h 1457"/>
              <a:gd name="T108" fmla="*/ 126 w 1302"/>
              <a:gd name="T109" fmla="*/ 223 h 1457"/>
              <a:gd name="T110" fmla="*/ 121 w 1302"/>
              <a:gd name="T111" fmla="*/ 208 h 1457"/>
              <a:gd name="T112" fmla="*/ 114 w 1302"/>
              <a:gd name="T113" fmla="*/ 205 h 14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2"/>
              <a:gd name="T172" fmla="*/ 0 h 1457"/>
              <a:gd name="T173" fmla="*/ 1302 w 1302"/>
              <a:gd name="T174" fmla="*/ 1457 h 145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2" h="1457">
                <a:moveTo>
                  <a:pt x="482" y="1208"/>
                </a:moveTo>
                <a:lnTo>
                  <a:pt x="485" y="1255"/>
                </a:lnTo>
                <a:lnTo>
                  <a:pt x="452" y="1206"/>
                </a:lnTo>
                <a:lnTo>
                  <a:pt x="408" y="1116"/>
                </a:lnTo>
                <a:lnTo>
                  <a:pt x="371" y="1112"/>
                </a:lnTo>
                <a:lnTo>
                  <a:pt x="351" y="1097"/>
                </a:lnTo>
                <a:lnTo>
                  <a:pt x="335" y="1047"/>
                </a:lnTo>
                <a:lnTo>
                  <a:pt x="299" y="981"/>
                </a:lnTo>
                <a:lnTo>
                  <a:pt x="287" y="944"/>
                </a:lnTo>
                <a:lnTo>
                  <a:pt x="272" y="943"/>
                </a:lnTo>
                <a:lnTo>
                  <a:pt x="264" y="902"/>
                </a:lnTo>
                <a:lnTo>
                  <a:pt x="134" y="752"/>
                </a:lnTo>
                <a:lnTo>
                  <a:pt x="128" y="722"/>
                </a:lnTo>
                <a:lnTo>
                  <a:pt x="136" y="665"/>
                </a:lnTo>
                <a:lnTo>
                  <a:pt x="161" y="647"/>
                </a:lnTo>
                <a:lnTo>
                  <a:pt x="176" y="612"/>
                </a:lnTo>
                <a:lnTo>
                  <a:pt x="189" y="545"/>
                </a:lnTo>
                <a:lnTo>
                  <a:pt x="116" y="414"/>
                </a:lnTo>
                <a:lnTo>
                  <a:pt x="74" y="415"/>
                </a:lnTo>
                <a:lnTo>
                  <a:pt x="0" y="317"/>
                </a:lnTo>
                <a:lnTo>
                  <a:pt x="58" y="0"/>
                </a:lnTo>
                <a:lnTo>
                  <a:pt x="144" y="29"/>
                </a:lnTo>
                <a:lnTo>
                  <a:pt x="194" y="25"/>
                </a:lnTo>
                <a:lnTo>
                  <a:pt x="232" y="77"/>
                </a:lnTo>
                <a:lnTo>
                  <a:pt x="257" y="115"/>
                </a:lnTo>
                <a:lnTo>
                  <a:pt x="290" y="151"/>
                </a:lnTo>
                <a:lnTo>
                  <a:pt x="329" y="132"/>
                </a:lnTo>
                <a:lnTo>
                  <a:pt x="335" y="158"/>
                </a:lnTo>
                <a:lnTo>
                  <a:pt x="350" y="163"/>
                </a:lnTo>
                <a:lnTo>
                  <a:pt x="302" y="206"/>
                </a:lnTo>
                <a:lnTo>
                  <a:pt x="358" y="273"/>
                </a:lnTo>
                <a:lnTo>
                  <a:pt x="383" y="327"/>
                </a:lnTo>
                <a:lnTo>
                  <a:pt x="381" y="355"/>
                </a:lnTo>
                <a:lnTo>
                  <a:pt x="396" y="377"/>
                </a:lnTo>
                <a:lnTo>
                  <a:pt x="410" y="368"/>
                </a:lnTo>
                <a:lnTo>
                  <a:pt x="488" y="383"/>
                </a:lnTo>
                <a:lnTo>
                  <a:pt x="514" y="392"/>
                </a:lnTo>
                <a:lnTo>
                  <a:pt x="576" y="396"/>
                </a:lnTo>
                <a:lnTo>
                  <a:pt x="620" y="408"/>
                </a:lnTo>
                <a:lnTo>
                  <a:pt x="636" y="425"/>
                </a:lnTo>
                <a:lnTo>
                  <a:pt x="660" y="399"/>
                </a:lnTo>
                <a:lnTo>
                  <a:pt x="705" y="417"/>
                </a:lnTo>
                <a:lnTo>
                  <a:pt x="712" y="449"/>
                </a:lnTo>
                <a:lnTo>
                  <a:pt x="701" y="477"/>
                </a:lnTo>
                <a:lnTo>
                  <a:pt x="730" y="470"/>
                </a:lnTo>
                <a:lnTo>
                  <a:pt x="746" y="477"/>
                </a:lnTo>
                <a:lnTo>
                  <a:pt x="778" y="475"/>
                </a:lnTo>
                <a:lnTo>
                  <a:pt x="821" y="483"/>
                </a:lnTo>
                <a:lnTo>
                  <a:pt x="848" y="417"/>
                </a:lnTo>
                <a:lnTo>
                  <a:pt x="867" y="473"/>
                </a:lnTo>
                <a:lnTo>
                  <a:pt x="988" y="645"/>
                </a:lnTo>
                <a:lnTo>
                  <a:pt x="995" y="699"/>
                </a:lnTo>
                <a:lnTo>
                  <a:pt x="1018" y="743"/>
                </a:lnTo>
                <a:lnTo>
                  <a:pt x="1068" y="771"/>
                </a:lnTo>
                <a:lnTo>
                  <a:pt x="1128" y="777"/>
                </a:lnTo>
                <a:lnTo>
                  <a:pt x="1157" y="851"/>
                </a:lnTo>
                <a:lnTo>
                  <a:pt x="1205" y="905"/>
                </a:lnTo>
                <a:lnTo>
                  <a:pt x="1197" y="932"/>
                </a:lnTo>
                <a:lnTo>
                  <a:pt x="1178" y="949"/>
                </a:lnTo>
                <a:lnTo>
                  <a:pt x="1182" y="969"/>
                </a:lnTo>
                <a:lnTo>
                  <a:pt x="1158" y="1005"/>
                </a:lnTo>
                <a:lnTo>
                  <a:pt x="1131" y="1014"/>
                </a:lnTo>
                <a:lnTo>
                  <a:pt x="1157" y="1064"/>
                </a:lnTo>
                <a:lnTo>
                  <a:pt x="1169" y="1069"/>
                </a:lnTo>
                <a:lnTo>
                  <a:pt x="1176" y="1086"/>
                </a:lnTo>
                <a:lnTo>
                  <a:pt x="1208" y="1146"/>
                </a:lnTo>
                <a:lnTo>
                  <a:pt x="1242" y="1157"/>
                </a:lnTo>
                <a:lnTo>
                  <a:pt x="1259" y="1170"/>
                </a:lnTo>
                <a:lnTo>
                  <a:pt x="1263" y="1191"/>
                </a:lnTo>
                <a:lnTo>
                  <a:pt x="1275" y="1199"/>
                </a:lnTo>
                <a:lnTo>
                  <a:pt x="1278" y="1231"/>
                </a:lnTo>
                <a:lnTo>
                  <a:pt x="1302" y="1254"/>
                </a:lnTo>
                <a:lnTo>
                  <a:pt x="1258" y="1256"/>
                </a:lnTo>
                <a:lnTo>
                  <a:pt x="1242" y="1263"/>
                </a:lnTo>
                <a:lnTo>
                  <a:pt x="1242" y="1281"/>
                </a:lnTo>
                <a:lnTo>
                  <a:pt x="1214" y="1299"/>
                </a:lnTo>
                <a:lnTo>
                  <a:pt x="1202" y="1323"/>
                </a:lnTo>
                <a:lnTo>
                  <a:pt x="1146" y="1329"/>
                </a:lnTo>
                <a:lnTo>
                  <a:pt x="1134" y="1323"/>
                </a:lnTo>
                <a:lnTo>
                  <a:pt x="1139" y="1298"/>
                </a:lnTo>
                <a:lnTo>
                  <a:pt x="1121" y="1286"/>
                </a:lnTo>
                <a:lnTo>
                  <a:pt x="1104" y="1285"/>
                </a:lnTo>
                <a:lnTo>
                  <a:pt x="1095" y="1261"/>
                </a:lnTo>
                <a:lnTo>
                  <a:pt x="1079" y="1256"/>
                </a:lnTo>
                <a:lnTo>
                  <a:pt x="1058" y="1274"/>
                </a:lnTo>
                <a:lnTo>
                  <a:pt x="1023" y="1266"/>
                </a:lnTo>
                <a:lnTo>
                  <a:pt x="1016" y="1285"/>
                </a:lnTo>
                <a:lnTo>
                  <a:pt x="1005" y="1293"/>
                </a:lnTo>
                <a:lnTo>
                  <a:pt x="1005" y="1314"/>
                </a:lnTo>
                <a:lnTo>
                  <a:pt x="988" y="1345"/>
                </a:lnTo>
                <a:lnTo>
                  <a:pt x="1002" y="1364"/>
                </a:lnTo>
                <a:lnTo>
                  <a:pt x="993" y="1407"/>
                </a:lnTo>
                <a:lnTo>
                  <a:pt x="972" y="1399"/>
                </a:lnTo>
                <a:lnTo>
                  <a:pt x="948" y="1398"/>
                </a:lnTo>
                <a:lnTo>
                  <a:pt x="934" y="1430"/>
                </a:lnTo>
                <a:lnTo>
                  <a:pt x="910" y="1457"/>
                </a:lnTo>
                <a:lnTo>
                  <a:pt x="887" y="1416"/>
                </a:lnTo>
                <a:lnTo>
                  <a:pt x="855" y="1379"/>
                </a:lnTo>
                <a:lnTo>
                  <a:pt x="828" y="1358"/>
                </a:lnTo>
                <a:lnTo>
                  <a:pt x="812" y="1332"/>
                </a:lnTo>
                <a:lnTo>
                  <a:pt x="797" y="1334"/>
                </a:lnTo>
                <a:lnTo>
                  <a:pt x="789" y="1323"/>
                </a:lnTo>
                <a:lnTo>
                  <a:pt x="768" y="1337"/>
                </a:lnTo>
                <a:lnTo>
                  <a:pt x="748" y="1321"/>
                </a:lnTo>
                <a:lnTo>
                  <a:pt x="746" y="1299"/>
                </a:lnTo>
                <a:lnTo>
                  <a:pt x="730" y="1301"/>
                </a:lnTo>
                <a:lnTo>
                  <a:pt x="707" y="1315"/>
                </a:lnTo>
                <a:lnTo>
                  <a:pt x="714" y="1370"/>
                </a:lnTo>
                <a:lnTo>
                  <a:pt x="623" y="1355"/>
                </a:lnTo>
                <a:lnTo>
                  <a:pt x="558" y="1310"/>
                </a:lnTo>
                <a:lnTo>
                  <a:pt x="550" y="1263"/>
                </a:lnTo>
                <a:lnTo>
                  <a:pt x="537" y="1223"/>
                </a:lnTo>
                <a:lnTo>
                  <a:pt x="508" y="1225"/>
                </a:lnTo>
                <a:lnTo>
                  <a:pt x="502" y="1207"/>
                </a:lnTo>
                <a:lnTo>
                  <a:pt x="482" y="1208"/>
                </a:lnTo>
                <a:close/>
              </a:path>
            </a:pathLst>
          </a:custGeom>
          <a:noFill/>
          <a:ln w="1588">
            <a:solidFill>
              <a:srgbClr val="000000"/>
            </a:solidFill>
            <a:round/>
            <a:headEnd/>
            <a:tailEnd/>
          </a:ln>
        </p:spPr>
        <p:txBody>
          <a:bodyPr/>
          <a:lstStyle/>
          <a:p>
            <a:endParaRPr lang="sv-SE">
              <a:solidFill>
                <a:prstClr val="black"/>
              </a:solidFill>
              <a:latin typeface="Verdana"/>
            </a:endParaRPr>
          </a:p>
        </p:txBody>
      </p:sp>
      <p:sp>
        <p:nvSpPr>
          <p:cNvPr id="57" name="Freeform 55"/>
          <p:cNvSpPr>
            <a:spLocks/>
          </p:cNvSpPr>
          <p:nvPr/>
        </p:nvSpPr>
        <p:spPr bwMode="auto">
          <a:xfrm>
            <a:off x="1306001" y="3947007"/>
            <a:ext cx="123825" cy="95250"/>
          </a:xfrm>
          <a:custGeom>
            <a:avLst/>
            <a:gdLst>
              <a:gd name="T0" fmla="*/ 8 w 164"/>
              <a:gd name="T1" fmla="*/ 17 h 147"/>
              <a:gd name="T2" fmla="*/ 11 w 164"/>
              <a:gd name="T3" fmla="*/ 22 h 147"/>
              <a:gd name="T4" fmla="*/ 23 w 164"/>
              <a:gd name="T5" fmla="*/ 17 h 147"/>
              <a:gd name="T6" fmla="*/ 27 w 164"/>
              <a:gd name="T7" fmla="*/ 24 h 147"/>
              <a:gd name="T8" fmla="*/ 28 w 164"/>
              <a:gd name="T9" fmla="*/ 17 h 147"/>
              <a:gd name="T10" fmla="*/ 33 w 164"/>
              <a:gd name="T11" fmla="*/ 16 h 147"/>
              <a:gd name="T12" fmla="*/ 37 w 164"/>
              <a:gd name="T13" fmla="*/ 12 h 147"/>
              <a:gd name="T14" fmla="*/ 32 w 164"/>
              <a:gd name="T15" fmla="*/ 9 h 147"/>
              <a:gd name="T16" fmla="*/ 28 w 164"/>
              <a:gd name="T17" fmla="*/ 11 h 147"/>
              <a:gd name="T18" fmla="*/ 23 w 164"/>
              <a:gd name="T19" fmla="*/ 13 h 147"/>
              <a:gd name="T20" fmla="*/ 13 w 164"/>
              <a:gd name="T21" fmla="*/ 6 h 147"/>
              <a:gd name="T22" fmla="*/ 9 w 164"/>
              <a:gd name="T23" fmla="*/ 6 h 147"/>
              <a:gd name="T24" fmla="*/ 3 w 164"/>
              <a:gd name="T25" fmla="*/ 0 h 147"/>
              <a:gd name="T26" fmla="*/ 0 w 164"/>
              <a:gd name="T27" fmla="*/ 2 h 147"/>
              <a:gd name="T28" fmla="*/ 1 w 164"/>
              <a:gd name="T29" fmla="*/ 6 h 147"/>
              <a:gd name="T30" fmla="*/ 6 w 164"/>
              <a:gd name="T31" fmla="*/ 7 h 147"/>
              <a:gd name="T32" fmla="*/ 9 w 164"/>
              <a:gd name="T33" fmla="*/ 9 h 147"/>
              <a:gd name="T34" fmla="*/ 6 w 164"/>
              <a:gd name="T35" fmla="*/ 10 h 147"/>
              <a:gd name="T36" fmla="*/ 0 w 164"/>
              <a:gd name="T37" fmla="*/ 10 h 147"/>
              <a:gd name="T38" fmla="*/ 8 w 164"/>
              <a:gd name="T39" fmla="*/ 17 h 1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4"/>
              <a:gd name="T61" fmla="*/ 0 h 147"/>
              <a:gd name="T62" fmla="*/ 164 w 164"/>
              <a:gd name="T63" fmla="*/ 147 h 1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4" h="147">
                <a:moveTo>
                  <a:pt x="33" y="100"/>
                </a:moveTo>
                <a:lnTo>
                  <a:pt x="51" y="130"/>
                </a:lnTo>
                <a:lnTo>
                  <a:pt x="102" y="104"/>
                </a:lnTo>
                <a:lnTo>
                  <a:pt x="118" y="147"/>
                </a:lnTo>
                <a:lnTo>
                  <a:pt x="123" y="101"/>
                </a:lnTo>
                <a:lnTo>
                  <a:pt x="146" y="93"/>
                </a:lnTo>
                <a:lnTo>
                  <a:pt x="164" y="71"/>
                </a:lnTo>
                <a:lnTo>
                  <a:pt x="140" y="54"/>
                </a:lnTo>
                <a:lnTo>
                  <a:pt x="124" y="69"/>
                </a:lnTo>
                <a:lnTo>
                  <a:pt x="102" y="82"/>
                </a:lnTo>
                <a:lnTo>
                  <a:pt x="56" y="35"/>
                </a:lnTo>
                <a:lnTo>
                  <a:pt x="39" y="35"/>
                </a:lnTo>
                <a:lnTo>
                  <a:pt x="15" y="0"/>
                </a:lnTo>
                <a:lnTo>
                  <a:pt x="0" y="15"/>
                </a:lnTo>
                <a:lnTo>
                  <a:pt x="4" y="36"/>
                </a:lnTo>
                <a:lnTo>
                  <a:pt x="25" y="39"/>
                </a:lnTo>
                <a:lnTo>
                  <a:pt x="39" y="54"/>
                </a:lnTo>
                <a:lnTo>
                  <a:pt x="26" y="62"/>
                </a:lnTo>
                <a:lnTo>
                  <a:pt x="3" y="62"/>
                </a:lnTo>
                <a:lnTo>
                  <a:pt x="33" y="100"/>
                </a:lnTo>
                <a:close/>
              </a:path>
            </a:pathLst>
          </a:custGeom>
          <a:noFill/>
          <a:ln w="1588">
            <a:solidFill>
              <a:srgbClr val="000000"/>
            </a:solidFill>
            <a:round/>
            <a:headEnd/>
            <a:tailEnd/>
          </a:ln>
        </p:spPr>
        <p:txBody>
          <a:bodyPr/>
          <a:lstStyle/>
          <a:p>
            <a:endParaRPr lang="sv-SE">
              <a:solidFill>
                <a:prstClr val="black"/>
              </a:solidFill>
              <a:latin typeface="Verdana"/>
            </a:endParaRPr>
          </a:p>
        </p:txBody>
      </p:sp>
      <p:sp>
        <p:nvSpPr>
          <p:cNvPr id="58" name="Freeform 56"/>
          <p:cNvSpPr>
            <a:spLocks/>
          </p:cNvSpPr>
          <p:nvPr/>
        </p:nvSpPr>
        <p:spPr bwMode="auto">
          <a:xfrm>
            <a:off x="1299651" y="3418369"/>
            <a:ext cx="642937" cy="839788"/>
          </a:xfrm>
          <a:custGeom>
            <a:avLst/>
            <a:gdLst>
              <a:gd name="T0" fmla="*/ 121 w 852"/>
              <a:gd name="T1" fmla="*/ 163 h 1285"/>
              <a:gd name="T2" fmla="*/ 118 w 852"/>
              <a:gd name="T3" fmla="*/ 170 h 1285"/>
              <a:gd name="T4" fmla="*/ 106 w 852"/>
              <a:gd name="T5" fmla="*/ 177 h 1285"/>
              <a:gd name="T6" fmla="*/ 115 w 852"/>
              <a:gd name="T7" fmla="*/ 186 h 1285"/>
              <a:gd name="T8" fmla="*/ 124 w 852"/>
              <a:gd name="T9" fmla="*/ 200 h 1285"/>
              <a:gd name="T10" fmla="*/ 135 w 852"/>
              <a:gd name="T11" fmla="*/ 203 h 1285"/>
              <a:gd name="T12" fmla="*/ 139 w 852"/>
              <a:gd name="T13" fmla="*/ 208 h 1285"/>
              <a:gd name="T14" fmla="*/ 145 w 852"/>
              <a:gd name="T15" fmla="*/ 218 h 1285"/>
              <a:gd name="T16" fmla="*/ 156 w 852"/>
              <a:gd name="T17" fmla="*/ 213 h 1285"/>
              <a:gd name="T18" fmla="*/ 157 w 852"/>
              <a:gd name="T19" fmla="*/ 209 h 1285"/>
              <a:gd name="T20" fmla="*/ 177 w 852"/>
              <a:gd name="T21" fmla="*/ 206 h 1285"/>
              <a:gd name="T22" fmla="*/ 183 w 852"/>
              <a:gd name="T23" fmla="*/ 190 h 1285"/>
              <a:gd name="T24" fmla="*/ 177 w 852"/>
              <a:gd name="T25" fmla="*/ 168 h 1285"/>
              <a:gd name="T26" fmla="*/ 178 w 852"/>
              <a:gd name="T27" fmla="*/ 156 h 1285"/>
              <a:gd name="T28" fmla="*/ 173 w 852"/>
              <a:gd name="T29" fmla="*/ 141 h 1285"/>
              <a:gd name="T30" fmla="*/ 171 w 852"/>
              <a:gd name="T31" fmla="*/ 133 h 1285"/>
              <a:gd name="T32" fmla="*/ 170 w 852"/>
              <a:gd name="T33" fmla="*/ 116 h 1285"/>
              <a:gd name="T34" fmla="*/ 177 w 852"/>
              <a:gd name="T35" fmla="*/ 106 h 1285"/>
              <a:gd name="T36" fmla="*/ 168 w 852"/>
              <a:gd name="T37" fmla="*/ 94 h 1285"/>
              <a:gd name="T38" fmla="*/ 168 w 852"/>
              <a:gd name="T39" fmla="*/ 81 h 1285"/>
              <a:gd name="T40" fmla="*/ 174 w 852"/>
              <a:gd name="T41" fmla="*/ 70 h 1285"/>
              <a:gd name="T42" fmla="*/ 184 w 852"/>
              <a:gd name="T43" fmla="*/ 67 h 1285"/>
              <a:gd name="T44" fmla="*/ 191 w 852"/>
              <a:gd name="T45" fmla="*/ 72 h 1285"/>
              <a:gd name="T46" fmla="*/ 187 w 852"/>
              <a:gd name="T47" fmla="*/ 61 h 1285"/>
              <a:gd name="T48" fmla="*/ 184 w 852"/>
              <a:gd name="T49" fmla="*/ 53 h 1285"/>
              <a:gd name="T50" fmla="*/ 183 w 852"/>
              <a:gd name="T51" fmla="*/ 40 h 1285"/>
              <a:gd name="T52" fmla="*/ 189 w 852"/>
              <a:gd name="T53" fmla="*/ 20 h 1285"/>
              <a:gd name="T54" fmla="*/ 174 w 852"/>
              <a:gd name="T55" fmla="*/ 19 h 1285"/>
              <a:gd name="T56" fmla="*/ 165 w 852"/>
              <a:gd name="T57" fmla="*/ 18 h 1285"/>
              <a:gd name="T58" fmla="*/ 153 w 852"/>
              <a:gd name="T59" fmla="*/ 17 h 1285"/>
              <a:gd name="T60" fmla="*/ 128 w 852"/>
              <a:gd name="T61" fmla="*/ 11 h 1285"/>
              <a:gd name="T62" fmla="*/ 100 w 852"/>
              <a:gd name="T63" fmla="*/ 11 h 1285"/>
              <a:gd name="T64" fmla="*/ 72 w 852"/>
              <a:gd name="T65" fmla="*/ 0 h 1285"/>
              <a:gd name="T66" fmla="*/ 54 w 852"/>
              <a:gd name="T67" fmla="*/ 7 h 1285"/>
              <a:gd name="T68" fmla="*/ 58 w 852"/>
              <a:gd name="T69" fmla="*/ 15 h 1285"/>
              <a:gd name="T70" fmla="*/ 38 w 852"/>
              <a:gd name="T71" fmla="*/ 35 h 1285"/>
              <a:gd name="T72" fmla="*/ 39 w 852"/>
              <a:gd name="T73" fmla="*/ 45 h 1285"/>
              <a:gd name="T74" fmla="*/ 35 w 852"/>
              <a:gd name="T75" fmla="*/ 47 h 1285"/>
              <a:gd name="T76" fmla="*/ 24 w 852"/>
              <a:gd name="T77" fmla="*/ 52 h 1285"/>
              <a:gd name="T78" fmla="*/ 15 w 852"/>
              <a:gd name="T79" fmla="*/ 48 h 1285"/>
              <a:gd name="T80" fmla="*/ 2 w 852"/>
              <a:gd name="T81" fmla="*/ 56 h 1285"/>
              <a:gd name="T82" fmla="*/ 10 w 852"/>
              <a:gd name="T83" fmla="*/ 76 h 1285"/>
              <a:gd name="T84" fmla="*/ 9 w 852"/>
              <a:gd name="T85" fmla="*/ 86 h 1285"/>
              <a:gd name="T86" fmla="*/ 19 w 852"/>
              <a:gd name="T87" fmla="*/ 86 h 1285"/>
              <a:gd name="T88" fmla="*/ 37 w 852"/>
              <a:gd name="T89" fmla="*/ 87 h 1285"/>
              <a:gd name="T90" fmla="*/ 47 w 852"/>
              <a:gd name="T91" fmla="*/ 85 h 1285"/>
              <a:gd name="T92" fmla="*/ 76 w 852"/>
              <a:gd name="T93" fmla="*/ 124 h 1285"/>
              <a:gd name="T94" fmla="*/ 92 w 852"/>
              <a:gd name="T95" fmla="*/ 136 h 1285"/>
              <a:gd name="T96" fmla="*/ 112 w 852"/>
              <a:gd name="T97" fmla="*/ 149 h 12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2"/>
              <a:gd name="T148" fmla="*/ 0 h 1285"/>
              <a:gd name="T149" fmla="*/ 852 w 852"/>
              <a:gd name="T150" fmla="*/ 1285 h 12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2" h="1285">
                <a:moveTo>
                  <a:pt x="545" y="936"/>
                </a:moveTo>
                <a:lnTo>
                  <a:pt x="537" y="963"/>
                </a:lnTo>
                <a:lnTo>
                  <a:pt x="518" y="980"/>
                </a:lnTo>
                <a:lnTo>
                  <a:pt x="522" y="1000"/>
                </a:lnTo>
                <a:lnTo>
                  <a:pt x="498" y="1036"/>
                </a:lnTo>
                <a:lnTo>
                  <a:pt x="471" y="1045"/>
                </a:lnTo>
                <a:lnTo>
                  <a:pt x="497" y="1095"/>
                </a:lnTo>
                <a:lnTo>
                  <a:pt x="509" y="1100"/>
                </a:lnTo>
                <a:lnTo>
                  <a:pt x="516" y="1117"/>
                </a:lnTo>
                <a:lnTo>
                  <a:pt x="548" y="1177"/>
                </a:lnTo>
                <a:lnTo>
                  <a:pt x="582" y="1188"/>
                </a:lnTo>
                <a:lnTo>
                  <a:pt x="599" y="1201"/>
                </a:lnTo>
                <a:lnTo>
                  <a:pt x="603" y="1222"/>
                </a:lnTo>
                <a:lnTo>
                  <a:pt x="615" y="1230"/>
                </a:lnTo>
                <a:lnTo>
                  <a:pt x="618" y="1262"/>
                </a:lnTo>
                <a:lnTo>
                  <a:pt x="642" y="1285"/>
                </a:lnTo>
                <a:lnTo>
                  <a:pt x="665" y="1284"/>
                </a:lnTo>
                <a:lnTo>
                  <a:pt x="690" y="1258"/>
                </a:lnTo>
                <a:lnTo>
                  <a:pt x="684" y="1246"/>
                </a:lnTo>
                <a:lnTo>
                  <a:pt x="696" y="1232"/>
                </a:lnTo>
                <a:lnTo>
                  <a:pt x="755" y="1242"/>
                </a:lnTo>
                <a:lnTo>
                  <a:pt x="784" y="1216"/>
                </a:lnTo>
                <a:lnTo>
                  <a:pt x="783" y="1146"/>
                </a:lnTo>
                <a:lnTo>
                  <a:pt x="812" y="1119"/>
                </a:lnTo>
                <a:lnTo>
                  <a:pt x="824" y="1011"/>
                </a:lnTo>
                <a:lnTo>
                  <a:pt x="784" y="990"/>
                </a:lnTo>
                <a:lnTo>
                  <a:pt x="820" y="955"/>
                </a:lnTo>
                <a:lnTo>
                  <a:pt x="789" y="922"/>
                </a:lnTo>
                <a:lnTo>
                  <a:pt x="797" y="892"/>
                </a:lnTo>
                <a:lnTo>
                  <a:pt x="765" y="834"/>
                </a:lnTo>
                <a:lnTo>
                  <a:pt x="780" y="804"/>
                </a:lnTo>
                <a:lnTo>
                  <a:pt x="758" y="787"/>
                </a:lnTo>
                <a:lnTo>
                  <a:pt x="762" y="771"/>
                </a:lnTo>
                <a:lnTo>
                  <a:pt x="753" y="685"/>
                </a:lnTo>
                <a:lnTo>
                  <a:pt x="772" y="666"/>
                </a:lnTo>
                <a:lnTo>
                  <a:pt x="783" y="627"/>
                </a:lnTo>
                <a:lnTo>
                  <a:pt x="748" y="586"/>
                </a:lnTo>
                <a:lnTo>
                  <a:pt x="743" y="556"/>
                </a:lnTo>
                <a:lnTo>
                  <a:pt x="762" y="520"/>
                </a:lnTo>
                <a:lnTo>
                  <a:pt x="743" y="477"/>
                </a:lnTo>
                <a:lnTo>
                  <a:pt x="760" y="446"/>
                </a:lnTo>
                <a:lnTo>
                  <a:pt x="773" y="412"/>
                </a:lnTo>
                <a:lnTo>
                  <a:pt x="785" y="384"/>
                </a:lnTo>
                <a:lnTo>
                  <a:pt x="815" y="396"/>
                </a:lnTo>
                <a:lnTo>
                  <a:pt x="826" y="417"/>
                </a:lnTo>
                <a:lnTo>
                  <a:pt x="843" y="424"/>
                </a:lnTo>
                <a:lnTo>
                  <a:pt x="852" y="373"/>
                </a:lnTo>
                <a:lnTo>
                  <a:pt x="826" y="362"/>
                </a:lnTo>
                <a:lnTo>
                  <a:pt x="816" y="346"/>
                </a:lnTo>
                <a:lnTo>
                  <a:pt x="816" y="310"/>
                </a:lnTo>
                <a:lnTo>
                  <a:pt x="797" y="289"/>
                </a:lnTo>
                <a:lnTo>
                  <a:pt x="808" y="236"/>
                </a:lnTo>
                <a:lnTo>
                  <a:pt x="828" y="200"/>
                </a:lnTo>
                <a:lnTo>
                  <a:pt x="838" y="120"/>
                </a:lnTo>
                <a:lnTo>
                  <a:pt x="796" y="108"/>
                </a:lnTo>
                <a:lnTo>
                  <a:pt x="771" y="112"/>
                </a:lnTo>
                <a:lnTo>
                  <a:pt x="744" y="99"/>
                </a:lnTo>
                <a:lnTo>
                  <a:pt x="730" y="108"/>
                </a:lnTo>
                <a:lnTo>
                  <a:pt x="695" y="98"/>
                </a:lnTo>
                <a:lnTo>
                  <a:pt x="678" y="102"/>
                </a:lnTo>
                <a:lnTo>
                  <a:pt x="647" y="82"/>
                </a:lnTo>
                <a:lnTo>
                  <a:pt x="568" y="63"/>
                </a:lnTo>
                <a:lnTo>
                  <a:pt x="492" y="62"/>
                </a:lnTo>
                <a:lnTo>
                  <a:pt x="442" y="63"/>
                </a:lnTo>
                <a:lnTo>
                  <a:pt x="431" y="51"/>
                </a:lnTo>
                <a:lnTo>
                  <a:pt x="320" y="0"/>
                </a:lnTo>
                <a:lnTo>
                  <a:pt x="281" y="2"/>
                </a:lnTo>
                <a:lnTo>
                  <a:pt x="238" y="40"/>
                </a:lnTo>
                <a:lnTo>
                  <a:pt x="240" y="80"/>
                </a:lnTo>
                <a:lnTo>
                  <a:pt x="257" y="91"/>
                </a:lnTo>
                <a:lnTo>
                  <a:pt x="262" y="136"/>
                </a:lnTo>
                <a:lnTo>
                  <a:pt x="168" y="207"/>
                </a:lnTo>
                <a:lnTo>
                  <a:pt x="177" y="235"/>
                </a:lnTo>
                <a:lnTo>
                  <a:pt x="173" y="266"/>
                </a:lnTo>
                <a:lnTo>
                  <a:pt x="173" y="295"/>
                </a:lnTo>
                <a:lnTo>
                  <a:pt x="155" y="280"/>
                </a:lnTo>
                <a:lnTo>
                  <a:pt x="116" y="277"/>
                </a:lnTo>
                <a:lnTo>
                  <a:pt x="108" y="307"/>
                </a:lnTo>
                <a:lnTo>
                  <a:pt x="88" y="271"/>
                </a:lnTo>
                <a:lnTo>
                  <a:pt x="68" y="282"/>
                </a:lnTo>
                <a:lnTo>
                  <a:pt x="58" y="262"/>
                </a:lnTo>
                <a:lnTo>
                  <a:pt x="10" y="333"/>
                </a:lnTo>
                <a:lnTo>
                  <a:pt x="0" y="430"/>
                </a:lnTo>
                <a:lnTo>
                  <a:pt x="45" y="448"/>
                </a:lnTo>
                <a:lnTo>
                  <a:pt x="52" y="480"/>
                </a:lnTo>
                <a:lnTo>
                  <a:pt x="41" y="508"/>
                </a:lnTo>
                <a:lnTo>
                  <a:pt x="70" y="501"/>
                </a:lnTo>
                <a:lnTo>
                  <a:pt x="86" y="508"/>
                </a:lnTo>
                <a:lnTo>
                  <a:pt x="118" y="506"/>
                </a:lnTo>
                <a:lnTo>
                  <a:pt x="161" y="514"/>
                </a:lnTo>
                <a:lnTo>
                  <a:pt x="188" y="448"/>
                </a:lnTo>
                <a:lnTo>
                  <a:pt x="207" y="504"/>
                </a:lnTo>
                <a:lnTo>
                  <a:pt x="328" y="676"/>
                </a:lnTo>
                <a:lnTo>
                  <a:pt x="335" y="730"/>
                </a:lnTo>
                <a:lnTo>
                  <a:pt x="358" y="774"/>
                </a:lnTo>
                <a:lnTo>
                  <a:pt x="408" y="802"/>
                </a:lnTo>
                <a:lnTo>
                  <a:pt x="468" y="808"/>
                </a:lnTo>
                <a:lnTo>
                  <a:pt x="497" y="882"/>
                </a:lnTo>
                <a:lnTo>
                  <a:pt x="545" y="93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59" name="Text Box 371"/>
          <p:cNvSpPr txBox="1">
            <a:spLocks noChangeArrowheads="1"/>
          </p:cNvSpPr>
          <p:nvPr/>
        </p:nvSpPr>
        <p:spPr bwMode="auto">
          <a:xfrm>
            <a:off x="2709351" y="3178822"/>
            <a:ext cx="2251075" cy="3462486"/>
          </a:xfrm>
          <a:prstGeom prst="rect">
            <a:avLst/>
          </a:prstGeom>
          <a:solidFill>
            <a:schemeClr val="bg2"/>
          </a:solidFill>
          <a:ln w="6350">
            <a:solidFill>
              <a:schemeClr val="tx1"/>
            </a:solidFill>
            <a:miter lim="800000"/>
            <a:headEnd/>
            <a:tailEnd/>
          </a:ln>
          <a:effectLst>
            <a:outerShdw dist="107763" dir="2700000" algn="ctr" rotWithShape="0">
              <a:schemeClr val="bg2"/>
            </a:outerShdw>
          </a:effectLst>
        </p:spPr>
        <p:txBody>
          <a:bodyPr>
            <a:spAutoFit/>
          </a:bodyPr>
          <a:lstStyle/>
          <a:p>
            <a:pPr eaLnBrk="0" hangingPunct="0">
              <a:defRPr/>
            </a:pPr>
            <a:r>
              <a:rPr lang="en-US" sz="2800" u="sng" dirty="0"/>
              <a:t>20 Regions</a:t>
            </a:r>
            <a:br>
              <a:rPr lang="en-US" sz="2800" u="sng" dirty="0"/>
            </a:br>
            <a:endParaRPr lang="en-US" sz="1200" u="sng" dirty="0"/>
          </a:p>
          <a:p>
            <a:pPr eaLnBrk="0" hangingPunct="0">
              <a:defRPr/>
            </a:pPr>
            <a:r>
              <a:rPr lang="en-US" sz="1600" dirty="0"/>
              <a:t>Largest: </a:t>
            </a:r>
            <a:r>
              <a:rPr lang="en-US" sz="1600" dirty="0" err="1"/>
              <a:t>Norrbotten</a:t>
            </a:r>
            <a:endParaRPr lang="en-US" sz="1600" dirty="0"/>
          </a:p>
          <a:p>
            <a:pPr eaLnBrk="0" hangingPunct="0">
              <a:defRPr/>
            </a:pPr>
            <a:r>
              <a:rPr lang="en-US" sz="1600" dirty="0"/>
              <a:t> (98 911 km</a:t>
            </a:r>
            <a:r>
              <a:rPr lang="en-US" sz="1600" baseline="30000" dirty="0"/>
              <a:t>2</a:t>
            </a:r>
            <a:r>
              <a:rPr lang="en-US" sz="1600" dirty="0"/>
              <a:t>)</a:t>
            </a:r>
          </a:p>
          <a:p>
            <a:pPr eaLnBrk="0" hangingPunct="0">
              <a:defRPr/>
            </a:pPr>
            <a:r>
              <a:rPr lang="en-US" sz="1600" dirty="0"/>
              <a:t>Smallest: </a:t>
            </a:r>
            <a:r>
              <a:rPr lang="en-US" sz="1600" dirty="0" err="1"/>
              <a:t>Blekinge</a:t>
            </a:r>
            <a:r>
              <a:rPr lang="en-US" sz="1600" dirty="0"/>
              <a:t> </a:t>
            </a:r>
          </a:p>
          <a:p>
            <a:pPr eaLnBrk="0" hangingPunct="0">
              <a:defRPr/>
            </a:pPr>
            <a:r>
              <a:rPr lang="en-US" sz="1600" dirty="0"/>
              <a:t>(2 941 km</a:t>
            </a:r>
            <a:r>
              <a:rPr lang="en-US" sz="1600" baseline="30000" dirty="0"/>
              <a:t>2</a:t>
            </a:r>
            <a:r>
              <a:rPr lang="en-US" sz="1600" dirty="0"/>
              <a:t>)</a:t>
            </a:r>
          </a:p>
          <a:p>
            <a:pPr eaLnBrk="0" hangingPunct="0">
              <a:defRPr/>
            </a:pPr>
            <a:endParaRPr lang="en-US" sz="900" dirty="0"/>
          </a:p>
          <a:p>
            <a:pPr eaLnBrk="0" hangingPunct="0">
              <a:defRPr/>
            </a:pPr>
            <a:r>
              <a:rPr lang="en-US" sz="1600" b="1" dirty="0"/>
              <a:t>Median population: 300 000 </a:t>
            </a:r>
            <a:r>
              <a:rPr lang="en-US" sz="1600" b="1" dirty="0" err="1"/>
              <a:t>inh</a:t>
            </a:r>
            <a:r>
              <a:rPr lang="en-US" sz="1600" b="1" dirty="0"/>
              <a:t>.</a:t>
            </a:r>
          </a:p>
          <a:p>
            <a:pPr eaLnBrk="0" hangingPunct="0">
              <a:defRPr/>
            </a:pPr>
            <a:r>
              <a:rPr lang="en-US" sz="1600" dirty="0"/>
              <a:t>Largest: Stockholm </a:t>
            </a:r>
            <a:br>
              <a:rPr lang="en-US" sz="1600" dirty="0"/>
            </a:br>
            <a:r>
              <a:rPr lang="en-US" sz="1600" dirty="0"/>
              <a:t>(</a:t>
            </a:r>
            <a:r>
              <a:rPr lang="sv-SE" sz="1600" dirty="0"/>
              <a:t>2 371 774 </a:t>
            </a:r>
            <a:r>
              <a:rPr lang="en-US" sz="1600" dirty="0" err="1"/>
              <a:t>inh</a:t>
            </a:r>
            <a:r>
              <a:rPr lang="en-US" sz="1600" dirty="0"/>
              <a:t>.) </a:t>
            </a:r>
          </a:p>
          <a:p>
            <a:pPr eaLnBrk="0" hangingPunct="0">
              <a:defRPr/>
            </a:pPr>
            <a:r>
              <a:rPr lang="en-US" sz="1600" dirty="0"/>
              <a:t>Smallest: Gotland </a:t>
            </a:r>
          </a:p>
          <a:p>
            <a:pPr eaLnBrk="0" hangingPunct="0">
              <a:defRPr/>
            </a:pPr>
            <a:r>
              <a:rPr lang="en-US" sz="1600" dirty="0"/>
              <a:t>(</a:t>
            </a:r>
            <a:r>
              <a:rPr lang="sv-SE" sz="1600" dirty="0"/>
              <a:t>59 642 </a:t>
            </a:r>
            <a:r>
              <a:rPr lang="en-US" sz="1600" dirty="0" err="1"/>
              <a:t>inh</a:t>
            </a:r>
            <a:r>
              <a:rPr lang="en-US" sz="1600" dirty="0"/>
              <a:t>.)</a:t>
            </a:r>
          </a:p>
          <a:p>
            <a:pPr eaLnBrk="0" hangingPunct="0">
              <a:defRPr/>
            </a:pPr>
            <a:endParaRPr lang="es-CO" sz="1000" dirty="0">
              <a:solidFill>
                <a:prstClr val="black"/>
              </a:solidFill>
              <a:latin typeface="TradeGothic" pitchFamily="2" charset="0"/>
            </a:endParaRPr>
          </a:p>
        </p:txBody>
      </p:sp>
      <p:sp>
        <p:nvSpPr>
          <p:cNvPr id="61" name="Freeform 57"/>
          <p:cNvSpPr>
            <a:spLocks/>
          </p:cNvSpPr>
          <p:nvPr/>
        </p:nvSpPr>
        <p:spPr bwMode="auto">
          <a:xfrm>
            <a:off x="7976677" y="1794357"/>
            <a:ext cx="322263" cy="306388"/>
          </a:xfrm>
          <a:custGeom>
            <a:avLst/>
            <a:gdLst>
              <a:gd name="T0" fmla="*/ 84 w 428"/>
              <a:gd name="T1" fmla="*/ 64 h 470"/>
              <a:gd name="T2" fmla="*/ 87 w 428"/>
              <a:gd name="T3" fmla="*/ 67 h 470"/>
              <a:gd name="T4" fmla="*/ 82 w 428"/>
              <a:gd name="T5" fmla="*/ 74 h 470"/>
              <a:gd name="T6" fmla="*/ 74 w 428"/>
              <a:gd name="T7" fmla="*/ 76 h 470"/>
              <a:gd name="T8" fmla="*/ 65 w 428"/>
              <a:gd name="T9" fmla="*/ 72 h 470"/>
              <a:gd name="T10" fmla="*/ 58 w 428"/>
              <a:gd name="T11" fmla="*/ 79 h 470"/>
              <a:gd name="T12" fmla="*/ 41 w 428"/>
              <a:gd name="T13" fmla="*/ 67 h 470"/>
              <a:gd name="T14" fmla="*/ 30 w 428"/>
              <a:gd name="T15" fmla="*/ 61 h 470"/>
              <a:gd name="T16" fmla="*/ 0 w 428"/>
              <a:gd name="T17" fmla="*/ 48 h 470"/>
              <a:gd name="T18" fmla="*/ 18 w 428"/>
              <a:gd name="T19" fmla="*/ 13 h 470"/>
              <a:gd name="T20" fmla="*/ 33 w 428"/>
              <a:gd name="T21" fmla="*/ 9 h 470"/>
              <a:gd name="T22" fmla="*/ 47 w 428"/>
              <a:gd name="T23" fmla="*/ 16 h 470"/>
              <a:gd name="T24" fmla="*/ 52 w 428"/>
              <a:gd name="T25" fmla="*/ 16 h 470"/>
              <a:gd name="T26" fmla="*/ 66 w 428"/>
              <a:gd name="T27" fmla="*/ 5 h 470"/>
              <a:gd name="T28" fmla="*/ 82 w 428"/>
              <a:gd name="T29" fmla="*/ 0 h 470"/>
              <a:gd name="T30" fmla="*/ 92 w 428"/>
              <a:gd name="T31" fmla="*/ 12 h 470"/>
              <a:gd name="T32" fmla="*/ 89 w 428"/>
              <a:gd name="T33" fmla="*/ 13 h 470"/>
              <a:gd name="T34" fmla="*/ 92 w 428"/>
              <a:gd name="T35" fmla="*/ 34 h 470"/>
              <a:gd name="T36" fmla="*/ 85 w 428"/>
              <a:gd name="T37" fmla="*/ 34 h 470"/>
              <a:gd name="T38" fmla="*/ 83 w 428"/>
              <a:gd name="T39" fmla="*/ 47 h 470"/>
              <a:gd name="T40" fmla="*/ 89 w 428"/>
              <a:gd name="T41" fmla="*/ 48 h 470"/>
              <a:gd name="T42" fmla="*/ 96 w 428"/>
              <a:gd name="T43" fmla="*/ 57 h 470"/>
              <a:gd name="T44" fmla="*/ 84 w 428"/>
              <a:gd name="T45" fmla="*/ 64 h 4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8"/>
              <a:gd name="T70" fmla="*/ 0 h 470"/>
              <a:gd name="T71" fmla="*/ 428 w 428"/>
              <a:gd name="T72" fmla="*/ 470 h 4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8" h="470">
                <a:moveTo>
                  <a:pt x="376" y="378"/>
                </a:moveTo>
                <a:lnTo>
                  <a:pt x="386" y="398"/>
                </a:lnTo>
                <a:lnTo>
                  <a:pt x="362" y="435"/>
                </a:lnTo>
                <a:lnTo>
                  <a:pt x="327" y="454"/>
                </a:lnTo>
                <a:lnTo>
                  <a:pt x="288" y="429"/>
                </a:lnTo>
                <a:lnTo>
                  <a:pt x="258" y="470"/>
                </a:lnTo>
                <a:lnTo>
                  <a:pt x="184" y="396"/>
                </a:lnTo>
                <a:lnTo>
                  <a:pt x="132" y="363"/>
                </a:lnTo>
                <a:lnTo>
                  <a:pt x="0" y="284"/>
                </a:lnTo>
                <a:lnTo>
                  <a:pt x="81" y="75"/>
                </a:lnTo>
                <a:lnTo>
                  <a:pt x="146" y="50"/>
                </a:lnTo>
                <a:lnTo>
                  <a:pt x="210" y="98"/>
                </a:lnTo>
                <a:lnTo>
                  <a:pt x="229" y="94"/>
                </a:lnTo>
                <a:lnTo>
                  <a:pt x="293" y="32"/>
                </a:lnTo>
                <a:lnTo>
                  <a:pt x="364" y="0"/>
                </a:lnTo>
                <a:lnTo>
                  <a:pt x="409" y="73"/>
                </a:lnTo>
                <a:lnTo>
                  <a:pt x="396" y="79"/>
                </a:lnTo>
                <a:lnTo>
                  <a:pt x="410" y="201"/>
                </a:lnTo>
                <a:lnTo>
                  <a:pt x="377" y="204"/>
                </a:lnTo>
                <a:lnTo>
                  <a:pt x="369" y="280"/>
                </a:lnTo>
                <a:lnTo>
                  <a:pt x="394" y="283"/>
                </a:lnTo>
                <a:lnTo>
                  <a:pt x="428" y="337"/>
                </a:lnTo>
                <a:lnTo>
                  <a:pt x="376" y="378"/>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62" name="Freeform 58"/>
          <p:cNvSpPr>
            <a:spLocks/>
          </p:cNvSpPr>
          <p:nvPr/>
        </p:nvSpPr>
        <p:spPr bwMode="auto">
          <a:xfrm>
            <a:off x="8519602" y="1862619"/>
            <a:ext cx="165100" cy="149225"/>
          </a:xfrm>
          <a:custGeom>
            <a:avLst/>
            <a:gdLst>
              <a:gd name="T0" fmla="*/ 16 w 217"/>
              <a:gd name="T1" fmla="*/ 5 h 228"/>
              <a:gd name="T2" fmla="*/ 19 w 217"/>
              <a:gd name="T3" fmla="*/ 7 h 228"/>
              <a:gd name="T4" fmla="*/ 23 w 217"/>
              <a:gd name="T5" fmla="*/ 5 h 228"/>
              <a:gd name="T6" fmla="*/ 22 w 217"/>
              <a:gd name="T7" fmla="*/ 2 h 228"/>
              <a:gd name="T8" fmla="*/ 27 w 217"/>
              <a:gd name="T9" fmla="*/ 0 h 228"/>
              <a:gd name="T10" fmla="*/ 32 w 217"/>
              <a:gd name="T11" fmla="*/ 0 h 228"/>
              <a:gd name="T12" fmla="*/ 32 w 217"/>
              <a:gd name="T13" fmla="*/ 3 h 228"/>
              <a:gd name="T14" fmla="*/ 33 w 217"/>
              <a:gd name="T15" fmla="*/ 5 h 228"/>
              <a:gd name="T16" fmla="*/ 34 w 217"/>
              <a:gd name="T17" fmla="*/ 8 h 228"/>
              <a:gd name="T18" fmla="*/ 39 w 217"/>
              <a:gd name="T19" fmla="*/ 14 h 228"/>
              <a:gd name="T20" fmla="*/ 41 w 217"/>
              <a:gd name="T21" fmla="*/ 20 h 228"/>
              <a:gd name="T22" fmla="*/ 50 w 217"/>
              <a:gd name="T23" fmla="*/ 35 h 228"/>
              <a:gd name="T24" fmla="*/ 33 w 217"/>
              <a:gd name="T25" fmla="*/ 38 h 228"/>
              <a:gd name="T26" fmla="*/ 27 w 217"/>
              <a:gd name="T27" fmla="*/ 35 h 228"/>
              <a:gd name="T28" fmla="*/ 23 w 217"/>
              <a:gd name="T29" fmla="*/ 35 h 228"/>
              <a:gd name="T30" fmla="*/ 23 w 217"/>
              <a:gd name="T31" fmla="*/ 38 h 228"/>
              <a:gd name="T32" fmla="*/ 19 w 217"/>
              <a:gd name="T33" fmla="*/ 39 h 228"/>
              <a:gd name="T34" fmla="*/ 17 w 217"/>
              <a:gd name="T35" fmla="*/ 31 h 228"/>
              <a:gd name="T36" fmla="*/ 0 w 217"/>
              <a:gd name="T37" fmla="*/ 14 h 228"/>
              <a:gd name="T38" fmla="*/ 16 w 217"/>
              <a:gd name="T39" fmla="*/ 5 h 2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7"/>
              <a:gd name="T61" fmla="*/ 0 h 228"/>
              <a:gd name="T62" fmla="*/ 217 w 217"/>
              <a:gd name="T63" fmla="*/ 228 h 2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7" h="228">
                <a:moveTo>
                  <a:pt x="69" y="31"/>
                </a:moveTo>
                <a:lnTo>
                  <a:pt x="82" y="42"/>
                </a:lnTo>
                <a:lnTo>
                  <a:pt x="98" y="30"/>
                </a:lnTo>
                <a:lnTo>
                  <a:pt x="95" y="10"/>
                </a:lnTo>
                <a:lnTo>
                  <a:pt x="119" y="0"/>
                </a:lnTo>
                <a:lnTo>
                  <a:pt x="138" y="1"/>
                </a:lnTo>
                <a:lnTo>
                  <a:pt x="137" y="20"/>
                </a:lnTo>
                <a:lnTo>
                  <a:pt x="145" y="30"/>
                </a:lnTo>
                <a:lnTo>
                  <a:pt x="146" y="45"/>
                </a:lnTo>
                <a:lnTo>
                  <a:pt x="169" y="81"/>
                </a:lnTo>
                <a:lnTo>
                  <a:pt x="178" y="116"/>
                </a:lnTo>
                <a:lnTo>
                  <a:pt x="217" y="207"/>
                </a:lnTo>
                <a:lnTo>
                  <a:pt x="142" y="222"/>
                </a:lnTo>
                <a:lnTo>
                  <a:pt x="119" y="206"/>
                </a:lnTo>
                <a:lnTo>
                  <a:pt x="102" y="205"/>
                </a:lnTo>
                <a:lnTo>
                  <a:pt x="98" y="221"/>
                </a:lnTo>
                <a:lnTo>
                  <a:pt x="81" y="228"/>
                </a:lnTo>
                <a:lnTo>
                  <a:pt x="76" y="181"/>
                </a:lnTo>
                <a:lnTo>
                  <a:pt x="0" y="85"/>
                </a:lnTo>
                <a:lnTo>
                  <a:pt x="69" y="3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63" name="Freeform 59"/>
          <p:cNvSpPr>
            <a:spLocks/>
          </p:cNvSpPr>
          <p:nvPr/>
        </p:nvSpPr>
        <p:spPr bwMode="auto">
          <a:xfrm>
            <a:off x="7494077" y="779944"/>
            <a:ext cx="900113" cy="644525"/>
          </a:xfrm>
          <a:custGeom>
            <a:avLst/>
            <a:gdLst>
              <a:gd name="T0" fmla="*/ 30 w 1191"/>
              <a:gd name="T1" fmla="*/ 62 h 984"/>
              <a:gd name="T2" fmla="*/ 98 w 1191"/>
              <a:gd name="T3" fmla="*/ 72 h 984"/>
              <a:gd name="T4" fmla="*/ 98 w 1191"/>
              <a:gd name="T5" fmla="*/ 52 h 984"/>
              <a:gd name="T6" fmla="*/ 110 w 1191"/>
              <a:gd name="T7" fmla="*/ 39 h 984"/>
              <a:gd name="T8" fmla="*/ 112 w 1191"/>
              <a:gd name="T9" fmla="*/ 14 h 984"/>
              <a:gd name="T10" fmla="*/ 124 w 1191"/>
              <a:gd name="T11" fmla="*/ 0 h 984"/>
              <a:gd name="T12" fmla="*/ 139 w 1191"/>
              <a:gd name="T13" fmla="*/ 5 h 984"/>
              <a:gd name="T14" fmla="*/ 141 w 1191"/>
              <a:gd name="T15" fmla="*/ 8 h 984"/>
              <a:gd name="T16" fmla="*/ 143 w 1191"/>
              <a:gd name="T17" fmla="*/ 14 h 984"/>
              <a:gd name="T18" fmla="*/ 159 w 1191"/>
              <a:gd name="T19" fmla="*/ 21 h 984"/>
              <a:gd name="T20" fmla="*/ 166 w 1191"/>
              <a:gd name="T21" fmla="*/ 25 h 984"/>
              <a:gd name="T22" fmla="*/ 169 w 1191"/>
              <a:gd name="T23" fmla="*/ 33 h 984"/>
              <a:gd name="T24" fmla="*/ 180 w 1191"/>
              <a:gd name="T25" fmla="*/ 35 h 984"/>
              <a:gd name="T26" fmla="*/ 185 w 1191"/>
              <a:gd name="T27" fmla="*/ 42 h 984"/>
              <a:gd name="T28" fmla="*/ 200 w 1191"/>
              <a:gd name="T29" fmla="*/ 46 h 984"/>
              <a:gd name="T30" fmla="*/ 202 w 1191"/>
              <a:gd name="T31" fmla="*/ 51 h 984"/>
              <a:gd name="T32" fmla="*/ 213 w 1191"/>
              <a:gd name="T33" fmla="*/ 52 h 984"/>
              <a:gd name="T34" fmla="*/ 219 w 1191"/>
              <a:gd name="T35" fmla="*/ 54 h 984"/>
              <a:gd name="T36" fmla="*/ 231 w 1191"/>
              <a:gd name="T37" fmla="*/ 56 h 984"/>
              <a:gd name="T38" fmla="*/ 235 w 1191"/>
              <a:gd name="T39" fmla="*/ 57 h 984"/>
              <a:gd name="T40" fmla="*/ 241 w 1191"/>
              <a:gd name="T41" fmla="*/ 58 h 984"/>
              <a:gd name="T42" fmla="*/ 244 w 1191"/>
              <a:gd name="T43" fmla="*/ 62 h 984"/>
              <a:gd name="T44" fmla="*/ 251 w 1191"/>
              <a:gd name="T45" fmla="*/ 64 h 984"/>
              <a:gd name="T46" fmla="*/ 259 w 1191"/>
              <a:gd name="T47" fmla="*/ 70 h 984"/>
              <a:gd name="T48" fmla="*/ 263 w 1191"/>
              <a:gd name="T49" fmla="*/ 76 h 984"/>
              <a:gd name="T50" fmla="*/ 265 w 1191"/>
              <a:gd name="T51" fmla="*/ 83 h 984"/>
              <a:gd name="T52" fmla="*/ 251 w 1191"/>
              <a:gd name="T53" fmla="*/ 116 h 984"/>
              <a:gd name="T54" fmla="*/ 224 w 1191"/>
              <a:gd name="T55" fmla="*/ 147 h 984"/>
              <a:gd name="T56" fmla="*/ 210 w 1191"/>
              <a:gd name="T57" fmla="*/ 165 h 984"/>
              <a:gd name="T58" fmla="*/ 204 w 1191"/>
              <a:gd name="T59" fmla="*/ 158 h 984"/>
              <a:gd name="T60" fmla="*/ 181 w 1191"/>
              <a:gd name="T61" fmla="*/ 156 h 984"/>
              <a:gd name="T62" fmla="*/ 167 w 1191"/>
              <a:gd name="T63" fmla="*/ 157 h 984"/>
              <a:gd name="T64" fmla="*/ 128 w 1191"/>
              <a:gd name="T65" fmla="*/ 137 h 984"/>
              <a:gd name="T66" fmla="*/ 124 w 1191"/>
              <a:gd name="T67" fmla="*/ 135 h 984"/>
              <a:gd name="T68" fmla="*/ 116 w 1191"/>
              <a:gd name="T69" fmla="*/ 134 h 984"/>
              <a:gd name="T70" fmla="*/ 98 w 1191"/>
              <a:gd name="T71" fmla="*/ 130 h 984"/>
              <a:gd name="T72" fmla="*/ 80 w 1191"/>
              <a:gd name="T73" fmla="*/ 127 h 984"/>
              <a:gd name="T74" fmla="*/ 57 w 1191"/>
              <a:gd name="T75" fmla="*/ 126 h 984"/>
              <a:gd name="T76" fmla="*/ 21 w 1191"/>
              <a:gd name="T77" fmla="*/ 127 h 984"/>
              <a:gd name="T78" fmla="*/ 0 w 1191"/>
              <a:gd name="T79" fmla="*/ 116 h 984"/>
              <a:gd name="T80" fmla="*/ 5 w 1191"/>
              <a:gd name="T81" fmla="*/ 74 h 984"/>
              <a:gd name="T82" fmla="*/ 20 w 1191"/>
              <a:gd name="T83" fmla="*/ 55 h 9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91"/>
              <a:gd name="T127" fmla="*/ 0 h 984"/>
              <a:gd name="T128" fmla="*/ 1191 w 1191"/>
              <a:gd name="T129" fmla="*/ 984 h 9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91" h="984">
                <a:moveTo>
                  <a:pt x="88" y="323"/>
                </a:moveTo>
                <a:lnTo>
                  <a:pt x="135" y="364"/>
                </a:lnTo>
                <a:lnTo>
                  <a:pt x="218" y="350"/>
                </a:lnTo>
                <a:lnTo>
                  <a:pt x="430" y="424"/>
                </a:lnTo>
                <a:lnTo>
                  <a:pt x="498" y="338"/>
                </a:lnTo>
                <a:lnTo>
                  <a:pt x="431" y="307"/>
                </a:lnTo>
                <a:lnTo>
                  <a:pt x="458" y="280"/>
                </a:lnTo>
                <a:lnTo>
                  <a:pt x="487" y="231"/>
                </a:lnTo>
                <a:lnTo>
                  <a:pt x="505" y="152"/>
                </a:lnTo>
                <a:lnTo>
                  <a:pt x="496" y="86"/>
                </a:lnTo>
                <a:lnTo>
                  <a:pt x="446" y="18"/>
                </a:lnTo>
                <a:lnTo>
                  <a:pt x="549" y="0"/>
                </a:lnTo>
                <a:lnTo>
                  <a:pt x="595" y="7"/>
                </a:lnTo>
                <a:lnTo>
                  <a:pt x="613" y="30"/>
                </a:lnTo>
                <a:lnTo>
                  <a:pt x="627" y="37"/>
                </a:lnTo>
                <a:lnTo>
                  <a:pt x="623" y="47"/>
                </a:lnTo>
                <a:lnTo>
                  <a:pt x="612" y="63"/>
                </a:lnTo>
                <a:lnTo>
                  <a:pt x="631" y="83"/>
                </a:lnTo>
                <a:lnTo>
                  <a:pt x="648" y="80"/>
                </a:lnTo>
                <a:lnTo>
                  <a:pt x="701" y="124"/>
                </a:lnTo>
                <a:lnTo>
                  <a:pt x="717" y="154"/>
                </a:lnTo>
                <a:lnTo>
                  <a:pt x="730" y="148"/>
                </a:lnTo>
                <a:lnTo>
                  <a:pt x="743" y="154"/>
                </a:lnTo>
                <a:lnTo>
                  <a:pt x="748" y="192"/>
                </a:lnTo>
                <a:lnTo>
                  <a:pt x="767" y="201"/>
                </a:lnTo>
                <a:lnTo>
                  <a:pt x="793" y="208"/>
                </a:lnTo>
                <a:lnTo>
                  <a:pt x="818" y="228"/>
                </a:lnTo>
                <a:lnTo>
                  <a:pt x="817" y="247"/>
                </a:lnTo>
                <a:lnTo>
                  <a:pt x="846" y="246"/>
                </a:lnTo>
                <a:lnTo>
                  <a:pt x="885" y="268"/>
                </a:lnTo>
                <a:lnTo>
                  <a:pt x="886" y="287"/>
                </a:lnTo>
                <a:lnTo>
                  <a:pt x="891" y="301"/>
                </a:lnTo>
                <a:lnTo>
                  <a:pt x="914" y="309"/>
                </a:lnTo>
                <a:lnTo>
                  <a:pt x="938" y="308"/>
                </a:lnTo>
                <a:lnTo>
                  <a:pt x="956" y="304"/>
                </a:lnTo>
                <a:lnTo>
                  <a:pt x="966" y="321"/>
                </a:lnTo>
                <a:lnTo>
                  <a:pt x="975" y="310"/>
                </a:lnTo>
                <a:lnTo>
                  <a:pt x="1020" y="329"/>
                </a:lnTo>
                <a:lnTo>
                  <a:pt x="1026" y="323"/>
                </a:lnTo>
                <a:lnTo>
                  <a:pt x="1036" y="335"/>
                </a:lnTo>
                <a:lnTo>
                  <a:pt x="1061" y="350"/>
                </a:lnTo>
                <a:lnTo>
                  <a:pt x="1066" y="339"/>
                </a:lnTo>
                <a:lnTo>
                  <a:pt x="1078" y="348"/>
                </a:lnTo>
                <a:lnTo>
                  <a:pt x="1078" y="364"/>
                </a:lnTo>
                <a:lnTo>
                  <a:pt x="1103" y="376"/>
                </a:lnTo>
                <a:lnTo>
                  <a:pt x="1110" y="376"/>
                </a:lnTo>
                <a:lnTo>
                  <a:pt x="1135" y="388"/>
                </a:lnTo>
                <a:lnTo>
                  <a:pt x="1140" y="409"/>
                </a:lnTo>
                <a:lnTo>
                  <a:pt x="1159" y="426"/>
                </a:lnTo>
                <a:lnTo>
                  <a:pt x="1161" y="447"/>
                </a:lnTo>
                <a:lnTo>
                  <a:pt x="1161" y="471"/>
                </a:lnTo>
                <a:lnTo>
                  <a:pt x="1171" y="487"/>
                </a:lnTo>
                <a:lnTo>
                  <a:pt x="1191" y="475"/>
                </a:lnTo>
                <a:lnTo>
                  <a:pt x="1107" y="682"/>
                </a:lnTo>
                <a:lnTo>
                  <a:pt x="1034" y="748"/>
                </a:lnTo>
                <a:lnTo>
                  <a:pt x="989" y="864"/>
                </a:lnTo>
                <a:lnTo>
                  <a:pt x="949" y="984"/>
                </a:lnTo>
                <a:lnTo>
                  <a:pt x="926" y="970"/>
                </a:lnTo>
                <a:lnTo>
                  <a:pt x="933" y="953"/>
                </a:lnTo>
                <a:lnTo>
                  <a:pt x="902" y="931"/>
                </a:lnTo>
                <a:lnTo>
                  <a:pt x="815" y="924"/>
                </a:lnTo>
                <a:lnTo>
                  <a:pt x="799" y="919"/>
                </a:lnTo>
                <a:lnTo>
                  <a:pt x="774" y="927"/>
                </a:lnTo>
                <a:lnTo>
                  <a:pt x="738" y="924"/>
                </a:lnTo>
                <a:lnTo>
                  <a:pt x="660" y="854"/>
                </a:lnTo>
                <a:lnTo>
                  <a:pt x="566" y="805"/>
                </a:lnTo>
                <a:lnTo>
                  <a:pt x="562" y="794"/>
                </a:lnTo>
                <a:lnTo>
                  <a:pt x="547" y="793"/>
                </a:lnTo>
                <a:lnTo>
                  <a:pt x="534" y="799"/>
                </a:lnTo>
                <a:lnTo>
                  <a:pt x="511" y="787"/>
                </a:lnTo>
                <a:lnTo>
                  <a:pt x="480" y="789"/>
                </a:lnTo>
                <a:lnTo>
                  <a:pt x="432" y="764"/>
                </a:lnTo>
                <a:lnTo>
                  <a:pt x="383" y="752"/>
                </a:lnTo>
                <a:lnTo>
                  <a:pt x="356" y="748"/>
                </a:lnTo>
                <a:lnTo>
                  <a:pt x="322" y="732"/>
                </a:lnTo>
                <a:lnTo>
                  <a:pt x="249" y="740"/>
                </a:lnTo>
                <a:lnTo>
                  <a:pt x="218" y="747"/>
                </a:lnTo>
                <a:lnTo>
                  <a:pt x="95" y="749"/>
                </a:lnTo>
                <a:lnTo>
                  <a:pt x="16" y="702"/>
                </a:lnTo>
                <a:lnTo>
                  <a:pt x="0" y="679"/>
                </a:lnTo>
                <a:lnTo>
                  <a:pt x="45" y="561"/>
                </a:lnTo>
                <a:lnTo>
                  <a:pt x="23" y="433"/>
                </a:lnTo>
                <a:lnTo>
                  <a:pt x="26" y="353"/>
                </a:lnTo>
                <a:lnTo>
                  <a:pt x="88" y="323"/>
                </a:lnTo>
                <a:close/>
              </a:path>
            </a:pathLst>
          </a:custGeom>
          <a:solidFill>
            <a:schemeClr val="tx1">
              <a:lumMod val="85000"/>
            </a:schemeClr>
          </a:solidFill>
          <a:ln w="1651">
            <a:solidFill>
              <a:srgbClr val="000000"/>
            </a:solidFill>
            <a:round/>
            <a:headEnd/>
            <a:tailEnd/>
          </a:ln>
        </p:spPr>
        <p:txBody>
          <a:bodyPr/>
          <a:lstStyle/>
          <a:p>
            <a:endParaRPr lang="sv-SE">
              <a:solidFill>
                <a:prstClr val="black"/>
              </a:solidFill>
              <a:latin typeface="Verdana"/>
            </a:endParaRPr>
          </a:p>
        </p:txBody>
      </p:sp>
      <p:sp>
        <p:nvSpPr>
          <p:cNvPr id="64" name="Freeform 60"/>
          <p:cNvSpPr>
            <a:spLocks/>
          </p:cNvSpPr>
          <p:nvPr/>
        </p:nvSpPr>
        <p:spPr bwMode="auto">
          <a:xfrm>
            <a:off x="7292464" y="2591282"/>
            <a:ext cx="427038" cy="246063"/>
          </a:xfrm>
          <a:custGeom>
            <a:avLst/>
            <a:gdLst>
              <a:gd name="T0" fmla="*/ 91 w 565"/>
              <a:gd name="T1" fmla="*/ 16 h 375"/>
              <a:gd name="T2" fmla="*/ 128 w 565"/>
              <a:gd name="T3" fmla="*/ 43 h 375"/>
              <a:gd name="T4" fmla="*/ 105 w 565"/>
              <a:gd name="T5" fmla="*/ 51 h 375"/>
              <a:gd name="T6" fmla="*/ 65 w 565"/>
              <a:gd name="T7" fmla="*/ 64 h 375"/>
              <a:gd name="T8" fmla="*/ 38 w 565"/>
              <a:gd name="T9" fmla="*/ 61 h 375"/>
              <a:gd name="T10" fmla="*/ 13 w 565"/>
              <a:gd name="T11" fmla="*/ 57 h 375"/>
              <a:gd name="T12" fmla="*/ 20 w 565"/>
              <a:gd name="T13" fmla="*/ 52 h 375"/>
              <a:gd name="T14" fmla="*/ 13 w 565"/>
              <a:gd name="T15" fmla="*/ 48 h 375"/>
              <a:gd name="T16" fmla="*/ 0 w 565"/>
              <a:gd name="T17" fmla="*/ 25 h 375"/>
              <a:gd name="T18" fmla="*/ 0 w 565"/>
              <a:gd name="T19" fmla="*/ 19 h 375"/>
              <a:gd name="T20" fmla="*/ 5 w 565"/>
              <a:gd name="T21" fmla="*/ 17 h 375"/>
              <a:gd name="T22" fmla="*/ 16 w 565"/>
              <a:gd name="T23" fmla="*/ 16 h 375"/>
              <a:gd name="T24" fmla="*/ 17 w 565"/>
              <a:gd name="T25" fmla="*/ 12 h 375"/>
              <a:gd name="T26" fmla="*/ 59 w 565"/>
              <a:gd name="T27" fmla="*/ 2 h 375"/>
              <a:gd name="T28" fmla="*/ 63 w 565"/>
              <a:gd name="T29" fmla="*/ 0 h 375"/>
              <a:gd name="T30" fmla="*/ 81 w 565"/>
              <a:gd name="T31" fmla="*/ 12 h 375"/>
              <a:gd name="T32" fmla="*/ 91 w 565"/>
              <a:gd name="T33" fmla="*/ 11 h 375"/>
              <a:gd name="T34" fmla="*/ 95 w 565"/>
              <a:gd name="T35" fmla="*/ 14 h 375"/>
              <a:gd name="T36" fmla="*/ 91 w 565"/>
              <a:gd name="T37" fmla="*/ 16 h 3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5"/>
              <a:gd name="T58" fmla="*/ 0 h 375"/>
              <a:gd name="T59" fmla="*/ 565 w 565"/>
              <a:gd name="T60" fmla="*/ 375 h 3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5" h="375">
                <a:moveTo>
                  <a:pt x="402" y="94"/>
                </a:moveTo>
                <a:lnTo>
                  <a:pt x="565" y="255"/>
                </a:lnTo>
                <a:lnTo>
                  <a:pt x="463" y="299"/>
                </a:lnTo>
                <a:lnTo>
                  <a:pt x="287" y="375"/>
                </a:lnTo>
                <a:lnTo>
                  <a:pt x="168" y="356"/>
                </a:lnTo>
                <a:lnTo>
                  <a:pt x="57" y="335"/>
                </a:lnTo>
                <a:lnTo>
                  <a:pt x="86" y="306"/>
                </a:lnTo>
                <a:lnTo>
                  <a:pt x="59" y="281"/>
                </a:lnTo>
                <a:lnTo>
                  <a:pt x="0" y="145"/>
                </a:lnTo>
                <a:lnTo>
                  <a:pt x="0" y="109"/>
                </a:lnTo>
                <a:lnTo>
                  <a:pt x="21" y="96"/>
                </a:lnTo>
                <a:lnTo>
                  <a:pt x="71" y="94"/>
                </a:lnTo>
                <a:lnTo>
                  <a:pt x="75" y="68"/>
                </a:lnTo>
                <a:lnTo>
                  <a:pt x="260" y="13"/>
                </a:lnTo>
                <a:lnTo>
                  <a:pt x="277" y="0"/>
                </a:lnTo>
                <a:lnTo>
                  <a:pt x="360" y="71"/>
                </a:lnTo>
                <a:lnTo>
                  <a:pt x="402" y="64"/>
                </a:lnTo>
                <a:lnTo>
                  <a:pt x="420" y="81"/>
                </a:lnTo>
                <a:lnTo>
                  <a:pt x="402" y="9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65" name="Freeform 61"/>
          <p:cNvSpPr>
            <a:spLocks/>
          </p:cNvSpPr>
          <p:nvPr/>
        </p:nvSpPr>
        <p:spPr bwMode="auto">
          <a:xfrm>
            <a:off x="7457564" y="2302357"/>
            <a:ext cx="346075" cy="457200"/>
          </a:xfrm>
          <a:custGeom>
            <a:avLst/>
            <a:gdLst>
              <a:gd name="T0" fmla="*/ 37 w 458"/>
              <a:gd name="T1" fmla="*/ 0 h 698"/>
              <a:gd name="T2" fmla="*/ 45 w 458"/>
              <a:gd name="T3" fmla="*/ 4 h 698"/>
              <a:gd name="T4" fmla="*/ 72 w 458"/>
              <a:gd name="T5" fmla="*/ 26 h 698"/>
              <a:gd name="T6" fmla="*/ 104 w 458"/>
              <a:gd name="T7" fmla="*/ 45 h 698"/>
              <a:gd name="T8" fmla="*/ 87 w 458"/>
              <a:gd name="T9" fmla="*/ 81 h 698"/>
              <a:gd name="T10" fmla="*/ 93 w 458"/>
              <a:gd name="T11" fmla="*/ 103 h 698"/>
              <a:gd name="T12" fmla="*/ 98 w 458"/>
              <a:gd name="T13" fmla="*/ 102 h 698"/>
              <a:gd name="T14" fmla="*/ 100 w 458"/>
              <a:gd name="T15" fmla="*/ 106 h 698"/>
              <a:gd name="T16" fmla="*/ 98 w 458"/>
              <a:gd name="T17" fmla="*/ 107 h 698"/>
              <a:gd name="T18" fmla="*/ 101 w 458"/>
              <a:gd name="T19" fmla="*/ 111 h 698"/>
              <a:gd name="T20" fmla="*/ 79 w 458"/>
              <a:gd name="T21" fmla="*/ 119 h 698"/>
              <a:gd name="T22" fmla="*/ 42 w 458"/>
              <a:gd name="T23" fmla="*/ 92 h 698"/>
              <a:gd name="T24" fmla="*/ 46 w 458"/>
              <a:gd name="T25" fmla="*/ 89 h 698"/>
              <a:gd name="T26" fmla="*/ 42 w 458"/>
              <a:gd name="T27" fmla="*/ 86 h 698"/>
              <a:gd name="T28" fmla="*/ 32 w 458"/>
              <a:gd name="T29" fmla="*/ 87 h 698"/>
              <a:gd name="T30" fmla="*/ 13 w 458"/>
              <a:gd name="T31" fmla="*/ 76 h 698"/>
              <a:gd name="T32" fmla="*/ 0 w 458"/>
              <a:gd name="T33" fmla="*/ 55 h 698"/>
              <a:gd name="T34" fmla="*/ 3 w 458"/>
              <a:gd name="T35" fmla="*/ 53 h 698"/>
              <a:gd name="T36" fmla="*/ 6 w 458"/>
              <a:gd name="T37" fmla="*/ 51 h 698"/>
              <a:gd name="T38" fmla="*/ 24 w 458"/>
              <a:gd name="T39" fmla="*/ 33 h 698"/>
              <a:gd name="T40" fmla="*/ 23 w 458"/>
              <a:gd name="T41" fmla="*/ 25 h 698"/>
              <a:gd name="T42" fmla="*/ 26 w 458"/>
              <a:gd name="T43" fmla="*/ 20 h 698"/>
              <a:gd name="T44" fmla="*/ 37 w 458"/>
              <a:gd name="T45" fmla="*/ 0 h 6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8"/>
              <a:gd name="T70" fmla="*/ 0 h 698"/>
              <a:gd name="T71" fmla="*/ 458 w 458"/>
              <a:gd name="T72" fmla="*/ 698 h 6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8" h="698">
                <a:moveTo>
                  <a:pt x="162" y="0"/>
                </a:moveTo>
                <a:lnTo>
                  <a:pt x="197" y="21"/>
                </a:lnTo>
                <a:lnTo>
                  <a:pt x="317" y="153"/>
                </a:lnTo>
                <a:lnTo>
                  <a:pt x="458" y="265"/>
                </a:lnTo>
                <a:lnTo>
                  <a:pt x="385" y="478"/>
                </a:lnTo>
                <a:lnTo>
                  <a:pt x="412" y="604"/>
                </a:lnTo>
                <a:lnTo>
                  <a:pt x="432" y="596"/>
                </a:lnTo>
                <a:lnTo>
                  <a:pt x="443" y="620"/>
                </a:lnTo>
                <a:lnTo>
                  <a:pt x="433" y="628"/>
                </a:lnTo>
                <a:lnTo>
                  <a:pt x="446" y="653"/>
                </a:lnTo>
                <a:lnTo>
                  <a:pt x="347" y="698"/>
                </a:lnTo>
                <a:lnTo>
                  <a:pt x="184" y="537"/>
                </a:lnTo>
                <a:lnTo>
                  <a:pt x="202" y="524"/>
                </a:lnTo>
                <a:lnTo>
                  <a:pt x="184" y="507"/>
                </a:lnTo>
                <a:lnTo>
                  <a:pt x="142" y="514"/>
                </a:lnTo>
                <a:lnTo>
                  <a:pt x="59" y="443"/>
                </a:lnTo>
                <a:lnTo>
                  <a:pt x="0" y="323"/>
                </a:lnTo>
                <a:lnTo>
                  <a:pt x="13" y="312"/>
                </a:lnTo>
                <a:lnTo>
                  <a:pt x="27" y="298"/>
                </a:lnTo>
                <a:lnTo>
                  <a:pt x="104" y="194"/>
                </a:lnTo>
                <a:lnTo>
                  <a:pt x="103" y="146"/>
                </a:lnTo>
                <a:lnTo>
                  <a:pt x="113" y="117"/>
                </a:lnTo>
                <a:lnTo>
                  <a:pt x="162" y="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66" name="Freeform 62"/>
          <p:cNvSpPr>
            <a:spLocks/>
          </p:cNvSpPr>
          <p:nvPr/>
        </p:nvSpPr>
        <p:spPr bwMode="auto">
          <a:xfrm>
            <a:off x="7576627" y="1927707"/>
            <a:ext cx="382588" cy="401638"/>
          </a:xfrm>
          <a:custGeom>
            <a:avLst/>
            <a:gdLst>
              <a:gd name="T0" fmla="*/ 30 w 508"/>
              <a:gd name="T1" fmla="*/ 75 h 614"/>
              <a:gd name="T2" fmla="*/ 33 w 508"/>
              <a:gd name="T3" fmla="*/ 75 h 614"/>
              <a:gd name="T4" fmla="*/ 34 w 508"/>
              <a:gd name="T5" fmla="*/ 78 h 614"/>
              <a:gd name="T6" fmla="*/ 37 w 508"/>
              <a:gd name="T7" fmla="*/ 80 h 614"/>
              <a:gd name="T8" fmla="*/ 39 w 508"/>
              <a:gd name="T9" fmla="*/ 82 h 614"/>
              <a:gd name="T10" fmla="*/ 44 w 508"/>
              <a:gd name="T11" fmla="*/ 84 h 614"/>
              <a:gd name="T12" fmla="*/ 50 w 508"/>
              <a:gd name="T13" fmla="*/ 86 h 614"/>
              <a:gd name="T14" fmla="*/ 50 w 508"/>
              <a:gd name="T15" fmla="*/ 88 h 614"/>
              <a:gd name="T16" fmla="*/ 53 w 508"/>
              <a:gd name="T17" fmla="*/ 87 h 614"/>
              <a:gd name="T18" fmla="*/ 65 w 508"/>
              <a:gd name="T19" fmla="*/ 94 h 614"/>
              <a:gd name="T20" fmla="*/ 63 w 508"/>
              <a:gd name="T21" fmla="*/ 96 h 614"/>
              <a:gd name="T22" fmla="*/ 63 w 508"/>
              <a:gd name="T23" fmla="*/ 98 h 614"/>
              <a:gd name="T24" fmla="*/ 68 w 508"/>
              <a:gd name="T25" fmla="*/ 101 h 614"/>
              <a:gd name="T26" fmla="*/ 73 w 508"/>
              <a:gd name="T27" fmla="*/ 104 h 614"/>
              <a:gd name="T28" fmla="*/ 83 w 508"/>
              <a:gd name="T29" fmla="*/ 99 h 614"/>
              <a:gd name="T30" fmla="*/ 86 w 508"/>
              <a:gd name="T31" fmla="*/ 97 h 614"/>
              <a:gd name="T32" fmla="*/ 97 w 508"/>
              <a:gd name="T33" fmla="*/ 78 h 614"/>
              <a:gd name="T34" fmla="*/ 83 w 508"/>
              <a:gd name="T35" fmla="*/ 72 h 614"/>
              <a:gd name="T36" fmla="*/ 85 w 508"/>
              <a:gd name="T37" fmla="*/ 64 h 614"/>
              <a:gd name="T38" fmla="*/ 89 w 508"/>
              <a:gd name="T39" fmla="*/ 62 h 614"/>
              <a:gd name="T40" fmla="*/ 105 w 508"/>
              <a:gd name="T41" fmla="*/ 65 h 614"/>
              <a:gd name="T42" fmla="*/ 114 w 508"/>
              <a:gd name="T43" fmla="*/ 58 h 614"/>
              <a:gd name="T44" fmla="*/ 114 w 508"/>
              <a:gd name="T45" fmla="*/ 55 h 614"/>
              <a:gd name="T46" fmla="*/ 106 w 508"/>
              <a:gd name="T47" fmla="*/ 31 h 614"/>
              <a:gd name="T48" fmla="*/ 111 w 508"/>
              <a:gd name="T49" fmla="*/ 23 h 614"/>
              <a:gd name="T50" fmla="*/ 102 w 508"/>
              <a:gd name="T51" fmla="*/ 21 h 614"/>
              <a:gd name="T52" fmla="*/ 101 w 508"/>
              <a:gd name="T53" fmla="*/ 19 h 614"/>
              <a:gd name="T54" fmla="*/ 97 w 508"/>
              <a:gd name="T55" fmla="*/ 16 h 614"/>
              <a:gd name="T56" fmla="*/ 94 w 508"/>
              <a:gd name="T57" fmla="*/ 14 h 614"/>
              <a:gd name="T58" fmla="*/ 89 w 508"/>
              <a:gd name="T59" fmla="*/ 14 h 614"/>
              <a:gd name="T60" fmla="*/ 82 w 508"/>
              <a:gd name="T61" fmla="*/ 12 h 614"/>
              <a:gd name="T62" fmla="*/ 72 w 508"/>
              <a:gd name="T63" fmla="*/ 12 h 614"/>
              <a:gd name="T64" fmla="*/ 63 w 508"/>
              <a:gd name="T65" fmla="*/ 11 h 614"/>
              <a:gd name="T66" fmla="*/ 62 w 508"/>
              <a:gd name="T67" fmla="*/ 8 h 614"/>
              <a:gd name="T68" fmla="*/ 57 w 508"/>
              <a:gd name="T69" fmla="*/ 7 h 614"/>
              <a:gd name="T70" fmla="*/ 54 w 508"/>
              <a:gd name="T71" fmla="*/ 7 h 614"/>
              <a:gd name="T72" fmla="*/ 49 w 508"/>
              <a:gd name="T73" fmla="*/ 6 h 614"/>
              <a:gd name="T74" fmla="*/ 45 w 508"/>
              <a:gd name="T75" fmla="*/ 0 h 614"/>
              <a:gd name="T76" fmla="*/ 35 w 508"/>
              <a:gd name="T77" fmla="*/ 17 h 614"/>
              <a:gd name="T78" fmla="*/ 22 w 508"/>
              <a:gd name="T79" fmla="*/ 14 h 614"/>
              <a:gd name="T80" fmla="*/ 16 w 508"/>
              <a:gd name="T81" fmla="*/ 20 h 614"/>
              <a:gd name="T82" fmla="*/ 13 w 508"/>
              <a:gd name="T83" fmla="*/ 26 h 614"/>
              <a:gd name="T84" fmla="*/ 19 w 508"/>
              <a:gd name="T85" fmla="*/ 37 h 614"/>
              <a:gd name="T86" fmla="*/ 12 w 508"/>
              <a:gd name="T87" fmla="*/ 50 h 614"/>
              <a:gd name="T88" fmla="*/ 18 w 508"/>
              <a:gd name="T89" fmla="*/ 54 h 614"/>
              <a:gd name="T90" fmla="*/ 18 w 508"/>
              <a:gd name="T91" fmla="*/ 56 h 614"/>
              <a:gd name="T92" fmla="*/ 4 w 508"/>
              <a:gd name="T93" fmla="*/ 53 h 614"/>
              <a:gd name="T94" fmla="*/ 6 w 508"/>
              <a:gd name="T95" fmla="*/ 61 h 614"/>
              <a:gd name="T96" fmla="*/ 0 w 508"/>
              <a:gd name="T97" fmla="*/ 61 h 614"/>
              <a:gd name="T98" fmla="*/ 3 w 508"/>
              <a:gd name="T99" fmla="*/ 66 h 614"/>
              <a:gd name="T100" fmla="*/ 7 w 508"/>
              <a:gd name="T101" fmla="*/ 68 h 614"/>
              <a:gd name="T102" fmla="*/ 14 w 508"/>
              <a:gd name="T103" fmla="*/ 70 h 614"/>
              <a:gd name="T104" fmla="*/ 19 w 508"/>
              <a:gd name="T105" fmla="*/ 72 h 614"/>
              <a:gd name="T106" fmla="*/ 23 w 508"/>
              <a:gd name="T107" fmla="*/ 75 h 614"/>
              <a:gd name="T108" fmla="*/ 30 w 508"/>
              <a:gd name="T109" fmla="*/ 75 h 6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8"/>
              <a:gd name="T166" fmla="*/ 0 h 614"/>
              <a:gd name="T167" fmla="*/ 508 w 508"/>
              <a:gd name="T168" fmla="*/ 614 h 6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8" h="614">
                <a:moveTo>
                  <a:pt x="134" y="441"/>
                </a:moveTo>
                <a:lnTo>
                  <a:pt x="146" y="445"/>
                </a:lnTo>
                <a:lnTo>
                  <a:pt x="151" y="460"/>
                </a:lnTo>
                <a:lnTo>
                  <a:pt x="165" y="468"/>
                </a:lnTo>
                <a:lnTo>
                  <a:pt x="174" y="482"/>
                </a:lnTo>
                <a:lnTo>
                  <a:pt x="197" y="494"/>
                </a:lnTo>
                <a:lnTo>
                  <a:pt x="222" y="504"/>
                </a:lnTo>
                <a:lnTo>
                  <a:pt x="223" y="518"/>
                </a:lnTo>
                <a:lnTo>
                  <a:pt x="235" y="514"/>
                </a:lnTo>
                <a:lnTo>
                  <a:pt x="286" y="550"/>
                </a:lnTo>
                <a:lnTo>
                  <a:pt x="278" y="564"/>
                </a:lnTo>
                <a:lnTo>
                  <a:pt x="280" y="578"/>
                </a:lnTo>
                <a:lnTo>
                  <a:pt x="301" y="591"/>
                </a:lnTo>
                <a:lnTo>
                  <a:pt x="323" y="614"/>
                </a:lnTo>
                <a:lnTo>
                  <a:pt x="368" y="586"/>
                </a:lnTo>
                <a:lnTo>
                  <a:pt x="381" y="572"/>
                </a:lnTo>
                <a:lnTo>
                  <a:pt x="432" y="459"/>
                </a:lnTo>
                <a:lnTo>
                  <a:pt x="369" y="423"/>
                </a:lnTo>
                <a:lnTo>
                  <a:pt x="380" y="377"/>
                </a:lnTo>
                <a:lnTo>
                  <a:pt x="395" y="367"/>
                </a:lnTo>
                <a:lnTo>
                  <a:pt x="469" y="380"/>
                </a:lnTo>
                <a:lnTo>
                  <a:pt x="508" y="343"/>
                </a:lnTo>
                <a:lnTo>
                  <a:pt x="505" y="326"/>
                </a:lnTo>
                <a:lnTo>
                  <a:pt x="473" y="184"/>
                </a:lnTo>
                <a:lnTo>
                  <a:pt x="495" y="137"/>
                </a:lnTo>
                <a:lnTo>
                  <a:pt x="454" y="126"/>
                </a:lnTo>
                <a:lnTo>
                  <a:pt x="450" y="109"/>
                </a:lnTo>
                <a:lnTo>
                  <a:pt x="430" y="98"/>
                </a:lnTo>
                <a:lnTo>
                  <a:pt x="420" y="82"/>
                </a:lnTo>
                <a:lnTo>
                  <a:pt x="396" y="84"/>
                </a:lnTo>
                <a:lnTo>
                  <a:pt x="363" y="70"/>
                </a:lnTo>
                <a:lnTo>
                  <a:pt x="320" y="72"/>
                </a:lnTo>
                <a:lnTo>
                  <a:pt x="280" y="64"/>
                </a:lnTo>
                <a:lnTo>
                  <a:pt x="275" y="45"/>
                </a:lnTo>
                <a:lnTo>
                  <a:pt x="253" y="40"/>
                </a:lnTo>
                <a:lnTo>
                  <a:pt x="238" y="43"/>
                </a:lnTo>
                <a:lnTo>
                  <a:pt x="219" y="36"/>
                </a:lnTo>
                <a:lnTo>
                  <a:pt x="198" y="0"/>
                </a:lnTo>
                <a:lnTo>
                  <a:pt x="154" y="99"/>
                </a:lnTo>
                <a:lnTo>
                  <a:pt x="99" y="85"/>
                </a:lnTo>
                <a:lnTo>
                  <a:pt x="71" y="117"/>
                </a:lnTo>
                <a:lnTo>
                  <a:pt x="59" y="156"/>
                </a:lnTo>
                <a:lnTo>
                  <a:pt x="85" y="215"/>
                </a:lnTo>
                <a:lnTo>
                  <a:pt x="54" y="296"/>
                </a:lnTo>
                <a:lnTo>
                  <a:pt x="80" y="316"/>
                </a:lnTo>
                <a:lnTo>
                  <a:pt x="77" y="332"/>
                </a:lnTo>
                <a:lnTo>
                  <a:pt x="20" y="313"/>
                </a:lnTo>
                <a:lnTo>
                  <a:pt x="28" y="357"/>
                </a:lnTo>
                <a:lnTo>
                  <a:pt x="0" y="362"/>
                </a:lnTo>
                <a:lnTo>
                  <a:pt x="14" y="388"/>
                </a:lnTo>
                <a:lnTo>
                  <a:pt x="30" y="401"/>
                </a:lnTo>
                <a:lnTo>
                  <a:pt x="63" y="409"/>
                </a:lnTo>
                <a:lnTo>
                  <a:pt x="86" y="422"/>
                </a:lnTo>
                <a:lnTo>
                  <a:pt x="103" y="441"/>
                </a:lnTo>
                <a:lnTo>
                  <a:pt x="134" y="44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67" name="Freeform 63"/>
          <p:cNvSpPr>
            <a:spLocks/>
          </p:cNvSpPr>
          <p:nvPr/>
        </p:nvSpPr>
        <p:spPr bwMode="auto">
          <a:xfrm>
            <a:off x="7932227" y="1980094"/>
            <a:ext cx="239713" cy="185738"/>
          </a:xfrm>
          <a:custGeom>
            <a:avLst/>
            <a:gdLst>
              <a:gd name="T0" fmla="*/ 0 w 315"/>
              <a:gd name="T1" fmla="*/ 18 h 285"/>
              <a:gd name="T2" fmla="*/ 7 w 315"/>
              <a:gd name="T3" fmla="*/ 41 h 285"/>
              <a:gd name="T4" fmla="*/ 17 w 315"/>
              <a:gd name="T5" fmla="*/ 41 h 285"/>
              <a:gd name="T6" fmla="*/ 25 w 315"/>
              <a:gd name="T7" fmla="*/ 38 h 285"/>
              <a:gd name="T8" fmla="*/ 32 w 315"/>
              <a:gd name="T9" fmla="*/ 42 h 285"/>
              <a:gd name="T10" fmla="*/ 37 w 315"/>
              <a:gd name="T11" fmla="*/ 41 h 285"/>
              <a:gd name="T12" fmla="*/ 51 w 315"/>
              <a:gd name="T13" fmla="*/ 48 h 285"/>
              <a:gd name="T14" fmla="*/ 59 w 315"/>
              <a:gd name="T15" fmla="*/ 45 h 285"/>
              <a:gd name="T16" fmla="*/ 61 w 315"/>
              <a:gd name="T17" fmla="*/ 42 h 285"/>
              <a:gd name="T18" fmla="*/ 65 w 315"/>
              <a:gd name="T19" fmla="*/ 43 h 285"/>
              <a:gd name="T20" fmla="*/ 62 w 315"/>
              <a:gd name="T21" fmla="*/ 38 h 285"/>
              <a:gd name="T22" fmla="*/ 72 w 315"/>
              <a:gd name="T23" fmla="*/ 31 h 285"/>
              <a:gd name="T24" fmla="*/ 56 w 315"/>
              <a:gd name="T25" fmla="*/ 19 h 285"/>
              <a:gd name="T26" fmla="*/ 44 w 315"/>
              <a:gd name="T27" fmla="*/ 13 h 285"/>
              <a:gd name="T28" fmla="*/ 13 w 315"/>
              <a:gd name="T29" fmla="*/ 0 h 285"/>
              <a:gd name="T30" fmla="*/ 5 w 315"/>
              <a:gd name="T31" fmla="*/ 10 h 285"/>
              <a:gd name="T32" fmla="*/ 0 w 315"/>
              <a:gd name="T33" fmla="*/ 18 h 2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5"/>
              <a:gd name="T52" fmla="*/ 0 h 285"/>
              <a:gd name="T53" fmla="*/ 315 w 315"/>
              <a:gd name="T54" fmla="*/ 285 h 2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5" h="285">
                <a:moveTo>
                  <a:pt x="0" y="105"/>
                </a:moveTo>
                <a:lnTo>
                  <a:pt x="32" y="247"/>
                </a:lnTo>
                <a:lnTo>
                  <a:pt x="72" y="244"/>
                </a:lnTo>
                <a:lnTo>
                  <a:pt x="109" y="227"/>
                </a:lnTo>
                <a:lnTo>
                  <a:pt x="139" y="250"/>
                </a:lnTo>
                <a:lnTo>
                  <a:pt x="161" y="247"/>
                </a:lnTo>
                <a:lnTo>
                  <a:pt x="224" y="285"/>
                </a:lnTo>
                <a:lnTo>
                  <a:pt x="259" y="266"/>
                </a:lnTo>
                <a:lnTo>
                  <a:pt x="265" y="252"/>
                </a:lnTo>
                <a:lnTo>
                  <a:pt x="281" y="254"/>
                </a:lnTo>
                <a:lnTo>
                  <a:pt x="269" y="225"/>
                </a:lnTo>
                <a:lnTo>
                  <a:pt x="315" y="186"/>
                </a:lnTo>
                <a:lnTo>
                  <a:pt x="241" y="112"/>
                </a:lnTo>
                <a:lnTo>
                  <a:pt x="189" y="79"/>
                </a:lnTo>
                <a:lnTo>
                  <a:pt x="57" y="0"/>
                </a:lnTo>
                <a:lnTo>
                  <a:pt x="22" y="58"/>
                </a:lnTo>
                <a:lnTo>
                  <a:pt x="0" y="105"/>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68" name="Freeform 64"/>
          <p:cNvSpPr>
            <a:spLocks/>
          </p:cNvSpPr>
          <p:nvPr/>
        </p:nvSpPr>
        <p:spPr bwMode="auto">
          <a:xfrm>
            <a:off x="7856027" y="2100744"/>
            <a:ext cx="428625" cy="230188"/>
          </a:xfrm>
          <a:custGeom>
            <a:avLst/>
            <a:gdLst>
              <a:gd name="T0" fmla="*/ 30 w 570"/>
              <a:gd name="T1" fmla="*/ 10 h 351"/>
              <a:gd name="T2" fmla="*/ 39 w 570"/>
              <a:gd name="T3" fmla="*/ 10 h 351"/>
              <a:gd name="T4" fmla="*/ 48 w 570"/>
              <a:gd name="T5" fmla="*/ 7 h 351"/>
              <a:gd name="T6" fmla="*/ 54 w 570"/>
              <a:gd name="T7" fmla="*/ 11 h 351"/>
              <a:gd name="T8" fmla="*/ 60 w 570"/>
              <a:gd name="T9" fmla="*/ 10 h 351"/>
              <a:gd name="T10" fmla="*/ 73 w 570"/>
              <a:gd name="T11" fmla="*/ 17 h 351"/>
              <a:gd name="T12" fmla="*/ 81 w 570"/>
              <a:gd name="T13" fmla="*/ 14 h 351"/>
              <a:gd name="T14" fmla="*/ 83 w 570"/>
              <a:gd name="T15" fmla="*/ 11 h 351"/>
              <a:gd name="T16" fmla="*/ 86 w 570"/>
              <a:gd name="T17" fmla="*/ 12 h 351"/>
              <a:gd name="T18" fmla="*/ 84 w 570"/>
              <a:gd name="T19" fmla="*/ 7 h 351"/>
              <a:gd name="T20" fmla="*/ 94 w 570"/>
              <a:gd name="T21" fmla="*/ 0 h 351"/>
              <a:gd name="T22" fmla="*/ 96 w 570"/>
              <a:gd name="T23" fmla="*/ 4 h 351"/>
              <a:gd name="T24" fmla="*/ 104 w 570"/>
              <a:gd name="T25" fmla="*/ 8 h 351"/>
              <a:gd name="T26" fmla="*/ 111 w 570"/>
              <a:gd name="T27" fmla="*/ 15 h 351"/>
              <a:gd name="T28" fmla="*/ 119 w 570"/>
              <a:gd name="T29" fmla="*/ 19 h 351"/>
              <a:gd name="T30" fmla="*/ 128 w 570"/>
              <a:gd name="T31" fmla="*/ 24 h 351"/>
              <a:gd name="T32" fmla="*/ 122 w 570"/>
              <a:gd name="T33" fmla="*/ 26 h 351"/>
              <a:gd name="T34" fmla="*/ 113 w 570"/>
              <a:gd name="T35" fmla="*/ 25 h 351"/>
              <a:gd name="T36" fmla="*/ 104 w 570"/>
              <a:gd name="T37" fmla="*/ 28 h 351"/>
              <a:gd name="T38" fmla="*/ 102 w 570"/>
              <a:gd name="T39" fmla="*/ 31 h 351"/>
              <a:gd name="T40" fmla="*/ 115 w 570"/>
              <a:gd name="T41" fmla="*/ 37 h 351"/>
              <a:gd name="T42" fmla="*/ 114 w 570"/>
              <a:gd name="T43" fmla="*/ 40 h 351"/>
              <a:gd name="T44" fmla="*/ 109 w 570"/>
              <a:gd name="T45" fmla="*/ 43 h 351"/>
              <a:gd name="T46" fmla="*/ 113 w 570"/>
              <a:gd name="T47" fmla="*/ 53 h 351"/>
              <a:gd name="T48" fmla="*/ 109 w 570"/>
              <a:gd name="T49" fmla="*/ 60 h 351"/>
              <a:gd name="T50" fmla="*/ 98 w 570"/>
              <a:gd name="T51" fmla="*/ 55 h 351"/>
              <a:gd name="T52" fmla="*/ 96 w 570"/>
              <a:gd name="T53" fmla="*/ 52 h 351"/>
              <a:gd name="T54" fmla="*/ 65 w 570"/>
              <a:gd name="T55" fmla="*/ 49 h 351"/>
              <a:gd name="T56" fmla="*/ 14 w 570"/>
              <a:gd name="T57" fmla="*/ 33 h 351"/>
              <a:gd name="T58" fmla="*/ 0 w 570"/>
              <a:gd name="T59" fmla="*/ 27 h 351"/>
              <a:gd name="T60" fmla="*/ 2 w 570"/>
              <a:gd name="T61" fmla="*/ 19 h 351"/>
              <a:gd name="T62" fmla="*/ 6 w 570"/>
              <a:gd name="T63" fmla="*/ 17 h 351"/>
              <a:gd name="T64" fmla="*/ 22 w 570"/>
              <a:gd name="T65" fmla="*/ 20 h 351"/>
              <a:gd name="T66" fmla="*/ 31 w 570"/>
              <a:gd name="T67" fmla="*/ 13 h 351"/>
              <a:gd name="T68" fmla="*/ 30 w 570"/>
              <a:gd name="T69" fmla="*/ 10 h 3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0"/>
              <a:gd name="T106" fmla="*/ 0 h 351"/>
              <a:gd name="T107" fmla="*/ 570 w 570"/>
              <a:gd name="T108" fmla="*/ 351 h 3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0" h="351">
                <a:moveTo>
                  <a:pt x="136" y="61"/>
                </a:moveTo>
                <a:lnTo>
                  <a:pt x="176" y="58"/>
                </a:lnTo>
                <a:lnTo>
                  <a:pt x="213" y="41"/>
                </a:lnTo>
                <a:lnTo>
                  <a:pt x="243" y="64"/>
                </a:lnTo>
                <a:lnTo>
                  <a:pt x="265" y="61"/>
                </a:lnTo>
                <a:lnTo>
                  <a:pt x="328" y="99"/>
                </a:lnTo>
                <a:lnTo>
                  <a:pt x="363" y="80"/>
                </a:lnTo>
                <a:lnTo>
                  <a:pt x="369" y="66"/>
                </a:lnTo>
                <a:lnTo>
                  <a:pt x="385" y="68"/>
                </a:lnTo>
                <a:lnTo>
                  <a:pt x="373" y="39"/>
                </a:lnTo>
                <a:lnTo>
                  <a:pt x="419" y="0"/>
                </a:lnTo>
                <a:lnTo>
                  <a:pt x="426" y="21"/>
                </a:lnTo>
                <a:lnTo>
                  <a:pt x="462" y="47"/>
                </a:lnTo>
                <a:lnTo>
                  <a:pt x="497" y="88"/>
                </a:lnTo>
                <a:lnTo>
                  <a:pt x="533" y="112"/>
                </a:lnTo>
                <a:lnTo>
                  <a:pt x="570" y="137"/>
                </a:lnTo>
                <a:lnTo>
                  <a:pt x="543" y="149"/>
                </a:lnTo>
                <a:lnTo>
                  <a:pt x="502" y="147"/>
                </a:lnTo>
                <a:lnTo>
                  <a:pt x="465" y="162"/>
                </a:lnTo>
                <a:lnTo>
                  <a:pt x="454" y="179"/>
                </a:lnTo>
                <a:lnTo>
                  <a:pt x="512" y="217"/>
                </a:lnTo>
                <a:lnTo>
                  <a:pt x="509" y="235"/>
                </a:lnTo>
                <a:lnTo>
                  <a:pt x="488" y="252"/>
                </a:lnTo>
                <a:lnTo>
                  <a:pt x="502" y="309"/>
                </a:lnTo>
                <a:lnTo>
                  <a:pt x="486" y="351"/>
                </a:lnTo>
                <a:lnTo>
                  <a:pt x="436" y="325"/>
                </a:lnTo>
                <a:lnTo>
                  <a:pt x="428" y="302"/>
                </a:lnTo>
                <a:lnTo>
                  <a:pt x="291" y="287"/>
                </a:lnTo>
                <a:lnTo>
                  <a:pt x="63" y="194"/>
                </a:lnTo>
                <a:lnTo>
                  <a:pt x="0" y="158"/>
                </a:lnTo>
                <a:lnTo>
                  <a:pt x="11" y="112"/>
                </a:lnTo>
                <a:lnTo>
                  <a:pt x="26" y="102"/>
                </a:lnTo>
                <a:lnTo>
                  <a:pt x="100" y="115"/>
                </a:lnTo>
                <a:lnTo>
                  <a:pt x="139" y="78"/>
                </a:lnTo>
                <a:lnTo>
                  <a:pt x="136" y="6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69" name="Freeform 65"/>
          <p:cNvSpPr>
            <a:spLocks/>
          </p:cNvSpPr>
          <p:nvPr/>
        </p:nvSpPr>
        <p:spPr bwMode="auto">
          <a:xfrm>
            <a:off x="8195752" y="1091094"/>
            <a:ext cx="376238" cy="592138"/>
          </a:xfrm>
          <a:custGeom>
            <a:avLst/>
            <a:gdLst>
              <a:gd name="T0" fmla="*/ 98 w 497"/>
              <a:gd name="T1" fmla="*/ 80 h 904"/>
              <a:gd name="T2" fmla="*/ 100 w 497"/>
              <a:gd name="T3" fmla="*/ 81 h 904"/>
              <a:gd name="T4" fmla="*/ 98 w 497"/>
              <a:gd name="T5" fmla="*/ 87 h 904"/>
              <a:gd name="T6" fmla="*/ 92 w 497"/>
              <a:gd name="T7" fmla="*/ 88 h 904"/>
              <a:gd name="T8" fmla="*/ 91 w 497"/>
              <a:gd name="T9" fmla="*/ 93 h 904"/>
              <a:gd name="T10" fmla="*/ 93 w 497"/>
              <a:gd name="T11" fmla="*/ 95 h 904"/>
              <a:gd name="T12" fmla="*/ 92 w 497"/>
              <a:gd name="T13" fmla="*/ 99 h 904"/>
              <a:gd name="T14" fmla="*/ 98 w 497"/>
              <a:gd name="T15" fmla="*/ 106 h 904"/>
              <a:gd name="T16" fmla="*/ 100 w 497"/>
              <a:gd name="T17" fmla="*/ 111 h 904"/>
              <a:gd name="T18" fmla="*/ 105 w 497"/>
              <a:gd name="T19" fmla="*/ 116 h 904"/>
              <a:gd name="T20" fmla="*/ 108 w 497"/>
              <a:gd name="T21" fmla="*/ 116 h 904"/>
              <a:gd name="T22" fmla="*/ 109 w 497"/>
              <a:gd name="T23" fmla="*/ 119 h 904"/>
              <a:gd name="T24" fmla="*/ 113 w 497"/>
              <a:gd name="T25" fmla="*/ 120 h 904"/>
              <a:gd name="T26" fmla="*/ 113 w 497"/>
              <a:gd name="T27" fmla="*/ 124 h 904"/>
              <a:gd name="T28" fmla="*/ 79 w 497"/>
              <a:gd name="T29" fmla="*/ 121 h 904"/>
              <a:gd name="T30" fmla="*/ 91 w 497"/>
              <a:gd name="T31" fmla="*/ 149 h 904"/>
              <a:gd name="T32" fmla="*/ 72 w 497"/>
              <a:gd name="T33" fmla="*/ 153 h 904"/>
              <a:gd name="T34" fmla="*/ 68 w 497"/>
              <a:gd name="T35" fmla="*/ 154 h 904"/>
              <a:gd name="T36" fmla="*/ 20 w 497"/>
              <a:gd name="T37" fmla="*/ 139 h 904"/>
              <a:gd name="T38" fmla="*/ 22 w 497"/>
              <a:gd name="T39" fmla="*/ 130 h 904"/>
              <a:gd name="T40" fmla="*/ 0 w 497"/>
              <a:gd name="T41" fmla="*/ 97 h 904"/>
              <a:gd name="T42" fmla="*/ 5 w 497"/>
              <a:gd name="T43" fmla="*/ 87 h 904"/>
              <a:gd name="T44" fmla="*/ 14 w 497"/>
              <a:gd name="T45" fmla="*/ 66 h 904"/>
              <a:gd name="T46" fmla="*/ 24 w 497"/>
              <a:gd name="T47" fmla="*/ 47 h 904"/>
              <a:gd name="T48" fmla="*/ 41 w 497"/>
              <a:gd name="T49" fmla="*/ 35 h 904"/>
              <a:gd name="T50" fmla="*/ 60 w 497"/>
              <a:gd name="T51" fmla="*/ 0 h 904"/>
              <a:gd name="T52" fmla="*/ 63 w 497"/>
              <a:gd name="T53" fmla="*/ 3 h 904"/>
              <a:gd name="T54" fmla="*/ 68 w 497"/>
              <a:gd name="T55" fmla="*/ 11 h 904"/>
              <a:gd name="T56" fmla="*/ 71 w 497"/>
              <a:gd name="T57" fmla="*/ 11 h 904"/>
              <a:gd name="T58" fmla="*/ 72 w 497"/>
              <a:gd name="T59" fmla="*/ 13 h 904"/>
              <a:gd name="T60" fmla="*/ 75 w 497"/>
              <a:gd name="T61" fmla="*/ 13 h 904"/>
              <a:gd name="T62" fmla="*/ 77 w 497"/>
              <a:gd name="T63" fmla="*/ 17 h 904"/>
              <a:gd name="T64" fmla="*/ 82 w 497"/>
              <a:gd name="T65" fmla="*/ 17 h 904"/>
              <a:gd name="T66" fmla="*/ 83 w 497"/>
              <a:gd name="T67" fmla="*/ 24 h 904"/>
              <a:gd name="T68" fmla="*/ 77 w 497"/>
              <a:gd name="T69" fmla="*/ 26 h 904"/>
              <a:gd name="T70" fmla="*/ 76 w 497"/>
              <a:gd name="T71" fmla="*/ 33 h 904"/>
              <a:gd name="T72" fmla="*/ 78 w 497"/>
              <a:gd name="T73" fmla="*/ 36 h 904"/>
              <a:gd name="T74" fmla="*/ 78 w 497"/>
              <a:gd name="T75" fmla="*/ 47 h 904"/>
              <a:gd name="T76" fmla="*/ 83 w 497"/>
              <a:gd name="T77" fmla="*/ 53 h 904"/>
              <a:gd name="T78" fmla="*/ 82 w 497"/>
              <a:gd name="T79" fmla="*/ 59 h 904"/>
              <a:gd name="T80" fmla="*/ 79 w 497"/>
              <a:gd name="T81" fmla="*/ 59 h 904"/>
              <a:gd name="T82" fmla="*/ 81 w 497"/>
              <a:gd name="T83" fmla="*/ 62 h 904"/>
              <a:gd name="T84" fmla="*/ 78 w 497"/>
              <a:gd name="T85" fmla="*/ 67 h 904"/>
              <a:gd name="T86" fmla="*/ 83 w 497"/>
              <a:gd name="T87" fmla="*/ 71 h 904"/>
              <a:gd name="T88" fmla="*/ 85 w 497"/>
              <a:gd name="T89" fmla="*/ 69 h 904"/>
              <a:gd name="T90" fmla="*/ 93 w 497"/>
              <a:gd name="T91" fmla="*/ 71 h 904"/>
              <a:gd name="T92" fmla="*/ 94 w 497"/>
              <a:gd name="T93" fmla="*/ 70 h 904"/>
              <a:gd name="T94" fmla="*/ 98 w 497"/>
              <a:gd name="T95" fmla="*/ 72 h 904"/>
              <a:gd name="T96" fmla="*/ 97 w 497"/>
              <a:gd name="T97" fmla="*/ 76 h 904"/>
              <a:gd name="T98" fmla="*/ 98 w 497"/>
              <a:gd name="T99" fmla="*/ 80 h 9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7"/>
              <a:gd name="T151" fmla="*/ 0 h 904"/>
              <a:gd name="T152" fmla="*/ 497 w 497"/>
              <a:gd name="T153" fmla="*/ 904 h 9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7" h="904">
                <a:moveTo>
                  <a:pt x="429" y="472"/>
                </a:moveTo>
                <a:lnTo>
                  <a:pt x="441" y="476"/>
                </a:lnTo>
                <a:lnTo>
                  <a:pt x="433" y="508"/>
                </a:lnTo>
                <a:lnTo>
                  <a:pt x="404" y="519"/>
                </a:lnTo>
                <a:lnTo>
                  <a:pt x="400" y="546"/>
                </a:lnTo>
                <a:lnTo>
                  <a:pt x="408" y="561"/>
                </a:lnTo>
                <a:lnTo>
                  <a:pt x="403" y="582"/>
                </a:lnTo>
                <a:lnTo>
                  <a:pt x="432" y="621"/>
                </a:lnTo>
                <a:lnTo>
                  <a:pt x="438" y="651"/>
                </a:lnTo>
                <a:lnTo>
                  <a:pt x="461" y="678"/>
                </a:lnTo>
                <a:lnTo>
                  <a:pt x="474" y="680"/>
                </a:lnTo>
                <a:lnTo>
                  <a:pt x="479" y="699"/>
                </a:lnTo>
                <a:lnTo>
                  <a:pt x="494" y="705"/>
                </a:lnTo>
                <a:lnTo>
                  <a:pt x="497" y="730"/>
                </a:lnTo>
                <a:lnTo>
                  <a:pt x="346" y="710"/>
                </a:lnTo>
                <a:lnTo>
                  <a:pt x="400" y="873"/>
                </a:lnTo>
                <a:lnTo>
                  <a:pt x="316" y="897"/>
                </a:lnTo>
                <a:lnTo>
                  <a:pt x="300" y="904"/>
                </a:lnTo>
                <a:lnTo>
                  <a:pt x="88" y="816"/>
                </a:lnTo>
                <a:lnTo>
                  <a:pt x="96" y="767"/>
                </a:lnTo>
                <a:lnTo>
                  <a:pt x="0" y="566"/>
                </a:lnTo>
                <a:lnTo>
                  <a:pt x="20" y="509"/>
                </a:lnTo>
                <a:lnTo>
                  <a:pt x="60" y="389"/>
                </a:lnTo>
                <a:lnTo>
                  <a:pt x="105" y="273"/>
                </a:lnTo>
                <a:lnTo>
                  <a:pt x="178" y="207"/>
                </a:lnTo>
                <a:lnTo>
                  <a:pt x="262" y="0"/>
                </a:lnTo>
                <a:lnTo>
                  <a:pt x="279" y="17"/>
                </a:lnTo>
                <a:lnTo>
                  <a:pt x="297" y="62"/>
                </a:lnTo>
                <a:lnTo>
                  <a:pt x="313" y="62"/>
                </a:lnTo>
                <a:lnTo>
                  <a:pt x="318" y="78"/>
                </a:lnTo>
                <a:lnTo>
                  <a:pt x="332" y="78"/>
                </a:lnTo>
                <a:lnTo>
                  <a:pt x="339" y="101"/>
                </a:lnTo>
                <a:lnTo>
                  <a:pt x="359" y="103"/>
                </a:lnTo>
                <a:lnTo>
                  <a:pt x="365" y="138"/>
                </a:lnTo>
                <a:lnTo>
                  <a:pt x="340" y="152"/>
                </a:lnTo>
                <a:lnTo>
                  <a:pt x="334" y="192"/>
                </a:lnTo>
                <a:lnTo>
                  <a:pt x="341" y="214"/>
                </a:lnTo>
                <a:lnTo>
                  <a:pt x="344" y="277"/>
                </a:lnTo>
                <a:lnTo>
                  <a:pt x="364" y="311"/>
                </a:lnTo>
                <a:lnTo>
                  <a:pt x="360" y="349"/>
                </a:lnTo>
                <a:lnTo>
                  <a:pt x="349" y="349"/>
                </a:lnTo>
                <a:lnTo>
                  <a:pt x="356" y="366"/>
                </a:lnTo>
                <a:lnTo>
                  <a:pt x="342" y="396"/>
                </a:lnTo>
                <a:lnTo>
                  <a:pt x="366" y="415"/>
                </a:lnTo>
                <a:lnTo>
                  <a:pt x="373" y="406"/>
                </a:lnTo>
                <a:lnTo>
                  <a:pt x="408" y="420"/>
                </a:lnTo>
                <a:lnTo>
                  <a:pt x="416" y="409"/>
                </a:lnTo>
                <a:lnTo>
                  <a:pt x="433" y="425"/>
                </a:lnTo>
                <a:lnTo>
                  <a:pt x="427" y="447"/>
                </a:lnTo>
                <a:lnTo>
                  <a:pt x="429" y="47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70" name="Freeform 66"/>
          <p:cNvSpPr>
            <a:spLocks/>
          </p:cNvSpPr>
          <p:nvPr/>
        </p:nvSpPr>
        <p:spPr bwMode="auto">
          <a:xfrm>
            <a:off x="7181339" y="1253019"/>
            <a:ext cx="954088" cy="765175"/>
          </a:xfrm>
          <a:custGeom>
            <a:avLst/>
            <a:gdLst>
              <a:gd name="T0" fmla="*/ 178 w 1261"/>
              <a:gd name="T1" fmla="*/ 74 h 1167"/>
              <a:gd name="T2" fmla="*/ 194 w 1261"/>
              <a:gd name="T3" fmla="*/ 82 h 1167"/>
              <a:gd name="T4" fmla="*/ 200 w 1261"/>
              <a:gd name="T5" fmla="*/ 92 h 1167"/>
              <a:gd name="T6" fmla="*/ 228 w 1261"/>
              <a:gd name="T7" fmla="*/ 105 h 1167"/>
              <a:gd name="T8" fmla="*/ 245 w 1261"/>
              <a:gd name="T9" fmla="*/ 112 h 1167"/>
              <a:gd name="T10" fmla="*/ 266 w 1261"/>
              <a:gd name="T11" fmla="*/ 123 h 1167"/>
              <a:gd name="T12" fmla="*/ 286 w 1261"/>
              <a:gd name="T13" fmla="*/ 157 h 1167"/>
              <a:gd name="T14" fmla="*/ 272 w 1261"/>
              <a:gd name="T15" fmla="*/ 149 h 1167"/>
              <a:gd name="T16" fmla="*/ 257 w 1261"/>
              <a:gd name="T17" fmla="*/ 154 h 1167"/>
              <a:gd name="T18" fmla="*/ 239 w 1261"/>
              <a:gd name="T19" fmla="*/ 189 h 1167"/>
              <a:gd name="T20" fmla="*/ 231 w 1261"/>
              <a:gd name="T21" fmla="*/ 199 h 1167"/>
              <a:gd name="T22" fmla="*/ 222 w 1261"/>
              <a:gd name="T23" fmla="*/ 197 h 1167"/>
              <a:gd name="T24" fmla="*/ 221 w 1261"/>
              <a:gd name="T25" fmla="*/ 194 h 1167"/>
              <a:gd name="T26" fmla="*/ 216 w 1261"/>
              <a:gd name="T27" fmla="*/ 192 h 1167"/>
              <a:gd name="T28" fmla="*/ 214 w 1261"/>
              <a:gd name="T29" fmla="*/ 190 h 1167"/>
              <a:gd name="T30" fmla="*/ 208 w 1261"/>
              <a:gd name="T31" fmla="*/ 190 h 1167"/>
              <a:gd name="T32" fmla="*/ 201 w 1261"/>
              <a:gd name="T33" fmla="*/ 188 h 1167"/>
              <a:gd name="T34" fmla="*/ 191 w 1261"/>
              <a:gd name="T35" fmla="*/ 188 h 1167"/>
              <a:gd name="T36" fmla="*/ 182 w 1261"/>
              <a:gd name="T37" fmla="*/ 187 h 1167"/>
              <a:gd name="T38" fmla="*/ 181 w 1261"/>
              <a:gd name="T39" fmla="*/ 183 h 1167"/>
              <a:gd name="T40" fmla="*/ 176 w 1261"/>
              <a:gd name="T41" fmla="*/ 183 h 1167"/>
              <a:gd name="T42" fmla="*/ 173 w 1261"/>
              <a:gd name="T43" fmla="*/ 183 h 1167"/>
              <a:gd name="T44" fmla="*/ 168 w 1261"/>
              <a:gd name="T45" fmla="*/ 182 h 1167"/>
              <a:gd name="T46" fmla="*/ 163 w 1261"/>
              <a:gd name="T47" fmla="*/ 176 h 1167"/>
              <a:gd name="T48" fmla="*/ 147 w 1261"/>
              <a:gd name="T49" fmla="*/ 163 h 1167"/>
              <a:gd name="T50" fmla="*/ 148 w 1261"/>
              <a:gd name="T51" fmla="*/ 156 h 1167"/>
              <a:gd name="T52" fmla="*/ 143 w 1261"/>
              <a:gd name="T53" fmla="*/ 141 h 1167"/>
              <a:gd name="T54" fmla="*/ 112 w 1261"/>
              <a:gd name="T55" fmla="*/ 128 h 1167"/>
              <a:gd name="T56" fmla="*/ 86 w 1261"/>
              <a:gd name="T57" fmla="*/ 121 h 1167"/>
              <a:gd name="T58" fmla="*/ 57 w 1261"/>
              <a:gd name="T59" fmla="*/ 97 h 1167"/>
              <a:gd name="T60" fmla="*/ 35 w 1261"/>
              <a:gd name="T61" fmla="*/ 88 h 1167"/>
              <a:gd name="T62" fmla="*/ 17 w 1261"/>
              <a:gd name="T63" fmla="*/ 77 h 1167"/>
              <a:gd name="T64" fmla="*/ 15 w 1261"/>
              <a:gd name="T65" fmla="*/ 70 h 1167"/>
              <a:gd name="T66" fmla="*/ 0 w 1261"/>
              <a:gd name="T67" fmla="*/ 51 h 1167"/>
              <a:gd name="T68" fmla="*/ 4 w 1261"/>
              <a:gd name="T69" fmla="*/ 42 h 1167"/>
              <a:gd name="T70" fmla="*/ 16 w 1261"/>
              <a:gd name="T71" fmla="*/ 40 h 1167"/>
              <a:gd name="T72" fmla="*/ 21 w 1261"/>
              <a:gd name="T73" fmla="*/ 32 h 1167"/>
              <a:gd name="T74" fmla="*/ 31 w 1261"/>
              <a:gd name="T75" fmla="*/ 2 h 1167"/>
              <a:gd name="T76" fmla="*/ 33 w 1261"/>
              <a:gd name="T77" fmla="*/ 0 h 1167"/>
              <a:gd name="T78" fmla="*/ 41 w 1261"/>
              <a:gd name="T79" fmla="*/ 3 h 1167"/>
              <a:gd name="T80" fmla="*/ 47 w 1261"/>
              <a:gd name="T81" fmla="*/ 6 h 1167"/>
              <a:gd name="T82" fmla="*/ 49 w 1261"/>
              <a:gd name="T83" fmla="*/ 11 h 1167"/>
              <a:gd name="T84" fmla="*/ 59 w 1261"/>
              <a:gd name="T85" fmla="*/ 12 h 1167"/>
              <a:gd name="T86" fmla="*/ 65 w 1261"/>
              <a:gd name="T87" fmla="*/ 19 h 1167"/>
              <a:gd name="T88" fmla="*/ 71 w 1261"/>
              <a:gd name="T89" fmla="*/ 19 h 1167"/>
              <a:gd name="T90" fmla="*/ 71 w 1261"/>
              <a:gd name="T91" fmla="*/ 24 h 1167"/>
              <a:gd name="T92" fmla="*/ 78 w 1261"/>
              <a:gd name="T93" fmla="*/ 24 h 1167"/>
              <a:gd name="T94" fmla="*/ 86 w 1261"/>
              <a:gd name="T95" fmla="*/ 26 h 1167"/>
              <a:gd name="T96" fmla="*/ 93 w 1261"/>
              <a:gd name="T97" fmla="*/ 31 h 1167"/>
              <a:gd name="T98" fmla="*/ 101 w 1261"/>
              <a:gd name="T99" fmla="*/ 32 h 1167"/>
              <a:gd name="T100" fmla="*/ 109 w 1261"/>
              <a:gd name="T101" fmla="*/ 37 h 1167"/>
              <a:gd name="T102" fmla="*/ 117 w 1261"/>
              <a:gd name="T103" fmla="*/ 43 h 1167"/>
              <a:gd name="T104" fmla="*/ 126 w 1261"/>
              <a:gd name="T105" fmla="*/ 50 h 1167"/>
              <a:gd name="T106" fmla="*/ 136 w 1261"/>
              <a:gd name="T107" fmla="*/ 49 h 1167"/>
              <a:gd name="T108" fmla="*/ 146 w 1261"/>
              <a:gd name="T109" fmla="*/ 53 h 1167"/>
              <a:gd name="T110" fmla="*/ 149 w 1261"/>
              <a:gd name="T111" fmla="*/ 59 h 1167"/>
              <a:gd name="T112" fmla="*/ 154 w 1261"/>
              <a:gd name="T113" fmla="*/ 60 h 1167"/>
              <a:gd name="T114" fmla="*/ 160 w 1261"/>
              <a:gd name="T115" fmla="*/ 64 h 1167"/>
              <a:gd name="T116" fmla="*/ 169 w 1261"/>
              <a:gd name="T117" fmla="*/ 73 h 1167"/>
              <a:gd name="T118" fmla="*/ 178 w 1261"/>
              <a:gd name="T119" fmla="*/ 74 h 11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61"/>
              <a:gd name="T181" fmla="*/ 0 h 1167"/>
              <a:gd name="T182" fmla="*/ 1261 w 1261"/>
              <a:gd name="T183" fmla="*/ 1167 h 11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61" h="1167">
                <a:moveTo>
                  <a:pt x="784" y="432"/>
                </a:moveTo>
                <a:lnTo>
                  <a:pt x="856" y="482"/>
                </a:lnTo>
                <a:lnTo>
                  <a:pt x="879" y="537"/>
                </a:lnTo>
                <a:lnTo>
                  <a:pt x="1002" y="618"/>
                </a:lnTo>
                <a:lnTo>
                  <a:pt x="1079" y="659"/>
                </a:lnTo>
                <a:lnTo>
                  <a:pt x="1170" y="725"/>
                </a:lnTo>
                <a:lnTo>
                  <a:pt x="1261" y="923"/>
                </a:lnTo>
                <a:lnTo>
                  <a:pt x="1197" y="875"/>
                </a:lnTo>
                <a:lnTo>
                  <a:pt x="1132" y="900"/>
                </a:lnTo>
                <a:lnTo>
                  <a:pt x="1051" y="1109"/>
                </a:lnTo>
                <a:lnTo>
                  <a:pt x="1016" y="1167"/>
                </a:lnTo>
                <a:lnTo>
                  <a:pt x="975" y="1156"/>
                </a:lnTo>
                <a:lnTo>
                  <a:pt x="971" y="1139"/>
                </a:lnTo>
                <a:lnTo>
                  <a:pt x="951" y="1128"/>
                </a:lnTo>
                <a:lnTo>
                  <a:pt x="941" y="1112"/>
                </a:lnTo>
                <a:lnTo>
                  <a:pt x="917" y="1114"/>
                </a:lnTo>
                <a:lnTo>
                  <a:pt x="884" y="1100"/>
                </a:lnTo>
                <a:lnTo>
                  <a:pt x="841" y="1102"/>
                </a:lnTo>
                <a:lnTo>
                  <a:pt x="801" y="1094"/>
                </a:lnTo>
                <a:lnTo>
                  <a:pt x="796" y="1075"/>
                </a:lnTo>
                <a:lnTo>
                  <a:pt x="774" y="1070"/>
                </a:lnTo>
                <a:lnTo>
                  <a:pt x="759" y="1073"/>
                </a:lnTo>
                <a:lnTo>
                  <a:pt x="740" y="1066"/>
                </a:lnTo>
                <a:lnTo>
                  <a:pt x="719" y="1030"/>
                </a:lnTo>
                <a:lnTo>
                  <a:pt x="647" y="954"/>
                </a:lnTo>
                <a:lnTo>
                  <a:pt x="652" y="913"/>
                </a:lnTo>
                <a:lnTo>
                  <a:pt x="627" y="829"/>
                </a:lnTo>
                <a:lnTo>
                  <a:pt x="490" y="748"/>
                </a:lnTo>
                <a:lnTo>
                  <a:pt x="378" y="710"/>
                </a:lnTo>
                <a:lnTo>
                  <a:pt x="249" y="572"/>
                </a:lnTo>
                <a:lnTo>
                  <a:pt x="155" y="513"/>
                </a:lnTo>
                <a:lnTo>
                  <a:pt x="73" y="451"/>
                </a:lnTo>
                <a:lnTo>
                  <a:pt x="65" y="412"/>
                </a:lnTo>
                <a:lnTo>
                  <a:pt x="0" y="298"/>
                </a:lnTo>
                <a:lnTo>
                  <a:pt x="19" y="246"/>
                </a:lnTo>
                <a:lnTo>
                  <a:pt x="69" y="237"/>
                </a:lnTo>
                <a:lnTo>
                  <a:pt x="95" y="187"/>
                </a:lnTo>
                <a:lnTo>
                  <a:pt x="134" y="13"/>
                </a:lnTo>
                <a:lnTo>
                  <a:pt x="147" y="0"/>
                </a:lnTo>
                <a:lnTo>
                  <a:pt x="181" y="17"/>
                </a:lnTo>
                <a:lnTo>
                  <a:pt x="206" y="33"/>
                </a:lnTo>
                <a:lnTo>
                  <a:pt x="216" y="66"/>
                </a:lnTo>
                <a:lnTo>
                  <a:pt x="259" y="69"/>
                </a:lnTo>
                <a:lnTo>
                  <a:pt x="287" y="110"/>
                </a:lnTo>
                <a:lnTo>
                  <a:pt x="310" y="113"/>
                </a:lnTo>
                <a:lnTo>
                  <a:pt x="311" y="137"/>
                </a:lnTo>
                <a:lnTo>
                  <a:pt x="342" y="137"/>
                </a:lnTo>
                <a:lnTo>
                  <a:pt x="377" y="150"/>
                </a:lnTo>
                <a:lnTo>
                  <a:pt x="412" y="185"/>
                </a:lnTo>
                <a:lnTo>
                  <a:pt x="445" y="188"/>
                </a:lnTo>
                <a:lnTo>
                  <a:pt x="480" y="218"/>
                </a:lnTo>
                <a:lnTo>
                  <a:pt x="514" y="249"/>
                </a:lnTo>
                <a:lnTo>
                  <a:pt x="553" y="291"/>
                </a:lnTo>
                <a:lnTo>
                  <a:pt x="601" y="286"/>
                </a:lnTo>
                <a:lnTo>
                  <a:pt x="642" y="313"/>
                </a:lnTo>
                <a:lnTo>
                  <a:pt x="655" y="348"/>
                </a:lnTo>
                <a:lnTo>
                  <a:pt x="680" y="352"/>
                </a:lnTo>
                <a:lnTo>
                  <a:pt x="705" y="376"/>
                </a:lnTo>
                <a:lnTo>
                  <a:pt x="745" y="429"/>
                </a:lnTo>
                <a:lnTo>
                  <a:pt x="784" y="43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71" name="Freeform 67"/>
          <p:cNvSpPr>
            <a:spLocks/>
          </p:cNvSpPr>
          <p:nvPr/>
        </p:nvSpPr>
        <p:spPr bwMode="auto">
          <a:xfrm>
            <a:off x="8243377" y="1624494"/>
            <a:ext cx="249238" cy="280988"/>
          </a:xfrm>
          <a:custGeom>
            <a:avLst/>
            <a:gdLst>
              <a:gd name="T0" fmla="*/ 54 w 329"/>
              <a:gd name="T1" fmla="*/ 15 h 427"/>
              <a:gd name="T2" fmla="*/ 57 w 329"/>
              <a:gd name="T3" fmla="*/ 14 h 427"/>
              <a:gd name="T4" fmla="*/ 65 w 329"/>
              <a:gd name="T5" fmla="*/ 38 h 427"/>
              <a:gd name="T6" fmla="*/ 64 w 329"/>
              <a:gd name="T7" fmla="*/ 41 h 427"/>
              <a:gd name="T8" fmla="*/ 68 w 329"/>
              <a:gd name="T9" fmla="*/ 43 h 427"/>
              <a:gd name="T10" fmla="*/ 70 w 329"/>
              <a:gd name="T11" fmla="*/ 46 h 427"/>
              <a:gd name="T12" fmla="*/ 68 w 329"/>
              <a:gd name="T13" fmla="*/ 49 h 427"/>
              <a:gd name="T14" fmla="*/ 72 w 329"/>
              <a:gd name="T15" fmla="*/ 52 h 427"/>
              <a:gd name="T16" fmla="*/ 75 w 329"/>
              <a:gd name="T17" fmla="*/ 59 h 427"/>
              <a:gd name="T18" fmla="*/ 75 w 329"/>
              <a:gd name="T19" fmla="*/ 67 h 427"/>
              <a:gd name="T20" fmla="*/ 62 w 329"/>
              <a:gd name="T21" fmla="*/ 67 h 427"/>
              <a:gd name="T22" fmla="*/ 60 w 329"/>
              <a:gd name="T23" fmla="*/ 70 h 427"/>
              <a:gd name="T24" fmla="*/ 56 w 329"/>
              <a:gd name="T25" fmla="*/ 70 h 427"/>
              <a:gd name="T26" fmla="*/ 57 w 329"/>
              <a:gd name="T27" fmla="*/ 67 h 427"/>
              <a:gd name="T28" fmla="*/ 52 w 329"/>
              <a:gd name="T29" fmla="*/ 68 h 427"/>
              <a:gd name="T30" fmla="*/ 35 w 329"/>
              <a:gd name="T31" fmla="*/ 63 h 427"/>
              <a:gd name="T32" fmla="*/ 26 w 329"/>
              <a:gd name="T33" fmla="*/ 73 h 427"/>
              <a:gd name="T34" fmla="*/ 12 w 329"/>
              <a:gd name="T35" fmla="*/ 57 h 427"/>
              <a:gd name="T36" fmla="*/ 2 w 329"/>
              <a:gd name="T37" fmla="*/ 44 h 427"/>
              <a:gd name="T38" fmla="*/ 9 w 329"/>
              <a:gd name="T39" fmla="*/ 40 h 427"/>
              <a:gd name="T40" fmla="*/ 8 w 329"/>
              <a:gd name="T41" fmla="*/ 25 h 427"/>
              <a:gd name="T42" fmla="*/ 0 w 329"/>
              <a:gd name="T43" fmla="*/ 18 h 427"/>
              <a:gd name="T44" fmla="*/ 5 w 329"/>
              <a:gd name="T45" fmla="*/ 0 h 427"/>
              <a:gd name="T46" fmla="*/ 54 w 329"/>
              <a:gd name="T47" fmla="*/ 15 h 4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9"/>
              <a:gd name="T73" fmla="*/ 0 h 427"/>
              <a:gd name="T74" fmla="*/ 329 w 329"/>
              <a:gd name="T75" fmla="*/ 427 h 4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9" h="427">
                <a:moveTo>
                  <a:pt x="236" y="88"/>
                </a:moveTo>
                <a:lnTo>
                  <a:pt x="252" y="81"/>
                </a:lnTo>
                <a:lnTo>
                  <a:pt x="284" y="220"/>
                </a:lnTo>
                <a:lnTo>
                  <a:pt x="283" y="240"/>
                </a:lnTo>
                <a:lnTo>
                  <a:pt x="299" y="250"/>
                </a:lnTo>
                <a:lnTo>
                  <a:pt x="307" y="266"/>
                </a:lnTo>
                <a:lnTo>
                  <a:pt x="298" y="287"/>
                </a:lnTo>
                <a:lnTo>
                  <a:pt x="314" y="305"/>
                </a:lnTo>
                <a:lnTo>
                  <a:pt x="328" y="342"/>
                </a:lnTo>
                <a:lnTo>
                  <a:pt x="329" y="388"/>
                </a:lnTo>
                <a:lnTo>
                  <a:pt x="272" y="392"/>
                </a:lnTo>
                <a:lnTo>
                  <a:pt x="264" y="408"/>
                </a:lnTo>
                <a:lnTo>
                  <a:pt x="248" y="405"/>
                </a:lnTo>
                <a:lnTo>
                  <a:pt x="250" y="392"/>
                </a:lnTo>
                <a:lnTo>
                  <a:pt x="228" y="394"/>
                </a:lnTo>
                <a:lnTo>
                  <a:pt x="156" y="365"/>
                </a:lnTo>
                <a:lnTo>
                  <a:pt x="116" y="427"/>
                </a:lnTo>
                <a:lnTo>
                  <a:pt x="54" y="331"/>
                </a:lnTo>
                <a:lnTo>
                  <a:pt x="9" y="258"/>
                </a:lnTo>
                <a:lnTo>
                  <a:pt x="40" y="235"/>
                </a:lnTo>
                <a:lnTo>
                  <a:pt x="34" y="146"/>
                </a:lnTo>
                <a:lnTo>
                  <a:pt x="0" y="105"/>
                </a:lnTo>
                <a:lnTo>
                  <a:pt x="24" y="0"/>
                </a:lnTo>
                <a:lnTo>
                  <a:pt x="236" y="88"/>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72" name="Freeform 68"/>
          <p:cNvSpPr>
            <a:spLocks/>
          </p:cNvSpPr>
          <p:nvPr/>
        </p:nvSpPr>
        <p:spPr bwMode="auto">
          <a:xfrm>
            <a:off x="8332277" y="1862619"/>
            <a:ext cx="249238" cy="198438"/>
          </a:xfrm>
          <a:custGeom>
            <a:avLst/>
            <a:gdLst>
              <a:gd name="T0" fmla="*/ 32 w 331"/>
              <a:gd name="T1" fmla="*/ 43 h 301"/>
              <a:gd name="T2" fmla="*/ 43 w 331"/>
              <a:gd name="T3" fmla="*/ 46 h 301"/>
              <a:gd name="T4" fmla="*/ 49 w 331"/>
              <a:gd name="T5" fmla="*/ 50 h 301"/>
              <a:gd name="T6" fmla="*/ 51 w 331"/>
              <a:gd name="T7" fmla="*/ 42 h 301"/>
              <a:gd name="T8" fmla="*/ 54 w 331"/>
              <a:gd name="T9" fmla="*/ 39 h 301"/>
              <a:gd name="T10" fmla="*/ 57 w 331"/>
              <a:gd name="T11" fmla="*/ 40 h 301"/>
              <a:gd name="T12" fmla="*/ 66 w 331"/>
              <a:gd name="T13" fmla="*/ 42 h 301"/>
              <a:gd name="T14" fmla="*/ 68 w 331"/>
              <a:gd name="T15" fmla="*/ 37 h 301"/>
              <a:gd name="T16" fmla="*/ 74 w 331"/>
              <a:gd name="T17" fmla="*/ 39 h 301"/>
              <a:gd name="T18" fmla="*/ 74 w 331"/>
              <a:gd name="T19" fmla="*/ 31 h 301"/>
              <a:gd name="T20" fmla="*/ 56 w 331"/>
              <a:gd name="T21" fmla="*/ 15 h 301"/>
              <a:gd name="T22" fmla="*/ 48 w 331"/>
              <a:gd name="T23" fmla="*/ 10 h 301"/>
              <a:gd name="T24" fmla="*/ 48 w 331"/>
              <a:gd name="T25" fmla="*/ 4 h 301"/>
              <a:gd name="T26" fmla="*/ 35 w 331"/>
              <a:gd name="T27" fmla="*/ 5 h 301"/>
              <a:gd name="T28" fmla="*/ 33 w 331"/>
              <a:gd name="T29" fmla="*/ 7 h 301"/>
              <a:gd name="T30" fmla="*/ 30 w 331"/>
              <a:gd name="T31" fmla="*/ 7 h 301"/>
              <a:gd name="T32" fmla="*/ 30 w 331"/>
              <a:gd name="T33" fmla="*/ 5 h 301"/>
              <a:gd name="T34" fmla="*/ 25 w 331"/>
              <a:gd name="T35" fmla="*/ 5 h 301"/>
              <a:gd name="T36" fmla="*/ 9 w 331"/>
              <a:gd name="T37" fmla="*/ 0 h 301"/>
              <a:gd name="T38" fmla="*/ 0 w 331"/>
              <a:gd name="T39" fmla="*/ 11 h 301"/>
              <a:gd name="T40" fmla="*/ 14 w 331"/>
              <a:gd name="T41" fmla="*/ 27 h 301"/>
              <a:gd name="T42" fmla="*/ 12 w 331"/>
              <a:gd name="T43" fmla="*/ 29 h 301"/>
              <a:gd name="T44" fmla="*/ 21 w 331"/>
              <a:gd name="T45" fmla="*/ 46 h 301"/>
              <a:gd name="T46" fmla="*/ 26 w 331"/>
              <a:gd name="T47" fmla="*/ 51 h 301"/>
              <a:gd name="T48" fmla="*/ 30 w 331"/>
              <a:gd name="T49" fmla="*/ 52 h 301"/>
              <a:gd name="T50" fmla="*/ 30 w 331"/>
              <a:gd name="T51" fmla="*/ 49 h 301"/>
              <a:gd name="T52" fmla="*/ 24 w 331"/>
              <a:gd name="T53" fmla="*/ 44 h 301"/>
              <a:gd name="T54" fmla="*/ 22 w 331"/>
              <a:gd name="T55" fmla="*/ 35 h 301"/>
              <a:gd name="T56" fmla="*/ 24 w 331"/>
              <a:gd name="T57" fmla="*/ 34 h 301"/>
              <a:gd name="T58" fmla="*/ 28 w 331"/>
              <a:gd name="T59" fmla="*/ 36 h 301"/>
              <a:gd name="T60" fmla="*/ 32 w 331"/>
              <a:gd name="T61" fmla="*/ 43 h 3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1"/>
              <a:gd name="T94" fmla="*/ 0 h 301"/>
              <a:gd name="T95" fmla="*/ 331 w 331"/>
              <a:gd name="T96" fmla="*/ 301 h 3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1" h="301">
                <a:moveTo>
                  <a:pt x="144" y="249"/>
                </a:moveTo>
                <a:lnTo>
                  <a:pt x="191" y="268"/>
                </a:lnTo>
                <a:lnTo>
                  <a:pt x="218" y="290"/>
                </a:lnTo>
                <a:lnTo>
                  <a:pt x="228" y="242"/>
                </a:lnTo>
                <a:lnTo>
                  <a:pt x="238" y="224"/>
                </a:lnTo>
                <a:lnTo>
                  <a:pt x="254" y="231"/>
                </a:lnTo>
                <a:lnTo>
                  <a:pt x="292" y="243"/>
                </a:lnTo>
                <a:lnTo>
                  <a:pt x="303" y="215"/>
                </a:lnTo>
                <a:lnTo>
                  <a:pt x="331" y="227"/>
                </a:lnTo>
                <a:lnTo>
                  <a:pt x="326" y="180"/>
                </a:lnTo>
                <a:lnTo>
                  <a:pt x="250" y="84"/>
                </a:lnTo>
                <a:lnTo>
                  <a:pt x="214" y="56"/>
                </a:lnTo>
                <a:lnTo>
                  <a:pt x="213" y="23"/>
                </a:lnTo>
                <a:lnTo>
                  <a:pt x="156" y="27"/>
                </a:lnTo>
                <a:lnTo>
                  <a:pt x="148" y="43"/>
                </a:lnTo>
                <a:lnTo>
                  <a:pt x="132" y="40"/>
                </a:lnTo>
                <a:lnTo>
                  <a:pt x="134" y="27"/>
                </a:lnTo>
                <a:lnTo>
                  <a:pt x="112" y="29"/>
                </a:lnTo>
                <a:lnTo>
                  <a:pt x="40" y="0"/>
                </a:lnTo>
                <a:lnTo>
                  <a:pt x="0" y="62"/>
                </a:lnTo>
                <a:lnTo>
                  <a:pt x="61" y="159"/>
                </a:lnTo>
                <a:lnTo>
                  <a:pt x="55" y="170"/>
                </a:lnTo>
                <a:lnTo>
                  <a:pt x="92" y="266"/>
                </a:lnTo>
                <a:lnTo>
                  <a:pt x="117" y="295"/>
                </a:lnTo>
                <a:lnTo>
                  <a:pt x="135" y="301"/>
                </a:lnTo>
                <a:lnTo>
                  <a:pt x="133" y="282"/>
                </a:lnTo>
                <a:lnTo>
                  <a:pt x="107" y="254"/>
                </a:lnTo>
                <a:lnTo>
                  <a:pt x="98" y="203"/>
                </a:lnTo>
                <a:lnTo>
                  <a:pt x="105" y="194"/>
                </a:lnTo>
                <a:lnTo>
                  <a:pt x="127" y="206"/>
                </a:lnTo>
                <a:lnTo>
                  <a:pt x="144" y="24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73" name="Freeform 69"/>
          <p:cNvSpPr>
            <a:spLocks/>
          </p:cNvSpPr>
          <p:nvPr/>
        </p:nvSpPr>
        <p:spPr bwMode="auto">
          <a:xfrm>
            <a:off x="8435464" y="1556232"/>
            <a:ext cx="174625" cy="361950"/>
          </a:xfrm>
          <a:custGeom>
            <a:avLst/>
            <a:gdLst>
              <a:gd name="T0" fmla="*/ 41 w 233"/>
              <a:gd name="T1" fmla="*/ 85 h 555"/>
              <a:gd name="T2" fmla="*/ 44 w 233"/>
              <a:gd name="T3" fmla="*/ 86 h 555"/>
              <a:gd name="T4" fmla="*/ 47 w 233"/>
              <a:gd name="T5" fmla="*/ 84 h 555"/>
              <a:gd name="T6" fmla="*/ 47 w 233"/>
              <a:gd name="T7" fmla="*/ 81 h 555"/>
              <a:gd name="T8" fmla="*/ 52 w 233"/>
              <a:gd name="T9" fmla="*/ 79 h 555"/>
              <a:gd name="T10" fmla="*/ 44 w 233"/>
              <a:gd name="T11" fmla="*/ 78 h 555"/>
              <a:gd name="T12" fmla="*/ 37 w 233"/>
              <a:gd name="T13" fmla="*/ 65 h 555"/>
              <a:gd name="T14" fmla="*/ 39 w 233"/>
              <a:gd name="T15" fmla="*/ 56 h 555"/>
              <a:gd name="T16" fmla="*/ 35 w 233"/>
              <a:gd name="T17" fmla="*/ 53 h 555"/>
              <a:gd name="T18" fmla="*/ 35 w 233"/>
              <a:gd name="T19" fmla="*/ 49 h 555"/>
              <a:gd name="T20" fmla="*/ 39 w 233"/>
              <a:gd name="T21" fmla="*/ 48 h 555"/>
              <a:gd name="T22" fmla="*/ 39 w 233"/>
              <a:gd name="T23" fmla="*/ 44 h 555"/>
              <a:gd name="T24" fmla="*/ 43 w 233"/>
              <a:gd name="T25" fmla="*/ 43 h 555"/>
              <a:gd name="T26" fmla="*/ 43 w 233"/>
              <a:gd name="T27" fmla="*/ 40 h 555"/>
              <a:gd name="T28" fmla="*/ 46 w 233"/>
              <a:gd name="T29" fmla="*/ 37 h 555"/>
              <a:gd name="T30" fmla="*/ 45 w 233"/>
              <a:gd name="T31" fmla="*/ 30 h 555"/>
              <a:gd name="T32" fmla="*/ 46 w 233"/>
              <a:gd name="T33" fmla="*/ 26 h 555"/>
              <a:gd name="T34" fmla="*/ 44 w 233"/>
              <a:gd name="T35" fmla="*/ 18 h 555"/>
              <a:gd name="T36" fmla="*/ 45 w 233"/>
              <a:gd name="T37" fmla="*/ 15 h 555"/>
              <a:gd name="T38" fmla="*/ 48 w 233"/>
              <a:gd name="T39" fmla="*/ 16 h 555"/>
              <a:gd name="T40" fmla="*/ 49 w 233"/>
              <a:gd name="T41" fmla="*/ 12 h 555"/>
              <a:gd name="T42" fmla="*/ 46 w 233"/>
              <a:gd name="T43" fmla="*/ 9 h 555"/>
              <a:gd name="T44" fmla="*/ 40 w 233"/>
              <a:gd name="T45" fmla="*/ 3 h 555"/>
              <a:gd name="T46" fmla="*/ 7 w 233"/>
              <a:gd name="T47" fmla="*/ 0 h 555"/>
              <a:gd name="T48" fmla="*/ 19 w 233"/>
              <a:gd name="T49" fmla="*/ 28 h 555"/>
              <a:gd name="T50" fmla="*/ 0 w 233"/>
              <a:gd name="T51" fmla="*/ 32 h 555"/>
              <a:gd name="T52" fmla="*/ 7 w 233"/>
              <a:gd name="T53" fmla="*/ 55 h 555"/>
              <a:gd name="T54" fmla="*/ 7 w 233"/>
              <a:gd name="T55" fmla="*/ 58 h 555"/>
              <a:gd name="T56" fmla="*/ 10 w 233"/>
              <a:gd name="T57" fmla="*/ 60 h 555"/>
              <a:gd name="T58" fmla="*/ 12 w 233"/>
              <a:gd name="T59" fmla="*/ 63 h 555"/>
              <a:gd name="T60" fmla="*/ 10 w 233"/>
              <a:gd name="T61" fmla="*/ 66 h 555"/>
              <a:gd name="T62" fmla="*/ 14 w 233"/>
              <a:gd name="T63" fmla="*/ 69 h 555"/>
              <a:gd name="T64" fmla="*/ 17 w 233"/>
              <a:gd name="T65" fmla="*/ 76 h 555"/>
              <a:gd name="T66" fmla="*/ 17 w 233"/>
              <a:gd name="T67" fmla="*/ 83 h 555"/>
              <a:gd name="T68" fmla="*/ 17 w 233"/>
              <a:gd name="T69" fmla="*/ 89 h 555"/>
              <a:gd name="T70" fmla="*/ 25 w 233"/>
              <a:gd name="T71" fmla="*/ 94 h 555"/>
              <a:gd name="T72" fmla="*/ 41 w 233"/>
              <a:gd name="T73" fmla="*/ 85 h 5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3"/>
              <a:gd name="T112" fmla="*/ 0 h 555"/>
              <a:gd name="T113" fmla="*/ 233 w 233"/>
              <a:gd name="T114" fmla="*/ 555 h 5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3" h="555">
                <a:moveTo>
                  <a:pt x="183" y="501"/>
                </a:moveTo>
                <a:lnTo>
                  <a:pt x="196" y="512"/>
                </a:lnTo>
                <a:lnTo>
                  <a:pt x="212" y="500"/>
                </a:lnTo>
                <a:lnTo>
                  <a:pt x="209" y="480"/>
                </a:lnTo>
                <a:lnTo>
                  <a:pt x="233" y="470"/>
                </a:lnTo>
                <a:lnTo>
                  <a:pt x="198" y="459"/>
                </a:lnTo>
                <a:lnTo>
                  <a:pt x="166" y="385"/>
                </a:lnTo>
                <a:lnTo>
                  <a:pt x="174" y="331"/>
                </a:lnTo>
                <a:lnTo>
                  <a:pt x="159" y="311"/>
                </a:lnTo>
                <a:lnTo>
                  <a:pt x="159" y="293"/>
                </a:lnTo>
                <a:lnTo>
                  <a:pt x="176" y="283"/>
                </a:lnTo>
                <a:lnTo>
                  <a:pt x="176" y="263"/>
                </a:lnTo>
                <a:lnTo>
                  <a:pt x="194" y="256"/>
                </a:lnTo>
                <a:lnTo>
                  <a:pt x="192" y="236"/>
                </a:lnTo>
                <a:lnTo>
                  <a:pt x="207" y="218"/>
                </a:lnTo>
                <a:lnTo>
                  <a:pt x="201" y="177"/>
                </a:lnTo>
                <a:lnTo>
                  <a:pt x="205" y="155"/>
                </a:lnTo>
                <a:lnTo>
                  <a:pt x="199" y="107"/>
                </a:lnTo>
                <a:lnTo>
                  <a:pt x="201" y="90"/>
                </a:lnTo>
                <a:lnTo>
                  <a:pt x="216" y="93"/>
                </a:lnTo>
                <a:lnTo>
                  <a:pt x="218" y="71"/>
                </a:lnTo>
                <a:lnTo>
                  <a:pt x="207" y="50"/>
                </a:lnTo>
                <a:lnTo>
                  <a:pt x="181" y="20"/>
                </a:lnTo>
                <a:lnTo>
                  <a:pt x="30" y="0"/>
                </a:lnTo>
                <a:lnTo>
                  <a:pt x="84" y="163"/>
                </a:lnTo>
                <a:lnTo>
                  <a:pt x="0" y="187"/>
                </a:lnTo>
                <a:lnTo>
                  <a:pt x="32" y="326"/>
                </a:lnTo>
                <a:lnTo>
                  <a:pt x="31" y="346"/>
                </a:lnTo>
                <a:lnTo>
                  <a:pt x="47" y="356"/>
                </a:lnTo>
                <a:lnTo>
                  <a:pt x="55" y="372"/>
                </a:lnTo>
                <a:lnTo>
                  <a:pt x="46" y="393"/>
                </a:lnTo>
                <a:lnTo>
                  <a:pt x="62" y="411"/>
                </a:lnTo>
                <a:lnTo>
                  <a:pt x="76" y="448"/>
                </a:lnTo>
                <a:lnTo>
                  <a:pt x="77" y="494"/>
                </a:lnTo>
                <a:lnTo>
                  <a:pt x="78" y="527"/>
                </a:lnTo>
                <a:lnTo>
                  <a:pt x="114" y="555"/>
                </a:lnTo>
                <a:lnTo>
                  <a:pt x="183" y="50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74" name="Freeform 70"/>
          <p:cNvSpPr>
            <a:spLocks/>
          </p:cNvSpPr>
          <p:nvPr/>
        </p:nvSpPr>
        <p:spPr bwMode="auto">
          <a:xfrm>
            <a:off x="7294052" y="1179994"/>
            <a:ext cx="979488" cy="677863"/>
          </a:xfrm>
          <a:custGeom>
            <a:avLst/>
            <a:gdLst>
              <a:gd name="T0" fmla="*/ 160 w 1299"/>
              <a:gd name="T1" fmla="*/ 101 h 1037"/>
              <a:gd name="T2" fmla="*/ 193 w 1299"/>
              <a:gd name="T3" fmla="*/ 124 h 1037"/>
              <a:gd name="T4" fmla="*/ 231 w 1299"/>
              <a:gd name="T5" fmla="*/ 142 h 1037"/>
              <a:gd name="T6" fmla="*/ 256 w 1299"/>
              <a:gd name="T7" fmla="*/ 175 h 1037"/>
              <a:gd name="T8" fmla="*/ 286 w 1299"/>
              <a:gd name="T9" fmla="*/ 159 h 1037"/>
              <a:gd name="T10" fmla="*/ 292 w 1299"/>
              <a:gd name="T11" fmla="*/ 140 h 1037"/>
              <a:gd name="T12" fmla="*/ 289 w 1299"/>
              <a:gd name="T13" fmla="*/ 115 h 1037"/>
              <a:gd name="T14" fmla="*/ 270 w 1299"/>
              <a:gd name="T15" fmla="*/ 73 h 1037"/>
              <a:gd name="T16" fmla="*/ 269 w 1299"/>
              <a:gd name="T17" fmla="*/ 61 h 1037"/>
              <a:gd name="T18" fmla="*/ 264 w 1299"/>
              <a:gd name="T19" fmla="*/ 54 h 1037"/>
              <a:gd name="T20" fmla="*/ 240 w 1299"/>
              <a:gd name="T21" fmla="*/ 52 h 1037"/>
              <a:gd name="T22" fmla="*/ 227 w 1299"/>
              <a:gd name="T23" fmla="*/ 53 h 1037"/>
              <a:gd name="T24" fmla="*/ 188 w 1299"/>
              <a:gd name="T25" fmla="*/ 33 h 1037"/>
              <a:gd name="T26" fmla="*/ 183 w 1299"/>
              <a:gd name="T27" fmla="*/ 31 h 1037"/>
              <a:gd name="T28" fmla="*/ 175 w 1299"/>
              <a:gd name="T29" fmla="*/ 30 h 1037"/>
              <a:gd name="T30" fmla="*/ 158 w 1299"/>
              <a:gd name="T31" fmla="*/ 26 h 1037"/>
              <a:gd name="T32" fmla="*/ 140 w 1299"/>
              <a:gd name="T33" fmla="*/ 23 h 1037"/>
              <a:gd name="T34" fmla="*/ 116 w 1299"/>
              <a:gd name="T35" fmla="*/ 22 h 1037"/>
              <a:gd name="T36" fmla="*/ 81 w 1299"/>
              <a:gd name="T37" fmla="*/ 23 h 1037"/>
              <a:gd name="T38" fmla="*/ 60 w 1299"/>
              <a:gd name="T39" fmla="*/ 12 h 1037"/>
              <a:gd name="T40" fmla="*/ 45 w 1299"/>
              <a:gd name="T41" fmla="*/ 7 h 1037"/>
              <a:gd name="T42" fmla="*/ 22 w 1299"/>
              <a:gd name="T43" fmla="*/ 7 h 1037"/>
              <a:gd name="T44" fmla="*/ 8 w 1299"/>
              <a:gd name="T45" fmla="*/ 22 h 1037"/>
              <a:gd name="T46" fmla="*/ 16 w 1299"/>
              <a:gd name="T47" fmla="*/ 30 h 1037"/>
              <a:gd name="T48" fmla="*/ 31 w 1299"/>
              <a:gd name="T49" fmla="*/ 38 h 1037"/>
              <a:gd name="T50" fmla="*/ 37 w 1299"/>
              <a:gd name="T51" fmla="*/ 42 h 1037"/>
              <a:gd name="T52" fmla="*/ 52 w 1299"/>
              <a:gd name="T53" fmla="*/ 45 h 1037"/>
              <a:gd name="T54" fmla="*/ 67 w 1299"/>
              <a:gd name="T55" fmla="*/ 51 h 1037"/>
              <a:gd name="T56" fmla="*/ 83 w 1299"/>
              <a:gd name="T57" fmla="*/ 61 h 1037"/>
              <a:gd name="T58" fmla="*/ 103 w 1299"/>
              <a:gd name="T59" fmla="*/ 68 h 1037"/>
              <a:gd name="T60" fmla="*/ 114 w 1299"/>
              <a:gd name="T61" fmla="*/ 78 h 1037"/>
              <a:gd name="T62" fmla="*/ 126 w 1299"/>
              <a:gd name="T63" fmla="*/ 83 h 1037"/>
              <a:gd name="T64" fmla="*/ 144 w 1299"/>
              <a:gd name="T65" fmla="*/ 93 h 10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9"/>
              <a:gd name="T100" fmla="*/ 0 h 1037"/>
              <a:gd name="T101" fmla="*/ 1299 w 1299"/>
              <a:gd name="T102" fmla="*/ 1037 h 10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9" h="1037">
                <a:moveTo>
                  <a:pt x="637" y="546"/>
                </a:moveTo>
                <a:lnTo>
                  <a:pt x="709" y="596"/>
                </a:lnTo>
                <a:lnTo>
                  <a:pt x="732" y="651"/>
                </a:lnTo>
                <a:lnTo>
                  <a:pt x="855" y="732"/>
                </a:lnTo>
                <a:lnTo>
                  <a:pt x="932" y="773"/>
                </a:lnTo>
                <a:lnTo>
                  <a:pt x="1023" y="839"/>
                </a:lnTo>
                <a:lnTo>
                  <a:pt x="1114" y="1037"/>
                </a:lnTo>
                <a:lnTo>
                  <a:pt x="1133" y="1033"/>
                </a:lnTo>
                <a:lnTo>
                  <a:pt x="1197" y="971"/>
                </a:lnTo>
                <a:lnTo>
                  <a:pt x="1268" y="939"/>
                </a:lnTo>
                <a:lnTo>
                  <a:pt x="1299" y="916"/>
                </a:lnTo>
                <a:lnTo>
                  <a:pt x="1293" y="827"/>
                </a:lnTo>
                <a:lnTo>
                  <a:pt x="1259" y="786"/>
                </a:lnTo>
                <a:lnTo>
                  <a:pt x="1283" y="681"/>
                </a:lnTo>
                <a:lnTo>
                  <a:pt x="1291" y="632"/>
                </a:lnTo>
                <a:lnTo>
                  <a:pt x="1195" y="431"/>
                </a:lnTo>
                <a:lnTo>
                  <a:pt x="1215" y="374"/>
                </a:lnTo>
                <a:lnTo>
                  <a:pt x="1192" y="360"/>
                </a:lnTo>
                <a:lnTo>
                  <a:pt x="1199" y="343"/>
                </a:lnTo>
                <a:lnTo>
                  <a:pt x="1168" y="321"/>
                </a:lnTo>
                <a:lnTo>
                  <a:pt x="1081" y="314"/>
                </a:lnTo>
                <a:lnTo>
                  <a:pt x="1065" y="309"/>
                </a:lnTo>
                <a:lnTo>
                  <a:pt x="1040" y="317"/>
                </a:lnTo>
                <a:lnTo>
                  <a:pt x="1004" y="314"/>
                </a:lnTo>
                <a:lnTo>
                  <a:pt x="926" y="244"/>
                </a:lnTo>
                <a:lnTo>
                  <a:pt x="832" y="195"/>
                </a:lnTo>
                <a:lnTo>
                  <a:pt x="828" y="184"/>
                </a:lnTo>
                <a:lnTo>
                  <a:pt x="813" y="183"/>
                </a:lnTo>
                <a:lnTo>
                  <a:pt x="800" y="189"/>
                </a:lnTo>
                <a:lnTo>
                  <a:pt x="777" y="177"/>
                </a:lnTo>
                <a:lnTo>
                  <a:pt x="746" y="179"/>
                </a:lnTo>
                <a:lnTo>
                  <a:pt x="698" y="154"/>
                </a:lnTo>
                <a:lnTo>
                  <a:pt x="649" y="142"/>
                </a:lnTo>
                <a:lnTo>
                  <a:pt x="622" y="138"/>
                </a:lnTo>
                <a:lnTo>
                  <a:pt x="588" y="122"/>
                </a:lnTo>
                <a:lnTo>
                  <a:pt x="515" y="130"/>
                </a:lnTo>
                <a:lnTo>
                  <a:pt x="484" y="137"/>
                </a:lnTo>
                <a:lnTo>
                  <a:pt x="361" y="139"/>
                </a:lnTo>
                <a:lnTo>
                  <a:pt x="282" y="92"/>
                </a:lnTo>
                <a:lnTo>
                  <a:pt x="266" y="69"/>
                </a:lnTo>
                <a:lnTo>
                  <a:pt x="260" y="88"/>
                </a:lnTo>
                <a:lnTo>
                  <a:pt x="200" y="43"/>
                </a:lnTo>
                <a:lnTo>
                  <a:pt x="118" y="0"/>
                </a:lnTo>
                <a:lnTo>
                  <a:pt x="96" y="42"/>
                </a:lnTo>
                <a:lnTo>
                  <a:pt x="0" y="114"/>
                </a:lnTo>
                <a:lnTo>
                  <a:pt x="34" y="131"/>
                </a:lnTo>
                <a:lnTo>
                  <a:pt x="59" y="147"/>
                </a:lnTo>
                <a:lnTo>
                  <a:pt x="69" y="180"/>
                </a:lnTo>
                <a:lnTo>
                  <a:pt x="112" y="183"/>
                </a:lnTo>
                <a:lnTo>
                  <a:pt x="140" y="224"/>
                </a:lnTo>
                <a:lnTo>
                  <a:pt x="163" y="227"/>
                </a:lnTo>
                <a:lnTo>
                  <a:pt x="164" y="251"/>
                </a:lnTo>
                <a:lnTo>
                  <a:pt x="195" y="251"/>
                </a:lnTo>
                <a:lnTo>
                  <a:pt x="230" y="264"/>
                </a:lnTo>
                <a:lnTo>
                  <a:pt x="265" y="299"/>
                </a:lnTo>
                <a:lnTo>
                  <a:pt x="298" y="302"/>
                </a:lnTo>
                <a:lnTo>
                  <a:pt x="333" y="332"/>
                </a:lnTo>
                <a:lnTo>
                  <a:pt x="367" y="363"/>
                </a:lnTo>
                <a:lnTo>
                  <a:pt x="406" y="405"/>
                </a:lnTo>
                <a:lnTo>
                  <a:pt x="454" y="400"/>
                </a:lnTo>
                <a:lnTo>
                  <a:pt x="495" y="427"/>
                </a:lnTo>
                <a:lnTo>
                  <a:pt x="508" y="462"/>
                </a:lnTo>
                <a:lnTo>
                  <a:pt x="533" y="466"/>
                </a:lnTo>
                <a:lnTo>
                  <a:pt x="558" y="490"/>
                </a:lnTo>
                <a:lnTo>
                  <a:pt x="598" y="543"/>
                </a:lnTo>
                <a:lnTo>
                  <a:pt x="637" y="54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75" name="Freeform 71"/>
          <p:cNvSpPr>
            <a:spLocks/>
          </p:cNvSpPr>
          <p:nvPr/>
        </p:nvSpPr>
        <p:spPr bwMode="auto">
          <a:xfrm>
            <a:off x="8171939" y="1841982"/>
            <a:ext cx="230188" cy="349250"/>
          </a:xfrm>
          <a:custGeom>
            <a:avLst/>
            <a:gdLst>
              <a:gd name="T0" fmla="*/ 63 w 305"/>
              <a:gd name="T1" fmla="*/ 47 h 534"/>
              <a:gd name="T2" fmla="*/ 63 w 305"/>
              <a:gd name="T3" fmla="*/ 51 h 534"/>
              <a:gd name="T4" fmla="*/ 69 w 305"/>
              <a:gd name="T5" fmla="*/ 51 h 534"/>
              <a:gd name="T6" fmla="*/ 60 w 305"/>
              <a:gd name="T7" fmla="*/ 35 h 534"/>
              <a:gd name="T8" fmla="*/ 62 w 305"/>
              <a:gd name="T9" fmla="*/ 33 h 534"/>
              <a:gd name="T10" fmla="*/ 48 w 305"/>
              <a:gd name="T11" fmla="*/ 16 h 534"/>
              <a:gd name="T12" fmla="*/ 34 w 305"/>
              <a:gd name="T13" fmla="*/ 0 h 534"/>
              <a:gd name="T14" fmla="*/ 31 w 305"/>
              <a:gd name="T15" fmla="*/ 1 h 534"/>
              <a:gd name="T16" fmla="*/ 34 w 305"/>
              <a:gd name="T17" fmla="*/ 22 h 534"/>
              <a:gd name="T18" fmla="*/ 27 w 305"/>
              <a:gd name="T19" fmla="*/ 22 h 534"/>
              <a:gd name="T20" fmla="*/ 25 w 305"/>
              <a:gd name="T21" fmla="*/ 35 h 534"/>
              <a:gd name="T22" fmla="*/ 31 w 305"/>
              <a:gd name="T23" fmla="*/ 36 h 534"/>
              <a:gd name="T24" fmla="*/ 39 w 305"/>
              <a:gd name="T25" fmla="*/ 45 h 534"/>
              <a:gd name="T26" fmla="*/ 27 w 305"/>
              <a:gd name="T27" fmla="*/ 52 h 534"/>
              <a:gd name="T28" fmla="*/ 29 w 305"/>
              <a:gd name="T29" fmla="*/ 55 h 534"/>
              <a:gd name="T30" fmla="*/ 23 w 305"/>
              <a:gd name="T31" fmla="*/ 61 h 534"/>
              <a:gd name="T32" fmla="*/ 16 w 305"/>
              <a:gd name="T33" fmla="*/ 65 h 534"/>
              <a:gd name="T34" fmla="*/ 7 w 305"/>
              <a:gd name="T35" fmla="*/ 61 h 534"/>
              <a:gd name="T36" fmla="*/ 0 w 305"/>
              <a:gd name="T37" fmla="*/ 68 h 534"/>
              <a:gd name="T38" fmla="*/ 1 w 305"/>
              <a:gd name="T39" fmla="*/ 71 h 534"/>
              <a:gd name="T40" fmla="*/ 10 w 305"/>
              <a:gd name="T41" fmla="*/ 75 h 534"/>
              <a:gd name="T42" fmla="*/ 18 w 305"/>
              <a:gd name="T43" fmla="*/ 82 h 534"/>
              <a:gd name="T44" fmla="*/ 26 w 305"/>
              <a:gd name="T45" fmla="*/ 87 h 534"/>
              <a:gd name="T46" fmla="*/ 34 w 305"/>
              <a:gd name="T47" fmla="*/ 91 h 534"/>
              <a:gd name="T48" fmla="*/ 38 w 305"/>
              <a:gd name="T49" fmla="*/ 86 h 534"/>
              <a:gd name="T50" fmla="*/ 30 w 305"/>
              <a:gd name="T51" fmla="*/ 80 h 534"/>
              <a:gd name="T52" fmla="*/ 39 w 305"/>
              <a:gd name="T53" fmla="*/ 79 h 534"/>
              <a:gd name="T54" fmla="*/ 46 w 305"/>
              <a:gd name="T55" fmla="*/ 79 h 534"/>
              <a:gd name="T56" fmla="*/ 45 w 305"/>
              <a:gd name="T57" fmla="*/ 75 h 534"/>
              <a:gd name="T58" fmla="*/ 48 w 305"/>
              <a:gd name="T59" fmla="*/ 74 h 534"/>
              <a:gd name="T60" fmla="*/ 56 w 305"/>
              <a:gd name="T61" fmla="*/ 75 h 534"/>
              <a:gd name="T62" fmla="*/ 58 w 305"/>
              <a:gd name="T63" fmla="*/ 74 h 534"/>
              <a:gd name="T64" fmla="*/ 55 w 305"/>
              <a:gd name="T65" fmla="*/ 70 h 534"/>
              <a:gd name="T66" fmla="*/ 53 w 305"/>
              <a:gd name="T67" fmla="*/ 65 h 534"/>
              <a:gd name="T68" fmla="*/ 51 w 305"/>
              <a:gd name="T69" fmla="*/ 59 h 534"/>
              <a:gd name="T70" fmla="*/ 51 w 305"/>
              <a:gd name="T71" fmla="*/ 51 h 534"/>
              <a:gd name="T72" fmla="*/ 52 w 305"/>
              <a:gd name="T73" fmla="*/ 44 h 534"/>
              <a:gd name="T74" fmla="*/ 58 w 305"/>
              <a:gd name="T75" fmla="*/ 42 h 534"/>
              <a:gd name="T76" fmla="*/ 63 w 305"/>
              <a:gd name="T77" fmla="*/ 47 h 5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5"/>
              <a:gd name="T118" fmla="*/ 0 h 534"/>
              <a:gd name="T119" fmla="*/ 305 w 305"/>
              <a:gd name="T120" fmla="*/ 534 h 5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5" h="534">
                <a:moveTo>
                  <a:pt x="277" y="280"/>
                </a:moveTo>
                <a:lnTo>
                  <a:pt x="277" y="302"/>
                </a:lnTo>
                <a:lnTo>
                  <a:pt x="305" y="300"/>
                </a:lnTo>
                <a:lnTo>
                  <a:pt x="268" y="204"/>
                </a:lnTo>
                <a:lnTo>
                  <a:pt x="274" y="193"/>
                </a:lnTo>
                <a:lnTo>
                  <a:pt x="213" y="96"/>
                </a:lnTo>
                <a:lnTo>
                  <a:pt x="151" y="0"/>
                </a:lnTo>
                <a:lnTo>
                  <a:pt x="138" y="6"/>
                </a:lnTo>
                <a:lnTo>
                  <a:pt x="152" y="128"/>
                </a:lnTo>
                <a:lnTo>
                  <a:pt x="119" y="131"/>
                </a:lnTo>
                <a:lnTo>
                  <a:pt x="111" y="207"/>
                </a:lnTo>
                <a:lnTo>
                  <a:pt x="136" y="210"/>
                </a:lnTo>
                <a:lnTo>
                  <a:pt x="170" y="264"/>
                </a:lnTo>
                <a:lnTo>
                  <a:pt x="118" y="305"/>
                </a:lnTo>
                <a:lnTo>
                  <a:pt x="128" y="325"/>
                </a:lnTo>
                <a:lnTo>
                  <a:pt x="104" y="362"/>
                </a:lnTo>
                <a:lnTo>
                  <a:pt x="69" y="381"/>
                </a:lnTo>
                <a:lnTo>
                  <a:pt x="30" y="356"/>
                </a:lnTo>
                <a:lnTo>
                  <a:pt x="0" y="397"/>
                </a:lnTo>
                <a:lnTo>
                  <a:pt x="7" y="418"/>
                </a:lnTo>
                <a:lnTo>
                  <a:pt x="43" y="444"/>
                </a:lnTo>
                <a:lnTo>
                  <a:pt x="78" y="485"/>
                </a:lnTo>
                <a:lnTo>
                  <a:pt x="114" y="509"/>
                </a:lnTo>
                <a:lnTo>
                  <a:pt x="151" y="534"/>
                </a:lnTo>
                <a:lnTo>
                  <a:pt x="167" y="504"/>
                </a:lnTo>
                <a:lnTo>
                  <a:pt x="133" y="469"/>
                </a:lnTo>
                <a:lnTo>
                  <a:pt x="174" y="467"/>
                </a:lnTo>
                <a:lnTo>
                  <a:pt x="203" y="466"/>
                </a:lnTo>
                <a:lnTo>
                  <a:pt x="200" y="440"/>
                </a:lnTo>
                <a:lnTo>
                  <a:pt x="214" y="434"/>
                </a:lnTo>
                <a:lnTo>
                  <a:pt x="247" y="442"/>
                </a:lnTo>
                <a:lnTo>
                  <a:pt x="258" y="436"/>
                </a:lnTo>
                <a:lnTo>
                  <a:pt x="243" y="411"/>
                </a:lnTo>
                <a:lnTo>
                  <a:pt x="235" y="380"/>
                </a:lnTo>
                <a:lnTo>
                  <a:pt x="228" y="345"/>
                </a:lnTo>
                <a:lnTo>
                  <a:pt x="225" y="303"/>
                </a:lnTo>
                <a:lnTo>
                  <a:pt x="231" y="263"/>
                </a:lnTo>
                <a:lnTo>
                  <a:pt x="255" y="250"/>
                </a:lnTo>
                <a:lnTo>
                  <a:pt x="277" y="28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76" name="Freeform 72"/>
          <p:cNvSpPr>
            <a:spLocks/>
          </p:cNvSpPr>
          <p:nvPr/>
        </p:nvSpPr>
        <p:spPr bwMode="auto">
          <a:xfrm>
            <a:off x="6341552" y="3469169"/>
            <a:ext cx="465138" cy="492125"/>
          </a:xfrm>
          <a:custGeom>
            <a:avLst/>
            <a:gdLst>
              <a:gd name="T0" fmla="*/ 112 w 616"/>
              <a:gd name="T1" fmla="*/ 66 h 752"/>
              <a:gd name="T2" fmla="*/ 117 w 616"/>
              <a:gd name="T3" fmla="*/ 68 h 752"/>
              <a:gd name="T4" fmla="*/ 122 w 616"/>
              <a:gd name="T5" fmla="*/ 74 h 752"/>
              <a:gd name="T6" fmla="*/ 124 w 616"/>
              <a:gd name="T7" fmla="*/ 86 h 752"/>
              <a:gd name="T8" fmla="*/ 130 w 616"/>
              <a:gd name="T9" fmla="*/ 104 h 752"/>
              <a:gd name="T10" fmla="*/ 129 w 616"/>
              <a:gd name="T11" fmla="*/ 110 h 752"/>
              <a:gd name="T12" fmla="*/ 139 w 616"/>
              <a:gd name="T13" fmla="*/ 122 h 752"/>
              <a:gd name="T14" fmla="*/ 133 w 616"/>
              <a:gd name="T15" fmla="*/ 122 h 752"/>
              <a:gd name="T16" fmla="*/ 127 w 616"/>
              <a:gd name="T17" fmla="*/ 118 h 752"/>
              <a:gd name="T18" fmla="*/ 121 w 616"/>
              <a:gd name="T19" fmla="*/ 119 h 752"/>
              <a:gd name="T20" fmla="*/ 113 w 616"/>
              <a:gd name="T21" fmla="*/ 126 h 752"/>
              <a:gd name="T22" fmla="*/ 101 w 616"/>
              <a:gd name="T23" fmla="*/ 125 h 752"/>
              <a:gd name="T24" fmla="*/ 87 w 616"/>
              <a:gd name="T25" fmla="*/ 128 h 752"/>
              <a:gd name="T26" fmla="*/ 85 w 616"/>
              <a:gd name="T27" fmla="*/ 122 h 752"/>
              <a:gd name="T28" fmla="*/ 79 w 616"/>
              <a:gd name="T29" fmla="*/ 115 h 752"/>
              <a:gd name="T30" fmla="*/ 76 w 616"/>
              <a:gd name="T31" fmla="*/ 102 h 752"/>
              <a:gd name="T32" fmla="*/ 64 w 616"/>
              <a:gd name="T33" fmla="*/ 86 h 752"/>
              <a:gd name="T34" fmla="*/ 60 w 616"/>
              <a:gd name="T35" fmla="*/ 78 h 752"/>
              <a:gd name="T36" fmla="*/ 43 w 616"/>
              <a:gd name="T37" fmla="*/ 94 h 752"/>
              <a:gd name="T38" fmla="*/ 26 w 616"/>
              <a:gd name="T39" fmla="*/ 71 h 752"/>
              <a:gd name="T40" fmla="*/ 17 w 616"/>
              <a:gd name="T41" fmla="*/ 72 h 752"/>
              <a:gd name="T42" fmla="*/ 0 w 616"/>
              <a:gd name="T43" fmla="*/ 54 h 752"/>
              <a:gd name="T44" fmla="*/ 13 w 616"/>
              <a:gd name="T45" fmla="*/ 0 h 752"/>
              <a:gd name="T46" fmla="*/ 33 w 616"/>
              <a:gd name="T47" fmla="*/ 5 h 752"/>
              <a:gd name="T48" fmla="*/ 44 w 616"/>
              <a:gd name="T49" fmla="*/ 5 h 752"/>
              <a:gd name="T50" fmla="*/ 53 w 616"/>
              <a:gd name="T51" fmla="*/ 14 h 752"/>
              <a:gd name="T52" fmla="*/ 59 w 616"/>
              <a:gd name="T53" fmla="*/ 20 h 752"/>
              <a:gd name="T54" fmla="*/ 67 w 616"/>
              <a:gd name="T55" fmla="*/ 26 h 752"/>
              <a:gd name="T56" fmla="*/ 75 w 616"/>
              <a:gd name="T57" fmla="*/ 23 h 752"/>
              <a:gd name="T58" fmla="*/ 77 w 616"/>
              <a:gd name="T59" fmla="*/ 27 h 752"/>
              <a:gd name="T60" fmla="*/ 80 w 616"/>
              <a:gd name="T61" fmla="*/ 28 h 752"/>
              <a:gd name="T62" fmla="*/ 69 w 616"/>
              <a:gd name="T63" fmla="*/ 35 h 752"/>
              <a:gd name="T64" fmla="*/ 82 w 616"/>
              <a:gd name="T65" fmla="*/ 47 h 752"/>
              <a:gd name="T66" fmla="*/ 88 w 616"/>
              <a:gd name="T67" fmla="*/ 56 h 752"/>
              <a:gd name="T68" fmla="*/ 87 w 616"/>
              <a:gd name="T69" fmla="*/ 61 h 752"/>
              <a:gd name="T70" fmla="*/ 91 w 616"/>
              <a:gd name="T71" fmla="*/ 65 h 752"/>
              <a:gd name="T72" fmla="*/ 94 w 616"/>
              <a:gd name="T73" fmla="*/ 63 h 752"/>
              <a:gd name="T74" fmla="*/ 112 w 616"/>
              <a:gd name="T75" fmla="*/ 66 h 7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16"/>
              <a:gd name="T115" fmla="*/ 0 h 752"/>
              <a:gd name="T116" fmla="*/ 616 w 616"/>
              <a:gd name="T117" fmla="*/ 752 h 7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16" h="752">
                <a:moveTo>
                  <a:pt x="494" y="387"/>
                </a:moveTo>
                <a:lnTo>
                  <a:pt x="519" y="398"/>
                </a:lnTo>
                <a:lnTo>
                  <a:pt x="541" y="437"/>
                </a:lnTo>
                <a:lnTo>
                  <a:pt x="548" y="504"/>
                </a:lnTo>
                <a:lnTo>
                  <a:pt x="576" y="613"/>
                </a:lnTo>
                <a:lnTo>
                  <a:pt x="572" y="646"/>
                </a:lnTo>
                <a:lnTo>
                  <a:pt x="616" y="716"/>
                </a:lnTo>
                <a:lnTo>
                  <a:pt x="586" y="718"/>
                </a:lnTo>
                <a:lnTo>
                  <a:pt x="561" y="695"/>
                </a:lnTo>
                <a:lnTo>
                  <a:pt x="534" y="701"/>
                </a:lnTo>
                <a:lnTo>
                  <a:pt x="498" y="743"/>
                </a:lnTo>
                <a:lnTo>
                  <a:pt x="445" y="738"/>
                </a:lnTo>
                <a:lnTo>
                  <a:pt x="382" y="752"/>
                </a:lnTo>
                <a:lnTo>
                  <a:pt x="376" y="716"/>
                </a:lnTo>
                <a:lnTo>
                  <a:pt x="348" y="679"/>
                </a:lnTo>
                <a:lnTo>
                  <a:pt x="334" y="602"/>
                </a:lnTo>
                <a:lnTo>
                  <a:pt x="281" y="505"/>
                </a:lnTo>
                <a:lnTo>
                  <a:pt x="268" y="455"/>
                </a:lnTo>
                <a:lnTo>
                  <a:pt x="191" y="551"/>
                </a:lnTo>
                <a:lnTo>
                  <a:pt x="116" y="418"/>
                </a:lnTo>
                <a:lnTo>
                  <a:pt x="73" y="421"/>
                </a:lnTo>
                <a:lnTo>
                  <a:pt x="0" y="321"/>
                </a:lnTo>
                <a:lnTo>
                  <a:pt x="58" y="0"/>
                </a:lnTo>
                <a:lnTo>
                  <a:pt x="146" y="29"/>
                </a:lnTo>
                <a:lnTo>
                  <a:pt x="195" y="26"/>
                </a:lnTo>
                <a:lnTo>
                  <a:pt x="234" y="79"/>
                </a:lnTo>
                <a:lnTo>
                  <a:pt x="260" y="117"/>
                </a:lnTo>
                <a:lnTo>
                  <a:pt x="294" y="153"/>
                </a:lnTo>
                <a:lnTo>
                  <a:pt x="333" y="133"/>
                </a:lnTo>
                <a:lnTo>
                  <a:pt x="339" y="160"/>
                </a:lnTo>
                <a:lnTo>
                  <a:pt x="353" y="166"/>
                </a:lnTo>
                <a:lnTo>
                  <a:pt x="306" y="209"/>
                </a:lnTo>
                <a:lnTo>
                  <a:pt x="362" y="277"/>
                </a:lnTo>
                <a:lnTo>
                  <a:pt x="388" y="332"/>
                </a:lnTo>
                <a:lnTo>
                  <a:pt x="384" y="359"/>
                </a:lnTo>
                <a:lnTo>
                  <a:pt x="401" y="382"/>
                </a:lnTo>
                <a:lnTo>
                  <a:pt x="415" y="373"/>
                </a:lnTo>
                <a:lnTo>
                  <a:pt x="494" y="387"/>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77" name="Freeform 73"/>
          <p:cNvSpPr>
            <a:spLocks/>
          </p:cNvSpPr>
          <p:nvPr/>
        </p:nvSpPr>
        <p:spPr bwMode="auto">
          <a:xfrm>
            <a:off x="7403589" y="2788132"/>
            <a:ext cx="431800" cy="365125"/>
          </a:xfrm>
          <a:custGeom>
            <a:avLst/>
            <a:gdLst>
              <a:gd name="T0" fmla="*/ 99 w 571"/>
              <a:gd name="T1" fmla="*/ 21 h 558"/>
              <a:gd name="T2" fmla="*/ 105 w 571"/>
              <a:gd name="T3" fmla="*/ 20 h 558"/>
              <a:gd name="T4" fmla="*/ 109 w 571"/>
              <a:gd name="T5" fmla="*/ 23 h 558"/>
              <a:gd name="T6" fmla="*/ 123 w 571"/>
              <a:gd name="T7" fmla="*/ 40 h 558"/>
              <a:gd name="T8" fmla="*/ 123 w 571"/>
              <a:gd name="T9" fmla="*/ 44 h 558"/>
              <a:gd name="T10" fmla="*/ 130 w 571"/>
              <a:gd name="T11" fmla="*/ 52 h 558"/>
              <a:gd name="T12" fmla="*/ 128 w 571"/>
              <a:gd name="T13" fmla="*/ 67 h 558"/>
              <a:gd name="T14" fmla="*/ 121 w 571"/>
              <a:gd name="T15" fmla="*/ 68 h 558"/>
              <a:gd name="T16" fmla="*/ 120 w 571"/>
              <a:gd name="T17" fmla="*/ 77 h 558"/>
              <a:gd name="T18" fmla="*/ 116 w 571"/>
              <a:gd name="T19" fmla="*/ 81 h 558"/>
              <a:gd name="T20" fmla="*/ 111 w 571"/>
              <a:gd name="T21" fmla="*/ 78 h 558"/>
              <a:gd name="T22" fmla="*/ 97 w 571"/>
              <a:gd name="T23" fmla="*/ 85 h 558"/>
              <a:gd name="T24" fmla="*/ 91 w 571"/>
              <a:gd name="T25" fmla="*/ 85 h 558"/>
              <a:gd name="T26" fmla="*/ 84 w 571"/>
              <a:gd name="T27" fmla="*/ 95 h 558"/>
              <a:gd name="T28" fmla="*/ 75 w 571"/>
              <a:gd name="T29" fmla="*/ 90 h 558"/>
              <a:gd name="T30" fmla="*/ 54 w 571"/>
              <a:gd name="T31" fmla="*/ 83 h 558"/>
              <a:gd name="T32" fmla="*/ 41 w 571"/>
              <a:gd name="T33" fmla="*/ 75 h 558"/>
              <a:gd name="T34" fmla="*/ 24 w 571"/>
              <a:gd name="T35" fmla="*/ 74 h 558"/>
              <a:gd name="T36" fmla="*/ 24 w 571"/>
              <a:gd name="T37" fmla="*/ 70 h 558"/>
              <a:gd name="T38" fmla="*/ 19 w 571"/>
              <a:gd name="T39" fmla="*/ 68 h 558"/>
              <a:gd name="T40" fmla="*/ 15 w 571"/>
              <a:gd name="T41" fmla="*/ 52 h 558"/>
              <a:gd name="T42" fmla="*/ 7 w 571"/>
              <a:gd name="T43" fmla="*/ 55 h 558"/>
              <a:gd name="T44" fmla="*/ 6 w 571"/>
              <a:gd name="T45" fmla="*/ 47 h 558"/>
              <a:gd name="T46" fmla="*/ 10 w 571"/>
              <a:gd name="T47" fmla="*/ 44 h 558"/>
              <a:gd name="T48" fmla="*/ 6 w 571"/>
              <a:gd name="T49" fmla="*/ 37 h 558"/>
              <a:gd name="T50" fmla="*/ 10 w 571"/>
              <a:gd name="T51" fmla="*/ 32 h 558"/>
              <a:gd name="T52" fmla="*/ 8 w 571"/>
              <a:gd name="T53" fmla="*/ 29 h 558"/>
              <a:gd name="T54" fmla="*/ 3 w 571"/>
              <a:gd name="T55" fmla="*/ 31 h 558"/>
              <a:gd name="T56" fmla="*/ 3 w 571"/>
              <a:gd name="T57" fmla="*/ 25 h 558"/>
              <a:gd name="T58" fmla="*/ 6 w 571"/>
              <a:gd name="T59" fmla="*/ 21 h 558"/>
              <a:gd name="T60" fmla="*/ 2 w 571"/>
              <a:gd name="T61" fmla="*/ 20 h 558"/>
              <a:gd name="T62" fmla="*/ 0 w 571"/>
              <a:gd name="T63" fmla="*/ 14 h 558"/>
              <a:gd name="T64" fmla="*/ 9 w 571"/>
              <a:gd name="T65" fmla="*/ 14 h 558"/>
              <a:gd name="T66" fmla="*/ 5 w 571"/>
              <a:gd name="T67" fmla="*/ 9 h 558"/>
              <a:gd name="T68" fmla="*/ 32 w 571"/>
              <a:gd name="T69" fmla="*/ 13 h 558"/>
              <a:gd name="T70" fmla="*/ 72 w 571"/>
              <a:gd name="T71" fmla="*/ 0 h 558"/>
              <a:gd name="T72" fmla="*/ 78 w 571"/>
              <a:gd name="T73" fmla="*/ 4 h 558"/>
              <a:gd name="T74" fmla="*/ 75 w 571"/>
              <a:gd name="T75" fmla="*/ 9 h 558"/>
              <a:gd name="T76" fmla="*/ 79 w 571"/>
              <a:gd name="T77" fmla="*/ 16 h 558"/>
              <a:gd name="T78" fmla="*/ 88 w 571"/>
              <a:gd name="T79" fmla="*/ 17 h 558"/>
              <a:gd name="T80" fmla="*/ 95 w 571"/>
              <a:gd name="T81" fmla="*/ 18 h 558"/>
              <a:gd name="T82" fmla="*/ 99 w 571"/>
              <a:gd name="T83" fmla="*/ 21 h 5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1"/>
              <a:gd name="T127" fmla="*/ 0 h 558"/>
              <a:gd name="T128" fmla="*/ 571 w 571"/>
              <a:gd name="T129" fmla="*/ 558 h 5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1" h="558">
                <a:moveTo>
                  <a:pt x="434" y="122"/>
                </a:moveTo>
                <a:lnTo>
                  <a:pt x="461" y="118"/>
                </a:lnTo>
                <a:lnTo>
                  <a:pt x="478" y="138"/>
                </a:lnTo>
                <a:lnTo>
                  <a:pt x="541" y="232"/>
                </a:lnTo>
                <a:lnTo>
                  <a:pt x="541" y="257"/>
                </a:lnTo>
                <a:lnTo>
                  <a:pt x="571" y="307"/>
                </a:lnTo>
                <a:lnTo>
                  <a:pt x="563" y="393"/>
                </a:lnTo>
                <a:lnTo>
                  <a:pt x="531" y="400"/>
                </a:lnTo>
                <a:lnTo>
                  <a:pt x="530" y="451"/>
                </a:lnTo>
                <a:lnTo>
                  <a:pt x="510" y="478"/>
                </a:lnTo>
                <a:lnTo>
                  <a:pt x="486" y="462"/>
                </a:lnTo>
                <a:lnTo>
                  <a:pt x="429" y="503"/>
                </a:lnTo>
                <a:lnTo>
                  <a:pt x="398" y="501"/>
                </a:lnTo>
                <a:lnTo>
                  <a:pt x="372" y="558"/>
                </a:lnTo>
                <a:lnTo>
                  <a:pt x="331" y="529"/>
                </a:lnTo>
                <a:lnTo>
                  <a:pt x="240" y="487"/>
                </a:lnTo>
                <a:lnTo>
                  <a:pt x="182" y="442"/>
                </a:lnTo>
                <a:lnTo>
                  <a:pt x="107" y="436"/>
                </a:lnTo>
                <a:lnTo>
                  <a:pt x="104" y="410"/>
                </a:lnTo>
                <a:lnTo>
                  <a:pt x="85" y="398"/>
                </a:lnTo>
                <a:lnTo>
                  <a:pt x="68" y="306"/>
                </a:lnTo>
                <a:lnTo>
                  <a:pt x="32" y="322"/>
                </a:lnTo>
                <a:lnTo>
                  <a:pt x="27" y="275"/>
                </a:lnTo>
                <a:lnTo>
                  <a:pt x="45" y="260"/>
                </a:lnTo>
                <a:lnTo>
                  <a:pt x="28" y="218"/>
                </a:lnTo>
                <a:lnTo>
                  <a:pt x="41" y="187"/>
                </a:lnTo>
                <a:lnTo>
                  <a:pt x="33" y="172"/>
                </a:lnTo>
                <a:lnTo>
                  <a:pt x="15" y="183"/>
                </a:lnTo>
                <a:lnTo>
                  <a:pt x="15" y="147"/>
                </a:lnTo>
                <a:lnTo>
                  <a:pt x="26" y="125"/>
                </a:lnTo>
                <a:lnTo>
                  <a:pt x="8" y="120"/>
                </a:lnTo>
                <a:lnTo>
                  <a:pt x="0" y="80"/>
                </a:lnTo>
                <a:lnTo>
                  <a:pt x="39" y="79"/>
                </a:lnTo>
                <a:lnTo>
                  <a:pt x="21" y="57"/>
                </a:lnTo>
                <a:lnTo>
                  <a:pt x="140" y="76"/>
                </a:lnTo>
                <a:lnTo>
                  <a:pt x="316" y="0"/>
                </a:lnTo>
                <a:lnTo>
                  <a:pt x="342" y="24"/>
                </a:lnTo>
                <a:lnTo>
                  <a:pt x="330" y="50"/>
                </a:lnTo>
                <a:lnTo>
                  <a:pt x="349" y="94"/>
                </a:lnTo>
                <a:lnTo>
                  <a:pt x="388" y="99"/>
                </a:lnTo>
                <a:lnTo>
                  <a:pt x="420" y="106"/>
                </a:lnTo>
                <a:lnTo>
                  <a:pt x="434" y="12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78" name="Freeform 74"/>
          <p:cNvSpPr>
            <a:spLocks/>
          </p:cNvSpPr>
          <p:nvPr/>
        </p:nvSpPr>
        <p:spPr bwMode="auto">
          <a:xfrm>
            <a:off x="7422639" y="3105632"/>
            <a:ext cx="273050" cy="171450"/>
          </a:xfrm>
          <a:custGeom>
            <a:avLst/>
            <a:gdLst>
              <a:gd name="T0" fmla="*/ 5 w 362"/>
              <a:gd name="T1" fmla="*/ 16 h 261"/>
              <a:gd name="T2" fmla="*/ 7 w 362"/>
              <a:gd name="T3" fmla="*/ 18 h 261"/>
              <a:gd name="T4" fmla="*/ 0 w 362"/>
              <a:gd name="T5" fmla="*/ 18 h 261"/>
              <a:gd name="T6" fmla="*/ 0 w 362"/>
              <a:gd name="T7" fmla="*/ 24 h 261"/>
              <a:gd name="T8" fmla="*/ 4 w 362"/>
              <a:gd name="T9" fmla="*/ 29 h 261"/>
              <a:gd name="T10" fmla="*/ 8 w 362"/>
              <a:gd name="T11" fmla="*/ 31 h 261"/>
              <a:gd name="T12" fmla="*/ 17 w 362"/>
              <a:gd name="T13" fmla="*/ 35 h 261"/>
              <a:gd name="T14" fmla="*/ 32 w 362"/>
              <a:gd name="T15" fmla="*/ 34 h 261"/>
              <a:gd name="T16" fmla="*/ 50 w 362"/>
              <a:gd name="T17" fmla="*/ 43 h 261"/>
              <a:gd name="T18" fmla="*/ 57 w 362"/>
              <a:gd name="T19" fmla="*/ 45 h 261"/>
              <a:gd name="T20" fmla="*/ 66 w 362"/>
              <a:gd name="T21" fmla="*/ 38 h 261"/>
              <a:gd name="T22" fmla="*/ 63 w 362"/>
              <a:gd name="T23" fmla="*/ 35 h 261"/>
              <a:gd name="T24" fmla="*/ 66 w 362"/>
              <a:gd name="T25" fmla="*/ 33 h 261"/>
              <a:gd name="T26" fmla="*/ 73 w 362"/>
              <a:gd name="T27" fmla="*/ 37 h 261"/>
              <a:gd name="T28" fmla="*/ 79 w 362"/>
              <a:gd name="T29" fmla="*/ 29 h 261"/>
              <a:gd name="T30" fmla="*/ 82 w 362"/>
              <a:gd name="T31" fmla="*/ 22 h 261"/>
              <a:gd name="T32" fmla="*/ 72 w 362"/>
              <a:gd name="T33" fmla="*/ 20 h 261"/>
              <a:gd name="T34" fmla="*/ 73 w 362"/>
              <a:gd name="T35" fmla="*/ 17 h 261"/>
              <a:gd name="T36" fmla="*/ 78 w 362"/>
              <a:gd name="T37" fmla="*/ 17 h 261"/>
              <a:gd name="T38" fmla="*/ 79 w 362"/>
              <a:gd name="T39" fmla="*/ 12 h 261"/>
              <a:gd name="T40" fmla="*/ 69 w 362"/>
              <a:gd name="T41" fmla="*/ 7 h 261"/>
              <a:gd name="T42" fmla="*/ 49 w 362"/>
              <a:gd name="T43" fmla="*/ 0 h 261"/>
              <a:gd name="T44" fmla="*/ 46 w 362"/>
              <a:gd name="T45" fmla="*/ 5 h 261"/>
              <a:gd name="T46" fmla="*/ 39 w 362"/>
              <a:gd name="T47" fmla="*/ 7 h 261"/>
              <a:gd name="T48" fmla="*/ 33 w 362"/>
              <a:gd name="T49" fmla="*/ 9 h 261"/>
              <a:gd name="T50" fmla="*/ 26 w 362"/>
              <a:gd name="T51" fmla="*/ 8 h 261"/>
              <a:gd name="T52" fmla="*/ 5 w 362"/>
              <a:gd name="T53" fmla="*/ 16 h 2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2"/>
              <a:gd name="T82" fmla="*/ 0 h 261"/>
              <a:gd name="T83" fmla="*/ 362 w 362"/>
              <a:gd name="T84" fmla="*/ 261 h 2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2" h="261">
                <a:moveTo>
                  <a:pt x="22" y="93"/>
                </a:moveTo>
                <a:lnTo>
                  <a:pt x="30" y="107"/>
                </a:lnTo>
                <a:lnTo>
                  <a:pt x="0" y="107"/>
                </a:lnTo>
                <a:lnTo>
                  <a:pt x="3" y="143"/>
                </a:lnTo>
                <a:lnTo>
                  <a:pt x="19" y="167"/>
                </a:lnTo>
                <a:lnTo>
                  <a:pt x="33" y="181"/>
                </a:lnTo>
                <a:lnTo>
                  <a:pt x="75" y="204"/>
                </a:lnTo>
                <a:lnTo>
                  <a:pt x="143" y="200"/>
                </a:lnTo>
                <a:lnTo>
                  <a:pt x="220" y="254"/>
                </a:lnTo>
                <a:lnTo>
                  <a:pt x="255" y="261"/>
                </a:lnTo>
                <a:lnTo>
                  <a:pt x="293" y="221"/>
                </a:lnTo>
                <a:lnTo>
                  <a:pt x="277" y="205"/>
                </a:lnTo>
                <a:lnTo>
                  <a:pt x="290" y="192"/>
                </a:lnTo>
                <a:lnTo>
                  <a:pt x="322" y="216"/>
                </a:lnTo>
                <a:lnTo>
                  <a:pt x="349" y="167"/>
                </a:lnTo>
                <a:lnTo>
                  <a:pt x="362" y="125"/>
                </a:lnTo>
                <a:lnTo>
                  <a:pt x="317" y="119"/>
                </a:lnTo>
                <a:lnTo>
                  <a:pt x="322" y="101"/>
                </a:lnTo>
                <a:lnTo>
                  <a:pt x="346" y="99"/>
                </a:lnTo>
                <a:lnTo>
                  <a:pt x="349" y="71"/>
                </a:lnTo>
                <a:lnTo>
                  <a:pt x="308" y="42"/>
                </a:lnTo>
                <a:lnTo>
                  <a:pt x="217" y="0"/>
                </a:lnTo>
                <a:lnTo>
                  <a:pt x="205" y="31"/>
                </a:lnTo>
                <a:lnTo>
                  <a:pt x="172" y="38"/>
                </a:lnTo>
                <a:lnTo>
                  <a:pt x="147" y="54"/>
                </a:lnTo>
                <a:lnTo>
                  <a:pt x="116" y="48"/>
                </a:lnTo>
                <a:lnTo>
                  <a:pt x="22" y="9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79" name="Freeform 75"/>
          <p:cNvSpPr>
            <a:spLocks/>
          </p:cNvSpPr>
          <p:nvPr/>
        </p:nvSpPr>
        <p:spPr bwMode="auto">
          <a:xfrm>
            <a:off x="7732202" y="2829407"/>
            <a:ext cx="198438" cy="169863"/>
          </a:xfrm>
          <a:custGeom>
            <a:avLst/>
            <a:gdLst>
              <a:gd name="T0" fmla="*/ 0 w 264"/>
              <a:gd name="T1" fmla="*/ 10 h 261"/>
              <a:gd name="T2" fmla="*/ 6 w 264"/>
              <a:gd name="T3" fmla="*/ 9 h 261"/>
              <a:gd name="T4" fmla="*/ 10 w 264"/>
              <a:gd name="T5" fmla="*/ 13 h 261"/>
              <a:gd name="T6" fmla="*/ 24 w 264"/>
              <a:gd name="T7" fmla="*/ 28 h 261"/>
              <a:gd name="T8" fmla="*/ 24 w 264"/>
              <a:gd name="T9" fmla="*/ 33 h 261"/>
              <a:gd name="T10" fmla="*/ 31 w 264"/>
              <a:gd name="T11" fmla="*/ 41 h 261"/>
              <a:gd name="T12" fmla="*/ 37 w 264"/>
              <a:gd name="T13" fmla="*/ 42 h 261"/>
              <a:gd name="T14" fmla="*/ 43 w 264"/>
              <a:gd name="T15" fmla="*/ 40 h 261"/>
              <a:gd name="T16" fmla="*/ 38 w 264"/>
              <a:gd name="T17" fmla="*/ 34 h 261"/>
              <a:gd name="T18" fmla="*/ 41 w 264"/>
              <a:gd name="T19" fmla="*/ 31 h 261"/>
              <a:gd name="T20" fmla="*/ 48 w 264"/>
              <a:gd name="T21" fmla="*/ 36 h 261"/>
              <a:gd name="T22" fmla="*/ 54 w 264"/>
              <a:gd name="T23" fmla="*/ 44 h 261"/>
              <a:gd name="T24" fmla="*/ 59 w 264"/>
              <a:gd name="T25" fmla="*/ 41 h 261"/>
              <a:gd name="T26" fmla="*/ 57 w 264"/>
              <a:gd name="T27" fmla="*/ 36 h 261"/>
              <a:gd name="T28" fmla="*/ 59 w 264"/>
              <a:gd name="T29" fmla="*/ 34 h 261"/>
              <a:gd name="T30" fmla="*/ 56 w 264"/>
              <a:gd name="T31" fmla="*/ 30 h 261"/>
              <a:gd name="T32" fmla="*/ 58 w 264"/>
              <a:gd name="T33" fmla="*/ 27 h 261"/>
              <a:gd name="T34" fmla="*/ 56 w 264"/>
              <a:gd name="T35" fmla="*/ 23 h 261"/>
              <a:gd name="T36" fmla="*/ 58 w 264"/>
              <a:gd name="T37" fmla="*/ 19 h 261"/>
              <a:gd name="T38" fmla="*/ 58 w 264"/>
              <a:gd name="T39" fmla="*/ 11 h 261"/>
              <a:gd name="T40" fmla="*/ 53 w 264"/>
              <a:gd name="T41" fmla="*/ 6 h 261"/>
              <a:gd name="T42" fmla="*/ 47 w 264"/>
              <a:gd name="T43" fmla="*/ 5 h 261"/>
              <a:gd name="T44" fmla="*/ 43 w 264"/>
              <a:gd name="T45" fmla="*/ 0 h 261"/>
              <a:gd name="T46" fmla="*/ 38 w 264"/>
              <a:gd name="T47" fmla="*/ 1 h 261"/>
              <a:gd name="T48" fmla="*/ 36 w 264"/>
              <a:gd name="T49" fmla="*/ 5 h 261"/>
              <a:gd name="T50" fmla="*/ 33 w 264"/>
              <a:gd name="T51" fmla="*/ 4 h 261"/>
              <a:gd name="T52" fmla="*/ 29 w 264"/>
              <a:gd name="T53" fmla="*/ 7 h 261"/>
              <a:gd name="T54" fmla="*/ 25 w 264"/>
              <a:gd name="T55" fmla="*/ 7 h 261"/>
              <a:gd name="T56" fmla="*/ 21 w 264"/>
              <a:gd name="T57" fmla="*/ 6 h 261"/>
              <a:gd name="T58" fmla="*/ 18 w 264"/>
              <a:gd name="T59" fmla="*/ 7 h 261"/>
              <a:gd name="T60" fmla="*/ 15 w 264"/>
              <a:gd name="T61" fmla="*/ 5 h 261"/>
              <a:gd name="T62" fmla="*/ 11 w 264"/>
              <a:gd name="T63" fmla="*/ 7 h 261"/>
              <a:gd name="T64" fmla="*/ 6 w 264"/>
              <a:gd name="T65" fmla="*/ 3 h 261"/>
              <a:gd name="T66" fmla="*/ 1 w 264"/>
              <a:gd name="T67" fmla="*/ 4 h 261"/>
              <a:gd name="T68" fmla="*/ 0 w 264"/>
              <a:gd name="T69" fmla="*/ 10 h 2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
              <a:gd name="T106" fmla="*/ 0 h 261"/>
              <a:gd name="T107" fmla="*/ 264 w 264"/>
              <a:gd name="T108" fmla="*/ 261 h 2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 h="261">
                <a:moveTo>
                  <a:pt x="0" y="59"/>
                </a:moveTo>
                <a:lnTo>
                  <a:pt x="27" y="55"/>
                </a:lnTo>
                <a:lnTo>
                  <a:pt x="44" y="75"/>
                </a:lnTo>
                <a:lnTo>
                  <a:pt x="107" y="169"/>
                </a:lnTo>
                <a:lnTo>
                  <a:pt x="107" y="194"/>
                </a:lnTo>
                <a:lnTo>
                  <a:pt x="137" y="244"/>
                </a:lnTo>
                <a:lnTo>
                  <a:pt x="166" y="252"/>
                </a:lnTo>
                <a:lnTo>
                  <a:pt x="190" y="240"/>
                </a:lnTo>
                <a:lnTo>
                  <a:pt x="172" y="203"/>
                </a:lnTo>
                <a:lnTo>
                  <a:pt x="184" y="185"/>
                </a:lnTo>
                <a:lnTo>
                  <a:pt x="216" y="214"/>
                </a:lnTo>
                <a:lnTo>
                  <a:pt x="242" y="261"/>
                </a:lnTo>
                <a:lnTo>
                  <a:pt x="264" y="244"/>
                </a:lnTo>
                <a:lnTo>
                  <a:pt x="254" y="213"/>
                </a:lnTo>
                <a:lnTo>
                  <a:pt x="262" y="199"/>
                </a:lnTo>
                <a:lnTo>
                  <a:pt x="251" y="176"/>
                </a:lnTo>
                <a:lnTo>
                  <a:pt x="258" y="162"/>
                </a:lnTo>
                <a:lnTo>
                  <a:pt x="249" y="137"/>
                </a:lnTo>
                <a:lnTo>
                  <a:pt x="259" y="112"/>
                </a:lnTo>
                <a:lnTo>
                  <a:pt x="258" y="69"/>
                </a:lnTo>
                <a:lnTo>
                  <a:pt x="235" y="35"/>
                </a:lnTo>
                <a:lnTo>
                  <a:pt x="209" y="28"/>
                </a:lnTo>
                <a:lnTo>
                  <a:pt x="190" y="0"/>
                </a:lnTo>
                <a:lnTo>
                  <a:pt x="171" y="7"/>
                </a:lnTo>
                <a:lnTo>
                  <a:pt x="162" y="31"/>
                </a:lnTo>
                <a:lnTo>
                  <a:pt x="145" y="24"/>
                </a:lnTo>
                <a:lnTo>
                  <a:pt x="131" y="44"/>
                </a:lnTo>
                <a:lnTo>
                  <a:pt x="110" y="40"/>
                </a:lnTo>
                <a:lnTo>
                  <a:pt x="96" y="34"/>
                </a:lnTo>
                <a:lnTo>
                  <a:pt x="83" y="40"/>
                </a:lnTo>
                <a:lnTo>
                  <a:pt x="66" y="26"/>
                </a:lnTo>
                <a:lnTo>
                  <a:pt x="50" y="38"/>
                </a:lnTo>
                <a:lnTo>
                  <a:pt x="28" y="17"/>
                </a:lnTo>
                <a:lnTo>
                  <a:pt x="5" y="25"/>
                </a:lnTo>
                <a:lnTo>
                  <a:pt x="0" y="5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80" name="Freeform 76"/>
          <p:cNvSpPr>
            <a:spLocks/>
          </p:cNvSpPr>
          <p:nvPr/>
        </p:nvSpPr>
        <p:spPr bwMode="auto">
          <a:xfrm>
            <a:off x="7643302" y="2729394"/>
            <a:ext cx="231775" cy="138113"/>
          </a:xfrm>
          <a:custGeom>
            <a:avLst/>
            <a:gdLst>
              <a:gd name="T0" fmla="*/ 27 w 308"/>
              <a:gd name="T1" fmla="*/ 36 h 211"/>
              <a:gd name="T2" fmla="*/ 27 w 308"/>
              <a:gd name="T3" fmla="*/ 30 h 211"/>
              <a:gd name="T4" fmla="*/ 33 w 308"/>
              <a:gd name="T5" fmla="*/ 29 h 211"/>
              <a:gd name="T6" fmla="*/ 38 w 308"/>
              <a:gd name="T7" fmla="*/ 32 h 211"/>
              <a:gd name="T8" fmla="*/ 41 w 308"/>
              <a:gd name="T9" fmla="*/ 30 h 211"/>
              <a:gd name="T10" fmla="*/ 45 w 308"/>
              <a:gd name="T11" fmla="*/ 33 h 211"/>
              <a:gd name="T12" fmla="*/ 48 w 308"/>
              <a:gd name="T13" fmla="*/ 32 h 211"/>
              <a:gd name="T14" fmla="*/ 51 w 308"/>
              <a:gd name="T15" fmla="*/ 33 h 211"/>
              <a:gd name="T16" fmla="*/ 56 w 308"/>
              <a:gd name="T17" fmla="*/ 33 h 211"/>
              <a:gd name="T18" fmla="*/ 59 w 308"/>
              <a:gd name="T19" fmla="*/ 30 h 211"/>
              <a:gd name="T20" fmla="*/ 63 w 308"/>
              <a:gd name="T21" fmla="*/ 31 h 211"/>
              <a:gd name="T22" fmla="*/ 65 w 308"/>
              <a:gd name="T23" fmla="*/ 27 h 211"/>
              <a:gd name="T24" fmla="*/ 69 w 308"/>
              <a:gd name="T25" fmla="*/ 26 h 211"/>
              <a:gd name="T26" fmla="*/ 65 w 308"/>
              <a:gd name="T27" fmla="*/ 15 h 211"/>
              <a:gd name="T28" fmla="*/ 59 w 308"/>
              <a:gd name="T29" fmla="*/ 9 h 211"/>
              <a:gd name="T30" fmla="*/ 56 w 308"/>
              <a:gd name="T31" fmla="*/ 6 h 211"/>
              <a:gd name="T32" fmla="*/ 45 w 308"/>
              <a:gd name="T33" fmla="*/ 0 h 211"/>
              <a:gd name="T34" fmla="*/ 23 w 308"/>
              <a:gd name="T35" fmla="*/ 8 h 211"/>
              <a:gd name="T36" fmla="*/ 0 w 308"/>
              <a:gd name="T37" fmla="*/ 15 h 211"/>
              <a:gd name="T38" fmla="*/ 6 w 308"/>
              <a:gd name="T39" fmla="*/ 19 h 211"/>
              <a:gd name="T40" fmla="*/ 3 w 308"/>
              <a:gd name="T41" fmla="*/ 24 h 211"/>
              <a:gd name="T42" fmla="*/ 8 w 308"/>
              <a:gd name="T43" fmla="*/ 31 h 211"/>
              <a:gd name="T44" fmla="*/ 16 w 308"/>
              <a:gd name="T45" fmla="*/ 32 h 211"/>
              <a:gd name="T46" fmla="*/ 23 w 308"/>
              <a:gd name="T47" fmla="*/ 33 h 211"/>
              <a:gd name="T48" fmla="*/ 27 w 308"/>
              <a:gd name="T49" fmla="*/ 36 h 2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8"/>
              <a:gd name="T76" fmla="*/ 0 h 211"/>
              <a:gd name="T77" fmla="*/ 308 w 308"/>
              <a:gd name="T78" fmla="*/ 211 h 2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8" h="211">
                <a:moveTo>
                  <a:pt x="118" y="211"/>
                </a:moveTo>
                <a:lnTo>
                  <a:pt x="123" y="177"/>
                </a:lnTo>
                <a:lnTo>
                  <a:pt x="146" y="169"/>
                </a:lnTo>
                <a:lnTo>
                  <a:pt x="168" y="190"/>
                </a:lnTo>
                <a:lnTo>
                  <a:pt x="184" y="178"/>
                </a:lnTo>
                <a:lnTo>
                  <a:pt x="201" y="192"/>
                </a:lnTo>
                <a:lnTo>
                  <a:pt x="214" y="186"/>
                </a:lnTo>
                <a:lnTo>
                  <a:pt x="228" y="192"/>
                </a:lnTo>
                <a:lnTo>
                  <a:pt x="249" y="196"/>
                </a:lnTo>
                <a:lnTo>
                  <a:pt x="263" y="176"/>
                </a:lnTo>
                <a:lnTo>
                  <a:pt x="280" y="183"/>
                </a:lnTo>
                <a:lnTo>
                  <a:pt x="289" y="159"/>
                </a:lnTo>
                <a:lnTo>
                  <a:pt x="308" y="152"/>
                </a:lnTo>
                <a:lnTo>
                  <a:pt x="291" y="87"/>
                </a:lnTo>
                <a:lnTo>
                  <a:pt x="261" y="53"/>
                </a:lnTo>
                <a:lnTo>
                  <a:pt x="252" y="34"/>
                </a:lnTo>
                <a:lnTo>
                  <a:pt x="201" y="0"/>
                </a:lnTo>
                <a:lnTo>
                  <a:pt x="102" y="45"/>
                </a:lnTo>
                <a:lnTo>
                  <a:pt x="0" y="89"/>
                </a:lnTo>
                <a:lnTo>
                  <a:pt x="26" y="113"/>
                </a:lnTo>
                <a:lnTo>
                  <a:pt x="14" y="139"/>
                </a:lnTo>
                <a:lnTo>
                  <a:pt x="33" y="183"/>
                </a:lnTo>
                <a:lnTo>
                  <a:pt x="72" y="188"/>
                </a:lnTo>
                <a:lnTo>
                  <a:pt x="104" y="195"/>
                </a:lnTo>
                <a:lnTo>
                  <a:pt x="118" y="211"/>
                </a:lnTo>
                <a:close/>
              </a:path>
            </a:pathLst>
          </a:custGeom>
          <a:solidFill>
            <a:srgbClr val="FF9900"/>
          </a:solidFill>
          <a:ln w="1651">
            <a:solidFill>
              <a:srgbClr val="000000"/>
            </a:solidFill>
            <a:round/>
            <a:headEnd/>
            <a:tailEnd/>
          </a:ln>
        </p:spPr>
        <p:txBody>
          <a:bodyPr/>
          <a:lstStyle/>
          <a:p>
            <a:endParaRPr lang="sv-SE">
              <a:solidFill>
                <a:prstClr val="black"/>
              </a:solidFill>
              <a:latin typeface="Verdana"/>
            </a:endParaRPr>
          </a:p>
        </p:txBody>
      </p:sp>
      <p:sp>
        <p:nvSpPr>
          <p:cNvPr id="81" name="Freeform 77"/>
          <p:cNvSpPr>
            <a:spLocks/>
          </p:cNvSpPr>
          <p:nvPr/>
        </p:nvSpPr>
        <p:spPr bwMode="auto">
          <a:xfrm>
            <a:off x="7838564" y="2743682"/>
            <a:ext cx="123825" cy="107950"/>
          </a:xfrm>
          <a:custGeom>
            <a:avLst/>
            <a:gdLst>
              <a:gd name="T0" fmla="*/ 0 w 164"/>
              <a:gd name="T1" fmla="*/ 5 h 167"/>
              <a:gd name="T2" fmla="*/ 9 w 164"/>
              <a:gd name="T3" fmla="*/ 5 h 167"/>
              <a:gd name="T4" fmla="*/ 12 w 164"/>
              <a:gd name="T5" fmla="*/ 7 h 167"/>
              <a:gd name="T6" fmla="*/ 17 w 164"/>
              <a:gd name="T7" fmla="*/ 4 h 167"/>
              <a:gd name="T8" fmla="*/ 16 w 164"/>
              <a:gd name="T9" fmla="*/ 2 h 167"/>
              <a:gd name="T10" fmla="*/ 22 w 164"/>
              <a:gd name="T11" fmla="*/ 2 h 167"/>
              <a:gd name="T12" fmla="*/ 25 w 164"/>
              <a:gd name="T13" fmla="*/ 0 h 167"/>
              <a:gd name="T14" fmla="*/ 33 w 164"/>
              <a:gd name="T15" fmla="*/ 0 h 167"/>
              <a:gd name="T16" fmla="*/ 33 w 164"/>
              <a:gd name="T17" fmla="*/ 11 h 167"/>
              <a:gd name="T18" fmla="*/ 34 w 164"/>
              <a:gd name="T19" fmla="*/ 13 h 167"/>
              <a:gd name="T20" fmla="*/ 30 w 164"/>
              <a:gd name="T21" fmla="*/ 15 h 167"/>
              <a:gd name="T22" fmla="*/ 32 w 164"/>
              <a:gd name="T23" fmla="*/ 19 h 167"/>
              <a:gd name="T24" fmla="*/ 37 w 164"/>
              <a:gd name="T25" fmla="*/ 19 h 167"/>
              <a:gd name="T26" fmla="*/ 35 w 164"/>
              <a:gd name="T27" fmla="*/ 22 h 167"/>
              <a:gd name="T28" fmla="*/ 28 w 164"/>
              <a:gd name="T29" fmla="*/ 26 h 167"/>
              <a:gd name="T30" fmla="*/ 21 w 164"/>
              <a:gd name="T31" fmla="*/ 28 h 167"/>
              <a:gd name="T32" fmla="*/ 15 w 164"/>
              <a:gd name="T33" fmla="*/ 26 h 167"/>
              <a:gd name="T34" fmla="*/ 10 w 164"/>
              <a:gd name="T35" fmla="*/ 22 h 167"/>
              <a:gd name="T36" fmla="*/ 7 w 164"/>
              <a:gd name="T37" fmla="*/ 11 h 167"/>
              <a:gd name="T38" fmla="*/ 0 w 164"/>
              <a:gd name="T39" fmla="*/ 5 h 1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4"/>
              <a:gd name="T61" fmla="*/ 0 h 167"/>
              <a:gd name="T62" fmla="*/ 164 w 164"/>
              <a:gd name="T63" fmla="*/ 167 h 1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4" h="167">
                <a:moveTo>
                  <a:pt x="0" y="33"/>
                </a:moveTo>
                <a:lnTo>
                  <a:pt x="38" y="30"/>
                </a:lnTo>
                <a:lnTo>
                  <a:pt x="53" y="40"/>
                </a:lnTo>
                <a:lnTo>
                  <a:pt x="74" y="25"/>
                </a:lnTo>
                <a:lnTo>
                  <a:pt x="72" y="11"/>
                </a:lnTo>
                <a:lnTo>
                  <a:pt x="99" y="14"/>
                </a:lnTo>
                <a:lnTo>
                  <a:pt x="110" y="0"/>
                </a:lnTo>
                <a:lnTo>
                  <a:pt x="147" y="2"/>
                </a:lnTo>
                <a:lnTo>
                  <a:pt x="146" y="65"/>
                </a:lnTo>
                <a:lnTo>
                  <a:pt x="152" y="82"/>
                </a:lnTo>
                <a:lnTo>
                  <a:pt x="134" y="94"/>
                </a:lnTo>
                <a:lnTo>
                  <a:pt x="142" y="115"/>
                </a:lnTo>
                <a:lnTo>
                  <a:pt x="164" y="116"/>
                </a:lnTo>
                <a:lnTo>
                  <a:pt x="153" y="134"/>
                </a:lnTo>
                <a:lnTo>
                  <a:pt x="122" y="157"/>
                </a:lnTo>
                <a:lnTo>
                  <a:pt x="92" y="167"/>
                </a:lnTo>
                <a:lnTo>
                  <a:pt x="66" y="160"/>
                </a:lnTo>
                <a:lnTo>
                  <a:pt x="47" y="132"/>
                </a:lnTo>
                <a:lnTo>
                  <a:pt x="30" y="67"/>
                </a:lnTo>
                <a:lnTo>
                  <a:pt x="0" y="3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82" name="Freeform 78"/>
          <p:cNvSpPr>
            <a:spLocks/>
          </p:cNvSpPr>
          <p:nvPr/>
        </p:nvSpPr>
        <p:spPr bwMode="auto">
          <a:xfrm>
            <a:off x="7908414" y="2619857"/>
            <a:ext cx="209550" cy="339725"/>
          </a:xfrm>
          <a:custGeom>
            <a:avLst/>
            <a:gdLst>
              <a:gd name="T0" fmla="*/ 14 w 277"/>
              <a:gd name="T1" fmla="*/ 55 h 518"/>
              <a:gd name="T2" fmla="*/ 16 w 277"/>
              <a:gd name="T3" fmla="*/ 52 h 518"/>
              <a:gd name="T4" fmla="*/ 11 w 277"/>
              <a:gd name="T5" fmla="*/ 52 h 518"/>
              <a:gd name="T6" fmla="*/ 10 w 277"/>
              <a:gd name="T7" fmla="*/ 48 h 518"/>
              <a:gd name="T8" fmla="*/ 14 w 277"/>
              <a:gd name="T9" fmla="*/ 46 h 518"/>
              <a:gd name="T10" fmla="*/ 12 w 277"/>
              <a:gd name="T11" fmla="*/ 43 h 518"/>
              <a:gd name="T12" fmla="*/ 12 w 277"/>
              <a:gd name="T13" fmla="*/ 32 h 518"/>
              <a:gd name="T14" fmla="*/ 4 w 277"/>
              <a:gd name="T15" fmla="*/ 32 h 518"/>
              <a:gd name="T16" fmla="*/ 5 w 277"/>
              <a:gd name="T17" fmla="*/ 26 h 518"/>
              <a:gd name="T18" fmla="*/ 10 w 277"/>
              <a:gd name="T19" fmla="*/ 26 h 518"/>
              <a:gd name="T20" fmla="*/ 14 w 277"/>
              <a:gd name="T21" fmla="*/ 28 h 518"/>
              <a:gd name="T22" fmla="*/ 17 w 277"/>
              <a:gd name="T23" fmla="*/ 27 h 518"/>
              <a:gd name="T24" fmla="*/ 17 w 277"/>
              <a:gd name="T25" fmla="*/ 21 h 518"/>
              <a:gd name="T26" fmla="*/ 20 w 277"/>
              <a:gd name="T27" fmla="*/ 19 h 518"/>
              <a:gd name="T28" fmla="*/ 20 w 277"/>
              <a:gd name="T29" fmla="*/ 13 h 518"/>
              <a:gd name="T30" fmla="*/ 16 w 277"/>
              <a:gd name="T31" fmla="*/ 11 h 518"/>
              <a:gd name="T32" fmla="*/ 19 w 277"/>
              <a:gd name="T33" fmla="*/ 4 h 518"/>
              <a:gd name="T34" fmla="*/ 21 w 277"/>
              <a:gd name="T35" fmla="*/ 3 h 518"/>
              <a:gd name="T36" fmla="*/ 21 w 277"/>
              <a:gd name="T37" fmla="*/ 0 h 518"/>
              <a:gd name="T38" fmla="*/ 25 w 277"/>
              <a:gd name="T39" fmla="*/ 0 h 518"/>
              <a:gd name="T40" fmla="*/ 27 w 277"/>
              <a:gd name="T41" fmla="*/ 3 h 518"/>
              <a:gd name="T42" fmla="*/ 31 w 277"/>
              <a:gd name="T43" fmla="*/ 5 h 518"/>
              <a:gd name="T44" fmla="*/ 42 w 277"/>
              <a:gd name="T45" fmla="*/ 24 h 518"/>
              <a:gd name="T46" fmla="*/ 51 w 277"/>
              <a:gd name="T47" fmla="*/ 29 h 518"/>
              <a:gd name="T48" fmla="*/ 58 w 277"/>
              <a:gd name="T49" fmla="*/ 41 h 518"/>
              <a:gd name="T50" fmla="*/ 57 w 277"/>
              <a:gd name="T51" fmla="*/ 50 h 518"/>
              <a:gd name="T52" fmla="*/ 63 w 277"/>
              <a:gd name="T53" fmla="*/ 52 h 518"/>
              <a:gd name="T54" fmla="*/ 59 w 277"/>
              <a:gd name="T55" fmla="*/ 58 h 518"/>
              <a:gd name="T56" fmla="*/ 50 w 277"/>
              <a:gd name="T57" fmla="*/ 59 h 518"/>
              <a:gd name="T58" fmla="*/ 46 w 277"/>
              <a:gd name="T59" fmla="*/ 64 h 518"/>
              <a:gd name="T60" fmla="*/ 44 w 277"/>
              <a:gd name="T61" fmla="*/ 71 h 518"/>
              <a:gd name="T62" fmla="*/ 39 w 277"/>
              <a:gd name="T63" fmla="*/ 71 h 518"/>
              <a:gd name="T64" fmla="*/ 38 w 277"/>
              <a:gd name="T65" fmla="*/ 75 h 518"/>
              <a:gd name="T66" fmla="*/ 28 w 277"/>
              <a:gd name="T67" fmla="*/ 75 h 518"/>
              <a:gd name="T68" fmla="*/ 21 w 277"/>
              <a:gd name="T69" fmla="*/ 75 h 518"/>
              <a:gd name="T70" fmla="*/ 20 w 277"/>
              <a:gd name="T71" fmla="*/ 80 h 518"/>
              <a:gd name="T72" fmla="*/ 15 w 277"/>
              <a:gd name="T73" fmla="*/ 79 h 518"/>
              <a:gd name="T74" fmla="*/ 6 w 277"/>
              <a:gd name="T75" fmla="*/ 88 h 518"/>
              <a:gd name="T76" fmla="*/ 4 w 277"/>
              <a:gd name="T77" fmla="*/ 84 h 518"/>
              <a:gd name="T78" fmla="*/ 5 w 277"/>
              <a:gd name="T79" fmla="*/ 82 h 518"/>
              <a:gd name="T80" fmla="*/ 3 w 277"/>
              <a:gd name="T81" fmla="*/ 78 h 518"/>
              <a:gd name="T82" fmla="*/ 5 w 277"/>
              <a:gd name="T83" fmla="*/ 74 h 518"/>
              <a:gd name="T84" fmla="*/ 5 w 277"/>
              <a:gd name="T85" fmla="*/ 66 h 518"/>
              <a:gd name="T86" fmla="*/ 0 w 277"/>
              <a:gd name="T87" fmla="*/ 60 h 518"/>
              <a:gd name="T88" fmla="*/ 7 w 277"/>
              <a:gd name="T89" fmla="*/ 59 h 518"/>
              <a:gd name="T90" fmla="*/ 14 w 277"/>
              <a:gd name="T91" fmla="*/ 55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7"/>
              <a:gd name="T139" fmla="*/ 0 h 518"/>
              <a:gd name="T140" fmla="*/ 277 w 277"/>
              <a:gd name="T141" fmla="*/ 518 h 5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7" h="518">
                <a:moveTo>
                  <a:pt x="61" y="321"/>
                </a:moveTo>
                <a:lnTo>
                  <a:pt x="72" y="303"/>
                </a:lnTo>
                <a:lnTo>
                  <a:pt x="50" y="302"/>
                </a:lnTo>
                <a:lnTo>
                  <a:pt x="42" y="281"/>
                </a:lnTo>
                <a:lnTo>
                  <a:pt x="60" y="269"/>
                </a:lnTo>
                <a:lnTo>
                  <a:pt x="54" y="252"/>
                </a:lnTo>
                <a:lnTo>
                  <a:pt x="55" y="189"/>
                </a:lnTo>
                <a:lnTo>
                  <a:pt x="18" y="187"/>
                </a:lnTo>
                <a:lnTo>
                  <a:pt x="22" y="155"/>
                </a:lnTo>
                <a:lnTo>
                  <a:pt x="42" y="156"/>
                </a:lnTo>
                <a:lnTo>
                  <a:pt x="60" y="162"/>
                </a:lnTo>
                <a:lnTo>
                  <a:pt x="75" y="159"/>
                </a:lnTo>
                <a:lnTo>
                  <a:pt x="76" y="126"/>
                </a:lnTo>
                <a:lnTo>
                  <a:pt x="87" y="114"/>
                </a:lnTo>
                <a:lnTo>
                  <a:pt x="89" y="75"/>
                </a:lnTo>
                <a:lnTo>
                  <a:pt x="70" y="66"/>
                </a:lnTo>
                <a:lnTo>
                  <a:pt x="81" y="22"/>
                </a:lnTo>
                <a:lnTo>
                  <a:pt x="92" y="19"/>
                </a:lnTo>
                <a:lnTo>
                  <a:pt x="92" y="0"/>
                </a:lnTo>
                <a:lnTo>
                  <a:pt x="110" y="3"/>
                </a:lnTo>
                <a:lnTo>
                  <a:pt x="118" y="20"/>
                </a:lnTo>
                <a:lnTo>
                  <a:pt x="138" y="28"/>
                </a:lnTo>
                <a:lnTo>
                  <a:pt x="185" y="142"/>
                </a:lnTo>
                <a:lnTo>
                  <a:pt x="224" y="173"/>
                </a:lnTo>
                <a:lnTo>
                  <a:pt x="257" y="239"/>
                </a:lnTo>
                <a:lnTo>
                  <a:pt x="251" y="292"/>
                </a:lnTo>
                <a:lnTo>
                  <a:pt x="277" y="302"/>
                </a:lnTo>
                <a:lnTo>
                  <a:pt x="260" y="338"/>
                </a:lnTo>
                <a:lnTo>
                  <a:pt x="221" y="345"/>
                </a:lnTo>
                <a:lnTo>
                  <a:pt x="201" y="373"/>
                </a:lnTo>
                <a:lnTo>
                  <a:pt x="195" y="417"/>
                </a:lnTo>
                <a:lnTo>
                  <a:pt x="171" y="418"/>
                </a:lnTo>
                <a:lnTo>
                  <a:pt x="166" y="438"/>
                </a:lnTo>
                <a:lnTo>
                  <a:pt x="121" y="441"/>
                </a:lnTo>
                <a:lnTo>
                  <a:pt x="94" y="437"/>
                </a:lnTo>
                <a:lnTo>
                  <a:pt x="89" y="466"/>
                </a:lnTo>
                <a:lnTo>
                  <a:pt x="67" y="465"/>
                </a:lnTo>
                <a:lnTo>
                  <a:pt x="27" y="518"/>
                </a:lnTo>
                <a:lnTo>
                  <a:pt x="16" y="495"/>
                </a:lnTo>
                <a:lnTo>
                  <a:pt x="23" y="481"/>
                </a:lnTo>
                <a:lnTo>
                  <a:pt x="14" y="456"/>
                </a:lnTo>
                <a:lnTo>
                  <a:pt x="24" y="431"/>
                </a:lnTo>
                <a:lnTo>
                  <a:pt x="23" y="388"/>
                </a:lnTo>
                <a:lnTo>
                  <a:pt x="0" y="354"/>
                </a:lnTo>
                <a:lnTo>
                  <a:pt x="30" y="344"/>
                </a:lnTo>
                <a:lnTo>
                  <a:pt x="61" y="32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83" name="Freeform 79"/>
          <p:cNvSpPr>
            <a:spLocks/>
          </p:cNvSpPr>
          <p:nvPr/>
        </p:nvSpPr>
        <p:spPr bwMode="auto">
          <a:xfrm>
            <a:off x="7819514" y="2227744"/>
            <a:ext cx="442913" cy="420688"/>
          </a:xfrm>
          <a:custGeom>
            <a:avLst/>
            <a:gdLst>
              <a:gd name="T0" fmla="*/ 111 w 584"/>
              <a:gd name="T1" fmla="*/ 59 h 642"/>
              <a:gd name="T2" fmla="*/ 111 w 584"/>
              <a:gd name="T3" fmla="*/ 68 h 642"/>
              <a:gd name="T4" fmla="*/ 108 w 584"/>
              <a:gd name="T5" fmla="*/ 71 h 642"/>
              <a:gd name="T6" fmla="*/ 113 w 584"/>
              <a:gd name="T7" fmla="*/ 76 h 642"/>
              <a:gd name="T8" fmla="*/ 119 w 584"/>
              <a:gd name="T9" fmla="*/ 77 h 642"/>
              <a:gd name="T10" fmla="*/ 125 w 584"/>
              <a:gd name="T11" fmla="*/ 81 h 642"/>
              <a:gd name="T12" fmla="*/ 128 w 584"/>
              <a:gd name="T13" fmla="*/ 89 h 642"/>
              <a:gd name="T14" fmla="*/ 133 w 584"/>
              <a:gd name="T15" fmla="*/ 89 h 642"/>
              <a:gd name="T16" fmla="*/ 133 w 584"/>
              <a:gd name="T17" fmla="*/ 92 h 642"/>
              <a:gd name="T18" fmla="*/ 127 w 584"/>
              <a:gd name="T19" fmla="*/ 102 h 642"/>
              <a:gd name="T20" fmla="*/ 115 w 584"/>
              <a:gd name="T21" fmla="*/ 109 h 642"/>
              <a:gd name="T22" fmla="*/ 110 w 584"/>
              <a:gd name="T23" fmla="*/ 101 h 642"/>
              <a:gd name="T24" fmla="*/ 105 w 584"/>
              <a:gd name="T25" fmla="*/ 104 h 642"/>
              <a:gd name="T26" fmla="*/ 101 w 584"/>
              <a:gd name="T27" fmla="*/ 102 h 642"/>
              <a:gd name="T28" fmla="*/ 100 w 584"/>
              <a:gd name="T29" fmla="*/ 99 h 642"/>
              <a:gd name="T30" fmla="*/ 92 w 584"/>
              <a:gd name="T31" fmla="*/ 94 h 642"/>
              <a:gd name="T32" fmla="*/ 85 w 584"/>
              <a:gd name="T33" fmla="*/ 97 h 642"/>
              <a:gd name="T34" fmla="*/ 82 w 584"/>
              <a:gd name="T35" fmla="*/ 104 h 642"/>
              <a:gd name="T36" fmla="*/ 74 w 584"/>
              <a:gd name="T37" fmla="*/ 108 h 642"/>
              <a:gd name="T38" fmla="*/ 58 w 584"/>
              <a:gd name="T39" fmla="*/ 107 h 642"/>
              <a:gd name="T40" fmla="*/ 54 w 584"/>
              <a:gd name="T41" fmla="*/ 106 h 642"/>
              <a:gd name="T42" fmla="*/ 52 w 584"/>
              <a:gd name="T43" fmla="*/ 103 h 642"/>
              <a:gd name="T44" fmla="*/ 48 w 584"/>
              <a:gd name="T45" fmla="*/ 102 h 642"/>
              <a:gd name="T46" fmla="*/ 44 w 584"/>
              <a:gd name="T47" fmla="*/ 99 h 642"/>
              <a:gd name="T48" fmla="*/ 44 w 584"/>
              <a:gd name="T49" fmla="*/ 96 h 642"/>
              <a:gd name="T50" fmla="*/ 42 w 584"/>
              <a:gd name="T51" fmla="*/ 95 h 642"/>
              <a:gd name="T52" fmla="*/ 38 w 584"/>
              <a:gd name="T53" fmla="*/ 95 h 642"/>
              <a:gd name="T54" fmla="*/ 36 w 584"/>
              <a:gd name="T55" fmla="*/ 92 h 642"/>
              <a:gd name="T56" fmla="*/ 33 w 584"/>
              <a:gd name="T57" fmla="*/ 90 h 642"/>
              <a:gd name="T58" fmla="*/ 29 w 584"/>
              <a:gd name="T59" fmla="*/ 90 h 642"/>
              <a:gd name="T60" fmla="*/ 17 w 584"/>
              <a:gd name="T61" fmla="*/ 78 h 642"/>
              <a:gd name="T62" fmla="*/ 10 w 584"/>
              <a:gd name="T63" fmla="*/ 78 h 642"/>
              <a:gd name="T64" fmla="*/ 2 w 584"/>
              <a:gd name="T65" fmla="*/ 74 h 642"/>
              <a:gd name="T66" fmla="*/ 0 w 584"/>
              <a:gd name="T67" fmla="*/ 67 h 642"/>
              <a:gd name="T68" fmla="*/ 6 w 584"/>
              <a:gd name="T69" fmla="*/ 64 h 642"/>
              <a:gd name="T70" fmla="*/ 14 w 584"/>
              <a:gd name="T71" fmla="*/ 65 h 642"/>
              <a:gd name="T72" fmla="*/ 26 w 584"/>
              <a:gd name="T73" fmla="*/ 65 h 642"/>
              <a:gd name="T74" fmla="*/ 37 w 584"/>
              <a:gd name="T75" fmla="*/ 73 h 642"/>
              <a:gd name="T76" fmla="*/ 44 w 584"/>
              <a:gd name="T77" fmla="*/ 71 h 642"/>
              <a:gd name="T78" fmla="*/ 40 w 584"/>
              <a:gd name="T79" fmla="*/ 68 h 642"/>
              <a:gd name="T80" fmla="*/ 41 w 584"/>
              <a:gd name="T81" fmla="*/ 59 h 642"/>
              <a:gd name="T82" fmla="*/ 45 w 584"/>
              <a:gd name="T83" fmla="*/ 58 h 642"/>
              <a:gd name="T84" fmla="*/ 47 w 584"/>
              <a:gd name="T85" fmla="*/ 53 h 642"/>
              <a:gd name="T86" fmla="*/ 40 w 584"/>
              <a:gd name="T87" fmla="*/ 45 h 642"/>
              <a:gd name="T88" fmla="*/ 36 w 584"/>
              <a:gd name="T89" fmla="*/ 41 h 642"/>
              <a:gd name="T90" fmla="*/ 25 w 584"/>
              <a:gd name="T91" fmla="*/ 38 h 642"/>
              <a:gd name="T92" fmla="*/ 10 w 584"/>
              <a:gd name="T93" fmla="*/ 21 h 642"/>
              <a:gd name="T94" fmla="*/ 13 w 584"/>
              <a:gd name="T95" fmla="*/ 19 h 642"/>
              <a:gd name="T96" fmla="*/ 25 w 584"/>
              <a:gd name="T97" fmla="*/ 0 h 642"/>
              <a:gd name="T98" fmla="*/ 77 w 584"/>
              <a:gd name="T99" fmla="*/ 16 h 642"/>
              <a:gd name="T100" fmla="*/ 108 w 584"/>
              <a:gd name="T101" fmla="*/ 19 h 642"/>
              <a:gd name="T102" fmla="*/ 110 w 584"/>
              <a:gd name="T103" fmla="*/ 22 h 642"/>
              <a:gd name="T104" fmla="*/ 121 w 584"/>
              <a:gd name="T105" fmla="*/ 27 h 642"/>
              <a:gd name="T106" fmla="*/ 115 w 584"/>
              <a:gd name="T107" fmla="*/ 39 h 642"/>
              <a:gd name="T108" fmla="*/ 107 w 584"/>
              <a:gd name="T109" fmla="*/ 41 h 642"/>
              <a:gd name="T110" fmla="*/ 110 w 584"/>
              <a:gd name="T111" fmla="*/ 46 h 642"/>
              <a:gd name="T112" fmla="*/ 103 w 584"/>
              <a:gd name="T113" fmla="*/ 54 h 642"/>
              <a:gd name="T114" fmla="*/ 96 w 584"/>
              <a:gd name="T115" fmla="*/ 53 h 642"/>
              <a:gd name="T116" fmla="*/ 100 w 584"/>
              <a:gd name="T117" fmla="*/ 59 h 642"/>
              <a:gd name="T118" fmla="*/ 111 w 584"/>
              <a:gd name="T119" fmla="*/ 59 h 6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4"/>
              <a:gd name="T181" fmla="*/ 0 h 642"/>
              <a:gd name="T182" fmla="*/ 584 w 584"/>
              <a:gd name="T183" fmla="*/ 642 h 6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4" h="642">
                <a:moveTo>
                  <a:pt x="485" y="347"/>
                </a:moveTo>
                <a:lnTo>
                  <a:pt x="487" y="398"/>
                </a:lnTo>
                <a:lnTo>
                  <a:pt x="475" y="415"/>
                </a:lnTo>
                <a:lnTo>
                  <a:pt x="494" y="446"/>
                </a:lnTo>
                <a:lnTo>
                  <a:pt x="524" y="450"/>
                </a:lnTo>
                <a:lnTo>
                  <a:pt x="548" y="475"/>
                </a:lnTo>
                <a:lnTo>
                  <a:pt x="562" y="523"/>
                </a:lnTo>
                <a:lnTo>
                  <a:pt x="582" y="520"/>
                </a:lnTo>
                <a:lnTo>
                  <a:pt x="584" y="542"/>
                </a:lnTo>
                <a:lnTo>
                  <a:pt x="555" y="598"/>
                </a:lnTo>
                <a:lnTo>
                  <a:pt x="503" y="642"/>
                </a:lnTo>
                <a:lnTo>
                  <a:pt x="482" y="593"/>
                </a:lnTo>
                <a:lnTo>
                  <a:pt x="460" y="607"/>
                </a:lnTo>
                <a:lnTo>
                  <a:pt x="441" y="601"/>
                </a:lnTo>
                <a:lnTo>
                  <a:pt x="440" y="579"/>
                </a:lnTo>
                <a:lnTo>
                  <a:pt x="405" y="552"/>
                </a:lnTo>
                <a:lnTo>
                  <a:pt x="370" y="568"/>
                </a:lnTo>
                <a:lnTo>
                  <a:pt x="360" y="611"/>
                </a:lnTo>
                <a:lnTo>
                  <a:pt x="325" y="635"/>
                </a:lnTo>
                <a:lnTo>
                  <a:pt x="256" y="628"/>
                </a:lnTo>
                <a:lnTo>
                  <a:pt x="236" y="620"/>
                </a:lnTo>
                <a:lnTo>
                  <a:pt x="228" y="603"/>
                </a:lnTo>
                <a:lnTo>
                  <a:pt x="210" y="600"/>
                </a:lnTo>
                <a:lnTo>
                  <a:pt x="195" y="584"/>
                </a:lnTo>
                <a:lnTo>
                  <a:pt x="195" y="563"/>
                </a:lnTo>
                <a:lnTo>
                  <a:pt x="185" y="556"/>
                </a:lnTo>
                <a:lnTo>
                  <a:pt x="166" y="557"/>
                </a:lnTo>
                <a:lnTo>
                  <a:pt x="156" y="541"/>
                </a:lnTo>
                <a:lnTo>
                  <a:pt x="145" y="530"/>
                </a:lnTo>
                <a:lnTo>
                  <a:pt x="127" y="525"/>
                </a:lnTo>
                <a:lnTo>
                  <a:pt x="75" y="459"/>
                </a:lnTo>
                <a:lnTo>
                  <a:pt x="43" y="460"/>
                </a:lnTo>
                <a:lnTo>
                  <a:pt x="9" y="433"/>
                </a:lnTo>
                <a:lnTo>
                  <a:pt x="0" y="393"/>
                </a:lnTo>
                <a:lnTo>
                  <a:pt x="28" y="374"/>
                </a:lnTo>
                <a:lnTo>
                  <a:pt x="60" y="382"/>
                </a:lnTo>
                <a:lnTo>
                  <a:pt x="116" y="381"/>
                </a:lnTo>
                <a:lnTo>
                  <a:pt x="164" y="432"/>
                </a:lnTo>
                <a:lnTo>
                  <a:pt x="193" y="420"/>
                </a:lnTo>
                <a:lnTo>
                  <a:pt x="176" y="400"/>
                </a:lnTo>
                <a:lnTo>
                  <a:pt x="180" y="345"/>
                </a:lnTo>
                <a:lnTo>
                  <a:pt x="199" y="338"/>
                </a:lnTo>
                <a:lnTo>
                  <a:pt x="207" y="312"/>
                </a:lnTo>
                <a:lnTo>
                  <a:pt x="176" y="263"/>
                </a:lnTo>
                <a:lnTo>
                  <a:pt x="158" y="240"/>
                </a:lnTo>
                <a:lnTo>
                  <a:pt x="109" y="222"/>
                </a:lnTo>
                <a:lnTo>
                  <a:pt x="45" y="127"/>
                </a:lnTo>
                <a:lnTo>
                  <a:pt x="58" y="113"/>
                </a:lnTo>
                <a:lnTo>
                  <a:pt x="109" y="0"/>
                </a:lnTo>
                <a:lnTo>
                  <a:pt x="337" y="93"/>
                </a:lnTo>
                <a:lnTo>
                  <a:pt x="474" y="108"/>
                </a:lnTo>
                <a:lnTo>
                  <a:pt x="482" y="131"/>
                </a:lnTo>
                <a:lnTo>
                  <a:pt x="532" y="157"/>
                </a:lnTo>
                <a:lnTo>
                  <a:pt x="502" y="228"/>
                </a:lnTo>
                <a:lnTo>
                  <a:pt x="472" y="241"/>
                </a:lnTo>
                <a:lnTo>
                  <a:pt x="483" y="272"/>
                </a:lnTo>
                <a:lnTo>
                  <a:pt x="450" y="316"/>
                </a:lnTo>
                <a:lnTo>
                  <a:pt x="421" y="311"/>
                </a:lnTo>
                <a:lnTo>
                  <a:pt x="437" y="344"/>
                </a:lnTo>
                <a:lnTo>
                  <a:pt x="485" y="347"/>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84" name="Freeform 80"/>
          <p:cNvSpPr>
            <a:spLocks/>
          </p:cNvSpPr>
          <p:nvPr/>
        </p:nvSpPr>
        <p:spPr bwMode="auto">
          <a:xfrm>
            <a:off x="7697277" y="2310294"/>
            <a:ext cx="279400" cy="200025"/>
          </a:xfrm>
          <a:custGeom>
            <a:avLst/>
            <a:gdLst>
              <a:gd name="T0" fmla="*/ 63 w 370"/>
              <a:gd name="T1" fmla="*/ 43 h 305"/>
              <a:gd name="T2" fmla="*/ 74 w 370"/>
              <a:gd name="T3" fmla="*/ 52 h 305"/>
              <a:gd name="T4" fmla="*/ 80 w 370"/>
              <a:gd name="T5" fmla="*/ 50 h 305"/>
              <a:gd name="T6" fmla="*/ 77 w 370"/>
              <a:gd name="T7" fmla="*/ 47 h 305"/>
              <a:gd name="T8" fmla="*/ 78 w 370"/>
              <a:gd name="T9" fmla="*/ 37 h 305"/>
              <a:gd name="T10" fmla="*/ 82 w 370"/>
              <a:gd name="T11" fmla="*/ 36 h 305"/>
              <a:gd name="T12" fmla="*/ 84 w 370"/>
              <a:gd name="T13" fmla="*/ 31 h 305"/>
              <a:gd name="T14" fmla="*/ 77 w 370"/>
              <a:gd name="T15" fmla="*/ 23 h 305"/>
              <a:gd name="T16" fmla="*/ 73 w 370"/>
              <a:gd name="T17" fmla="*/ 19 h 305"/>
              <a:gd name="T18" fmla="*/ 61 w 370"/>
              <a:gd name="T19" fmla="*/ 16 h 305"/>
              <a:gd name="T20" fmla="*/ 47 w 370"/>
              <a:gd name="T21" fmla="*/ 0 h 305"/>
              <a:gd name="T22" fmla="*/ 37 w 370"/>
              <a:gd name="T23" fmla="*/ 5 h 305"/>
              <a:gd name="T24" fmla="*/ 0 w 370"/>
              <a:gd name="T25" fmla="*/ 24 h 305"/>
              <a:gd name="T26" fmla="*/ 32 w 370"/>
              <a:gd name="T27" fmla="*/ 43 h 305"/>
              <a:gd name="T28" fmla="*/ 37 w 370"/>
              <a:gd name="T29" fmla="*/ 45 h 305"/>
              <a:gd name="T30" fmla="*/ 43 w 370"/>
              <a:gd name="T31" fmla="*/ 42 h 305"/>
              <a:gd name="T32" fmla="*/ 50 w 370"/>
              <a:gd name="T33" fmla="*/ 43 h 305"/>
              <a:gd name="T34" fmla="*/ 63 w 370"/>
              <a:gd name="T35" fmla="*/ 43 h 3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0"/>
              <a:gd name="T55" fmla="*/ 0 h 305"/>
              <a:gd name="T56" fmla="*/ 370 w 370"/>
              <a:gd name="T57" fmla="*/ 305 h 3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0" h="305">
                <a:moveTo>
                  <a:pt x="279" y="254"/>
                </a:moveTo>
                <a:lnTo>
                  <a:pt x="327" y="305"/>
                </a:lnTo>
                <a:lnTo>
                  <a:pt x="356" y="293"/>
                </a:lnTo>
                <a:lnTo>
                  <a:pt x="339" y="273"/>
                </a:lnTo>
                <a:lnTo>
                  <a:pt x="343" y="218"/>
                </a:lnTo>
                <a:lnTo>
                  <a:pt x="362" y="211"/>
                </a:lnTo>
                <a:lnTo>
                  <a:pt x="370" y="185"/>
                </a:lnTo>
                <a:lnTo>
                  <a:pt x="339" y="136"/>
                </a:lnTo>
                <a:lnTo>
                  <a:pt x="321" y="113"/>
                </a:lnTo>
                <a:lnTo>
                  <a:pt x="272" y="95"/>
                </a:lnTo>
                <a:lnTo>
                  <a:pt x="208" y="0"/>
                </a:lnTo>
                <a:lnTo>
                  <a:pt x="163" y="28"/>
                </a:lnTo>
                <a:lnTo>
                  <a:pt x="0" y="140"/>
                </a:lnTo>
                <a:lnTo>
                  <a:pt x="141" y="252"/>
                </a:lnTo>
                <a:lnTo>
                  <a:pt x="163" y="266"/>
                </a:lnTo>
                <a:lnTo>
                  <a:pt x="191" y="247"/>
                </a:lnTo>
                <a:lnTo>
                  <a:pt x="223" y="255"/>
                </a:lnTo>
                <a:lnTo>
                  <a:pt x="279" y="25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85" name="Freeform 81"/>
          <p:cNvSpPr>
            <a:spLocks/>
          </p:cNvSpPr>
          <p:nvPr/>
        </p:nvSpPr>
        <p:spPr bwMode="auto">
          <a:xfrm>
            <a:off x="7748077" y="2475394"/>
            <a:ext cx="231775" cy="293688"/>
          </a:xfrm>
          <a:custGeom>
            <a:avLst/>
            <a:gdLst>
              <a:gd name="T0" fmla="*/ 28 w 305"/>
              <a:gd name="T1" fmla="*/ 75 h 448"/>
              <a:gd name="T2" fmla="*/ 36 w 305"/>
              <a:gd name="T3" fmla="*/ 75 h 448"/>
              <a:gd name="T4" fmla="*/ 40 w 305"/>
              <a:gd name="T5" fmla="*/ 76 h 448"/>
              <a:gd name="T6" fmla="*/ 45 w 305"/>
              <a:gd name="T7" fmla="*/ 74 h 448"/>
              <a:gd name="T8" fmla="*/ 44 w 305"/>
              <a:gd name="T9" fmla="*/ 71 h 448"/>
              <a:gd name="T10" fmla="*/ 50 w 305"/>
              <a:gd name="T11" fmla="*/ 72 h 448"/>
              <a:gd name="T12" fmla="*/ 53 w 305"/>
              <a:gd name="T13" fmla="*/ 69 h 448"/>
              <a:gd name="T14" fmla="*/ 54 w 305"/>
              <a:gd name="T15" fmla="*/ 64 h 448"/>
              <a:gd name="T16" fmla="*/ 58 w 305"/>
              <a:gd name="T17" fmla="*/ 64 h 448"/>
              <a:gd name="T18" fmla="*/ 63 w 305"/>
              <a:gd name="T19" fmla="*/ 65 h 448"/>
              <a:gd name="T20" fmla="*/ 66 w 305"/>
              <a:gd name="T21" fmla="*/ 65 h 448"/>
              <a:gd name="T22" fmla="*/ 66 w 305"/>
              <a:gd name="T23" fmla="*/ 59 h 448"/>
              <a:gd name="T24" fmla="*/ 69 w 305"/>
              <a:gd name="T25" fmla="*/ 57 h 448"/>
              <a:gd name="T26" fmla="*/ 69 w 305"/>
              <a:gd name="T27" fmla="*/ 50 h 448"/>
              <a:gd name="T28" fmla="*/ 65 w 305"/>
              <a:gd name="T29" fmla="*/ 49 h 448"/>
              <a:gd name="T30" fmla="*/ 67 w 305"/>
              <a:gd name="T31" fmla="*/ 41 h 448"/>
              <a:gd name="T32" fmla="*/ 70 w 305"/>
              <a:gd name="T33" fmla="*/ 41 h 448"/>
              <a:gd name="T34" fmla="*/ 70 w 305"/>
              <a:gd name="T35" fmla="*/ 38 h 448"/>
              <a:gd name="T36" fmla="*/ 67 w 305"/>
              <a:gd name="T37" fmla="*/ 35 h 448"/>
              <a:gd name="T38" fmla="*/ 67 w 305"/>
              <a:gd name="T39" fmla="*/ 31 h 448"/>
              <a:gd name="T40" fmla="*/ 64 w 305"/>
              <a:gd name="T41" fmla="*/ 30 h 448"/>
              <a:gd name="T42" fmla="*/ 60 w 305"/>
              <a:gd name="T43" fmla="*/ 31 h 448"/>
              <a:gd name="T44" fmla="*/ 57 w 305"/>
              <a:gd name="T45" fmla="*/ 28 h 448"/>
              <a:gd name="T46" fmla="*/ 55 w 305"/>
              <a:gd name="T47" fmla="*/ 26 h 448"/>
              <a:gd name="T48" fmla="*/ 51 w 305"/>
              <a:gd name="T49" fmla="*/ 25 h 448"/>
              <a:gd name="T50" fmla="*/ 39 w 305"/>
              <a:gd name="T51" fmla="*/ 14 h 448"/>
              <a:gd name="T52" fmla="*/ 32 w 305"/>
              <a:gd name="T53" fmla="*/ 14 h 448"/>
              <a:gd name="T54" fmla="*/ 24 w 305"/>
              <a:gd name="T55" fmla="*/ 9 h 448"/>
              <a:gd name="T56" fmla="*/ 22 w 305"/>
              <a:gd name="T57" fmla="*/ 2 h 448"/>
              <a:gd name="T58" fmla="*/ 17 w 305"/>
              <a:gd name="T59" fmla="*/ 0 h 448"/>
              <a:gd name="T60" fmla="*/ 0 w 305"/>
              <a:gd name="T61" fmla="*/ 36 h 448"/>
              <a:gd name="T62" fmla="*/ 6 w 305"/>
              <a:gd name="T63" fmla="*/ 58 h 448"/>
              <a:gd name="T64" fmla="*/ 11 w 305"/>
              <a:gd name="T65" fmla="*/ 57 h 448"/>
              <a:gd name="T66" fmla="*/ 13 w 305"/>
              <a:gd name="T67" fmla="*/ 61 h 448"/>
              <a:gd name="T68" fmla="*/ 11 w 305"/>
              <a:gd name="T69" fmla="*/ 62 h 448"/>
              <a:gd name="T70" fmla="*/ 14 w 305"/>
              <a:gd name="T71" fmla="*/ 66 h 448"/>
              <a:gd name="T72" fmla="*/ 26 w 305"/>
              <a:gd name="T73" fmla="*/ 72 h 448"/>
              <a:gd name="T74" fmla="*/ 28 w 305"/>
              <a:gd name="T75" fmla="*/ 75 h 4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5"/>
              <a:gd name="T115" fmla="*/ 0 h 448"/>
              <a:gd name="T116" fmla="*/ 305 w 305"/>
              <a:gd name="T117" fmla="*/ 448 h 4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5" h="448">
                <a:moveTo>
                  <a:pt x="121" y="441"/>
                </a:moveTo>
                <a:lnTo>
                  <a:pt x="159" y="438"/>
                </a:lnTo>
                <a:lnTo>
                  <a:pt x="174" y="448"/>
                </a:lnTo>
                <a:lnTo>
                  <a:pt x="195" y="433"/>
                </a:lnTo>
                <a:lnTo>
                  <a:pt x="193" y="419"/>
                </a:lnTo>
                <a:lnTo>
                  <a:pt x="220" y="422"/>
                </a:lnTo>
                <a:lnTo>
                  <a:pt x="231" y="408"/>
                </a:lnTo>
                <a:lnTo>
                  <a:pt x="235" y="376"/>
                </a:lnTo>
                <a:lnTo>
                  <a:pt x="255" y="377"/>
                </a:lnTo>
                <a:lnTo>
                  <a:pt x="273" y="383"/>
                </a:lnTo>
                <a:lnTo>
                  <a:pt x="288" y="380"/>
                </a:lnTo>
                <a:lnTo>
                  <a:pt x="289" y="347"/>
                </a:lnTo>
                <a:lnTo>
                  <a:pt x="300" y="335"/>
                </a:lnTo>
                <a:lnTo>
                  <a:pt x="302" y="296"/>
                </a:lnTo>
                <a:lnTo>
                  <a:pt x="283" y="287"/>
                </a:lnTo>
                <a:lnTo>
                  <a:pt x="294" y="243"/>
                </a:lnTo>
                <a:lnTo>
                  <a:pt x="305" y="240"/>
                </a:lnTo>
                <a:lnTo>
                  <a:pt x="305" y="221"/>
                </a:lnTo>
                <a:lnTo>
                  <a:pt x="290" y="205"/>
                </a:lnTo>
                <a:lnTo>
                  <a:pt x="290" y="184"/>
                </a:lnTo>
                <a:lnTo>
                  <a:pt x="280" y="177"/>
                </a:lnTo>
                <a:lnTo>
                  <a:pt x="261" y="178"/>
                </a:lnTo>
                <a:lnTo>
                  <a:pt x="251" y="162"/>
                </a:lnTo>
                <a:lnTo>
                  <a:pt x="240" y="151"/>
                </a:lnTo>
                <a:lnTo>
                  <a:pt x="222" y="146"/>
                </a:lnTo>
                <a:lnTo>
                  <a:pt x="170" y="80"/>
                </a:lnTo>
                <a:lnTo>
                  <a:pt x="138" y="81"/>
                </a:lnTo>
                <a:lnTo>
                  <a:pt x="104" y="54"/>
                </a:lnTo>
                <a:lnTo>
                  <a:pt x="95" y="14"/>
                </a:lnTo>
                <a:lnTo>
                  <a:pt x="73" y="0"/>
                </a:lnTo>
                <a:lnTo>
                  <a:pt x="0" y="213"/>
                </a:lnTo>
                <a:lnTo>
                  <a:pt x="27" y="339"/>
                </a:lnTo>
                <a:lnTo>
                  <a:pt x="47" y="331"/>
                </a:lnTo>
                <a:lnTo>
                  <a:pt x="58" y="355"/>
                </a:lnTo>
                <a:lnTo>
                  <a:pt x="48" y="363"/>
                </a:lnTo>
                <a:lnTo>
                  <a:pt x="61" y="388"/>
                </a:lnTo>
                <a:lnTo>
                  <a:pt x="112" y="422"/>
                </a:lnTo>
                <a:lnTo>
                  <a:pt x="121" y="44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86" name="Freeform 82"/>
          <p:cNvSpPr>
            <a:spLocks/>
          </p:cNvSpPr>
          <p:nvPr/>
        </p:nvSpPr>
        <p:spPr bwMode="auto">
          <a:xfrm>
            <a:off x="8013189" y="2589694"/>
            <a:ext cx="187325" cy="228600"/>
          </a:xfrm>
          <a:custGeom>
            <a:avLst/>
            <a:gdLst>
              <a:gd name="T0" fmla="*/ 49 w 247"/>
              <a:gd name="T1" fmla="*/ 23 h 350"/>
              <a:gd name="T2" fmla="*/ 56 w 247"/>
              <a:gd name="T3" fmla="*/ 15 h 350"/>
              <a:gd name="T4" fmla="*/ 52 w 247"/>
              <a:gd name="T5" fmla="*/ 7 h 350"/>
              <a:gd name="T6" fmla="*/ 46 w 247"/>
              <a:gd name="T7" fmla="*/ 9 h 350"/>
              <a:gd name="T8" fmla="*/ 42 w 247"/>
              <a:gd name="T9" fmla="*/ 8 h 350"/>
              <a:gd name="T10" fmla="*/ 42 w 247"/>
              <a:gd name="T11" fmla="*/ 5 h 350"/>
              <a:gd name="T12" fmla="*/ 34 w 247"/>
              <a:gd name="T13" fmla="*/ 0 h 350"/>
              <a:gd name="T14" fmla="*/ 26 w 247"/>
              <a:gd name="T15" fmla="*/ 3 h 350"/>
              <a:gd name="T16" fmla="*/ 24 w 247"/>
              <a:gd name="T17" fmla="*/ 10 h 350"/>
              <a:gd name="T18" fmla="*/ 16 w 247"/>
              <a:gd name="T19" fmla="*/ 14 h 350"/>
              <a:gd name="T20" fmla="*/ 0 w 247"/>
              <a:gd name="T21" fmla="*/ 13 h 350"/>
              <a:gd name="T22" fmla="*/ 11 w 247"/>
              <a:gd name="T23" fmla="*/ 32 h 350"/>
              <a:gd name="T24" fmla="*/ 20 w 247"/>
              <a:gd name="T25" fmla="*/ 37 h 350"/>
              <a:gd name="T26" fmla="*/ 27 w 247"/>
              <a:gd name="T27" fmla="*/ 49 h 350"/>
              <a:gd name="T28" fmla="*/ 26 w 247"/>
              <a:gd name="T29" fmla="*/ 58 h 350"/>
              <a:gd name="T30" fmla="*/ 32 w 247"/>
              <a:gd name="T31" fmla="*/ 59 h 350"/>
              <a:gd name="T32" fmla="*/ 36 w 247"/>
              <a:gd name="T33" fmla="*/ 51 h 350"/>
              <a:gd name="T34" fmla="*/ 41 w 247"/>
              <a:gd name="T35" fmla="*/ 40 h 350"/>
              <a:gd name="T36" fmla="*/ 42 w 247"/>
              <a:gd name="T37" fmla="*/ 30 h 350"/>
              <a:gd name="T38" fmla="*/ 49 w 247"/>
              <a:gd name="T39" fmla="*/ 23 h 3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7"/>
              <a:gd name="T61" fmla="*/ 0 h 350"/>
              <a:gd name="T62" fmla="*/ 247 w 247"/>
              <a:gd name="T63" fmla="*/ 350 h 3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7" h="350">
                <a:moveTo>
                  <a:pt x="213" y="137"/>
                </a:moveTo>
                <a:lnTo>
                  <a:pt x="247" y="90"/>
                </a:lnTo>
                <a:lnTo>
                  <a:pt x="226" y="41"/>
                </a:lnTo>
                <a:lnTo>
                  <a:pt x="204" y="55"/>
                </a:lnTo>
                <a:lnTo>
                  <a:pt x="185" y="49"/>
                </a:lnTo>
                <a:lnTo>
                  <a:pt x="184" y="27"/>
                </a:lnTo>
                <a:lnTo>
                  <a:pt x="149" y="0"/>
                </a:lnTo>
                <a:lnTo>
                  <a:pt x="114" y="16"/>
                </a:lnTo>
                <a:lnTo>
                  <a:pt x="104" y="59"/>
                </a:lnTo>
                <a:lnTo>
                  <a:pt x="69" y="83"/>
                </a:lnTo>
                <a:lnTo>
                  <a:pt x="0" y="76"/>
                </a:lnTo>
                <a:lnTo>
                  <a:pt x="47" y="190"/>
                </a:lnTo>
                <a:lnTo>
                  <a:pt x="86" y="221"/>
                </a:lnTo>
                <a:lnTo>
                  <a:pt x="119" y="287"/>
                </a:lnTo>
                <a:lnTo>
                  <a:pt x="113" y="340"/>
                </a:lnTo>
                <a:lnTo>
                  <a:pt x="139" y="350"/>
                </a:lnTo>
                <a:lnTo>
                  <a:pt x="158" y="303"/>
                </a:lnTo>
                <a:lnTo>
                  <a:pt x="177" y="235"/>
                </a:lnTo>
                <a:lnTo>
                  <a:pt x="184" y="177"/>
                </a:lnTo>
                <a:lnTo>
                  <a:pt x="213" y="137"/>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87" name="Freeform 83"/>
          <p:cNvSpPr>
            <a:spLocks/>
          </p:cNvSpPr>
          <p:nvPr/>
        </p:nvSpPr>
        <p:spPr bwMode="auto">
          <a:xfrm>
            <a:off x="7581389" y="2189644"/>
            <a:ext cx="238125" cy="214313"/>
          </a:xfrm>
          <a:custGeom>
            <a:avLst/>
            <a:gdLst>
              <a:gd name="T0" fmla="*/ 0 w 318"/>
              <a:gd name="T1" fmla="*/ 29 h 325"/>
              <a:gd name="T2" fmla="*/ 8 w 318"/>
              <a:gd name="T3" fmla="*/ 33 h 325"/>
              <a:gd name="T4" fmla="*/ 34 w 318"/>
              <a:gd name="T5" fmla="*/ 56 h 325"/>
              <a:gd name="T6" fmla="*/ 71 w 318"/>
              <a:gd name="T7" fmla="*/ 37 h 325"/>
              <a:gd name="T8" fmla="*/ 66 w 318"/>
              <a:gd name="T9" fmla="*/ 33 h 325"/>
              <a:gd name="T10" fmla="*/ 61 w 318"/>
              <a:gd name="T11" fmla="*/ 31 h 325"/>
              <a:gd name="T12" fmla="*/ 61 w 318"/>
              <a:gd name="T13" fmla="*/ 28 h 325"/>
              <a:gd name="T14" fmla="*/ 63 w 318"/>
              <a:gd name="T15" fmla="*/ 26 h 325"/>
              <a:gd name="T16" fmla="*/ 51 w 318"/>
              <a:gd name="T17" fmla="*/ 20 h 325"/>
              <a:gd name="T18" fmla="*/ 49 w 318"/>
              <a:gd name="T19" fmla="*/ 20 h 325"/>
              <a:gd name="T20" fmla="*/ 48 w 318"/>
              <a:gd name="T21" fmla="*/ 18 h 325"/>
              <a:gd name="T22" fmla="*/ 43 w 318"/>
              <a:gd name="T23" fmla="*/ 16 h 325"/>
              <a:gd name="T24" fmla="*/ 38 w 318"/>
              <a:gd name="T25" fmla="*/ 14 h 325"/>
              <a:gd name="T26" fmla="*/ 35 w 318"/>
              <a:gd name="T27" fmla="*/ 12 h 325"/>
              <a:gd name="T28" fmla="*/ 33 w 318"/>
              <a:gd name="T29" fmla="*/ 10 h 325"/>
              <a:gd name="T30" fmla="*/ 32 w 318"/>
              <a:gd name="T31" fmla="*/ 7 h 325"/>
              <a:gd name="T32" fmla="*/ 29 w 318"/>
              <a:gd name="T33" fmla="*/ 7 h 325"/>
              <a:gd name="T34" fmla="*/ 22 w 318"/>
              <a:gd name="T35" fmla="*/ 7 h 325"/>
              <a:gd name="T36" fmla="*/ 18 w 318"/>
              <a:gd name="T37" fmla="*/ 4 h 325"/>
              <a:gd name="T38" fmla="*/ 13 w 318"/>
              <a:gd name="T39" fmla="*/ 1 h 325"/>
              <a:gd name="T40" fmla="*/ 6 w 318"/>
              <a:gd name="T41" fmla="*/ 0 h 325"/>
              <a:gd name="T42" fmla="*/ 7 w 318"/>
              <a:gd name="T43" fmla="*/ 11 h 325"/>
              <a:gd name="T44" fmla="*/ 0 w 318"/>
              <a:gd name="T45" fmla="*/ 29 h 3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8"/>
              <a:gd name="T70" fmla="*/ 0 h 325"/>
              <a:gd name="T71" fmla="*/ 318 w 318"/>
              <a:gd name="T72" fmla="*/ 325 h 3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8" h="325">
                <a:moveTo>
                  <a:pt x="0" y="172"/>
                </a:moveTo>
                <a:lnTo>
                  <a:pt x="35" y="193"/>
                </a:lnTo>
                <a:lnTo>
                  <a:pt x="155" y="325"/>
                </a:lnTo>
                <a:lnTo>
                  <a:pt x="318" y="213"/>
                </a:lnTo>
                <a:lnTo>
                  <a:pt x="296" y="190"/>
                </a:lnTo>
                <a:lnTo>
                  <a:pt x="275" y="177"/>
                </a:lnTo>
                <a:lnTo>
                  <a:pt x="273" y="163"/>
                </a:lnTo>
                <a:lnTo>
                  <a:pt x="281" y="149"/>
                </a:lnTo>
                <a:lnTo>
                  <a:pt x="230" y="113"/>
                </a:lnTo>
                <a:lnTo>
                  <a:pt x="218" y="117"/>
                </a:lnTo>
                <a:lnTo>
                  <a:pt x="217" y="103"/>
                </a:lnTo>
                <a:lnTo>
                  <a:pt x="192" y="93"/>
                </a:lnTo>
                <a:lnTo>
                  <a:pt x="169" y="81"/>
                </a:lnTo>
                <a:lnTo>
                  <a:pt x="160" y="67"/>
                </a:lnTo>
                <a:lnTo>
                  <a:pt x="146" y="59"/>
                </a:lnTo>
                <a:lnTo>
                  <a:pt x="141" y="44"/>
                </a:lnTo>
                <a:lnTo>
                  <a:pt x="129" y="40"/>
                </a:lnTo>
                <a:lnTo>
                  <a:pt x="98" y="40"/>
                </a:lnTo>
                <a:lnTo>
                  <a:pt x="81" y="21"/>
                </a:lnTo>
                <a:lnTo>
                  <a:pt x="58" y="8"/>
                </a:lnTo>
                <a:lnTo>
                  <a:pt x="25" y="0"/>
                </a:lnTo>
                <a:lnTo>
                  <a:pt x="29" y="62"/>
                </a:lnTo>
                <a:lnTo>
                  <a:pt x="0" y="17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88" name="Freeform 84"/>
          <p:cNvSpPr>
            <a:spLocks/>
          </p:cNvSpPr>
          <p:nvPr/>
        </p:nvSpPr>
        <p:spPr bwMode="auto">
          <a:xfrm>
            <a:off x="7003539" y="3732695"/>
            <a:ext cx="228600" cy="247650"/>
          </a:xfrm>
          <a:custGeom>
            <a:avLst/>
            <a:gdLst>
              <a:gd name="T0" fmla="*/ 15 w 303"/>
              <a:gd name="T1" fmla="*/ 2 h 378"/>
              <a:gd name="T2" fmla="*/ 29 w 303"/>
              <a:gd name="T3" fmla="*/ 0 h 378"/>
              <a:gd name="T4" fmla="*/ 36 w 303"/>
              <a:gd name="T5" fmla="*/ 6 h 378"/>
              <a:gd name="T6" fmla="*/ 52 w 303"/>
              <a:gd name="T7" fmla="*/ 9 h 378"/>
              <a:gd name="T8" fmla="*/ 64 w 303"/>
              <a:gd name="T9" fmla="*/ 17 h 378"/>
              <a:gd name="T10" fmla="*/ 63 w 303"/>
              <a:gd name="T11" fmla="*/ 20 h 378"/>
              <a:gd name="T12" fmla="*/ 68 w 303"/>
              <a:gd name="T13" fmla="*/ 25 h 378"/>
              <a:gd name="T14" fmla="*/ 59 w 303"/>
              <a:gd name="T15" fmla="*/ 38 h 378"/>
              <a:gd name="T16" fmla="*/ 46 w 303"/>
              <a:gd name="T17" fmla="*/ 64 h 378"/>
              <a:gd name="T18" fmla="*/ 34 w 303"/>
              <a:gd name="T19" fmla="*/ 59 h 378"/>
              <a:gd name="T20" fmla="*/ 29 w 303"/>
              <a:gd name="T21" fmla="*/ 52 h 378"/>
              <a:gd name="T22" fmla="*/ 28 w 303"/>
              <a:gd name="T23" fmla="*/ 43 h 378"/>
              <a:gd name="T24" fmla="*/ 0 w 303"/>
              <a:gd name="T25" fmla="*/ 13 h 378"/>
              <a:gd name="T26" fmla="*/ 6 w 303"/>
              <a:gd name="T27" fmla="*/ 6 h 378"/>
              <a:gd name="T28" fmla="*/ 13 w 303"/>
              <a:gd name="T29" fmla="*/ 6 h 378"/>
              <a:gd name="T30" fmla="*/ 15 w 303"/>
              <a:gd name="T31" fmla="*/ 2 h 3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3"/>
              <a:gd name="T49" fmla="*/ 0 h 378"/>
              <a:gd name="T50" fmla="*/ 303 w 303"/>
              <a:gd name="T51" fmla="*/ 378 h 3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3" h="378">
                <a:moveTo>
                  <a:pt x="68" y="13"/>
                </a:moveTo>
                <a:lnTo>
                  <a:pt x="128" y="0"/>
                </a:lnTo>
                <a:lnTo>
                  <a:pt x="157" y="33"/>
                </a:lnTo>
                <a:lnTo>
                  <a:pt x="230" y="55"/>
                </a:lnTo>
                <a:lnTo>
                  <a:pt x="281" y="98"/>
                </a:lnTo>
                <a:lnTo>
                  <a:pt x="279" y="119"/>
                </a:lnTo>
                <a:lnTo>
                  <a:pt x="303" y="148"/>
                </a:lnTo>
                <a:lnTo>
                  <a:pt x="263" y="225"/>
                </a:lnTo>
                <a:lnTo>
                  <a:pt x="203" y="378"/>
                </a:lnTo>
                <a:lnTo>
                  <a:pt x="151" y="348"/>
                </a:lnTo>
                <a:lnTo>
                  <a:pt x="130" y="306"/>
                </a:lnTo>
                <a:lnTo>
                  <a:pt x="122" y="250"/>
                </a:lnTo>
                <a:lnTo>
                  <a:pt x="0" y="75"/>
                </a:lnTo>
                <a:lnTo>
                  <a:pt x="26" y="35"/>
                </a:lnTo>
                <a:lnTo>
                  <a:pt x="56" y="35"/>
                </a:lnTo>
                <a:lnTo>
                  <a:pt x="68" y="1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89" name="Freeform 85"/>
          <p:cNvSpPr>
            <a:spLocks/>
          </p:cNvSpPr>
          <p:nvPr/>
        </p:nvSpPr>
        <p:spPr bwMode="auto">
          <a:xfrm>
            <a:off x="7181339" y="3489807"/>
            <a:ext cx="304800" cy="158750"/>
          </a:xfrm>
          <a:custGeom>
            <a:avLst/>
            <a:gdLst>
              <a:gd name="T0" fmla="*/ 63 w 401"/>
              <a:gd name="T1" fmla="*/ 41 h 243"/>
              <a:gd name="T2" fmla="*/ 76 w 401"/>
              <a:gd name="T3" fmla="*/ 37 h 243"/>
              <a:gd name="T4" fmla="*/ 82 w 401"/>
              <a:gd name="T5" fmla="*/ 39 h 243"/>
              <a:gd name="T6" fmla="*/ 85 w 401"/>
              <a:gd name="T7" fmla="*/ 30 h 243"/>
              <a:gd name="T8" fmla="*/ 90 w 401"/>
              <a:gd name="T9" fmla="*/ 23 h 243"/>
              <a:gd name="T10" fmla="*/ 92 w 401"/>
              <a:gd name="T11" fmla="*/ 10 h 243"/>
              <a:gd name="T12" fmla="*/ 82 w 401"/>
              <a:gd name="T13" fmla="*/ 8 h 243"/>
              <a:gd name="T14" fmla="*/ 76 w 401"/>
              <a:gd name="T15" fmla="*/ 9 h 243"/>
              <a:gd name="T16" fmla="*/ 70 w 401"/>
              <a:gd name="T17" fmla="*/ 6 h 243"/>
              <a:gd name="T18" fmla="*/ 67 w 401"/>
              <a:gd name="T19" fmla="*/ 8 h 243"/>
              <a:gd name="T20" fmla="*/ 59 w 401"/>
              <a:gd name="T21" fmla="*/ 6 h 243"/>
              <a:gd name="T22" fmla="*/ 55 w 401"/>
              <a:gd name="T23" fmla="*/ 7 h 243"/>
              <a:gd name="T24" fmla="*/ 47 w 401"/>
              <a:gd name="T25" fmla="*/ 4 h 243"/>
              <a:gd name="T26" fmla="*/ 29 w 401"/>
              <a:gd name="T27" fmla="*/ 0 h 243"/>
              <a:gd name="T28" fmla="*/ 11 w 401"/>
              <a:gd name="T29" fmla="*/ 0 h 243"/>
              <a:gd name="T30" fmla="*/ 0 w 401"/>
              <a:gd name="T31" fmla="*/ 0 h 243"/>
              <a:gd name="T32" fmla="*/ 43 w 401"/>
              <a:gd name="T33" fmla="*/ 19 h 243"/>
              <a:gd name="T34" fmla="*/ 47 w 401"/>
              <a:gd name="T35" fmla="*/ 28 h 243"/>
              <a:gd name="T36" fmla="*/ 58 w 401"/>
              <a:gd name="T37" fmla="*/ 40 h 243"/>
              <a:gd name="T38" fmla="*/ 63 w 401"/>
              <a:gd name="T39" fmla="*/ 41 h 2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1"/>
              <a:gd name="T61" fmla="*/ 0 h 243"/>
              <a:gd name="T62" fmla="*/ 401 w 401"/>
              <a:gd name="T63" fmla="*/ 243 h 2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1" h="243">
                <a:moveTo>
                  <a:pt x="275" y="243"/>
                </a:moveTo>
                <a:lnTo>
                  <a:pt x="330" y="219"/>
                </a:lnTo>
                <a:lnTo>
                  <a:pt x="359" y="230"/>
                </a:lnTo>
                <a:lnTo>
                  <a:pt x="369" y="176"/>
                </a:lnTo>
                <a:lnTo>
                  <a:pt x="390" y="139"/>
                </a:lnTo>
                <a:lnTo>
                  <a:pt x="401" y="58"/>
                </a:lnTo>
                <a:lnTo>
                  <a:pt x="358" y="46"/>
                </a:lnTo>
                <a:lnTo>
                  <a:pt x="332" y="50"/>
                </a:lnTo>
                <a:lnTo>
                  <a:pt x="305" y="37"/>
                </a:lnTo>
                <a:lnTo>
                  <a:pt x="291" y="46"/>
                </a:lnTo>
                <a:lnTo>
                  <a:pt x="256" y="36"/>
                </a:lnTo>
                <a:lnTo>
                  <a:pt x="238" y="40"/>
                </a:lnTo>
                <a:lnTo>
                  <a:pt x="206" y="21"/>
                </a:lnTo>
                <a:lnTo>
                  <a:pt x="126" y="2"/>
                </a:lnTo>
                <a:lnTo>
                  <a:pt x="50" y="0"/>
                </a:lnTo>
                <a:lnTo>
                  <a:pt x="0" y="2"/>
                </a:lnTo>
                <a:lnTo>
                  <a:pt x="185" y="112"/>
                </a:lnTo>
                <a:lnTo>
                  <a:pt x="206" y="164"/>
                </a:lnTo>
                <a:lnTo>
                  <a:pt x="255" y="238"/>
                </a:lnTo>
                <a:lnTo>
                  <a:pt x="275" y="24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90" name="Freeform 86"/>
          <p:cNvSpPr>
            <a:spLocks/>
          </p:cNvSpPr>
          <p:nvPr/>
        </p:nvSpPr>
        <p:spPr bwMode="auto">
          <a:xfrm>
            <a:off x="6844789" y="3448532"/>
            <a:ext cx="458788" cy="339725"/>
          </a:xfrm>
          <a:custGeom>
            <a:avLst/>
            <a:gdLst>
              <a:gd name="T0" fmla="*/ 63 w 606"/>
              <a:gd name="T1" fmla="*/ 76 h 521"/>
              <a:gd name="T2" fmla="*/ 76 w 606"/>
              <a:gd name="T3" fmla="*/ 73 h 521"/>
              <a:gd name="T4" fmla="*/ 83 w 606"/>
              <a:gd name="T5" fmla="*/ 79 h 521"/>
              <a:gd name="T6" fmla="*/ 100 w 606"/>
              <a:gd name="T7" fmla="*/ 83 h 521"/>
              <a:gd name="T8" fmla="*/ 117 w 606"/>
              <a:gd name="T9" fmla="*/ 71 h 521"/>
              <a:gd name="T10" fmla="*/ 138 w 606"/>
              <a:gd name="T11" fmla="*/ 73 h 521"/>
              <a:gd name="T12" fmla="*/ 116 w 606"/>
              <a:gd name="T13" fmla="*/ 57 h 521"/>
              <a:gd name="T14" fmla="*/ 119 w 606"/>
              <a:gd name="T15" fmla="*/ 48 h 521"/>
              <a:gd name="T16" fmla="*/ 114 w 606"/>
              <a:gd name="T17" fmla="*/ 46 h 521"/>
              <a:gd name="T18" fmla="*/ 108 w 606"/>
              <a:gd name="T19" fmla="*/ 27 h 521"/>
              <a:gd name="T20" fmla="*/ 109 w 606"/>
              <a:gd name="T21" fmla="*/ 25 h 521"/>
              <a:gd name="T22" fmla="*/ 99 w 606"/>
              <a:gd name="T23" fmla="*/ 9 h 521"/>
              <a:gd name="T24" fmla="*/ 73 w 606"/>
              <a:gd name="T25" fmla="*/ 0 h 521"/>
              <a:gd name="T26" fmla="*/ 64 w 606"/>
              <a:gd name="T27" fmla="*/ 0 h 521"/>
              <a:gd name="T28" fmla="*/ 54 w 606"/>
              <a:gd name="T29" fmla="*/ 7 h 521"/>
              <a:gd name="T30" fmla="*/ 55 w 606"/>
              <a:gd name="T31" fmla="*/ 14 h 521"/>
              <a:gd name="T32" fmla="*/ 59 w 606"/>
              <a:gd name="T33" fmla="*/ 16 h 521"/>
              <a:gd name="T34" fmla="*/ 60 w 606"/>
              <a:gd name="T35" fmla="*/ 23 h 521"/>
              <a:gd name="T36" fmla="*/ 39 w 606"/>
              <a:gd name="T37" fmla="*/ 36 h 521"/>
              <a:gd name="T38" fmla="*/ 40 w 606"/>
              <a:gd name="T39" fmla="*/ 40 h 521"/>
              <a:gd name="T40" fmla="*/ 40 w 606"/>
              <a:gd name="T41" fmla="*/ 46 h 521"/>
              <a:gd name="T42" fmla="*/ 40 w 606"/>
              <a:gd name="T43" fmla="*/ 50 h 521"/>
              <a:gd name="T44" fmla="*/ 35 w 606"/>
              <a:gd name="T45" fmla="*/ 48 h 521"/>
              <a:gd name="T46" fmla="*/ 26 w 606"/>
              <a:gd name="T47" fmla="*/ 47 h 521"/>
              <a:gd name="T48" fmla="*/ 25 w 606"/>
              <a:gd name="T49" fmla="*/ 53 h 521"/>
              <a:gd name="T50" fmla="*/ 20 w 606"/>
              <a:gd name="T51" fmla="*/ 46 h 521"/>
              <a:gd name="T52" fmla="*/ 15 w 606"/>
              <a:gd name="T53" fmla="*/ 48 h 521"/>
              <a:gd name="T54" fmla="*/ 13 w 606"/>
              <a:gd name="T55" fmla="*/ 45 h 521"/>
              <a:gd name="T56" fmla="*/ 2 w 606"/>
              <a:gd name="T57" fmla="*/ 57 h 521"/>
              <a:gd name="T58" fmla="*/ 0 w 606"/>
              <a:gd name="T59" fmla="*/ 74 h 521"/>
              <a:gd name="T60" fmla="*/ 10 w 606"/>
              <a:gd name="T61" fmla="*/ 76 h 521"/>
              <a:gd name="T62" fmla="*/ 11 w 606"/>
              <a:gd name="T63" fmla="*/ 82 h 521"/>
              <a:gd name="T64" fmla="*/ 9 w 606"/>
              <a:gd name="T65" fmla="*/ 87 h 521"/>
              <a:gd name="T66" fmla="*/ 16 w 606"/>
              <a:gd name="T67" fmla="*/ 86 h 521"/>
              <a:gd name="T68" fmla="*/ 20 w 606"/>
              <a:gd name="T69" fmla="*/ 87 h 521"/>
              <a:gd name="T70" fmla="*/ 27 w 606"/>
              <a:gd name="T71" fmla="*/ 86 h 521"/>
              <a:gd name="T72" fmla="*/ 37 w 606"/>
              <a:gd name="T73" fmla="*/ 88 h 521"/>
              <a:gd name="T74" fmla="*/ 43 w 606"/>
              <a:gd name="T75" fmla="*/ 76 h 521"/>
              <a:gd name="T76" fmla="*/ 47 w 606"/>
              <a:gd name="T77" fmla="*/ 86 h 521"/>
              <a:gd name="T78" fmla="*/ 53 w 606"/>
              <a:gd name="T79" fmla="*/ 79 h 521"/>
              <a:gd name="T80" fmla="*/ 60 w 606"/>
              <a:gd name="T81" fmla="*/ 79 h 521"/>
              <a:gd name="T82" fmla="*/ 63 w 606"/>
              <a:gd name="T83" fmla="*/ 76 h 5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6"/>
              <a:gd name="T127" fmla="*/ 0 h 521"/>
              <a:gd name="T128" fmla="*/ 606 w 606"/>
              <a:gd name="T129" fmla="*/ 521 h 5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6" h="521">
                <a:moveTo>
                  <a:pt x="276" y="447"/>
                </a:moveTo>
                <a:lnTo>
                  <a:pt x="336" y="434"/>
                </a:lnTo>
                <a:lnTo>
                  <a:pt x="365" y="467"/>
                </a:lnTo>
                <a:lnTo>
                  <a:pt x="438" y="489"/>
                </a:lnTo>
                <a:lnTo>
                  <a:pt x="515" y="421"/>
                </a:lnTo>
                <a:lnTo>
                  <a:pt x="606" y="431"/>
                </a:lnTo>
                <a:lnTo>
                  <a:pt x="512" y="335"/>
                </a:lnTo>
                <a:lnTo>
                  <a:pt x="525" y="288"/>
                </a:lnTo>
                <a:lnTo>
                  <a:pt x="503" y="271"/>
                </a:lnTo>
                <a:lnTo>
                  <a:pt x="474" y="159"/>
                </a:lnTo>
                <a:lnTo>
                  <a:pt x="478" y="145"/>
                </a:lnTo>
                <a:lnTo>
                  <a:pt x="434" y="53"/>
                </a:lnTo>
                <a:lnTo>
                  <a:pt x="322" y="0"/>
                </a:lnTo>
                <a:lnTo>
                  <a:pt x="282" y="3"/>
                </a:lnTo>
                <a:lnTo>
                  <a:pt x="238" y="41"/>
                </a:lnTo>
                <a:lnTo>
                  <a:pt x="242" y="81"/>
                </a:lnTo>
                <a:lnTo>
                  <a:pt x="258" y="93"/>
                </a:lnTo>
                <a:lnTo>
                  <a:pt x="263" y="138"/>
                </a:lnTo>
                <a:lnTo>
                  <a:pt x="169" y="211"/>
                </a:lnTo>
                <a:lnTo>
                  <a:pt x="177" y="238"/>
                </a:lnTo>
                <a:lnTo>
                  <a:pt x="174" y="270"/>
                </a:lnTo>
                <a:lnTo>
                  <a:pt x="174" y="298"/>
                </a:lnTo>
                <a:lnTo>
                  <a:pt x="156" y="284"/>
                </a:lnTo>
                <a:lnTo>
                  <a:pt x="115" y="280"/>
                </a:lnTo>
                <a:lnTo>
                  <a:pt x="108" y="311"/>
                </a:lnTo>
                <a:lnTo>
                  <a:pt x="87" y="273"/>
                </a:lnTo>
                <a:lnTo>
                  <a:pt x="68" y="286"/>
                </a:lnTo>
                <a:lnTo>
                  <a:pt x="57" y="266"/>
                </a:lnTo>
                <a:lnTo>
                  <a:pt x="8" y="338"/>
                </a:lnTo>
                <a:lnTo>
                  <a:pt x="0" y="435"/>
                </a:lnTo>
                <a:lnTo>
                  <a:pt x="44" y="454"/>
                </a:lnTo>
                <a:lnTo>
                  <a:pt x="51" y="486"/>
                </a:lnTo>
                <a:lnTo>
                  <a:pt x="40" y="514"/>
                </a:lnTo>
                <a:lnTo>
                  <a:pt x="69" y="508"/>
                </a:lnTo>
                <a:lnTo>
                  <a:pt x="85" y="515"/>
                </a:lnTo>
                <a:lnTo>
                  <a:pt x="117" y="512"/>
                </a:lnTo>
                <a:lnTo>
                  <a:pt x="162" y="521"/>
                </a:lnTo>
                <a:lnTo>
                  <a:pt x="188" y="454"/>
                </a:lnTo>
                <a:lnTo>
                  <a:pt x="208" y="509"/>
                </a:lnTo>
                <a:lnTo>
                  <a:pt x="234" y="469"/>
                </a:lnTo>
                <a:lnTo>
                  <a:pt x="264" y="469"/>
                </a:lnTo>
                <a:lnTo>
                  <a:pt x="276" y="447"/>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91" name="Freeform 87"/>
          <p:cNvSpPr>
            <a:spLocks/>
          </p:cNvSpPr>
          <p:nvPr/>
        </p:nvSpPr>
        <p:spPr bwMode="auto">
          <a:xfrm>
            <a:off x="7155939" y="3724757"/>
            <a:ext cx="177800" cy="258763"/>
          </a:xfrm>
          <a:custGeom>
            <a:avLst/>
            <a:gdLst>
              <a:gd name="T0" fmla="*/ 50 w 234"/>
              <a:gd name="T1" fmla="*/ 17 h 397"/>
              <a:gd name="T2" fmla="*/ 53 w 234"/>
              <a:gd name="T3" fmla="*/ 26 h 397"/>
              <a:gd name="T4" fmla="*/ 51 w 234"/>
              <a:gd name="T5" fmla="*/ 33 h 397"/>
              <a:gd name="T6" fmla="*/ 48 w 234"/>
              <a:gd name="T7" fmla="*/ 34 h 397"/>
              <a:gd name="T8" fmla="*/ 54 w 234"/>
              <a:gd name="T9" fmla="*/ 41 h 397"/>
              <a:gd name="T10" fmla="*/ 52 w 234"/>
              <a:gd name="T11" fmla="*/ 49 h 397"/>
              <a:gd name="T12" fmla="*/ 42 w 234"/>
              <a:gd name="T13" fmla="*/ 57 h 397"/>
              <a:gd name="T14" fmla="*/ 38 w 234"/>
              <a:gd name="T15" fmla="*/ 62 h 397"/>
              <a:gd name="T16" fmla="*/ 25 w 234"/>
              <a:gd name="T17" fmla="*/ 62 h 397"/>
              <a:gd name="T18" fmla="*/ 14 w 234"/>
              <a:gd name="T19" fmla="*/ 67 h 397"/>
              <a:gd name="T20" fmla="*/ 0 w 234"/>
              <a:gd name="T21" fmla="*/ 66 h 397"/>
              <a:gd name="T22" fmla="*/ 14 w 234"/>
              <a:gd name="T23" fmla="*/ 40 h 397"/>
              <a:gd name="T24" fmla="*/ 23 w 234"/>
              <a:gd name="T25" fmla="*/ 27 h 397"/>
              <a:gd name="T26" fmla="*/ 17 w 234"/>
              <a:gd name="T27" fmla="*/ 22 h 397"/>
              <a:gd name="T28" fmla="*/ 18 w 234"/>
              <a:gd name="T29" fmla="*/ 19 h 397"/>
              <a:gd name="T30" fmla="*/ 6 w 234"/>
              <a:gd name="T31" fmla="*/ 11 h 397"/>
              <a:gd name="T32" fmla="*/ 24 w 234"/>
              <a:gd name="T33" fmla="*/ 0 h 397"/>
              <a:gd name="T34" fmla="*/ 45 w 234"/>
              <a:gd name="T35" fmla="*/ 2 h 397"/>
              <a:gd name="T36" fmla="*/ 45 w 234"/>
              <a:gd name="T37" fmla="*/ 14 h 397"/>
              <a:gd name="T38" fmla="*/ 50 w 234"/>
              <a:gd name="T39" fmla="*/ 17 h 3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4"/>
              <a:gd name="T61" fmla="*/ 0 h 397"/>
              <a:gd name="T62" fmla="*/ 234 w 234"/>
              <a:gd name="T63" fmla="*/ 397 h 3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4" h="397">
                <a:moveTo>
                  <a:pt x="217" y="99"/>
                </a:moveTo>
                <a:lnTo>
                  <a:pt x="232" y="156"/>
                </a:lnTo>
                <a:lnTo>
                  <a:pt x="224" y="197"/>
                </a:lnTo>
                <a:lnTo>
                  <a:pt x="209" y="204"/>
                </a:lnTo>
                <a:lnTo>
                  <a:pt x="234" y="242"/>
                </a:lnTo>
                <a:lnTo>
                  <a:pt x="226" y="293"/>
                </a:lnTo>
                <a:lnTo>
                  <a:pt x="183" y="342"/>
                </a:lnTo>
                <a:lnTo>
                  <a:pt x="167" y="367"/>
                </a:lnTo>
                <a:lnTo>
                  <a:pt x="110" y="368"/>
                </a:lnTo>
                <a:lnTo>
                  <a:pt x="62" y="397"/>
                </a:lnTo>
                <a:lnTo>
                  <a:pt x="0" y="391"/>
                </a:lnTo>
                <a:lnTo>
                  <a:pt x="60" y="238"/>
                </a:lnTo>
                <a:lnTo>
                  <a:pt x="100" y="161"/>
                </a:lnTo>
                <a:lnTo>
                  <a:pt x="76" y="132"/>
                </a:lnTo>
                <a:lnTo>
                  <a:pt x="78" y="111"/>
                </a:lnTo>
                <a:lnTo>
                  <a:pt x="27" y="68"/>
                </a:lnTo>
                <a:lnTo>
                  <a:pt x="104" y="0"/>
                </a:lnTo>
                <a:lnTo>
                  <a:pt x="195" y="10"/>
                </a:lnTo>
                <a:lnTo>
                  <a:pt x="194" y="85"/>
                </a:lnTo>
                <a:lnTo>
                  <a:pt x="217" y="9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92" name="Freeform 88"/>
          <p:cNvSpPr>
            <a:spLocks/>
          </p:cNvSpPr>
          <p:nvPr/>
        </p:nvSpPr>
        <p:spPr bwMode="auto">
          <a:xfrm>
            <a:off x="7173402" y="3481869"/>
            <a:ext cx="322263" cy="334963"/>
          </a:xfrm>
          <a:custGeom>
            <a:avLst/>
            <a:gdLst>
              <a:gd name="T0" fmla="*/ 44 w 427"/>
              <a:gd name="T1" fmla="*/ 80 h 510"/>
              <a:gd name="T2" fmla="*/ 47 w 427"/>
              <a:gd name="T3" fmla="*/ 76 h 510"/>
              <a:gd name="T4" fmla="*/ 58 w 427"/>
              <a:gd name="T5" fmla="*/ 83 h 510"/>
              <a:gd name="T6" fmla="*/ 67 w 427"/>
              <a:gd name="T7" fmla="*/ 84 h 510"/>
              <a:gd name="T8" fmla="*/ 71 w 427"/>
              <a:gd name="T9" fmla="*/ 87 h 510"/>
              <a:gd name="T10" fmla="*/ 76 w 427"/>
              <a:gd name="T11" fmla="*/ 81 h 510"/>
              <a:gd name="T12" fmla="*/ 71 w 427"/>
              <a:gd name="T13" fmla="*/ 74 h 510"/>
              <a:gd name="T14" fmla="*/ 75 w 427"/>
              <a:gd name="T15" fmla="*/ 68 h 510"/>
              <a:gd name="T16" fmla="*/ 78 w 427"/>
              <a:gd name="T17" fmla="*/ 62 h 510"/>
              <a:gd name="T18" fmla="*/ 81 w 427"/>
              <a:gd name="T19" fmla="*/ 58 h 510"/>
              <a:gd name="T20" fmla="*/ 88 w 427"/>
              <a:gd name="T21" fmla="*/ 60 h 510"/>
              <a:gd name="T22" fmla="*/ 90 w 427"/>
              <a:gd name="T23" fmla="*/ 63 h 510"/>
              <a:gd name="T24" fmla="*/ 94 w 427"/>
              <a:gd name="T25" fmla="*/ 65 h 510"/>
              <a:gd name="T26" fmla="*/ 97 w 427"/>
              <a:gd name="T27" fmla="*/ 55 h 510"/>
              <a:gd name="T28" fmla="*/ 90 w 427"/>
              <a:gd name="T29" fmla="*/ 54 h 510"/>
              <a:gd name="T30" fmla="*/ 88 w 427"/>
              <a:gd name="T31" fmla="*/ 51 h 510"/>
              <a:gd name="T32" fmla="*/ 88 w 427"/>
              <a:gd name="T33" fmla="*/ 45 h 510"/>
              <a:gd name="T34" fmla="*/ 84 w 427"/>
              <a:gd name="T35" fmla="*/ 41 h 510"/>
              <a:gd name="T36" fmla="*/ 77 w 427"/>
              <a:gd name="T37" fmla="*/ 39 h 510"/>
              <a:gd name="T38" fmla="*/ 65 w 427"/>
              <a:gd name="T39" fmla="*/ 43 h 510"/>
              <a:gd name="T40" fmla="*/ 60 w 427"/>
              <a:gd name="T41" fmla="*/ 43 h 510"/>
              <a:gd name="T42" fmla="*/ 49 w 427"/>
              <a:gd name="T43" fmla="*/ 30 h 510"/>
              <a:gd name="T44" fmla="*/ 45 w 427"/>
              <a:gd name="T45" fmla="*/ 21 h 510"/>
              <a:gd name="T46" fmla="*/ 3 w 427"/>
              <a:gd name="T47" fmla="*/ 2 h 510"/>
              <a:gd name="T48" fmla="*/ 0 w 427"/>
              <a:gd name="T49" fmla="*/ 0 h 510"/>
              <a:gd name="T50" fmla="*/ 10 w 427"/>
              <a:gd name="T51" fmla="*/ 16 h 510"/>
              <a:gd name="T52" fmla="*/ 9 w 427"/>
              <a:gd name="T53" fmla="*/ 18 h 510"/>
              <a:gd name="T54" fmla="*/ 16 w 427"/>
              <a:gd name="T55" fmla="*/ 37 h 510"/>
              <a:gd name="T56" fmla="*/ 20 w 427"/>
              <a:gd name="T57" fmla="*/ 40 h 510"/>
              <a:gd name="T58" fmla="*/ 18 w 427"/>
              <a:gd name="T59" fmla="*/ 48 h 510"/>
              <a:gd name="T60" fmla="*/ 39 w 427"/>
              <a:gd name="T61" fmla="*/ 65 h 510"/>
              <a:gd name="T62" fmla="*/ 39 w 427"/>
              <a:gd name="T63" fmla="*/ 77 h 510"/>
              <a:gd name="T64" fmla="*/ 44 w 427"/>
              <a:gd name="T65" fmla="*/ 80 h 5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7"/>
              <a:gd name="T100" fmla="*/ 0 h 510"/>
              <a:gd name="T101" fmla="*/ 427 w 427"/>
              <a:gd name="T102" fmla="*/ 510 h 5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7" h="510">
                <a:moveTo>
                  <a:pt x="194" y="467"/>
                </a:moveTo>
                <a:lnTo>
                  <a:pt x="207" y="442"/>
                </a:lnTo>
                <a:lnTo>
                  <a:pt x="256" y="486"/>
                </a:lnTo>
                <a:lnTo>
                  <a:pt x="297" y="488"/>
                </a:lnTo>
                <a:lnTo>
                  <a:pt x="315" y="510"/>
                </a:lnTo>
                <a:lnTo>
                  <a:pt x="336" y="473"/>
                </a:lnTo>
                <a:lnTo>
                  <a:pt x="315" y="430"/>
                </a:lnTo>
                <a:lnTo>
                  <a:pt x="333" y="398"/>
                </a:lnTo>
                <a:lnTo>
                  <a:pt x="347" y="365"/>
                </a:lnTo>
                <a:lnTo>
                  <a:pt x="359" y="336"/>
                </a:lnTo>
                <a:lnTo>
                  <a:pt x="389" y="348"/>
                </a:lnTo>
                <a:lnTo>
                  <a:pt x="400" y="369"/>
                </a:lnTo>
                <a:lnTo>
                  <a:pt x="417" y="376"/>
                </a:lnTo>
                <a:lnTo>
                  <a:pt x="427" y="325"/>
                </a:lnTo>
                <a:lnTo>
                  <a:pt x="400" y="314"/>
                </a:lnTo>
                <a:lnTo>
                  <a:pt x="390" y="297"/>
                </a:lnTo>
                <a:lnTo>
                  <a:pt x="391" y="261"/>
                </a:lnTo>
                <a:lnTo>
                  <a:pt x="371" y="240"/>
                </a:lnTo>
                <a:lnTo>
                  <a:pt x="342" y="229"/>
                </a:lnTo>
                <a:lnTo>
                  <a:pt x="287" y="253"/>
                </a:lnTo>
                <a:lnTo>
                  <a:pt x="267" y="248"/>
                </a:lnTo>
                <a:lnTo>
                  <a:pt x="218" y="174"/>
                </a:lnTo>
                <a:lnTo>
                  <a:pt x="197" y="122"/>
                </a:lnTo>
                <a:lnTo>
                  <a:pt x="12" y="12"/>
                </a:lnTo>
                <a:lnTo>
                  <a:pt x="0" y="0"/>
                </a:lnTo>
                <a:lnTo>
                  <a:pt x="44" y="92"/>
                </a:lnTo>
                <a:lnTo>
                  <a:pt x="40" y="106"/>
                </a:lnTo>
                <a:lnTo>
                  <a:pt x="69" y="218"/>
                </a:lnTo>
                <a:lnTo>
                  <a:pt x="91" y="235"/>
                </a:lnTo>
                <a:lnTo>
                  <a:pt x="78" y="282"/>
                </a:lnTo>
                <a:lnTo>
                  <a:pt x="172" y="378"/>
                </a:lnTo>
                <a:lnTo>
                  <a:pt x="171" y="453"/>
                </a:lnTo>
                <a:lnTo>
                  <a:pt x="194" y="467"/>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93" name="Freeform 89"/>
          <p:cNvSpPr>
            <a:spLocks/>
          </p:cNvSpPr>
          <p:nvPr/>
        </p:nvSpPr>
        <p:spPr bwMode="auto">
          <a:xfrm>
            <a:off x="6911464" y="3304069"/>
            <a:ext cx="374650" cy="185738"/>
          </a:xfrm>
          <a:custGeom>
            <a:avLst/>
            <a:gdLst>
              <a:gd name="T0" fmla="*/ 85 w 496"/>
              <a:gd name="T1" fmla="*/ 2 h 287"/>
              <a:gd name="T2" fmla="*/ 93 w 496"/>
              <a:gd name="T3" fmla="*/ 0 h 287"/>
              <a:gd name="T4" fmla="*/ 100 w 496"/>
              <a:gd name="T5" fmla="*/ 2 h 287"/>
              <a:gd name="T6" fmla="*/ 102 w 496"/>
              <a:gd name="T7" fmla="*/ 6 h 287"/>
              <a:gd name="T8" fmla="*/ 112 w 496"/>
              <a:gd name="T9" fmla="*/ 12 h 287"/>
              <a:gd name="T10" fmla="*/ 106 w 496"/>
              <a:gd name="T11" fmla="*/ 21 h 287"/>
              <a:gd name="T12" fmla="*/ 104 w 496"/>
              <a:gd name="T13" fmla="*/ 27 h 287"/>
              <a:gd name="T14" fmla="*/ 107 w 496"/>
              <a:gd name="T15" fmla="*/ 30 h 287"/>
              <a:gd name="T16" fmla="*/ 103 w 496"/>
              <a:gd name="T17" fmla="*/ 34 h 287"/>
              <a:gd name="T18" fmla="*/ 103 w 496"/>
              <a:gd name="T19" fmla="*/ 38 h 287"/>
              <a:gd name="T20" fmla="*/ 93 w 496"/>
              <a:gd name="T21" fmla="*/ 47 h 287"/>
              <a:gd name="T22" fmla="*/ 81 w 496"/>
              <a:gd name="T23" fmla="*/ 48 h 287"/>
              <a:gd name="T24" fmla="*/ 79 w 496"/>
              <a:gd name="T25" fmla="*/ 46 h 287"/>
              <a:gd name="T26" fmla="*/ 53 w 496"/>
              <a:gd name="T27" fmla="*/ 37 h 287"/>
              <a:gd name="T28" fmla="*/ 44 w 496"/>
              <a:gd name="T29" fmla="*/ 38 h 287"/>
              <a:gd name="T30" fmla="*/ 34 w 496"/>
              <a:gd name="T31" fmla="*/ 44 h 287"/>
              <a:gd name="T32" fmla="*/ 31 w 496"/>
              <a:gd name="T33" fmla="*/ 42 h 287"/>
              <a:gd name="T34" fmla="*/ 24 w 496"/>
              <a:gd name="T35" fmla="*/ 46 h 287"/>
              <a:gd name="T36" fmla="*/ 10 w 496"/>
              <a:gd name="T37" fmla="*/ 40 h 287"/>
              <a:gd name="T38" fmla="*/ 6 w 496"/>
              <a:gd name="T39" fmla="*/ 31 h 287"/>
              <a:gd name="T40" fmla="*/ 1 w 496"/>
              <a:gd name="T41" fmla="*/ 31 h 287"/>
              <a:gd name="T42" fmla="*/ 0 w 496"/>
              <a:gd name="T43" fmla="*/ 26 h 287"/>
              <a:gd name="T44" fmla="*/ 4 w 496"/>
              <a:gd name="T45" fmla="*/ 26 h 287"/>
              <a:gd name="T46" fmla="*/ 1 w 496"/>
              <a:gd name="T47" fmla="*/ 18 h 287"/>
              <a:gd name="T48" fmla="*/ 1 w 496"/>
              <a:gd name="T49" fmla="*/ 12 h 287"/>
              <a:gd name="T50" fmla="*/ 9 w 496"/>
              <a:gd name="T51" fmla="*/ 11 h 287"/>
              <a:gd name="T52" fmla="*/ 19 w 496"/>
              <a:gd name="T53" fmla="*/ 12 h 287"/>
              <a:gd name="T54" fmla="*/ 23 w 496"/>
              <a:gd name="T55" fmla="*/ 15 h 287"/>
              <a:gd name="T56" fmla="*/ 30 w 496"/>
              <a:gd name="T57" fmla="*/ 11 h 287"/>
              <a:gd name="T58" fmla="*/ 51 w 496"/>
              <a:gd name="T59" fmla="*/ 9 h 287"/>
              <a:gd name="T60" fmla="*/ 75 w 496"/>
              <a:gd name="T61" fmla="*/ 1 h 287"/>
              <a:gd name="T62" fmla="*/ 85 w 496"/>
              <a:gd name="T63" fmla="*/ 2 h 2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6"/>
              <a:gd name="T97" fmla="*/ 0 h 287"/>
              <a:gd name="T98" fmla="*/ 496 w 496"/>
              <a:gd name="T99" fmla="*/ 287 h 28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6" h="287">
                <a:moveTo>
                  <a:pt x="376" y="15"/>
                </a:moveTo>
                <a:lnTo>
                  <a:pt x="411" y="0"/>
                </a:lnTo>
                <a:lnTo>
                  <a:pt x="443" y="10"/>
                </a:lnTo>
                <a:lnTo>
                  <a:pt x="449" y="36"/>
                </a:lnTo>
                <a:lnTo>
                  <a:pt x="496" y="73"/>
                </a:lnTo>
                <a:lnTo>
                  <a:pt x="466" y="126"/>
                </a:lnTo>
                <a:lnTo>
                  <a:pt x="459" y="163"/>
                </a:lnTo>
                <a:lnTo>
                  <a:pt x="471" y="179"/>
                </a:lnTo>
                <a:lnTo>
                  <a:pt x="456" y="207"/>
                </a:lnTo>
                <a:lnTo>
                  <a:pt x="457" y="227"/>
                </a:lnTo>
                <a:lnTo>
                  <a:pt x="409" y="285"/>
                </a:lnTo>
                <a:lnTo>
                  <a:pt x="359" y="287"/>
                </a:lnTo>
                <a:lnTo>
                  <a:pt x="347" y="275"/>
                </a:lnTo>
                <a:lnTo>
                  <a:pt x="235" y="222"/>
                </a:lnTo>
                <a:lnTo>
                  <a:pt x="195" y="225"/>
                </a:lnTo>
                <a:lnTo>
                  <a:pt x="151" y="263"/>
                </a:lnTo>
                <a:lnTo>
                  <a:pt x="137" y="252"/>
                </a:lnTo>
                <a:lnTo>
                  <a:pt x="105" y="275"/>
                </a:lnTo>
                <a:lnTo>
                  <a:pt x="45" y="240"/>
                </a:lnTo>
                <a:lnTo>
                  <a:pt x="25" y="189"/>
                </a:lnTo>
                <a:lnTo>
                  <a:pt x="7" y="185"/>
                </a:lnTo>
                <a:lnTo>
                  <a:pt x="0" y="154"/>
                </a:lnTo>
                <a:lnTo>
                  <a:pt x="16" y="154"/>
                </a:lnTo>
                <a:lnTo>
                  <a:pt x="7" y="108"/>
                </a:lnTo>
                <a:lnTo>
                  <a:pt x="6" y="73"/>
                </a:lnTo>
                <a:lnTo>
                  <a:pt x="40" y="66"/>
                </a:lnTo>
                <a:lnTo>
                  <a:pt x="84" y="72"/>
                </a:lnTo>
                <a:lnTo>
                  <a:pt x="102" y="90"/>
                </a:lnTo>
                <a:lnTo>
                  <a:pt x="134" y="68"/>
                </a:lnTo>
                <a:lnTo>
                  <a:pt x="228" y="54"/>
                </a:lnTo>
                <a:lnTo>
                  <a:pt x="331" y="5"/>
                </a:lnTo>
                <a:lnTo>
                  <a:pt x="376" y="15"/>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94" name="Freeform 90"/>
          <p:cNvSpPr>
            <a:spLocks/>
          </p:cNvSpPr>
          <p:nvPr/>
        </p:nvSpPr>
        <p:spPr bwMode="auto">
          <a:xfrm>
            <a:off x="7368664" y="3246919"/>
            <a:ext cx="168275" cy="166688"/>
          </a:xfrm>
          <a:custGeom>
            <a:avLst/>
            <a:gdLst>
              <a:gd name="T0" fmla="*/ 18 w 223"/>
              <a:gd name="T1" fmla="*/ 42 h 254"/>
              <a:gd name="T2" fmla="*/ 28 w 223"/>
              <a:gd name="T3" fmla="*/ 36 h 254"/>
              <a:gd name="T4" fmla="*/ 33 w 223"/>
              <a:gd name="T5" fmla="*/ 35 h 254"/>
              <a:gd name="T6" fmla="*/ 38 w 223"/>
              <a:gd name="T7" fmla="*/ 42 h 254"/>
              <a:gd name="T8" fmla="*/ 47 w 223"/>
              <a:gd name="T9" fmla="*/ 43 h 254"/>
              <a:gd name="T10" fmla="*/ 46 w 223"/>
              <a:gd name="T11" fmla="*/ 38 h 254"/>
              <a:gd name="T12" fmla="*/ 50 w 223"/>
              <a:gd name="T13" fmla="*/ 35 h 254"/>
              <a:gd name="T14" fmla="*/ 45 w 223"/>
              <a:gd name="T15" fmla="*/ 31 h 254"/>
              <a:gd name="T16" fmla="*/ 44 w 223"/>
              <a:gd name="T17" fmla="*/ 26 h 254"/>
              <a:gd name="T18" fmla="*/ 39 w 223"/>
              <a:gd name="T19" fmla="*/ 25 h 254"/>
              <a:gd name="T20" fmla="*/ 30 w 223"/>
              <a:gd name="T21" fmla="*/ 17 h 254"/>
              <a:gd name="T22" fmla="*/ 29 w 223"/>
              <a:gd name="T23" fmla="*/ 13 h 254"/>
              <a:gd name="T24" fmla="*/ 13 w 223"/>
              <a:gd name="T25" fmla="*/ 0 h 254"/>
              <a:gd name="T26" fmla="*/ 0 w 223"/>
              <a:gd name="T27" fmla="*/ 11 h 254"/>
              <a:gd name="T28" fmla="*/ 0 w 223"/>
              <a:gd name="T29" fmla="*/ 14 h 254"/>
              <a:gd name="T30" fmla="*/ 12 w 223"/>
              <a:gd name="T31" fmla="*/ 25 h 254"/>
              <a:gd name="T32" fmla="*/ 18 w 223"/>
              <a:gd name="T33" fmla="*/ 26 h 254"/>
              <a:gd name="T34" fmla="*/ 17 w 223"/>
              <a:gd name="T35" fmla="*/ 36 h 254"/>
              <a:gd name="T36" fmla="*/ 15 w 223"/>
              <a:gd name="T37" fmla="*/ 38 h 254"/>
              <a:gd name="T38" fmla="*/ 18 w 223"/>
              <a:gd name="T39" fmla="*/ 42 h 2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3"/>
              <a:gd name="T61" fmla="*/ 0 h 254"/>
              <a:gd name="T62" fmla="*/ 223 w 223"/>
              <a:gd name="T63" fmla="*/ 254 h 2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3" h="254">
                <a:moveTo>
                  <a:pt x="79" y="246"/>
                </a:moveTo>
                <a:lnTo>
                  <a:pt x="122" y="211"/>
                </a:lnTo>
                <a:lnTo>
                  <a:pt x="146" y="202"/>
                </a:lnTo>
                <a:lnTo>
                  <a:pt x="168" y="244"/>
                </a:lnTo>
                <a:lnTo>
                  <a:pt x="209" y="254"/>
                </a:lnTo>
                <a:lnTo>
                  <a:pt x="203" y="225"/>
                </a:lnTo>
                <a:lnTo>
                  <a:pt x="223" y="206"/>
                </a:lnTo>
                <a:lnTo>
                  <a:pt x="197" y="181"/>
                </a:lnTo>
                <a:lnTo>
                  <a:pt x="194" y="152"/>
                </a:lnTo>
                <a:lnTo>
                  <a:pt x="170" y="145"/>
                </a:lnTo>
                <a:lnTo>
                  <a:pt x="135" y="98"/>
                </a:lnTo>
                <a:lnTo>
                  <a:pt x="128" y="78"/>
                </a:lnTo>
                <a:lnTo>
                  <a:pt x="56" y="0"/>
                </a:lnTo>
                <a:lnTo>
                  <a:pt x="0" y="65"/>
                </a:lnTo>
                <a:lnTo>
                  <a:pt x="2" y="85"/>
                </a:lnTo>
                <a:lnTo>
                  <a:pt x="53" y="145"/>
                </a:lnTo>
                <a:lnTo>
                  <a:pt x="80" y="156"/>
                </a:lnTo>
                <a:lnTo>
                  <a:pt x="74" y="208"/>
                </a:lnTo>
                <a:lnTo>
                  <a:pt x="67" y="219"/>
                </a:lnTo>
                <a:lnTo>
                  <a:pt x="79" y="24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95" name="Freeform 91"/>
          <p:cNvSpPr>
            <a:spLocks/>
          </p:cNvSpPr>
          <p:nvPr/>
        </p:nvSpPr>
        <p:spPr bwMode="auto">
          <a:xfrm>
            <a:off x="7411527" y="3224694"/>
            <a:ext cx="206375" cy="168275"/>
          </a:xfrm>
          <a:custGeom>
            <a:avLst/>
            <a:gdLst>
              <a:gd name="T0" fmla="*/ 4 w 275"/>
              <a:gd name="T1" fmla="*/ 1 h 256"/>
              <a:gd name="T2" fmla="*/ 10 w 275"/>
              <a:gd name="T3" fmla="*/ 0 h 256"/>
              <a:gd name="T4" fmla="*/ 20 w 275"/>
              <a:gd name="T5" fmla="*/ 4 h 256"/>
              <a:gd name="T6" fmla="*/ 35 w 275"/>
              <a:gd name="T7" fmla="*/ 3 h 256"/>
              <a:gd name="T8" fmla="*/ 52 w 275"/>
              <a:gd name="T9" fmla="*/ 12 h 256"/>
              <a:gd name="T10" fmla="*/ 53 w 275"/>
              <a:gd name="T11" fmla="*/ 16 h 256"/>
              <a:gd name="T12" fmla="*/ 61 w 275"/>
              <a:gd name="T13" fmla="*/ 16 h 256"/>
              <a:gd name="T14" fmla="*/ 55 w 275"/>
              <a:gd name="T15" fmla="*/ 24 h 256"/>
              <a:gd name="T16" fmla="*/ 51 w 275"/>
              <a:gd name="T17" fmla="*/ 27 h 256"/>
              <a:gd name="T18" fmla="*/ 56 w 275"/>
              <a:gd name="T19" fmla="*/ 30 h 256"/>
              <a:gd name="T20" fmla="*/ 47 w 275"/>
              <a:gd name="T21" fmla="*/ 36 h 256"/>
              <a:gd name="T22" fmla="*/ 43 w 275"/>
              <a:gd name="T23" fmla="*/ 44 h 256"/>
              <a:gd name="T24" fmla="*/ 37 w 275"/>
              <a:gd name="T25" fmla="*/ 41 h 256"/>
              <a:gd name="T26" fmla="*/ 32 w 275"/>
              <a:gd name="T27" fmla="*/ 37 h 256"/>
              <a:gd name="T28" fmla="*/ 31 w 275"/>
              <a:gd name="T29" fmla="*/ 32 h 256"/>
              <a:gd name="T30" fmla="*/ 26 w 275"/>
              <a:gd name="T31" fmla="*/ 31 h 256"/>
              <a:gd name="T32" fmla="*/ 17 w 275"/>
              <a:gd name="T33" fmla="*/ 23 h 256"/>
              <a:gd name="T34" fmla="*/ 16 w 275"/>
              <a:gd name="T35" fmla="*/ 19 h 256"/>
              <a:gd name="T36" fmla="*/ 0 w 275"/>
              <a:gd name="T37" fmla="*/ 6 h 256"/>
              <a:gd name="T38" fmla="*/ 4 w 275"/>
              <a:gd name="T39" fmla="*/ 1 h 2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5"/>
              <a:gd name="T61" fmla="*/ 0 h 256"/>
              <a:gd name="T62" fmla="*/ 275 w 275"/>
              <a:gd name="T63" fmla="*/ 256 h 2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5" h="256">
                <a:moveTo>
                  <a:pt x="19" y="5"/>
                </a:moveTo>
                <a:lnTo>
                  <a:pt x="46" y="0"/>
                </a:lnTo>
                <a:lnTo>
                  <a:pt x="88" y="23"/>
                </a:lnTo>
                <a:lnTo>
                  <a:pt x="156" y="19"/>
                </a:lnTo>
                <a:lnTo>
                  <a:pt x="233" y="73"/>
                </a:lnTo>
                <a:lnTo>
                  <a:pt x="237" y="94"/>
                </a:lnTo>
                <a:lnTo>
                  <a:pt x="275" y="91"/>
                </a:lnTo>
                <a:lnTo>
                  <a:pt x="247" y="138"/>
                </a:lnTo>
                <a:lnTo>
                  <a:pt x="227" y="154"/>
                </a:lnTo>
                <a:lnTo>
                  <a:pt x="252" y="175"/>
                </a:lnTo>
                <a:lnTo>
                  <a:pt x="209" y="210"/>
                </a:lnTo>
                <a:lnTo>
                  <a:pt x="194" y="256"/>
                </a:lnTo>
                <a:lnTo>
                  <a:pt x="167" y="241"/>
                </a:lnTo>
                <a:lnTo>
                  <a:pt x="141" y="216"/>
                </a:lnTo>
                <a:lnTo>
                  <a:pt x="138" y="187"/>
                </a:lnTo>
                <a:lnTo>
                  <a:pt x="114" y="180"/>
                </a:lnTo>
                <a:lnTo>
                  <a:pt x="79" y="133"/>
                </a:lnTo>
                <a:lnTo>
                  <a:pt x="72" y="113"/>
                </a:lnTo>
                <a:lnTo>
                  <a:pt x="0" y="35"/>
                </a:lnTo>
                <a:lnTo>
                  <a:pt x="19" y="5"/>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96" name="Freeform 92"/>
          <p:cNvSpPr>
            <a:spLocks/>
          </p:cNvSpPr>
          <p:nvPr/>
        </p:nvSpPr>
        <p:spPr bwMode="auto">
          <a:xfrm>
            <a:off x="7219439" y="3210407"/>
            <a:ext cx="298450" cy="317500"/>
          </a:xfrm>
          <a:custGeom>
            <a:avLst/>
            <a:gdLst>
              <a:gd name="T0" fmla="*/ 63 w 394"/>
              <a:gd name="T1" fmla="*/ 52 h 484"/>
              <a:gd name="T2" fmla="*/ 73 w 394"/>
              <a:gd name="T3" fmla="*/ 45 h 484"/>
              <a:gd name="T4" fmla="*/ 73 w 394"/>
              <a:gd name="T5" fmla="*/ 48 h 484"/>
              <a:gd name="T6" fmla="*/ 80 w 394"/>
              <a:gd name="T7" fmla="*/ 50 h 484"/>
              <a:gd name="T8" fmla="*/ 81 w 394"/>
              <a:gd name="T9" fmla="*/ 58 h 484"/>
              <a:gd name="T10" fmla="*/ 76 w 394"/>
              <a:gd name="T11" fmla="*/ 60 h 484"/>
              <a:gd name="T12" fmla="*/ 75 w 394"/>
              <a:gd name="T13" fmla="*/ 63 h 484"/>
              <a:gd name="T14" fmla="*/ 80 w 394"/>
              <a:gd name="T15" fmla="*/ 70 h 484"/>
              <a:gd name="T16" fmla="*/ 90 w 394"/>
              <a:gd name="T17" fmla="*/ 72 h 484"/>
              <a:gd name="T18" fmla="*/ 88 w 394"/>
              <a:gd name="T19" fmla="*/ 76 h 484"/>
              <a:gd name="T20" fmla="*/ 83 w 394"/>
              <a:gd name="T21" fmla="*/ 77 h 484"/>
              <a:gd name="T22" fmla="*/ 80 w 394"/>
              <a:gd name="T23" fmla="*/ 83 h 484"/>
              <a:gd name="T24" fmla="*/ 70 w 394"/>
              <a:gd name="T25" fmla="*/ 81 h 484"/>
              <a:gd name="T26" fmla="*/ 64 w 394"/>
              <a:gd name="T27" fmla="*/ 81 h 484"/>
              <a:gd name="T28" fmla="*/ 58 w 394"/>
              <a:gd name="T29" fmla="*/ 79 h 484"/>
              <a:gd name="T30" fmla="*/ 55 w 394"/>
              <a:gd name="T31" fmla="*/ 81 h 484"/>
              <a:gd name="T32" fmla="*/ 47 w 394"/>
              <a:gd name="T33" fmla="*/ 79 h 484"/>
              <a:gd name="T34" fmla="*/ 43 w 394"/>
              <a:gd name="T35" fmla="*/ 80 h 484"/>
              <a:gd name="T36" fmla="*/ 35 w 394"/>
              <a:gd name="T37" fmla="*/ 76 h 484"/>
              <a:gd name="T38" fmla="*/ 17 w 394"/>
              <a:gd name="T39" fmla="*/ 73 h 484"/>
              <a:gd name="T40" fmla="*/ 0 w 394"/>
              <a:gd name="T41" fmla="*/ 73 h 484"/>
              <a:gd name="T42" fmla="*/ 11 w 394"/>
              <a:gd name="T43" fmla="*/ 63 h 484"/>
              <a:gd name="T44" fmla="*/ 10 w 394"/>
              <a:gd name="T45" fmla="*/ 60 h 484"/>
              <a:gd name="T46" fmla="*/ 14 w 394"/>
              <a:gd name="T47" fmla="*/ 55 h 484"/>
              <a:gd name="T48" fmla="*/ 11 w 394"/>
              <a:gd name="T49" fmla="*/ 52 h 484"/>
              <a:gd name="T50" fmla="*/ 13 w 394"/>
              <a:gd name="T51" fmla="*/ 45 h 484"/>
              <a:gd name="T52" fmla="*/ 20 w 394"/>
              <a:gd name="T53" fmla="*/ 36 h 484"/>
              <a:gd name="T54" fmla="*/ 9 w 394"/>
              <a:gd name="T55" fmla="*/ 30 h 484"/>
              <a:gd name="T56" fmla="*/ 8 w 394"/>
              <a:gd name="T57" fmla="*/ 26 h 484"/>
              <a:gd name="T58" fmla="*/ 10 w 394"/>
              <a:gd name="T59" fmla="*/ 19 h 484"/>
              <a:gd name="T60" fmla="*/ 14 w 394"/>
              <a:gd name="T61" fmla="*/ 14 h 484"/>
              <a:gd name="T62" fmla="*/ 26 w 394"/>
              <a:gd name="T63" fmla="*/ 2 h 484"/>
              <a:gd name="T64" fmla="*/ 48 w 394"/>
              <a:gd name="T65" fmla="*/ 0 h 484"/>
              <a:gd name="T66" fmla="*/ 58 w 394"/>
              <a:gd name="T67" fmla="*/ 10 h 484"/>
              <a:gd name="T68" fmla="*/ 45 w 394"/>
              <a:gd name="T69" fmla="*/ 21 h 484"/>
              <a:gd name="T70" fmla="*/ 45 w 394"/>
              <a:gd name="T71" fmla="*/ 24 h 484"/>
              <a:gd name="T72" fmla="*/ 57 w 394"/>
              <a:gd name="T73" fmla="*/ 34 h 484"/>
              <a:gd name="T74" fmla="*/ 63 w 394"/>
              <a:gd name="T75" fmla="*/ 36 h 484"/>
              <a:gd name="T76" fmla="*/ 62 w 394"/>
              <a:gd name="T77" fmla="*/ 45 h 484"/>
              <a:gd name="T78" fmla="*/ 60 w 394"/>
              <a:gd name="T79" fmla="*/ 47 h 484"/>
              <a:gd name="T80" fmla="*/ 63 w 394"/>
              <a:gd name="T81" fmla="*/ 52 h 4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4"/>
              <a:gd name="T124" fmla="*/ 0 h 484"/>
              <a:gd name="T125" fmla="*/ 394 w 394"/>
              <a:gd name="T126" fmla="*/ 484 h 4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4" h="484">
                <a:moveTo>
                  <a:pt x="276" y="302"/>
                </a:moveTo>
                <a:lnTo>
                  <a:pt x="319" y="267"/>
                </a:lnTo>
                <a:lnTo>
                  <a:pt x="319" y="283"/>
                </a:lnTo>
                <a:lnTo>
                  <a:pt x="350" y="295"/>
                </a:lnTo>
                <a:lnTo>
                  <a:pt x="355" y="342"/>
                </a:lnTo>
                <a:lnTo>
                  <a:pt x="335" y="348"/>
                </a:lnTo>
                <a:lnTo>
                  <a:pt x="329" y="371"/>
                </a:lnTo>
                <a:lnTo>
                  <a:pt x="352" y="408"/>
                </a:lnTo>
                <a:lnTo>
                  <a:pt x="394" y="420"/>
                </a:lnTo>
                <a:lnTo>
                  <a:pt x="386" y="447"/>
                </a:lnTo>
                <a:lnTo>
                  <a:pt x="362" y="453"/>
                </a:lnTo>
                <a:lnTo>
                  <a:pt x="351" y="484"/>
                </a:lnTo>
                <a:lnTo>
                  <a:pt x="308" y="472"/>
                </a:lnTo>
                <a:lnTo>
                  <a:pt x="282" y="476"/>
                </a:lnTo>
                <a:lnTo>
                  <a:pt x="255" y="463"/>
                </a:lnTo>
                <a:lnTo>
                  <a:pt x="241" y="472"/>
                </a:lnTo>
                <a:lnTo>
                  <a:pt x="206" y="462"/>
                </a:lnTo>
                <a:lnTo>
                  <a:pt x="188" y="466"/>
                </a:lnTo>
                <a:lnTo>
                  <a:pt x="156" y="447"/>
                </a:lnTo>
                <a:lnTo>
                  <a:pt x="76" y="428"/>
                </a:lnTo>
                <a:lnTo>
                  <a:pt x="0" y="426"/>
                </a:lnTo>
                <a:lnTo>
                  <a:pt x="48" y="368"/>
                </a:lnTo>
                <a:lnTo>
                  <a:pt x="47" y="348"/>
                </a:lnTo>
                <a:lnTo>
                  <a:pt x="62" y="320"/>
                </a:lnTo>
                <a:lnTo>
                  <a:pt x="50" y="304"/>
                </a:lnTo>
                <a:lnTo>
                  <a:pt x="57" y="267"/>
                </a:lnTo>
                <a:lnTo>
                  <a:pt x="87" y="214"/>
                </a:lnTo>
                <a:lnTo>
                  <a:pt x="40" y="177"/>
                </a:lnTo>
                <a:lnTo>
                  <a:pt x="34" y="151"/>
                </a:lnTo>
                <a:lnTo>
                  <a:pt x="42" y="110"/>
                </a:lnTo>
                <a:lnTo>
                  <a:pt x="62" y="82"/>
                </a:lnTo>
                <a:lnTo>
                  <a:pt x="113" y="15"/>
                </a:lnTo>
                <a:lnTo>
                  <a:pt x="209" y="0"/>
                </a:lnTo>
                <a:lnTo>
                  <a:pt x="253" y="56"/>
                </a:lnTo>
                <a:lnTo>
                  <a:pt x="197" y="121"/>
                </a:lnTo>
                <a:lnTo>
                  <a:pt x="199" y="141"/>
                </a:lnTo>
                <a:lnTo>
                  <a:pt x="250" y="201"/>
                </a:lnTo>
                <a:lnTo>
                  <a:pt x="277" y="212"/>
                </a:lnTo>
                <a:lnTo>
                  <a:pt x="271" y="264"/>
                </a:lnTo>
                <a:lnTo>
                  <a:pt x="264" y="275"/>
                </a:lnTo>
                <a:lnTo>
                  <a:pt x="276" y="30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97" name="Freeform 93"/>
          <p:cNvSpPr>
            <a:spLocks/>
          </p:cNvSpPr>
          <p:nvPr/>
        </p:nvSpPr>
        <p:spPr bwMode="auto">
          <a:xfrm>
            <a:off x="7125777" y="2789719"/>
            <a:ext cx="458788" cy="457200"/>
          </a:xfrm>
          <a:custGeom>
            <a:avLst/>
            <a:gdLst>
              <a:gd name="T0" fmla="*/ 90 w 608"/>
              <a:gd name="T1" fmla="*/ 113 h 702"/>
              <a:gd name="T2" fmla="*/ 96 w 608"/>
              <a:gd name="T3" fmla="*/ 112 h 702"/>
              <a:gd name="T4" fmla="*/ 93 w 608"/>
              <a:gd name="T5" fmla="*/ 110 h 702"/>
              <a:gd name="T6" fmla="*/ 89 w 608"/>
              <a:gd name="T7" fmla="*/ 106 h 702"/>
              <a:gd name="T8" fmla="*/ 88 w 608"/>
              <a:gd name="T9" fmla="*/ 100 h 702"/>
              <a:gd name="T10" fmla="*/ 95 w 608"/>
              <a:gd name="T11" fmla="*/ 100 h 702"/>
              <a:gd name="T12" fmla="*/ 93 w 608"/>
              <a:gd name="T13" fmla="*/ 98 h 702"/>
              <a:gd name="T14" fmla="*/ 115 w 608"/>
              <a:gd name="T15" fmla="*/ 90 h 702"/>
              <a:gd name="T16" fmla="*/ 122 w 608"/>
              <a:gd name="T17" fmla="*/ 91 h 702"/>
              <a:gd name="T18" fmla="*/ 127 w 608"/>
              <a:gd name="T19" fmla="*/ 88 h 702"/>
              <a:gd name="T20" fmla="*/ 135 w 608"/>
              <a:gd name="T21" fmla="*/ 87 h 702"/>
              <a:gd name="T22" fmla="*/ 137 w 608"/>
              <a:gd name="T23" fmla="*/ 82 h 702"/>
              <a:gd name="T24" fmla="*/ 124 w 608"/>
              <a:gd name="T25" fmla="*/ 74 h 702"/>
              <a:gd name="T26" fmla="*/ 107 w 608"/>
              <a:gd name="T27" fmla="*/ 73 h 702"/>
              <a:gd name="T28" fmla="*/ 106 w 608"/>
              <a:gd name="T29" fmla="*/ 69 h 702"/>
              <a:gd name="T30" fmla="*/ 102 w 608"/>
              <a:gd name="T31" fmla="*/ 67 h 702"/>
              <a:gd name="T32" fmla="*/ 98 w 608"/>
              <a:gd name="T33" fmla="*/ 51 h 702"/>
              <a:gd name="T34" fmla="*/ 90 w 608"/>
              <a:gd name="T35" fmla="*/ 54 h 702"/>
              <a:gd name="T36" fmla="*/ 89 w 608"/>
              <a:gd name="T37" fmla="*/ 46 h 702"/>
              <a:gd name="T38" fmla="*/ 93 w 608"/>
              <a:gd name="T39" fmla="*/ 43 h 702"/>
              <a:gd name="T40" fmla="*/ 89 w 608"/>
              <a:gd name="T41" fmla="*/ 37 h 702"/>
              <a:gd name="T42" fmla="*/ 92 w 608"/>
              <a:gd name="T43" fmla="*/ 31 h 702"/>
              <a:gd name="T44" fmla="*/ 91 w 608"/>
              <a:gd name="T45" fmla="*/ 29 h 702"/>
              <a:gd name="T46" fmla="*/ 87 w 608"/>
              <a:gd name="T47" fmla="*/ 31 h 702"/>
              <a:gd name="T48" fmla="*/ 87 w 608"/>
              <a:gd name="T49" fmla="*/ 25 h 702"/>
              <a:gd name="T50" fmla="*/ 89 w 608"/>
              <a:gd name="T51" fmla="*/ 21 h 702"/>
              <a:gd name="T52" fmla="*/ 85 w 608"/>
              <a:gd name="T53" fmla="*/ 20 h 702"/>
              <a:gd name="T54" fmla="*/ 83 w 608"/>
              <a:gd name="T55" fmla="*/ 13 h 702"/>
              <a:gd name="T56" fmla="*/ 92 w 608"/>
              <a:gd name="T57" fmla="*/ 13 h 702"/>
              <a:gd name="T58" fmla="*/ 88 w 608"/>
              <a:gd name="T59" fmla="*/ 9 h 702"/>
              <a:gd name="T60" fmla="*/ 63 w 608"/>
              <a:gd name="T61" fmla="*/ 6 h 702"/>
              <a:gd name="T62" fmla="*/ 56 w 608"/>
              <a:gd name="T63" fmla="*/ 0 h 702"/>
              <a:gd name="T64" fmla="*/ 48 w 608"/>
              <a:gd name="T65" fmla="*/ 14 h 702"/>
              <a:gd name="T66" fmla="*/ 47 w 608"/>
              <a:gd name="T67" fmla="*/ 21 h 702"/>
              <a:gd name="T68" fmla="*/ 49 w 608"/>
              <a:gd name="T69" fmla="*/ 31 h 702"/>
              <a:gd name="T70" fmla="*/ 35 w 608"/>
              <a:gd name="T71" fmla="*/ 37 h 702"/>
              <a:gd name="T72" fmla="*/ 31 w 608"/>
              <a:gd name="T73" fmla="*/ 35 h 702"/>
              <a:gd name="T74" fmla="*/ 28 w 608"/>
              <a:gd name="T75" fmla="*/ 37 h 702"/>
              <a:gd name="T76" fmla="*/ 19 w 608"/>
              <a:gd name="T77" fmla="*/ 34 h 702"/>
              <a:gd name="T78" fmla="*/ 12 w 608"/>
              <a:gd name="T79" fmla="*/ 38 h 702"/>
              <a:gd name="T80" fmla="*/ 5 w 608"/>
              <a:gd name="T81" fmla="*/ 35 h 702"/>
              <a:gd name="T82" fmla="*/ 0 w 608"/>
              <a:gd name="T83" fmla="*/ 36 h 702"/>
              <a:gd name="T84" fmla="*/ 12 w 608"/>
              <a:gd name="T85" fmla="*/ 47 h 702"/>
              <a:gd name="T86" fmla="*/ 11 w 608"/>
              <a:gd name="T87" fmla="*/ 52 h 702"/>
              <a:gd name="T88" fmla="*/ 11 w 608"/>
              <a:gd name="T89" fmla="*/ 59 h 702"/>
              <a:gd name="T90" fmla="*/ 16 w 608"/>
              <a:gd name="T91" fmla="*/ 58 h 702"/>
              <a:gd name="T92" fmla="*/ 21 w 608"/>
              <a:gd name="T93" fmla="*/ 60 h 702"/>
              <a:gd name="T94" fmla="*/ 20 w 608"/>
              <a:gd name="T95" fmla="*/ 66 h 702"/>
              <a:gd name="T96" fmla="*/ 50 w 608"/>
              <a:gd name="T97" fmla="*/ 85 h 702"/>
              <a:gd name="T98" fmla="*/ 76 w 608"/>
              <a:gd name="T99" fmla="*/ 109 h 702"/>
              <a:gd name="T100" fmla="*/ 86 w 608"/>
              <a:gd name="T101" fmla="*/ 118 h 702"/>
              <a:gd name="T102" fmla="*/ 90 w 608"/>
              <a:gd name="T103" fmla="*/ 113 h 7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8"/>
              <a:gd name="T157" fmla="*/ 0 h 702"/>
              <a:gd name="T158" fmla="*/ 608 w 608"/>
              <a:gd name="T159" fmla="*/ 702 h 7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8" h="702">
                <a:moveTo>
                  <a:pt x="397" y="672"/>
                </a:moveTo>
                <a:lnTo>
                  <a:pt x="424" y="667"/>
                </a:lnTo>
                <a:lnTo>
                  <a:pt x="410" y="653"/>
                </a:lnTo>
                <a:lnTo>
                  <a:pt x="394" y="629"/>
                </a:lnTo>
                <a:lnTo>
                  <a:pt x="391" y="593"/>
                </a:lnTo>
                <a:lnTo>
                  <a:pt x="421" y="593"/>
                </a:lnTo>
                <a:lnTo>
                  <a:pt x="413" y="579"/>
                </a:lnTo>
                <a:lnTo>
                  <a:pt x="507" y="534"/>
                </a:lnTo>
                <a:lnTo>
                  <a:pt x="538" y="540"/>
                </a:lnTo>
                <a:lnTo>
                  <a:pt x="563" y="524"/>
                </a:lnTo>
                <a:lnTo>
                  <a:pt x="596" y="517"/>
                </a:lnTo>
                <a:lnTo>
                  <a:pt x="608" y="486"/>
                </a:lnTo>
                <a:lnTo>
                  <a:pt x="550" y="441"/>
                </a:lnTo>
                <a:lnTo>
                  <a:pt x="475" y="435"/>
                </a:lnTo>
                <a:lnTo>
                  <a:pt x="472" y="409"/>
                </a:lnTo>
                <a:lnTo>
                  <a:pt x="453" y="397"/>
                </a:lnTo>
                <a:lnTo>
                  <a:pt x="436" y="305"/>
                </a:lnTo>
                <a:lnTo>
                  <a:pt x="400" y="321"/>
                </a:lnTo>
                <a:lnTo>
                  <a:pt x="395" y="274"/>
                </a:lnTo>
                <a:lnTo>
                  <a:pt x="413" y="259"/>
                </a:lnTo>
                <a:lnTo>
                  <a:pt x="396" y="217"/>
                </a:lnTo>
                <a:lnTo>
                  <a:pt x="409" y="186"/>
                </a:lnTo>
                <a:lnTo>
                  <a:pt x="401" y="171"/>
                </a:lnTo>
                <a:lnTo>
                  <a:pt x="383" y="182"/>
                </a:lnTo>
                <a:lnTo>
                  <a:pt x="383" y="146"/>
                </a:lnTo>
                <a:lnTo>
                  <a:pt x="394" y="124"/>
                </a:lnTo>
                <a:lnTo>
                  <a:pt x="376" y="119"/>
                </a:lnTo>
                <a:lnTo>
                  <a:pt x="368" y="79"/>
                </a:lnTo>
                <a:lnTo>
                  <a:pt x="407" y="78"/>
                </a:lnTo>
                <a:lnTo>
                  <a:pt x="389" y="56"/>
                </a:lnTo>
                <a:lnTo>
                  <a:pt x="278" y="35"/>
                </a:lnTo>
                <a:lnTo>
                  <a:pt x="246" y="0"/>
                </a:lnTo>
                <a:lnTo>
                  <a:pt x="211" y="80"/>
                </a:lnTo>
                <a:lnTo>
                  <a:pt x="208" y="124"/>
                </a:lnTo>
                <a:lnTo>
                  <a:pt x="219" y="186"/>
                </a:lnTo>
                <a:lnTo>
                  <a:pt x="155" y="216"/>
                </a:lnTo>
                <a:lnTo>
                  <a:pt x="136" y="206"/>
                </a:lnTo>
                <a:lnTo>
                  <a:pt x="122" y="219"/>
                </a:lnTo>
                <a:lnTo>
                  <a:pt x="81" y="199"/>
                </a:lnTo>
                <a:lnTo>
                  <a:pt x="52" y="224"/>
                </a:lnTo>
                <a:lnTo>
                  <a:pt x="22" y="206"/>
                </a:lnTo>
                <a:lnTo>
                  <a:pt x="0" y="214"/>
                </a:lnTo>
                <a:lnTo>
                  <a:pt x="52" y="280"/>
                </a:lnTo>
                <a:lnTo>
                  <a:pt x="48" y="310"/>
                </a:lnTo>
                <a:lnTo>
                  <a:pt x="51" y="352"/>
                </a:lnTo>
                <a:lnTo>
                  <a:pt x="71" y="344"/>
                </a:lnTo>
                <a:lnTo>
                  <a:pt x="92" y="355"/>
                </a:lnTo>
                <a:lnTo>
                  <a:pt x="90" y="392"/>
                </a:lnTo>
                <a:lnTo>
                  <a:pt x="220" y="508"/>
                </a:lnTo>
                <a:lnTo>
                  <a:pt x="334" y="646"/>
                </a:lnTo>
                <a:lnTo>
                  <a:pt x="378" y="702"/>
                </a:lnTo>
                <a:lnTo>
                  <a:pt x="397" y="67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98" name="Freeform 94"/>
          <p:cNvSpPr>
            <a:spLocks/>
          </p:cNvSpPr>
          <p:nvPr/>
        </p:nvSpPr>
        <p:spPr bwMode="auto">
          <a:xfrm>
            <a:off x="7009889" y="2989744"/>
            <a:ext cx="368300" cy="274638"/>
          </a:xfrm>
          <a:custGeom>
            <a:avLst/>
            <a:gdLst>
              <a:gd name="T0" fmla="*/ 16 w 487"/>
              <a:gd name="T1" fmla="*/ 16 h 421"/>
              <a:gd name="T2" fmla="*/ 19 w 487"/>
              <a:gd name="T3" fmla="*/ 21 h 421"/>
              <a:gd name="T4" fmla="*/ 15 w 487"/>
              <a:gd name="T5" fmla="*/ 26 h 421"/>
              <a:gd name="T6" fmla="*/ 7 w 487"/>
              <a:gd name="T7" fmla="*/ 20 h 421"/>
              <a:gd name="T8" fmla="*/ 0 w 487"/>
              <a:gd name="T9" fmla="*/ 28 h 421"/>
              <a:gd name="T10" fmla="*/ 0 w 487"/>
              <a:gd name="T11" fmla="*/ 34 h 421"/>
              <a:gd name="T12" fmla="*/ 5 w 487"/>
              <a:gd name="T13" fmla="*/ 33 h 421"/>
              <a:gd name="T14" fmla="*/ 5 w 487"/>
              <a:gd name="T15" fmla="*/ 38 h 421"/>
              <a:gd name="T16" fmla="*/ 11 w 487"/>
              <a:gd name="T17" fmla="*/ 41 h 421"/>
              <a:gd name="T18" fmla="*/ 18 w 487"/>
              <a:gd name="T19" fmla="*/ 46 h 421"/>
              <a:gd name="T20" fmla="*/ 24 w 487"/>
              <a:gd name="T21" fmla="*/ 45 h 421"/>
              <a:gd name="T22" fmla="*/ 29 w 487"/>
              <a:gd name="T23" fmla="*/ 47 h 421"/>
              <a:gd name="T24" fmla="*/ 33 w 487"/>
              <a:gd name="T25" fmla="*/ 45 h 421"/>
              <a:gd name="T26" fmla="*/ 42 w 487"/>
              <a:gd name="T27" fmla="*/ 44 h 421"/>
              <a:gd name="T28" fmla="*/ 46 w 487"/>
              <a:gd name="T29" fmla="*/ 46 h 421"/>
              <a:gd name="T30" fmla="*/ 49 w 487"/>
              <a:gd name="T31" fmla="*/ 44 h 421"/>
              <a:gd name="T32" fmla="*/ 51 w 487"/>
              <a:gd name="T33" fmla="*/ 45 h 421"/>
              <a:gd name="T34" fmla="*/ 56 w 487"/>
              <a:gd name="T35" fmla="*/ 44 h 421"/>
              <a:gd name="T36" fmla="*/ 69 w 487"/>
              <a:gd name="T37" fmla="*/ 46 h 421"/>
              <a:gd name="T38" fmla="*/ 75 w 487"/>
              <a:gd name="T39" fmla="*/ 53 h 421"/>
              <a:gd name="T40" fmla="*/ 72 w 487"/>
              <a:gd name="T41" fmla="*/ 60 h 421"/>
              <a:gd name="T42" fmla="*/ 75 w 487"/>
              <a:gd name="T43" fmla="*/ 62 h 421"/>
              <a:gd name="T44" fmla="*/ 77 w 487"/>
              <a:gd name="T45" fmla="*/ 71 h 421"/>
              <a:gd name="T46" fmla="*/ 89 w 487"/>
              <a:gd name="T47" fmla="*/ 60 h 421"/>
              <a:gd name="T48" fmla="*/ 111 w 487"/>
              <a:gd name="T49" fmla="*/ 57 h 421"/>
              <a:gd name="T50" fmla="*/ 85 w 487"/>
              <a:gd name="T51" fmla="*/ 34 h 421"/>
              <a:gd name="T52" fmla="*/ 55 w 487"/>
              <a:gd name="T53" fmla="*/ 14 h 421"/>
              <a:gd name="T54" fmla="*/ 56 w 487"/>
              <a:gd name="T55" fmla="*/ 8 h 421"/>
              <a:gd name="T56" fmla="*/ 51 w 487"/>
              <a:gd name="T57" fmla="*/ 6 h 421"/>
              <a:gd name="T58" fmla="*/ 46 w 487"/>
              <a:gd name="T59" fmla="*/ 7 h 421"/>
              <a:gd name="T60" fmla="*/ 46 w 487"/>
              <a:gd name="T61" fmla="*/ 0 h 421"/>
              <a:gd name="T62" fmla="*/ 34 w 487"/>
              <a:gd name="T63" fmla="*/ 0 h 421"/>
              <a:gd name="T64" fmla="*/ 26 w 487"/>
              <a:gd name="T65" fmla="*/ 6 h 421"/>
              <a:gd name="T66" fmla="*/ 20 w 487"/>
              <a:gd name="T67" fmla="*/ 8 h 421"/>
              <a:gd name="T68" fmla="*/ 16 w 487"/>
              <a:gd name="T69" fmla="*/ 16 h 4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7"/>
              <a:gd name="T106" fmla="*/ 0 h 421"/>
              <a:gd name="T107" fmla="*/ 487 w 487"/>
              <a:gd name="T108" fmla="*/ 421 h 4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7" h="421">
                <a:moveTo>
                  <a:pt x="69" y="93"/>
                </a:moveTo>
                <a:lnTo>
                  <a:pt x="85" y="124"/>
                </a:lnTo>
                <a:lnTo>
                  <a:pt x="65" y="155"/>
                </a:lnTo>
                <a:lnTo>
                  <a:pt x="30" y="120"/>
                </a:lnTo>
                <a:lnTo>
                  <a:pt x="0" y="163"/>
                </a:lnTo>
                <a:lnTo>
                  <a:pt x="0" y="200"/>
                </a:lnTo>
                <a:lnTo>
                  <a:pt x="20" y="198"/>
                </a:lnTo>
                <a:lnTo>
                  <a:pt x="24" y="224"/>
                </a:lnTo>
                <a:lnTo>
                  <a:pt x="51" y="244"/>
                </a:lnTo>
                <a:lnTo>
                  <a:pt x="79" y="270"/>
                </a:lnTo>
                <a:lnTo>
                  <a:pt x="105" y="265"/>
                </a:lnTo>
                <a:lnTo>
                  <a:pt x="127" y="280"/>
                </a:lnTo>
                <a:lnTo>
                  <a:pt x="145" y="267"/>
                </a:lnTo>
                <a:lnTo>
                  <a:pt x="185" y="262"/>
                </a:lnTo>
                <a:lnTo>
                  <a:pt x="202" y="275"/>
                </a:lnTo>
                <a:lnTo>
                  <a:pt x="214" y="257"/>
                </a:lnTo>
                <a:lnTo>
                  <a:pt x="225" y="266"/>
                </a:lnTo>
                <a:lnTo>
                  <a:pt x="248" y="264"/>
                </a:lnTo>
                <a:lnTo>
                  <a:pt x="303" y="273"/>
                </a:lnTo>
                <a:lnTo>
                  <a:pt x="329" y="312"/>
                </a:lnTo>
                <a:lnTo>
                  <a:pt x="316" y="352"/>
                </a:lnTo>
                <a:lnTo>
                  <a:pt x="329" y="371"/>
                </a:lnTo>
                <a:lnTo>
                  <a:pt x="340" y="421"/>
                </a:lnTo>
                <a:lnTo>
                  <a:pt x="391" y="354"/>
                </a:lnTo>
                <a:lnTo>
                  <a:pt x="487" y="339"/>
                </a:lnTo>
                <a:lnTo>
                  <a:pt x="373" y="201"/>
                </a:lnTo>
                <a:lnTo>
                  <a:pt x="243" y="85"/>
                </a:lnTo>
                <a:lnTo>
                  <a:pt x="245" y="48"/>
                </a:lnTo>
                <a:lnTo>
                  <a:pt x="224" y="37"/>
                </a:lnTo>
                <a:lnTo>
                  <a:pt x="204" y="45"/>
                </a:lnTo>
                <a:lnTo>
                  <a:pt x="201" y="3"/>
                </a:lnTo>
                <a:lnTo>
                  <a:pt x="149" y="0"/>
                </a:lnTo>
                <a:lnTo>
                  <a:pt x="115" y="37"/>
                </a:lnTo>
                <a:lnTo>
                  <a:pt x="88" y="48"/>
                </a:lnTo>
                <a:lnTo>
                  <a:pt x="69" y="9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99" name="Freeform 95"/>
          <p:cNvSpPr>
            <a:spLocks/>
          </p:cNvSpPr>
          <p:nvPr/>
        </p:nvSpPr>
        <p:spPr bwMode="auto">
          <a:xfrm>
            <a:off x="6908289" y="3135794"/>
            <a:ext cx="360363" cy="227013"/>
          </a:xfrm>
          <a:custGeom>
            <a:avLst/>
            <a:gdLst>
              <a:gd name="T0" fmla="*/ 87 w 475"/>
              <a:gd name="T1" fmla="*/ 46 h 346"/>
              <a:gd name="T2" fmla="*/ 95 w 475"/>
              <a:gd name="T3" fmla="*/ 44 h 346"/>
              <a:gd name="T4" fmla="*/ 102 w 475"/>
              <a:gd name="T5" fmla="*/ 45 h 346"/>
              <a:gd name="T6" fmla="*/ 104 w 475"/>
              <a:gd name="T7" fmla="*/ 38 h 346"/>
              <a:gd name="T8" fmla="*/ 108 w 475"/>
              <a:gd name="T9" fmla="*/ 33 h 346"/>
              <a:gd name="T10" fmla="*/ 106 w 475"/>
              <a:gd name="T11" fmla="*/ 25 h 346"/>
              <a:gd name="T12" fmla="*/ 103 w 475"/>
              <a:gd name="T13" fmla="*/ 22 h 346"/>
              <a:gd name="T14" fmla="*/ 106 w 475"/>
              <a:gd name="T15" fmla="*/ 15 h 346"/>
              <a:gd name="T16" fmla="*/ 100 w 475"/>
              <a:gd name="T17" fmla="*/ 8 h 346"/>
              <a:gd name="T18" fmla="*/ 87 w 475"/>
              <a:gd name="T19" fmla="*/ 7 h 346"/>
              <a:gd name="T20" fmla="*/ 82 w 475"/>
              <a:gd name="T21" fmla="*/ 7 h 346"/>
              <a:gd name="T22" fmla="*/ 80 w 475"/>
              <a:gd name="T23" fmla="*/ 6 h 346"/>
              <a:gd name="T24" fmla="*/ 77 w 475"/>
              <a:gd name="T25" fmla="*/ 9 h 346"/>
              <a:gd name="T26" fmla="*/ 73 w 475"/>
              <a:gd name="T27" fmla="*/ 7 h 346"/>
              <a:gd name="T28" fmla="*/ 64 w 475"/>
              <a:gd name="T29" fmla="*/ 7 h 346"/>
              <a:gd name="T30" fmla="*/ 60 w 475"/>
              <a:gd name="T31" fmla="*/ 10 h 346"/>
              <a:gd name="T32" fmla="*/ 55 w 475"/>
              <a:gd name="T33" fmla="*/ 7 h 346"/>
              <a:gd name="T34" fmla="*/ 49 w 475"/>
              <a:gd name="T35" fmla="*/ 8 h 346"/>
              <a:gd name="T36" fmla="*/ 43 w 475"/>
              <a:gd name="T37" fmla="*/ 3 h 346"/>
              <a:gd name="T38" fmla="*/ 36 w 475"/>
              <a:gd name="T39" fmla="*/ 0 h 346"/>
              <a:gd name="T40" fmla="*/ 33 w 475"/>
              <a:gd name="T41" fmla="*/ 2 h 346"/>
              <a:gd name="T42" fmla="*/ 22 w 475"/>
              <a:gd name="T43" fmla="*/ 0 h 346"/>
              <a:gd name="T44" fmla="*/ 24 w 475"/>
              <a:gd name="T45" fmla="*/ 5 h 346"/>
              <a:gd name="T46" fmla="*/ 23 w 475"/>
              <a:gd name="T47" fmla="*/ 9 h 346"/>
              <a:gd name="T48" fmla="*/ 20 w 475"/>
              <a:gd name="T49" fmla="*/ 8 h 346"/>
              <a:gd name="T50" fmla="*/ 17 w 475"/>
              <a:gd name="T51" fmla="*/ 10 h 346"/>
              <a:gd name="T52" fmla="*/ 19 w 475"/>
              <a:gd name="T53" fmla="*/ 16 h 346"/>
              <a:gd name="T54" fmla="*/ 11 w 475"/>
              <a:gd name="T55" fmla="*/ 24 h 346"/>
              <a:gd name="T56" fmla="*/ 8 w 475"/>
              <a:gd name="T57" fmla="*/ 22 h 346"/>
              <a:gd name="T58" fmla="*/ 1 w 475"/>
              <a:gd name="T59" fmla="*/ 21 h 346"/>
              <a:gd name="T60" fmla="*/ 1 w 475"/>
              <a:gd name="T61" fmla="*/ 25 h 346"/>
              <a:gd name="T62" fmla="*/ 4 w 475"/>
              <a:gd name="T63" fmla="*/ 33 h 346"/>
              <a:gd name="T64" fmla="*/ 0 w 475"/>
              <a:gd name="T65" fmla="*/ 34 h 346"/>
              <a:gd name="T66" fmla="*/ 2 w 475"/>
              <a:gd name="T67" fmla="*/ 41 h 346"/>
              <a:gd name="T68" fmla="*/ 8 w 475"/>
              <a:gd name="T69" fmla="*/ 43 h 346"/>
              <a:gd name="T70" fmla="*/ 7 w 475"/>
              <a:gd name="T71" fmla="*/ 48 h 346"/>
              <a:gd name="T72" fmla="*/ 10 w 475"/>
              <a:gd name="T73" fmla="*/ 55 h 346"/>
              <a:gd name="T74" fmla="*/ 20 w 475"/>
              <a:gd name="T75" fmla="*/ 56 h 346"/>
              <a:gd name="T76" fmla="*/ 24 w 475"/>
              <a:gd name="T77" fmla="*/ 59 h 346"/>
              <a:gd name="T78" fmla="*/ 32 w 475"/>
              <a:gd name="T79" fmla="*/ 55 h 346"/>
              <a:gd name="T80" fmla="*/ 53 w 475"/>
              <a:gd name="T81" fmla="*/ 53 h 346"/>
              <a:gd name="T82" fmla="*/ 76 w 475"/>
              <a:gd name="T83" fmla="*/ 45 h 346"/>
              <a:gd name="T84" fmla="*/ 87 w 475"/>
              <a:gd name="T85" fmla="*/ 46 h 3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5"/>
              <a:gd name="T130" fmla="*/ 0 h 346"/>
              <a:gd name="T131" fmla="*/ 475 w 475"/>
              <a:gd name="T132" fmla="*/ 346 h 3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5" h="346">
                <a:moveTo>
                  <a:pt x="380" y="271"/>
                </a:moveTo>
                <a:lnTo>
                  <a:pt x="415" y="256"/>
                </a:lnTo>
                <a:lnTo>
                  <a:pt x="447" y="266"/>
                </a:lnTo>
                <a:lnTo>
                  <a:pt x="455" y="225"/>
                </a:lnTo>
                <a:lnTo>
                  <a:pt x="475" y="197"/>
                </a:lnTo>
                <a:lnTo>
                  <a:pt x="464" y="147"/>
                </a:lnTo>
                <a:lnTo>
                  <a:pt x="451" y="128"/>
                </a:lnTo>
                <a:lnTo>
                  <a:pt x="464" y="88"/>
                </a:lnTo>
                <a:lnTo>
                  <a:pt x="438" y="49"/>
                </a:lnTo>
                <a:lnTo>
                  <a:pt x="383" y="40"/>
                </a:lnTo>
                <a:lnTo>
                  <a:pt x="360" y="42"/>
                </a:lnTo>
                <a:lnTo>
                  <a:pt x="349" y="33"/>
                </a:lnTo>
                <a:lnTo>
                  <a:pt x="337" y="51"/>
                </a:lnTo>
                <a:lnTo>
                  <a:pt x="320" y="38"/>
                </a:lnTo>
                <a:lnTo>
                  <a:pt x="280" y="43"/>
                </a:lnTo>
                <a:lnTo>
                  <a:pt x="262" y="56"/>
                </a:lnTo>
                <a:lnTo>
                  <a:pt x="240" y="41"/>
                </a:lnTo>
                <a:lnTo>
                  <a:pt x="214" y="46"/>
                </a:lnTo>
                <a:lnTo>
                  <a:pt x="186" y="20"/>
                </a:lnTo>
                <a:lnTo>
                  <a:pt x="159" y="0"/>
                </a:lnTo>
                <a:lnTo>
                  <a:pt x="145" y="12"/>
                </a:lnTo>
                <a:lnTo>
                  <a:pt x="99" y="0"/>
                </a:lnTo>
                <a:lnTo>
                  <a:pt x="107" y="29"/>
                </a:lnTo>
                <a:lnTo>
                  <a:pt x="100" y="53"/>
                </a:lnTo>
                <a:lnTo>
                  <a:pt x="87" y="48"/>
                </a:lnTo>
                <a:lnTo>
                  <a:pt x="74" y="61"/>
                </a:lnTo>
                <a:lnTo>
                  <a:pt x="84" y="95"/>
                </a:lnTo>
                <a:lnTo>
                  <a:pt x="49" y="140"/>
                </a:lnTo>
                <a:lnTo>
                  <a:pt x="35" y="131"/>
                </a:lnTo>
                <a:lnTo>
                  <a:pt x="4" y="123"/>
                </a:lnTo>
                <a:lnTo>
                  <a:pt x="7" y="145"/>
                </a:lnTo>
                <a:lnTo>
                  <a:pt x="17" y="196"/>
                </a:lnTo>
                <a:lnTo>
                  <a:pt x="0" y="201"/>
                </a:lnTo>
                <a:lnTo>
                  <a:pt x="8" y="238"/>
                </a:lnTo>
                <a:lnTo>
                  <a:pt x="33" y="255"/>
                </a:lnTo>
                <a:lnTo>
                  <a:pt x="30" y="282"/>
                </a:lnTo>
                <a:lnTo>
                  <a:pt x="44" y="322"/>
                </a:lnTo>
                <a:lnTo>
                  <a:pt x="88" y="328"/>
                </a:lnTo>
                <a:lnTo>
                  <a:pt x="106" y="346"/>
                </a:lnTo>
                <a:lnTo>
                  <a:pt x="138" y="324"/>
                </a:lnTo>
                <a:lnTo>
                  <a:pt x="232" y="310"/>
                </a:lnTo>
                <a:lnTo>
                  <a:pt x="335" y="261"/>
                </a:lnTo>
                <a:lnTo>
                  <a:pt x="380" y="27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00" name="Freeform 96"/>
          <p:cNvSpPr>
            <a:spLocks/>
          </p:cNvSpPr>
          <p:nvPr/>
        </p:nvSpPr>
        <p:spPr bwMode="auto">
          <a:xfrm>
            <a:off x="6881302" y="1951519"/>
            <a:ext cx="661988" cy="555625"/>
          </a:xfrm>
          <a:custGeom>
            <a:avLst/>
            <a:gdLst>
              <a:gd name="T0" fmla="*/ 168 w 876"/>
              <a:gd name="T1" fmla="*/ 141 h 849"/>
              <a:gd name="T2" fmla="*/ 173 w 876"/>
              <a:gd name="T3" fmla="*/ 141 h 849"/>
              <a:gd name="T4" fmla="*/ 176 w 876"/>
              <a:gd name="T5" fmla="*/ 144 h 849"/>
              <a:gd name="T6" fmla="*/ 179 w 876"/>
              <a:gd name="T7" fmla="*/ 142 h 849"/>
              <a:gd name="T8" fmla="*/ 197 w 876"/>
              <a:gd name="T9" fmla="*/ 124 h 849"/>
              <a:gd name="T10" fmla="*/ 196 w 876"/>
              <a:gd name="T11" fmla="*/ 116 h 849"/>
              <a:gd name="T12" fmla="*/ 199 w 876"/>
              <a:gd name="T13" fmla="*/ 111 h 849"/>
              <a:gd name="T14" fmla="*/ 183 w 876"/>
              <a:gd name="T15" fmla="*/ 99 h 849"/>
              <a:gd name="T16" fmla="*/ 147 w 876"/>
              <a:gd name="T17" fmla="*/ 85 h 849"/>
              <a:gd name="T18" fmla="*/ 122 w 876"/>
              <a:gd name="T19" fmla="*/ 70 h 849"/>
              <a:gd name="T20" fmla="*/ 115 w 876"/>
              <a:gd name="T21" fmla="*/ 59 h 849"/>
              <a:gd name="T22" fmla="*/ 60 w 876"/>
              <a:gd name="T23" fmla="*/ 33 h 849"/>
              <a:gd name="T24" fmla="*/ 29 w 876"/>
              <a:gd name="T25" fmla="*/ 0 h 849"/>
              <a:gd name="T26" fmla="*/ 4 w 876"/>
              <a:gd name="T27" fmla="*/ 1 h 849"/>
              <a:gd name="T28" fmla="*/ 9 w 876"/>
              <a:gd name="T29" fmla="*/ 33 h 849"/>
              <a:gd name="T30" fmla="*/ 3 w 876"/>
              <a:gd name="T31" fmla="*/ 46 h 849"/>
              <a:gd name="T32" fmla="*/ 0 w 876"/>
              <a:gd name="T33" fmla="*/ 70 h 849"/>
              <a:gd name="T34" fmla="*/ 11 w 876"/>
              <a:gd name="T35" fmla="*/ 73 h 849"/>
              <a:gd name="T36" fmla="*/ 24 w 876"/>
              <a:gd name="T37" fmla="*/ 71 h 849"/>
              <a:gd name="T38" fmla="*/ 27 w 876"/>
              <a:gd name="T39" fmla="*/ 75 h 849"/>
              <a:gd name="T40" fmla="*/ 37 w 876"/>
              <a:gd name="T41" fmla="*/ 74 h 849"/>
              <a:gd name="T42" fmla="*/ 41 w 876"/>
              <a:gd name="T43" fmla="*/ 73 h 849"/>
              <a:gd name="T44" fmla="*/ 46 w 876"/>
              <a:gd name="T45" fmla="*/ 75 h 849"/>
              <a:gd name="T46" fmla="*/ 69 w 876"/>
              <a:gd name="T47" fmla="*/ 75 h 849"/>
              <a:gd name="T48" fmla="*/ 91 w 876"/>
              <a:gd name="T49" fmla="*/ 84 h 849"/>
              <a:gd name="T50" fmla="*/ 119 w 876"/>
              <a:gd name="T51" fmla="*/ 114 h 849"/>
              <a:gd name="T52" fmla="*/ 168 w 876"/>
              <a:gd name="T53" fmla="*/ 141 h 8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76"/>
              <a:gd name="T82" fmla="*/ 0 h 849"/>
              <a:gd name="T83" fmla="*/ 876 w 876"/>
              <a:gd name="T84" fmla="*/ 849 h 8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76" h="849">
                <a:moveTo>
                  <a:pt x="741" y="833"/>
                </a:moveTo>
                <a:lnTo>
                  <a:pt x="762" y="832"/>
                </a:lnTo>
                <a:lnTo>
                  <a:pt x="776" y="849"/>
                </a:lnTo>
                <a:lnTo>
                  <a:pt x="790" y="835"/>
                </a:lnTo>
                <a:lnTo>
                  <a:pt x="867" y="731"/>
                </a:lnTo>
                <a:lnTo>
                  <a:pt x="866" y="683"/>
                </a:lnTo>
                <a:lnTo>
                  <a:pt x="876" y="654"/>
                </a:lnTo>
                <a:lnTo>
                  <a:pt x="807" y="582"/>
                </a:lnTo>
                <a:lnTo>
                  <a:pt x="647" y="502"/>
                </a:lnTo>
                <a:lnTo>
                  <a:pt x="539" y="413"/>
                </a:lnTo>
                <a:lnTo>
                  <a:pt x="509" y="346"/>
                </a:lnTo>
                <a:lnTo>
                  <a:pt x="264" y="197"/>
                </a:lnTo>
                <a:lnTo>
                  <a:pt x="125" y="0"/>
                </a:lnTo>
                <a:lnTo>
                  <a:pt x="16" y="4"/>
                </a:lnTo>
                <a:lnTo>
                  <a:pt x="38" y="196"/>
                </a:lnTo>
                <a:lnTo>
                  <a:pt x="13" y="269"/>
                </a:lnTo>
                <a:lnTo>
                  <a:pt x="0" y="415"/>
                </a:lnTo>
                <a:lnTo>
                  <a:pt x="49" y="431"/>
                </a:lnTo>
                <a:lnTo>
                  <a:pt x="106" y="420"/>
                </a:lnTo>
                <a:lnTo>
                  <a:pt x="118" y="438"/>
                </a:lnTo>
                <a:lnTo>
                  <a:pt x="164" y="437"/>
                </a:lnTo>
                <a:lnTo>
                  <a:pt x="183" y="429"/>
                </a:lnTo>
                <a:lnTo>
                  <a:pt x="201" y="441"/>
                </a:lnTo>
                <a:lnTo>
                  <a:pt x="303" y="442"/>
                </a:lnTo>
                <a:lnTo>
                  <a:pt x="401" y="493"/>
                </a:lnTo>
                <a:lnTo>
                  <a:pt x="523" y="671"/>
                </a:lnTo>
                <a:lnTo>
                  <a:pt x="741" y="83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01" name="Freeform 97"/>
          <p:cNvSpPr>
            <a:spLocks/>
          </p:cNvSpPr>
          <p:nvPr/>
        </p:nvSpPr>
        <p:spPr bwMode="auto">
          <a:xfrm>
            <a:off x="6976552" y="1870557"/>
            <a:ext cx="625475" cy="508000"/>
          </a:xfrm>
          <a:custGeom>
            <a:avLst/>
            <a:gdLst>
              <a:gd name="T0" fmla="*/ 181 w 829"/>
              <a:gd name="T1" fmla="*/ 112 h 778"/>
              <a:gd name="T2" fmla="*/ 187 w 829"/>
              <a:gd name="T3" fmla="*/ 93 h 778"/>
              <a:gd name="T4" fmla="*/ 186 w 829"/>
              <a:gd name="T5" fmla="*/ 83 h 778"/>
              <a:gd name="T6" fmla="*/ 183 w 829"/>
              <a:gd name="T7" fmla="*/ 81 h 778"/>
              <a:gd name="T8" fmla="*/ 180 w 829"/>
              <a:gd name="T9" fmla="*/ 76 h 778"/>
              <a:gd name="T10" fmla="*/ 173 w 829"/>
              <a:gd name="T11" fmla="*/ 74 h 778"/>
              <a:gd name="T12" fmla="*/ 157 w 829"/>
              <a:gd name="T13" fmla="*/ 71 h 778"/>
              <a:gd name="T14" fmla="*/ 150 w 829"/>
              <a:gd name="T15" fmla="*/ 69 h 778"/>
              <a:gd name="T16" fmla="*/ 99 w 829"/>
              <a:gd name="T17" fmla="*/ 30 h 778"/>
              <a:gd name="T18" fmla="*/ 88 w 829"/>
              <a:gd name="T19" fmla="*/ 30 h 778"/>
              <a:gd name="T20" fmla="*/ 47 w 829"/>
              <a:gd name="T21" fmla="*/ 6 h 778"/>
              <a:gd name="T22" fmla="*/ 27 w 829"/>
              <a:gd name="T23" fmla="*/ 0 h 778"/>
              <a:gd name="T24" fmla="*/ 28 w 829"/>
              <a:gd name="T25" fmla="*/ 7 h 778"/>
              <a:gd name="T26" fmla="*/ 3 w 829"/>
              <a:gd name="T27" fmla="*/ 21 h 778"/>
              <a:gd name="T28" fmla="*/ 0 w 829"/>
              <a:gd name="T29" fmla="*/ 21 h 778"/>
              <a:gd name="T30" fmla="*/ 31 w 829"/>
              <a:gd name="T31" fmla="*/ 54 h 778"/>
              <a:gd name="T32" fmla="*/ 87 w 829"/>
              <a:gd name="T33" fmla="*/ 79 h 778"/>
              <a:gd name="T34" fmla="*/ 94 w 829"/>
              <a:gd name="T35" fmla="*/ 91 h 778"/>
              <a:gd name="T36" fmla="*/ 118 w 829"/>
              <a:gd name="T37" fmla="*/ 106 h 778"/>
              <a:gd name="T38" fmla="*/ 154 w 829"/>
              <a:gd name="T39" fmla="*/ 119 h 778"/>
              <a:gd name="T40" fmla="*/ 170 w 829"/>
              <a:gd name="T41" fmla="*/ 132 h 778"/>
              <a:gd name="T42" fmla="*/ 181 w 829"/>
              <a:gd name="T43" fmla="*/ 112 h 7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9"/>
              <a:gd name="T67" fmla="*/ 0 h 778"/>
              <a:gd name="T68" fmla="*/ 829 w 829"/>
              <a:gd name="T69" fmla="*/ 778 h 77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9" h="778">
                <a:moveTo>
                  <a:pt x="800" y="661"/>
                </a:moveTo>
                <a:lnTo>
                  <a:pt x="829" y="551"/>
                </a:lnTo>
                <a:lnTo>
                  <a:pt x="825" y="489"/>
                </a:lnTo>
                <a:lnTo>
                  <a:pt x="809" y="476"/>
                </a:lnTo>
                <a:lnTo>
                  <a:pt x="795" y="450"/>
                </a:lnTo>
                <a:lnTo>
                  <a:pt x="768" y="441"/>
                </a:lnTo>
                <a:lnTo>
                  <a:pt x="697" y="420"/>
                </a:lnTo>
                <a:lnTo>
                  <a:pt x="664" y="407"/>
                </a:lnTo>
                <a:lnTo>
                  <a:pt x="440" y="181"/>
                </a:lnTo>
                <a:lnTo>
                  <a:pt x="392" y="181"/>
                </a:lnTo>
                <a:lnTo>
                  <a:pt x="206" y="33"/>
                </a:lnTo>
                <a:lnTo>
                  <a:pt x="119" y="0"/>
                </a:lnTo>
                <a:lnTo>
                  <a:pt x="124" y="38"/>
                </a:lnTo>
                <a:lnTo>
                  <a:pt x="15" y="122"/>
                </a:lnTo>
                <a:lnTo>
                  <a:pt x="0" y="124"/>
                </a:lnTo>
                <a:lnTo>
                  <a:pt x="139" y="321"/>
                </a:lnTo>
                <a:lnTo>
                  <a:pt x="384" y="470"/>
                </a:lnTo>
                <a:lnTo>
                  <a:pt x="414" y="537"/>
                </a:lnTo>
                <a:lnTo>
                  <a:pt x="522" y="626"/>
                </a:lnTo>
                <a:lnTo>
                  <a:pt x="682" y="706"/>
                </a:lnTo>
                <a:lnTo>
                  <a:pt x="751" y="778"/>
                </a:lnTo>
                <a:lnTo>
                  <a:pt x="800" y="66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02" name="Freeform 98"/>
          <p:cNvSpPr>
            <a:spLocks/>
          </p:cNvSpPr>
          <p:nvPr/>
        </p:nvSpPr>
        <p:spPr bwMode="auto">
          <a:xfrm>
            <a:off x="6919402" y="2408719"/>
            <a:ext cx="439738" cy="403225"/>
          </a:xfrm>
          <a:custGeom>
            <a:avLst/>
            <a:gdLst>
              <a:gd name="T0" fmla="*/ 52 w 581"/>
              <a:gd name="T1" fmla="*/ 47 h 616"/>
              <a:gd name="T2" fmla="*/ 53 w 581"/>
              <a:gd name="T3" fmla="*/ 55 h 616"/>
              <a:gd name="T4" fmla="*/ 49 w 581"/>
              <a:gd name="T5" fmla="*/ 55 h 616"/>
              <a:gd name="T6" fmla="*/ 47 w 581"/>
              <a:gd name="T7" fmla="*/ 47 h 616"/>
              <a:gd name="T8" fmla="*/ 41 w 581"/>
              <a:gd name="T9" fmla="*/ 42 h 616"/>
              <a:gd name="T10" fmla="*/ 40 w 581"/>
              <a:gd name="T11" fmla="*/ 40 h 616"/>
              <a:gd name="T12" fmla="*/ 37 w 581"/>
              <a:gd name="T13" fmla="*/ 41 h 616"/>
              <a:gd name="T14" fmla="*/ 35 w 581"/>
              <a:gd name="T15" fmla="*/ 38 h 616"/>
              <a:gd name="T16" fmla="*/ 31 w 581"/>
              <a:gd name="T17" fmla="*/ 36 h 616"/>
              <a:gd name="T18" fmla="*/ 35 w 581"/>
              <a:gd name="T19" fmla="*/ 34 h 616"/>
              <a:gd name="T20" fmla="*/ 29 w 581"/>
              <a:gd name="T21" fmla="*/ 27 h 616"/>
              <a:gd name="T22" fmla="*/ 19 w 581"/>
              <a:gd name="T23" fmla="*/ 23 h 616"/>
              <a:gd name="T24" fmla="*/ 18 w 581"/>
              <a:gd name="T25" fmla="*/ 17 h 616"/>
              <a:gd name="T26" fmla="*/ 13 w 581"/>
              <a:gd name="T27" fmla="*/ 12 h 616"/>
              <a:gd name="T28" fmla="*/ 8 w 581"/>
              <a:gd name="T29" fmla="*/ 12 h 616"/>
              <a:gd name="T30" fmla="*/ 4 w 581"/>
              <a:gd name="T31" fmla="*/ 7 h 616"/>
              <a:gd name="T32" fmla="*/ 4 w 581"/>
              <a:gd name="T33" fmla="*/ 3 h 616"/>
              <a:gd name="T34" fmla="*/ 0 w 581"/>
              <a:gd name="T35" fmla="*/ 0 h 616"/>
              <a:gd name="T36" fmla="*/ 44 w 581"/>
              <a:gd name="T37" fmla="*/ 12 h 616"/>
              <a:gd name="T38" fmla="*/ 72 w 581"/>
              <a:gd name="T39" fmla="*/ 29 h 616"/>
              <a:gd name="T40" fmla="*/ 83 w 581"/>
              <a:gd name="T41" fmla="*/ 45 h 616"/>
              <a:gd name="T42" fmla="*/ 96 w 581"/>
              <a:gd name="T43" fmla="*/ 52 h 616"/>
              <a:gd name="T44" fmla="*/ 112 w 581"/>
              <a:gd name="T45" fmla="*/ 56 h 616"/>
              <a:gd name="T46" fmla="*/ 117 w 581"/>
              <a:gd name="T47" fmla="*/ 64 h 616"/>
              <a:gd name="T48" fmla="*/ 113 w 581"/>
              <a:gd name="T49" fmla="*/ 66 h 616"/>
              <a:gd name="T50" fmla="*/ 113 w 581"/>
              <a:gd name="T51" fmla="*/ 73 h 616"/>
              <a:gd name="T52" fmla="*/ 126 w 581"/>
              <a:gd name="T53" fmla="*/ 96 h 616"/>
              <a:gd name="T54" fmla="*/ 132 w 581"/>
              <a:gd name="T55" fmla="*/ 100 h 616"/>
              <a:gd name="T56" fmla="*/ 125 w 581"/>
              <a:gd name="T57" fmla="*/ 105 h 616"/>
              <a:gd name="T58" fmla="*/ 118 w 581"/>
              <a:gd name="T59" fmla="*/ 99 h 616"/>
              <a:gd name="T60" fmla="*/ 87 w 581"/>
              <a:gd name="T61" fmla="*/ 73 h 616"/>
              <a:gd name="T62" fmla="*/ 77 w 581"/>
              <a:gd name="T63" fmla="*/ 73 h 616"/>
              <a:gd name="T64" fmla="*/ 76 w 581"/>
              <a:gd name="T65" fmla="*/ 66 h 616"/>
              <a:gd name="T66" fmla="*/ 60 w 581"/>
              <a:gd name="T67" fmla="*/ 58 h 616"/>
              <a:gd name="T68" fmla="*/ 60 w 581"/>
              <a:gd name="T69" fmla="*/ 52 h 616"/>
              <a:gd name="T70" fmla="*/ 57 w 581"/>
              <a:gd name="T71" fmla="*/ 45 h 616"/>
              <a:gd name="T72" fmla="*/ 52 w 581"/>
              <a:gd name="T73" fmla="*/ 47 h 6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1"/>
              <a:gd name="T112" fmla="*/ 0 h 616"/>
              <a:gd name="T113" fmla="*/ 581 w 581"/>
              <a:gd name="T114" fmla="*/ 616 h 6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1" h="616">
                <a:moveTo>
                  <a:pt x="230" y="277"/>
                </a:moveTo>
                <a:lnTo>
                  <a:pt x="233" y="323"/>
                </a:lnTo>
                <a:lnTo>
                  <a:pt x="216" y="322"/>
                </a:lnTo>
                <a:lnTo>
                  <a:pt x="208" y="277"/>
                </a:lnTo>
                <a:lnTo>
                  <a:pt x="178" y="251"/>
                </a:lnTo>
                <a:lnTo>
                  <a:pt x="177" y="236"/>
                </a:lnTo>
                <a:lnTo>
                  <a:pt x="162" y="240"/>
                </a:lnTo>
                <a:lnTo>
                  <a:pt x="155" y="223"/>
                </a:lnTo>
                <a:lnTo>
                  <a:pt x="137" y="211"/>
                </a:lnTo>
                <a:lnTo>
                  <a:pt x="154" y="199"/>
                </a:lnTo>
                <a:lnTo>
                  <a:pt x="128" y="159"/>
                </a:lnTo>
                <a:lnTo>
                  <a:pt x="81" y="135"/>
                </a:lnTo>
                <a:lnTo>
                  <a:pt x="78" y="100"/>
                </a:lnTo>
                <a:lnTo>
                  <a:pt x="57" y="70"/>
                </a:lnTo>
                <a:lnTo>
                  <a:pt x="35" y="69"/>
                </a:lnTo>
                <a:lnTo>
                  <a:pt x="16" y="43"/>
                </a:lnTo>
                <a:lnTo>
                  <a:pt x="17" y="20"/>
                </a:lnTo>
                <a:lnTo>
                  <a:pt x="0" y="0"/>
                </a:lnTo>
                <a:lnTo>
                  <a:pt x="195" y="68"/>
                </a:lnTo>
                <a:lnTo>
                  <a:pt x="316" y="173"/>
                </a:lnTo>
                <a:lnTo>
                  <a:pt x="365" y="266"/>
                </a:lnTo>
                <a:lnTo>
                  <a:pt x="423" y="308"/>
                </a:lnTo>
                <a:lnTo>
                  <a:pt x="490" y="329"/>
                </a:lnTo>
                <a:lnTo>
                  <a:pt x="516" y="377"/>
                </a:lnTo>
                <a:lnTo>
                  <a:pt x="495" y="390"/>
                </a:lnTo>
                <a:lnTo>
                  <a:pt x="495" y="426"/>
                </a:lnTo>
                <a:lnTo>
                  <a:pt x="554" y="562"/>
                </a:lnTo>
                <a:lnTo>
                  <a:pt x="581" y="587"/>
                </a:lnTo>
                <a:lnTo>
                  <a:pt x="552" y="616"/>
                </a:lnTo>
                <a:lnTo>
                  <a:pt x="520" y="581"/>
                </a:lnTo>
                <a:lnTo>
                  <a:pt x="381" y="427"/>
                </a:lnTo>
                <a:lnTo>
                  <a:pt x="337" y="431"/>
                </a:lnTo>
                <a:lnTo>
                  <a:pt x="335" y="388"/>
                </a:lnTo>
                <a:lnTo>
                  <a:pt x="265" y="340"/>
                </a:lnTo>
                <a:lnTo>
                  <a:pt x="262" y="303"/>
                </a:lnTo>
                <a:lnTo>
                  <a:pt x="251" y="266"/>
                </a:lnTo>
                <a:lnTo>
                  <a:pt x="230" y="277"/>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03" name="Freeform 99"/>
          <p:cNvSpPr>
            <a:spLocks/>
          </p:cNvSpPr>
          <p:nvPr/>
        </p:nvSpPr>
        <p:spPr bwMode="auto">
          <a:xfrm>
            <a:off x="6844789" y="2222982"/>
            <a:ext cx="657225" cy="433388"/>
          </a:xfrm>
          <a:custGeom>
            <a:avLst/>
            <a:gdLst>
              <a:gd name="T0" fmla="*/ 183 w 871"/>
              <a:gd name="T1" fmla="*/ 76 h 661"/>
              <a:gd name="T2" fmla="*/ 186 w 871"/>
              <a:gd name="T3" fmla="*/ 74 h 661"/>
              <a:gd name="T4" fmla="*/ 183 w 871"/>
              <a:gd name="T5" fmla="*/ 71 h 661"/>
              <a:gd name="T6" fmla="*/ 178 w 871"/>
              <a:gd name="T7" fmla="*/ 71 h 661"/>
              <a:gd name="T8" fmla="*/ 129 w 871"/>
              <a:gd name="T9" fmla="*/ 44 h 661"/>
              <a:gd name="T10" fmla="*/ 102 w 871"/>
              <a:gd name="T11" fmla="*/ 13 h 661"/>
              <a:gd name="T12" fmla="*/ 79 w 871"/>
              <a:gd name="T13" fmla="*/ 5 h 661"/>
              <a:gd name="T14" fmla="*/ 57 w 871"/>
              <a:gd name="T15" fmla="*/ 5 h 661"/>
              <a:gd name="T16" fmla="*/ 52 w 871"/>
              <a:gd name="T17" fmla="*/ 2 h 661"/>
              <a:gd name="T18" fmla="*/ 48 w 871"/>
              <a:gd name="T19" fmla="*/ 4 h 661"/>
              <a:gd name="T20" fmla="*/ 38 w 871"/>
              <a:gd name="T21" fmla="*/ 4 h 661"/>
              <a:gd name="T22" fmla="*/ 35 w 871"/>
              <a:gd name="T23" fmla="*/ 1 h 661"/>
              <a:gd name="T24" fmla="*/ 22 w 871"/>
              <a:gd name="T25" fmla="*/ 3 h 661"/>
              <a:gd name="T26" fmla="*/ 11 w 871"/>
              <a:gd name="T27" fmla="*/ 0 h 661"/>
              <a:gd name="T28" fmla="*/ 10 w 871"/>
              <a:gd name="T29" fmla="*/ 15 h 661"/>
              <a:gd name="T30" fmla="*/ 3 w 871"/>
              <a:gd name="T31" fmla="*/ 20 h 661"/>
              <a:gd name="T32" fmla="*/ 0 w 871"/>
              <a:gd name="T33" fmla="*/ 33 h 661"/>
              <a:gd name="T34" fmla="*/ 17 w 871"/>
              <a:gd name="T35" fmla="*/ 45 h 661"/>
              <a:gd name="T36" fmla="*/ 19 w 871"/>
              <a:gd name="T37" fmla="*/ 45 h 661"/>
              <a:gd name="T38" fmla="*/ 22 w 871"/>
              <a:gd name="T39" fmla="*/ 48 h 661"/>
              <a:gd name="T40" fmla="*/ 67 w 871"/>
              <a:gd name="T41" fmla="*/ 60 h 661"/>
              <a:gd name="T42" fmla="*/ 94 w 871"/>
              <a:gd name="T43" fmla="*/ 78 h 661"/>
              <a:gd name="T44" fmla="*/ 105 w 871"/>
              <a:gd name="T45" fmla="*/ 94 h 661"/>
              <a:gd name="T46" fmla="*/ 118 w 871"/>
              <a:gd name="T47" fmla="*/ 101 h 661"/>
              <a:gd name="T48" fmla="*/ 133 w 871"/>
              <a:gd name="T49" fmla="*/ 104 h 661"/>
              <a:gd name="T50" fmla="*/ 139 w 871"/>
              <a:gd name="T51" fmla="*/ 113 h 661"/>
              <a:gd name="T52" fmla="*/ 150 w 871"/>
              <a:gd name="T53" fmla="*/ 112 h 661"/>
              <a:gd name="T54" fmla="*/ 151 w 871"/>
              <a:gd name="T55" fmla="*/ 108 h 661"/>
              <a:gd name="T56" fmla="*/ 193 w 871"/>
              <a:gd name="T57" fmla="*/ 99 h 661"/>
              <a:gd name="T58" fmla="*/ 197 w 871"/>
              <a:gd name="T59" fmla="*/ 96 h 661"/>
              <a:gd name="T60" fmla="*/ 183 w 871"/>
              <a:gd name="T61" fmla="*/ 76 h 6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71"/>
              <a:gd name="T94" fmla="*/ 0 h 661"/>
              <a:gd name="T95" fmla="*/ 871 w 871"/>
              <a:gd name="T96" fmla="*/ 661 h 66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71" h="661">
                <a:moveTo>
                  <a:pt x="812" y="445"/>
                </a:moveTo>
                <a:lnTo>
                  <a:pt x="825" y="434"/>
                </a:lnTo>
                <a:lnTo>
                  <a:pt x="811" y="417"/>
                </a:lnTo>
                <a:lnTo>
                  <a:pt x="790" y="418"/>
                </a:lnTo>
                <a:lnTo>
                  <a:pt x="572" y="256"/>
                </a:lnTo>
                <a:lnTo>
                  <a:pt x="450" y="78"/>
                </a:lnTo>
                <a:lnTo>
                  <a:pt x="352" y="27"/>
                </a:lnTo>
                <a:lnTo>
                  <a:pt x="250" y="26"/>
                </a:lnTo>
                <a:lnTo>
                  <a:pt x="232" y="14"/>
                </a:lnTo>
                <a:lnTo>
                  <a:pt x="213" y="22"/>
                </a:lnTo>
                <a:lnTo>
                  <a:pt x="167" y="23"/>
                </a:lnTo>
                <a:lnTo>
                  <a:pt x="155" y="5"/>
                </a:lnTo>
                <a:lnTo>
                  <a:pt x="98" y="16"/>
                </a:lnTo>
                <a:lnTo>
                  <a:pt x="49" y="0"/>
                </a:lnTo>
                <a:lnTo>
                  <a:pt x="47" y="86"/>
                </a:lnTo>
                <a:lnTo>
                  <a:pt x="13" y="119"/>
                </a:lnTo>
                <a:lnTo>
                  <a:pt x="0" y="195"/>
                </a:lnTo>
                <a:lnTo>
                  <a:pt x="74" y="261"/>
                </a:lnTo>
                <a:lnTo>
                  <a:pt x="87" y="267"/>
                </a:lnTo>
                <a:lnTo>
                  <a:pt x="99" y="284"/>
                </a:lnTo>
                <a:lnTo>
                  <a:pt x="294" y="352"/>
                </a:lnTo>
                <a:lnTo>
                  <a:pt x="415" y="457"/>
                </a:lnTo>
                <a:lnTo>
                  <a:pt x="464" y="550"/>
                </a:lnTo>
                <a:lnTo>
                  <a:pt x="522" y="592"/>
                </a:lnTo>
                <a:lnTo>
                  <a:pt x="589" y="613"/>
                </a:lnTo>
                <a:lnTo>
                  <a:pt x="615" y="661"/>
                </a:lnTo>
                <a:lnTo>
                  <a:pt x="665" y="659"/>
                </a:lnTo>
                <a:lnTo>
                  <a:pt x="669" y="633"/>
                </a:lnTo>
                <a:lnTo>
                  <a:pt x="854" y="578"/>
                </a:lnTo>
                <a:lnTo>
                  <a:pt x="871" y="565"/>
                </a:lnTo>
                <a:lnTo>
                  <a:pt x="812" y="445"/>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04" name="Freeform 100"/>
          <p:cNvSpPr>
            <a:spLocks/>
          </p:cNvSpPr>
          <p:nvPr/>
        </p:nvSpPr>
        <p:spPr bwMode="auto">
          <a:xfrm>
            <a:off x="7052752" y="1549882"/>
            <a:ext cx="673100" cy="615950"/>
          </a:xfrm>
          <a:custGeom>
            <a:avLst/>
            <a:gdLst>
              <a:gd name="T0" fmla="*/ 153 w 892"/>
              <a:gd name="T1" fmla="*/ 151 h 941"/>
              <a:gd name="T2" fmla="*/ 161 w 892"/>
              <a:gd name="T3" fmla="*/ 152 h 941"/>
              <a:gd name="T4" fmla="*/ 157 w 892"/>
              <a:gd name="T5" fmla="*/ 160 h 941"/>
              <a:gd name="T6" fmla="*/ 135 w 892"/>
              <a:gd name="T7" fmla="*/ 155 h 941"/>
              <a:gd name="T8" fmla="*/ 77 w 892"/>
              <a:gd name="T9" fmla="*/ 114 h 941"/>
              <a:gd name="T10" fmla="*/ 24 w 892"/>
              <a:gd name="T11" fmla="*/ 89 h 941"/>
              <a:gd name="T12" fmla="*/ 0 w 892"/>
              <a:gd name="T13" fmla="*/ 70 h 941"/>
              <a:gd name="T14" fmla="*/ 33 w 892"/>
              <a:gd name="T15" fmla="*/ 30 h 941"/>
              <a:gd name="T16" fmla="*/ 53 w 892"/>
              <a:gd name="T17" fmla="*/ 15 h 941"/>
              <a:gd name="T18" fmla="*/ 74 w 892"/>
              <a:gd name="T19" fmla="*/ 11 h 941"/>
              <a:gd name="T20" fmla="*/ 125 w 892"/>
              <a:gd name="T21" fmla="*/ 44 h 941"/>
              <a:gd name="T22" fmla="*/ 181 w 892"/>
              <a:gd name="T23" fmla="*/ 64 h 941"/>
              <a:gd name="T24" fmla="*/ 185 w 892"/>
              <a:gd name="T25" fmla="*/ 85 h 941"/>
              <a:gd name="T26" fmla="*/ 192 w 892"/>
              <a:gd name="T27" fmla="*/ 115 h 941"/>
              <a:gd name="T28" fmla="*/ 173 w 892"/>
              <a:gd name="T29" fmla="*/ 118 h 941"/>
              <a:gd name="T30" fmla="*/ 176 w 892"/>
              <a:gd name="T31" fmla="*/ 135 h 941"/>
              <a:gd name="T32" fmla="*/ 166 w 892"/>
              <a:gd name="T33" fmla="*/ 146 h 941"/>
              <a:gd name="T34" fmla="*/ 163 w 892"/>
              <a:gd name="T35" fmla="*/ 140 h 941"/>
              <a:gd name="T36" fmla="*/ 141 w 892"/>
              <a:gd name="T37" fmla="*/ 126 h 941"/>
              <a:gd name="T38" fmla="*/ 140 w 892"/>
              <a:gd name="T39" fmla="*/ 114 h 941"/>
              <a:gd name="T40" fmla="*/ 151 w 892"/>
              <a:gd name="T41" fmla="*/ 111 h 941"/>
              <a:gd name="T42" fmla="*/ 142 w 892"/>
              <a:gd name="T43" fmla="*/ 110 h 941"/>
              <a:gd name="T44" fmla="*/ 134 w 892"/>
              <a:gd name="T45" fmla="*/ 100 h 941"/>
              <a:gd name="T46" fmla="*/ 119 w 892"/>
              <a:gd name="T47" fmla="*/ 91 h 941"/>
              <a:gd name="T48" fmla="*/ 106 w 892"/>
              <a:gd name="T49" fmla="*/ 80 h 941"/>
              <a:gd name="T50" fmla="*/ 92 w 892"/>
              <a:gd name="T51" fmla="*/ 79 h 941"/>
              <a:gd name="T52" fmla="*/ 113 w 892"/>
              <a:gd name="T53" fmla="*/ 92 h 941"/>
              <a:gd name="T54" fmla="*/ 123 w 892"/>
              <a:gd name="T55" fmla="*/ 100 h 941"/>
              <a:gd name="T56" fmla="*/ 136 w 892"/>
              <a:gd name="T57" fmla="*/ 111 h 941"/>
              <a:gd name="T58" fmla="*/ 125 w 892"/>
              <a:gd name="T59" fmla="*/ 115 h 941"/>
              <a:gd name="T60" fmla="*/ 132 w 892"/>
              <a:gd name="T61" fmla="*/ 125 h 941"/>
              <a:gd name="T62" fmla="*/ 131 w 892"/>
              <a:gd name="T63" fmla="*/ 135 h 941"/>
              <a:gd name="T64" fmla="*/ 138 w 892"/>
              <a:gd name="T65" fmla="*/ 129 h 9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2"/>
              <a:gd name="T100" fmla="*/ 0 h 941"/>
              <a:gd name="T101" fmla="*/ 892 w 892"/>
              <a:gd name="T102" fmla="*/ 941 h 9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2" h="941">
                <a:moveTo>
                  <a:pt x="650" y="814"/>
                </a:moveTo>
                <a:lnTo>
                  <a:pt x="676" y="890"/>
                </a:lnTo>
                <a:lnTo>
                  <a:pt x="699" y="883"/>
                </a:lnTo>
                <a:lnTo>
                  <a:pt x="714" y="892"/>
                </a:lnTo>
                <a:lnTo>
                  <a:pt x="722" y="936"/>
                </a:lnTo>
                <a:lnTo>
                  <a:pt x="694" y="941"/>
                </a:lnTo>
                <a:lnTo>
                  <a:pt x="667" y="932"/>
                </a:lnTo>
                <a:lnTo>
                  <a:pt x="596" y="911"/>
                </a:lnTo>
                <a:lnTo>
                  <a:pt x="563" y="898"/>
                </a:lnTo>
                <a:lnTo>
                  <a:pt x="339" y="672"/>
                </a:lnTo>
                <a:lnTo>
                  <a:pt x="291" y="672"/>
                </a:lnTo>
                <a:lnTo>
                  <a:pt x="105" y="524"/>
                </a:lnTo>
                <a:lnTo>
                  <a:pt x="18" y="491"/>
                </a:lnTo>
                <a:lnTo>
                  <a:pt x="0" y="413"/>
                </a:lnTo>
                <a:lnTo>
                  <a:pt x="59" y="344"/>
                </a:lnTo>
                <a:lnTo>
                  <a:pt x="147" y="175"/>
                </a:lnTo>
                <a:lnTo>
                  <a:pt x="172" y="145"/>
                </a:lnTo>
                <a:lnTo>
                  <a:pt x="236" y="89"/>
                </a:lnTo>
                <a:lnTo>
                  <a:pt x="246" y="0"/>
                </a:lnTo>
                <a:lnTo>
                  <a:pt x="328" y="62"/>
                </a:lnTo>
                <a:lnTo>
                  <a:pt x="422" y="121"/>
                </a:lnTo>
                <a:lnTo>
                  <a:pt x="551" y="259"/>
                </a:lnTo>
                <a:lnTo>
                  <a:pt x="663" y="297"/>
                </a:lnTo>
                <a:lnTo>
                  <a:pt x="800" y="378"/>
                </a:lnTo>
                <a:lnTo>
                  <a:pt x="825" y="462"/>
                </a:lnTo>
                <a:lnTo>
                  <a:pt x="820" y="503"/>
                </a:lnTo>
                <a:lnTo>
                  <a:pt x="892" y="579"/>
                </a:lnTo>
                <a:lnTo>
                  <a:pt x="848" y="678"/>
                </a:lnTo>
                <a:lnTo>
                  <a:pt x="793" y="664"/>
                </a:lnTo>
                <a:lnTo>
                  <a:pt x="765" y="696"/>
                </a:lnTo>
                <a:lnTo>
                  <a:pt x="753" y="735"/>
                </a:lnTo>
                <a:lnTo>
                  <a:pt x="779" y="794"/>
                </a:lnTo>
                <a:lnTo>
                  <a:pt x="748" y="875"/>
                </a:lnTo>
                <a:lnTo>
                  <a:pt x="735" y="860"/>
                </a:lnTo>
                <a:lnTo>
                  <a:pt x="738" y="834"/>
                </a:lnTo>
                <a:lnTo>
                  <a:pt x="720" y="822"/>
                </a:lnTo>
                <a:lnTo>
                  <a:pt x="687" y="822"/>
                </a:lnTo>
                <a:lnTo>
                  <a:pt x="622" y="743"/>
                </a:lnTo>
                <a:lnTo>
                  <a:pt x="633" y="710"/>
                </a:lnTo>
                <a:lnTo>
                  <a:pt x="621" y="672"/>
                </a:lnTo>
                <a:lnTo>
                  <a:pt x="657" y="664"/>
                </a:lnTo>
                <a:lnTo>
                  <a:pt x="666" y="650"/>
                </a:lnTo>
                <a:lnTo>
                  <a:pt x="650" y="633"/>
                </a:lnTo>
                <a:lnTo>
                  <a:pt x="629" y="644"/>
                </a:lnTo>
                <a:lnTo>
                  <a:pt x="605" y="621"/>
                </a:lnTo>
                <a:lnTo>
                  <a:pt x="591" y="587"/>
                </a:lnTo>
                <a:lnTo>
                  <a:pt x="552" y="566"/>
                </a:lnTo>
                <a:lnTo>
                  <a:pt x="525" y="536"/>
                </a:lnTo>
                <a:lnTo>
                  <a:pt x="495" y="507"/>
                </a:lnTo>
                <a:lnTo>
                  <a:pt x="468" y="473"/>
                </a:lnTo>
                <a:lnTo>
                  <a:pt x="412" y="446"/>
                </a:lnTo>
                <a:lnTo>
                  <a:pt x="405" y="463"/>
                </a:lnTo>
                <a:lnTo>
                  <a:pt x="468" y="501"/>
                </a:lnTo>
                <a:lnTo>
                  <a:pt x="501" y="544"/>
                </a:lnTo>
                <a:lnTo>
                  <a:pt x="505" y="571"/>
                </a:lnTo>
                <a:lnTo>
                  <a:pt x="542" y="590"/>
                </a:lnTo>
                <a:lnTo>
                  <a:pt x="574" y="623"/>
                </a:lnTo>
                <a:lnTo>
                  <a:pt x="602" y="650"/>
                </a:lnTo>
                <a:lnTo>
                  <a:pt x="581" y="659"/>
                </a:lnTo>
                <a:lnTo>
                  <a:pt x="552" y="674"/>
                </a:lnTo>
                <a:lnTo>
                  <a:pt x="579" y="713"/>
                </a:lnTo>
                <a:lnTo>
                  <a:pt x="582" y="734"/>
                </a:lnTo>
                <a:lnTo>
                  <a:pt x="573" y="755"/>
                </a:lnTo>
                <a:lnTo>
                  <a:pt x="578" y="793"/>
                </a:lnTo>
                <a:lnTo>
                  <a:pt x="600" y="793"/>
                </a:lnTo>
                <a:lnTo>
                  <a:pt x="610" y="757"/>
                </a:lnTo>
                <a:lnTo>
                  <a:pt x="650" y="81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05" name="Freeform 101"/>
          <p:cNvSpPr>
            <a:spLocks/>
          </p:cNvSpPr>
          <p:nvPr/>
        </p:nvSpPr>
        <p:spPr bwMode="auto">
          <a:xfrm>
            <a:off x="6701914" y="4102582"/>
            <a:ext cx="163513" cy="179388"/>
          </a:xfrm>
          <a:custGeom>
            <a:avLst/>
            <a:gdLst>
              <a:gd name="T0" fmla="*/ 32 w 216"/>
              <a:gd name="T1" fmla="*/ 44 h 274"/>
              <a:gd name="T2" fmla="*/ 41 w 216"/>
              <a:gd name="T3" fmla="*/ 47 h 274"/>
              <a:gd name="T4" fmla="*/ 49 w 216"/>
              <a:gd name="T5" fmla="*/ 42 h 274"/>
              <a:gd name="T6" fmla="*/ 47 w 216"/>
              <a:gd name="T7" fmla="*/ 37 h 274"/>
              <a:gd name="T8" fmla="*/ 49 w 216"/>
              <a:gd name="T9" fmla="*/ 31 h 274"/>
              <a:gd name="T10" fmla="*/ 44 w 216"/>
              <a:gd name="T11" fmla="*/ 12 h 274"/>
              <a:gd name="T12" fmla="*/ 34 w 216"/>
              <a:gd name="T13" fmla="*/ 5 h 274"/>
              <a:gd name="T14" fmla="*/ 32 w 216"/>
              <a:gd name="T15" fmla="*/ 0 h 274"/>
              <a:gd name="T16" fmla="*/ 9 w 216"/>
              <a:gd name="T17" fmla="*/ 2 h 274"/>
              <a:gd name="T18" fmla="*/ 7 w 216"/>
              <a:gd name="T19" fmla="*/ 9 h 274"/>
              <a:gd name="T20" fmla="*/ 1 w 216"/>
              <a:gd name="T21" fmla="*/ 12 h 274"/>
              <a:gd name="T22" fmla="*/ 0 w 216"/>
              <a:gd name="T23" fmla="*/ 26 h 274"/>
              <a:gd name="T24" fmla="*/ 2 w 216"/>
              <a:gd name="T25" fmla="*/ 43 h 274"/>
              <a:gd name="T26" fmla="*/ 7 w 216"/>
              <a:gd name="T27" fmla="*/ 43 h 274"/>
              <a:gd name="T28" fmla="*/ 8 w 216"/>
              <a:gd name="T29" fmla="*/ 46 h 274"/>
              <a:gd name="T30" fmla="*/ 15 w 216"/>
              <a:gd name="T31" fmla="*/ 46 h 274"/>
              <a:gd name="T32" fmla="*/ 32 w 216"/>
              <a:gd name="T33" fmla="*/ 44 h 2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6"/>
              <a:gd name="T52" fmla="*/ 0 h 274"/>
              <a:gd name="T53" fmla="*/ 216 w 216"/>
              <a:gd name="T54" fmla="*/ 274 h 2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6" h="274">
                <a:moveTo>
                  <a:pt x="141" y="259"/>
                </a:moveTo>
                <a:lnTo>
                  <a:pt x="182" y="274"/>
                </a:lnTo>
                <a:lnTo>
                  <a:pt x="215" y="247"/>
                </a:lnTo>
                <a:lnTo>
                  <a:pt x="207" y="218"/>
                </a:lnTo>
                <a:lnTo>
                  <a:pt x="216" y="184"/>
                </a:lnTo>
                <a:lnTo>
                  <a:pt x="192" y="72"/>
                </a:lnTo>
                <a:lnTo>
                  <a:pt x="151" y="28"/>
                </a:lnTo>
                <a:lnTo>
                  <a:pt x="141" y="0"/>
                </a:lnTo>
                <a:lnTo>
                  <a:pt x="37" y="9"/>
                </a:lnTo>
                <a:lnTo>
                  <a:pt x="32" y="56"/>
                </a:lnTo>
                <a:lnTo>
                  <a:pt x="4" y="69"/>
                </a:lnTo>
                <a:lnTo>
                  <a:pt x="0" y="150"/>
                </a:lnTo>
                <a:lnTo>
                  <a:pt x="10" y="254"/>
                </a:lnTo>
                <a:lnTo>
                  <a:pt x="31" y="254"/>
                </a:lnTo>
                <a:lnTo>
                  <a:pt x="36" y="271"/>
                </a:lnTo>
                <a:lnTo>
                  <a:pt x="66" y="269"/>
                </a:lnTo>
                <a:lnTo>
                  <a:pt x="141" y="25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06" name="Freeform 102"/>
          <p:cNvSpPr>
            <a:spLocks/>
          </p:cNvSpPr>
          <p:nvPr/>
        </p:nvSpPr>
        <p:spPr bwMode="auto">
          <a:xfrm>
            <a:off x="6844789" y="4127982"/>
            <a:ext cx="173038" cy="136525"/>
          </a:xfrm>
          <a:custGeom>
            <a:avLst/>
            <a:gdLst>
              <a:gd name="T0" fmla="*/ 46 w 226"/>
              <a:gd name="T1" fmla="*/ 2 h 209"/>
              <a:gd name="T2" fmla="*/ 53 w 226"/>
              <a:gd name="T3" fmla="*/ 1 h 209"/>
              <a:gd name="T4" fmla="*/ 48 w 226"/>
              <a:gd name="T5" fmla="*/ 7 h 209"/>
              <a:gd name="T6" fmla="*/ 49 w 226"/>
              <a:gd name="T7" fmla="*/ 10 h 209"/>
              <a:gd name="T8" fmla="*/ 42 w 226"/>
              <a:gd name="T9" fmla="*/ 16 h 209"/>
              <a:gd name="T10" fmla="*/ 37 w 226"/>
              <a:gd name="T11" fmla="*/ 19 h 209"/>
              <a:gd name="T12" fmla="*/ 38 w 226"/>
              <a:gd name="T13" fmla="*/ 23 h 209"/>
              <a:gd name="T14" fmla="*/ 32 w 226"/>
              <a:gd name="T15" fmla="*/ 28 h 209"/>
              <a:gd name="T16" fmla="*/ 18 w 226"/>
              <a:gd name="T17" fmla="*/ 26 h 209"/>
              <a:gd name="T18" fmla="*/ 13 w 226"/>
              <a:gd name="T19" fmla="*/ 33 h 209"/>
              <a:gd name="T20" fmla="*/ 10 w 226"/>
              <a:gd name="T21" fmla="*/ 35 h 209"/>
              <a:gd name="T22" fmla="*/ 5 w 226"/>
              <a:gd name="T23" fmla="*/ 35 h 209"/>
              <a:gd name="T24" fmla="*/ 3 w 226"/>
              <a:gd name="T25" fmla="*/ 30 h 209"/>
              <a:gd name="T26" fmla="*/ 6 w 226"/>
              <a:gd name="T27" fmla="*/ 25 h 209"/>
              <a:gd name="T28" fmla="*/ 0 w 226"/>
              <a:gd name="T29" fmla="*/ 6 h 209"/>
              <a:gd name="T30" fmla="*/ 13 w 226"/>
              <a:gd name="T31" fmla="*/ 6 h 209"/>
              <a:gd name="T32" fmla="*/ 25 w 226"/>
              <a:gd name="T33" fmla="*/ 9 h 209"/>
              <a:gd name="T34" fmla="*/ 37 w 226"/>
              <a:gd name="T35" fmla="*/ 0 h 209"/>
              <a:gd name="T36" fmla="*/ 46 w 226"/>
              <a:gd name="T37" fmla="*/ 2 h 2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6"/>
              <a:gd name="T58" fmla="*/ 0 h 209"/>
              <a:gd name="T59" fmla="*/ 226 w 226"/>
              <a:gd name="T60" fmla="*/ 209 h 2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6" h="209">
                <a:moveTo>
                  <a:pt x="197" y="10"/>
                </a:moveTo>
                <a:lnTo>
                  <a:pt x="226" y="6"/>
                </a:lnTo>
                <a:lnTo>
                  <a:pt x="205" y="44"/>
                </a:lnTo>
                <a:lnTo>
                  <a:pt x="210" y="61"/>
                </a:lnTo>
                <a:lnTo>
                  <a:pt x="181" y="97"/>
                </a:lnTo>
                <a:lnTo>
                  <a:pt x="158" y="111"/>
                </a:lnTo>
                <a:lnTo>
                  <a:pt x="161" y="136"/>
                </a:lnTo>
                <a:lnTo>
                  <a:pt x="136" y="162"/>
                </a:lnTo>
                <a:lnTo>
                  <a:pt x="77" y="154"/>
                </a:lnTo>
                <a:lnTo>
                  <a:pt x="54" y="192"/>
                </a:lnTo>
                <a:lnTo>
                  <a:pt x="43" y="208"/>
                </a:lnTo>
                <a:lnTo>
                  <a:pt x="23" y="209"/>
                </a:lnTo>
                <a:lnTo>
                  <a:pt x="15" y="180"/>
                </a:lnTo>
                <a:lnTo>
                  <a:pt x="24" y="146"/>
                </a:lnTo>
                <a:lnTo>
                  <a:pt x="0" y="34"/>
                </a:lnTo>
                <a:lnTo>
                  <a:pt x="57" y="37"/>
                </a:lnTo>
                <a:lnTo>
                  <a:pt x="108" y="55"/>
                </a:lnTo>
                <a:lnTo>
                  <a:pt x="159" y="0"/>
                </a:lnTo>
                <a:lnTo>
                  <a:pt x="197" y="1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07" name="Freeform 103"/>
          <p:cNvSpPr>
            <a:spLocks/>
          </p:cNvSpPr>
          <p:nvPr/>
        </p:nvSpPr>
        <p:spPr bwMode="auto">
          <a:xfrm>
            <a:off x="6806689" y="4024795"/>
            <a:ext cx="287338" cy="138113"/>
          </a:xfrm>
          <a:custGeom>
            <a:avLst/>
            <a:gdLst>
              <a:gd name="T0" fmla="*/ 56 w 379"/>
              <a:gd name="T1" fmla="*/ 28 h 213"/>
              <a:gd name="T2" fmla="*/ 63 w 379"/>
              <a:gd name="T3" fmla="*/ 27 h 213"/>
              <a:gd name="T4" fmla="*/ 71 w 379"/>
              <a:gd name="T5" fmla="*/ 22 h 213"/>
              <a:gd name="T6" fmla="*/ 68 w 379"/>
              <a:gd name="T7" fmla="*/ 18 h 213"/>
              <a:gd name="T8" fmla="*/ 64 w 379"/>
              <a:gd name="T9" fmla="*/ 21 h 213"/>
              <a:gd name="T10" fmla="*/ 61 w 379"/>
              <a:gd name="T11" fmla="*/ 16 h 213"/>
              <a:gd name="T12" fmla="*/ 66 w 379"/>
              <a:gd name="T13" fmla="*/ 13 h 213"/>
              <a:gd name="T14" fmla="*/ 67 w 379"/>
              <a:gd name="T15" fmla="*/ 11 h 213"/>
              <a:gd name="T16" fmla="*/ 75 w 379"/>
              <a:gd name="T17" fmla="*/ 10 h 213"/>
              <a:gd name="T18" fmla="*/ 86 w 379"/>
              <a:gd name="T19" fmla="*/ 4 h 213"/>
              <a:gd name="T20" fmla="*/ 84 w 379"/>
              <a:gd name="T21" fmla="*/ 2 h 213"/>
              <a:gd name="T22" fmla="*/ 81 w 379"/>
              <a:gd name="T23" fmla="*/ 0 h 213"/>
              <a:gd name="T24" fmla="*/ 74 w 379"/>
              <a:gd name="T25" fmla="*/ 4 h 213"/>
              <a:gd name="T26" fmla="*/ 65 w 379"/>
              <a:gd name="T27" fmla="*/ 4 h 213"/>
              <a:gd name="T28" fmla="*/ 58 w 379"/>
              <a:gd name="T29" fmla="*/ 8 h 213"/>
              <a:gd name="T30" fmla="*/ 47 w 379"/>
              <a:gd name="T31" fmla="*/ 5 h 213"/>
              <a:gd name="T32" fmla="*/ 42 w 379"/>
              <a:gd name="T33" fmla="*/ 7 h 213"/>
              <a:gd name="T34" fmla="*/ 41 w 379"/>
              <a:gd name="T35" fmla="*/ 14 h 213"/>
              <a:gd name="T36" fmla="*/ 36 w 379"/>
              <a:gd name="T37" fmla="*/ 7 h 213"/>
              <a:gd name="T38" fmla="*/ 25 w 379"/>
              <a:gd name="T39" fmla="*/ 11 h 213"/>
              <a:gd name="T40" fmla="*/ 21 w 379"/>
              <a:gd name="T41" fmla="*/ 7 h 213"/>
              <a:gd name="T42" fmla="*/ 13 w 379"/>
              <a:gd name="T43" fmla="*/ 13 h 213"/>
              <a:gd name="T44" fmla="*/ 8 w 379"/>
              <a:gd name="T45" fmla="*/ 15 h 213"/>
              <a:gd name="T46" fmla="*/ 4 w 379"/>
              <a:gd name="T47" fmla="*/ 19 h 213"/>
              <a:gd name="T48" fmla="*/ 0 w 379"/>
              <a:gd name="T49" fmla="*/ 20 h 213"/>
              <a:gd name="T50" fmla="*/ 2 w 379"/>
              <a:gd name="T51" fmla="*/ 25 h 213"/>
              <a:gd name="T52" fmla="*/ 11 w 379"/>
              <a:gd name="T53" fmla="*/ 32 h 213"/>
              <a:gd name="T54" fmla="*/ 25 w 379"/>
              <a:gd name="T55" fmla="*/ 33 h 213"/>
              <a:gd name="T56" fmla="*/ 36 w 379"/>
              <a:gd name="T57" fmla="*/ 36 h 213"/>
              <a:gd name="T58" fmla="*/ 48 w 379"/>
              <a:gd name="T59" fmla="*/ 27 h 213"/>
              <a:gd name="T60" fmla="*/ 56 w 379"/>
              <a:gd name="T61" fmla="*/ 28 h 2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9"/>
              <a:gd name="T94" fmla="*/ 0 h 213"/>
              <a:gd name="T95" fmla="*/ 379 w 379"/>
              <a:gd name="T96" fmla="*/ 213 h 2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9" h="213">
                <a:moveTo>
                  <a:pt x="248" y="168"/>
                </a:moveTo>
                <a:lnTo>
                  <a:pt x="277" y="164"/>
                </a:lnTo>
                <a:lnTo>
                  <a:pt x="310" y="135"/>
                </a:lnTo>
                <a:lnTo>
                  <a:pt x="297" y="111"/>
                </a:lnTo>
                <a:lnTo>
                  <a:pt x="279" y="124"/>
                </a:lnTo>
                <a:lnTo>
                  <a:pt x="265" y="94"/>
                </a:lnTo>
                <a:lnTo>
                  <a:pt x="288" y="79"/>
                </a:lnTo>
                <a:lnTo>
                  <a:pt x="295" y="64"/>
                </a:lnTo>
                <a:lnTo>
                  <a:pt x="330" y="58"/>
                </a:lnTo>
                <a:lnTo>
                  <a:pt x="379" y="28"/>
                </a:lnTo>
                <a:lnTo>
                  <a:pt x="368" y="11"/>
                </a:lnTo>
                <a:lnTo>
                  <a:pt x="353" y="0"/>
                </a:lnTo>
                <a:lnTo>
                  <a:pt x="322" y="21"/>
                </a:lnTo>
                <a:lnTo>
                  <a:pt x="287" y="26"/>
                </a:lnTo>
                <a:lnTo>
                  <a:pt x="254" y="48"/>
                </a:lnTo>
                <a:lnTo>
                  <a:pt x="205" y="31"/>
                </a:lnTo>
                <a:lnTo>
                  <a:pt x="182" y="41"/>
                </a:lnTo>
                <a:lnTo>
                  <a:pt x="177" y="86"/>
                </a:lnTo>
                <a:lnTo>
                  <a:pt x="160" y="43"/>
                </a:lnTo>
                <a:lnTo>
                  <a:pt x="109" y="69"/>
                </a:lnTo>
                <a:lnTo>
                  <a:pt x="91" y="40"/>
                </a:lnTo>
                <a:lnTo>
                  <a:pt x="58" y="80"/>
                </a:lnTo>
                <a:lnTo>
                  <a:pt x="33" y="87"/>
                </a:lnTo>
                <a:lnTo>
                  <a:pt x="18" y="115"/>
                </a:lnTo>
                <a:lnTo>
                  <a:pt x="0" y="120"/>
                </a:lnTo>
                <a:lnTo>
                  <a:pt x="10" y="148"/>
                </a:lnTo>
                <a:lnTo>
                  <a:pt x="51" y="192"/>
                </a:lnTo>
                <a:lnTo>
                  <a:pt x="108" y="195"/>
                </a:lnTo>
                <a:lnTo>
                  <a:pt x="159" y="213"/>
                </a:lnTo>
                <a:lnTo>
                  <a:pt x="210" y="158"/>
                </a:lnTo>
                <a:lnTo>
                  <a:pt x="248" y="168"/>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08" name="Freeform 104"/>
          <p:cNvSpPr>
            <a:spLocks/>
          </p:cNvSpPr>
          <p:nvPr/>
        </p:nvSpPr>
        <p:spPr bwMode="auto">
          <a:xfrm>
            <a:off x="6801927" y="3734282"/>
            <a:ext cx="165100" cy="227013"/>
          </a:xfrm>
          <a:custGeom>
            <a:avLst/>
            <a:gdLst>
              <a:gd name="T0" fmla="*/ 24 w 221"/>
              <a:gd name="T1" fmla="*/ 58 h 348"/>
              <a:gd name="T2" fmla="*/ 46 w 221"/>
              <a:gd name="T3" fmla="*/ 59 h 348"/>
              <a:gd name="T4" fmla="*/ 48 w 221"/>
              <a:gd name="T5" fmla="*/ 56 h 348"/>
              <a:gd name="T6" fmla="*/ 48 w 221"/>
              <a:gd name="T7" fmla="*/ 50 h 348"/>
              <a:gd name="T8" fmla="*/ 44 w 221"/>
              <a:gd name="T9" fmla="*/ 44 h 348"/>
              <a:gd name="T10" fmla="*/ 48 w 221"/>
              <a:gd name="T11" fmla="*/ 29 h 348"/>
              <a:gd name="T12" fmla="*/ 49 w 221"/>
              <a:gd name="T13" fmla="*/ 14 h 348"/>
              <a:gd name="T14" fmla="*/ 39 w 221"/>
              <a:gd name="T15" fmla="*/ 13 h 348"/>
              <a:gd name="T16" fmla="*/ 32 w 221"/>
              <a:gd name="T17" fmla="*/ 14 h 348"/>
              <a:gd name="T18" fmla="*/ 28 w 221"/>
              <a:gd name="T19" fmla="*/ 12 h 348"/>
              <a:gd name="T20" fmla="*/ 22 w 221"/>
              <a:gd name="T21" fmla="*/ 13 h 348"/>
              <a:gd name="T22" fmla="*/ 24 w 221"/>
              <a:gd name="T23" fmla="*/ 9 h 348"/>
              <a:gd name="T24" fmla="*/ 23 w 221"/>
              <a:gd name="T25" fmla="*/ 3 h 348"/>
              <a:gd name="T26" fmla="*/ 13 w 221"/>
              <a:gd name="T27" fmla="*/ 0 h 348"/>
              <a:gd name="T28" fmla="*/ 8 w 221"/>
              <a:gd name="T29" fmla="*/ 5 h 348"/>
              <a:gd name="T30" fmla="*/ 2 w 221"/>
              <a:gd name="T31" fmla="*/ 9 h 348"/>
              <a:gd name="T32" fmla="*/ 0 w 221"/>
              <a:gd name="T33" fmla="*/ 18 h 348"/>
              <a:gd name="T34" fmla="*/ 4 w 221"/>
              <a:gd name="T35" fmla="*/ 24 h 348"/>
              <a:gd name="T36" fmla="*/ 4 w 221"/>
              <a:gd name="T37" fmla="*/ 33 h 348"/>
              <a:gd name="T38" fmla="*/ 14 w 221"/>
              <a:gd name="T39" fmla="*/ 46 h 348"/>
              <a:gd name="T40" fmla="*/ 15 w 221"/>
              <a:gd name="T41" fmla="*/ 56 h 348"/>
              <a:gd name="T42" fmla="*/ 24 w 221"/>
              <a:gd name="T43" fmla="*/ 58 h 3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1"/>
              <a:gd name="T67" fmla="*/ 0 h 348"/>
              <a:gd name="T68" fmla="*/ 221 w 221"/>
              <a:gd name="T69" fmla="*/ 348 h 3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1" h="348">
                <a:moveTo>
                  <a:pt x="106" y="346"/>
                </a:moveTo>
                <a:lnTo>
                  <a:pt x="207" y="348"/>
                </a:lnTo>
                <a:lnTo>
                  <a:pt x="215" y="333"/>
                </a:lnTo>
                <a:lnTo>
                  <a:pt x="216" y="295"/>
                </a:lnTo>
                <a:lnTo>
                  <a:pt x="200" y="263"/>
                </a:lnTo>
                <a:lnTo>
                  <a:pt x="214" y="173"/>
                </a:lnTo>
                <a:lnTo>
                  <a:pt x="221" y="86"/>
                </a:lnTo>
                <a:lnTo>
                  <a:pt x="176" y="77"/>
                </a:lnTo>
                <a:lnTo>
                  <a:pt x="144" y="80"/>
                </a:lnTo>
                <a:lnTo>
                  <a:pt x="128" y="73"/>
                </a:lnTo>
                <a:lnTo>
                  <a:pt x="99" y="79"/>
                </a:lnTo>
                <a:lnTo>
                  <a:pt x="110" y="51"/>
                </a:lnTo>
                <a:lnTo>
                  <a:pt x="103" y="19"/>
                </a:lnTo>
                <a:lnTo>
                  <a:pt x="59" y="0"/>
                </a:lnTo>
                <a:lnTo>
                  <a:pt x="33" y="26"/>
                </a:lnTo>
                <a:lnTo>
                  <a:pt x="11" y="51"/>
                </a:lnTo>
                <a:lnTo>
                  <a:pt x="0" y="106"/>
                </a:lnTo>
                <a:lnTo>
                  <a:pt x="16" y="141"/>
                </a:lnTo>
                <a:lnTo>
                  <a:pt x="20" y="194"/>
                </a:lnTo>
                <a:lnTo>
                  <a:pt x="63" y="272"/>
                </a:lnTo>
                <a:lnTo>
                  <a:pt x="68" y="334"/>
                </a:lnTo>
                <a:lnTo>
                  <a:pt x="106" y="34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09" name="Freeform 105"/>
          <p:cNvSpPr>
            <a:spLocks/>
          </p:cNvSpPr>
          <p:nvPr/>
        </p:nvSpPr>
        <p:spPr bwMode="auto">
          <a:xfrm>
            <a:off x="6628889" y="3727932"/>
            <a:ext cx="328613" cy="381000"/>
          </a:xfrm>
          <a:custGeom>
            <a:avLst/>
            <a:gdLst>
              <a:gd name="T0" fmla="*/ 76 w 435"/>
              <a:gd name="T1" fmla="*/ 60 h 580"/>
              <a:gd name="T2" fmla="*/ 99 w 435"/>
              <a:gd name="T3" fmla="*/ 60 h 580"/>
              <a:gd name="T4" fmla="*/ 91 w 435"/>
              <a:gd name="T5" fmla="*/ 64 h 580"/>
              <a:gd name="T6" fmla="*/ 89 w 435"/>
              <a:gd name="T7" fmla="*/ 70 h 580"/>
              <a:gd name="T8" fmla="*/ 95 w 435"/>
              <a:gd name="T9" fmla="*/ 79 h 580"/>
              <a:gd name="T10" fmla="*/ 90 w 435"/>
              <a:gd name="T11" fmla="*/ 81 h 580"/>
              <a:gd name="T12" fmla="*/ 79 w 435"/>
              <a:gd name="T13" fmla="*/ 73 h 580"/>
              <a:gd name="T14" fmla="*/ 75 w 435"/>
              <a:gd name="T15" fmla="*/ 73 h 580"/>
              <a:gd name="T16" fmla="*/ 70 w 435"/>
              <a:gd name="T17" fmla="*/ 67 h 580"/>
              <a:gd name="T18" fmla="*/ 66 w 435"/>
              <a:gd name="T19" fmla="*/ 69 h 580"/>
              <a:gd name="T20" fmla="*/ 67 w 435"/>
              <a:gd name="T21" fmla="*/ 73 h 580"/>
              <a:gd name="T22" fmla="*/ 72 w 435"/>
              <a:gd name="T23" fmla="*/ 73 h 580"/>
              <a:gd name="T24" fmla="*/ 75 w 435"/>
              <a:gd name="T25" fmla="*/ 76 h 580"/>
              <a:gd name="T26" fmla="*/ 72 w 435"/>
              <a:gd name="T27" fmla="*/ 77 h 580"/>
              <a:gd name="T28" fmla="*/ 67 w 435"/>
              <a:gd name="T29" fmla="*/ 77 h 580"/>
              <a:gd name="T30" fmla="*/ 74 w 435"/>
              <a:gd name="T31" fmla="*/ 84 h 580"/>
              <a:gd name="T32" fmla="*/ 67 w 435"/>
              <a:gd name="T33" fmla="*/ 91 h 580"/>
              <a:gd name="T34" fmla="*/ 61 w 435"/>
              <a:gd name="T35" fmla="*/ 92 h 580"/>
              <a:gd name="T36" fmla="*/ 58 w 435"/>
              <a:gd name="T37" fmla="*/ 97 h 580"/>
              <a:gd name="T38" fmla="*/ 53 w 435"/>
              <a:gd name="T39" fmla="*/ 98 h 580"/>
              <a:gd name="T40" fmla="*/ 30 w 435"/>
              <a:gd name="T41" fmla="*/ 99 h 580"/>
              <a:gd name="T42" fmla="*/ 25 w 435"/>
              <a:gd name="T43" fmla="*/ 91 h 580"/>
              <a:gd name="T44" fmla="*/ 31 w 435"/>
              <a:gd name="T45" fmla="*/ 85 h 580"/>
              <a:gd name="T46" fmla="*/ 23 w 435"/>
              <a:gd name="T47" fmla="*/ 79 h 580"/>
              <a:gd name="T48" fmla="*/ 3 w 435"/>
              <a:gd name="T49" fmla="*/ 79 h 580"/>
              <a:gd name="T50" fmla="*/ 4 w 435"/>
              <a:gd name="T51" fmla="*/ 75 h 580"/>
              <a:gd name="T52" fmla="*/ 0 w 435"/>
              <a:gd name="T53" fmla="*/ 60 h 580"/>
              <a:gd name="T54" fmla="*/ 14 w 435"/>
              <a:gd name="T55" fmla="*/ 58 h 580"/>
              <a:gd name="T56" fmla="*/ 26 w 435"/>
              <a:gd name="T57" fmla="*/ 59 h 580"/>
              <a:gd name="T58" fmla="*/ 34 w 435"/>
              <a:gd name="T59" fmla="*/ 52 h 580"/>
              <a:gd name="T60" fmla="*/ 40 w 435"/>
              <a:gd name="T61" fmla="*/ 51 h 580"/>
              <a:gd name="T62" fmla="*/ 46 w 435"/>
              <a:gd name="T63" fmla="*/ 55 h 580"/>
              <a:gd name="T64" fmla="*/ 53 w 435"/>
              <a:gd name="T65" fmla="*/ 55 h 580"/>
              <a:gd name="T66" fmla="*/ 43 w 435"/>
              <a:gd name="T67" fmla="*/ 43 h 580"/>
              <a:gd name="T68" fmla="*/ 44 w 435"/>
              <a:gd name="T69" fmla="*/ 37 h 580"/>
              <a:gd name="T70" fmla="*/ 38 w 435"/>
              <a:gd name="T71" fmla="*/ 18 h 580"/>
              <a:gd name="T72" fmla="*/ 36 w 435"/>
              <a:gd name="T73" fmla="*/ 7 h 580"/>
              <a:gd name="T74" fmla="*/ 31 w 435"/>
              <a:gd name="T75" fmla="*/ 0 h 580"/>
              <a:gd name="T76" fmla="*/ 45 w 435"/>
              <a:gd name="T77" fmla="*/ 0 h 580"/>
              <a:gd name="T78" fmla="*/ 55 w 435"/>
              <a:gd name="T79" fmla="*/ 2 h 580"/>
              <a:gd name="T80" fmla="*/ 59 w 435"/>
              <a:gd name="T81" fmla="*/ 5 h 580"/>
              <a:gd name="T82" fmla="*/ 54 w 435"/>
              <a:gd name="T83" fmla="*/ 10 h 580"/>
              <a:gd name="T84" fmla="*/ 51 w 435"/>
              <a:gd name="T85" fmla="*/ 19 h 580"/>
              <a:gd name="T86" fmla="*/ 55 w 435"/>
              <a:gd name="T87" fmla="*/ 25 h 580"/>
              <a:gd name="T88" fmla="*/ 56 w 435"/>
              <a:gd name="T89" fmla="*/ 34 h 580"/>
              <a:gd name="T90" fmla="*/ 66 w 435"/>
              <a:gd name="T91" fmla="*/ 48 h 580"/>
              <a:gd name="T92" fmla="*/ 67 w 435"/>
              <a:gd name="T93" fmla="*/ 58 h 580"/>
              <a:gd name="T94" fmla="*/ 76 w 435"/>
              <a:gd name="T95" fmla="*/ 60 h 5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5"/>
              <a:gd name="T145" fmla="*/ 0 h 580"/>
              <a:gd name="T146" fmla="*/ 435 w 435"/>
              <a:gd name="T147" fmla="*/ 580 h 5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5" h="580">
                <a:moveTo>
                  <a:pt x="334" y="352"/>
                </a:moveTo>
                <a:lnTo>
                  <a:pt x="435" y="354"/>
                </a:lnTo>
                <a:lnTo>
                  <a:pt x="403" y="374"/>
                </a:lnTo>
                <a:lnTo>
                  <a:pt x="390" y="412"/>
                </a:lnTo>
                <a:lnTo>
                  <a:pt x="419" y="458"/>
                </a:lnTo>
                <a:lnTo>
                  <a:pt x="397" y="472"/>
                </a:lnTo>
                <a:lnTo>
                  <a:pt x="350" y="425"/>
                </a:lnTo>
                <a:lnTo>
                  <a:pt x="332" y="425"/>
                </a:lnTo>
                <a:lnTo>
                  <a:pt x="308" y="389"/>
                </a:lnTo>
                <a:lnTo>
                  <a:pt x="293" y="403"/>
                </a:lnTo>
                <a:lnTo>
                  <a:pt x="297" y="426"/>
                </a:lnTo>
                <a:lnTo>
                  <a:pt x="319" y="428"/>
                </a:lnTo>
                <a:lnTo>
                  <a:pt x="333" y="444"/>
                </a:lnTo>
                <a:lnTo>
                  <a:pt x="319" y="452"/>
                </a:lnTo>
                <a:lnTo>
                  <a:pt x="296" y="451"/>
                </a:lnTo>
                <a:lnTo>
                  <a:pt x="327" y="491"/>
                </a:lnTo>
                <a:lnTo>
                  <a:pt x="294" y="531"/>
                </a:lnTo>
                <a:lnTo>
                  <a:pt x="269" y="538"/>
                </a:lnTo>
                <a:lnTo>
                  <a:pt x="254" y="566"/>
                </a:lnTo>
                <a:lnTo>
                  <a:pt x="236" y="571"/>
                </a:lnTo>
                <a:lnTo>
                  <a:pt x="132" y="580"/>
                </a:lnTo>
                <a:lnTo>
                  <a:pt x="112" y="534"/>
                </a:lnTo>
                <a:lnTo>
                  <a:pt x="136" y="495"/>
                </a:lnTo>
                <a:lnTo>
                  <a:pt x="102" y="460"/>
                </a:lnTo>
                <a:lnTo>
                  <a:pt x="15" y="458"/>
                </a:lnTo>
                <a:lnTo>
                  <a:pt x="18" y="437"/>
                </a:lnTo>
                <a:lnTo>
                  <a:pt x="0" y="354"/>
                </a:lnTo>
                <a:lnTo>
                  <a:pt x="63" y="340"/>
                </a:lnTo>
                <a:lnTo>
                  <a:pt x="116" y="345"/>
                </a:lnTo>
                <a:lnTo>
                  <a:pt x="152" y="303"/>
                </a:lnTo>
                <a:lnTo>
                  <a:pt x="179" y="297"/>
                </a:lnTo>
                <a:lnTo>
                  <a:pt x="204" y="320"/>
                </a:lnTo>
                <a:lnTo>
                  <a:pt x="234" y="318"/>
                </a:lnTo>
                <a:lnTo>
                  <a:pt x="190" y="248"/>
                </a:lnTo>
                <a:lnTo>
                  <a:pt x="194" y="215"/>
                </a:lnTo>
                <a:lnTo>
                  <a:pt x="166" y="106"/>
                </a:lnTo>
                <a:lnTo>
                  <a:pt x="159" y="39"/>
                </a:lnTo>
                <a:lnTo>
                  <a:pt x="137" y="0"/>
                </a:lnTo>
                <a:lnTo>
                  <a:pt x="200" y="3"/>
                </a:lnTo>
                <a:lnTo>
                  <a:pt x="244" y="15"/>
                </a:lnTo>
                <a:lnTo>
                  <a:pt x="261" y="32"/>
                </a:lnTo>
                <a:lnTo>
                  <a:pt x="239" y="57"/>
                </a:lnTo>
                <a:lnTo>
                  <a:pt x="228" y="112"/>
                </a:lnTo>
                <a:lnTo>
                  <a:pt x="244" y="147"/>
                </a:lnTo>
                <a:lnTo>
                  <a:pt x="248" y="200"/>
                </a:lnTo>
                <a:lnTo>
                  <a:pt x="291" y="278"/>
                </a:lnTo>
                <a:lnTo>
                  <a:pt x="296" y="340"/>
                </a:lnTo>
                <a:lnTo>
                  <a:pt x="334" y="35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10" name="Freeform 106"/>
          <p:cNvSpPr>
            <a:spLocks/>
          </p:cNvSpPr>
          <p:nvPr/>
        </p:nvSpPr>
        <p:spPr bwMode="auto">
          <a:xfrm>
            <a:off x="6341552" y="3273907"/>
            <a:ext cx="703263" cy="476250"/>
          </a:xfrm>
          <a:custGeom>
            <a:avLst/>
            <a:gdLst>
              <a:gd name="T0" fmla="*/ 117 w 932"/>
              <a:gd name="T1" fmla="*/ 118 h 729"/>
              <a:gd name="T2" fmla="*/ 142 w 932"/>
              <a:gd name="T3" fmla="*/ 121 h 729"/>
              <a:gd name="T4" fmla="*/ 151 w 932"/>
              <a:gd name="T5" fmla="*/ 119 h 729"/>
              <a:gd name="T6" fmla="*/ 164 w 932"/>
              <a:gd name="T7" fmla="*/ 91 h 729"/>
              <a:gd name="T8" fmla="*/ 171 w 932"/>
              <a:gd name="T9" fmla="*/ 92 h 729"/>
              <a:gd name="T10" fmla="*/ 177 w 932"/>
              <a:gd name="T11" fmla="*/ 93 h 729"/>
              <a:gd name="T12" fmla="*/ 191 w 932"/>
              <a:gd name="T13" fmla="*/ 96 h 729"/>
              <a:gd name="T14" fmla="*/ 191 w 932"/>
              <a:gd name="T15" fmla="*/ 86 h 729"/>
              <a:gd name="T16" fmla="*/ 211 w 932"/>
              <a:gd name="T17" fmla="*/ 69 h 729"/>
              <a:gd name="T18" fmla="*/ 206 w 932"/>
              <a:gd name="T19" fmla="*/ 59 h 729"/>
              <a:gd name="T20" fmla="*/ 202 w 932"/>
              <a:gd name="T21" fmla="*/ 51 h 729"/>
              <a:gd name="T22" fmla="*/ 181 w 932"/>
              <a:gd name="T23" fmla="*/ 49 h 729"/>
              <a:gd name="T24" fmla="*/ 173 w 932"/>
              <a:gd name="T25" fmla="*/ 39 h 729"/>
              <a:gd name="T26" fmla="*/ 150 w 932"/>
              <a:gd name="T27" fmla="*/ 49 h 729"/>
              <a:gd name="T28" fmla="*/ 133 w 932"/>
              <a:gd name="T29" fmla="*/ 40 h 729"/>
              <a:gd name="T30" fmla="*/ 122 w 932"/>
              <a:gd name="T31" fmla="*/ 18 h 729"/>
              <a:gd name="T32" fmla="*/ 116 w 932"/>
              <a:gd name="T33" fmla="*/ 12 h 729"/>
              <a:gd name="T34" fmla="*/ 102 w 932"/>
              <a:gd name="T35" fmla="*/ 12 h 729"/>
              <a:gd name="T36" fmla="*/ 91 w 932"/>
              <a:gd name="T37" fmla="*/ 7 h 729"/>
              <a:gd name="T38" fmla="*/ 84 w 932"/>
              <a:gd name="T39" fmla="*/ 4 h 729"/>
              <a:gd name="T40" fmla="*/ 89 w 932"/>
              <a:gd name="T41" fmla="*/ 15 h 729"/>
              <a:gd name="T42" fmla="*/ 77 w 932"/>
              <a:gd name="T43" fmla="*/ 16 h 729"/>
              <a:gd name="T44" fmla="*/ 72 w 932"/>
              <a:gd name="T45" fmla="*/ 11 h 729"/>
              <a:gd name="T46" fmla="*/ 63 w 932"/>
              <a:gd name="T47" fmla="*/ 7 h 729"/>
              <a:gd name="T48" fmla="*/ 56 w 932"/>
              <a:gd name="T49" fmla="*/ 6 h 729"/>
              <a:gd name="T50" fmla="*/ 48 w 932"/>
              <a:gd name="T51" fmla="*/ 7 h 729"/>
              <a:gd name="T52" fmla="*/ 28 w 932"/>
              <a:gd name="T53" fmla="*/ 0 h 729"/>
              <a:gd name="T54" fmla="*/ 0 w 932"/>
              <a:gd name="T55" fmla="*/ 14 h 729"/>
              <a:gd name="T56" fmla="*/ 33 w 932"/>
              <a:gd name="T57" fmla="*/ 56 h 729"/>
              <a:gd name="T58" fmla="*/ 53 w 932"/>
              <a:gd name="T59" fmla="*/ 64 h 729"/>
              <a:gd name="T60" fmla="*/ 67 w 932"/>
              <a:gd name="T61" fmla="*/ 77 h 729"/>
              <a:gd name="T62" fmla="*/ 77 w 932"/>
              <a:gd name="T63" fmla="*/ 78 h 729"/>
              <a:gd name="T64" fmla="*/ 69 w 932"/>
              <a:gd name="T65" fmla="*/ 86 h 729"/>
              <a:gd name="T66" fmla="*/ 87 w 932"/>
              <a:gd name="T67" fmla="*/ 107 h 729"/>
              <a:gd name="T68" fmla="*/ 91 w 932"/>
              <a:gd name="T69" fmla="*/ 115 h 729"/>
              <a:gd name="T70" fmla="*/ 112 w 932"/>
              <a:gd name="T71" fmla="*/ 116 h 7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2"/>
              <a:gd name="T109" fmla="*/ 0 h 729"/>
              <a:gd name="T110" fmla="*/ 932 w 932"/>
              <a:gd name="T111" fmla="*/ 729 h 7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2" h="729">
                <a:moveTo>
                  <a:pt x="494" y="686"/>
                </a:moveTo>
                <a:lnTo>
                  <a:pt x="519" y="697"/>
                </a:lnTo>
                <a:lnTo>
                  <a:pt x="582" y="700"/>
                </a:lnTo>
                <a:lnTo>
                  <a:pt x="626" y="712"/>
                </a:lnTo>
                <a:lnTo>
                  <a:pt x="643" y="729"/>
                </a:lnTo>
                <a:lnTo>
                  <a:pt x="669" y="703"/>
                </a:lnTo>
                <a:lnTo>
                  <a:pt x="677" y="606"/>
                </a:lnTo>
                <a:lnTo>
                  <a:pt x="726" y="534"/>
                </a:lnTo>
                <a:lnTo>
                  <a:pt x="737" y="554"/>
                </a:lnTo>
                <a:lnTo>
                  <a:pt x="756" y="541"/>
                </a:lnTo>
                <a:lnTo>
                  <a:pt x="777" y="579"/>
                </a:lnTo>
                <a:lnTo>
                  <a:pt x="784" y="548"/>
                </a:lnTo>
                <a:lnTo>
                  <a:pt x="825" y="552"/>
                </a:lnTo>
                <a:lnTo>
                  <a:pt x="843" y="566"/>
                </a:lnTo>
                <a:lnTo>
                  <a:pt x="843" y="538"/>
                </a:lnTo>
                <a:lnTo>
                  <a:pt x="846" y="506"/>
                </a:lnTo>
                <a:lnTo>
                  <a:pt x="838" y="479"/>
                </a:lnTo>
                <a:lnTo>
                  <a:pt x="932" y="406"/>
                </a:lnTo>
                <a:lnTo>
                  <a:pt x="927" y="361"/>
                </a:lnTo>
                <a:lnTo>
                  <a:pt x="911" y="349"/>
                </a:lnTo>
                <a:lnTo>
                  <a:pt x="907" y="309"/>
                </a:lnTo>
                <a:lnTo>
                  <a:pt x="893" y="298"/>
                </a:lnTo>
                <a:lnTo>
                  <a:pt x="861" y="321"/>
                </a:lnTo>
                <a:lnTo>
                  <a:pt x="801" y="286"/>
                </a:lnTo>
                <a:lnTo>
                  <a:pt x="781" y="235"/>
                </a:lnTo>
                <a:lnTo>
                  <a:pt x="763" y="231"/>
                </a:lnTo>
                <a:lnTo>
                  <a:pt x="692" y="305"/>
                </a:lnTo>
                <a:lnTo>
                  <a:pt x="664" y="292"/>
                </a:lnTo>
                <a:lnTo>
                  <a:pt x="633" y="294"/>
                </a:lnTo>
                <a:lnTo>
                  <a:pt x="589" y="239"/>
                </a:lnTo>
                <a:lnTo>
                  <a:pt x="548" y="176"/>
                </a:lnTo>
                <a:lnTo>
                  <a:pt x="539" y="105"/>
                </a:lnTo>
                <a:lnTo>
                  <a:pt x="505" y="98"/>
                </a:lnTo>
                <a:lnTo>
                  <a:pt x="511" y="69"/>
                </a:lnTo>
                <a:lnTo>
                  <a:pt x="494" y="43"/>
                </a:lnTo>
                <a:lnTo>
                  <a:pt x="452" y="71"/>
                </a:lnTo>
                <a:lnTo>
                  <a:pt x="433" y="69"/>
                </a:lnTo>
                <a:lnTo>
                  <a:pt x="402" y="43"/>
                </a:lnTo>
                <a:lnTo>
                  <a:pt x="384" y="12"/>
                </a:lnTo>
                <a:lnTo>
                  <a:pt x="371" y="22"/>
                </a:lnTo>
                <a:lnTo>
                  <a:pt x="366" y="55"/>
                </a:lnTo>
                <a:lnTo>
                  <a:pt x="393" y="89"/>
                </a:lnTo>
                <a:lnTo>
                  <a:pt x="370" y="101"/>
                </a:lnTo>
                <a:lnTo>
                  <a:pt x="343" y="98"/>
                </a:lnTo>
                <a:lnTo>
                  <a:pt x="342" y="72"/>
                </a:lnTo>
                <a:lnTo>
                  <a:pt x="318" y="62"/>
                </a:lnTo>
                <a:lnTo>
                  <a:pt x="304" y="40"/>
                </a:lnTo>
                <a:lnTo>
                  <a:pt x="280" y="39"/>
                </a:lnTo>
                <a:lnTo>
                  <a:pt x="267" y="25"/>
                </a:lnTo>
                <a:lnTo>
                  <a:pt x="249" y="37"/>
                </a:lnTo>
                <a:lnTo>
                  <a:pt x="247" y="55"/>
                </a:lnTo>
                <a:lnTo>
                  <a:pt x="213" y="38"/>
                </a:lnTo>
                <a:lnTo>
                  <a:pt x="167" y="38"/>
                </a:lnTo>
                <a:lnTo>
                  <a:pt x="125" y="0"/>
                </a:lnTo>
                <a:lnTo>
                  <a:pt x="27" y="1"/>
                </a:lnTo>
                <a:lnTo>
                  <a:pt x="0" y="82"/>
                </a:lnTo>
                <a:lnTo>
                  <a:pt x="58" y="299"/>
                </a:lnTo>
                <a:lnTo>
                  <a:pt x="146" y="328"/>
                </a:lnTo>
                <a:lnTo>
                  <a:pt x="195" y="325"/>
                </a:lnTo>
                <a:lnTo>
                  <a:pt x="234" y="378"/>
                </a:lnTo>
                <a:lnTo>
                  <a:pt x="260" y="416"/>
                </a:lnTo>
                <a:lnTo>
                  <a:pt x="294" y="452"/>
                </a:lnTo>
                <a:lnTo>
                  <a:pt x="333" y="432"/>
                </a:lnTo>
                <a:lnTo>
                  <a:pt x="339" y="459"/>
                </a:lnTo>
                <a:lnTo>
                  <a:pt x="353" y="465"/>
                </a:lnTo>
                <a:lnTo>
                  <a:pt x="306" y="508"/>
                </a:lnTo>
                <a:lnTo>
                  <a:pt x="362" y="576"/>
                </a:lnTo>
                <a:lnTo>
                  <a:pt x="388" y="631"/>
                </a:lnTo>
                <a:lnTo>
                  <a:pt x="384" y="658"/>
                </a:lnTo>
                <a:lnTo>
                  <a:pt x="401" y="681"/>
                </a:lnTo>
                <a:lnTo>
                  <a:pt x="415" y="672"/>
                </a:lnTo>
                <a:lnTo>
                  <a:pt x="494" y="68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11" name="Freeform 107"/>
          <p:cNvSpPr>
            <a:spLocks/>
          </p:cNvSpPr>
          <p:nvPr/>
        </p:nvSpPr>
        <p:spPr bwMode="auto">
          <a:xfrm>
            <a:off x="6624127" y="2635732"/>
            <a:ext cx="355600" cy="469900"/>
          </a:xfrm>
          <a:custGeom>
            <a:avLst/>
            <a:gdLst>
              <a:gd name="T0" fmla="*/ 25 w 469"/>
              <a:gd name="T1" fmla="*/ 36 h 719"/>
              <a:gd name="T2" fmla="*/ 41 w 469"/>
              <a:gd name="T3" fmla="*/ 40 h 719"/>
              <a:gd name="T4" fmla="*/ 53 w 469"/>
              <a:gd name="T5" fmla="*/ 21 h 719"/>
              <a:gd name="T6" fmla="*/ 52 w 469"/>
              <a:gd name="T7" fmla="*/ 0 h 719"/>
              <a:gd name="T8" fmla="*/ 59 w 469"/>
              <a:gd name="T9" fmla="*/ 6 h 719"/>
              <a:gd name="T10" fmla="*/ 90 w 469"/>
              <a:gd name="T11" fmla="*/ 12 h 719"/>
              <a:gd name="T12" fmla="*/ 96 w 469"/>
              <a:gd name="T13" fmla="*/ 29 h 719"/>
              <a:gd name="T14" fmla="*/ 99 w 469"/>
              <a:gd name="T15" fmla="*/ 30 h 719"/>
              <a:gd name="T16" fmla="*/ 101 w 469"/>
              <a:gd name="T17" fmla="*/ 37 h 719"/>
              <a:gd name="T18" fmla="*/ 97 w 469"/>
              <a:gd name="T19" fmla="*/ 40 h 719"/>
              <a:gd name="T20" fmla="*/ 101 w 469"/>
              <a:gd name="T21" fmla="*/ 49 h 719"/>
              <a:gd name="T22" fmla="*/ 105 w 469"/>
              <a:gd name="T23" fmla="*/ 51 h 719"/>
              <a:gd name="T24" fmla="*/ 107 w 469"/>
              <a:gd name="T25" fmla="*/ 57 h 719"/>
              <a:gd name="T26" fmla="*/ 99 w 469"/>
              <a:gd name="T27" fmla="*/ 63 h 719"/>
              <a:gd name="T28" fmla="*/ 97 w 469"/>
              <a:gd name="T29" fmla="*/ 70 h 719"/>
              <a:gd name="T30" fmla="*/ 97 w 469"/>
              <a:gd name="T31" fmla="*/ 78 h 719"/>
              <a:gd name="T32" fmla="*/ 98 w 469"/>
              <a:gd name="T33" fmla="*/ 83 h 719"/>
              <a:gd name="T34" fmla="*/ 95 w 469"/>
              <a:gd name="T35" fmla="*/ 85 h 719"/>
              <a:gd name="T36" fmla="*/ 89 w 469"/>
              <a:gd name="T37" fmla="*/ 84 h 719"/>
              <a:gd name="T38" fmla="*/ 85 w 469"/>
              <a:gd name="T39" fmla="*/ 88 h 719"/>
              <a:gd name="T40" fmla="*/ 74 w 469"/>
              <a:gd name="T41" fmla="*/ 84 h 719"/>
              <a:gd name="T42" fmla="*/ 76 w 469"/>
              <a:gd name="T43" fmla="*/ 93 h 719"/>
              <a:gd name="T44" fmla="*/ 72 w 469"/>
              <a:gd name="T45" fmla="*/ 98 h 719"/>
              <a:gd name="T46" fmla="*/ 80 w 469"/>
              <a:gd name="T47" fmla="*/ 107 h 719"/>
              <a:gd name="T48" fmla="*/ 80 w 469"/>
              <a:gd name="T49" fmla="*/ 112 h 719"/>
              <a:gd name="T50" fmla="*/ 86 w 469"/>
              <a:gd name="T51" fmla="*/ 113 h 719"/>
              <a:gd name="T52" fmla="*/ 85 w 469"/>
              <a:gd name="T53" fmla="*/ 121 h 719"/>
              <a:gd name="T54" fmla="*/ 76 w 469"/>
              <a:gd name="T55" fmla="*/ 122 h 719"/>
              <a:gd name="T56" fmla="*/ 70 w 469"/>
              <a:gd name="T57" fmla="*/ 119 h 719"/>
              <a:gd name="T58" fmla="*/ 65 w 469"/>
              <a:gd name="T59" fmla="*/ 120 h 719"/>
              <a:gd name="T60" fmla="*/ 59 w 469"/>
              <a:gd name="T61" fmla="*/ 116 h 719"/>
              <a:gd name="T62" fmla="*/ 51 w 469"/>
              <a:gd name="T63" fmla="*/ 113 h 719"/>
              <a:gd name="T64" fmla="*/ 41 w 469"/>
              <a:gd name="T65" fmla="*/ 110 h 719"/>
              <a:gd name="T66" fmla="*/ 29 w 469"/>
              <a:gd name="T67" fmla="*/ 107 h 719"/>
              <a:gd name="T68" fmla="*/ 24 w 469"/>
              <a:gd name="T69" fmla="*/ 107 h 719"/>
              <a:gd name="T70" fmla="*/ 14 w 469"/>
              <a:gd name="T71" fmla="*/ 102 h 719"/>
              <a:gd name="T72" fmla="*/ 8 w 469"/>
              <a:gd name="T73" fmla="*/ 99 h 719"/>
              <a:gd name="T74" fmla="*/ 7 w 469"/>
              <a:gd name="T75" fmla="*/ 95 h 719"/>
              <a:gd name="T76" fmla="*/ 10 w 469"/>
              <a:gd name="T77" fmla="*/ 92 h 719"/>
              <a:gd name="T78" fmla="*/ 10 w 469"/>
              <a:gd name="T79" fmla="*/ 84 h 719"/>
              <a:gd name="T80" fmla="*/ 9 w 469"/>
              <a:gd name="T81" fmla="*/ 75 h 719"/>
              <a:gd name="T82" fmla="*/ 8 w 469"/>
              <a:gd name="T83" fmla="*/ 64 h 719"/>
              <a:gd name="T84" fmla="*/ 4 w 469"/>
              <a:gd name="T85" fmla="*/ 62 h 719"/>
              <a:gd name="T86" fmla="*/ 0 w 469"/>
              <a:gd name="T87" fmla="*/ 51 h 719"/>
              <a:gd name="T88" fmla="*/ 0 w 469"/>
              <a:gd name="T89" fmla="*/ 32 h 719"/>
              <a:gd name="T90" fmla="*/ 25 w 469"/>
              <a:gd name="T91" fmla="*/ 36 h 7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9"/>
              <a:gd name="T139" fmla="*/ 0 h 719"/>
              <a:gd name="T140" fmla="*/ 469 w 469"/>
              <a:gd name="T141" fmla="*/ 719 h 7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9" h="719">
                <a:moveTo>
                  <a:pt x="111" y="212"/>
                </a:moveTo>
                <a:lnTo>
                  <a:pt x="178" y="236"/>
                </a:lnTo>
                <a:lnTo>
                  <a:pt x="234" y="123"/>
                </a:lnTo>
                <a:lnTo>
                  <a:pt x="229" y="0"/>
                </a:lnTo>
                <a:lnTo>
                  <a:pt x="258" y="35"/>
                </a:lnTo>
                <a:lnTo>
                  <a:pt x="394" y="73"/>
                </a:lnTo>
                <a:lnTo>
                  <a:pt x="421" y="172"/>
                </a:lnTo>
                <a:lnTo>
                  <a:pt x="434" y="178"/>
                </a:lnTo>
                <a:lnTo>
                  <a:pt x="444" y="220"/>
                </a:lnTo>
                <a:lnTo>
                  <a:pt x="428" y="232"/>
                </a:lnTo>
                <a:lnTo>
                  <a:pt x="442" y="291"/>
                </a:lnTo>
                <a:lnTo>
                  <a:pt x="460" y="302"/>
                </a:lnTo>
                <a:lnTo>
                  <a:pt x="469" y="338"/>
                </a:lnTo>
                <a:lnTo>
                  <a:pt x="434" y="370"/>
                </a:lnTo>
                <a:lnTo>
                  <a:pt x="427" y="410"/>
                </a:lnTo>
                <a:lnTo>
                  <a:pt x="428" y="459"/>
                </a:lnTo>
                <a:lnTo>
                  <a:pt x="429" y="490"/>
                </a:lnTo>
                <a:lnTo>
                  <a:pt x="414" y="503"/>
                </a:lnTo>
                <a:lnTo>
                  <a:pt x="390" y="494"/>
                </a:lnTo>
                <a:lnTo>
                  <a:pt x="374" y="517"/>
                </a:lnTo>
                <a:lnTo>
                  <a:pt x="325" y="499"/>
                </a:lnTo>
                <a:lnTo>
                  <a:pt x="333" y="549"/>
                </a:lnTo>
                <a:lnTo>
                  <a:pt x="316" y="577"/>
                </a:lnTo>
                <a:lnTo>
                  <a:pt x="351" y="633"/>
                </a:lnTo>
                <a:lnTo>
                  <a:pt x="351" y="660"/>
                </a:lnTo>
                <a:lnTo>
                  <a:pt x="379" y="665"/>
                </a:lnTo>
                <a:lnTo>
                  <a:pt x="375" y="717"/>
                </a:lnTo>
                <a:lnTo>
                  <a:pt x="336" y="719"/>
                </a:lnTo>
                <a:lnTo>
                  <a:pt x="305" y="700"/>
                </a:lnTo>
                <a:lnTo>
                  <a:pt x="287" y="706"/>
                </a:lnTo>
                <a:lnTo>
                  <a:pt x="259" y="682"/>
                </a:lnTo>
                <a:lnTo>
                  <a:pt x="222" y="667"/>
                </a:lnTo>
                <a:lnTo>
                  <a:pt x="178" y="652"/>
                </a:lnTo>
                <a:lnTo>
                  <a:pt x="128" y="630"/>
                </a:lnTo>
                <a:lnTo>
                  <a:pt x="107" y="632"/>
                </a:lnTo>
                <a:lnTo>
                  <a:pt x="62" y="600"/>
                </a:lnTo>
                <a:lnTo>
                  <a:pt x="33" y="585"/>
                </a:lnTo>
                <a:lnTo>
                  <a:pt x="31" y="559"/>
                </a:lnTo>
                <a:lnTo>
                  <a:pt x="44" y="545"/>
                </a:lnTo>
                <a:lnTo>
                  <a:pt x="44" y="496"/>
                </a:lnTo>
                <a:lnTo>
                  <a:pt x="37" y="442"/>
                </a:lnTo>
                <a:lnTo>
                  <a:pt x="35" y="377"/>
                </a:lnTo>
                <a:lnTo>
                  <a:pt x="18" y="365"/>
                </a:lnTo>
                <a:lnTo>
                  <a:pt x="2" y="300"/>
                </a:lnTo>
                <a:lnTo>
                  <a:pt x="0" y="186"/>
                </a:lnTo>
                <a:lnTo>
                  <a:pt x="111" y="21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12" name="Freeform 108"/>
          <p:cNvSpPr>
            <a:spLocks/>
          </p:cNvSpPr>
          <p:nvPr/>
        </p:nvSpPr>
        <p:spPr bwMode="auto">
          <a:xfrm>
            <a:off x="6709852" y="2351569"/>
            <a:ext cx="601663" cy="701675"/>
          </a:xfrm>
          <a:custGeom>
            <a:avLst/>
            <a:gdLst>
              <a:gd name="T0" fmla="*/ 110 w 799"/>
              <a:gd name="T1" fmla="*/ 173 h 1075"/>
              <a:gd name="T2" fmla="*/ 123 w 799"/>
              <a:gd name="T3" fmla="*/ 165 h 1075"/>
              <a:gd name="T4" fmla="*/ 136 w 799"/>
              <a:gd name="T5" fmla="*/ 161 h 1075"/>
              <a:gd name="T6" fmla="*/ 129 w 799"/>
              <a:gd name="T7" fmla="*/ 148 h 1075"/>
              <a:gd name="T8" fmla="*/ 143 w 799"/>
              <a:gd name="T9" fmla="*/ 147 h 1075"/>
              <a:gd name="T10" fmla="*/ 155 w 799"/>
              <a:gd name="T11" fmla="*/ 148 h 1075"/>
              <a:gd name="T12" fmla="*/ 174 w 799"/>
              <a:gd name="T13" fmla="*/ 145 h 1075"/>
              <a:gd name="T14" fmla="*/ 172 w 799"/>
              <a:gd name="T15" fmla="*/ 127 h 1075"/>
              <a:gd name="T16" fmla="*/ 148 w 799"/>
              <a:gd name="T17" fmla="*/ 87 h 1075"/>
              <a:gd name="T18" fmla="*/ 138 w 799"/>
              <a:gd name="T19" fmla="*/ 81 h 1075"/>
              <a:gd name="T20" fmla="*/ 122 w 799"/>
              <a:gd name="T21" fmla="*/ 66 h 1075"/>
              <a:gd name="T22" fmla="*/ 114 w 799"/>
              <a:gd name="T23" fmla="*/ 62 h 1075"/>
              <a:gd name="T24" fmla="*/ 111 w 799"/>
              <a:gd name="T25" fmla="*/ 69 h 1075"/>
              <a:gd name="T26" fmla="*/ 103 w 799"/>
              <a:gd name="T27" fmla="*/ 58 h 1075"/>
              <a:gd name="T28" fmla="*/ 99 w 799"/>
              <a:gd name="T29" fmla="*/ 56 h 1075"/>
              <a:gd name="T30" fmla="*/ 93 w 799"/>
              <a:gd name="T31" fmla="*/ 51 h 1075"/>
              <a:gd name="T32" fmla="*/ 92 w 799"/>
              <a:gd name="T33" fmla="*/ 42 h 1075"/>
              <a:gd name="T34" fmla="*/ 80 w 799"/>
              <a:gd name="T35" fmla="*/ 32 h 1075"/>
              <a:gd name="T36" fmla="*/ 71 w 799"/>
              <a:gd name="T37" fmla="*/ 27 h 1075"/>
              <a:gd name="T38" fmla="*/ 66 w 799"/>
              <a:gd name="T39" fmla="*/ 19 h 1075"/>
              <a:gd name="T40" fmla="*/ 60 w 799"/>
              <a:gd name="T41" fmla="*/ 12 h 1075"/>
              <a:gd name="T42" fmla="*/ 40 w 799"/>
              <a:gd name="T43" fmla="*/ 0 h 1075"/>
              <a:gd name="T44" fmla="*/ 0 w 799"/>
              <a:gd name="T45" fmla="*/ 54 h 1075"/>
              <a:gd name="T46" fmla="*/ 24 w 799"/>
              <a:gd name="T47" fmla="*/ 65 h 1075"/>
              <a:gd name="T48" fmla="*/ 27 w 799"/>
              <a:gd name="T49" fmla="*/ 74 h 1075"/>
              <a:gd name="T50" fmla="*/ 64 w 799"/>
              <a:gd name="T51" fmla="*/ 86 h 1075"/>
              <a:gd name="T52" fmla="*/ 73 w 799"/>
              <a:gd name="T53" fmla="*/ 104 h 1075"/>
              <a:gd name="T54" fmla="*/ 72 w 799"/>
              <a:gd name="T55" fmla="*/ 113 h 1075"/>
              <a:gd name="T56" fmla="*/ 79 w 799"/>
              <a:gd name="T57" fmla="*/ 125 h 1075"/>
              <a:gd name="T58" fmla="*/ 73 w 799"/>
              <a:gd name="T59" fmla="*/ 137 h 1075"/>
              <a:gd name="T60" fmla="*/ 72 w 799"/>
              <a:gd name="T61" fmla="*/ 151 h 1075"/>
              <a:gd name="T62" fmla="*/ 82 w 799"/>
              <a:gd name="T63" fmla="*/ 164 h 1075"/>
              <a:gd name="T64" fmla="*/ 81 w 799"/>
              <a:gd name="T65" fmla="*/ 169 h 1075"/>
              <a:gd name="T66" fmla="*/ 96 w 799"/>
              <a:gd name="T67" fmla="*/ 176 h 1075"/>
              <a:gd name="T68" fmla="*/ 105 w 799"/>
              <a:gd name="T69" fmla="*/ 181 h 10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9"/>
              <a:gd name="T106" fmla="*/ 0 h 1075"/>
              <a:gd name="T107" fmla="*/ 799 w 799"/>
              <a:gd name="T108" fmla="*/ 1075 h 10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9" h="1075">
                <a:moveTo>
                  <a:pt x="469" y="1070"/>
                </a:moveTo>
                <a:lnTo>
                  <a:pt x="488" y="1025"/>
                </a:lnTo>
                <a:lnTo>
                  <a:pt x="515" y="1014"/>
                </a:lnTo>
                <a:lnTo>
                  <a:pt x="549" y="977"/>
                </a:lnTo>
                <a:lnTo>
                  <a:pt x="601" y="980"/>
                </a:lnTo>
                <a:lnTo>
                  <a:pt x="605" y="950"/>
                </a:lnTo>
                <a:lnTo>
                  <a:pt x="553" y="884"/>
                </a:lnTo>
                <a:lnTo>
                  <a:pt x="575" y="876"/>
                </a:lnTo>
                <a:lnTo>
                  <a:pt x="605" y="894"/>
                </a:lnTo>
                <a:lnTo>
                  <a:pt x="634" y="869"/>
                </a:lnTo>
                <a:lnTo>
                  <a:pt x="675" y="889"/>
                </a:lnTo>
                <a:lnTo>
                  <a:pt x="689" y="876"/>
                </a:lnTo>
                <a:lnTo>
                  <a:pt x="708" y="886"/>
                </a:lnTo>
                <a:lnTo>
                  <a:pt x="772" y="856"/>
                </a:lnTo>
                <a:lnTo>
                  <a:pt x="761" y="794"/>
                </a:lnTo>
                <a:lnTo>
                  <a:pt x="764" y="750"/>
                </a:lnTo>
                <a:lnTo>
                  <a:pt x="799" y="670"/>
                </a:lnTo>
                <a:lnTo>
                  <a:pt x="660" y="516"/>
                </a:lnTo>
                <a:lnTo>
                  <a:pt x="616" y="520"/>
                </a:lnTo>
                <a:lnTo>
                  <a:pt x="614" y="477"/>
                </a:lnTo>
                <a:lnTo>
                  <a:pt x="544" y="429"/>
                </a:lnTo>
                <a:lnTo>
                  <a:pt x="541" y="392"/>
                </a:lnTo>
                <a:lnTo>
                  <a:pt x="530" y="355"/>
                </a:lnTo>
                <a:lnTo>
                  <a:pt x="509" y="366"/>
                </a:lnTo>
                <a:lnTo>
                  <a:pt x="512" y="412"/>
                </a:lnTo>
                <a:lnTo>
                  <a:pt x="495" y="411"/>
                </a:lnTo>
                <a:lnTo>
                  <a:pt x="487" y="366"/>
                </a:lnTo>
                <a:lnTo>
                  <a:pt x="457" y="340"/>
                </a:lnTo>
                <a:lnTo>
                  <a:pt x="456" y="325"/>
                </a:lnTo>
                <a:lnTo>
                  <a:pt x="441" y="329"/>
                </a:lnTo>
                <a:lnTo>
                  <a:pt x="434" y="312"/>
                </a:lnTo>
                <a:lnTo>
                  <a:pt x="416" y="300"/>
                </a:lnTo>
                <a:lnTo>
                  <a:pt x="433" y="288"/>
                </a:lnTo>
                <a:lnTo>
                  <a:pt x="407" y="248"/>
                </a:lnTo>
                <a:lnTo>
                  <a:pt x="360" y="224"/>
                </a:lnTo>
                <a:lnTo>
                  <a:pt x="357" y="189"/>
                </a:lnTo>
                <a:lnTo>
                  <a:pt x="336" y="159"/>
                </a:lnTo>
                <a:lnTo>
                  <a:pt x="314" y="158"/>
                </a:lnTo>
                <a:lnTo>
                  <a:pt x="295" y="132"/>
                </a:lnTo>
                <a:lnTo>
                  <a:pt x="296" y="109"/>
                </a:lnTo>
                <a:lnTo>
                  <a:pt x="279" y="89"/>
                </a:lnTo>
                <a:lnTo>
                  <a:pt x="267" y="72"/>
                </a:lnTo>
                <a:lnTo>
                  <a:pt x="254" y="66"/>
                </a:lnTo>
                <a:lnTo>
                  <a:pt x="180" y="0"/>
                </a:lnTo>
                <a:lnTo>
                  <a:pt x="149" y="41"/>
                </a:lnTo>
                <a:lnTo>
                  <a:pt x="0" y="322"/>
                </a:lnTo>
                <a:lnTo>
                  <a:pt x="65" y="370"/>
                </a:lnTo>
                <a:lnTo>
                  <a:pt x="107" y="385"/>
                </a:lnTo>
                <a:lnTo>
                  <a:pt x="118" y="399"/>
                </a:lnTo>
                <a:lnTo>
                  <a:pt x="119" y="437"/>
                </a:lnTo>
                <a:lnTo>
                  <a:pt x="148" y="472"/>
                </a:lnTo>
                <a:lnTo>
                  <a:pt x="284" y="510"/>
                </a:lnTo>
                <a:lnTo>
                  <a:pt x="311" y="609"/>
                </a:lnTo>
                <a:lnTo>
                  <a:pt x="324" y="615"/>
                </a:lnTo>
                <a:lnTo>
                  <a:pt x="334" y="657"/>
                </a:lnTo>
                <a:lnTo>
                  <a:pt x="318" y="669"/>
                </a:lnTo>
                <a:lnTo>
                  <a:pt x="332" y="728"/>
                </a:lnTo>
                <a:lnTo>
                  <a:pt x="350" y="739"/>
                </a:lnTo>
                <a:lnTo>
                  <a:pt x="359" y="775"/>
                </a:lnTo>
                <a:lnTo>
                  <a:pt x="324" y="807"/>
                </a:lnTo>
                <a:lnTo>
                  <a:pt x="317" y="847"/>
                </a:lnTo>
                <a:lnTo>
                  <a:pt x="318" y="896"/>
                </a:lnTo>
                <a:lnTo>
                  <a:pt x="319" y="927"/>
                </a:lnTo>
                <a:lnTo>
                  <a:pt x="364" y="971"/>
                </a:lnTo>
                <a:lnTo>
                  <a:pt x="353" y="991"/>
                </a:lnTo>
                <a:lnTo>
                  <a:pt x="361" y="1003"/>
                </a:lnTo>
                <a:lnTo>
                  <a:pt x="377" y="997"/>
                </a:lnTo>
                <a:lnTo>
                  <a:pt x="427" y="1039"/>
                </a:lnTo>
                <a:lnTo>
                  <a:pt x="448" y="1075"/>
                </a:lnTo>
                <a:lnTo>
                  <a:pt x="469" y="107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13" name="Freeform 109"/>
          <p:cNvSpPr>
            <a:spLocks/>
          </p:cNvSpPr>
          <p:nvPr/>
        </p:nvSpPr>
        <p:spPr bwMode="auto">
          <a:xfrm>
            <a:off x="6339964" y="2753207"/>
            <a:ext cx="492125" cy="460375"/>
          </a:xfrm>
          <a:custGeom>
            <a:avLst/>
            <a:gdLst>
              <a:gd name="T0" fmla="*/ 110 w 651"/>
              <a:gd name="T1" fmla="*/ 77 h 705"/>
              <a:gd name="T2" fmla="*/ 115 w 651"/>
              <a:gd name="T3" fmla="*/ 77 h 705"/>
              <a:gd name="T4" fmla="*/ 126 w 651"/>
              <a:gd name="T5" fmla="*/ 80 h 705"/>
              <a:gd name="T6" fmla="*/ 134 w 651"/>
              <a:gd name="T7" fmla="*/ 93 h 705"/>
              <a:gd name="T8" fmla="*/ 128 w 651"/>
              <a:gd name="T9" fmla="*/ 93 h 705"/>
              <a:gd name="T10" fmla="*/ 133 w 651"/>
              <a:gd name="T11" fmla="*/ 96 h 705"/>
              <a:gd name="T12" fmla="*/ 140 w 651"/>
              <a:gd name="T13" fmla="*/ 98 h 705"/>
              <a:gd name="T14" fmla="*/ 146 w 651"/>
              <a:gd name="T15" fmla="*/ 102 h 705"/>
              <a:gd name="T16" fmla="*/ 148 w 651"/>
              <a:gd name="T17" fmla="*/ 107 h 705"/>
              <a:gd name="T18" fmla="*/ 138 w 651"/>
              <a:gd name="T19" fmla="*/ 109 h 705"/>
              <a:gd name="T20" fmla="*/ 131 w 651"/>
              <a:gd name="T21" fmla="*/ 107 h 705"/>
              <a:gd name="T22" fmla="*/ 107 w 651"/>
              <a:gd name="T23" fmla="*/ 109 h 705"/>
              <a:gd name="T24" fmla="*/ 106 w 651"/>
              <a:gd name="T25" fmla="*/ 107 h 705"/>
              <a:gd name="T26" fmla="*/ 94 w 651"/>
              <a:gd name="T27" fmla="*/ 106 h 705"/>
              <a:gd name="T28" fmla="*/ 84 w 651"/>
              <a:gd name="T29" fmla="*/ 108 h 705"/>
              <a:gd name="T30" fmla="*/ 79 w 651"/>
              <a:gd name="T31" fmla="*/ 108 h 705"/>
              <a:gd name="T32" fmla="*/ 66 w 651"/>
              <a:gd name="T33" fmla="*/ 114 h 705"/>
              <a:gd name="T34" fmla="*/ 40 w 651"/>
              <a:gd name="T35" fmla="*/ 113 h 705"/>
              <a:gd name="T36" fmla="*/ 4 w 651"/>
              <a:gd name="T37" fmla="*/ 119 h 705"/>
              <a:gd name="T38" fmla="*/ 12 w 651"/>
              <a:gd name="T39" fmla="*/ 110 h 705"/>
              <a:gd name="T40" fmla="*/ 0 w 651"/>
              <a:gd name="T41" fmla="*/ 82 h 705"/>
              <a:gd name="T42" fmla="*/ 16 w 651"/>
              <a:gd name="T43" fmla="*/ 62 h 705"/>
              <a:gd name="T44" fmla="*/ 13 w 651"/>
              <a:gd name="T45" fmla="*/ 50 h 705"/>
              <a:gd name="T46" fmla="*/ 22 w 651"/>
              <a:gd name="T47" fmla="*/ 43 h 705"/>
              <a:gd name="T48" fmla="*/ 24 w 651"/>
              <a:gd name="T49" fmla="*/ 37 h 705"/>
              <a:gd name="T50" fmla="*/ 29 w 651"/>
              <a:gd name="T51" fmla="*/ 33 h 705"/>
              <a:gd name="T52" fmla="*/ 48 w 651"/>
              <a:gd name="T53" fmla="*/ 12 h 705"/>
              <a:gd name="T54" fmla="*/ 61 w 651"/>
              <a:gd name="T55" fmla="*/ 4 h 705"/>
              <a:gd name="T56" fmla="*/ 80 w 651"/>
              <a:gd name="T57" fmla="*/ 0 h 705"/>
              <a:gd name="T58" fmla="*/ 86 w 651"/>
              <a:gd name="T59" fmla="*/ 1 h 705"/>
              <a:gd name="T60" fmla="*/ 86 w 651"/>
              <a:gd name="T61" fmla="*/ 21 h 705"/>
              <a:gd name="T62" fmla="*/ 90 w 651"/>
              <a:gd name="T63" fmla="*/ 32 h 705"/>
              <a:gd name="T64" fmla="*/ 94 w 651"/>
              <a:gd name="T65" fmla="*/ 34 h 705"/>
              <a:gd name="T66" fmla="*/ 94 w 651"/>
              <a:gd name="T67" fmla="*/ 45 h 705"/>
              <a:gd name="T68" fmla="*/ 96 w 651"/>
              <a:gd name="T69" fmla="*/ 54 h 705"/>
              <a:gd name="T70" fmla="*/ 96 w 651"/>
              <a:gd name="T71" fmla="*/ 62 h 705"/>
              <a:gd name="T72" fmla="*/ 93 w 651"/>
              <a:gd name="T73" fmla="*/ 65 h 705"/>
              <a:gd name="T74" fmla="*/ 93 w 651"/>
              <a:gd name="T75" fmla="*/ 69 h 705"/>
              <a:gd name="T76" fmla="*/ 100 w 651"/>
              <a:gd name="T77" fmla="*/ 72 h 705"/>
              <a:gd name="T78" fmla="*/ 110 w 651"/>
              <a:gd name="T79" fmla="*/ 77 h 7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51"/>
              <a:gd name="T121" fmla="*/ 0 h 705"/>
              <a:gd name="T122" fmla="*/ 651 w 651"/>
              <a:gd name="T123" fmla="*/ 705 h 7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51" h="705">
                <a:moveTo>
                  <a:pt x="485" y="454"/>
                </a:moveTo>
                <a:lnTo>
                  <a:pt x="506" y="452"/>
                </a:lnTo>
                <a:lnTo>
                  <a:pt x="556" y="474"/>
                </a:lnTo>
                <a:lnTo>
                  <a:pt x="593" y="546"/>
                </a:lnTo>
                <a:lnTo>
                  <a:pt x="565" y="547"/>
                </a:lnTo>
                <a:lnTo>
                  <a:pt x="586" y="568"/>
                </a:lnTo>
                <a:lnTo>
                  <a:pt x="619" y="581"/>
                </a:lnTo>
                <a:lnTo>
                  <a:pt x="645" y="600"/>
                </a:lnTo>
                <a:lnTo>
                  <a:pt x="651" y="630"/>
                </a:lnTo>
                <a:lnTo>
                  <a:pt x="609" y="646"/>
                </a:lnTo>
                <a:lnTo>
                  <a:pt x="578" y="633"/>
                </a:lnTo>
                <a:lnTo>
                  <a:pt x="473" y="642"/>
                </a:lnTo>
                <a:lnTo>
                  <a:pt x="466" y="630"/>
                </a:lnTo>
                <a:lnTo>
                  <a:pt x="413" y="628"/>
                </a:lnTo>
                <a:lnTo>
                  <a:pt x="372" y="640"/>
                </a:lnTo>
                <a:lnTo>
                  <a:pt x="346" y="636"/>
                </a:lnTo>
                <a:lnTo>
                  <a:pt x="290" y="675"/>
                </a:lnTo>
                <a:lnTo>
                  <a:pt x="175" y="667"/>
                </a:lnTo>
                <a:lnTo>
                  <a:pt x="17" y="705"/>
                </a:lnTo>
                <a:lnTo>
                  <a:pt x="54" y="651"/>
                </a:lnTo>
                <a:lnTo>
                  <a:pt x="0" y="483"/>
                </a:lnTo>
                <a:lnTo>
                  <a:pt x="71" y="365"/>
                </a:lnTo>
                <a:lnTo>
                  <a:pt x="57" y="295"/>
                </a:lnTo>
                <a:lnTo>
                  <a:pt x="97" y="252"/>
                </a:lnTo>
                <a:lnTo>
                  <a:pt x="106" y="219"/>
                </a:lnTo>
                <a:lnTo>
                  <a:pt x="125" y="197"/>
                </a:lnTo>
                <a:lnTo>
                  <a:pt x="209" y="69"/>
                </a:lnTo>
                <a:lnTo>
                  <a:pt x="269" y="25"/>
                </a:lnTo>
                <a:lnTo>
                  <a:pt x="351" y="0"/>
                </a:lnTo>
                <a:lnTo>
                  <a:pt x="378" y="8"/>
                </a:lnTo>
                <a:lnTo>
                  <a:pt x="380" y="122"/>
                </a:lnTo>
                <a:lnTo>
                  <a:pt x="396" y="187"/>
                </a:lnTo>
                <a:lnTo>
                  <a:pt x="413" y="199"/>
                </a:lnTo>
                <a:lnTo>
                  <a:pt x="415" y="264"/>
                </a:lnTo>
                <a:lnTo>
                  <a:pt x="422" y="318"/>
                </a:lnTo>
                <a:lnTo>
                  <a:pt x="422" y="367"/>
                </a:lnTo>
                <a:lnTo>
                  <a:pt x="409" y="381"/>
                </a:lnTo>
                <a:lnTo>
                  <a:pt x="411" y="407"/>
                </a:lnTo>
                <a:lnTo>
                  <a:pt x="440" y="422"/>
                </a:lnTo>
                <a:lnTo>
                  <a:pt x="485" y="45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14" name="Freeform 110"/>
          <p:cNvSpPr>
            <a:spLocks/>
          </p:cNvSpPr>
          <p:nvPr/>
        </p:nvSpPr>
        <p:spPr bwMode="auto">
          <a:xfrm>
            <a:off x="6352664" y="3162782"/>
            <a:ext cx="588963" cy="309563"/>
          </a:xfrm>
          <a:custGeom>
            <a:avLst/>
            <a:gdLst>
              <a:gd name="T0" fmla="*/ 173 w 780"/>
              <a:gd name="T1" fmla="*/ 41 h 473"/>
              <a:gd name="T2" fmla="*/ 174 w 780"/>
              <a:gd name="T3" fmla="*/ 36 h 473"/>
              <a:gd name="T4" fmla="*/ 168 w 780"/>
              <a:gd name="T5" fmla="*/ 33 h 473"/>
              <a:gd name="T6" fmla="*/ 166 w 780"/>
              <a:gd name="T7" fmla="*/ 27 h 473"/>
              <a:gd name="T8" fmla="*/ 170 w 780"/>
              <a:gd name="T9" fmla="*/ 26 h 473"/>
              <a:gd name="T10" fmla="*/ 168 w 780"/>
              <a:gd name="T11" fmla="*/ 17 h 473"/>
              <a:gd name="T12" fmla="*/ 158 w 780"/>
              <a:gd name="T13" fmla="*/ 15 h 473"/>
              <a:gd name="T14" fmla="*/ 157 w 780"/>
              <a:gd name="T15" fmla="*/ 9 h 473"/>
              <a:gd name="T16" fmla="*/ 151 w 780"/>
              <a:gd name="T17" fmla="*/ 7 h 473"/>
              <a:gd name="T18" fmla="*/ 153 w 780"/>
              <a:gd name="T19" fmla="*/ 18 h 473"/>
              <a:gd name="T20" fmla="*/ 149 w 780"/>
              <a:gd name="T21" fmla="*/ 26 h 473"/>
              <a:gd name="T22" fmla="*/ 146 w 780"/>
              <a:gd name="T23" fmla="*/ 24 h 473"/>
              <a:gd name="T24" fmla="*/ 142 w 780"/>
              <a:gd name="T25" fmla="*/ 16 h 473"/>
              <a:gd name="T26" fmla="*/ 146 w 780"/>
              <a:gd name="T27" fmla="*/ 16 h 473"/>
              <a:gd name="T28" fmla="*/ 146 w 780"/>
              <a:gd name="T29" fmla="*/ 8 h 473"/>
              <a:gd name="T30" fmla="*/ 144 w 780"/>
              <a:gd name="T31" fmla="*/ 0 h 473"/>
              <a:gd name="T32" fmla="*/ 134 w 780"/>
              <a:gd name="T33" fmla="*/ 3 h 473"/>
              <a:gd name="T34" fmla="*/ 127 w 780"/>
              <a:gd name="T35" fmla="*/ 1 h 473"/>
              <a:gd name="T36" fmla="*/ 103 w 780"/>
              <a:gd name="T37" fmla="*/ 2 h 473"/>
              <a:gd name="T38" fmla="*/ 102 w 780"/>
              <a:gd name="T39" fmla="*/ 0 h 473"/>
              <a:gd name="T40" fmla="*/ 89 w 780"/>
              <a:gd name="T41" fmla="*/ 0 h 473"/>
              <a:gd name="T42" fmla="*/ 80 w 780"/>
              <a:gd name="T43" fmla="*/ 2 h 473"/>
              <a:gd name="T44" fmla="*/ 74 w 780"/>
              <a:gd name="T45" fmla="*/ 1 h 473"/>
              <a:gd name="T46" fmla="*/ 62 w 780"/>
              <a:gd name="T47" fmla="*/ 8 h 473"/>
              <a:gd name="T48" fmla="*/ 36 w 780"/>
              <a:gd name="T49" fmla="*/ 7 h 473"/>
              <a:gd name="T50" fmla="*/ 0 w 780"/>
              <a:gd name="T51" fmla="*/ 13 h 473"/>
              <a:gd name="T52" fmla="*/ 2 w 780"/>
              <a:gd name="T53" fmla="*/ 29 h 473"/>
              <a:gd name="T54" fmla="*/ 25 w 780"/>
              <a:gd name="T55" fmla="*/ 28 h 473"/>
              <a:gd name="T56" fmla="*/ 34 w 780"/>
              <a:gd name="T57" fmla="*/ 35 h 473"/>
              <a:gd name="T58" fmla="*/ 45 w 780"/>
              <a:gd name="T59" fmla="*/ 35 h 473"/>
              <a:gd name="T60" fmla="*/ 52 w 780"/>
              <a:gd name="T61" fmla="*/ 38 h 473"/>
              <a:gd name="T62" fmla="*/ 53 w 780"/>
              <a:gd name="T63" fmla="*/ 35 h 473"/>
              <a:gd name="T64" fmla="*/ 57 w 780"/>
              <a:gd name="T65" fmla="*/ 33 h 473"/>
              <a:gd name="T66" fmla="*/ 60 w 780"/>
              <a:gd name="T67" fmla="*/ 35 h 473"/>
              <a:gd name="T68" fmla="*/ 65 w 780"/>
              <a:gd name="T69" fmla="*/ 35 h 473"/>
              <a:gd name="T70" fmla="*/ 68 w 780"/>
              <a:gd name="T71" fmla="*/ 39 h 473"/>
              <a:gd name="T72" fmla="*/ 74 w 780"/>
              <a:gd name="T73" fmla="*/ 41 h 473"/>
              <a:gd name="T74" fmla="*/ 74 w 780"/>
              <a:gd name="T75" fmla="*/ 45 h 473"/>
              <a:gd name="T76" fmla="*/ 80 w 780"/>
              <a:gd name="T77" fmla="*/ 46 h 473"/>
              <a:gd name="T78" fmla="*/ 85 w 780"/>
              <a:gd name="T79" fmla="*/ 44 h 473"/>
              <a:gd name="T80" fmla="*/ 79 w 780"/>
              <a:gd name="T81" fmla="*/ 38 h 473"/>
              <a:gd name="T82" fmla="*/ 80 w 780"/>
              <a:gd name="T83" fmla="*/ 32 h 473"/>
              <a:gd name="T84" fmla="*/ 83 w 780"/>
              <a:gd name="T85" fmla="*/ 31 h 473"/>
              <a:gd name="T86" fmla="*/ 88 w 780"/>
              <a:gd name="T87" fmla="*/ 36 h 473"/>
              <a:gd name="T88" fmla="*/ 94 w 780"/>
              <a:gd name="T89" fmla="*/ 40 h 473"/>
              <a:gd name="T90" fmla="*/ 98 w 780"/>
              <a:gd name="T91" fmla="*/ 41 h 473"/>
              <a:gd name="T92" fmla="*/ 108 w 780"/>
              <a:gd name="T93" fmla="*/ 36 h 473"/>
              <a:gd name="T94" fmla="*/ 112 w 780"/>
              <a:gd name="T95" fmla="*/ 40 h 473"/>
              <a:gd name="T96" fmla="*/ 111 w 780"/>
              <a:gd name="T97" fmla="*/ 45 h 473"/>
              <a:gd name="T98" fmla="*/ 118 w 780"/>
              <a:gd name="T99" fmla="*/ 47 h 473"/>
              <a:gd name="T100" fmla="*/ 120 w 780"/>
              <a:gd name="T101" fmla="*/ 59 h 473"/>
              <a:gd name="T102" fmla="*/ 130 w 780"/>
              <a:gd name="T103" fmla="*/ 69 h 473"/>
              <a:gd name="T104" fmla="*/ 139 w 780"/>
              <a:gd name="T105" fmla="*/ 78 h 473"/>
              <a:gd name="T106" fmla="*/ 146 w 780"/>
              <a:gd name="T107" fmla="*/ 78 h 473"/>
              <a:gd name="T108" fmla="*/ 153 w 780"/>
              <a:gd name="T109" fmla="*/ 80 h 473"/>
              <a:gd name="T110" fmla="*/ 169 w 780"/>
              <a:gd name="T111" fmla="*/ 68 h 473"/>
              <a:gd name="T112" fmla="*/ 167 w 780"/>
              <a:gd name="T113" fmla="*/ 63 h 473"/>
              <a:gd name="T114" fmla="*/ 171 w 780"/>
              <a:gd name="T115" fmla="*/ 63 h 473"/>
              <a:gd name="T116" fmla="*/ 169 w 780"/>
              <a:gd name="T117" fmla="*/ 55 h 473"/>
              <a:gd name="T118" fmla="*/ 169 w 780"/>
              <a:gd name="T119" fmla="*/ 49 h 473"/>
              <a:gd name="T120" fmla="*/ 176 w 780"/>
              <a:gd name="T121" fmla="*/ 47 h 473"/>
              <a:gd name="T122" fmla="*/ 173 w 780"/>
              <a:gd name="T123" fmla="*/ 41 h 4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0"/>
              <a:gd name="T187" fmla="*/ 0 h 473"/>
              <a:gd name="T188" fmla="*/ 780 w 780"/>
              <a:gd name="T189" fmla="*/ 473 h 4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0" h="473">
                <a:moveTo>
                  <a:pt x="766" y="240"/>
                </a:moveTo>
                <a:lnTo>
                  <a:pt x="769" y="213"/>
                </a:lnTo>
                <a:lnTo>
                  <a:pt x="744" y="196"/>
                </a:lnTo>
                <a:lnTo>
                  <a:pt x="736" y="159"/>
                </a:lnTo>
                <a:lnTo>
                  <a:pt x="753" y="154"/>
                </a:lnTo>
                <a:lnTo>
                  <a:pt x="743" y="103"/>
                </a:lnTo>
                <a:lnTo>
                  <a:pt x="698" y="90"/>
                </a:lnTo>
                <a:lnTo>
                  <a:pt x="694" y="54"/>
                </a:lnTo>
                <a:lnTo>
                  <a:pt x="666" y="41"/>
                </a:lnTo>
                <a:lnTo>
                  <a:pt x="674" y="106"/>
                </a:lnTo>
                <a:lnTo>
                  <a:pt x="661" y="153"/>
                </a:lnTo>
                <a:lnTo>
                  <a:pt x="644" y="142"/>
                </a:lnTo>
                <a:lnTo>
                  <a:pt x="629" y="96"/>
                </a:lnTo>
                <a:lnTo>
                  <a:pt x="647" y="92"/>
                </a:lnTo>
                <a:lnTo>
                  <a:pt x="647" y="49"/>
                </a:lnTo>
                <a:lnTo>
                  <a:pt x="634" y="2"/>
                </a:lnTo>
                <a:lnTo>
                  <a:pt x="592" y="18"/>
                </a:lnTo>
                <a:lnTo>
                  <a:pt x="561" y="5"/>
                </a:lnTo>
                <a:lnTo>
                  <a:pt x="456" y="14"/>
                </a:lnTo>
                <a:lnTo>
                  <a:pt x="449" y="2"/>
                </a:lnTo>
                <a:lnTo>
                  <a:pt x="396" y="0"/>
                </a:lnTo>
                <a:lnTo>
                  <a:pt x="355" y="12"/>
                </a:lnTo>
                <a:lnTo>
                  <a:pt x="329" y="8"/>
                </a:lnTo>
                <a:lnTo>
                  <a:pt x="273" y="47"/>
                </a:lnTo>
                <a:lnTo>
                  <a:pt x="158" y="39"/>
                </a:lnTo>
                <a:lnTo>
                  <a:pt x="0" y="77"/>
                </a:lnTo>
                <a:lnTo>
                  <a:pt x="11" y="169"/>
                </a:lnTo>
                <a:lnTo>
                  <a:pt x="109" y="168"/>
                </a:lnTo>
                <a:lnTo>
                  <a:pt x="151" y="206"/>
                </a:lnTo>
                <a:lnTo>
                  <a:pt x="197" y="206"/>
                </a:lnTo>
                <a:lnTo>
                  <a:pt x="231" y="223"/>
                </a:lnTo>
                <a:lnTo>
                  <a:pt x="233" y="205"/>
                </a:lnTo>
                <a:lnTo>
                  <a:pt x="251" y="193"/>
                </a:lnTo>
                <a:lnTo>
                  <a:pt x="264" y="207"/>
                </a:lnTo>
                <a:lnTo>
                  <a:pt x="288" y="208"/>
                </a:lnTo>
                <a:lnTo>
                  <a:pt x="302" y="230"/>
                </a:lnTo>
                <a:lnTo>
                  <a:pt x="326" y="240"/>
                </a:lnTo>
                <a:lnTo>
                  <a:pt x="327" y="266"/>
                </a:lnTo>
                <a:lnTo>
                  <a:pt x="354" y="269"/>
                </a:lnTo>
                <a:lnTo>
                  <a:pt x="377" y="257"/>
                </a:lnTo>
                <a:lnTo>
                  <a:pt x="350" y="223"/>
                </a:lnTo>
                <a:lnTo>
                  <a:pt x="355" y="190"/>
                </a:lnTo>
                <a:lnTo>
                  <a:pt x="368" y="180"/>
                </a:lnTo>
                <a:lnTo>
                  <a:pt x="386" y="211"/>
                </a:lnTo>
                <a:lnTo>
                  <a:pt x="417" y="237"/>
                </a:lnTo>
                <a:lnTo>
                  <a:pt x="436" y="239"/>
                </a:lnTo>
                <a:lnTo>
                  <a:pt x="478" y="211"/>
                </a:lnTo>
                <a:lnTo>
                  <a:pt x="495" y="237"/>
                </a:lnTo>
                <a:lnTo>
                  <a:pt x="489" y="266"/>
                </a:lnTo>
                <a:lnTo>
                  <a:pt x="523" y="273"/>
                </a:lnTo>
                <a:lnTo>
                  <a:pt x="532" y="344"/>
                </a:lnTo>
                <a:lnTo>
                  <a:pt x="573" y="407"/>
                </a:lnTo>
                <a:lnTo>
                  <a:pt x="617" y="462"/>
                </a:lnTo>
                <a:lnTo>
                  <a:pt x="648" y="460"/>
                </a:lnTo>
                <a:lnTo>
                  <a:pt x="676" y="473"/>
                </a:lnTo>
                <a:lnTo>
                  <a:pt x="747" y="399"/>
                </a:lnTo>
                <a:lnTo>
                  <a:pt x="740" y="368"/>
                </a:lnTo>
                <a:lnTo>
                  <a:pt x="756" y="368"/>
                </a:lnTo>
                <a:lnTo>
                  <a:pt x="747" y="322"/>
                </a:lnTo>
                <a:lnTo>
                  <a:pt x="746" y="287"/>
                </a:lnTo>
                <a:lnTo>
                  <a:pt x="780" y="280"/>
                </a:lnTo>
                <a:lnTo>
                  <a:pt x="766" y="24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15" name="Freeform 111"/>
          <p:cNvSpPr>
            <a:spLocks/>
          </p:cNvSpPr>
          <p:nvPr/>
        </p:nvSpPr>
        <p:spPr bwMode="auto">
          <a:xfrm>
            <a:off x="6846377" y="2956407"/>
            <a:ext cx="228600" cy="273050"/>
          </a:xfrm>
          <a:custGeom>
            <a:avLst/>
            <a:gdLst>
              <a:gd name="T0" fmla="*/ 65 w 301"/>
              <a:gd name="T1" fmla="*/ 24 h 419"/>
              <a:gd name="T2" fmla="*/ 69 w 301"/>
              <a:gd name="T3" fmla="*/ 29 h 419"/>
              <a:gd name="T4" fmla="*/ 64 w 301"/>
              <a:gd name="T5" fmla="*/ 34 h 419"/>
              <a:gd name="T6" fmla="*/ 56 w 301"/>
              <a:gd name="T7" fmla="*/ 29 h 419"/>
              <a:gd name="T8" fmla="*/ 49 w 301"/>
              <a:gd name="T9" fmla="*/ 36 h 419"/>
              <a:gd name="T10" fmla="*/ 49 w 301"/>
              <a:gd name="T11" fmla="*/ 42 h 419"/>
              <a:gd name="T12" fmla="*/ 54 w 301"/>
              <a:gd name="T13" fmla="*/ 42 h 419"/>
              <a:gd name="T14" fmla="*/ 55 w 301"/>
              <a:gd name="T15" fmla="*/ 46 h 419"/>
              <a:gd name="T16" fmla="*/ 52 w 301"/>
              <a:gd name="T17" fmla="*/ 48 h 419"/>
              <a:gd name="T18" fmla="*/ 41 w 301"/>
              <a:gd name="T19" fmla="*/ 46 h 419"/>
              <a:gd name="T20" fmla="*/ 43 w 301"/>
              <a:gd name="T21" fmla="*/ 51 h 419"/>
              <a:gd name="T22" fmla="*/ 42 w 301"/>
              <a:gd name="T23" fmla="*/ 55 h 419"/>
              <a:gd name="T24" fmla="*/ 38 w 301"/>
              <a:gd name="T25" fmla="*/ 54 h 419"/>
              <a:gd name="T26" fmla="*/ 35 w 301"/>
              <a:gd name="T27" fmla="*/ 57 h 419"/>
              <a:gd name="T28" fmla="*/ 38 w 301"/>
              <a:gd name="T29" fmla="*/ 62 h 419"/>
              <a:gd name="T30" fmla="*/ 30 w 301"/>
              <a:gd name="T31" fmla="*/ 70 h 419"/>
              <a:gd name="T32" fmla="*/ 26 w 301"/>
              <a:gd name="T33" fmla="*/ 68 h 419"/>
              <a:gd name="T34" fmla="*/ 20 w 301"/>
              <a:gd name="T35" fmla="*/ 67 h 419"/>
              <a:gd name="T36" fmla="*/ 20 w 301"/>
              <a:gd name="T37" fmla="*/ 71 h 419"/>
              <a:gd name="T38" fmla="*/ 10 w 301"/>
              <a:gd name="T39" fmla="*/ 69 h 419"/>
              <a:gd name="T40" fmla="*/ 9 w 301"/>
              <a:gd name="T41" fmla="*/ 62 h 419"/>
              <a:gd name="T42" fmla="*/ 2 w 301"/>
              <a:gd name="T43" fmla="*/ 60 h 419"/>
              <a:gd name="T44" fmla="*/ 0 w 301"/>
              <a:gd name="T45" fmla="*/ 53 h 419"/>
              <a:gd name="T46" fmla="*/ 0 w 301"/>
              <a:gd name="T47" fmla="*/ 47 h 419"/>
              <a:gd name="T48" fmla="*/ 5 w 301"/>
              <a:gd name="T49" fmla="*/ 46 h 419"/>
              <a:gd name="T50" fmla="*/ 8 w 301"/>
              <a:gd name="T51" fmla="*/ 44 h 419"/>
              <a:gd name="T52" fmla="*/ 5 w 301"/>
              <a:gd name="T53" fmla="*/ 43 h 419"/>
              <a:gd name="T54" fmla="*/ 1 w 301"/>
              <a:gd name="T55" fmla="*/ 41 h 419"/>
              <a:gd name="T56" fmla="*/ 2 w 301"/>
              <a:gd name="T57" fmla="*/ 38 h 419"/>
              <a:gd name="T58" fmla="*/ 10 w 301"/>
              <a:gd name="T59" fmla="*/ 39 h 419"/>
              <a:gd name="T60" fmla="*/ 19 w 301"/>
              <a:gd name="T61" fmla="*/ 38 h 419"/>
              <a:gd name="T62" fmla="*/ 20 w 301"/>
              <a:gd name="T63" fmla="*/ 30 h 419"/>
              <a:gd name="T64" fmla="*/ 13 w 301"/>
              <a:gd name="T65" fmla="*/ 29 h 419"/>
              <a:gd name="T66" fmla="*/ 13 w 301"/>
              <a:gd name="T67" fmla="*/ 24 h 419"/>
              <a:gd name="T68" fmla="*/ 5 w 301"/>
              <a:gd name="T69" fmla="*/ 15 h 419"/>
              <a:gd name="T70" fmla="*/ 9 w 301"/>
              <a:gd name="T71" fmla="*/ 10 h 419"/>
              <a:gd name="T72" fmla="*/ 7 w 301"/>
              <a:gd name="T73" fmla="*/ 2 h 419"/>
              <a:gd name="T74" fmla="*/ 18 w 301"/>
              <a:gd name="T75" fmla="*/ 5 h 419"/>
              <a:gd name="T76" fmla="*/ 22 w 301"/>
              <a:gd name="T77" fmla="*/ 1 h 419"/>
              <a:gd name="T78" fmla="*/ 27 w 301"/>
              <a:gd name="T79" fmla="*/ 2 h 419"/>
              <a:gd name="T80" fmla="*/ 31 w 301"/>
              <a:gd name="T81" fmla="*/ 0 h 419"/>
              <a:gd name="T82" fmla="*/ 41 w 301"/>
              <a:gd name="T83" fmla="*/ 7 h 419"/>
              <a:gd name="T84" fmla="*/ 39 w 301"/>
              <a:gd name="T85" fmla="*/ 11 h 419"/>
              <a:gd name="T86" fmla="*/ 41 w 301"/>
              <a:gd name="T87" fmla="*/ 13 h 419"/>
              <a:gd name="T88" fmla="*/ 44 w 301"/>
              <a:gd name="T89" fmla="*/ 12 h 419"/>
              <a:gd name="T90" fmla="*/ 55 w 301"/>
              <a:gd name="T91" fmla="*/ 19 h 419"/>
              <a:gd name="T92" fmla="*/ 60 w 301"/>
              <a:gd name="T93" fmla="*/ 25 h 419"/>
              <a:gd name="T94" fmla="*/ 65 w 301"/>
              <a:gd name="T95" fmla="*/ 24 h 4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1"/>
              <a:gd name="T145" fmla="*/ 0 h 419"/>
              <a:gd name="T146" fmla="*/ 301 w 301"/>
              <a:gd name="T147" fmla="*/ 419 h 4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1" h="419">
                <a:moveTo>
                  <a:pt x="285" y="143"/>
                </a:moveTo>
                <a:lnTo>
                  <a:pt x="301" y="174"/>
                </a:lnTo>
                <a:lnTo>
                  <a:pt x="281" y="205"/>
                </a:lnTo>
                <a:lnTo>
                  <a:pt x="246" y="170"/>
                </a:lnTo>
                <a:lnTo>
                  <a:pt x="216" y="213"/>
                </a:lnTo>
                <a:lnTo>
                  <a:pt x="216" y="250"/>
                </a:lnTo>
                <a:lnTo>
                  <a:pt x="236" y="248"/>
                </a:lnTo>
                <a:lnTo>
                  <a:pt x="240" y="274"/>
                </a:lnTo>
                <a:lnTo>
                  <a:pt x="226" y="286"/>
                </a:lnTo>
                <a:lnTo>
                  <a:pt x="180" y="274"/>
                </a:lnTo>
                <a:lnTo>
                  <a:pt x="188" y="303"/>
                </a:lnTo>
                <a:lnTo>
                  <a:pt x="181" y="327"/>
                </a:lnTo>
                <a:lnTo>
                  <a:pt x="168" y="322"/>
                </a:lnTo>
                <a:lnTo>
                  <a:pt x="155" y="335"/>
                </a:lnTo>
                <a:lnTo>
                  <a:pt x="165" y="369"/>
                </a:lnTo>
                <a:lnTo>
                  <a:pt x="130" y="414"/>
                </a:lnTo>
                <a:lnTo>
                  <a:pt x="116" y="405"/>
                </a:lnTo>
                <a:lnTo>
                  <a:pt x="85" y="397"/>
                </a:lnTo>
                <a:lnTo>
                  <a:pt x="88" y="419"/>
                </a:lnTo>
                <a:lnTo>
                  <a:pt x="43" y="406"/>
                </a:lnTo>
                <a:lnTo>
                  <a:pt x="39" y="370"/>
                </a:lnTo>
                <a:lnTo>
                  <a:pt x="11" y="357"/>
                </a:lnTo>
                <a:lnTo>
                  <a:pt x="3" y="314"/>
                </a:lnTo>
                <a:lnTo>
                  <a:pt x="0" y="278"/>
                </a:lnTo>
                <a:lnTo>
                  <a:pt x="20" y="271"/>
                </a:lnTo>
                <a:lnTo>
                  <a:pt x="36" y="263"/>
                </a:lnTo>
                <a:lnTo>
                  <a:pt x="22" y="256"/>
                </a:lnTo>
                <a:lnTo>
                  <a:pt x="5" y="241"/>
                </a:lnTo>
                <a:lnTo>
                  <a:pt x="9" y="225"/>
                </a:lnTo>
                <a:lnTo>
                  <a:pt x="42" y="229"/>
                </a:lnTo>
                <a:lnTo>
                  <a:pt x="81" y="227"/>
                </a:lnTo>
                <a:lnTo>
                  <a:pt x="85" y="175"/>
                </a:lnTo>
                <a:lnTo>
                  <a:pt x="57" y="170"/>
                </a:lnTo>
                <a:lnTo>
                  <a:pt x="57" y="143"/>
                </a:lnTo>
                <a:lnTo>
                  <a:pt x="22" y="87"/>
                </a:lnTo>
                <a:lnTo>
                  <a:pt x="39" y="59"/>
                </a:lnTo>
                <a:lnTo>
                  <a:pt x="31" y="9"/>
                </a:lnTo>
                <a:lnTo>
                  <a:pt x="80" y="27"/>
                </a:lnTo>
                <a:lnTo>
                  <a:pt x="96" y="4"/>
                </a:lnTo>
                <a:lnTo>
                  <a:pt x="120" y="13"/>
                </a:lnTo>
                <a:lnTo>
                  <a:pt x="135" y="0"/>
                </a:lnTo>
                <a:lnTo>
                  <a:pt x="180" y="44"/>
                </a:lnTo>
                <a:lnTo>
                  <a:pt x="169" y="64"/>
                </a:lnTo>
                <a:lnTo>
                  <a:pt x="177" y="76"/>
                </a:lnTo>
                <a:lnTo>
                  <a:pt x="193" y="70"/>
                </a:lnTo>
                <a:lnTo>
                  <a:pt x="243" y="112"/>
                </a:lnTo>
                <a:lnTo>
                  <a:pt x="264" y="148"/>
                </a:lnTo>
                <a:lnTo>
                  <a:pt x="285" y="14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16" name="Freeform 112"/>
          <p:cNvSpPr>
            <a:spLocks/>
          </p:cNvSpPr>
          <p:nvPr/>
        </p:nvSpPr>
        <p:spPr bwMode="auto">
          <a:xfrm>
            <a:off x="6565389" y="4413732"/>
            <a:ext cx="63500" cy="52388"/>
          </a:xfrm>
          <a:custGeom>
            <a:avLst/>
            <a:gdLst>
              <a:gd name="T0" fmla="*/ 0 w 83"/>
              <a:gd name="T1" fmla="*/ 9 h 81"/>
              <a:gd name="T2" fmla="*/ 2 w 83"/>
              <a:gd name="T3" fmla="*/ 13 h 81"/>
              <a:gd name="T4" fmla="*/ 6 w 83"/>
              <a:gd name="T5" fmla="*/ 13 h 81"/>
              <a:gd name="T6" fmla="*/ 19 w 83"/>
              <a:gd name="T7" fmla="*/ 8 h 81"/>
              <a:gd name="T8" fmla="*/ 19 w 83"/>
              <a:gd name="T9" fmla="*/ 2 h 81"/>
              <a:gd name="T10" fmla="*/ 14 w 83"/>
              <a:gd name="T11" fmla="*/ 2 h 81"/>
              <a:gd name="T12" fmla="*/ 10 w 83"/>
              <a:gd name="T13" fmla="*/ 0 h 81"/>
              <a:gd name="T14" fmla="*/ 2 w 83"/>
              <a:gd name="T15" fmla="*/ 1 h 81"/>
              <a:gd name="T16" fmla="*/ 0 w 83"/>
              <a:gd name="T17" fmla="*/ 4 h 81"/>
              <a:gd name="T18" fmla="*/ 0 w 83"/>
              <a:gd name="T19" fmla="*/ 9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81"/>
              <a:gd name="T32" fmla="*/ 83 w 83"/>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81">
                <a:moveTo>
                  <a:pt x="3" y="56"/>
                </a:moveTo>
                <a:lnTo>
                  <a:pt x="8" y="77"/>
                </a:lnTo>
                <a:lnTo>
                  <a:pt x="28" y="81"/>
                </a:lnTo>
                <a:lnTo>
                  <a:pt x="80" y="47"/>
                </a:lnTo>
                <a:lnTo>
                  <a:pt x="83" y="11"/>
                </a:lnTo>
                <a:lnTo>
                  <a:pt x="62" y="12"/>
                </a:lnTo>
                <a:lnTo>
                  <a:pt x="44" y="0"/>
                </a:lnTo>
                <a:lnTo>
                  <a:pt x="9" y="4"/>
                </a:lnTo>
                <a:lnTo>
                  <a:pt x="0" y="24"/>
                </a:lnTo>
                <a:lnTo>
                  <a:pt x="3" y="5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17" name="Freeform 113"/>
          <p:cNvSpPr>
            <a:spLocks/>
          </p:cNvSpPr>
          <p:nvPr/>
        </p:nvSpPr>
        <p:spPr bwMode="auto">
          <a:xfrm>
            <a:off x="6225664" y="4347057"/>
            <a:ext cx="146050" cy="173038"/>
          </a:xfrm>
          <a:custGeom>
            <a:avLst/>
            <a:gdLst>
              <a:gd name="T0" fmla="*/ 40 w 193"/>
              <a:gd name="T1" fmla="*/ 12 h 264"/>
              <a:gd name="T2" fmla="*/ 42 w 193"/>
              <a:gd name="T3" fmla="*/ 10 h 264"/>
              <a:gd name="T4" fmla="*/ 44 w 193"/>
              <a:gd name="T5" fmla="*/ 5 h 264"/>
              <a:gd name="T6" fmla="*/ 41 w 193"/>
              <a:gd name="T7" fmla="*/ 0 h 264"/>
              <a:gd name="T8" fmla="*/ 37 w 193"/>
              <a:gd name="T9" fmla="*/ 2 h 264"/>
              <a:gd name="T10" fmla="*/ 34 w 193"/>
              <a:gd name="T11" fmla="*/ 7 h 264"/>
              <a:gd name="T12" fmla="*/ 25 w 193"/>
              <a:gd name="T13" fmla="*/ 10 h 264"/>
              <a:gd name="T14" fmla="*/ 21 w 193"/>
              <a:gd name="T15" fmla="*/ 14 h 264"/>
              <a:gd name="T16" fmla="*/ 14 w 193"/>
              <a:gd name="T17" fmla="*/ 14 h 264"/>
              <a:gd name="T18" fmla="*/ 8 w 193"/>
              <a:gd name="T19" fmla="*/ 12 h 264"/>
              <a:gd name="T20" fmla="*/ 0 w 193"/>
              <a:gd name="T21" fmla="*/ 18 h 264"/>
              <a:gd name="T22" fmla="*/ 4 w 193"/>
              <a:gd name="T23" fmla="*/ 24 h 264"/>
              <a:gd name="T24" fmla="*/ 5 w 193"/>
              <a:gd name="T25" fmla="*/ 31 h 264"/>
              <a:gd name="T26" fmla="*/ 9 w 193"/>
              <a:gd name="T27" fmla="*/ 39 h 264"/>
              <a:gd name="T28" fmla="*/ 17 w 193"/>
              <a:gd name="T29" fmla="*/ 43 h 264"/>
              <a:gd name="T30" fmla="*/ 20 w 193"/>
              <a:gd name="T31" fmla="*/ 42 h 264"/>
              <a:gd name="T32" fmla="*/ 28 w 193"/>
              <a:gd name="T33" fmla="*/ 45 h 264"/>
              <a:gd name="T34" fmla="*/ 28 w 193"/>
              <a:gd name="T35" fmla="*/ 39 h 264"/>
              <a:gd name="T36" fmla="*/ 34 w 193"/>
              <a:gd name="T37" fmla="*/ 26 h 264"/>
              <a:gd name="T38" fmla="*/ 42 w 193"/>
              <a:gd name="T39" fmla="*/ 22 h 264"/>
              <a:gd name="T40" fmla="*/ 41 w 193"/>
              <a:gd name="T41" fmla="*/ 19 h 264"/>
              <a:gd name="T42" fmla="*/ 41 w 193"/>
              <a:gd name="T43" fmla="*/ 13 h 264"/>
              <a:gd name="T44" fmla="*/ 40 w 193"/>
              <a:gd name="T45" fmla="*/ 12 h 2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3"/>
              <a:gd name="T70" fmla="*/ 0 h 264"/>
              <a:gd name="T71" fmla="*/ 193 w 193"/>
              <a:gd name="T72" fmla="*/ 264 h 2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3" h="264">
                <a:moveTo>
                  <a:pt x="175" y="68"/>
                </a:moveTo>
                <a:lnTo>
                  <a:pt x="187" y="61"/>
                </a:lnTo>
                <a:lnTo>
                  <a:pt x="193" y="31"/>
                </a:lnTo>
                <a:lnTo>
                  <a:pt x="183" y="0"/>
                </a:lnTo>
                <a:lnTo>
                  <a:pt x="162" y="14"/>
                </a:lnTo>
                <a:lnTo>
                  <a:pt x="152" y="41"/>
                </a:lnTo>
                <a:lnTo>
                  <a:pt x="112" y="58"/>
                </a:lnTo>
                <a:lnTo>
                  <a:pt x="92" y="80"/>
                </a:lnTo>
                <a:lnTo>
                  <a:pt x="60" y="84"/>
                </a:lnTo>
                <a:lnTo>
                  <a:pt x="35" y="73"/>
                </a:lnTo>
                <a:lnTo>
                  <a:pt x="0" y="105"/>
                </a:lnTo>
                <a:lnTo>
                  <a:pt x="19" y="143"/>
                </a:lnTo>
                <a:lnTo>
                  <a:pt x="20" y="180"/>
                </a:lnTo>
                <a:lnTo>
                  <a:pt x="39" y="231"/>
                </a:lnTo>
                <a:lnTo>
                  <a:pt x="74" y="251"/>
                </a:lnTo>
                <a:lnTo>
                  <a:pt x="90" y="245"/>
                </a:lnTo>
                <a:lnTo>
                  <a:pt x="122" y="264"/>
                </a:lnTo>
                <a:lnTo>
                  <a:pt x="124" y="231"/>
                </a:lnTo>
                <a:lnTo>
                  <a:pt x="151" y="153"/>
                </a:lnTo>
                <a:lnTo>
                  <a:pt x="187" y="131"/>
                </a:lnTo>
                <a:lnTo>
                  <a:pt x="182" y="114"/>
                </a:lnTo>
                <a:lnTo>
                  <a:pt x="180" y="78"/>
                </a:lnTo>
                <a:lnTo>
                  <a:pt x="175" y="68"/>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18" name="Freeform 114"/>
          <p:cNvSpPr>
            <a:spLocks/>
          </p:cNvSpPr>
          <p:nvPr/>
        </p:nvSpPr>
        <p:spPr bwMode="auto">
          <a:xfrm>
            <a:off x="6339964" y="3947007"/>
            <a:ext cx="284163" cy="403225"/>
          </a:xfrm>
          <a:custGeom>
            <a:avLst/>
            <a:gdLst>
              <a:gd name="T0" fmla="*/ 17 w 378"/>
              <a:gd name="T1" fmla="*/ 100 h 616"/>
              <a:gd name="T2" fmla="*/ 32 w 378"/>
              <a:gd name="T3" fmla="*/ 97 h 616"/>
              <a:gd name="T4" fmla="*/ 39 w 378"/>
              <a:gd name="T5" fmla="*/ 105 h 616"/>
              <a:gd name="T6" fmla="*/ 49 w 378"/>
              <a:gd name="T7" fmla="*/ 101 h 616"/>
              <a:gd name="T8" fmla="*/ 50 w 378"/>
              <a:gd name="T9" fmla="*/ 103 h 616"/>
              <a:gd name="T10" fmla="*/ 61 w 378"/>
              <a:gd name="T11" fmla="*/ 97 h 616"/>
              <a:gd name="T12" fmla="*/ 56 w 378"/>
              <a:gd name="T13" fmla="*/ 91 h 616"/>
              <a:gd name="T14" fmla="*/ 59 w 378"/>
              <a:gd name="T15" fmla="*/ 87 h 616"/>
              <a:gd name="T16" fmla="*/ 65 w 378"/>
              <a:gd name="T17" fmla="*/ 89 h 616"/>
              <a:gd name="T18" fmla="*/ 71 w 378"/>
              <a:gd name="T19" fmla="*/ 85 h 616"/>
              <a:gd name="T20" fmla="*/ 78 w 378"/>
              <a:gd name="T21" fmla="*/ 83 h 616"/>
              <a:gd name="T22" fmla="*/ 81 w 378"/>
              <a:gd name="T23" fmla="*/ 71 h 616"/>
              <a:gd name="T24" fmla="*/ 85 w 378"/>
              <a:gd name="T25" fmla="*/ 67 h 616"/>
              <a:gd name="T26" fmla="*/ 80 w 378"/>
              <a:gd name="T27" fmla="*/ 64 h 616"/>
              <a:gd name="T28" fmla="*/ 76 w 378"/>
              <a:gd name="T29" fmla="*/ 56 h 616"/>
              <a:gd name="T30" fmla="*/ 68 w 378"/>
              <a:gd name="T31" fmla="*/ 45 h 616"/>
              <a:gd name="T32" fmla="*/ 65 w 378"/>
              <a:gd name="T33" fmla="*/ 38 h 616"/>
              <a:gd name="T34" fmla="*/ 62 w 378"/>
              <a:gd name="T35" fmla="*/ 38 h 616"/>
              <a:gd name="T36" fmla="*/ 60 w 378"/>
              <a:gd name="T37" fmla="*/ 31 h 616"/>
              <a:gd name="T38" fmla="*/ 31 w 378"/>
              <a:gd name="T39" fmla="*/ 5 h 616"/>
              <a:gd name="T40" fmla="*/ 29 w 378"/>
              <a:gd name="T41" fmla="*/ 0 h 616"/>
              <a:gd name="T42" fmla="*/ 25 w 378"/>
              <a:gd name="T43" fmla="*/ 1 h 616"/>
              <a:gd name="T44" fmla="*/ 17 w 378"/>
              <a:gd name="T45" fmla="*/ 0 h 616"/>
              <a:gd name="T46" fmla="*/ 0 w 378"/>
              <a:gd name="T47" fmla="*/ 3 h 616"/>
              <a:gd name="T48" fmla="*/ 6 w 378"/>
              <a:gd name="T49" fmla="*/ 16 h 616"/>
              <a:gd name="T50" fmla="*/ 5 w 378"/>
              <a:gd name="T51" fmla="*/ 21 h 616"/>
              <a:gd name="T52" fmla="*/ 9 w 378"/>
              <a:gd name="T53" fmla="*/ 31 h 616"/>
              <a:gd name="T54" fmla="*/ 16 w 378"/>
              <a:gd name="T55" fmla="*/ 41 h 616"/>
              <a:gd name="T56" fmla="*/ 15 w 378"/>
              <a:gd name="T57" fmla="*/ 46 h 616"/>
              <a:gd name="T58" fmla="*/ 21 w 378"/>
              <a:gd name="T59" fmla="*/ 55 h 616"/>
              <a:gd name="T60" fmla="*/ 20 w 378"/>
              <a:gd name="T61" fmla="*/ 66 h 616"/>
              <a:gd name="T62" fmla="*/ 13 w 378"/>
              <a:gd name="T63" fmla="*/ 75 h 616"/>
              <a:gd name="T64" fmla="*/ 14 w 378"/>
              <a:gd name="T65" fmla="*/ 89 h 616"/>
              <a:gd name="T66" fmla="*/ 12 w 378"/>
              <a:gd name="T67" fmla="*/ 94 h 616"/>
              <a:gd name="T68" fmla="*/ 17 w 378"/>
              <a:gd name="T69" fmla="*/ 94 h 616"/>
              <a:gd name="T70" fmla="*/ 17 w 378"/>
              <a:gd name="T71" fmla="*/ 100 h 6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8"/>
              <a:gd name="T109" fmla="*/ 0 h 616"/>
              <a:gd name="T110" fmla="*/ 378 w 378"/>
              <a:gd name="T111" fmla="*/ 616 h 6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8" h="616">
                <a:moveTo>
                  <a:pt x="75" y="586"/>
                </a:moveTo>
                <a:lnTo>
                  <a:pt x="143" y="573"/>
                </a:lnTo>
                <a:lnTo>
                  <a:pt x="176" y="616"/>
                </a:lnTo>
                <a:lnTo>
                  <a:pt x="217" y="592"/>
                </a:lnTo>
                <a:lnTo>
                  <a:pt x="224" y="607"/>
                </a:lnTo>
                <a:lnTo>
                  <a:pt x="273" y="569"/>
                </a:lnTo>
                <a:lnTo>
                  <a:pt x="250" y="533"/>
                </a:lnTo>
                <a:lnTo>
                  <a:pt x="265" y="511"/>
                </a:lnTo>
                <a:lnTo>
                  <a:pt x="289" y="527"/>
                </a:lnTo>
                <a:lnTo>
                  <a:pt x="316" y="502"/>
                </a:lnTo>
                <a:lnTo>
                  <a:pt x="347" y="489"/>
                </a:lnTo>
                <a:lnTo>
                  <a:pt x="359" y="419"/>
                </a:lnTo>
                <a:lnTo>
                  <a:pt x="378" y="394"/>
                </a:lnTo>
                <a:lnTo>
                  <a:pt x="357" y="378"/>
                </a:lnTo>
                <a:lnTo>
                  <a:pt x="341" y="329"/>
                </a:lnTo>
                <a:lnTo>
                  <a:pt x="304" y="262"/>
                </a:lnTo>
                <a:lnTo>
                  <a:pt x="292" y="225"/>
                </a:lnTo>
                <a:lnTo>
                  <a:pt x="276" y="224"/>
                </a:lnTo>
                <a:lnTo>
                  <a:pt x="269" y="182"/>
                </a:lnTo>
                <a:lnTo>
                  <a:pt x="137" y="31"/>
                </a:lnTo>
                <a:lnTo>
                  <a:pt x="130" y="0"/>
                </a:lnTo>
                <a:lnTo>
                  <a:pt x="112" y="6"/>
                </a:lnTo>
                <a:lnTo>
                  <a:pt x="74" y="1"/>
                </a:lnTo>
                <a:lnTo>
                  <a:pt x="0" y="17"/>
                </a:lnTo>
                <a:lnTo>
                  <a:pt x="28" y="95"/>
                </a:lnTo>
                <a:lnTo>
                  <a:pt x="24" y="122"/>
                </a:lnTo>
                <a:lnTo>
                  <a:pt x="37" y="185"/>
                </a:lnTo>
                <a:lnTo>
                  <a:pt x="70" y="243"/>
                </a:lnTo>
                <a:lnTo>
                  <a:pt x="68" y="272"/>
                </a:lnTo>
                <a:lnTo>
                  <a:pt x="94" y="322"/>
                </a:lnTo>
                <a:lnTo>
                  <a:pt x="91" y="387"/>
                </a:lnTo>
                <a:lnTo>
                  <a:pt x="56" y="439"/>
                </a:lnTo>
                <a:lnTo>
                  <a:pt x="64" y="524"/>
                </a:lnTo>
                <a:lnTo>
                  <a:pt x="52" y="555"/>
                </a:lnTo>
                <a:lnTo>
                  <a:pt x="76" y="554"/>
                </a:lnTo>
                <a:lnTo>
                  <a:pt x="75" y="58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19" name="Freeform 115"/>
          <p:cNvSpPr>
            <a:spLocks/>
          </p:cNvSpPr>
          <p:nvPr/>
        </p:nvSpPr>
        <p:spPr bwMode="auto">
          <a:xfrm>
            <a:off x="6562214" y="4443895"/>
            <a:ext cx="79375" cy="123825"/>
          </a:xfrm>
          <a:custGeom>
            <a:avLst/>
            <a:gdLst>
              <a:gd name="T0" fmla="*/ 13 w 103"/>
              <a:gd name="T1" fmla="*/ 32 h 190"/>
              <a:gd name="T2" fmla="*/ 14 w 103"/>
              <a:gd name="T3" fmla="*/ 28 h 190"/>
              <a:gd name="T4" fmla="*/ 17 w 103"/>
              <a:gd name="T5" fmla="*/ 26 h 190"/>
              <a:gd name="T6" fmla="*/ 19 w 103"/>
              <a:gd name="T7" fmla="*/ 25 h 190"/>
              <a:gd name="T8" fmla="*/ 19 w 103"/>
              <a:gd name="T9" fmla="*/ 18 h 190"/>
              <a:gd name="T10" fmla="*/ 17 w 103"/>
              <a:gd name="T11" fmla="*/ 14 h 190"/>
              <a:gd name="T12" fmla="*/ 24 w 103"/>
              <a:gd name="T13" fmla="*/ 4 h 190"/>
              <a:gd name="T14" fmla="*/ 20 w 103"/>
              <a:gd name="T15" fmla="*/ 2 h 190"/>
              <a:gd name="T16" fmla="*/ 20 w 103"/>
              <a:gd name="T17" fmla="*/ 0 h 190"/>
              <a:gd name="T18" fmla="*/ 8 w 103"/>
              <a:gd name="T19" fmla="*/ 6 h 190"/>
              <a:gd name="T20" fmla="*/ 3 w 103"/>
              <a:gd name="T21" fmla="*/ 5 h 190"/>
              <a:gd name="T22" fmla="*/ 0 w 103"/>
              <a:gd name="T23" fmla="*/ 14 h 190"/>
              <a:gd name="T24" fmla="*/ 1 w 103"/>
              <a:gd name="T25" fmla="*/ 22 h 190"/>
              <a:gd name="T26" fmla="*/ 5 w 103"/>
              <a:gd name="T27" fmla="*/ 24 h 190"/>
              <a:gd name="T28" fmla="*/ 1 w 103"/>
              <a:gd name="T29" fmla="*/ 32 h 190"/>
              <a:gd name="T30" fmla="*/ 10 w 103"/>
              <a:gd name="T31" fmla="*/ 32 h 190"/>
              <a:gd name="T32" fmla="*/ 13 w 103"/>
              <a:gd name="T33" fmla="*/ 32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190"/>
              <a:gd name="T53" fmla="*/ 103 w 103"/>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190">
                <a:moveTo>
                  <a:pt x="56" y="189"/>
                </a:moveTo>
                <a:lnTo>
                  <a:pt x="57" y="167"/>
                </a:lnTo>
                <a:lnTo>
                  <a:pt x="70" y="155"/>
                </a:lnTo>
                <a:lnTo>
                  <a:pt x="83" y="150"/>
                </a:lnTo>
                <a:lnTo>
                  <a:pt x="82" y="106"/>
                </a:lnTo>
                <a:lnTo>
                  <a:pt x="71" y="83"/>
                </a:lnTo>
                <a:lnTo>
                  <a:pt x="103" y="23"/>
                </a:lnTo>
                <a:lnTo>
                  <a:pt x="86" y="14"/>
                </a:lnTo>
                <a:lnTo>
                  <a:pt x="84" y="0"/>
                </a:lnTo>
                <a:lnTo>
                  <a:pt x="32" y="34"/>
                </a:lnTo>
                <a:lnTo>
                  <a:pt x="12" y="30"/>
                </a:lnTo>
                <a:lnTo>
                  <a:pt x="0" y="84"/>
                </a:lnTo>
                <a:lnTo>
                  <a:pt x="5" y="131"/>
                </a:lnTo>
                <a:lnTo>
                  <a:pt x="23" y="144"/>
                </a:lnTo>
                <a:lnTo>
                  <a:pt x="6" y="189"/>
                </a:lnTo>
                <a:lnTo>
                  <a:pt x="41" y="190"/>
                </a:lnTo>
                <a:lnTo>
                  <a:pt x="56" y="18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20" name="Freeform 116"/>
          <p:cNvSpPr>
            <a:spLocks/>
          </p:cNvSpPr>
          <p:nvPr/>
        </p:nvSpPr>
        <p:spPr bwMode="auto">
          <a:xfrm>
            <a:off x="6397114" y="4320070"/>
            <a:ext cx="174625" cy="184150"/>
          </a:xfrm>
          <a:custGeom>
            <a:avLst/>
            <a:gdLst>
              <a:gd name="T0" fmla="*/ 50 w 234"/>
              <a:gd name="T1" fmla="*/ 33 h 284"/>
              <a:gd name="T2" fmla="*/ 52 w 234"/>
              <a:gd name="T3" fmla="*/ 37 h 284"/>
              <a:gd name="T4" fmla="*/ 49 w 234"/>
              <a:gd name="T5" fmla="*/ 46 h 284"/>
              <a:gd name="T6" fmla="*/ 36 w 234"/>
              <a:gd name="T7" fmla="*/ 47 h 284"/>
              <a:gd name="T8" fmla="*/ 31 w 234"/>
              <a:gd name="T9" fmla="*/ 47 h 284"/>
              <a:gd name="T10" fmla="*/ 29 w 234"/>
              <a:gd name="T11" fmla="*/ 42 h 284"/>
              <a:gd name="T12" fmla="*/ 19 w 234"/>
              <a:gd name="T13" fmla="*/ 35 h 284"/>
              <a:gd name="T14" fmla="*/ 18 w 234"/>
              <a:gd name="T15" fmla="*/ 31 h 284"/>
              <a:gd name="T16" fmla="*/ 14 w 234"/>
              <a:gd name="T17" fmla="*/ 26 h 284"/>
              <a:gd name="T18" fmla="*/ 7 w 234"/>
              <a:gd name="T19" fmla="*/ 23 h 284"/>
              <a:gd name="T20" fmla="*/ 6 w 234"/>
              <a:gd name="T21" fmla="*/ 18 h 284"/>
              <a:gd name="T22" fmla="*/ 10 w 234"/>
              <a:gd name="T23" fmla="*/ 15 h 284"/>
              <a:gd name="T24" fmla="*/ 8 w 234"/>
              <a:gd name="T25" fmla="*/ 11 h 284"/>
              <a:gd name="T26" fmla="*/ 1 w 234"/>
              <a:gd name="T27" fmla="*/ 9 h 284"/>
              <a:gd name="T28" fmla="*/ 0 w 234"/>
              <a:gd name="T29" fmla="*/ 3 h 284"/>
              <a:gd name="T30" fmla="*/ 15 w 234"/>
              <a:gd name="T31" fmla="*/ 1 h 284"/>
              <a:gd name="T32" fmla="*/ 22 w 234"/>
              <a:gd name="T33" fmla="*/ 8 h 284"/>
              <a:gd name="T34" fmla="*/ 31 w 234"/>
              <a:gd name="T35" fmla="*/ 4 h 284"/>
              <a:gd name="T36" fmla="*/ 33 w 234"/>
              <a:gd name="T37" fmla="*/ 7 h 284"/>
              <a:gd name="T38" fmla="*/ 44 w 234"/>
              <a:gd name="T39" fmla="*/ 0 h 284"/>
              <a:gd name="T40" fmla="*/ 47 w 234"/>
              <a:gd name="T41" fmla="*/ 9 h 284"/>
              <a:gd name="T42" fmla="*/ 49 w 234"/>
              <a:gd name="T43" fmla="*/ 13 h 284"/>
              <a:gd name="T44" fmla="*/ 52 w 234"/>
              <a:gd name="T45" fmla="*/ 25 h 284"/>
              <a:gd name="T46" fmla="*/ 50 w 234"/>
              <a:gd name="T47" fmla="*/ 28 h 284"/>
              <a:gd name="T48" fmla="*/ 50 w 234"/>
              <a:gd name="T49" fmla="*/ 33 h 2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284"/>
              <a:gd name="T77" fmla="*/ 234 w 234"/>
              <a:gd name="T78" fmla="*/ 284 h 2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284">
                <a:moveTo>
                  <a:pt x="228" y="200"/>
                </a:moveTo>
                <a:lnTo>
                  <a:pt x="233" y="221"/>
                </a:lnTo>
                <a:lnTo>
                  <a:pt x="221" y="275"/>
                </a:lnTo>
                <a:lnTo>
                  <a:pt x="164" y="284"/>
                </a:lnTo>
                <a:lnTo>
                  <a:pt x="138" y="278"/>
                </a:lnTo>
                <a:lnTo>
                  <a:pt x="131" y="255"/>
                </a:lnTo>
                <a:lnTo>
                  <a:pt x="88" y="207"/>
                </a:lnTo>
                <a:lnTo>
                  <a:pt x="83" y="185"/>
                </a:lnTo>
                <a:lnTo>
                  <a:pt x="61" y="154"/>
                </a:lnTo>
                <a:lnTo>
                  <a:pt x="30" y="139"/>
                </a:lnTo>
                <a:lnTo>
                  <a:pt x="27" y="106"/>
                </a:lnTo>
                <a:lnTo>
                  <a:pt x="44" y="87"/>
                </a:lnTo>
                <a:lnTo>
                  <a:pt x="36" y="65"/>
                </a:lnTo>
                <a:lnTo>
                  <a:pt x="7" y="56"/>
                </a:lnTo>
                <a:lnTo>
                  <a:pt x="0" y="17"/>
                </a:lnTo>
                <a:lnTo>
                  <a:pt x="68" y="4"/>
                </a:lnTo>
                <a:lnTo>
                  <a:pt x="101" y="47"/>
                </a:lnTo>
                <a:lnTo>
                  <a:pt x="142" y="23"/>
                </a:lnTo>
                <a:lnTo>
                  <a:pt x="149" y="38"/>
                </a:lnTo>
                <a:lnTo>
                  <a:pt x="198" y="0"/>
                </a:lnTo>
                <a:lnTo>
                  <a:pt x="210" y="51"/>
                </a:lnTo>
                <a:lnTo>
                  <a:pt x="221" y="77"/>
                </a:lnTo>
                <a:lnTo>
                  <a:pt x="234" y="148"/>
                </a:lnTo>
                <a:lnTo>
                  <a:pt x="225" y="168"/>
                </a:lnTo>
                <a:lnTo>
                  <a:pt x="228" y="20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21" name="Freeform 117"/>
          <p:cNvSpPr>
            <a:spLocks/>
          </p:cNvSpPr>
          <p:nvPr/>
        </p:nvSpPr>
        <p:spPr bwMode="auto">
          <a:xfrm>
            <a:off x="6527289" y="4204182"/>
            <a:ext cx="195263" cy="255588"/>
          </a:xfrm>
          <a:custGeom>
            <a:avLst/>
            <a:gdLst>
              <a:gd name="T0" fmla="*/ 50 w 257"/>
              <a:gd name="T1" fmla="*/ 57 h 389"/>
              <a:gd name="T2" fmla="*/ 51 w 257"/>
              <a:gd name="T3" fmla="*/ 49 h 389"/>
              <a:gd name="T4" fmla="*/ 56 w 257"/>
              <a:gd name="T5" fmla="*/ 48 h 389"/>
              <a:gd name="T6" fmla="*/ 59 w 257"/>
              <a:gd name="T7" fmla="*/ 34 h 389"/>
              <a:gd name="T8" fmla="*/ 56 w 257"/>
              <a:gd name="T9" fmla="*/ 25 h 389"/>
              <a:gd name="T10" fmla="*/ 48 w 257"/>
              <a:gd name="T11" fmla="*/ 16 h 389"/>
              <a:gd name="T12" fmla="*/ 37 w 257"/>
              <a:gd name="T13" fmla="*/ 1 h 389"/>
              <a:gd name="T14" fmla="*/ 29 w 257"/>
              <a:gd name="T15" fmla="*/ 0 h 389"/>
              <a:gd name="T16" fmla="*/ 25 w 257"/>
              <a:gd name="T17" fmla="*/ 4 h 389"/>
              <a:gd name="T18" fmla="*/ 22 w 257"/>
              <a:gd name="T19" fmla="*/ 16 h 389"/>
              <a:gd name="T20" fmla="*/ 15 w 257"/>
              <a:gd name="T21" fmla="*/ 19 h 389"/>
              <a:gd name="T22" fmla="*/ 9 w 257"/>
              <a:gd name="T23" fmla="*/ 23 h 389"/>
              <a:gd name="T24" fmla="*/ 3 w 257"/>
              <a:gd name="T25" fmla="*/ 20 h 389"/>
              <a:gd name="T26" fmla="*/ 0 w 257"/>
              <a:gd name="T27" fmla="*/ 24 h 389"/>
              <a:gd name="T28" fmla="*/ 5 w 257"/>
              <a:gd name="T29" fmla="*/ 30 h 389"/>
              <a:gd name="T30" fmla="*/ 8 w 257"/>
              <a:gd name="T31" fmla="*/ 39 h 389"/>
              <a:gd name="T32" fmla="*/ 11 w 257"/>
              <a:gd name="T33" fmla="*/ 43 h 389"/>
              <a:gd name="T34" fmla="*/ 13 w 257"/>
              <a:gd name="T35" fmla="*/ 55 h 389"/>
              <a:gd name="T36" fmla="*/ 22 w 257"/>
              <a:gd name="T37" fmla="*/ 55 h 389"/>
              <a:gd name="T38" fmla="*/ 26 w 257"/>
              <a:gd name="T39" fmla="*/ 57 h 389"/>
              <a:gd name="T40" fmla="*/ 31 w 257"/>
              <a:gd name="T41" fmla="*/ 57 h 389"/>
              <a:gd name="T42" fmla="*/ 30 w 257"/>
              <a:gd name="T43" fmla="*/ 62 h 389"/>
              <a:gd name="T44" fmla="*/ 30 w 257"/>
              <a:gd name="T45" fmla="*/ 65 h 389"/>
              <a:gd name="T46" fmla="*/ 34 w 257"/>
              <a:gd name="T47" fmla="*/ 67 h 389"/>
              <a:gd name="T48" fmla="*/ 40 w 257"/>
              <a:gd name="T49" fmla="*/ 66 h 389"/>
              <a:gd name="T50" fmla="*/ 49 w 257"/>
              <a:gd name="T51" fmla="*/ 64 h 389"/>
              <a:gd name="T52" fmla="*/ 47 w 257"/>
              <a:gd name="T53" fmla="*/ 62 h 389"/>
              <a:gd name="T54" fmla="*/ 47 w 257"/>
              <a:gd name="T55" fmla="*/ 57 h 389"/>
              <a:gd name="T56" fmla="*/ 50 w 257"/>
              <a:gd name="T57" fmla="*/ 57 h 3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7"/>
              <a:gd name="T88" fmla="*/ 0 h 389"/>
              <a:gd name="T89" fmla="*/ 257 w 257"/>
              <a:gd name="T90" fmla="*/ 389 h 3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7" h="389">
                <a:moveTo>
                  <a:pt x="217" y="330"/>
                </a:moveTo>
                <a:lnTo>
                  <a:pt x="224" y="288"/>
                </a:lnTo>
                <a:lnTo>
                  <a:pt x="244" y="279"/>
                </a:lnTo>
                <a:lnTo>
                  <a:pt x="257" y="198"/>
                </a:lnTo>
                <a:lnTo>
                  <a:pt x="243" y="145"/>
                </a:lnTo>
                <a:lnTo>
                  <a:pt x="209" y="95"/>
                </a:lnTo>
                <a:lnTo>
                  <a:pt x="164" y="5"/>
                </a:lnTo>
                <a:lnTo>
                  <a:pt x="128" y="0"/>
                </a:lnTo>
                <a:lnTo>
                  <a:pt x="109" y="25"/>
                </a:lnTo>
                <a:lnTo>
                  <a:pt x="97" y="95"/>
                </a:lnTo>
                <a:lnTo>
                  <a:pt x="66" y="108"/>
                </a:lnTo>
                <a:lnTo>
                  <a:pt x="39" y="133"/>
                </a:lnTo>
                <a:lnTo>
                  <a:pt x="15" y="117"/>
                </a:lnTo>
                <a:lnTo>
                  <a:pt x="0" y="139"/>
                </a:lnTo>
                <a:lnTo>
                  <a:pt x="23" y="175"/>
                </a:lnTo>
                <a:lnTo>
                  <a:pt x="35" y="226"/>
                </a:lnTo>
                <a:lnTo>
                  <a:pt x="46" y="252"/>
                </a:lnTo>
                <a:lnTo>
                  <a:pt x="59" y="323"/>
                </a:lnTo>
                <a:lnTo>
                  <a:pt x="94" y="319"/>
                </a:lnTo>
                <a:lnTo>
                  <a:pt x="112" y="331"/>
                </a:lnTo>
                <a:lnTo>
                  <a:pt x="133" y="330"/>
                </a:lnTo>
                <a:lnTo>
                  <a:pt x="130" y="366"/>
                </a:lnTo>
                <a:lnTo>
                  <a:pt x="132" y="380"/>
                </a:lnTo>
                <a:lnTo>
                  <a:pt x="149" y="389"/>
                </a:lnTo>
                <a:lnTo>
                  <a:pt x="175" y="387"/>
                </a:lnTo>
                <a:lnTo>
                  <a:pt x="216" y="374"/>
                </a:lnTo>
                <a:lnTo>
                  <a:pt x="206" y="365"/>
                </a:lnTo>
                <a:lnTo>
                  <a:pt x="206" y="333"/>
                </a:lnTo>
                <a:lnTo>
                  <a:pt x="217" y="33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22" name="Freeform 118"/>
          <p:cNvSpPr>
            <a:spLocks/>
          </p:cNvSpPr>
          <p:nvPr/>
        </p:nvSpPr>
        <p:spPr bwMode="auto">
          <a:xfrm>
            <a:off x="6311389" y="4308957"/>
            <a:ext cx="188913" cy="292100"/>
          </a:xfrm>
          <a:custGeom>
            <a:avLst/>
            <a:gdLst>
              <a:gd name="T0" fmla="*/ 25 w 249"/>
              <a:gd name="T1" fmla="*/ 5 h 447"/>
              <a:gd name="T2" fmla="*/ 27 w 249"/>
              <a:gd name="T3" fmla="*/ 12 h 447"/>
              <a:gd name="T4" fmla="*/ 33 w 249"/>
              <a:gd name="T5" fmla="*/ 14 h 447"/>
              <a:gd name="T6" fmla="*/ 35 w 249"/>
              <a:gd name="T7" fmla="*/ 17 h 447"/>
              <a:gd name="T8" fmla="*/ 32 w 249"/>
              <a:gd name="T9" fmla="*/ 21 h 447"/>
              <a:gd name="T10" fmla="*/ 32 w 249"/>
              <a:gd name="T11" fmla="*/ 26 h 447"/>
              <a:gd name="T12" fmla="*/ 39 w 249"/>
              <a:gd name="T13" fmla="*/ 29 h 447"/>
              <a:gd name="T14" fmla="*/ 44 w 249"/>
              <a:gd name="T15" fmla="*/ 34 h 447"/>
              <a:gd name="T16" fmla="*/ 45 w 249"/>
              <a:gd name="T17" fmla="*/ 37 h 447"/>
              <a:gd name="T18" fmla="*/ 55 w 249"/>
              <a:gd name="T19" fmla="*/ 46 h 447"/>
              <a:gd name="T20" fmla="*/ 57 w 249"/>
              <a:gd name="T21" fmla="*/ 50 h 447"/>
              <a:gd name="T22" fmla="*/ 53 w 249"/>
              <a:gd name="T23" fmla="*/ 49 h 447"/>
              <a:gd name="T24" fmla="*/ 55 w 249"/>
              <a:gd name="T25" fmla="*/ 54 h 447"/>
              <a:gd name="T26" fmla="*/ 50 w 249"/>
              <a:gd name="T27" fmla="*/ 55 h 447"/>
              <a:gd name="T28" fmla="*/ 46 w 249"/>
              <a:gd name="T29" fmla="*/ 60 h 447"/>
              <a:gd name="T30" fmla="*/ 42 w 249"/>
              <a:gd name="T31" fmla="*/ 60 h 447"/>
              <a:gd name="T32" fmla="*/ 38 w 249"/>
              <a:gd name="T33" fmla="*/ 67 h 447"/>
              <a:gd name="T34" fmla="*/ 40 w 249"/>
              <a:gd name="T35" fmla="*/ 72 h 447"/>
              <a:gd name="T36" fmla="*/ 34 w 249"/>
              <a:gd name="T37" fmla="*/ 75 h 447"/>
              <a:gd name="T38" fmla="*/ 25 w 249"/>
              <a:gd name="T39" fmla="*/ 75 h 447"/>
              <a:gd name="T40" fmla="*/ 20 w 249"/>
              <a:gd name="T41" fmla="*/ 76 h 447"/>
              <a:gd name="T42" fmla="*/ 15 w 249"/>
              <a:gd name="T43" fmla="*/ 73 h 447"/>
              <a:gd name="T44" fmla="*/ 10 w 249"/>
              <a:gd name="T45" fmla="*/ 69 h 447"/>
              <a:gd name="T46" fmla="*/ 0 w 249"/>
              <a:gd name="T47" fmla="*/ 69 h 447"/>
              <a:gd name="T48" fmla="*/ 2 w 249"/>
              <a:gd name="T49" fmla="*/ 63 h 447"/>
              <a:gd name="T50" fmla="*/ 1 w 249"/>
              <a:gd name="T51" fmla="*/ 55 h 447"/>
              <a:gd name="T52" fmla="*/ 2 w 249"/>
              <a:gd name="T53" fmla="*/ 49 h 447"/>
              <a:gd name="T54" fmla="*/ 8 w 249"/>
              <a:gd name="T55" fmla="*/ 36 h 447"/>
              <a:gd name="T56" fmla="*/ 16 w 249"/>
              <a:gd name="T57" fmla="*/ 32 h 447"/>
              <a:gd name="T58" fmla="*/ 15 w 249"/>
              <a:gd name="T59" fmla="*/ 29 h 447"/>
              <a:gd name="T60" fmla="*/ 15 w 249"/>
              <a:gd name="T61" fmla="*/ 23 h 447"/>
              <a:gd name="T62" fmla="*/ 14 w 249"/>
              <a:gd name="T63" fmla="*/ 21 h 447"/>
              <a:gd name="T64" fmla="*/ 16 w 249"/>
              <a:gd name="T65" fmla="*/ 20 h 447"/>
              <a:gd name="T66" fmla="*/ 18 w 249"/>
              <a:gd name="T67" fmla="*/ 15 h 447"/>
              <a:gd name="T68" fmla="*/ 15 w 249"/>
              <a:gd name="T69" fmla="*/ 10 h 447"/>
              <a:gd name="T70" fmla="*/ 20 w 249"/>
              <a:gd name="T71" fmla="*/ 0 h 447"/>
              <a:gd name="T72" fmla="*/ 26 w 249"/>
              <a:gd name="T73" fmla="*/ 0 h 447"/>
              <a:gd name="T74" fmla="*/ 25 w 249"/>
              <a:gd name="T75" fmla="*/ 5 h 4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9"/>
              <a:gd name="T115" fmla="*/ 0 h 447"/>
              <a:gd name="T116" fmla="*/ 249 w 249"/>
              <a:gd name="T117" fmla="*/ 447 h 4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9" h="447">
                <a:moveTo>
                  <a:pt x="111" y="32"/>
                </a:moveTo>
                <a:lnTo>
                  <a:pt x="118" y="71"/>
                </a:lnTo>
                <a:lnTo>
                  <a:pt x="147" y="80"/>
                </a:lnTo>
                <a:lnTo>
                  <a:pt x="155" y="102"/>
                </a:lnTo>
                <a:lnTo>
                  <a:pt x="138" y="121"/>
                </a:lnTo>
                <a:lnTo>
                  <a:pt x="141" y="154"/>
                </a:lnTo>
                <a:lnTo>
                  <a:pt x="172" y="169"/>
                </a:lnTo>
                <a:lnTo>
                  <a:pt x="194" y="200"/>
                </a:lnTo>
                <a:lnTo>
                  <a:pt x="199" y="222"/>
                </a:lnTo>
                <a:lnTo>
                  <a:pt x="242" y="270"/>
                </a:lnTo>
                <a:lnTo>
                  <a:pt x="249" y="293"/>
                </a:lnTo>
                <a:lnTo>
                  <a:pt x="232" y="292"/>
                </a:lnTo>
                <a:lnTo>
                  <a:pt x="240" y="321"/>
                </a:lnTo>
                <a:lnTo>
                  <a:pt x="220" y="322"/>
                </a:lnTo>
                <a:lnTo>
                  <a:pt x="204" y="354"/>
                </a:lnTo>
                <a:lnTo>
                  <a:pt x="183" y="354"/>
                </a:lnTo>
                <a:lnTo>
                  <a:pt x="166" y="395"/>
                </a:lnTo>
                <a:lnTo>
                  <a:pt x="175" y="423"/>
                </a:lnTo>
                <a:lnTo>
                  <a:pt x="148" y="441"/>
                </a:lnTo>
                <a:lnTo>
                  <a:pt x="110" y="441"/>
                </a:lnTo>
                <a:lnTo>
                  <a:pt x="88" y="447"/>
                </a:lnTo>
                <a:lnTo>
                  <a:pt x="65" y="432"/>
                </a:lnTo>
                <a:lnTo>
                  <a:pt x="43" y="407"/>
                </a:lnTo>
                <a:lnTo>
                  <a:pt x="0" y="406"/>
                </a:lnTo>
                <a:lnTo>
                  <a:pt x="11" y="372"/>
                </a:lnTo>
                <a:lnTo>
                  <a:pt x="7" y="322"/>
                </a:lnTo>
                <a:lnTo>
                  <a:pt x="9" y="289"/>
                </a:lnTo>
                <a:lnTo>
                  <a:pt x="36" y="211"/>
                </a:lnTo>
                <a:lnTo>
                  <a:pt x="72" y="189"/>
                </a:lnTo>
                <a:lnTo>
                  <a:pt x="67" y="172"/>
                </a:lnTo>
                <a:lnTo>
                  <a:pt x="65" y="136"/>
                </a:lnTo>
                <a:lnTo>
                  <a:pt x="60" y="126"/>
                </a:lnTo>
                <a:lnTo>
                  <a:pt x="72" y="119"/>
                </a:lnTo>
                <a:lnTo>
                  <a:pt x="78" y="89"/>
                </a:lnTo>
                <a:lnTo>
                  <a:pt x="68" y="58"/>
                </a:lnTo>
                <a:lnTo>
                  <a:pt x="88" y="1"/>
                </a:lnTo>
                <a:lnTo>
                  <a:pt x="112" y="0"/>
                </a:lnTo>
                <a:lnTo>
                  <a:pt x="111" y="3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23" name="Freeform 119"/>
          <p:cNvSpPr>
            <a:spLocks/>
          </p:cNvSpPr>
          <p:nvPr/>
        </p:nvSpPr>
        <p:spPr bwMode="auto">
          <a:xfrm>
            <a:off x="6436802" y="3766032"/>
            <a:ext cx="295275" cy="534988"/>
          </a:xfrm>
          <a:custGeom>
            <a:avLst/>
            <a:gdLst>
              <a:gd name="T0" fmla="*/ 2 w 390"/>
              <a:gd name="T1" fmla="*/ 38 h 815"/>
              <a:gd name="T2" fmla="*/ 8 w 390"/>
              <a:gd name="T3" fmla="*/ 34 h 815"/>
              <a:gd name="T4" fmla="*/ 11 w 390"/>
              <a:gd name="T5" fmla="*/ 28 h 815"/>
              <a:gd name="T6" fmla="*/ 14 w 390"/>
              <a:gd name="T7" fmla="*/ 17 h 815"/>
              <a:gd name="T8" fmla="*/ 32 w 390"/>
              <a:gd name="T9" fmla="*/ 0 h 815"/>
              <a:gd name="T10" fmla="*/ 35 w 390"/>
              <a:gd name="T11" fmla="*/ 9 h 815"/>
              <a:gd name="T12" fmla="*/ 47 w 390"/>
              <a:gd name="T13" fmla="*/ 25 h 815"/>
              <a:gd name="T14" fmla="*/ 50 w 390"/>
              <a:gd name="T15" fmla="*/ 38 h 815"/>
              <a:gd name="T16" fmla="*/ 56 w 390"/>
              <a:gd name="T17" fmla="*/ 45 h 815"/>
              <a:gd name="T18" fmla="*/ 58 w 390"/>
              <a:gd name="T19" fmla="*/ 51 h 815"/>
              <a:gd name="T20" fmla="*/ 62 w 390"/>
              <a:gd name="T21" fmla="*/ 65 h 815"/>
              <a:gd name="T22" fmla="*/ 61 w 390"/>
              <a:gd name="T23" fmla="*/ 69 h 815"/>
              <a:gd name="T24" fmla="*/ 81 w 390"/>
              <a:gd name="T25" fmla="*/ 69 h 815"/>
              <a:gd name="T26" fmla="*/ 89 w 390"/>
              <a:gd name="T27" fmla="*/ 75 h 815"/>
              <a:gd name="T28" fmla="*/ 83 w 390"/>
              <a:gd name="T29" fmla="*/ 81 h 815"/>
              <a:gd name="T30" fmla="*/ 88 w 390"/>
              <a:gd name="T31" fmla="*/ 89 h 815"/>
              <a:gd name="T32" fmla="*/ 87 w 390"/>
              <a:gd name="T33" fmla="*/ 98 h 815"/>
              <a:gd name="T34" fmla="*/ 80 w 390"/>
              <a:gd name="T35" fmla="*/ 100 h 815"/>
              <a:gd name="T36" fmla="*/ 79 w 390"/>
              <a:gd name="T37" fmla="*/ 114 h 815"/>
              <a:gd name="T38" fmla="*/ 82 w 390"/>
              <a:gd name="T39" fmla="*/ 131 h 815"/>
              <a:gd name="T40" fmla="*/ 83 w 390"/>
              <a:gd name="T41" fmla="*/ 139 h 815"/>
              <a:gd name="T42" fmla="*/ 75 w 390"/>
              <a:gd name="T43" fmla="*/ 131 h 815"/>
              <a:gd name="T44" fmla="*/ 64 w 390"/>
              <a:gd name="T45" fmla="*/ 115 h 815"/>
              <a:gd name="T46" fmla="*/ 56 w 390"/>
              <a:gd name="T47" fmla="*/ 115 h 815"/>
              <a:gd name="T48" fmla="*/ 52 w 390"/>
              <a:gd name="T49" fmla="*/ 112 h 815"/>
              <a:gd name="T50" fmla="*/ 48 w 390"/>
              <a:gd name="T51" fmla="*/ 103 h 815"/>
              <a:gd name="T52" fmla="*/ 40 w 390"/>
              <a:gd name="T53" fmla="*/ 92 h 815"/>
              <a:gd name="T54" fmla="*/ 37 w 390"/>
              <a:gd name="T55" fmla="*/ 86 h 815"/>
              <a:gd name="T56" fmla="*/ 33 w 390"/>
              <a:gd name="T57" fmla="*/ 86 h 815"/>
              <a:gd name="T58" fmla="*/ 31 w 390"/>
              <a:gd name="T59" fmla="*/ 78 h 815"/>
              <a:gd name="T60" fmla="*/ 1 w 390"/>
              <a:gd name="T61" fmla="*/ 53 h 815"/>
              <a:gd name="T62" fmla="*/ 0 w 390"/>
              <a:gd name="T63" fmla="*/ 47 h 815"/>
              <a:gd name="T64" fmla="*/ 2 w 390"/>
              <a:gd name="T65" fmla="*/ 38 h 8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0"/>
              <a:gd name="T100" fmla="*/ 0 h 815"/>
              <a:gd name="T101" fmla="*/ 390 w 390"/>
              <a:gd name="T102" fmla="*/ 815 h 8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0" h="815">
                <a:moveTo>
                  <a:pt x="9" y="219"/>
                </a:moveTo>
                <a:lnTo>
                  <a:pt x="35" y="200"/>
                </a:lnTo>
                <a:lnTo>
                  <a:pt x="50" y="164"/>
                </a:lnTo>
                <a:lnTo>
                  <a:pt x="63" y="96"/>
                </a:lnTo>
                <a:lnTo>
                  <a:pt x="140" y="0"/>
                </a:lnTo>
                <a:lnTo>
                  <a:pt x="153" y="50"/>
                </a:lnTo>
                <a:lnTo>
                  <a:pt x="206" y="147"/>
                </a:lnTo>
                <a:lnTo>
                  <a:pt x="220" y="224"/>
                </a:lnTo>
                <a:lnTo>
                  <a:pt x="248" y="261"/>
                </a:lnTo>
                <a:lnTo>
                  <a:pt x="254" y="297"/>
                </a:lnTo>
                <a:lnTo>
                  <a:pt x="272" y="380"/>
                </a:lnTo>
                <a:lnTo>
                  <a:pt x="269" y="401"/>
                </a:lnTo>
                <a:lnTo>
                  <a:pt x="356" y="403"/>
                </a:lnTo>
                <a:lnTo>
                  <a:pt x="390" y="438"/>
                </a:lnTo>
                <a:lnTo>
                  <a:pt x="366" y="477"/>
                </a:lnTo>
                <a:lnTo>
                  <a:pt x="386" y="523"/>
                </a:lnTo>
                <a:lnTo>
                  <a:pt x="381" y="570"/>
                </a:lnTo>
                <a:lnTo>
                  <a:pt x="353" y="583"/>
                </a:lnTo>
                <a:lnTo>
                  <a:pt x="349" y="664"/>
                </a:lnTo>
                <a:lnTo>
                  <a:pt x="359" y="768"/>
                </a:lnTo>
                <a:lnTo>
                  <a:pt x="363" y="815"/>
                </a:lnTo>
                <a:lnTo>
                  <a:pt x="329" y="765"/>
                </a:lnTo>
                <a:lnTo>
                  <a:pt x="284" y="675"/>
                </a:lnTo>
                <a:lnTo>
                  <a:pt x="248" y="670"/>
                </a:lnTo>
                <a:lnTo>
                  <a:pt x="227" y="654"/>
                </a:lnTo>
                <a:lnTo>
                  <a:pt x="211" y="605"/>
                </a:lnTo>
                <a:lnTo>
                  <a:pt x="174" y="538"/>
                </a:lnTo>
                <a:lnTo>
                  <a:pt x="162" y="501"/>
                </a:lnTo>
                <a:lnTo>
                  <a:pt x="146" y="500"/>
                </a:lnTo>
                <a:lnTo>
                  <a:pt x="139" y="458"/>
                </a:lnTo>
                <a:lnTo>
                  <a:pt x="7" y="307"/>
                </a:lnTo>
                <a:lnTo>
                  <a:pt x="0" y="276"/>
                </a:lnTo>
                <a:lnTo>
                  <a:pt x="9" y="21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24" name="Freeform 120"/>
          <p:cNvSpPr>
            <a:spLocks/>
          </p:cNvSpPr>
          <p:nvPr/>
        </p:nvSpPr>
        <p:spPr bwMode="auto">
          <a:xfrm>
            <a:off x="7443277" y="4135920"/>
            <a:ext cx="201613" cy="193675"/>
          </a:xfrm>
          <a:custGeom>
            <a:avLst/>
            <a:gdLst>
              <a:gd name="T0" fmla="*/ 5 w 268"/>
              <a:gd name="T1" fmla="*/ 36 h 296"/>
              <a:gd name="T2" fmla="*/ 12 w 268"/>
              <a:gd name="T3" fmla="*/ 39 h 296"/>
              <a:gd name="T4" fmla="*/ 9 w 268"/>
              <a:gd name="T5" fmla="*/ 48 h 296"/>
              <a:gd name="T6" fmla="*/ 12 w 268"/>
              <a:gd name="T7" fmla="*/ 47 h 296"/>
              <a:gd name="T8" fmla="*/ 19 w 268"/>
              <a:gd name="T9" fmla="*/ 42 h 296"/>
              <a:gd name="T10" fmla="*/ 20 w 268"/>
              <a:gd name="T11" fmla="*/ 48 h 296"/>
              <a:gd name="T12" fmla="*/ 25 w 268"/>
              <a:gd name="T13" fmla="*/ 50 h 296"/>
              <a:gd name="T14" fmla="*/ 35 w 268"/>
              <a:gd name="T15" fmla="*/ 47 h 296"/>
              <a:gd name="T16" fmla="*/ 36 w 268"/>
              <a:gd name="T17" fmla="*/ 41 h 296"/>
              <a:gd name="T18" fmla="*/ 37 w 268"/>
              <a:gd name="T19" fmla="*/ 37 h 296"/>
              <a:gd name="T20" fmla="*/ 40 w 268"/>
              <a:gd name="T21" fmla="*/ 29 h 296"/>
              <a:gd name="T22" fmla="*/ 48 w 268"/>
              <a:gd name="T23" fmla="*/ 30 h 296"/>
              <a:gd name="T24" fmla="*/ 50 w 268"/>
              <a:gd name="T25" fmla="*/ 27 h 296"/>
              <a:gd name="T26" fmla="*/ 51 w 268"/>
              <a:gd name="T27" fmla="*/ 20 h 296"/>
              <a:gd name="T28" fmla="*/ 56 w 268"/>
              <a:gd name="T29" fmla="*/ 20 h 296"/>
              <a:gd name="T30" fmla="*/ 60 w 268"/>
              <a:gd name="T31" fmla="*/ 16 h 296"/>
              <a:gd name="T32" fmla="*/ 53 w 268"/>
              <a:gd name="T33" fmla="*/ 9 h 296"/>
              <a:gd name="T34" fmla="*/ 52 w 268"/>
              <a:gd name="T35" fmla="*/ 2 h 296"/>
              <a:gd name="T36" fmla="*/ 46 w 268"/>
              <a:gd name="T37" fmla="*/ 0 h 296"/>
              <a:gd name="T38" fmla="*/ 38 w 268"/>
              <a:gd name="T39" fmla="*/ 2 h 296"/>
              <a:gd name="T40" fmla="*/ 35 w 268"/>
              <a:gd name="T41" fmla="*/ 8 h 296"/>
              <a:gd name="T42" fmla="*/ 30 w 268"/>
              <a:gd name="T43" fmla="*/ 8 h 296"/>
              <a:gd name="T44" fmla="*/ 26 w 268"/>
              <a:gd name="T45" fmla="*/ 1 h 296"/>
              <a:gd name="T46" fmla="*/ 17 w 268"/>
              <a:gd name="T47" fmla="*/ 7 h 296"/>
              <a:gd name="T48" fmla="*/ 16 w 268"/>
              <a:gd name="T49" fmla="*/ 13 h 296"/>
              <a:gd name="T50" fmla="*/ 6 w 268"/>
              <a:gd name="T51" fmla="*/ 14 h 296"/>
              <a:gd name="T52" fmla="*/ 0 w 268"/>
              <a:gd name="T53" fmla="*/ 19 h 296"/>
              <a:gd name="T54" fmla="*/ 0 w 268"/>
              <a:gd name="T55" fmla="*/ 31 h 296"/>
              <a:gd name="T56" fmla="*/ 5 w 268"/>
              <a:gd name="T57" fmla="*/ 33 h 296"/>
              <a:gd name="T58" fmla="*/ 5 w 268"/>
              <a:gd name="T59" fmla="*/ 36 h 2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8"/>
              <a:gd name="T91" fmla="*/ 0 h 296"/>
              <a:gd name="T92" fmla="*/ 268 w 268"/>
              <a:gd name="T93" fmla="*/ 296 h 2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8" h="296">
                <a:moveTo>
                  <a:pt x="22" y="210"/>
                </a:moveTo>
                <a:lnTo>
                  <a:pt x="52" y="231"/>
                </a:lnTo>
                <a:lnTo>
                  <a:pt x="38" y="283"/>
                </a:lnTo>
                <a:lnTo>
                  <a:pt x="55" y="276"/>
                </a:lnTo>
                <a:lnTo>
                  <a:pt x="84" y="251"/>
                </a:lnTo>
                <a:lnTo>
                  <a:pt x="91" y="285"/>
                </a:lnTo>
                <a:lnTo>
                  <a:pt x="111" y="296"/>
                </a:lnTo>
                <a:lnTo>
                  <a:pt x="157" y="276"/>
                </a:lnTo>
                <a:lnTo>
                  <a:pt x="159" y="241"/>
                </a:lnTo>
                <a:lnTo>
                  <a:pt x="165" y="216"/>
                </a:lnTo>
                <a:lnTo>
                  <a:pt x="177" y="172"/>
                </a:lnTo>
                <a:lnTo>
                  <a:pt x="213" y="174"/>
                </a:lnTo>
                <a:lnTo>
                  <a:pt x="224" y="158"/>
                </a:lnTo>
                <a:lnTo>
                  <a:pt x="225" y="119"/>
                </a:lnTo>
                <a:lnTo>
                  <a:pt x="251" y="117"/>
                </a:lnTo>
                <a:lnTo>
                  <a:pt x="268" y="98"/>
                </a:lnTo>
                <a:lnTo>
                  <a:pt x="234" y="54"/>
                </a:lnTo>
                <a:lnTo>
                  <a:pt x="231" y="15"/>
                </a:lnTo>
                <a:lnTo>
                  <a:pt x="206" y="0"/>
                </a:lnTo>
                <a:lnTo>
                  <a:pt x="171" y="15"/>
                </a:lnTo>
                <a:lnTo>
                  <a:pt x="155" y="45"/>
                </a:lnTo>
                <a:lnTo>
                  <a:pt x="132" y="49"/>
                </a:lnTo>
                <a:lnTo>
                  <a:pt x="115" y="7"/>
                </a:lnTo>
                <a:lnTo>
                  <a:pt x="77" y="38"/>
                </a:lnTo>
                <a:lnTo>
                  <a:pt x="69" y="77"/>
                </a:lnTo>
                <a:lnTo>
                  <a:pt x="28" y="85"/>
                </a:lnTo>
                <a:lnTo>
                  <a:pt x="0" y="111"/>
                </a:lnTo>
                <a:lnTo>
                  <a:pt x="0" y="183"/>
                </a:lnTo>
                <a:lnTo>
                  <a:pt x="22" y="194"/>
                </a:lnTo>
                <a:lnTo>
                  <a:pt x="22" y="21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25" name="Freeform 121"/>
          <p:cNvSpPr>
            <a:spLocks/>
          </p:cNvSpPr>
          <p:nvPr/>
        </p:nvSpPr>
        <p:spPr bwMode="auto">
          <a:xfrm>
            <a:off x="7562339" y="4169257"/>
            <a:ext cx="198438" cy="193675"/>
          </a:xfrm>
          <a:custGeom>
            <a:avLst/>
            <a:gdLst>
              <a:gd name="T0" fmla="*/ 47 w 264"/>
              <a:gd name="T1" fmla="*/ 9 h 295"/>
              <a:gd name="T2" fmla="*/ 53 w 264"/>
              <a:gd name="T3" fmla="*/ 15 h 295"/>
              <a:gd name="T4" fmla="*/ 57 w 264"/>
              <a:gd name="T5" fmla="*/ 16 h 295"/>
              <a:gd name="T6" fmla="*/ 56 w 264"/>
              <a:gd name="T7" fmla="*/ 20 h 295"/>
              <a:gd name="T8" fmla="*/ 51 w 264"/>
              <a:gd name="T9" fmla="*/ 20 h 295"/>
              <a:gd name="T10" fmla="*/ 56 w 264"/>
              <a:gd name="T11" fmla="*/ 24 h 295"/>
              <a:gd name="T12" fmla="*/ 59 w 264"/>
              <a:gd name="T13" fmla="*/ 27 h 295"/>
              <a:gd name="T14" fmla="*/ 57 w 264"/>
              <a:gd name="T15" fmla="*/ 31 h 295"/>
              <a:gd name="T16" fmla="*/ 53 w 264"/>
              <a:gd name="T17" fmla="*/ 31 h 295"/>
              <a:gd name="T18" fmla="*/ 54 w 264"/>
              <a:gd name="T19" fmla="*/ 36 h 295"/>
              <a:gd name="T20" fmla="*/ 53 w 264"/>
              <a:gd name="T21" fmla="*/ 41 h 295"/>
              <a:gd name="T22" fmla="*/ 51 w 264"/>
              <a:gd name="T23" fmla="*/ 46 h 295"/>
              <a:gd name="T24" fmla="*/ 45 w 264"/>
              <a:gd name="T25" fmla="*/ 48 h 295"/>
              <a:gd name="T26" fmla="*/ 30 w 264"/>
              <a:gd name="T27" fmla="*/ 50 h 295"/>
              <a:gd name="T28" fmla="*/ 27 w 264"/>
              <a:gd name="T29" fmla="*/ 48 h 295"/>
              <a:gd name="T30" fmla="*/ 16 w 264"/>
              <a:gd name="T31" fmla="*/ 50 h 295"/>
              <a:gd name="T32" fmla="*/ 10 w 264"/>
              <a:gd name="T33" fmla="*/ 45 h 295"/>
              <a:gd name="T34" fmla="*/ 10 w 264"/>
              <a:gd name="T35" fmla="*/ 41 h 295"/>
              <a:gd name="T36" fmla="*/ 6 w 264"/>
              <a:gd name="T37" fmla="*/ 41 h 295"/>
              <a:gd name="T38" fmla="*/ 8 w 264"/>
              <a:gd name="T39" fmla="*/ 38 h 295"/>
              <a:gd name="T40" fmla="*/ 0 w 264"/>
              <a:gd name="T41" fmla="*/ 38 h 295"/>
              <a:gd name="T42" fmla="*/ 0 w 264"/>
              <a:gd name="T43" fmla="*/ 32 h 295"/>
              <a:gd name="T44" fmla="*/ 2 w 264"/>
              <a:gd name="T45" fmla="*/ 28 h 295"/>
              <a:gd name="T46" fmla="*/ 4 w 264"/>
              <a:gd name="T47" fmla="*/ 20 h 295"/>
              <a:gd name="T48" fmla="*/ 13 w 264"/>
              <a:gd name="T49" fmla="*/ 21 h 295"/>
              <a:gd name="T50" fmla="*/ 15 w 264"/>
              <a:gd name="T51" fmla="*/ 18 h 295"/>
              <a:gd name="T52" fmla="*/ 15 w 264"/>
              <a:gd name="T53" fmla="*/ 11 h 295"/>
              <a:gd name="T54" fmla="*/ 21 w 264"/>
              <a:gd name="T55" fmla="*/ 11 h 295"/>
              <a:gd name="T56" fmla="*/ 25 w 264"/>
              <a:gd name="T57" fmla="*/ 8 h 295"/>
              <a:gd name="T58" fmla="*/ 36 w 264"/>
              <a:gd name="T59" fmla="*/ 15 h 295"/>
              <a:gd name="T60" fmla="*/ 43 w 264"/>
              <a:gd name="T61" fmla="*/ 17 h 295"/>
              <a:gd name="T62" fmla="*/ 45 w 264"/>
              <a:gd name="T63" fmla="*/ 14 h 295"/>
              <a:gd name="T64" fmla="*/ 42 w 264"/>
              <a:gd name="T65" fmla="*/ 5 h 295"/>
              <a:gd name="T66" fmla="*/ 42 w 264"/>
              <a:gd name="T67" fmla="*/ 1 h 295"/>
              <a:gd name="T68" fmla="*/ 45 w 264"/>
              <a:gd name="T69" fmla="*/ 0 h 295"/>
              <a:gd name="T70" fmla="*/ 47 w 264"/>
              <a:gd name="T71" fmla="*/ 9 h 2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4"/>
              <a:gd name="T109" fmla="*/ 0 h 295"/>
              <a:gd name="T110" fmla="*/ 264 w 264"/>
              <a:gd name="T111" fmla="*/ 295 h 2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4" h="295">
                <a:moveTo>
                  <a:pt x="212" y="53"/>
                </a:moveTo>
                <a:lnTo>
                  <a:pt x="234" y="89"/>
                </a:lnTo>
                <a:lnTo>
                  <a:pt x="255" y="95"/>
                </a:lnTo>
                <a:lnTo>
                  <a:pt x="252" y="115"/>
                </a:lnTo>
                <a:lnTo>
                  <a:pt x="226" y="117"/>
                </a:lnTo>
                <a:lnTo>
                  <a:pt x="251" y="138"/>
                </a:lnTo>
                <a:lnTo>
                  <a:pt x="264" y="160"/>
                </a:lnTo>
                <a:lnTo>
                  <a:pt x="255" y="178"/>
                </a:lnTo>
                <a:lnTo>
                  <a:pt x="237" y="178"/>
                </a:lnTo>
                <a:lnTo>
                  <a:pt x="239" y="210"/>
                </a:lnTo>
                <a:lnTo>
                  <a:pt x="234" y="240"/>
                </a:lnTo>
                <a:lnTo>
                  <a:pt x="226" y="270"/>
                </a:lnTo>
                <a:lnTo>
                  <a:pt x="202" y="278"/>
                </a:lnTo>
                <a:lnTo>
                  <a:pt x="132" y="295"/>
                </a:lnTo>
                <a:lnTo>
                  <a:pt x="118" y="280"/>
                </a:lnTo>
                <a:lnTo>
                  <a:pt x="72" y="291"/>
                </a:lnTo>
                <a:lnTo>
                  <a:pt x="47" y="266"/>
                </a:lnTo>
                <a:lnTo>
                  <a:pt x="47" y="243"/>
                </a:lnTo>
                <a:lnTo>
                  <a:pt x="28" y="243"/>
                </a:lnTo>
                <a:lnTo>
                  <a:pt x="34" y="221"/>
                </a:lnTo>
                <a:lnTo>
                  <a:pt x="0" y="223"/>
                </a:lnTo>
                <a:lnTo>
                  <a:pt x="2" y="188"/>
                </a:lnTo>
                <a:lnTo>
                  <a:pt x="8" y="163"/>
                </a:lnTo>
                <a:lnTo>
                  <a:pt x="20" y="119"/>
                </a:lnTo>
                <a:lnTo>
                  <a:pt x="56" y="121"/>
                </a:lnTo>
                <a:lnTo>
                  <a:pt x="67" y="105"/>
                </a:lnTo>
                <a:lnTo>
                  <a:pt x="68" y="66"/>
                </a:lnTo>
                <a:lnTo>
                  <a:pt x="94" y="64"/>
                </a:lnTo>
                <a:lnTo>
                  <a:pt x="111" y="45"/>
                </a:lnTo>
                <a:lnTo>
                  <a:pt x="162" y="89"/>
                </a:lnTo>
                <a:lnTo>
                  <a:pt x="192" y="96"/>
                </a:lnTo>
                <a:lnTo>
                  <a:pt x="202" y="83"/>
                </a:lnTo>
                <a:lnTo>
                  <a:pt x="188" y="32"/>
                </a:lnTo>
                <a:lnTo>
                  <a:pt x="189" y="6"/>
                </a:lnTo>
                <a:lnTo>
                  <a:pt x="200" y="0"/>
                </a:lnTo>
                <a:lnTo>
                  <a:pt x="212" y="5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26" name="Freeform 122"/>
          <p:cNvSpPr>
            <a:spLocks/>
          </p:cNvSpPr>
          <p:nvPr/>
        </p:nvSpPr>
        <p:spPr bwMode="auto">
          <a:xfrm>
            <a:off x="7629014" y="4493107"/>
            <a:ext cx="107950" cy="77788"/>
          </a:xfrm>
          <a:custGeom>
            <a:avLst/>
            <a:gdLst>
              <a:gd name="T0" fmla="*/ 18 w 140"/>
              <a:gd name="T1" fmla="*/ 19 h 117"/>
              <a:gd name="T2" fmla="*/ 20 w 140"/>
              <a:gd name="T3" fmla="*/ 19 h 117"/>
              <a:gd name="T4" fmla="*/ 21 w 140"/>
              <a:gd name="T5" fmla="*/ 18 h 117"/>
              <a:gd name="T6" fmla="*/ 21 w 140"/>
              <a:gd name="T7" fmla="*/ 17 h 117"/>
              <a:gd name="T8" fmla="*/ 25 w 140"/>
              <a:gd name="T9" fmla="*/ 16 h 117"/>
              <a:gd name="T10" fmla="*/ 25 w 140"/>
              <a:gd name="T11" fmla="*/ 15 h 117"/>
              <a:gd name="T12" fmla="*/ 28 w 140"/>
              <a:gd name="T13" fmla="*/ 14 h 117"/>
              <a:gd name="T14" fmla="*/ 28 w 140"/>
              <a:gd name="T15" fmla="*/ 14 h 117"/>
              <a:gd name="T16" fmla="*/ 29 w 140"/>
              <a:gd name="T17" fmla="*/ 14 h 117"/>
              <a:gd name="T18" fmla="*/ 30 w 140"/>
              <a:gd name="T19" fmla="*/ 14 h 117"/>
              <a:gd name="T20" fmla="*/ 30 w 140"/>
              <a:gd name="T21" fmla="*/ 13 h 117"/>
              <a:gd name="T22" fmla="*/ 32 w 140"/>
              <a:gd name="T23" fmla="*/ 13 h 117"/>
              <a:gd name="T24" fmla="*/ 33 w 140"/>
              <a:gd name="T25" fmla="*/ 12 h 117"/>
              <a:gd name="T26" fmla="*/ 33 w 140"/>
              <a:gd name="T27" fmla="*/ 10 h 117"/>
              <a:gd name="T28" fmla="*/ 32 w 140"/>
              <a:gd name="T29" fmla="*/ 9 h 117"/>
              <a:gd name="T30" fmla="*/ 30 w 140"/>
              <a:gd name="T31" fmla="*/ 9 h 117"/>
              <a:gd name="T32" fmla="*/ 29 w 140"/>
              <a:gd name="T33" fmla="*/ 7 h 117"/>
              <a:gd name="T34" fmla="*/ 29 w 140"/>
              <a:gd name="T35" fmla="*/ 6 h 117"/>
              <a:gd name="T36" fmla="*/ 29 w 140"/>
              <a:gd name="T37" fmla="*/ 4 h 117"/>
              <a:gd name="T38" fmla="*/ 29 w 140"/>
              <a:gd name="T39" fmla="*/ 3 h 117"/>
              <a:gd name="T40" fmla="*/ 26 w 140"/>
              <a:gd name="T41" fmla="*/ 2 h 117"/>
              <a:gd name="T42" fmla="*/ 25 w 140"/>
              <a:gd name="T43" fmla="*/ 0 h 117"/>
              <a:gd name="T44" fmla="*/ 22 w 140"/>
              <a:gd name="T45" fmla="*/ 1 h 117"/>
              <a:gd name="T46" fmla="*/ 22 w 140"/>
              <a:gd name="T47" fmla="*/ 0 h 117"/>
              <a:gd name="T48" fmla="*/ 18 w 140"/>
              <a:gd name="T49" fmla="*/ 2 h 117"/>
              <a:gd name="T50" fmla="*/ 16 w 140"/>
              <a:gd name="T51" fmla="*/ 2 h 117"/>
              <a:gd name="T52" fmla="*/ 15 w 140"/>
              <a:gd name="T53" fmla="*/ 2 h 117"/>
              <a:gd name="T54" fmla="*/ 14 w 140"/>
              <a:gd name="T55" fmla="*/ 2 h 117"/>
              <a:gd name="T56" fmla="*/ 14 w 140"/>
              <a:gd name="T57" fmla="*/ 2 h 117"/>
              <a:gd name="T58" fmla="*/ 13 w 140"/>
              <a:gd name="T59" fmla="*/ 1 h 117"/>
              <a:gd name="T60" fmla="*/ 12 w 140"/>
              <a:gd name="T61" fmla="*/ 1 h 117"/>
              <a:gd name="T62" fmla="*/ 10 w 140"/>
              <a:gd name="T63" fmla="*/ 1 h 117"/>
              <a:gd name="T64" fmla="*/ 10 w 140"/>
              <a:gd name="T65" fmla="*/ 2 h 117"/>
              <a:gd name="T66" fmla="*/ 9 w 140"/>
              <a:gd name="T67" fmla="*/ 2 h 117"/>
              <a:gd name="T68" fmla="*/ 9 w 140"/>
              <a:gd name="T69" fmla="*/ 4 h 117"/>
              <a:gd name="T70" fmla="*/ 8 w 140"/>
              <a:gd name="T71" fmla="*/ 5 h 117"/>
              <a:gd name="T72" fmla="*/ 5 w 140"/>
              <a:gd name="T73" fmla="*/ 6 h 117"/>
              <a:gd name="T74" fmla="*/ 4 w 140"/>
              <a:gd name="T75" fmla="*/ 6 h 117"/>
              <a:gd name="T76" fmla="*/ 2 w 140"/>
              <a:gd name="T77" fmla="*/ 6 h 117"/>
              <a:gd name="T78" fmla="*/ 3 w 140"/>
              <a:gd name="T79" fmla="*/ 9 h 117"/>
              <a:gd name="T80" fmla="*/ 3 w 140"/>
              <a:gd name="T81" fmla="*/ 11 h 117"/>
              <a:gd name="T82" fmla="*/ 2 w 140"/>
              <a:gd name="T83" fmla="*/ 12 h 117"/>
              <a:gd name="T84" fmla="*/ 3 w 140"/>
              <a:gd name="T85" fmla="*/ 13 h 117"/>
              <a:gd name="T86" fmla="*/ 2 w 140"/>
              <a:gd name="T87" fmla="*/ 13 h 117"/>
              <a:gd name="T88" fmla="*/ 0 w 140"/>
              <a:gd name="T89" fmla="*/ 13 h 117"/>
              <a:gd name="T90" fmla="*/ 0 w 140"/>
              <a:gd name="T91" fmla="*/ 14 h 117"/>
              <a:gd name="T92" fmla="*/ 0 w 140"/>
              <a:gd name="T93" fmla="*/ 15 h 117"/>
              <a:gd name="T94" fmla="*/ 3 w 140"/>
              <a:gd name="T95" fmla="*/ 17 h 117"/>
              <a:gd name="T96" fmla="*/ 3 w 140"/>
              <a:gd name="T97" fmla="*/ 18 h 117"/>
              <a:gd name="T98" fmla="*/ 3 w 140"/>
              <a:gd name="T99" fmla="*/ 19 h 117"/>
              <a:gd name="T100" fmla="*/ 6 w 140"/>
              <a:gd name="T101" fmla="*/ 19 h 117"/>
              <a:gd name="T102" fmla="*/ 8 w 140"/>
              <a:gd name="T103" fmla="*/ 19 h 117"/>
              <a:gd name="T104" fmla="*/ 9 w 140"/>
              <a:gd name="T105" fmla="*/ 19 h 117"/>
              <a:gd name="T106" fmla="*/ 10 w 140"/>
              <a:gd name="T107" fmla="*/ 21 h 117"/>
              <a:gd name="T108" fmla="*/ 13 w 140"/>
              <a:gd name="T109" fmla="*/ 21 h 117"/>
              <a:gd name="T110" fmla="*/ 14 w 140"/>
              <a:gd name="T111" fmla="*/ 20 h 117"/>
              <a:gd name="T112" fmla="*/ 15 w 140"/>
              <a:gd name="T113" fmla="*/ 20 h 117"/>
              <a:gd name="T114" fmla="*/ 17 w 140"/>
              <a:gd name="T115" fmla="*/ 20 h 117"/>
              <a:gd name="T116" fmla="*/ 17 w 140"/>
              <a:gd name="T117" fmla="*/ 20 h 117"/>
              <a:gd name="T118" fmla="*/ 18 w 140"/>
              <a:gd name="T119" fmla="*/ 19 h 1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0"/>
              <a:gd name="T181" fmla="*/ 0 h 117"/>
              <a:gd name="T182" fmla="*/ 140 w 140"/>
              <a:gd name="T183" fmla="*/ 117 h 1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0" h="117">
                <a:moveTo>
                  <a:pt x="79" y="107"/>
                </a:moveTo>
                <a:lnTo>
                  <a:pt x="85" y="107"/>
                </a:lnTo>
                <a:lnTo>
                  <a:pt x="89" y="102"/>
                </a:lnTo>
                <a:lnTo>
                  <a:pt x="91" y="98"/>
                </a:lnTo>
                <a:lnTo>
                  <a:pt x="108" y="91"/>
                </a:lnTo>
                <a:lnTo>
                  <a:pt x="108" y="88"/>
                </a:lnTo>
                <a:lnTo>
                  <a:pt x="117" y="81"/>
                </a:lnTo>
                <a:lnTo>
                  <a:pt x="119" y="82"/>
                </a:lnTo>
                <a:lnTo>
                  <a:pt x="123" y="82"/>
                </a:lnTo>
                <a:lnTo>
                  <a:pt x="125" y="79"/>
                </a:lnTo>
                <a:lnTo>
                  <a:pt x="125" y="75"/>
                </a:lnTo>
                <a:lnTo>
                  <a:pt x="134" y="74"/>
                </a:lnTo>
                <a:lnTo>
                  <a:pt x="140" y="70"/>
                </a:lnTo>
                <a:lnTo>
                  <a:pt x="138" y="60"/>
                </a:lnTo>
                <a:lnTo>
                  <a:pt x="134" y="52"/>
                </a:lnTo>
                <a:lnTo>
                  <a:pt x="126" y="49"/>
                </a:lnTo>
                <a:lnTo>
                  <a:pt x="124" y="39"/>
                </a:lnTo>
                <a:lnTo>
                  <a:pt x="121" y="36"/>
                </a:lnTo>
                <a:lnTo>
                  <a:pt x="124" y="21"/>
                </a:lnTo>
                <a:lnTo>
                  <a:pt x="123" y="17"/>
                </a:lnTo>
                <a:lnTo>
                  <a:pt x="112" y="11"/>
                </a:lnTo>
                <a:lnTo>
                  <a:pt x="105" y="0"/>
                </a:lnTo>
                <a:lnTo>
                  <a:pt x="95" y="5"/>
                </a:lnTo>
                <a:lnTo>
                  <a:pt x="94" y="0"/>
                </a:lnTo>
                <a:lnTo>
                  <a:pt x="79" y="13"/>
                </a:lnTo>
                <a:lnTo>
                  <a:pt x="65" y="11"/>
                </a:lnTo>
                <a:lnTo>
                  <a:pt x="62" y="13"/>
                </a:lnTo>
                <a:lnTo>
                  <a:pt x="58" y="13"/>
                </a:lnTo>
                <a:lnTo>
                  <a:pt x="57" y="10"/>
                </a:lnTo>
                <a:lnTo>
                  <a:pt x="55" y="6"/>
                </a:lnTo>
                <a:lnTo>
                  <a:pt x="50" y="5"/>
                </a:lnTo>
                <a:lnTo>
                  <a:pt x="43" y="7"/>
                </a:lnTo>
                <a:lnTo>
                  <a:pt x="44" y="10"/>
                </a:lnTo>
                <a:lnTo>
                  <a:pt x="40" y="13"/>
                </a:lnTo>
                <a:lnTo>
                  <a:pt x="37" y="21"/>
                </a:lnTo>
                <a:lnTo>
                  <a:pt x="35" y="32"/>
                </a:lnTo>
                <a:lnTo>
                  <a:pt x="23" y="34"/>
                </a:lnTo>
                <a:lnTo>
                  <a:pt x="19" y="35"/>
                </a:lnTo>
                <a:lnTo>
                  <a:pt x="11" y="35"/>
                </a:lnTo>
                <a:lnTo>
                  <a:pt x="12" y="52"/>
                </a:lnTo>
                <a:lnTo>
                  <a:pt x="12" y="62"/>
                </a:lnTo>
                <a:lnTo>
                  <a:pt x="10" y="67"/>
                </a:lnTo>
                <a:lnTo>
                  <a:pt x="13" y="72"/>
                </a:lnTo>
                <a:lnTo>
                  <a:pt x="9" y="74"/>
                </a:lnTo>
                <a:lnTo>
                  <a:pt x="1" y="76"/>
                </a:lnTo>
                <a:lnTo>
                  <a:pt x="3" y="79"/>
                </a:lnTo>
                <a:lnTo>
                  <a:pt x="0" y="84"/>
                </a:lnTo>
                <a:lnTo>
                  <a:pt x="13" y="99"/>
                </a:lnTo>
                <a:lnTo>
                  <a:pt x="15" y="104"/>
                </a:lnTo>
                <a:lnTo>
                  <a:pt x="15" y="107"/>
                </a:lnTo>
                <a:lnTo>
                  <a:pt x="27" y="108"/>
                </a:lnTo>
                <a:lnTo>
                  <a:pt x="35" y="111"/>
                </a:lnTo>
                <a:lnTo>
                  <a:pt x="40" y="110"/>
                </a:lnTo>
                <a:lnTo>
                  <a:pt x="44" y="116"/>
                </a:lnTo>
                <a:lnTo>
                  <a:pt x="53" y="117"/>
                </a:lnTo>
                <a:lnTo>
                  <a:pt x="58" y="113"/>
                </a:lnTo>
                <a:lnTo>
                  <a:pt x="63" y="112"/>
                </a:lnTo>
                <a:lnTo>
                  <a:pt x="70" y="112"/>
                </a:lnTo>
                <a:lnTo>
                  <a:pt x="75" y="113"/>
                </a:lnTo>
                <a:lnTo>
                  <a:pt x="79" y="107"/>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27" name="Freeform 123"/>
          <p:cNvSpPr>
            <a:spLocks/>
          </p:cNvSpPr>
          <p:nvPr/>
        </p:nvSpPr>
        <p:spPr bwMode="auto">
          <a:xfrm>
            <a:off x="7668702" y="4528032"/>
            <a:ext cx="120650" cy="71438"/>
          </a:xfrm>
          <a:custGeom>
            <a:avLst/>
            <a:gdLst>
              <a:gd name="T0" fmla="*/ 32 w 160"/>
              <a:gd name="T1" fmla="*/ 3 h 109"/>
              <a:gd name="T2" fmla="*/ 36 w 160"/>
              <a:gd name="T3" fmla="*/ 2 h 109"/>
              <a:gd name="T4" fmla="*/ 33 w 160"/>
              <a:gd name="T5" fmla="*/ 1 h 109"/>
              <a:gd name="T6" fmla="*/ 32 w 160"/>
              <a:gd name="T7" fmla="*/ 1 h 109"/>
              <a:gd name="T8" fmla="*/ 31 w 160"/>
              <a:gd name="T9" fmla="*/ 1 h 109"/>
              <a:gd name="T10" fmla="*/ 29 w 160"/>
              <a:gd name="T11" fmla="*/ 0 h 109"/>
              <a:gd name="T12" fmla="*/ 28 w 160"/>
              <a:gd name="T13" fmla="*/ 0 h 109"/>
              <a:gd name="T14" fmla="*/ 24 w 160"/>
              <a:gd name="T15" fmla="*/ 0 h 109"/>
              <a:gd name="T16" fmla="*/ 24 w 160"/>
              <a:gd name="T17" fmla="*/ 2 h 109"/>
              <a:gd name="T18" fmla="*/ 23 w 160"/>
              <a:gd name="T19" fmla="*/ 4 h 109"/>
              <a:gd name="T20" fmla="*/ 21 w 160"/>
              <a:gd name="T21" fmla="*/ 4 h 109"/>
              <a:gd name="T22" fmla="*/ 20 w 160"/>
              <a:gd name="T23" fmla="*/ 3 h 109"/>
              <a:gd name="T24" fmla="*/ 17 w 160"/>
              <a:gd name="T25" fmla="*/ 4 h 109"/>
              <a:gd name="T26" fmla="*/ 16 w 160"/>
              <a:gd name="T27" fmla="*/ 5 h 109"/>
              <a:gd name="T28" fmla="*/ 15 w 160"/>
              <a:gd name="T29" fmla="*/ 5 h 109"/>
              <a:gd name="T30" fmla="*/ 13 w 160"/>
              <a:gd name="T31" fmla="*/ 7 h 109"/>
              <a:gd name="T32" fmla="*/ 9 w 160"/>
              <a:gd name="T33" fmla="*/ 9 h 109"/>
              <a:gd name="T34" fmla="*/ 6 w 160"/>
              <a:gd name="T35" fmla="*/ 9 h 109"/>
              <a:gd name="T36" fmla="*/ 4 w 160"/>
              <a:gd name="T37" fmla="*/ 10 h 109"/>
              <a:gd name="T38" fmla="*/ 1 w 160"/>
              <a:gd name="T39" fmla="*/ 10 h 109"/>
              <a:gd name="T40" fmla="*/ 0 w 160"/>
              <a:gd name="T41" fmla="*/ 14 h 109"/>
              <a:gd name="T42" fmla="*/ 0 w 160"/>
              <a:gd name="T43" fmla="*/ 16 h 109"/>
              <a:gd name="T44" fmla="*/ 1 w 160"/>
              <a:gd name="T45" fmla="*/ 17 h 109"/>
              <a:gd name="T46" fmla="*/ 3 w 160"/>
              <a:gd name="T47" fmla="*/ 17 h 109"/>
              <a:gd name="T48" fmla="*/ 5 w 160"/>
              <a:gd name="T49" fmla="*/ 17 h 109"/>
              <a:gd name="T50" fmla="*/ 5 w 160"/>
              <a:gd name="T51" fmla="*/ 18 h 109"/>
              <a:gd name="T52" fmla="*/ 7 w 160"/>
              <a:gd name="T53" fmla="*/ 18 h 109"/>
              <a:gd name="T54" fmla="*/ 7 w 160"/>
              <a:gd name="T55" fmla="*/ 17 h 109"/>
              <a:gd name="T56" fmla="*/ 9 w 160"/>
              <a:gd name="T57" fmla="*/ 17 h 109"/>
              <a:gd name="T58" fmla="*/ 11 w 160"/>
              <a:gd name="T59" fmla="*/ 16 h 109"/>
              <a:gd name="T60" fmla="*/ 11 w 160"/>
              <a:gd name="T61" fmla="*/ 14 h 109"/>
              <a:gd name="T62" fmla="*/ 10 w 160"/>
              <a:gd name="T63" fmla="*/ 14 h 109"/>
              <a:gd name="T64" fmla="*/ 11 w 160"/>
              <a:gd name="T65" fmla="*/ 13 h 109"/>
              <a:gd name="T66" fmla="*/ 12 w 160"/>
              <a:gd name="T67" fmla="*/ 14 h 109"/>
              <a:gd name="T68" fmla="*/ 14 w 160"/>
              <a:gd name="T69" fmla="*/ 14 h 109"/>
              <a:gd name="T70" fmla="*/ 16 w 160"/>
              <a:gd name="T71" fmla="*/ 14 h 109"/>
              <a:gd name="T72" fmla="*/ 18 w 160"/>
              <a:gd name="T73" fmla="*/ 14 h 109"/>
              <a:gd name="T74" fmla="*/ 19 w 160"/>
              <a:gd name="T75" fmla="*/ 12 h 109"/>
              <a:gd name="T76" fmla="*/ 21 w 160"/>
              <a:gd name="T77" fmla="*/ 11 h 109"/>
              <a:gd name="T78" fmla="*/ 22 w 160"/>
              <a:gd name="T79" fmla="*/ 9 h 109"/>
              <a:gd name="T80" fmla="*/ 26 w 160"/>
              <a:gd name="T81" fmla="*/ 7 h 109"/>
              <a:gd name="T82" fmla="*/ 28 w 160"/>
              <a:gd name="T83" fmla="*/ 6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0"/>
              <a:gd name="T127" fmla="*/ 0 h 109"/>
              <a:gd name="T128" fmla="*/ 160 w 160"/>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0" h="109">
                <a:moveTo>
                  <a:pt x="133" y="26"/>
                </a:moveTo>
                <a:lnTo>
                  <a:pt x="142" y="20"/>
                </a:lnTo>
                <a:lnTo>
                  <a:pt x="149" y="16"/>
                </a:lnTo>
                <a:lnTo>
                  <a:pt x="160" y="9"/>
                </a:lnTo>
                <a:lnTo>
                  <a:pt x="153" y="3"/>
                </a:lnTo>
                <a:lnTo>
                  <a:pt x="148" y="8"/>
                </a:lnTo>
                <a:lnTo>
                  <a:pt x="146" y="8"/>
                </a:lnTo>
                <a:lnTo>
                  <a:pt x="143" y="5"/>
                </a:lnTo>
                <a:lnTo>
                  <a:pt x="141" y="3"/>
                </a:lnTo>
                <a:lnTo>
                  <a:pt x="137" y="6"/>
                </a:lnTo>
                <a:lnTo>
                  <a:pt x="135" y="1"/>
                </a:lnTo>
                <a:lnTo>
                  <a:pt x="131" y="1"/>
                </a:lnTo>
                <a:lnTo>
                  <a:pt x="127" y="2"/>
                </a:lnTo>
                <a:lnTo>
                  <a:pt x="124" y="0"/>
                </a:lnTo>
                <a:lnTo>
                  <a:pt x="115" y="2"/>
                </a:lnTo>
                <a:lnTo>
                  <a:pt x="106" y="1"/>
                </a:lnTo>
                <a:lnTo>
                  <a:pt x="104" y="8"/>
                </a:lnTo>
                <a:lnTo>
                  <a:pt x="106" y="10"/>
                </a:lnTo>
                <a:lnTo>
                  <a:pt x="105" y="13"/>
                </a:lnTo>
                <a:lnTo>
                  <a:pt x="102" y="21"/>
                </a:lnTo>
                <a:lnTo>
                  <a:pt x="97" y="24"/>
                </a:lnTo>
                <a:lnTo>
                  <a:pt x="94" y="23"/>
                </a:lnTo>
                <a:lnTo>
                  <a:pt x="93" y="18"/>
                </a:lnTo>
                <a:lnTo>
                  <a:pt x="89" y="18"/>
                </a:lnTo>
                <a:lnTo>
                  <a:pt x="83" y="22"/>
                </a:lnTo>
                <a:lnTo>
                  <a:pt x="74" y="23"/>
                </a:lnTo>
                <a:lnTo>
                  <a:pt x="74" y="27"/>
                </a:lnTo>
                <a:lnTo>
                  <a:pt x="72" y="30"/>
                </a:lnTo>
                <a:lnTo>
                  <a:pt x="68" y="30"/>
                </a:lnTo>
                <a:lnTo>
                  <a:pt x="66" y="29"/>
                </a:lnTo>
                <a:lnTo>
                  <a:pt x="57" y="36"/>
                </a:lnTo>
                <a:lnTo>
                  <a:pt x="57" y="39"/>
                </a:lnTo>
                <a:lnTo>
                  <a:pt x="40" y="46"/>
                </a:lnTo>
                <a:lnTo>
                  <a:pt x="38" y="50"/>
                </a:lnTo>
                <a:lnTo>
                  <a:pt x="34" y="55"/>
                </a:lnTo>
                <a:lnTo>
                  <a:pt x="28" y="55"/>
                </a:lnTo>
                <a:lnTo>
                  <a:pt x="24" y="61"/>
                </a:lnTo>
                <a:lnTo>
                  <a:pt x="19" y="60"/>
                </a:lnTo>
                <a:lnTo>
                  <a:pt x="12" y="60"/>
                </a:lnTo>
                <a:lnTo>
                  <a:pt x="7" y="61"/>
                </a:lnTo>
                <a:lnTo>
                  <a:pt x="2" y="65"/>
                </a:lnTo>
                <a:lnTo>
                  <a:pt x="3" y="80"/>
                </a:lnTo>
                <a:lnTo>
                  <a:pt x="0" y="87"/>
                </a:lnTo>
                <a:lnTo>
                  <a:pt x="2" y="92"/>
                </a:lnTo>
                <a:lnTo>
                  <a:pt x="5" y="91"/>
                </a:lnTo>
                <a:lnTo>
                  <a:pt x="7" y="96"/>
                </a:lnTo>
                <a:lnTo>
                  <a:pt x="8" y="100"/>
                </a:lnTo>
                <a:lnTo>
                  <a:pt x="12" y="100"/>
                </a:lnTo>
                <a:lnTo>
                  <a:pt x="19" y="95"/>
                </a:lnTo>
                <a:lnTo>
                  <a:pt x="21" y="98"/>
                </a:lnTo>
                <a:lnTo>
                  <a:pt x="21" y="101"/>
                </a:lnTo>
                <a:lnTo>
                  <a:pt x="21" y="106"/>
                </a:lnTo>
                <a:lnTo>
                  <a:pt x="26" y="109"/>
                </a:lnTo>
                <a:lnTo>
                  <a:pt x="31" y="103"/>
                </a:lnTo>
                <a:lnTo>
                  <a:pt x="29" y="100"/>
                </a:lnTo>
                <a:lnTo>
                  <a:pt x="31" y="96"/>
                </a:lnTo>
                <a:lnTo>
                  <a:pt x="37" y="95"/>
                </a:lnTo>
                <a:lnTo>
                  <a:pt x="41" y="99"/>
                </a:lnTo>
                <a:lnTo>
                  <a:pt x="48" y="96"/>
                </a:lnTo>
                <a:lnTo>
                  <a:pt x="51" y="93"/>
                </a:lnTo>
                <a:lnTo>
                  <a:pt x="53" y="89"/>
                </a:lnTo>
                <a:lnTo>
                  <a:pt x="51" y="85"/>
                </a:lnTo>
                <a:lnTo>
                  <a:pt x="47" y="85"/>
                </a:lnTo>
                <a:lnTo>
                  <a:pt x="43" y="82"/>
                </a:lnTo>
                <a:lnTo>
                  <a:pt x="45" y="78"/>
                </a:lnTo>
                <a:lnTo>
                  <a:pt x="49" y="78"/>
                </a:lnTo>
                <a:lnTo>
                  <a:pt x="53" y="81"/>
                </a:lnTo>
                <a:lnTo>
                  <a:pt x="55" y="82"/>
                </a:lnTo>
                <a:lnTo>
                  <a:pt x="59" y="81"/>
                </a:lnTo>
                <a:lnTo>
                  <a:pt x="62" y="81"/>
                </a:lnTo>
                <a:lnTo>
                  <a:pt x="65" y="85"/>
                </a:lnTo>
                <a:lnTo>
                  <a:pt x="70" y="85"/>
                </a:lnTo>
                <a:lnTo>
                  <a:pt x="73" y="86"/>
                </a:lnTo>
                <a:lnTo>
                  <a:pt x="78" y="85"/>
                </a:lnTo>
                <a:lnTo>
                  <a:pt x="84" y="74"/>
                </a:lnTo>
                <a:lnTo>
                  <a:pt x="84" y="70"/>
                </a:lnTo>
                <a:lnTo>
                  <a:pt x="85" y="67"/>
                </a:lnTo>
                <a:lnTo>
                  <a:pt x="92" y="66"/>
                </a:lnTo>
                <a:lnTo>
                  <a:pt x="97" y="62"/>
                </a:lnTo>
                <a:lnTo>
                  <a:pt x="100" y="54"/>
                </a:lnTo>
                <a:lnTo>
                  <a:pt x="104" y="53"/>
                </a:lnTo>
                <a:lnTo>
                  <a:pt x="115" y="39"/>
                </a:lnTo>
                <a:lnTo>
                  <a:pt x="121" y="38"/>
                </a:lnTo>
                <a:lnTo>
                  <a:pt x="123" y="34"/>
                </a:lnTo>
                <a:lnTo>
                  <a:pt x="133" y="2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28" name="Freeform 124"/>
          <p:cNvSpPr>
            <a:spLocks/>
          </p:cNvSpPr>
          <p:nvPr/>
        </p:nvSpPr>
        <p:spPr bwMode="auto">
          <a:xfrm>
            <a:off x="7756014" y="4539145"/>
            <a:ext cx="39688" cy="53975"/>
          </a:xfrm>
          <a:custGeom>
            <a:avLst/>
            <a:gdLst>
              <a:gd name="T0" fmla="*/ 5 w 52"/>
              <a:gd name="T1" fmla="*/ 11 h 82"/>
              <a:gd name="T2" fmla="*/ 6 w 52"/>
              <a:gd name="T3" fmla="*/ 11 h 82"/>
              <a:gd name="T4" fmla="*/ 6 w 52"/>
              <a:gd name="T5" fmla="*/ 11 h 82"/>
              <a:gd name="T6" fmla="*/ 6 w 52"/>
              <a:gd name="T7" fmla="*/ 10 h 82"/>
              <a:gd name="T8" fmla="*/ 6 w 52"/>
              <a:gd name="T9" fmla="*/ 8 h 82"/>
              <a:gd name="T10" fmla="*/ 6 w 52"/>
              <a:gd name="T11" fmla="*/ 7 h 82"/>
              <a:gd name="T12" fmla="*/ 7 w 52"/>
              <a:gd name="T13" fmla="*/ 7 h 82"/>
              <a:gd name="T14" fmla="*/ 8 w 52"/>
              <a:gd name="T15" fmla="*/ 7 h 82"/>
              <a:gd name="T16" fmla="*/ 9 w 52"/>
              <a:gd name="T17" fmla="*/ 6 h 82"/>
              <a:gd name="T18" fmla="*/ 9 w 52"/>
              <a:gd name="T19" fmla="*/ 5 h 82"/>
              <a:gd name="T20" fmla="*/ 11 w 52"/>
              <a:gd name="T21" fmla="*/ 4 h 82"/>
              <a:gd name="T22" fmla="*/ 11 w 52"/>
              <a:gd name="T23" fmla="*/ 3 h 82"/>
              <a:gd name="T24" fmla="*/ 12 w 52"/>
              <a:gd name="T25" fmla="*/ 3 h 82"/>
              <a:gd name="T26" fmla="*/ 12 w 52"/>
              <a:gd name="T27" fmla="*/ 3 h 82"/>
              <a:gd name="T28" fmla="*/ 12 w 52"/>
              <a:gd name="T29" fmla="*/ 2 h 82"/>
              <a:gd name="T30" fmla="*/ 11 w 52"/>
              <a:gd name="T31" fmla="*/ 1 h 82"/>
              <a:gd name="T32" fmla="*/ 11 w 52"/>
              <a:gd name="T33" fmla="*/ 1 h 82"/>
              <a:gd name="T34" fmla="*/ 10 w 52"/>
              <a:gd name="T35" fmla="*/ 1 h 82"/>
              <a:gd name="T36" fmla="*/ 11 w 52"/>
              <a:gd name="T37" fmla="*/ 0 h 82"/>
              <a:gd name="T38" fmla="*/ 10 w 52"/>
              <a:gd name="T39" fmla="*/ 0 h 82"/>
              <a:gd name="T40" fmla="*/ 9 w 52"/>
              <a:gd name="T41" fmla="*/ 0 h 82"/>
              <a:gd name="T42" fmla="*/ 8 w 52"/>
              <a:gd name="T43" fmla="*/ 1 h 82"/>
              <a:gd name="T44" fmla="*/ 5 w 52"/>
              <a:gd name="T45" fmla="*/ 2 h 82"/>
              <a:gd name="T46" fmla="*/ 5 w 52"/>
              <a:gd name="T47" fmla="*/ 3 h 82"/>
              <a:gd name="T48" fmla="*/ 4 w 52"/>
              <a:gd name="T49" fmla="*/ 4 h 82"/>
              <a:gd name="T50" fmla="*/ 3 w 52"/>
              <a:gd name="T51" fmla="*/ 5 h 82"/>
              <a:gd name="T52" fmla="*/ 3 w 52"/>
              <a:gd name="T53" fmla="*/ 5 h 82"/>
              <a:gd name="T54" fmla="*/ 2 w 52"/>
              <a:gd name="T55" fmla="*/ 6 h 82"/>
              <a:gd name="T56" fmla="*/ 2 w 52"/>
              <a:gd name="T57" fmla="*/ 6 h 82"/>
              <a:gd name="T58" fmla="*/ 4 w 52"/>
              <a:gd name="T59" fmla="*/ 6 h 82"/>
              <a:gd name="T60" fmla="*/ 4 w 52"/>
              <a:gd name="T61" fmla="*/ 7 h 82"/>
              <a:gd name="T62" fmla="*/ 4 w 52"/>
              <a:gd name="T63" fmla="*/ 7 h 82"/>
              <a:gd name="T64" fmla="*/ 3 w 52"/>
              <a:gd name="T65" fmla="*/ 8 h 82"/>
              <a:gd name="T66" fmla="*/ 2 w 52"/>
              <a:gd name="T67" fmla="*/ 8 h 82"/>
              <a:gd name="T68" fmla="*/ 2 w 52"/>
              <a:gd name="T69" fmla="*/ 7 h 82"/>
              <a:gd name="T70" fmla="*/ 1 w 52"/>
              <a:gd name="T71" fmla="*/ 7 h 82"/>
              <a:gd name="T72" fmla="*/ 0 w 52"/>
              <a:gd name="T73" fmla="*/ 7 h 82"/>
              <a:gd name="T74" fmla="*/ 0 w 52"/>
              <a:gd name="T75" fmla="*/ 8 h 82"/>
              <a:gd name="T76" fmla="*/ 0 w 52"/>
              <a:gd name="T77" fmla="*/ 9 h 82"/>
              <a:gd name="T78" fmla="*/ 1 w 52"/>
              <a:gd name="T79" fmla="*/ 9 h 82"/>
              <a:gd name="T80" fmla="*/ 1 w 52"/>
              <a:gd name="T81" fmla="*/ 10 h 82"/>
              <a:gd name="T82" fmla="*/ 1 w 52"/>
              <a:gd name="T83" fmla="*/ 11 h 82"/>
              <a:gd name="T84" fmla="*/ 2 w 52"/>
              <a:gd name="T85" fmla="*/ 12 h 82"/>
              <a:gd name="T86" fmla="*/ 2 w 52"/>
              <a:gd name="T87" fmla="*/ 12 h 82"/>
              <a:gd name="T88" fmla="*/ 2 w 52"/>
              <a:gd name="T89" fmla="*/ 13 h 82"/>
              <a:gd name="T90" fmla="*/ 2 w 52"/>
              <a:gd name="T91" fmla="*/ 14 h 82"/>
              <a:gd name="T92" fmla="*/ 4 w 52"/>
              <a:gd name="T93" fmla="*/ 14 h 82"/>
              <a:gd name="T94" fmla="*/ 4 w 52"/>
              <a:gd name="T95" fmla="*/ 13 h 82"/>
              <a:gd name="T96" fmla="*/ 5 w 52"/>
              <a:gd name="T97" fmla="*/ 12 h 82"/>
              <a:gd name="T98" fmla="*/ 5 w 52"/>
              <a:gd name="T99" fmla="*/ 11 h 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
              <a:gd name="T151" fmla="*/ 0 h 82"/>
              <a:gd name="T152" fmla="*/ 52 w 52"/>
              <a:gd name="T153" fmla="*/ 82 h 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 h="82">
                <a:moveTo>
                  <a:pt x="21" y="64"/>
                </a:moveTo>
                <a:lnTo>
                  <a:pt x="25" y="64"/>
                </a:lnTo>
                <a:lnTo>
                  <a:pt x="26" y="62"/>
                </a:lnTo>
                <a:lnTo>
                  <a:pt x="27" y="55"/>
                </a:lnTo>
                <a:lnTo>
                  <a:pt x="24" y="46"/>
                </a:lnTo>
                <a:lnTo>
                  <a:pt x="26" y="42"/>
                </a:lnTo>
                <a:lnTo>
                  <a:pt x="30" y="40"/>
                </a:lnTo>
                <a:lnTo>
                  <a:pt x="33" y="41"/>
                </a:lnTo>
                <a:lnTo>
                  <a:pt x="37" y="37"/>
                </a:lnTo>
                <a:lnTo>
                  <a:pt x="40" y="32"/>
                </a:lnTo>
                <a:lnTo>
                  <a:pt x="45" y="23"/>
                </a:lnTo>
                <a:lnTo>
                  <a:pt x="48" y="19"/>
                </a:lnTo>
                <a:lnTo>
                  <a:pt x="52" y="18"/>
                </a:lnTo>
                <a:lnTo>
                  <a:pt x="52" y="16"/>
                </a:lnTo>
                <a:lnTo>
                  <a:pt x="49" y="14"/>
                </a:lnTo>
                <a:lnTo>
                  <a:pt x="48" y="7"/>
                </a:lnTo>
                <a:lnTo>
                  <a:pt x="45" y="7"/>
                </a:lnTo>
                <a:lnTo>
                  <a:pt x="44" y="5"/>
                </a:lnTo>
                <a:lnTo>
                  <a:pt x="47" y="2"/>
                </a:lnTo>
                <a:lnTo>
                  <a:pt x="44" y="0"/>
                </a:lnTo>
                <a:lnTo>
                  <a:pt x="38" y="3"/>
                </a:lnTo>
                <a:lnTo>
                  <a:pt x="36" y="6"/>
                </a:lnTo>
                <a:lnTo>
                  <a:pt x="22" y="15"/>
                </a:lnTo>
                <a:lnTo>
                  <a:pt x="21" y="20"/>
                </a:lnTo>
                <a:lnTo>
                  <a:pt x="17" y="24"/>
                </a:lnTo>
                <a:lnTo>
                  <a:pt x="14" y="28"/>
                </a:lnTo>
                <a:lnTo>
                  <a:pt x="14" y="31"/>
                </a:lnTo>
                <a:lnTo>
                  <a:pt x="11" y="34"/>
                </a:lnTo>
                <a:lnTo>
                  <a:pt x="11" y="36"/>
                </a:lnTo>
                <a:lnTo>
                  <a:pt x="17" y="36"/>
                </a:lnTo>
                <a:lnTo>
                  <a:pt x="19" y="38"/>
                </a:lnTo>
                <a:lnTo>
                  <a:pt x="18" y="43"/>
                </a:lnTo>
                <a:lnTo>
                  <a:pt x="14" y="47"/>
                </a:lnTo>
                <a:lnTo>
                  <a:pt x="10" y="46"/>
                </a:lnTo>
                <a:lnTo>
                  <a:pt x="9" y="42"/>
                </a:lnTo>
                <a:lnTo>
                  <a:pt x="6" y="41"/>
                </a:lnTo>
                <a:lnTo>
                  <a:pt x="1" y="43"/>
                </a:lnTo>
                <a:lnTo>
                  <a:pt x="0" y="48"/>
                </a:lnTo>
                <a:lnTo>
                  <a:pt x="3" y="50"/>
                </a:lnTo>
                <a:lnTo>
                  <a:pt x="4" y="52"/>
                </a:lnTo>
                <a:lnTo>
                  <a:pt x="4" y="59"/>
                </a:lnTo>
                <a:lnTo>
                  <a:pt x="5" y="63"/>
                </a:lnTo>
                <a:lnTo>
                  <a:pt x="9" y="67"/>
                </a:lnTo>
                <a:lnTo>
                  <a:pt x="11" y="71"/>
                </a:lnTo>
                <a:lnTo>
                  <a:pt x="10" y="77"/>
                </a:lnTo>
                <a:lnTo>
                  <a:pt x="11" y="82"/>
                </a:lnTo>
                <a:lnTo>
                  <a:pt x="16" y="81"/>
                </a:lnTo>
                <a:lnTo>
                  <a:pt x="19" y="75"/>
                </a:lnTo>
                <a:lnTo>
                  <a:pt x="20" y="68"/>
                </a:lnTo>
                <a:lnTo>
                  <a:pt x="21" y="6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29" name="Freeform 125"/>
          <p:cNvSpPr>
            <a:spLocks/>
          </p:cNvSpPr>
          <p:nvPr/>
        </p:nvSpPr>
        <p:spPr bwMode="auto">
          <a:xfrm>
            <a:off x="7716327" y="4620107"/>
            <a:ext cx="82550" cy="57150"/>
          </a:xfrm>
          <a:custGeom>
            <a:avLst/>
            <a:gdLst>
              <a:gd name="T0" fmla="*/ 10 w 108"/>
              <a:gd name="T1" fmla="*/ 8 h 84"/>
              <a:gd name="T2" fmla="*/ 12 w 108"/>
              <a:gd name="T3" fmla="*/ 8 h 84"/>
              <a:gd name="T4" fmla="*/ 13 w 108"/>
              <a:gd name="T5" fmla="*/ 9 h 84"/>
              <a:gd name="T6" fmla="*/ 14 w 108"/>
              <a:gd name="T7" fmla="*/ 10 h 84"/>
              <a:gd name="T8" fmla="*/ 15 w 108"/>
              <a:gd name="T9" fmla="*/ 10 h 84"/>
              <a:gd name="T10" fmla="*/ 16 w 108"/>
              <a:gd name="T11" fmla="*/ 9 h 84"/>
              <a:gd name="T12" fmla="*/ 14 w 108"/>
              <a:gd name="T13" fmla="*/ 9 h 84"/>
              <a:gd name="T14" fmla="*/ 14 w 108"/>
              <a:gd name="T15" fmla="*/ 8 h 84"/>
              <a:gd name="T16" fmla="*/ 20 w 108"/>
              <a:gd name="T17" fmla="*/ 7 h 84"/>
              <a:gd name="T18" fmla="*/ 25 w 108"/>
              <a:gd name="T19" fmla="*/ 6 h 84"/>
              <a:gd name="T20" fmla="*/ 25 w 108"/>
              <a:gd name="T21" fmla="*/ 7 h 84"/>
              <a:gd name="T22" fmla="*/ 22 w 108"/>
              <a:gd name="T23" fmla="*/ 10 h 84"/>
              <a:gd name="T24" fmla="*/ 22 w 108"/>
              <a:gd name="T25" fmla="*/ 11 h 84"/>
              <a:gd name="T26" fmla="*/ 20 w 108"/>
              <a:gd name="T27" fmla="*/ 11 h 84"/>
              <a:gd name="T28" fmla="*/ 19 w 108"/>
              <a:gd name="T29" fmla="*/ 12 h 84"/>
              <a:gd name="T30" fmla="*/ 19 w 108"/>
              <a:gd name="T31" fmla="*/ 12 h 84"/>
              <a:gd name="T32" fmla="*/ 17 w 108"/>
              <a:gd name="T33" fmla="*/ 12 h 84"/>
              <a:gd name="T34" fmla="*/ 17 w 108"/>
              <a:gd name="T35" fmla="*/ 14 h 84"/>
              <a:gd name="T36" fmla="*/ 16 w 108"/>
              <a:gd name="T37" fmla="*/ 14 h 84"/>
              <a:gd name="T38" fmla="*/ 14 w 108"/>
              <a:gd name="T39" fmla="*/ 15 h 84"/>
              <a:gd name="T40" fmla="*/ 14 w 108"/>
              <a:gd name="T41" fmla="*/ 15 h 84"/>
              <a:gd name="T42" fmla="*/ 11 w 108"/>
              <a:gd name="T43" fmla="*/ 15 h 84"/>
              <a:gd name="T44" fmla="*/ 10 w 108"/>
              <a:gd name="T45" fmla="*/ 13 h 84"/>
              <a:gd name="T46" fmla="*/ 8 w 108"/>
              <a:gd name="T47" fmla="*/ 13 h 84"/>
              <a:gd name="T48" fmla="*/ 7 w 108"/>
              <a:gd name="T49" fmla="*/ 12 h 84"/>
              <a:gd name="T50" fmla="*/ 6 w 108"/>
              <a:gd name="T51" fmla="*/ 10 h 84"/>
              <a:gd name="T52" fmla="*/ 5 w 108"/>
              <a:gd name="T53" fmla="*/ 10 h 84"/>
              <a:gd name="T54" fmla="*/ 3 w 108"/>
              <a:gd name="T55" fmla="*/ 8 h 84"/>
              <a:gd name="T56" fmla="*/ 1 w 108"/>
              <a:gd name="T57" fmla="*/ 8 h 84"/>
              <a:gd name="T58" fmla="*/ 0 w 108"/>
              <a:gd name="T59" fmla="*/ 8 h 84"/>
              <a:gd name="T60" fmla="*/ 0 w 108"/>
              <a:gd name="T61" fmla="*/ 7 h 84"/>
              <a:gd name="T62" fmla="*/ 1 w 108"/>
              <a:gd name="T63" fmla="*/ 7 h 84"/>
              <a:gd name="T64" fmla="*/ 0 w 108"/>
              <a:gd name="T65" fmla="*/ 5 h 84"/>
              <a:gd name="T66" fmla="*/ 0 w 108"/>
              <a:gd name="T67" fmla="*/ 5 h 84"/>
              <a:gd name="T68" fmla="*/ 2 w 108"/>
              <a:gd name="T69" fmla="*/ 4 h 84"/>
              <a:gd name="T70" fmla="*/ 2 w 108"/>
              <a:gd name="T71" fmla="*/ 3 h 84"/>
              <a:gd name="T72" fmla="*/ 1 w 108"/>
              <a:gd name="T73" fmla="*/ 3 h 84"/>
              <a:gd name="T74" fmla="*/ 0 w 108"/>
              <a:gd name="T75" fmla="*/ 3 h 84"/>
              <a:gd name="T76" fmla="*/ 1 w 108"/>
              <a:gd name="T77" fmla="*/ 1 h 84"/>
              <a:gd name="T78" fmla="*/ 1 w 108"/>
              <a:gd name="T79" fmla="*/ 0 h 84"/>
              <a:gd name="T80" fmla="*/ 4 w 108"/>
              <a:gd name="T81" fmla="*/ 0 h 84"/>
              <a:gd name="T82" fmla="*/ 5 w 108"/>
              <a:gd name="T83" fmla="*/ 0 h 84"/>
              <a:gd name="T84" fmla="*/ 8 w 108"/>
              <a:gd name="T85" fmla="*/ 2 h 84"/>
              <a:gd name="T86" fmla="*/ 8 w 108"/>
              <a:gd name="T87" fmla="*/ 3 h 84"/>
              <a:gd name="T88" fmla="*/ 7 w 108"/>
              <a:gd name="T89" fmla="*/ 3 h 84"/>
              <a:gd name="T90" fmla="*/ 7 w 108"/>
              <a:gd name="T91" fmla="*/ 4 h 84"/>
              <a:gd name="T92" fmla="*/ 7 w 108"/>
              <a:gd name="T93" fmla="*/ 4 h 84"/>
              <a:gd name="T94" fmla="*/ 6 w 108"/>
              <a:gd name="T95" fmla="*/ 6 h 84"/>
              <a:gd name="T96" fmla="*/ 5 w 108"/>
              <a:gd name="T97" fmla="*/ 7 h 84"/>
              <a:gd name="T98" fmla="*/ 6 w 108"/>
              <a:gd name="T99" fmla="*/ 7 h 84"/>
              <a:gd name="T100" fmla="*/ 8 w 108"/>
              <a:gd name="T101" fmla="*/ 7 h 84"/>
              <a:gd name="T102" fmla="*/ 10 w 108"/>
              <a:gd name="T103" fmla="*/ 8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
              <a:gd name="T157" fmla="*/ 0 h 84"/>
              <a:gd name="T158" fmla="*/ 108 w 108"/>
              <a:gd name="T159" fmla="*/ 84 h 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 h="84">
                <a:moveTo>
                  <a:pt x="44" y="41"/>
                </a:moveTo>
                <a:lnTo>
                  <a:pt x="50" y="45"/>
                </a:lnTo>
                <a:lnTo>
                  <a:pt x="54" y="50"/>
                </a:lnTo>
                <a:lnTo>
                  <a:pt x="63" y="53"/>
                </a:lnTo>
                <a:lnTo>
                  <a:pt x="66" y="54"/>
                </a:lnTo>
                <a:lnTo>
                  <a:pt x="68" y="51"/>
                </a:lnTo>
                <a:lnTo>
                  <a:pt x="63" y="47"/>
                </a:lnTo>
                <a:lnTo>
                  <a:pt x="63" y="44"/>
                </a:lnTo>
                <a:lnTo>
                  <a:pt x="85" y="40"/>
                </a:lnTo>
                <a:lnTo>
                  <a:pt x="107" y="34"/>
                </a:lnTo>
                <a:lnTo>
                  <a:pt x="108" y="37"/>
                </a:lnTo>
                <a:lnTo>
                  <a:pt x="94" y="55"/>
                </a:lnTo>
                <a:lnTo>
                  <a:pt x="95" y="58"/>
                </a:lnTo>
                <a:lnTo>
                  <a:pt x="88" y="59"/>
                </a:lnTo>
                <a:lnTo>
                  <a:pt x="84" y="62"/>
                </a:lnTo>
                <a:lnTo>
                  <a:pt x="81" y="66"/>
                </a:lnTo>
                <a:lnTo>
                  <a:pt x="72" y="68"/>
                </a:lnTo>
                <a:lnTo>
                  <a:pt x="72" y="74"/>
                </a:lnTo>
                <a:lnTo>
                  <a:pt x="68" y="77"/>
                </a:lnTo>
                <a:lnTo>
                  <a:pt x="63" y="81"/>
                </a:lnTo>
                <a:lnTo>
                  <a:pt x="60" y="84"/>
                </a:lnTo>
                <a:lnTo>
                  <a:pt x="47" y="81"/>
                </a:lnTo>
                <a:lnTo>
                  <a:pt x="43" y="71"/>
                </a:lnTo>
                <a:lnTo>
                  <a:pt x="36" y="70"/>
                </a:lnTo>
                <a:lnTo>
                  <a:pt x="29" y="66"/>
                </a:lnTo>
                <a:lnTo>
                  <a:pt x="24" y="57"/>
                </a:lnTo>
                <a:lnTo>
                  <a:pt x="20" y="54"/>
                </a:lnTo>
                <a:lnTo>
                  <a:pt x="14" y="45"/>
                </a:lnTo>
                <a:lnTo>
                  <a:pt x="4" y="45"/>
                </a:lnTo>
                <a:lnTo>
                  <a:pt x="0" y="42"/>
                </a:lnTo>
                <a:lnTo>
                  <a:pt x="1" y="39"/>
                </a:lnTo>
                <a:lnTo>
                  <a:pt x="4" y="37"/>
                </a:lnTo>
                <a:lnTo>
                  <a:pt x="2" y="29"/>
                </a:lnTo>
                <a:lnTo>
                  <a:pt x="3" y="26"/>
                </a:lnTo>
                <a:lnTo>
                  <a:pt x="8" y="23"/>
                </a:lnTo>
                <a:lnTo>
                  <a:pt x="10" y="18"/>
                </a:lnTo>
                <a:lnTo>
                  <a:pt x="7" y="17"/>
                </a:lnTo>
                <a:lnTo>
                  <a:pt x="2" y="17"/>
                </a:lnTo>
                <a:lnTo>
                  <a:pt x="5" y="7"/>
                </a:lnTo>
                <a:lnTo>
                  <a:pt x="6" y="1"/>
                </a:lnTo>
                <a:lnTo>
                  <a:pt x="17" y="0"/>
                </a:lnTo>
                <a:lnTo>
                  <a:pt x="23" y="2"/>
                </a:lnTo>
                <a:lnTo>
                  <a:pt x="33" y="11"/>
                </a:lnTo>
                <a:lnTo>
                  <a:pt x="33" y="15"/>
                </a:lnTo>
                <a:lnTo>
                  <a:pt x="30" y="18"/>
                </a:lnTo>
                <a:lnTo>
                  <a:pt x="31" y="20"/>
                </a:lnTo>
                <a:lnTo>
                  <a:pt x="31" y="23"/>
                </a:lnTo>
                <a:lnTo>
                  <a:pt x="26" y="31"/>
                </a:lnTo>
                <a:lnTo>
                  <a:pt x="23" y="37"/>
                </a:lnTo>
                <a:lnTo>
                  <a:pt x="27" y="40"/>
                </a:lnTo>
                <a:lnTo>
                  <a:pt x="35" y="39"/>
                </a:lnTo>
                <a:lnTo>
                  <a:pt x="44" y="4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30" name="Freeform 126"/>
          <p:cNvSpPr>
            <a:spLocks/>
          </p:cNvSpPr>
          <p:nvPr/>
        </p:nvSpPr>
        <p:spPr bwMode="auto">
          <a:xfrm>
            <a:off x="7738552" y="4597882"/>
            <a:ext cx="47625" cy="50800"/>
          </a:xfrm>
          <a:custGeom>
            <a:avLst/>
            <a:gdLst>
              <a:gd name="T0" fmla="*/ 2 w 63"/>
              <a:gd name="T1" fmla="*/ 2 h 78"/>
              <a:gd name="T2" fmla="*/ 2 w 63"/>
              <a:gd name="T3" fmla="*/ 3 h 78"/>
              <a:gd name="T4" fmla="*/ 2 w 63"/>
              <a:gd name="T5" fmla="*/ 4 h 78"/>
              <a:gd name="T6" fmla="*/ 2 w 63"/>
              <a:gd name="T7" fmla="*/ 5 h 78"/>
              <a:gd name="T8" fmla="*/ 1 w 63"/>
              <a:gd name="T9" fmla="*/ 6 h 78"/>
              <a:gd name="T10" fmla="*/ 2 w 63"/>
              <a:gd name="T11" fmla="*/ 6 h 78"/>
              <a:gd name="T12" fmla="*/ 2 w 63"/>
              <a:gd name="T13" fmla="*/ 7 h 78"/>
              <a:gd name="T14" fmla="*/ 3 w 63"/>
              <a:gd name="T15" fmla="*/ 7 h 78"/>
              <a:gd name="T16" fmla="*/ 3 w 63"/>
              <a:gd name="T17" fmla="*/ 8 h 78"/>
              <a:gd name="T18" fmla="*/ 2 w 63"/>
              <a:gd name="T19" fmla="*/ 11 h 78"/>
              <a:gd name="T20" fmla="*/ 2 w 63"/>
              <a:gd name="T21" fmla="*/ 11 h 78"/>
              <a:gd name="T22" fmla="*/ 3 w 63"/>
              <a:gd name="T23" fmla="*/ 12 h 78"/>
              <a:gd name="T24" fmla="*/ 4 w 63"/>
              <a:gd name="T25" fmla="*/ 12 h 78"/>
              <a:gd name="T26" fmla="*/ 6 w 63"/>
              <a:gd name="T27" fmla="*/ 13 h 78"/>
              <a:gd name="T28" fmla="*/ 8 w 63"/>
              <a:gd name="T29" fmla="*/ 13 h 78"/>
              <a:gd name="T30" fmla="*/ 11 w 63"/>
              <a:gd name="T31" fmla="*/ 12 h 78"/>
              <a:gd name="T32" fmla="*/ 13 w 63"/>
              <a:gd name="T33" fmla="*/ 12 h 78"/>
              <a:gd name="T34" fmla="*/ 14 w 63"/>
              <a:gd name="T35" fmla="*/ 11 h 78"/>
              <a:gd name="T36" fmla="*/ 14 w 63"/>
              <a:gd name="T37" fmla="*/ 10 h 78"/>
              <a:gd name="T38" fmla="*/ 14 w 63"/>
              <a:gd name="T39" fmla="*/ 9 h 78"/>
              <a:gd name="T40" fmla="*/ 14 w 63"/>
              <a:gd name="T41" fmla="*/ 8 h 78"/>
              <a:gd name="T42" fmla="*/ 12 w 63"/>
              <a:gd name="T43" fmla="*/ 7 h 78"/>
              <a:gd name="T44" fmla="*/ 10 w 63"/>
              <a:gd name="T45" fmla="*/ 7 h 78"/>
              <a:gd name="T46" fmla="*/ 9 w 63"/>
              <a:gd name="T47" fmla="*/ 7 h 78"/>
              <a:gd name="T48" fmla="*/ 8 w 63"/>
              <a:gd name="T49" fmla="*/ 7 h 78"/>
              <a:gd name="T50" fmla="*/ 10 w 63"/>
              <a:gd name="T51" fmla="*/ 7 h 78"/>
              <a:gd name="T52" fmla="*/ 11 w 63"/>
              <a:gd name="T53" fmla="*/ 6 h 78"/>
              <a:gd name="T54" fmla="*/ 12 w 63"/>
              <a:gd name="T55" fmla="*/ 7 h 78"/>
              <a:gd name="T56" fmla="*/ 13 w 63"/>
              <a:gd name="T57" fmla="*/ 6 h 78"/>
              <a:gd name="T58" fmla="*/ 13 w 63"/>
              <a:gd name="T59" fmla="*/ 6 h 78"/>
              <a:gd name="T60" fmla="*/ 13 w 63"/>
              <a:gd name="T61" fmla="*/ 5 h 78"/>
              <a:gd name="T62" fmla="*/ 13 w 63"/>
              <a:gd name="T63" fmla="*/ 5 h 78"/>
              <a:gd name="T64" fmla="*/ 12 w 63"/>
              <a:gd name="T65" fmla="*/ 5 h 78"/>
              <a:gd name="T66" fmla="*/ 10 w 63"/>
              <a:gd name="T67" fmla="*/ 5 h 78"/>
              <a:gd name="T68" fmla="*/ 6 w 63"/>
              <a:gd name="T69" fmla="*/ 3 h 78"/>
              <a:gd name="T70" fmla="*/ 5 w 63"/>
              <a:gd name="T71" fmla="*/ 0 h 78"/>
              <a:gd name="T72" fmla="*/ 4 w 63"/>
              <a:gd name="T73" fmla="*/ 0 h 78"/>
              <a:gd name="T74" fmla="*/ 3 w 63"/>
              <a:gd name="T75" fmla="*/ 0 h 78"/>
              <a:gd name="T76" fmla="*/ 2 w 63"/>
              <a:gd name="T77" fmla="*/ 0 h 78"/>
              <a:gd name="T78" fmla="*/ 1 w 63"/>
              <a:gd name="T79" fmla="*/ 0 h 78"/>
              <a:gd name="T80" fmla="*/ 0 w 63"/>
              <a:gd name="T81" fmla="*/ 0 h 78"/>
              <a:gd name="T82" fmla="*/ 0 w 63"/>
              <a:gd name="T83" fmla="*/ 0 h 78"/>
              <a:gd name="T84" fmla="*/ 0 w 63"/>
              <a:gd name="T85" fmla="*/ 1 h 78"/>
              <a:gd name="T86" fmla="*/ 0 w 63"/>
              <a:gd name="T87" fmla="*/ 2 h 78"/>
              <a:gd name="T88" fmla="*/ 1 w 63"/>
              <a:gd name="T89" fmla="*/ 2 h 78"/>
              <a:gd name="T90" fmla="*/ 2 w 63"/>
              <a:gd name="T91" fmla="*/ 2 h 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78"/>
              <a:gd name="T140" fmla="*/ 63 w 63"/>
              <a:gd name="T141" fmla="*/ 78 h 7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78">
                <a:moveTo>
                  <a:pt x="8" y="13"/>
                </a:moveTo>
                <a:lnTo>
                  <a:pt x="11" y="19"/>
                </a:lnTo>
                <a:lnTo>
                  <a:pt x="11" y="24"/>
                </a:lnTo>
                <a:lnTo>
                  <a:pt x="8" y="29"/>
                </a:lnTo>
                <a:lnTo>
                  <a:pt x="7" y="35"/>
                </a:lnTo>
                <a:lnTo>
                  <a:pt x="8" y="37"/>
                </a:lnTo>
                <a:lnTo>
                  <a:pt x="11" y="40"/>
                </a:lnTo>
                <a:lnTo>
                  <a:pt x="12" y="42"/>
                </a:lnTo>
                <a:lnTo>
                  <a:pt x="12" y="48"/>
                </a:lnTo>
                <a:lnTo>
                  <a:pt x="9" y="64"/>
                </a:lnTo>
                <a:lnTo>
                  <a:pt x="8" y="68"/>
                </a:lnTo>
                <a:lnTo>
                  <a:pt x="13" y="70"/>
                </a:lnTo>
                <a:lnTo>
                  <a:pt x="17" y="71"/>
                </a:lnTo>
                <a:lnTo>
                  <a:pt x="28" y="78"/>
                </a:lnTo>
                <a:lnTo>
                  <a:pt x="34" y="76"/>
                </a:lnTo>
                <a:lnTo>
                  <a:pt x="49" y="73"/>
                </a:lnTo>
                <a:lnTo>
                  <a:pt x="57" y="70"/>
                </a:lnTo>
                <a:lnTo>
                  <a:pt x="61" y="66"/>
                </a:lnTo>
                <a:lnTo>
                  <a:pt x="63" y="60"/>
                </a:lnTo>
                <a:lnTo>
                  <a:pt x="63" y="54"/>
                </a:lnTo>
                <a:lnTo>
                  <a:pt x="60" y="48"/>
                </a:lnTo>
                <a:lnTo>
                  <a:pt x="54" y="44"/>
                </a:lnTo>
                <a:lnTo>
                  <a:pt x="45" y="41"/>
                </a:lnTo>
                <a:lnTo>
                  <a:pt x="39" y="43"/>
                </a:lnTo>
                <a:lnTo>
                  <a:pt x="36" y="39"/>
                </a:lnTo>
                <a:lnTo>
                  <a:pt x="43" y="38"/>
                </a:lnTo>
                <a:lnTo>
                  <a:pt x="48" y="37"/>
                </a:lnTo>
                <a:lnTo>
                  <a:pt x="53" y="38"/>
                </a:lnTo>
                <a:lnTo>
                  <a:pt x="56" y="37"/>
                </a:lnTo>
                <a:lnTo>
                  <a:pt x="58" y="35"/>
                </a:lnTo>
                <a:lnTo>
                  <a:pt x="59" y="30"/>
                </a:lnTo>
                <a:lnTo>
                  <a:pt x="56" y="27"/>
                </a:lnTo>
                <a:lnTo>
                  <a:pt x="53" y="27"/>
                </a:lnTo>
                <a:lnTo>
                  <a:pt x="47" y="30"/>
                </a:lnTo>
                <a:lnTo>
                  <a:pt x="27" y="17"/>
                </a:lnTo>
                <a:lnTo>
                  <a:pt x="21" y="3"/>
                </a:lnTo>
                <a:lnTo>
                  <a:pt x="19" y="1"/>
                </a:lnTo>
                <a:lnTo>
                  <a:pt x="13" y="0"/>
                </a:lnTo>
                <a:lnTo>
                  <a:pt x="9" y="0"/>
                </a:lnTo>
                <a:lnTo>
                  <a:pt x="6" y="2"/>
                </a:lnTo>
                <a:lnTo>
                  <a:pt x="3" y="1"/>
                </a:lnTo>
                <a:lnTo>
                  <a:pt x="0" y="2"/>
                </a:lnTo>
                <a:lnTo>
                  <a:pt x="1" y="6"/>
                </a:lnTo>
                <a:lnTo>
                  <a:pt x="3" y="9"/>
                </a:lnTo>
                <a:lnTo>
                  <a:pt x="6" y="10"/>
                </a:lnTo>
                <a:lnTo>
                  <a:pt x="8" y="1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31" name="Freeform 127"/>
          <p:cNvSpPr>
            <a:spLocks/>
          </p:cNvSpPr>
          <p:nvPr/>
        </p:nvSpPr>
        <p:spPr bwMode="auto">
          <a:xfrm>
            <a:off x="7786177" y="4612170"/>
            <a:ext cx="22225" cy="30163"/>
          </a:xfrm>
          <a:custGeom>
            <a:avLst/>
            <a:gdLst>
              <a:gd name="T0" fmla="*/ 5 w 31"/>
              <a:gd name="T1" fmla="*/ 1 h 44"/>
              <a:gd name="T2" fmla="*/ 6 w 31"/>
              <a:gd name="T3" fmla="*/ 3 h 44"/>
              <a:gd name="T4" fmla="*/ 6 w 31"/>
              <a:gd name="T5" fmla="*/ 4 h 44"/>
              <a:gd name="T6" fmla="*/ 6 w 31"/>
              <a:gd name="T7" fmla="*/ 5 h 44"/>
              <a:gd name="T8" fmla="*/ 6 w 31"/>
              <a:gd name="T9" fmla="*/ 6 h 44"/>
              <a:gd name="T10" fmla="*/ 5 w 31"/>
              <a:gd name="T11" fmla="*/ 7 h 44"/>
              <a:gd name="T12" fmla="*/ 4 w 31"/>
              <a:gd name="T13" fmla="*/ 8 h 44"/>
              <a:gd name="T14" fmla="*/ 3 w 31"/>
              <a:gd name="T15" fmla="*/ 8 h 44"/>
              <a:gd name="T16" fmla="*/ 2 w 31"/>
              <a:gd name="T17" fmla="*/ 8 h 44"/>
              <a:gd name="T18" fmla="*/ 2 w 31"/>
              <a:gd name="T19" fmla="*/ 6 h 44"/>
              <a:gd name="T20" fmla="*/ 2 w 31"/>
              <a:gd name="T21" fmla="*/ 5 h 44"/>
              <a:gd name="T22" fmla="*/ 2 w 31"/>
              <a:gd name="T23" fmla="*/ 3 h 44"/>
              <a:gd name="T24" fmla="*/ 0 w 31"/>
              <a:gd name="T25" fmla="*/ 0 h 44"/>
              <a:gd name="T26" fmla="*/ 2 w 31"/>
              <a:gd name="T27" fmla="*/ 0 h 44"/>
              <a:gd name="T28" fmla="*/ 3 w 31"/>
              <a:gd name="T29" fmla="*/ 1 h 44"/>
              <a:gd name="T30" fmla="*/ 4 w 31"/>
              <a:gd name="T31" fmla="*/ 0 h 44"/>
              <a:gd name="T32" fmla="*/ 5 w 31"/>
              <a:gd name="T33" fmla="*/ 1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44"/>
              <a:gd name="T53" fmla="*/ 31 w 31"/>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44">
                <a:moveTo>
                  <a:pt x="27" y="7"/>
                </a:moveTo>
                <a:lnTo>
                  <a:pt x="30" y="14"/>
                </a:lnTo>
                <a:lnTo>
                  <a:pt x="31" y="20"/>
                </a:lnTo>
                <a:lnTo>
                  <a:pt x="31" y="28"/>
                </a:lnTo>
                <a:lnTo>
                  <a:pt x="30" y="34"/>
                </a:lnTo>
                <a:lnTo>
                  <a:pt x="24" y="39"/>
                </a:lnTo>
                <a:lnTo>
                  <a:pt x="17" y="43"/>
                </a:lnTo>
                <a:lnTo>
                  <a:pt x="13" y="44"/>
                </a:lnTo>
                <a:lnTo>
                  <a:pt x="11" y="43"/>
                </a:lnTo>
                <a:lnTo>
                  <a:pt x="12" y="32"/>
                </a:lnTo>
                <a:lnTo>
                  <a:pt x="12" y="26"/>
                </a:lnTo>
                <a:lnTo>
                  <a:pt x="10" y="17"/>
                </a:lnTo>
                <a:lnTo>
                  <a:pt x="0" y="3"/>
                </a:lnTo>
                <a:lnTo>
                  <a:pt x="10" y="0"/>
                </a:lnTo>
                <a:lnTo>
                  <a:pt x="16" y="5"/>
                </a:lnTo>
                <a:lnTo>
                  <a:pt x="19" y="2"/>
                </a:lnTo>
                <a:lnTo>
                  <a:pt x="27" y="7"/>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32" name="Freeform 128"/>
          <p:cNvSpPr>
            <a:spLocks/>
          </p:cNvSpPr>
          <p:nvPr/>
        </p:nvSpPr>
        <p:spPr bwMode="auto">
          <a:xfrm>
            <a:off x="7832214" y="4583595"/>
            <a:ext cx="19050" cy="22225"/>
          </a:xfrm>
          <a:custGeom>
            <a:avLst/>
            <a:gdLst>
              <a:gd name="T0" fmla="*/ 1 w 25"/>
              <a:gd name="T1" fmla="*/ 3 h 37"/>
              <a:gd name="T2" fmla="*/ 1 w 25"/>
              <a:gd name="T3" fmla="*/ 3 h 37"/>
              <a:gd name="T4" fmla="*/ 0 w 25"/>
              <a:gd name="T5" fmla="*/ 2 h 37"/>
              <a:gd name="T6" fmla="*/ 0 w 25"/>
              <a:gd name="T7" fmla="*/ 2 h 37"/>
              <a:gd name="T8" fmla="*/ 1 w 25"/>
              <a:gd name="T9" fmla="*/ 1 h 37"/>
              <a:gd name="T10" fmla="*/ 2 w 25"/>
              <a:gd name="T11" fmla="*/ 1 h 37"/>
              <a:gd name="T12" fmla="*/ 3 w 25"/>
              <a:gd name="T13" fmla="*/ 0 h 37"/>
              <a:gd name="T14" fmla="*/ 4 w 25"/>
              <a:gd name="T15" fmla="*/ 0 h 37"/>
              <a:gd name="T16" fmla="*/ 6 w 25"/>
              <a:gd name="T17" fmla="*/ 0 h 37"/>
              <a:gd name="T18" fmla="*/ 6 w 25"/>
              <a:gd name="T19" fmla="*/ 1 h 37"/>
              <a:gd name="T20" fmla="*/ 6 w 25"/>
              <a:gd name="T21" fmla="*/ 1 h 37"/>
              <a:gd name="T22" fmla="*/ 5 w 25"/>
              <a:gd name="T23" fmla="*/ 2 h 37"/>
              <a:gd name="T24" fmla="*/ 4 w 25"/>
              <a:gd name="T25" fmla="*/ 2 h 37"/>
              <a:gd name="T26" fmla="*/ 4 w 25"/>
              <a:gd name="T27" fmla="*/ 3 h 37"/>
              <a:gd name="T28" fmla="*/ 3 w 25"/>
              <a:gd name="T29" fmla="*/ 3 h 37"/>
              <a:gd name="T30" fmla="*/ 2 w 25"/>
              <a:gd name="T31" fmla="*/ 4 h 37"/>
              <a:gd name="T32" fmla="*/ 2 w 25"/>
              <a:gd name="T33" fmla="*/ 5 h 37"/>
              <a:gd name="T34" fmla="*/ 1 w 25"/>
              <a:gd name="T35" fmla="*/ 5 h 37"/>
              <a:gd name="T36" fmla="*/ 0 w 25"/>
              <a:gd name="T37" fmla="*/ 5 h 37"/>
              <a:gd name="T38" fmla="*/ 0 w 25"/>
              <a:gd name="T39" fmla="*/ 5 h 37"/>
              <a:gd name="T40" fmla="*/ 0 w 25"/>
              <a:gd name="T41" fmla="*/ 5 h 37"/>
              <a:gd name="T42" fmla="*/ 1 w 25"/>
              <a:gd name="T43" fmla="*/ 3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37"/>
              <a:gd name="T68" fmla="*/ 25 w 25"/>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37">
                <a:moveTo>
                  <a:pt x="4" y="25"/>
                </a:moveTo>
                <a:lnTo>
                  <a:pt x="4" y="21"/>
                </a:lnTo>
                <a:lnTo>
                  <a:pt x="3" y="17"/>
                </a:lnTo>
                <a:lnTo>
                  <a:pt x="3" y="12"/>
                </a:lnTo>
                <a:lnTo>
                  <a:pt x="5" y="8"/>
                </a:lnTo>
                <a:lnTo>
                  <a:pt x="10" y="4"/>
                </a:lnTo>
                <a:lnTo>
                  <a:pt x="15" y="0"/>
                </a:lnTo>
                <a:lnTo>
                  <a:pt x="19" y="0"/>
                </a:lnTo>
                <a:lnTo>
                  <a:pt x="24" y="0"/>
                </a:lnTo>
                <a:lnTo>
                  <a:pt x="25" y="4"/>
                </a:lnTo>
                <a:lnTo>
                  <a:pt x="25" y="8"/>
                </a:lnTo>
                <a:lnTo>
                  <a:pt x="23" y="11"/>
                </a:lnTo>
                <a:lnTo>
                  <a:pt x="19" y="11"/>
                </a:lnTo>
                <a:lnTo>
                  <a:pt x="18" y="18"/>
                </a:lnTo>
                <a:lnTo>
                  <a:pt x="14" y="23"/>
                </a:lnTo>
                <a:lnTo>
                  <a:pt x="10" y="27"/>
                </a:lnTo>
                <a:lnTo>
                  <a:pt x="9" y="31"/>
                </a:lnTo>
                <a:lnTo>
                  <a:pt x="6" y="34"/>
                </a:lnTo>
                <a:lnTo>
                  <a:pt x="2" y="37"/>
                </a:lnTo>
                <a:lnTo>
                  <a:pt x="0" y="35"/>
                </a:lnTo>
                <a:lnTo>
                  <a:pt x="1" y="31"/>
                </a:lnTo>
                <a:lnTo>
                  <a:pt x="4" y="25"/>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33" name="Freeform 129"/>
          <p:cNvSpPr>
            <a:spLocks/>
          </p:cNvSpPr>
          <p:nvPr/>
        </p:nvSpPr>
        <p:spPr bwMode="auto">
          <a:xfrm>
            <a:off x="7805227" y="4642332"/>
            <a:ext cx="20638" cy="15875"/>
          </a:xfrm>
          <a:custGeom>
            <a:avLst/>
            <a:gdLst>
              <a:gd name="T0" fmla="*/ 2 w 26"/>
              <a:gd name="T1" fmla="*/ 1 h 25"/>
              <a:gd name="T2" fmla="*/ 4 w 26"/>
              <a:gd name="T3" fmla="*/ 0 h 25"/>
              <a:gd name="T4" fmla="*/ 5 w 26"/>
              <a:gd name="T5" fmla="*/ 0 h 25"/>
              <a:gd name="T6" fmla="*/ 7 w 26"/>
              <a:gd name="T7" fmla="*/ 1 h 25"/>
              <a:gd name="T8" fmla="*/ 5 w 26"/>
              <a:gd name="T9" fmla="*/ 2 h 25"/>
              <a:gd name="T10" fmla="*/ 5 w 26"/>
              <a:gd name="T11" fmla="*/ 3 h 25"/>
              <a:gd name="T12" fmla="*/ 3 w 26"/>
              <a:gd name="T13" fmla="*/ 4 h 25"/>
              <a:gd name="T14" fmla="*/ 3 w 26"/>
              <a:gd name="T15" fmla="*/ 4 h 25"/>
              <a:gd name="T16" fmla="*/ 1 w 26"/>
              <a:gd name="T17" fmla="*/ 4 h 25"/>
              <a:gd name="T18" fmla="*/ 0 w 26"/>
              <a:gd name="T19" fmla="*/ 4 h 25"/>
              <a:gd name="T20" fmla="*/ 0 w 26"/>
              <a:gd name="T21" fmla="*/ 3 h 25"/>
              <a:gd name="T22" fmla="*/ 1 w 26"/>
              <a:gd name="T23" fmla="*/ 2 h 25"/>
              <a:gd name="T24" fmla="*/ 2 w 26"/>
              <a:gd name="T25" fmla="*/ 1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5"/>
              <a:gd name="T41" fmla="*/ 26 w 26"/>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5">
                <a:moveTo>
                  <a:pt x="7" y="8"/>
                </a:moveTo>
                <a:lnTo>
                  <a:pt x="16" y="1"/>
                </a:lnTo>
                <a:lnTo>
                  <a:pt x="20" y="0"/>
                </a:lnTo>
                <a:lnTo>
                  <a:pt x="26" y="6"/>
                </a:lnTo>
                <a:lnTo>
                  <a:pt x="20" y="13"/>
                </a:lnTo>
                <a:lnTo>
                  <a:pt x="18" y="21"/>
                </a:lnTo>
                <a:lnTo>
                  <a:pt x="13" y="25"/>
                </a:lnTo>
                <a:lnTo>
                  <a:pt x="9" y="23"/>
                </a:lnTo>
                <a:lnTo>
                  <a:pt x="4" y="24"/>
                </a:lnTo>
                <a:lnTo>
                  <a:pt x="0" y="24"/>
                </a:lnTo>
                <a:lnTo>
                  <a:pt x="0" y="19"/>
                </a:lnTo>
                <a:lnTo>
                  <a:pt x="3" y="11"/>
                </a:lnTo>
                <a:lnTo>
                  <a:pt x="7" y="8"/>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34" name="Freeform 130"/>
          <p:cNvSpPr>
            <a:spLocks/>
          </p:cNvSpPr>
          <p:nvPr/>
        </p:nvSpPr>
        <p:spPr bwMode="auto">
          <a:xfrm>
            <a:off x="7848089" y="4593120"/>
            <a:ext cx="11113" cy="19050"/>
          </a:xfrm>
          <a:custGeom>
            <a:avLst/>
            <a:gdLst>
              <a:gd name="T0" fmla="*/ 2 w 16"/>
              <a:gd name="T1" fmla="*/ 3 h 28"/>
              <a:gd name="T2" fmla="*/ 2 w 16"/>
              <a:gd name="T3" fmla="*/ 5 h 28"/>
              <a:gd name="T4" fmla="*/ 2 w 16"/>
              <a:gd name="T5" fmla="*/ 5 h 28"/>
              <a:gd name="T6" fmla="*/ 1 w 16"/>
              <a:gd name="T7" fmla="*/ 5 h 28"/>
              <a:gd name="T8" fmla="*/ 0 w 16"/>
              <a:gd name="T9" fmla="*/ 5 h 28"/>
              <a:gd name="T10" fmla="*/ 0 w 16"/>
              <a:gd name="T11" fmla="*/ 3 h 28"/>
              <a:gd name="T12" fmla="*/ 0 w 16"/>
              <a:gd name="T13" fmla="*/ 2 h 28"/>
              <a:gd name="T14" fmla="*/ 1 w 16"/>
              <a:gd name="T15" fmla="*/ 1 h 28"/>
              <a:gd name="T16" fmla="*/ 1 w 16"/>
              <a:gd name="T17" fmla="*/ 0 h 28"/>
              <a:gd name="T18" fmla="*/ 2 w 16"/>
              <a:gd name="T19" fmla="*/ 0 h 28"/>
              <a:gd name="T20" fmla="*/ 3 w 16"/>
              <a:gd name="T21" fmla="*/ 0 h 28"/>
              <a:gd name="T22" fmla="*/ 3 w 16"/>
              <a:gd name="T23" fmla="*/ 1 h 28"/>
              <a:gd name="T24" fmla="*/ 2 w 16"/>
              <a:gd name="T25" fmla="*/ 3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8"/>
              <a:gd name="T41" fmla="*/ 16 w 16"/>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8">
                <a:moveTo>
                  <a:pt x="10" y="15"/>
                </a:moveTo>
                <a:lnTo>
                  <a:pt x="11" y="25"/>
                </a:lnTo>
                <a:lnTo>
                  <a:pt x="9" y="28"/>
                </a:lnTo>
                <a:lnTo>
                  <a:pt x="4" y="28"/>
                </a:lnTo>
                <a:lnTo>
                  <a:pt x="3" y="25"/>
                </a:lnTo>
                <a:lnTo>
                  <a:pt x="3" y="13"/>
                </a:lnTo>
                <a:lnTo>
                  <a:pt x="0" y="9"/>
                </a:lnTo>
                <a:lnTo>
                  <a:pt x="5" y="6"/>
                </a:lnTo>
                <a:lnTo>
                  <a:pt x="6" y="2"/>
                </a:lnTo>
                <a:lnTo>
                  <a:pt x="9" y="0"/>
                </a:lnTo>
                <a:lnTo>
                  <a:pt x="15" y="1"/>
                </a:lnTo>
                <a:lnTo>
                  <a:pt x="16" y="5"/>
                </a:lnTo>
                <a:lnTo>
                  <a:pt x="10" y="15"/>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35" name="Freeform 131"/>
          <p:cNvSpPr>
            <a:spLocks/>
          </p:cNvSpPr>
          <p:nvPr/>
        </p:nvSpPr>
        <p:spPr bwMode="auto">
          <a:xfrm>
            <a:off x="7794114" y="4674082"/>
            <a:ext cx="19050" cy="15875"/>
          </a:xfrm>
          <a:custGeom>
            <a:avLst/>
            <a:gdLst>
              <a:gd name="T0" fmla="*/ 2 w 26"/>
              <a:gd name="T1" fmla="*/ 2 h 25"/>
              <a:gd name="T2" fmla="*/ 2 w 26"/>
              <a:gd name="T3" fmla="*/ 1 h 25"/>
              <a:gd name="T4" fmla="*/ 3 w 26"/>
              <a:gd name="T5" fmla="*/ 0 h 25"/>
              <a:gd name="T6" fmla="*/ 3 w 26"/>
              <a:gd name="T7" fmla="*/ 0 h 25"/>
              <a:gd name="T8" fmla="*/ 3 w 26"/>
              <a:gd name="T9" fmla="*/ 2 h 25"/>
              <a:gd name="T10" fmla="*/ 5 w 26"/>
              <a:gd name="T11" fmla="*/ 1 h 25"/>
              <a:gd name="T12" fmla="*/ 6 w 26"/>
              <a:gd name="T13" fmla="*/ 1 h 25"/>
              <a:gd name="T14" fmla="*/ 6 w 26"/>
              <a:gd name="T15" fmla="*/ 2 h 25"/>
              <a:gd name="T16" fmla="*/ 5 w 26"/>
              <a:gd name="T17" fmla="*/ 2 h 25"/>
              <a:gd name="T18" fmla="*/ 3 w 26"/>
              <a:gd name="T19" fmla="*/ 2 h 25"/>
              <a:gd name="T20" fmla="*/ 2 w 26"/>
              <a:gd name="T21" fmla="*/ 3 h 25"/>
              <a:gd name="T22" fmla="*/ 1 w 26"/>
              <a:gd name="T23" fmla="*/ 3 h 25"/>
              <a:gd name="T24" fmla="*/ 0 w 26"/>
              <a:gd name="T25" fmla="*/ 4 h 25"/>
              <a:gd name="T26" fmla="*/ 0 w 26"/>
              <a:gd name="T27" fmla="*/ 3 h 25"/>
              <a:gd name="T28" fmla="*/ 2 w 26"/>
              <a:gd name="T29" fmla="*/ 2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25"/>
              <a:gd name="T47" fmla="*/ 26 w 26"/>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25">
                <a:moveTo>
                  <a:pt x="8" y="9"/>
                </a:moveTo>
                <a:lnTo>
                  <a:pt x="10" y="4"/>
                </a:lnTo>
                <a:lnTo>
                  <a:pt x="12" y="0"/>
                </a:lnTo>
                <a:lnTo>
                  <a:pt x="16" y="2"/>
                </a:lnTo>
                <a:lnTo>
                  <a:pt x="14" y="9"/>
                </a:lnTo>
                <a:lnTo>
                  <a:pt x="22" y="4"/>
                </a:lnTo>
                <a:lnTo>
                  <a:pt x="26" y="5"/>
                </a:lnTo>
                <a:lnTo>
                  <a:pt x="25" y="11"/>
                </a:lnTo>
                <a:lnTo>
                  <a:pt x="21" y="13"/>
                </a:lnTo>
                <a:lnTo>
                  <a:pt x="15" y="15"/>
                </a:lnTo>
                <a:lnTo>
                  <a:pt x="10" y="17"/>
                </a:lnTo>
                <a:lnTo>
                  <a:pt x="4" y="20"/>
                </a:lnTo>
                <a:lnTo>
                  <a:pt x="0" y="25"/>
                </a:lnTo>
                <a:lnTo>
                  <a:pt x="0" y="20"/>
                </a:lnTo>
                <a:lnTo>
                  <a:pt x="8" y="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36" name="Freeform 132"/>
          <p:cNvSpPr>
            <a:spLocks/>
          </p:cNvSpPr>
          <p:nvPr/>
        </p:nvSpPr>
        <p:spPr bwMode="auto">
          <a:xfrm>
            <a:off x="7836977" y="4618520"/>
            <a:ext cx="12700" cy="17463"/>
          </a:xfrm>
          <a:custGeom>
            <a:avLst/>
            <a:gdLst>
              <a:gd name="T0" fmla="*/ 4 w 17"/>
              <a:gd name="T1" fmla="*/ 0 h 30"/>
              <a:gd name="T2" fmla="*/ 4 w 17"/>
              <a:gd name="T3" fmla="*/ 1 h 30"/>
              <a:gd name="T4" fmla="*/ 3 w 17"/>
              <a:gd name="T5" fmla="*/ 1 h 30"/>
              <a:gd name="T6" fmla="*/ 3 w 17"/>
              <a:gd name="T7" fmla="*/ 1 h 30"/>
              <a:gd name="T8" fmla="*/ 2 w 17"/>
              <a:gd name="T9" fmla="*/ 3 h 30"/>
              <a:gd name="T10" fmla="*/ 2 w 17"/>
              <a:gd name="T11" fmla="*/ 3 h 30"/>
              <a:gd name="T12" fmla="*/ 3 w 17"/>
              <a:gd name="T13" fmla="*/ 4 h 30"/>
              <a:gd name="T14" fmla="*/ 2 w 17"/>
              <a:gd name="T15" fmla="*/ 4 h 30"/>
              <a:gd name="T16" fmla="*/ 0 w 17"/>
              <a:gd name="T17" fmla="*/ 4 h 30"/>
              <a:gd name="T18" fmla="*/ 0 w 17"/>
              <a:gd name="T19" fmla="*/ 3 h 30"/>
              <a:gd name="T20" fmla="*/ 1 w 17"/>
              <a:gd name="T21" fmla="*/ 3 h 30"/>
              <a:gd name="T22" fmla="*/ 1 w 17"/>
              <a:gd name="T23" fmla="*/ 1 h 30"/>
              <a:gd name="T24" fmla="*/ 1 w 17"/>
              <a:gd name="T25" fmla="*/ 1 h 30"/>
              <a:gd name="T26" fmla="*/ 2 w 17"/>
              <a:gd name="T27" fmla="*/ 0 h 30"/>
              <a:gd name="T28" fmla="*/ 3 w 17"/>
              <a:gd name="T29" fmla="*/ 0 h 30"/>
              <a:gd name="T30" fmla="*/ 4 w 17"/>
              <a:gd name="T31" fmla="*/ 0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30"/>
              <a:gd name="T50" fmla="*/ 17 w 17"/>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30">
                <a:moveTo>
                  <a:pt x="16" y="2"/>
                </a:moveTo>
                <a:lnTo>
                  <a:pt x="17" y="5"/>
                </a:lnTo>
                <a:lnTo>
                  <a:pt x="12" y="8"/>
                </a:lnTo>
                <a:lnTo>
                  <a:pt x="12" y="11"/>
                </a:lnTo>
                <a:lnTo>
                  <a:pt x="9" y="19"/>
                </a:lnTo>
                <a:lnTo>
                  <a:pt x="10" y="22"/>
                </a:lnTo>
                <a:lnTo>
                  <a:pt x="13" y="28"/>
                </a:lnTo>
                <a:lnTo>
                  <a:pt x="11" y="30"/>
                </a:lnTo>
                <a:lnTo>
                  <a:pt x="0" y="29"/>
                </a:lnTo>
                <a:lnTo>
                  <a:pt x="3" y="25"/>
                </a:lnTo>
                <a:lnTo>
                  <a:pt x="4" y="18"/>
                </a:lnTo>
                <a:lnTo>
                  <a:pt x="5" y="9"/>
                </a:lnTo>
                <a:lnTo>
                  <a:pt x="7" y="5"/>
                </a:lnTo>
                <a:lnTo>
                  <a:pt x="10" y="0"/>
                </a:lnTo>
                <a:lnTo>
                  <a:pt x="12" y="0"/>
                </a:lnTo>
                <a:lnTo>
                  <a:pt x="16" y="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37" name="Freeform 133"/>
          <p:cNvSpPr>
            <a:spLocks/>
          </p:cNvSpPr>
          <p:nvPr/>
        </p:nvSpPr>
        <p:spPr bwMode="auto">
          <a:xfrm>
            <a:off x="7622664" y="4677257"/>
            <a:ext cx="122238" cy="76200"/>
          </a:xfrm>
          <a:custGeom>
            <a:avLst/>
            <a:gdLst>
              <a:gd name="T0" fmla="*/ 30 w 163"/>
              <a:gd name="T1" fmla="*/ 5 h 118"/>
              <a:gd name="T2" fmla="*/ 32 w 163"/>
              <a:gd name="T3" fmla="*/ 4 h 118"/>
              <a:gd name="T4" fmla="*/ 35 w 163"/>
              <a:gd name="T5" fmla="*/ 5 h 118"/>
              <a:gd name="T6" fmla="*/ 36 w 163"/>
              <a:gd name="T7" fmla="*/ 5 h 118"/>
              <a:gd name="T8" fmla="*/ 34 w 163"/>
              <a:gd name="T9" fmla="*/ 8 h 118"/>
              <a:gd name="T10" fmla="*/ 33 w 163"/>
              <a:gd name="T11" fmla="*/ 8 h 118"/>
              <a:gd name="T12" fmla="*/ 32 w 163"/>
              <a:gd name="T13" fmla="*/ 8 h 118"/>
              <a:gd name="T14" fmla="*/ 29 w 163"/>
              <a:gd name="T15" fmla="*/ 9 h 118"/>
              <a:gd name="T16" fmla="*/ 27 w 163"/>
              <a:gd name="T17" fmla="*/ 9 h 118"/>
              <a:gd name="T18" fmla="*/ 24 w 163"/>
              <a:gd name="T19" fmla="*/ 11 h 118"/>
              <a:gd name="T20" fmla="*/ 28 w 163"/>
              <a:gd name="T21" fmla="*/ 12 h 118"/>
              <a:gd name="T22" fmla="*/ 24 w 163"/>
              <a:gd name="T23" fmla="*/ 13 h 118"/>
              <a:gd name="T24" fmla="*/ 21 w 163"/>
              <a:gd name="T25" fmla="*/ 15 h 118"/>
              <a:gd name="T26" fmla="*/ 20 w 163"/>
              <a:gd name="T27" fmla="*/ 15 h 118"/>
              <a:gd name="T28" fmla="*/ 21 w 163"/>
              <a:gd name="T29" fmla="*/ 13 h 118"/>
              <a:gd name="T30" fmla="*/ 22 w 163"/>
              <a:gd name="T31" fmla="*/ 13 h 118"/>
              <a:gd name="T32" fmla="*/ 21 w 163"/>
              <a:gd name="T33" fmla="*/ 12 h 118"/>
              <a:gd name="T34" fmla="*/ 23 w 163"/>
              <a:gd name="T35" fmla="*/ 11 h 118"/>
              <a:gd name="T36" fmla="*/ 24 w 163"/>
              <a:gd name="T37" fmla="*/ 10 h 118"/>
              <a:gd name="T38" fmla="*/ 21 w 163"/>
              <a:gd name="T39" fmla="*/ 10 h 118"/>
              <a:gd name="T40" fmla="*/ 20 w 163"/>
              <a:gd name="T41" fmla="*/ 11 h 118"/>
              <a:gd name="T42" fmla="*/ 20 w 163"/>
              <a:gd name="T43" fmla="*/ 12 h 118"/>
              <a:gd name="T44" fmla="*/ 16 w 163"/>
              <a:gd name="T45" fmla="*/ 14 h 118"/>
              <a:gd name="T46" fmla="*/ 14 w 163"/>
              <a:gd name="T47" fmla="*/ 15 h 118"/>
              <a:gd name="T48" fmla="*/ 12 w 163"/>
              <a:gd name="T49" fmla="*/ 17 h 118"/>
              <a:gd name="T50" fmla="*/ 10 w 163"/>
              <a:gd name="T51" fmla="*/ 17 h 118"/>
              <a:gd name="T52" fmla="*/ 9 w 163"/>
              <a:gd name="T53" fmla="*/ 18 h 118"/>
              <a:gd name="T54" fmla="*/ 8 w 163"/>
              <a:gd name="T55" fmla="*/ 20 h 118"/>
              <a:gd name="T56" fmla="*/ 7 w 163"/>
              <a:gd name="T57" fmla="*/ 19 h 118"/>
              <a:gd name="T58" fmla="*/ 6 w 163"/>
              <a:gd name="T59" fmla="*/ 18 h 118"/>
              <a:gd name="T60" fmla="*/ 3 w 163"/>
              <a:gd name="T61" fmla="*/ 16 h 118"/>
              <a:gd name="T62" fmla="*/ 3 w 163"/>
              <a:gd name="T63" fmla="*/ 14 h 118"/>
              <a:gd name="T64" fmla="*/ 5 w 163"/>
              <a:gd name="T65" fmla="*/ 12 h 118"/>
              <a:gd name="T66" fmla="*/ 4 w 163"/>
              <a:gd name="T67" fmla="*/ 11 h 118"/>
              <a:gd name="T68" fmla="*/ 1 w 163"/>
              <a:gd name="T69" fmla="*/ 11 h 118"/>
              <a:gd name="T70" fmla="*/ 0 w 163"/>
              <a:gd name="T71" fmla="*/ 10 h 118"/>
              <a:gd name="T72" fmla="*/ 4 w 163"/>
              <a:gd name="T73" fmla="*/ 7 h 118"/>
              <a:gd name="T74" fmla="*/ 7 w 163"/>
              <a:gd name="T75" fmla="*/ 8 h 118"/>
              <a:gd name="T76" fmla="*/ 9 w 163"/>
              <a:gd name="T77" fmla="*/ 7 h 118"/>
              <a:gd name="T78" fmla="*/ 12 w 163"/>
              <a:gd name="T79" fmla="*/ 6 h 118"/>
              <a:gd name="T80" fmla="*/ 13 w 163"/>
              <a:gd name="T81" fmla="*/ 5 h 118"/>
              <a:gd name="T82" fmla="*/ 12 w 163"/>
              <a:gd name="T83" fmla="*/ 4 h 118"/>
              <a:gd name="T84" fmla="*/ 20 w 163"/>
              <a:gd name="T85" fmla="*/ 0 h 118"/>
              <a:gd name="T86" fmla="*/ 23 w 163"/>
              <a:gd name="T87" fmla="*/ 1 h 118"/>
              <a:gd name="T88" fmla="*/ 26 w 163"/>
              <a:gd name="T89" fmla="*/ 3 h 118"/>
              <a:gd name="T90" fmla="*/ 28 w 163"/>
              <a:gd name="T91" fmla="*/ 5 h 1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3"/>
              <a:gd name="T139" fmla="*/ 0 h 118"/>
              <a:gd name="T140" fmla="*/ 163 w 163"/>
              <a:gd name="T141" fmla="*/ 118 h 1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3" h="118">
                <a:moveTo>
                  <a:pt x="127" y="31"/>
                </a:moveTo>
                <a:lnTo>
                  <a:pt x="133" y="33"/>
                </a:lnTo>
                <a:lnTo>
                  <a:pt x="139" y="29"/>
                </a:lnTo>
                <a:lnTo>
                  <a:pt x="142" y="27"/>
                </a:lnTo>
                <a:lnTo>
                  <a:pt x="152" y="31"/>
                </a:lnTo>
                <a:lnTo>
                  <a:pt x="157" y="29"/>
                </a:lnTo>
                <a:lnTo>
                  <a:pt x="161" y="27"/>
                </a:lnTo>
                <a:lnTo>
                  <a:pt x="163" y="29"/>
                </a:lnTo>
                <a:lnTo>
                  <a:pt x="158" y="45"/>
                </a:lnTo>
                <a:lnTo>
                  <a:pt x="154" y="48"/>
                </a:lnTo>
                <a:lnTo>
                  <a:pt x="149" y="50"/>
                </a:lnTo>
                <a:lnTo>
                  <a:pt x="146" y="50"/>
                </a:lnTo>
                <a:lnTo>
                  <a:pt x="145" y="47"/>
                </a:lnTo>
                <a:lnTo>
                  <a:pt x="142" y="47"/>
                </a:lnTo>
                <a:lnTo>
                  <a:pt x="134" y="54"/>
                </a:lnTo>
                <a:lnTo>
                  <a:pt x="132" y="54"/>
                </a:lnTo>
                <a:lnTo>
                  <a:pt x="128" y="54"/>
                </a:lnTo>
                <a:lnTo>
                  <a:pt x="123" y="56"/>
                </a:lnTo>
                <a:lnTo>
                  <a:pt x="114" y="61"/>
                </a:lnTo>
                <a:lnTo>
                  <a:pt x="109" y="69"/>
                </a:lnTo>
                <a:lnTo>
                  <a:pt x="123" y="68"/>
                </a:lnTo>
                <a:lnTo>
                  <a:pt x="125" y="72"/>
                </a:lnTo>
                <a:lnTo>
                  <a:pt x="120" y="77"/>
                </a:lnTo>
                <a:lnTo>
                  <a:pt x="105" y="82"/>
                </a:lnTo>
                <a:lnTo>
                  <a:pt x="98" y="86"/>
                </a:lnTo>
                <a:lnTo>
                  <a:pt x="93" y="91"/>
                </a:lnTo>
                <a:lnTo>
                  <a:pt x="90" y="92"/>
                </a:lnTo>
                <a:lnTo>
                  <a:pt x="89" y="90"/>
                </a:lnTo>
                <a:lnTo>
                  <a:pt x="89" y="86"/>
                </a:lnTo>
                <a:lnTo>
                  <a:pt x="93" y="81"/>
                </a:lnTo>
                <a:lnTo>
                  <a:pt x="96" y="79"/>
                </a:lnTo>
                <a:lnTo>
                  <a:pt x="98" y="77"/>
                </a:lnTo>
                <a:lnTo>
                  <a:pt x="94" y="75"/>
                </a:lnTo>
                <a:lnTo>
                  <a:pt x="96" y="71"/>
                </a:lnTo>
                <a:lnTo>
                  <a:pt x="100" y="68"/>
                </a:lnTo>
                <a:lnTo>
                  <a:pt x="103" y="68"/>
                </a:lnTo>
                <a:lnTo>
                  <a:pt x="106" y="65"/>
                </a:lnTo>
                <a:lnTo>
                  <a:pt x="106" y="62"/>
                </a:lnTo>
                <a:lnTo>
                  <a:pt x="103" y="60"/>
                </a:lnTo>
                <a:lnTo>
                  <a:pt x="95" y="61"/>
                </a:lnTo>
                <a:lnTo>
                  <a:pt x="92" y="63"/>
                </a:lnTo>
                <a:lnTo>
                  <a:pt x="89" y="68"/>
                </a:lnTo>
                <a:lnTo>
                  <a:pt x="92" y="71"/>
                </a:lnTo>
                <a:lnTo>
                  <a:pt x="90" y="74"/>
                </a:lnTo>
                <a:lnTo>
                  <a:pt x="85" y="78"/>
                </a:lnTo>
                <a:lnTo>
                  <a:pt x="70" y="85"/>
                </a:lnTo>
                <a:lnTo>
                  <a:pt x="69" y="87"/>
                </a:lnTo>
                <a:lnTo>
                  <a:pt x="61" y="90"/>
                </a:lnTo>
                <a:lnTo>
                  <a:pt x="59" y="93"/>
                </a:lnTo>
                <a:lnTo>
                  <a:pt x="56" y="100"/>
                </a:lnTo>
                <a:lnTo>
                  <a:pt x="53" y="101"/>
                </a:lnTo>
                <a:lnTo>
                  <a:pt x="46" y="102"/>
                </a:lnTo>
                <a:lnTo>
                  <a:pt x="40" y="104"/>
                </a:lnTo>
                <a:lnTo>
                  <a:pt x="38" y="109"/>
                </a:lnTo>
                <a:lnTo>
                  <a:pt x="38" y="115"/>
                </a:lnTo>
                <a:lnTo>
                  <a:pt x="36" y="118"/>
                </a:lnTo>
                <a:lnTo>
                  <a:pt x="33" y="116"/>
                </a:lnTo>
                <a:lnTo>
                  <a:pt x="32" y="112"/>
                </a:lnTo>
                <a:lnTo>
                  <a:pt x="27" y="111"/>
                </a:lnTo>
                <a:lnTo>
                  <a:pt x="26" y="107"/>
                </a:lnTo>
                <a:lnTo>
                  <a:pt x="15" y="104"/>
                </a:lnTo>
                <a:lnTo>
                  <a:pt x="13" y="99"/>
                </a:lnTo>
                <a:lnTo>
                  <a:pt x="13" y="91"/>
                </a:lnTo>
                <a:lnTo>
                  <a:pt x="15" y="86"/>
                </a:lnTo>
                <a:lnTo>
                  <a:pt x="20" y="79"/>
                </a:lnTo>
                <a:lnTo>
                  <a:pt x="21" y="74"/>
                </a:lnTo>
                <a:lnTo>
                  <a:pt x="18" y="74"/>
                </a:lnTo>
                <a:lnTo>
                  <a:pt x="16" y="65"/>
                </a:lnTo>
                <a:lnTo>
                  <a:pt x="10" y="64"/>
                </a:lnTo>
                <a:lnTo>
                  <a:pt x="7" y="66"/>
                </a:lnTo>
                <a:lnTo>
                  <a:pt x="4" y="63"/>
                </a:lnTo>
                <a:lnTo>
                  <a:pt x="1" y="60"/>
                </a:lnTo>
                <a:lnTo>
                  <a:pt x="0" y="53"/>
                </a:lnTo>
                <a:lnTo>
                  <a:pt x="19" y="39"/>
                </a:lnTo>
                <a:lnTo>
                  <a:pt x="24" y="41"/>
                </a:lnTo>
                <a:lnTo>
                  <a:pt x="29" y="46"/>
                </a:lnTo>
                <a:lnTo>
                  <a:pt x="36" y="47"/>
                </a:lnTo>
                <a:lnTo>
                  <a:pt x="42" y="44"/>
                </a:lnTo>
                <a:lnTo>
                  <a:pt x="50" y="42"/>
                </a:lnTo>
                <a:lnTo>
                  <a:pt x="54" y="38"/>
                </a:lnTo>
                <a:lnTo>
                  <a:pt x="53" y="36"/>
                </a:lnTo>
                <a:lnTo>
                  <a:pt x="58" y="31"/>
                </a:lnTo>
                <a:lnTo>
                  <a:pt x="54" y="24"/>
                </a:lnTo>
                <a:lnTo>
                  <a:pt x="55" y="21"/>
                </a:lnTo>
                <a:lnTo>
                  <a:pt x="79" y="6"/>
                </a:lnTo>
                <a:lnTo>
                  <a:pt x="88" y="1"/>
                </a:lnTo>
                <a:lnTo>
                  <a:pt x="96" y="0"/>
                </a:lnTo>
                <a:lnTo>
                  <a:pt x="104" y="6"/>
                </a:lnTo>
                <a:lnTo>
                  <a:pt x="114" y="13"/>
                </a:lnTo>
                <a:lnTo>
                  <a:pt x="117" y="20"/>
                </a:lnTo>
                <a:lnTo>
                  <a:pt x="121" y="24"/>
                </a:lnTo>
                <a:lnTo>
                  <a:pt x="127" y="3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38" name="Freeform 134"/>
          <p:cNvSpPr>
            <a:spLocks/>
          </p:cNvSpPr>
          <p:nvPr/>
        </p:nvSpPr>
        <p:spPr bwMode="auto">
          <a:xfrm>
            <a:off x="7722677" y="4715357"/>
            <a:ext cx="33338" cy="44450"/>
          </a:xfrm>
          <a:custGeom>
            <a:avLst/>
            <a:gdLst>
              <a:gd name="T0" fmla="*/ 5 w 43"/>
              <a:gd name="T1" fmla="*/ 12 h 68"/>
              <a:gd name="T2" fmla="*/ 6 w 43"/>
              <a:gd name="T3" fmla="*/ 11 h 68"/>
              <a:gd name="T4" fmla="*/ 6 w 43"/>
              <a:gd name="T5" fmla="*/ 7 h 68"/>
              <a:gd name="T6" fmla="*/ 8 w 43"/>
              <a:gd name="T7" fmla="*/ 5 h 68"/>
              <a:gd name="T8" fmla="*/ 8 w 43"/>
              <a:gd name="T9" fmla="*/ 4 h 68"/>
              <a:gd name="T10" fmla="*/ 10 w 43"/>
              <a:gd name="T11" fmla="*/ 3 h 68"/>
              <a:gd name="T12" fmla="*/ 10 w 43"/>
              <a:gd name="T13" fmla="*/ 2 h 68"/>
              <a:gd name="T14" fmla="*/ 9 w 43"/>
              <a:gd name="T15" fmla="*/ 0 h 68"/>
              <a:gd name="T16" fmla="*/ 9 w 43"/>
              <a:gd name="T17" fmla="*/ 0 h 68"/>
              <a:gd name="T18" fmla="*/ 5 w 43"/>
              <a:gd name="T19" fmla="*/ 3 h 68"/>
              <a:gd name="T20" fmla="*/ 2 w 43"/>
              <a:gd name="T21" fmla="*/ 5 h 68"/>
              <a:gd name="T22" fmla="*/ 2 w 43"/>
              <a:gd name="T23" fmla="*/ 5 h 68"/>
              <a:gd name="T24" fmla="*/ 2 w 43"/>
              <a:gd name="T25" fmla="*/ 5 h 68"/>
              <a:gd name="T26" fmla="*/ 2 w 43"/>
              <a:gd name="T27" fmla="*/ 5 h 68"/>
              <a:gd name="T28" fmla="*/ 0 w 43"/>
              <a:gd name="T29" fmla="*/ 7 h 68"/>
              <a:gd name="T30" fmla="*/ 0 w 43"/>
              <a:gd name="T31" fmla="*/ 8 h 68"/>
              <a:gd name="T32" fmla="*/ 1 w 43"/>
              <a:gd name="T33" fmla="*/ 7 h 68"/>
              <a:gd name="T34" fmla="*/ 2 w 43"/>
              <a:gd name="T35" fmla="*/ 8 h 68"/>
              <a:gd name="T36" fmla="*/ 1 w 43"/>
              <a:gd name="T37" fmla="*/ 8 h 68"/>
              <a:gd name="T38" fmla="*/ 0 w 43"/>
              <a:gd name="T39" fmla="*/ 9 h 68"/>
              <a:gd name="T40" fmla="*/ 0 w 43"/>
              <a:gd name="T41" fmla="*/ 9 h 68"/>
              <a:gd name="T42" fmla="*/ 0 w 43"/>
              <a:gd name="T43" fmla="*/ 10 h 68"/>
              <a:gd name="T44" fmla="*/ 2 w 43"/>
              <a:gd name="T45" fmla="*/ 11 h 68"/>
              <a:gd name="T46" fmla="*/ 3 w 43"/>
              <a:gd name="T47" fmla="*/ 11 h 68"/>
              <a:gd name="T48" fmla="*/ 4 w 43"/>
              <a:gd name="T49" fmla="*/ 12 h 68"/>
              <a:gd name="T50" fmla="*/ 5 w 43"/>
              <a:gd name="T51" fmla="*/ 12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
              <a:gd name="T79" fmla="*/ 0 h 68"/>
              <a:gd name="T80" fmla="*/ 43 w 43"/>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 h="68">
                <a:moveTo>
                  <a:pt x="22" y="68"/>
                </a:moveTo>
                <a:lnTo>
                  <a:pt x="25" y="62"/>
                </a:lnTo>
                <a:lnTo>
                  <a:pt x="26" y="41"/>
                </a:lnTo>
                <a:lnTo>
                  <a:pt x="35" y="32"/>
                </a:lnTo>
                <a:lnTo>
                  <a:pt x="35" y="24"/>
                </a:lnTo>
                <a:lnTo>
                  <a:pt x="41" y="18"/>
                </a:lnTo>
                <a:lnTo>
                  <a:pt x="43" y="13"/>
                </a:lnTo>
                <a:lnTo>
                  <a:pt x="38" y="0"/>
                </a:lnTo>
                <a:lnTo>
                  <a:pt x="37" y="1"/>
                </a:lnTo>
                <a:lnTo>
                  <a:pt x="21" y="19"/>
                </a:lnTo>
                <a:lnTo>
                  <a:pt x="9" y="26"/>
                </a:lnTo>
                <a:lnTo>
                  <a:pt x="8" y="28"/>
                </a:lnTo>
                <a:lnTo>
                  <a:pt x="10" y="28"/>
                </a:lnTo>
                <a:lnTo>
                  <a:pt x="10" y="31"/>
                </a:lnTo>
                <a:lnTo>
                  <a:pt x="1" y="42"/>
                </a:lnTo>
                <a:lnTo>
                  <a:pt x="2" y="45"/>
                </a:lnTo>
                <a:lnTo>
                  <a:pt x="7" y="44"/>
                </a:lnTo>
                <a:lnTo>
                  <a:pt x="8" y="46"/>
                </a:lnTo>
                <a:lnTo>
                  <a:pt x="7" y="48"/>
                </a:lnTo>
                <a:lnTo>
                  <a:pt x="3" y="50"/>
                </a:lnTo>
                <a:lnTo>
                  <a:pt x="0" y="55"/>
                </a:lnTo>
                <a:lnTo>
                  <a:pt x="2" y="61"/>
                </a:lnTo>
                <a:lnTo>
                  <a:pt x="8" y="65"/>
                </a:lnTo>
                <a:lnTo>
                  <a:pt x="15" y="62"/>
                </a:lnTo>
                <a:lnTo>
                  <a:pt x="17" y="68"/>
                </a:lnTo>
                <a:lnTo>
                  <a:pt x="22" y="68"/>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39" name="Freeform 135"/>
          <p:cNvSpPr>
            <a:spLocks/>
          </p:cNvSpPr>
          <p:nvPr/>
        </p:nvSpPr>
        <p:spPr bwMode="auto">
          <a:xfrm>
            <a:off x="7678227" y="4769332"/>
            <a:ext cx="49213" cy="28575"/>
          </a:xfrm>
          <a:custGeom>
            <a:avLst/>
            <a:gdLst>
              <a:gd name="T0" fmla="*/ 5 w 63"/>
              <a:gd name="T1" fmla="*/ 7 h 44"/>
              <a:gd name="T2" fmla="*/ 6 w 63"/>
              <a:gd name="T3" fmla="*/ 7 h 44"/>
              <a:gd name="T4" fmla="*/ 7 w 63"/>
              <a:gd name="T5" fmla="*/ 7 h 44"/>
              <a:gd name="T6" fmla="*/ 8 w 63"/>
              <a:gd name="T7" fmla="*/ 6 h 44"/>
              <a:gd name="T8" fmla="*/ 10 w 63"/>
              <a:gd name="T9" fmla="*/ 7 h 44"/>
              <a:gd name="T10" fmla="*/ 12 w 63"/>
              <a:gd name="T11" fmla="*/ 5 h 44"/>
              <a:gd name="T12" fmla="*/ 11 w 63"/>
              <a:gd name="T13" fmla="*/ 5 h 44"/>
              <a:gd name="T14" fmla="*/ 10 w 63"/>
              <a:gd name="T15" fmla="*/ 5 h 44"/>
              <a:gd name="T16" fmla="*/ 10 w 63"/>
              <a:gd name="T17" fmla="*/ 3 h 44"/>
              <a:gd name="T18" fmla="*/ 14 w 63"/>
              <a:gd name="T19" fmla="*/ 2 h 44"/>
              <a:gd name="T20" fmla="*/ 15 w 63"/>
              <a:gd name="T21" fmla="*/ 1 h 44"/>
              <a:gd name="T22" fmla="*/ 15 w 63"/>
              <a:gd name="T23" fmla="*/ 0 h 44"/>
              <a:gd name="T24" fmla="*/ 15 w 63"/>
              <a:gd name="T25" fmla="*/ 0 h 44"/>
              <a:gd name="T26" fmla="*/ 14 w 63"/>
              <a:gd name="T27" fmla="*/ 0 h 44"/>
              <a:gd name="T28" fmla="*/ 13 w 63"/>
              <a:gd name="T29" fmla="*/ 1 h 44"/>
              <a:gd name="T30" fmla="*/ 10 w 63"/>
              <a:gd name="T31" fmla="*/ 2 h 44"/>
              <a:gd name="T32" fmla="*/ 9 w 63"/>
              <a:gd name="T33" fmla="*/ 2 h 44"/>
              <a:gd name="T34" fmla="*/ 4 w 63"/>
              <a:gd name="T35" fmla="*/ 4 h 44"/>
              <a:gd name="T36" fmla="*/ 4 w 63"/>
              <a:gd name="T37" fmla="*/ 5 h 44"/>
              <a:gd name="T38" fmla="*/ 1 w 63"/>
              <a:gd name="T39" fmla="*/ 6 h 44"/>
              <a:gd name="T40" fmla="*/ 0 w 63"/>
              <a:gd name="T41" fmla="*/ 7 h 44"/>
              <a:gd name="T42" fmla="*/ 0 w 63"/>
              <a:gd name="T43" fmla="*/ 7 h 44"/>
              <a:gd name="T44" fmla="*/ 0 w 63"/>
              <a:gd name="T45" fmla="*/ 7 h 44"/>
              <a:gd name="T46" fmla="*/ 1 w 63"/>
              <a:gd name="T47" fmla="*/ 7 h 44"/>
              <a:gd name="T48" fmla="*/ 3 w 63"/>
              <a:gd name="T49" fmla="*/ 6 h 44"/>
              <a:gd name="T50" fmla="*/ 3 w 63"/>
              <a:gd name="T51" fmla="*/ 7 h 44"/>
              <a:gd name="T52" fmla="*/ 3 w 63"/>
              <a:gd name="T53" fmla="*/ 7 h 44"/>
              <a:gd name="T54" fmla="*/ 5 w 63"/>
              <a:gd name="T55" fmla="*/ 7 h 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4"/>
              <a:gd name="T86" fmla="*/ 63 w 63"/>
              <a:gd name="T87" fmla="*/ 44 h 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4">
                <a:moveTo>
                  <a:pt x="23" y="44"/>
                </a:moveTo>
                <a:lnTo>
                  <a:pt x="27" y="42"/>
                </a:lnTo>
                <a:lnTo>
                  <a:pt x="29" y="39"/>
                </a:lnTo>
                <a:lnTo>
                  <a:pt x="33" y="37"/>
                </a:lnTo>
                <a:lnTo>
                  <a:pt x="40" y="38"/>
                </a:lnTo>
                <a:lnTo>
                  <a:pt x="50" y="32"/>
                </a:lnTo>
                <a:lnTo>
                  <a:pt x="46" y="29"/>
                </a:lnTo>
                <a:lnTo>
                  <a:pt x="41" y="26"/>
                </a:lnTo>
                <a:lnTo>
                  <a:pt x="43" y="20"/>
                </a:lnTo>
                <a:lnTo>
                  <a:pt x="59" y="12"/>
                </a:lnTo>
                <a:lnTo>
                  <a:pt x="63" y="8"/>
                </a:lnTo>
                <a:lnTo>
                  <a:pt x="63" y="2"/>
                </a:lnTo>
                <a:lnTo>
                  <a:pt x="60" y="0"/>
                </a:lnTo>
                <a:lnTo>
                  <a:pt x="56" y="3"/>
                </a:lnTo>
                <a:lnTo>
                  <a:pt x="53" y="7"/>
                </a:lnTo>
                <a:lnTo>
                  <a:pt x="43" y="14"/>
                </a:lnTo>
                <a:lnTo>
                  <a:pt x="38" y="12"/>
                </a:lnTo>
                <a:lnTo>
                  <a:pt x="19" y="24"/>
                </a:lnTo>
                <a:lnTo>
                  <a:pt x="16" y="26"/>
                </a:lnTo>
                <a:lnTo>
                  <a:pt x="7" y="33"/>
                </a:lnTo>
                <a:lnTo>
                  <a:pt x="0" y="40"/>
                </a:lnTo>
                <a:lnTo>
                  <a:pt x="0" y="44"/>
                </a:lnTo>
                <a:lnTo>
                  <a:pt x="3" y="44"/>
                </a:lnTo>
                <a:lnTo>
                  <a:pt x="7" y="41"/>
                </a:lnTo>
                <a:lnTo>
                  <a:pt x="13" y="37"/>
                </a:lnTo>
                <a:lnTo>
                  <a:pt x="14" y="39"/>
                </a:lnTo>
                <a:lnTo>
                  <a:pt x="14" y="43"/>
                </a:lnTo>
                <a:lnTo>
                  <a:pt x="23" y="4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40" name="Freeform 136"/>
          <p:cNvSpPr>
            <a:spLocks/>
          </p:cNvSpPr>
          <p:nvPr/>
        </p:nvSpPr>
        <p:spPr bwMode="auto">
          <a:xfrm>
            <a:off x="7656002" y="4751870"/>
            <a:ext cx="36513" cy="25400"/>
          </a:xfrm>
          <a:custGeom>
            <a:avLst/>
            <a:gdLst>
              <a:gd name="T0" fmla="*/ 1 w 46"/>
              <a:gd name="T1" fmla="*/ 6 h 41"/>
              <a:gd name="T2" fmla="*/ 2 w 46"/>
              <a:gd name="T3" fmla="*/ 5 h 41"/>
              <a:gd name="T4" fmla="*/ 3 w 46"/>
              <a:gd name="T5" fmla="*/ 5 h 41"/>
              <a:gd name="T6" fmla="*/ 3 w 46"/>
              <a:gd name="T7" fmla="*/ 4 h 41"/>
              <a:gd name="T8" fmla="*/ 4 w 46"/>
              <a:gd name="T9" fmla="*/ 5 h 41"/>
              <a:gd name="T10" fmla="*/ 5 w 46"/>
              <a:gd name="T11" fmla="*/ 5 h 41"/>
              <a:gd name="T12" fmla="*/ 5 w 46"/>
              <a:gd name="T13" fmla="*/ 6 h 41"/>
              <a:gd name="T14" fmla="*/ 6 w 46"/>
              <a:gd name="T15" fmla="*/ 5 h 41"/>
              <a:gd name="T16" fmla="*/ 7 w 46"/>
              <a:gd name="T17" fmla="*/ 5 h 41"/>
              <a:gd name="T18" fmla="*/ 6 w 46"/>
              <a:gd name="T19" fmla="*/ 4 h 41"/>
              <a:gd name="T20" fmla="*/ 6 w 46"/>
              <a:gd name="T21" fmla="*/ 3 h 41"/>
              <a:gd name="T22" fmla="*/ 7 w 46"/>
              <a:gd name="T23" fmla="*/ 3 h 41"/>
              <a:gd name="T24" fmla="*/ 7 w 46"/>
              <a:gd name="T25" fmla="*/ 3 h 41"/>
              <a:gd name="T26" fmla="*/ 9 w 46"/>
              <a:gd name="T27" fmla="*/ 3 h 41"/>
              <a:gd name="T28" fmla="*/ 9 w 46"/>
              <a:gd name="T29" fmla="*/ 2 h 41"/>
              <a:gd name="T30" fmla="*/ 9 w 46"/>
              <a:gd name="T31" fmla="*/ 1 h 41"/>
              <a:gd name="T32" fmla="*/ 10 w 46"/>
              <a:gd name="T33" fmla="*/ 1 h 41"/>
              <a:gd name="T34" fmla="*/ 11 w 46"/>
              <a:gd name="T35" fmla="*/ 1 h 41"/>
              <a:gd name="T36" fmla="*/ 12 w 46"/>
              <a:gd name="T37" fmla="*/ 0 h 41"/>
              <a:gd name="T38" fmla="*/ 11 w 46"/>
              <a:gd name="T39" fmla="*/ 0 h 41"/>
              <a:gd name="T40" fmla="*/ 8 w 46"/>
              <a:gd name="T41" fmla="*/ 0 h 41"/>
              <a:gd name="T42" fmla="*/ 6 w 46"/>
              <a:gd name="T43" fmla="*/ 1 h 41"/>
              <a:gd name="T44" fmla="*/ 3 w 46"/>
              <a:gd name="T45" fmla="*/ 1 h 41"/>
              <a:gd name="T46" fmla="*/ 3 w 46"/>
              <a:gd name="T47" fmla="*/ 1 h 41"/>
              <a:gd name="T48" fmla="*/ 1 w 46"/>
              <a:gd name="T49" fmla="*/ 2 h 41"/>
              <a:gd name="T50" fmla="*/ 1 w 46"/>
              <a:gd name="T51" fmla="*/ 2 h 41"/>
              <a:gd name="T52" fmla="*/ 2 w 46"/>
              <a:gd name="T53" fmla="*/ 2 h 41"/>
              <a:gd name="T54" fmla="*/ 1 w 46"/>
              <a:gd name="T55" fmla="*/ 3 h 41"/>
              <a:gd name="T56" fmla="*/ 1 w 46"/>
              <a:gd name="T57" fmla="*/ 4 h 41"/>
              <a:gd name="T58" fmla="*/ 0 w 46"/>
              <a:gd name="T59" fmla="*/ 4 h 41"/>
              <a:gd name="T60" fmla="*/ 1 w 46"/>
              <a:gd name="T61" fmla="*/ 5 h 41"/>
              <a:gd name="T62" fmla="*/ 0 w 46"/>
              <a:gd name="T63" fmla="*/ 6 h 41"/>
              <a:gd name="T64" fmla="*/ 1 w 46"/>
              <a:gd name="T65" fmla="*/ 6 h 41"/>
              <a:gd name="T66" fmla="*/ 1 w 46"/>
              <a:gd name="T67" fmla="*/ 6 h 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41"/>
              <a:gd name="T104" fmla="*/ 46 w 46"/>
              <a:gd name="T105" fmla="*/ 41 h 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41">
                <a:moveTo>
                  <a:pt x="6" y="39"/>
                </a:moveTo>
                <a:lnTo>
                  <a:pt x="8" y="37"/>
                </a:lnTo>
                <a:lnTo>
                  <a:pt x="10" y="30"/>
                </a:lnTo>
                <a:lnTo>
                  <a:pt x="14" y="28"/>
                </a:lnTo>
                <a:lnTo>
                  <a:pt x="16" y="31"/>
                </a:lnTo>
                <a:lnTo>
                  <a:pt x="18" y="35"/>
                </a:lnTo>
                <a:lnTo>
                  <a:pt x="20" y="38"/>
                </a:lnTo>
                <a:lnTo>
                  <a:pt x="26" y="37"/>
                </a:lnTo>
                <a:lnTo>
                  <a:pt x="30" y="33"/>
                </a:lnTo>
                <a:lnTo>
                  <a:pt x="26" y="27"/>
                </a:lnTo>
                <a:lnTo>
                  <a:pt x="24" y="21"/>
                </a:lnTo>
                <a:lnTo>
                  <a:pt x="28" y="18"/>
                </a:lnTo>
                <a:lnTo>
                  <a:pt x="31" y="20"/>
                </a:lnTo>
                <a:lnTo>
                  <a:pt x="33" y="17"/>
                </a:lnTo>
                <a:lnTo>
                  <a:pt x="33" y="13"/>
                </a:lnTo>
                <a:lnTo>
                  <a:pt x="35" y="7"/>
                </a:lnTo>
                <a:lnTo>
                  <a:pt x="40" y="7"/>
                </a:lnTo>
                <a:lnTo>
                  <a:pt x="44" y="5"/>
                </a:lnTo>
                <a:lnTo>
                  <a:pt x="46" y="2"/>
                </a:lnTo>
                <a:lnTo>
                  <a:pt x="42" y="2"/>
                </a:lnTo>
                <a:lnTo>
                  <a:pt x="32" y="0"/>
                </a:lnTo>
                <a:lnTo>
                  <a:pt x="23" y="4"/>
                </a:lnTo>
                <a:lnTo>
                  <a:pt x="14" y="4"/>
                </a:lnTo>
                <a:lnTo>
                  <a:pt x="9" y="5"/>
                </a:lnTo>
                <a:lnTo>
                  <a:pt x="7" y="9"/>
                </a:lnTo>
                <a:lnTo>
                  <a:pt x="7" y="11"/>
                </a:lnTo>
                <a:lnTo>
                  <a:pt x="8" y="16"/>
                </a:lnTo>
                <a:lnTo>
                  <a:pt x="7" y="19"/>
                </a:lnTo>
                <a:lnTo>
                  <a:pt x="1" y="26"/>
                </a:lnTo>
                <a:lnTo>
                  <a:pt x="0" y="29"/>
                </a:lnTo>
                <a:lnTo>
                  <a:pt x="1" y="35"/>
                </a:lnTo>
                <a:lnTo>
                  <a:pt x="0" y="40"/>
                </a:lnTo>
                <a:lnTo>
                  <a:pt x="1" y="41"/>
                </a:lnTo>
                <a:lnTo>
                  <a:pt x="6" y="3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41" name="Freeform 137"/>
          <p:cNvSpPr>
            <a:spLocks/>
          </p:cNvSpPr>
          <p:nvPr/>
        </p:nvSpPr>
        <p:spPr bwMode="auto">
          <a:xfrm>
            <a:off x="7678227" y="4661382"/>
            <a:ext cx="57150" cy="36513"/>
          </a:xfrm>
          <a:custGeom>
            <a:avLst/>
            <a:gdLst>
              <a:gd name="T0" fmla="*/ 12 w 73"/>
              <a:gd name="T1" fmla="*/ 9 h 56"/>
              <a:gd name="T2" fmla="*/ 14 w 73"/>
              <a:gd name="T3" fmla="*/ 9 h 56"/>
              <a:gd name="T4" fmla="*/ 15 w 73"/>
              <a:gd name="T5" fmla="*/ 9 h 56"/>
              <a:gd name="T6" fmla="*/ 16 w 73"/>
              <a:gd name="T7" fmla="*/ 9 h 56"/>
              <a:gd name="T8" fmla="*/ 15 w 73"/>
              <a:gd name="T9" fmla="*/ 8 h 56"/>
              <a:gd name="T10" fmla="*/ 16 w 73"/>
              <a:gd name="T11" fmla="*/ 7 h 56"/>
              <a:gd name="T12" fmla="*/ 17 w 73"/>
              <a:gd name="T13" fmla="*/ 6 h 56"/>
              <a:gd name="T14" fmla="*/ 18 w 73"/>
              <a:gd name="T15" fmla="*/ 5 h 56"/>
              <a:gd name="T16" fmla="*/ 17 w 73"/>
              <a:gd name="T17" fmla="*/ 4 h 56"/>
              <a:gd name="T18" fmla="*/ 15 w 73"/>
              <a:gd name="T19" fmla="*/ 3 h 56"/>
              <a:gd name="T20" fmla="*/ 14 w 73"/>
              <a:gd name="T21" fmla="*/ 3 h 56"/>
              <a:gd name="T22" fmla="*/ 13 w 73"/>
              <a:gd name="T23" fmla="*/ 2 h 56"/>
              <a:gd name="T24" fmla="*/ 9 w 73"/>
              <a:gd name="T25" fmla="*/ 0 h 56"/>
              <a:gd name="T26" fmla="*/ 7 w 73"/>
              <a:gd name="T27" fmla="*/ 0 h 56"/>
              <a:gd name="T28" fmla="*/ 6 w 73"/>
              <a:gd name="T29" fmla="*/ 0 h 56"/>
              <a:gd name="T30" fmla="*/ 4 w 73"/>
              <a:gd name="T31" fmla="*/ 0 h 56"/>
              <a:gd name="T32" fmla="*/ 1 w 73"/>
              <a:gd name="T33" fmla="*/ 1 h 56"/>
              <a:gd name="T34" fmla="*/ 1 w 73"/>
              <a:gd name="T35" fmla="*/ 2 h 56"/>
              <a:gd name="T36" fmla="*/ 1 w 73"/>
              <a:gd name="T37" fmla="*/ 2 h 56"/>
              <a:gd name="T38" fmla="*/ 0 w 73"/>
              <a:gd name="T39" fmla="*/ 3 h 56"/>
              <a:gd name="T40" fmla="*/ 0 w 73"/>
              <a:gd name="T41" fmla="*/ 3 h 56"/>
              <a:gd name="T42" fmla="*/ 0 w 73"/>
              <a:gd name="T43" fmla="*/ 5 h 56"/>
              <a:gd name="T44" fmla="*/ 3 w 73"/>
              <a:gd name="T45" fmla="*/ 4 h 56"/>
              <a:gd name="T46" fmla="*/ 5 w 73"/>
              <a:gd name="T47" fmla="*/ 4 h 56"/>
              <a:gd name="T48" fmla="*/ 7 w 73"/>
              <a:gd name="T49" fmla="*/ 5 h 56"/>
              <a:gd name="T50" fmla="*/ 9 w 73"/>
              <a:gd name="T51" fmla="*/ 6 h 56"/>
              <a:gd name="T52" fmla="*/ 10 w 73"/>
              <a:gd name="T53" fmla="*/ 7 h 56"/>
              <a:gd name="T54" fmla="*/ 11 w 73"/>
              <a:gd name="T55" fmla="*/ 8 h 56"/>
              <a:gd name="T56" fmla="*/ 12 w 73"/>
              <a:gd name="T57" fmla="*/ 9 h 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
              <a:gd name="T88" fmla="*/ 0 h 56"/>
              <a:gd name="T89" fmla="*/ 73 w 73"/>
              <a:gd name="T90" fmla="*/ 56 h 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 h="56">
                <a:moveTo>
                  <a:pt x="51" y="54"/>
                </a:moveTo>
                <a:lnTo>
                  <a:pt x="57" y="56"/>
                </a:lnTo>
                <a:lnTo>
                  <a:pt x="63" y="52"/>
                </a:lnTo>
                <a:lnTo>
                  <a:pt x="66" y="50"/>
                </a:lnTo>
                <a:lnTo>
                  <a:pt x="61" y="46"/>
                </a:lnTo>
                <a:lnTo>
                  <a:pt x="65" y="38"/>
                </a:lnTo>
                <a:lnTo>
                  <a:pt x="71" y="35"/>
                </a:lnTo>
                <a:lnTo>
                  <a:pt x="73" y="31"/>
                </a:lnTo>
                <a:lnTo>
                  <a:pt x="68" y="21"/>
                </a:lnTo>
                <a:lnTo>
                  <a:pt x="63" y="20"/>
                </a:lnTo>
                <a:lnTo>
                  <a:pt x="58" y="18"/>
                </a:lnTo>
                <a:lnTo>
                  <a:pt x="53" y="11"/>
                </a:lnTo>
                <a:lnTo>
                  <a:pt x="37" y="1"/>
                </a:lnTo>
                <a:lnTo>
                  <a:pt x="29" y="0"/>
                </a:lnTo>
                <a:lnTo>
                  <a:pt x="24" y="2"/>
                </a:lnTo>
                <a:lnTo>
                  <a:pt x="19" y="0"/>
                </a:lnTo>
                <a:lnTo>
                  <a:pt x="5" y="7"/>
                </a:lnTo>
                <a:lnTo>
                  <a:pt x="7" y="9"/>
                </a:lnTo>
                <a:lnTo>
                  <a:pt x="6" y="12"/>
                </a:lnTo>
                <a:lnTo>
                  <a:pt x="3" y="16"/>
                </a:lnTo>
                <a:lnTo>
                  <a:pt x="0" y="16"/>
                </a:lnTo>
                <a:lnTo>
                  <a:pt x="3" y="29"/>
                </a:lnTo>
                <a:lnTo>
                  <a:pt x="12" y="24"/>
                </a:lnTo>
                <a:lnTo>
                  <a:pt x="20" y="23"/>
                </a:lnTo>
                <a:lnTo>
                  <a:pt x="28" y="29"/>
                </a:lnTo>
                <a:lnTo>
                  <a:pt x="38" y="36"/>
                </a:lnTo>
                <a:lnTo>
                  <a:pt x="41" y="43"/>
                </a:lnTo>
                <a:lnTo>
                  <a:pt x="45" y="47"/>
                </a:lnTo>
                <a:lnTo>
                  <a:pt x="51" y="5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42" name="Freeform 138"/>
          <p:cNvSpPr>
            <a:spLocks/>
          </p:cNvSpPr>
          <p:nvPr/>
        </p:nvSpPr>
        <p:spPr bwMode="auto">
          <a:xfrm>
            <a:off x="7633777" y="4564545"/>
            <a:ext cx="38100" cy="34925"/>
          </a:xfrm>
          <a:custGeom>
            <a:avLst/>
            <a:gdLst>
              <a:gd name="T0" fmla="*/ 7 w 49"/>
              <a:gd name="T1" fmla="*/ 1 h 55"/>
              <a:gd name="T2" fmla="*/ 8 w 49"/>
              <a:gd name="T3" fmla="*/ 0 h 55"/>
              <a:gd name="T4" fmla="*/ 9 w 49"/>
              <a:gd name="T5" fmla="*/ 2 h 55"/>
              <a:gd name="T6" fmla="*/ 12 w 49"/>
              <a:gd name="T7" fmla="*/ 2 h 55"/>
              <a:gd name="T8" fmla="*/ 12 w 49"/>
              <a:gd name="T9" fmla="*/ 4 h 55"/>
              <a:gd name="T10" fmla="*/ 11 w 49"/>
              <a:gd name="T11" fmla="*/ 5 h 55"/>
              <a:gd name="T12" fmla="*/ 12 w 49"/>
              <a:gd name="T13" fmla="*/ 6 h 55"/>
              <a:gd name="T14" fmla="*/ 9 w 49"/>
              <a:gd name="T15" fmla="*/ 7 h 55"/>
              <a:gd name="T16" fmla="*/ 10 w 49"/>
              <a:gd name="T17" fmla="*/ 8 h 55"/>
              <a:gd name="T18" fmla="*/ 9 w 49"/>
              <a:gd name="T19" fmla="*/ 8 h 55"/>
              <a:gd name="T20" fmla="*/ 8 w 49"/>
              <a:gd name="T21" fmla="*/ 9 h 55"/>
              <a:gd name="T22" fmla="*/ 5 w 49"/>
              <a:gd name="T23" fmla="*/ 8 h 55"/>
              <a:gd name="T24" fmla="*/ 5 w 49"/>
              <a:gd name="T25" fmla="*/ 7 h 55"/>
              <a:gd name="T26" fmla="*/ 4 w 49"/>
              <a:gd name="T27" fmla="*/ 6 h 55"/>
              <a:gd name="T28" fmla="*/ 4 w 49"/>
              <a:gd name="T29" fmla="*/ 6 h 55"/>
              <a:gd name="T30" fmla="*/ 2 w 49"/>
              <a:gd name="T31" fmla="*/ 7 h 55"/>
              <a:gd name="T32" fmla="*/ 1 w 49"/>
              <a:gd name="T33" fmla="*/ 4 h 55"/>
              <a:gd name="T34" fmla="*/ 1 w 49"/>
              <a:gd name="T35" fmla="*/ 3 h 55"/>
              <a:gd name="T36" fmla="*/ 0 w 49"/>
              <a:gd name="T37" fmla="*/ 2 h 55"/>
              <a:gd name="T38" fmla="*/ 2 w 49"/>
              <a:gd name="T39" fmla="*/ 0 h 55"/>
              <a:gd name="T40" fmla="*/ 5 w 49"/>
              <a:gd name="T41" fmla="*/ 0 h 55"/>
              <a:gd name="T42" fmla="*/ 7 w 49"/>
              <a:gd name="T43" fmla="*/ 1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55"/>
              <a:gd name="T68" fmla="*/ 49 w 49"/>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55">
                <a:moveTo>
                  <a:pt x="30" y="4"/>
                </a:moveTo>
                <a:lnTo>
                  <a:pt x="35" y="3"/>
                </a:lnTo>
                <a:lnTo>
                  <a:pt x="39" y="9"/>
                </a:lnTo>
                <a:lnTo>
                  <a:pt x="48" y="10"/>
                </a:lnTo>
                <a:lnTo>
                  <a:pt x="49" y="25"/>
                </a:lnTo>
                <a:lnTo>
                  <a:pt x="46" y="32"/>
                </a:lnTo>
                <a:lnTo>
                  <a:pt x="48" y="37"/>
                </a:lnTo>
                <a:lnTo>
                  <a:pt x="38" y="45"/>
                </a:lnTo>
                <a:lnTo>
                  <a:pt x="40" y="48"/>
                </a:lnTo>
                <a:lnTo>
                  <a:pt x="36" y="52"/>
                </a:lnTo>
                <a:lnTo>
                  <a:pt x="35" y="55"/>
                </a:lnTo>
                <a:lnTo>
                  <a:pt x="21" y="52"/>
                </a:lnTo>
                <a:lnTo>
                  <a:pt x="22" y="44"/>
                </a:lnTo>
                <a:lnTo>
                  <a:pt x="18" y="38"/>
                </a:lnTo>
                <a:lnTo>
                  <a:pt x="16" y="41"/>
                </a:lnTo>
                <a:lnTo>
                  <a:pt x="11" y="44"/>
                </a:lnTo>
                <a:lnTo>
                  <a:pt x="4" y="28"/>
                </a:lnTo>
                <a:lnTo>
                  <a:pt x="5" y="20"/>
                </a:lnTo>
                <a:lnTo>
                  <a:pt x="0" y="10"/>
                </a:lnTo>
                <a:lnTo>
                  <a:pt x="10" y="0"/>
                </a:lnTo>
                <a:lnTo>
                  <a:pt x="22" y="1"/>
                </a:lnTo>
                <a:lnTo>
                  <a:pt x="30" y="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43" name="Freeform 139"/>
          <p:cNvSpPr>
            <a:spLocks/>
          </p:cNvSpPr>
          <p:nvPr/>
        </p:nvSpPr>
        <p:spPr bwMode="auto">
          <a:xfrm>
            <a:off x="7638539" y="4589945"/>
            <a:ext cx="20638" cy="26988"/>
          </a:xfrm>
          <a:custGeom>
            <a:avLst/>
            <a:gdLst>
              <a:gd name="T0" fmla="*/ 0 w 29"/>
              <a:gd name="T1" fmla="*/ 2 h 42"/>
              <a:gd name="T2" fmla="*/ 0 w 29"/>
              <a:gd name="T3" fmla="*/ 4 h 42"/>
              <a:gd name="T4" fmla="*/ 0 w 29"/>
              <a:gd name="T5" fmla="*/ 5 h 42"/>
              <a:gd name="T6" fmla="*/ 4 w 29"/>
              <a:gd name="T7" fmla="*/ 7 h 42"/>
              <a:gd name="T8" fmla="*/ 5 w 29"/>
              <a:gd name="T9" fmla="*/ 6 h 42"/>
              <a:gd name="T10" fmla="*/ 6 w 29"/>
              <a:gd name="T11" fmla="*/ 4 h 42"/>
              <a:gd name="T12" fmla="*/ 6 w 29"/>
              <a:gd name="T13" fmla="*/ 3 h 42"/>
              <a:gd name="T14" fmla="*/ 3 w 29"/>
              <a:gd name="T15" fmla="*/ 2 h 42"/>
              <a:gd name="T16" fmla="*/ 3 w 29"/>
              <a:gd name="T17" fmla="*/ 1 h 42"/>
              <a:gd name="T18" fmla="*/ 2 w 29"/>
              <a:gd name="T19" fmla="*/ 0 h 42"/>
              <a:gd name="T20" fmla="*/ 2 w 29"/>
              <a:gd name="T21" fmla="*/ 0 h 42"/>
              <a:gd name="T22" fmla="*/ 1 w 29"/>
              <a:gd name="T23" fmla="*/ 1 h 42"/>
              <a:gd name="T24" fmla="*/ 1 w 29"/>
              <a:gd name="T25" fmla="*/ 2 h 42"/>
              <a:gd name="T26" fmla="*/ 0 w 29"/>
              <a:gd name="T27" fmla="*/ 2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42"/>
              <a:gd name="T44" fmla="*/ 29 w 29"/>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42">
                <a:moveTo>
                  <a:pt x="0" y="16"/>
                </a:moveTo>
                <a:lnTo>
                  <a:pt x="1" y="26"/>
                </a:lnTo>
                <a:lnTo>
                  <a:pt x="0" y="30"/>
                </a:lnTo>
                <a:lnTo>
                  <a:pt x="18" y="42"/>
                </a:lnTo>
                <a:lnTo>
                  <a:pt x="27" y="34"/>
                </a:lnTo>
                <a:lnTo>
                  <a:pt x="29" y="26"/>
                </a:lnTo>
                <a:lnTo>
                  <a:pt x="29" y="17"/>
                </a:lnTo>
                <a:lnTo>
                  <a:pt x="15" y="14"/>
                </a:lnTo>
                <a:lnTo>
                  <a:pt x="16" y="6"/>
                </a:lnTo>
                <a:lnTo>
                  <a:pt x="12" y="0"/>
                </a:lnTo>
                <a:lnTo>
                  <a:pt x="10" y="3"/>
                </a:lnTo>
                <a:lnTo>
                  <a:pt x="5" y="6"/>
                </a:lnTo>
                <a:lnTo>
                  <a:pt x="5" y="10"/>
                </a:lnTo>
                <a:lnTo>
                  <a:pt x="0" y="1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44" name="Freeform 140"/>
          <p:cNvSpPr>
            <a:spLocks/>
          </p:cNvSpPr>
          <p:nvPr/>
        </p:nvSpPr>
        <p:spPr bwMode="auto">
          <a:xfrm>
            <a:off x="7662352" y="4634395"/>
            <a:ext cx="57150" cy="31750"/>
          </a:xfrm>
          <a:custGeom>
            <a:avLst/>
            <a:gdLst>
              <a:gd name="T0" fmla="*/ 4 w 76"/>
              <a:gd name="T1" fmla="*/ 7 h 50"/>
              <a:gd name="T2" fmla="*/ 5 w 76"/>
              <a:gd name="T3" fmla="*/ 8 h 50"/>
              <a:gd name="T4" fmla="*/ 6 w 76"/>
              <a:gd name="T5" fmla="*/ 8 h 50"/>
              <a:gd name="T6" fmla="*/ 9 w 76"/>
              <a:gd name="T7" fmla="*/ 7 h 50"/>
              <a:gd name="T8" fmla="*/ 10 w 76"/>
              <a:gd name="T9" fmla="*/ 7 h 50"/>
              <a:gd name="T10" fmla="*/ 12 w 76"/>
              <a:gd name="T11" fmla="*/ 7 h 50"/>
              <a:gd name="T12" fmla="*/ 11 w 76"/>
              <a:gd name="T13" fmla="*/ 6 h 50"/>
              <a:gd name="T14" fmla="*/ 11 w 76"/>
              <a:gd name="T15" fmla="*/ 6 h 50"/>
              <a:gd name="T16" fmla="*/ 11 w 76"/>
              <a:gd name="T17" fmla="*/ 6 h 50"/>
              <a:gd name="T18" fmla="*/ 12 w 76"/>
              <a:gd name="T19" fmla="*/ 6 h 50"/>
              <a:gd name="T20" fmla="*/ 15 w 76"/>
              <a:gd name="T21" fmla="*/ 6 h 50"/>
              <a:gd name="T22" fmla="*/ 17 w 76"/>
              <a:gd name="T23" fmla="*/ 6 h 50"/>
              <a:gd name="T24" fmla="*/ 17 w 76"/>
              <a:gd name="T25" fmla="*/ 6 h 50"/>
              <a:gd name="T26" fmla="*/ 17 w 76"/>
              <a:gd name="T27" fmla="*/ 6 h 50"/>
              <a:gd name="T28" fmla="*/ 16 w 76"/>
              <a:gd name="T29" fmla="*/ 5 h 50"/>
              <a:gd name="T30" fmla="*/ 14 w 76"/>
              <a:gd name="T31" fmla="*/ 5 h 50"/>
              <a:gd name="T32" fmla="*/ 14 w 76"/>
              <a:gd name="T33" fmla="*/ 4 h 50"/>
              <a:gd name="T34" fmla="*/ 13 w 76"/>
              <a:gd name="T35" fmla="*/ 3 h 50"/>
              <a:gd name="T36" fmla="*/ 12 w 76"/>
              <a:gd name="T37" fmla="*/ 3 h 50"/>
              <a:gd name="T38" fmla="*/ 10 w 76"/>
              <a:gd name="T39" fmla="*/ 3 h 50"/>
              <a:gd name="T40" fmla="*/ 8 w 76"/>
              <a:gd name="T41" fmla="*/ 3 h 50"/>
              <a:gd name="T42" fmla="*/ 8 w 76"/>
              <a:gd name="T43" fmla="*/ 3 h 50"/>
              <a:gd name="T44" fmla="*/ 7 w 76"/>
              <a:gd name="T45" fmla="*/ 1 h 50"/>
              <a:gd name="T46" fmla="*/ 7 w 76"/>
              <a:gd name="T47" fmla="*/ 0 h 50"/>
              <a:gd name="T48" fmla="*/ 7 w 76"/>
              <a:gd name="T49" fmla="*/ 0 h 50"/>
              <a:gd name="T50" fmla="*/ 5 w 76"/>
              <a:gd name="T51" fmla="*/ 1 h 50"/>
              <a:gd name="T52" fmla="*/ 3 w 76"/>
              <a:gd name="T53" fmla="*/ 2 h 50"/>
              <a:gd name="T54" fmla="*/ 1 w 76"/>
              <a:gd name="T55" fmla="*/ 2 h 50"/>
              <a:gd name="T56" fmla="*/ 0 w 76"/>
              <a:gd name="T57" fmla="*/ 2 h 50"/>
              <a:gd name="T58" fmla="*/ 0 w 76"/>
              <a:gd name="T59" fmla="*/ 3 h 50"/>
              <a:gd name="T60" fmla="*/ 1 w 76"/>
              <a:gd name="T61" fmla="*/ 3 h 50"/>
              <a:gd name="T62" fmla="*/ 1 w 76"/>
              <a:gd name="T63" fmla="*/ 3 h 50"/>
              <a:gd name="T64" fmla="*/ 1 w 76"/>
              <a:gd name="T65" fmla="*/ 4 h 50"/>
              <a:gd name="T66" fmla="*/ 3 w 76"/>
              <a:gd name="T67" fmla="*/ 6 h 50"/>
              <a:gd name="T68" fmla="*/ 4 w 76"/>
              <a:gd name="T69" fmla="*/ 7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50"/>
              <a:gd name="T107" fmla="*/ 76 w 7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50">
                <a:moveTo>
                  <a:pt x="20" y="44"/>
                </a:moveTo>
                <a:lnTo>
                  <a:pt x="24" y="48"/>
                </a:lnTo>
                <a:lnTo>
                  <a:pt x="28" y="50"/>
                </a:lnTo>
                <a:lnTo>
                  <a:pt x="42" y="43"/>
                </a:lnTo>
                <a:lnTo>
                  <a:pt x="47" y="45"/>
                </a:lnTo>
                <a:lnTo>
                  <a:pt x="52" y="43"/>
                </a:lnTo>
                <a:lnTo>
                  <a:pt x="50" y="40"/>
                </a:lnTo>
                <a:lnTo>
                  <a:pt x="49" y="38"/>
                </a:lnTo>
                <a:lnTo>
                  <a:pt x="50" y="36"/>
                </a:lnTo>
                <a:lnTo>
                  <a:pt x="55" y="36"/>
                </a:lnTo>
                <a:lnTo>
                  <a:pt x="66" y="38"/>
                </a:lnTo>
                <a:lnTo>
                  <a:pt x="73" y="40"/>
                </a:lnTo>
                <a:lnTo>
                  <a:pt x="76" y="38"/>
                </a:lnTo>
                <a:lnTo>
                  <a:pt x="74" y="34"/>
                </a:lnTo>
                <a:lnTo>
                  <a:pt x="70" y="33"/>
                </a:lnTo>
                <a:lnTo>
                  <a:pt x="62" y="32"/>
                </a:lnTo>
                <a:lnTo>
                  <a:pt x="61" y="27"/>
                </a:lnTo>
                <a:lnTo>
                  <a:pt x="57" y="21"/>
                </a:lnTo>
                <a:lnTo>
                  <a:pt x="53" y="20"/>
                </a:lnTo>
                <a:lnTo>
                  <a:pt x="47" y="21"/>
                </a:lnTo>
                <a:lnTo>
                  <a:pt x="35" y="21"/>
                </a:lnTo>
                <a:lnTo>
                  <a:pt x="33" y="18"/>
                </a:lnTo>
                <a:lnTo>
                  <a:pt x="32" y="8"/>
                </a:lnTo>
                <a:lnTo>
                  <a:pt x="32" y="0"/>
                </a:lnTo>
                <a:lnTo>
                  <a:pt x="29" y="0"/>
                </a:lnTo>
                <a:lnTo>
                  <a:pt x="24" y="4"/>
                </a:lnTo>
                <a:lnTo>
                  <a:pt x="13" y="9"/>
                </a:lnTo>
                <a:lnTo>
                  <a:pt x="7" y="11"/>
                </a:lnTo>
                <a:lnTo>
                  <a:pt x="0" y="10"/>
                </a:lnTo>
                <a:lnTo>
                  <a:pt x="1" y="17"/>
                </a:lnTo>
                <a:lnTo>
                  <a:pt x="5" y="18"/>
                </a:lnTo>
                <a:lnTo>
                  <a:pt x="7" y="19"/>
                </a:lnTo>
                <a:lnTo>
                  <a:pt x="7" y="27"/>
                </a:lnTo>
                <a:lnTo>
                  <a:pt x="15" y="36"/>
                </a:lnTo>
                <a:lnTo>
                  <a:pt x="20" y="4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45" name="Freeform 141"/>
          <p:cNvSpPr>
            <a:spLocks/>
          </p:cNvSpPr>
          <p:nvPr/>
        </p:nvSpPr>
        <p:spPr bwMode="auto">
          <a:xfrm>
            <a:off x="7689339" y="4620107"/>
            <a:ext cx="33338" cy="23813"/>
          </a:xfrm>
          <a:custGeom>
            <a:avLst/>
            <a:gdLst>
              <a:gd name="T0" fmla="*/ 6 w 42"/>
              <a:gd name="T1" fmla="*/ 2 h 36"/>
              <a:gd name="T2" fmla="*/ 9 w 42"/>
              <a:gd name="T3" fmla="*/ 3 h 36"/>
              <a:gd name="T4" fmla="*/ 10 w 42"/>
              <a:gd name="T5" fmla="*/ 3 h 36"/>
              <a:gd name="T6" fmla="*/ 11 w 42"/>
              <a:gd name="T7" fmla="*/ 1 h 36"/>
              <a:gd name="T8" fmla="*/ 11 w 42"/>
              <a:gd name="T9" fmla="*/ 0 h 36"/>
              <a:gd name="T10" fmla="*/ 10 w 42"/>
              <a:gd name="T11" fmla="*/ 0 h 36"/>
              <a:gd name="T12" fmla="*/ 7 w 42"/>
              <a:gd name="T13" fmla="*/ 0 h 36"/>
              <a:gd name="T14" fmla="*/ 6 w 42"/>
              <a:gd name="T15" fmla="*/ 0 h 36"/>
              <a:gd name="T16" fmla="*/ 3 w 42"/>
              <a:gd name="T17" fmla="*/ 0 h 36"/>
              <a:gd name="T18" fmla="*/ 3 w 42"/>
              <a:gd name="T19" fmla="*/ 1 h 36"/>
              <a:gd name="T20" fmla="*/ 3 w 42"/>
              <a:gd name="T21" fmla="*/ 1 h 36"/>
              <a:gd name="T22" fmla="*/ 1 w 42"/>
              <a:gd name="T23" fmla="*/ 2 h 36"/>
              <a:gd name="T24" fmla="*/ 0 w 42"/>
              <a:gd name="T25" fmla="*/ 5 h 36"/>
              <a:gd name="T26" fmla="*/ 1 w 42"/>
              <a:gd name="T27" fmla="*/ 5 h 36"/>
              <a:gd name="T28" fmla="*/ 1 w 42"/>
              <a:gd name="T29" fmla="*/ 5 h 36"/>
              <a:gd name="T30" fmla="*/ 1 w 42"/>
              <a:gd name="T31" fmla="*/ 6 h 36"/>
              <a:gd name="T32" fmla="*/ 3 w 42"/>
              <a:gd name="T33" fmla="*/ 6 h 36"/>
              <a:gd name="T34" fmla="*/ 5 w 42"/>
              <a:gd name="T35" fmla="*/ 5 h 36"/>
              <a:gd name="T36" fmla="*/ 5 w 42"/>
              <a:gd name="T37" fmla="*/ 5 h 36"/>
              <a:gd name="T38" fmla="*/ 6 w 42"/>
              <a:gd name="T39" fmla="*/ 4 h 36"/>
              <a:gd name="T40" fmla="*/ 6 w 42"/>
              <a:gd name="T41" fmla="*/ 2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36"/>
              <a:gd name="T65" fmla="*/ 42 w 42"/>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36">
                <a:moveTo>
                  <a:pt x="26" y="15"/>
                </a:moveTo>
                <a:lnTo>
                  <a:pt x="33" y="16"/>
                </a:lnTo>
                <a:lnTo>
                  <a:pt x="38" y="17"/>
                </a:lnTo>
                <a:lnTo>
                  <a:pt x="41" y="7"/>
                </a:lnTo>
                <a:lnTo>
                  <a:pt x="42" y="1"/>
                </a:lnTo>
                <a:lnTo>
                  <a:pt x="38" y="0"/>
                </a:lnTo>
                <a:lnTo>
                  <a:pt x="31" y="1"/>
                </a:lnTo>
                <a:lnTo>
                  <a:pt x="26" y="0"/>
                </a:lnTo>
                <a:lnTo>
                  <a:pt x="13" y="1"/>
                </a:lnTo>
                <a:lnTo>
                  <a:pt x="11" y="5"/>
                </a:lnTo>
                <a:lnTo>
                  <a:pt x="9" y="7"/>
                </a:lnTo>
                <a:lnTo>
                  <a:pt x="1" y="12"/>
                </a:lnTo>
                <a:lnTo>
                  <a:pt x="0" y="26"/>
                </a:lnTo>
                <a:lnTo>
                  <a:pt x="1" y="30"/>
                </a:lnTo>
                <a:lnTo>
                  <a:pt x="1" y="32"/>
                </a:lnTo>
                <a:lnTo>
                  <a:pt x="4" y="34"/>
                </a:lnTo>
                <a:lnTo>
                  <a:pt x="12" y="36"/>
                </a:lnTo>
                <a:lnTo>
                  <a:pt x="18" y="32"/>
                </a:lnTo>
                <a:lnTo>
                  <a:pt x="23" y="29"/>
                </a:lnTo>
                <a:lnTo>
                  <a:pt x="24" y="25"/>
                </a:lnTo>
                <a:lnTo>
                  <a:pt x="26" y="15"/>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46" name="Freeform 142"/>
          <p:cNvSpPr>
            <a:spLocks/>
          </p:cNvSpPr>
          <p:nvPr/>
        </p:nvSpPr>
        <p:spPr bwMode="auto">
          <a:xfrm>
            <a:off x="7632189" y="4608995"/>
            <a:ext cx="19050" cy="20638"/>
          </a:xfrm>
          <a:custGeom>
            <a:avLst/>
            <a:gdLst>
              <a:gd name="T0" fmla="*/ 4 w 27"/>
              <a:gd name="T1" fmla="*/ 4 h 33"/>
              <a:gd name="T2" fmla="*/ 4 w 27"/>
              <a:gd name="T3" fmla="*/ 4 h 33"/>
              <a:gd name="T4" fmla="*/ 4 w 27"/>
              <a:gd name="T5" fmla="*/ 4 h 33"/>
              <a:gd name="T6" fmla="*/ 4 w 27"/>
              <a:gd name="T7" fmla="*/ 4 h 33"/>
              <a:gd name="T8" fmla="*/ 3 w 27"/>
              <a:gd name="T9" fmla="*/ 5 h 33"/>
              <a:gd name="T10" fmla="*/ 2 w 27"/>
              <a:gd name="T11" fmla="*/ 5 h 33"/>
              <a:gd name="T12" fmla="*/ 2 w 27"/>
              <a:gd name="T13" fmla="*/ 5 h 33"/>
              <a:gd name="T14" fmla="*/ 0 w 27"/>
              <a:gd name="T15" fmla="*/ 4 h 33"/>
              <a:gd name="T16" fmla="*/ 1 w 27"/>
              <a:gd name="T17" fmla="*/ 2 h 33"/>
              <a:gd name="T18" fmla="*/ 0 w 27"/>
              <a:gd name="T19" fmla="*/ 1 h 33"/>
              <a:gd name="T20" fmla="*/ 2 w 27"/>
              <a:gd name="T21" fmla="*/ 0 h 33"/>
              <a:gd name="T22" fmla="*/ 5 w 27"/>
              <a:gd name="T23" fmla="*/ 2 h 33"/>
              <a:gd name="T24" fmla="*/ 4 w 27"/>
              <a:gd name="T25" fmla="*/ 3 h 33"/>
              <a:gd name="T26" fmla="*/ 4 w 27"/>
              <a:gd name="T27" fmla="*/ 4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33"/>
              <a:gd name="T44" fmla="*/ 27 w 27"/>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33">
                <a:moveTo>
                  <a:pt x="22" y="22"/>
                </a:moveTo>
                <a:lnTo>
                  <a:pt x="23" y="23"/>
                </a:lnTo>
                <a:lnTo>
                  <a:pt x="21" y="27"/>
                </a:lnTo>
                <a:lnTo>
                  <a:pt x="17" y="27"/>
                </a:lnTo>
                <a:lnTo>
                  <a:pt x="13" y="32"/>
                </a:lnTo>
                <a:lnTo>
                  <a:pt x="11" y="33"/>
                </a:lnTo>
                <a:lnTo>
                  <a:pt x="8" y="33"/>
                </a:lnTo>
                <a:lnTo>
                  <a:pt x="0" y="26"/>
                </a:lnTo>
                <a:lnTo>
                  <a:pt x="6" y="14"/>
                </a:lnTo>
                <a:lnTo>
                  <a:pt x="1" y="4"/>
                </a:lnTo>
                <a:lnTo>
                  <a:pt x="9" y="0"/>
                </a:lnTo>
                <a:lnTo>
                  <a:pt x="27" y="12"/>
                </a:lnTo>
                <a:lnTo>
                  <a:pt x="21" y="17"/>
                </a:lnTo>
                <a:lnTo>
                  <a:pt x="22" y="2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47" name="Freeform 143"/>
          <p:cNvSpPr>
            <a:spLocks/>
          </p:cNvSpPr>
          <p:nvPr/>
        </p:nvSpPr>
        <p:spPr bwMode="auto">
          <a:xfrm>
            <a:off x="7662352" y="4610582"/>
            <a:ext cx="33338" cy="17463"/>
          </a:xfrm>
          <a:custGeom>
            <a:avLst/>
            <a:gdLst>
              <a:gd name="T0" fmla="*/ 0 w 43"/>
              <a:gd name="T1" fmla="*/ 0 h 28"/>
              <a:gd name="T2" fmla="*/ 0 w 43"/>
              <a:gd name="T3" fmla="*/ 0 h 28"/>
              <a:gd name="T4" fmla="*/ 1 w 43"/>
              <a:gd name="T5" fmla="*/ 0 h 28"/>
              <a:gd name="T6" fmla="*/ 3 w 43"/>
              <a:gd name="T7" fmla="*/ 0 h 28"/>
              <a:gd name="T8" fmla="*/ 5 w 43"/>
              <a:gd name="T9" fmla="*/ 1 h 28"/>
              <a:gd name="T10" fmla="*/ 7 w 43"/>
              <a:gd name="T11" fmla="*/ 1 h 28"/>
              <a:gd name="T12" fmla="*/ 8 w 43"/>
              <a:gd name="T13" fmla="*/ 2 h 28"/>
              <a:gd name="T14" fmla="*/ 9 w 43"/>
              <a:gd name="T15" fmla="*/ 1 h 28"/>
              <a:gd name="T16" fmla="*/ 10 w 43"/>
              <a:gd name="T17" fmla="*/ 1 h 28"/>
              <a:gd name="T18" fmla="*/ 10 w 43"/>
              <a:gd name="T19" fmla="*/ 2 h 28"/>
              <a:gd name="T20" fmla="*/ 10 w 43"/>
              <a:gd name="T21" fmla="*/ 2 h 28"/>
              <a:gd name="T22" fmla="*/ 9 w 43"/>
              <a:gd name="T23" fmla="*/ 2 h 28"/>
              <a:gd name="T24" fmla="*/ 8 w 43"/>
              <a:gd name="T25" fmla="*/ 2 h 28"/>
              <a:gd name="T26" fmla="*/ 8 w 43"/>
              <a:gd name="T27" fmla="*/ 3 h 28"/>
              <a:gd name="T28" fmla="*/ 9 w 43"/>
              <a:gd name="T29" fmla="*/ 3 h 28"/>
              <a:gd name="T30" fmla="*/ 9 w 43"/>
              <a:gd name="T31" fmla="*/ 4 h 28"/>
              <a:gd name="T32" fmla="*/ 8 w 43"/>
              <a:gd name="T33" fmla="*/ 4 h 28"/>
              <a:gd name="T34" fmla="*/ 6 w 43"/>
              <a:gd name="T35" fmla="*/ 4 h 28"/>
              <a:gd name="T36" fmla="*/ 5 w 43"/>
              <a:gd name="T37" fmla="*/ 4 h 28"/>
              <a:gd name="T38" fmla="*/ 3 w 43"/>
              <a:gd name="T39" fmla="*/ 4 h 28"/>
              <a:gd name="T40" fmla="*/ 2 w 43"/>
              <a:gd name="T41" fmla="*/ 3 h 28"/>
              <a:gd name="T42" fmla="*/ 1 w 43"/>
              <a:gd name="T43" fmla="*/ 2 h 28"/>
              <a:gd name="T44" fmla="*/ 1 w 43"/>
              <a:gd name="T45" fmla="*/ 2 h 28"/>
              <a:gd name="T46" fmla="*/ 1 w 43"/>
              <a:gd name="T47" fmla="*/ 1 h 28"/>
              <a:gd name="T48" fmla="*/ 0 w 43"/>
              <a:gd name="T49" fmla="*/ 1 h 28"/>
              <a:gd name="T50" fmla="*/ 0 w 43"/>
              <a:gd name="T51" fmla="*/ 1 h 28"/>
              <a:gd name="T52" fmla="*/ 0 w 43"/>
              <a:gd name="T53" fmla="*/ 0 h 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
              <a:gd name="T82" fmla="*/ 0 h 28"/>
              <a:gd name="T83" fmla="*/ 43 w 43"/>
              <a:gd name="T84" fmla="*/ 28 h 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 h="28">
                <a:moveTo>
                  <a:pt x="0" y="1"/>
                </a:moveTo>
                <a:lnTo>
                  <a:pt x="2" y="0"/>
                </a:lnTo>
                <a:lnTo>
                  <a:pt x="7" y="1"/>
                </a:lnTo>
                <a:lnTo>
                  <a:pt x="13" y="3"/>
                </a:lnTo>
                <a:lnTo>
                  <a:pt x="22" y="6"/>
                </a:lnTo>
                <a:lnTo>
                  <a:pt x="30" y="8"/>
                </a:lnTo>
                <a:lnTo>
                  <a:pt x="34" y="9"/>
                </a:lnTo>
                <a:lnTo>
                  <a:pt x="38" y="7"/>
                </a:lnTo>
                <a:lnTo>
                  <a:pt x="42" y="8"/>
                </a:lnTo>
                <a:lnTo>
                  <a:pt x="43" y="12"/>
                </a:lnTo>
                <a:lnTo>
                  <a:pt x="41" y="13"/>
                </a:lnTo>
                <a:lnTo>
                  <a:pt x="37" y="13"/>
                </a:lnTo>
                <a:lnTo>
                  <a:pt x="35" y="15"/>
                </a:lnTo>
                <a:lnTo>
                  <a:pt x="35" y="17"/>
                </a:lnTo>
                <a:lnTo>
                  <a:pt x="37" y="19"/>
                </a:lnTo>
                <a:lnTo>
                  <a:pt x="36" y="22"/>
                </a:lnTo>
                <a:lnTo>
                  <a:pt x="32" y="26"/>
                </a:lnTo>
                <a:lnTo>
                  <a:pt x="26" y="28"/>
                </a:lnTo>
                <a:lnTo>
                  <a:pt x="20" y="28"/>
                </a:lnTo>
                <a:lnTo>
                  <a:pt x="13" y="26"/>
                </a:lnTo>
                <a:lnTo>
                  <a:pt x="8" y="18"/>
                </a:lnTo>
                <a:lnTo>
                  <a:pt x="7" y="15"/>
                </a:lnTo>
                <a:lnTo>
                  <a:pt x="7" y="10"/>
                </a:lnTo>
                <a:lnTo>
                  <a:pt x="5" y="7"/>
                </a:lnTo>
                <a:lnTo>
                  <a:pt x="1" y="6"/>
                </a:lnTo>
                <a:lnTo>
                  <a:pt x="0" y="4"/>
                </a:lnTo>
                <a:lnTo>
                  <a:pt x="0" y="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48" name="Freeform 144"/>
          <p:cNvSpPr>
            <a:spLocks/>
          </p:cNvSpPr>
          <p:nvPr/>
        </p:nvSpPr>
        <p:spPr bwMode="auto">
          <a:xfrm>
            <a:off x="7494077" y="4772507"/>
            <a:ext cx="60325" cy="80963"/>
          </a:xfrm>
          <a:custGeom>
            <a:avLst/>
            <a:gdLst>
              <a:gd name="T0" fmla="*/ 2 w 81"/>
              <a:gd name="T1" fmla="*/ 11 h 124"/>
              <a:gd name="T2" fmla="*/ 2 w 81"/>
              <a:gd name="T3" fmla="*/ 7 h 124"/>
              <a:gd name="T4" fmla="*/ 3 w 81"/>
              <a:gd name="T5" fmla="*/ 4 h 124"/>
              <a:gd name="T6" fmla="*/ 0 w 81"/>
              <a:gd name="T7" fmla="*/ 0 h 124"/>
              <a:gd name="T8" fmla="*/ 11 w 81"/>
              <a:gd name="T9" fmla="*/ 0 h 124"/>
              <a:gd name="T10" fmla="*/ 11 w 81"/>
              <a:gd name="T11" fmla="*/ 2 h 124"/>
              <a:gd name="T12" fmla="*/ 16 w 81"/>
              <a:gd name="T13" fmla="*/ 4 h 124"/>
              <a:gd name="T14" fmla="*/ 18 w 81"/>
              <a:gd name="T15" fmla="*/ 9 h 124"/>
              <a:gd name="T16" fmla="*/ 15 w 81"/>
              <a:gd name="T17" fmla="*/ 12 h 124"/>
              <a:gd name="T18" fmla="*/ 16 w 81"/>
              <a:gd name="T19" fmla="*/ 14 h 124"/>
              <a:gd name="T20" fmla="*/ 14 w 81"/>
              <a:gd name="T21" fmla="*/ 15 h 124"/>
              <a:gd name="T22" fmla="*/ 9 w 81"/>
              <a:gd name="T23" fmla="*/ 13 h 124"/>
              <a:gd name="T24" fmla="*/ 8 w 81"/>
              <a:gd name="T25" fmla="*/ 19 h 124"/>
              <a:gd name="T26" fmla="*/ 10 w 81"/>
              <a:gd name="T27" fmla="*/ 21 h 124"/>
              <a:gd name="T28" fmla="*/ 7 w 81"/>
              <a:gd name="T29" fmla="*/ 21 h 124"/>
              <a:gd name="T30" fmla="*/ 5 w 81"/>
              <a:gd name="T31" fmla="*/ 21 h 124"/>
              <a:gd name="T32" fmla="*/ 4 w 81"/>
              <a:gd name="T33" fmla="*/ 18 h 124"/>
              <a:gd name="T34" fmla="*/ 0 w 81"/>
              <a:gd name="T35" fmla="*/ 17 h 124"/>
              <a:gd name="T36" fmla="*/ 0 w 81"/>
              <a:gd name="T37" fmla="*/ 13 h 124"/>
              <a:gd name="T38" fmla="*/ 2 w 81"/>
              <a:gd name="T39" fmla="*/ 11 h 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24"/>
              <a:gd name="T62" fmla="*/ 81 w 81"/>
              <a:gd name="T63" fmla="*/ 124 h 1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24">
                <a:moveTo>
                  <a:pt x="9" y="65"/>
                </a:moveTo>
                <a:lnTo>
                  <a:pt x="8" y="38"/>
                </a:lnTo>
                <a:lnTo>
                  <a:pt x="13" y="24"/>
                </a:lnTo>
                <a:lnTo>
                  <a:pt x="0" y="0"/>
                </a:lnTo>
                <a:lnTo>
                  <a:pt x="48" y="0"/>
                </a:lnTo>
                <a:lnTo>
                  <a:pt x="50" y="14"/>
                </a:lnTo>
                <a:lnTo>
                  <a:pt x="74" y="25"/>
                </a:lnTo>
                <a:lnTo>
                  <a:pt x="81" y="51"/>
                </a:lnTo>
                <a:lnTo>
                  <a:pt x="66" y="68"/>
                </a:lnTo>
                <a:lnTo>
                  <a:pt x="72" y="84"/>
                </a:lnTo>
                <a:lnTo>
                  <a:pt x="62" y="91"/>
                </a:lnTo>
                <a:lnTo>
                  <a:pt x="42" y="75"/>
                </a:lnTo>
                <a:lnTo>
                  <a:pt x="37" y="113"/>
                </a:lnTo>
                <a:lnTo>
                  <a:pt x="45" y="122"/>
                </a:lnTo>
                <a:lnTo>
                  <a:pt x="30" y="124"/>
                </a:lnTo>
                <a:lnTo>
                  <a:pt x="23" y="123"/>
                </a:lnTo>
                <a:lnTo>
                  <a:pt x="19" y="106"/>
                </a:lnTo>
                <a:lnTo>
                  <a:pt x="3" y="100"/>
                </a:lnTo>
                <a:lnTo>
                  <a:pt x="2" y="75"/>
                </a:lnTo>
                <a:lnTo>
                  <a:pt x="9" y="65"/>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49" name="Freeform 145"/>
          <p:cNvSpPr>
            <a:spLocks/>
          </p:cNvSpPr>
          <p:nvPr/>
        </p:nvSpPr>
        <p:spPr bwMode="auto">
          <a:xfrm>
            <a:off x="7536939" y="4475645"/>
            <a:ext cx="130175" cy="69850"/>
          </a:xfrm>
          <a:custGeom>
            <a:avLst/>
            <a:gdLst>
              <a:gd name="T0" fmla="*/ 7 w 172"/>
              <a:gd name="T1" fmla="*/ 13 h 109"/>
              <a:gd name="T2" fmla="*/ 9 w 172"/>
              <a:gd name="T3" fmla="*/ 13 h 109"/>
              <a:gd name="T4" fmla="*/ 11 w 172"/>
              <a:gd name="T5" fmla="*/ 14 h 109"/>
              <a:gd name="T6" fmla="*/ 14 w 172"/>
              <a:gd name="T7" fmla="*/ 15 h 109"/>
              <a:gd name="T8" fmla="*/ 16 w 172"/>
              <a:gd name="T9" fmla="*/ 16 h 109"/>
              <a:gd name="T10" fmla="*/ 16 w 172"/>
              <a:gd name="T11" fmla="*/ 17 h 109"/>
              <a:gd name="T12" fmla="*/ 19 w 172"/>
              <a:gd name="T13" fmla="*/ 17 h 109"/>
              <a:gd name="T14" fmla="*/ 20 w 172"/>
              <a:gd name="T15" fmla="*/ 17 h 109"/>
              <a:gd name="T16" fmla="*/ 21 w 172"/>
              <a:gd name="T17" fmla="*/ 18 h 109"/>
              <a:gd name="T18" fmla="*/ 24 w 172"/>
              <a:gd name="T19" fmla="*/ 17 h 109"/>
              <a:gd name="T20" fmla="*/ 27 w 172"/>
              <a:gd name="T21" fmla="*/ 17 h 109"/>
              <a:gd name="T22" fmla="*/ 28 w 172"/>
              <a:gd name="T23" fmla="*/ 17 h 109"/>
              <a:gd name="T24" fmla="*/ 30 w 172"/>
              <a:gd name="T25" fmla="*/ 17 h 109"/>
              <a:gd name="T26" fmla="*/ 31 w 172"/>
              <a:gd name="T27" fmla="*/ 17 h 109"/>
              <a:gd name="T28" fmla="*/ 30 w 172"/>
              <a:gd name="T29" fmla="*/ 16 h 109"/>
              <a:gd name="T30" fmla="*/ 31 w 172"/>
              <a:gd name="T31" fmla="*/ 15 h 109"/>
              <a:gd name="T32" fmla="*/ 31 w 172"/>
              <a:gd name="T33" fmla="*/ 13 h 109"/>
              <a:gd name="T34" fmla="*/ 30 w 172"/>
              <a:gd name="T35" fmla="*/ 10 h 109"/>
              <a:gd name="T36" fmla="*/ 32 w 172"/>
              <a:gd name="T37" fmla="*/ 10 h 109"/>
              <a:gd name="T38" fmla="*/ 33 w 172"/>
              <a:gd name="T39" fmla="*/ 10 h 109"/>
              <a:gd name="T40" fmla="*/ 36 w 172"/>
              <a:gd name="T41" fmla="*/ 10 h 109"/>
              <a:gd name="T42" fmla="*/ 36 w 172"/>
              <a:gd name="T43" fmla="*/ 8 h 109"/>
              <a:gd name="T44" fmla="*/ 37 w 172"/>
              <a:gd name="T45" fmla="*/ 7 h 109"/>
              <a:gd name="T46" fmla="*/ 38 w 172"/>
              <a:gd name="T47" fmla="*/ 6 h 109"/>
              <a:gd name="T48" fmla="*/ 38 w 172"/>
              <a:gd name="T49" fmla="*/ 6 h 109"/>
              <a:gd name="T50" fmla="*/ 39 w 172"/>
              <a:gd name="T51" fmla="*/ 6 h 109"/>
              <a:gd name="T52" fmla="*/ 39 w 172"/>
              <a:gd name="T53" fmla="*/ 5 h 109"/>
              <a:gd name="T54" fmla="*/ 37 w 172"/>
              <a:gd name="T55" fmla="*/ 4 h 109"/>
              <a:gd name="T56" fmla="*/ 37 w 172"/>
              <a:gd name="T57" fmla="*/ 3 h 109"/>
              <a:gd name="T58" fmla="*/ 38 w 172"/>
              <a:gd name="T59" fmla="*/ 2 h 109"/>
              <a:gd name="T60" fmla="*/ 38 w 172"/>
              <a:gd name="T61" fmla="*/ 2 h 109"/>
              <a:gd name="T62" fmla="*/ 36 w 172"/>
              <a:gd name="T63" fmla="*/ 2 h 109"/>
              <a:gd name="T64" fmla="*/ 35 w 172"/>
              <a:gd name="T65" fmla="*/ 2 h 109"/>
              <a:gd name="T66" fmla="*/ 35 w 172"/>
              <a:gd name="T67" fmla="*/ 0 h 109"/>
              <a:gd name="T68" fmla="*/ 33 w 172"/>
              <a:gd name="T69" fmla="*/ 0 h 109"/>
              <a:gd name="T70" fmla="*/ 32 w 172"/>
              <a:gd name="T71" fmla="*/ 0 h 109"/>
              <a:gd name="T72" fmla="*/ 31 w 172"/>
              <a:gd name="T73" fmla="*/ 0 h 109"/>
              <a:gd name="T74" fmla="*/ 29 w 172"/>
              <a:gd name="T75" fmla="*/ 1 h 109"/>
              <a:gd name="T76" fmla="*/ 28 w 172"/>
              <a:gd name="T77" fmla="*/ 1 h 109"/>
              <a:gd name="T78" fmla="*/ 25 w 172"/>
              <a:gd name="T79" fmla="*/ 2 h 109"/>
              <a:gd name="T80" fmla="*/ 24 w 172"/>
              <a:gd name="T81" fmla="*/ 3 h 109"/>
              <a:gd name="T82" fmla="*/ 23 w 172"/>
              <a:gd name="T83" fmla="*/ 3 h 109"/>
              <a:gd name="T84" fmla="*/ 18 w 172"/>
              <a:gd name="T85" fmla="*/ 5 h 109"/>
              <a:gd name="T86" fmla="*/ 18 w 172"/>
              <a:gd name="T87" fmla="*/ 6 h 109"/>
              <a:gd name="T88" fmla="*/ 17 w 172"/>
              <a:gd name="T89" fmla="*/ 6 h 109"/>
              <a:gd name="T90" fmla="*/ 16 w 172"/>
              <a:gd name="T91" fmla="*/ 6 h 109"/>
              <a:gd name="T92" fmla="*/ 15 w 172"/>
              <a:gd name="T93" fmla="*/ 6 h 109"/>
              <a:gd name="T94" fmla="*/ 13 w 172"/>
              <a:gd name="T95" fmla="*/ 6 h 109"/>
              <a:gd name="T96" fmla="*/ 12 w 172"/>
              <a:gd name="T97" fmla="*/ 8 h 109"/>
              <a:gd name="T98" fmla="*/ 10 w 172"/>
              <a:gd name="T99" fmla="*/ 8 h 109"/>
              <a:gd name="T100" fmla="*/ 10 w 172"/>
              <a:gd name="T101" fmla="*/ 6 h 109"/>
              <a:gd name="T102" fmla="*/ 9 w 172"/>
              <a:gd name="T103" fmla="*/ 6 h 109"/>
              <a:gd name="T104" fmla="*/ 8 w 172"/>
              <a:gd name="T105" fmla="*/ 5 h 109"/>
              <a:gd name="T106" fmla="*/ 6 w 172"/>
              <a:gd name="T107" fmla="*/ 5 h 109"/>
              <a:gd name="T108" fmla="*/ 3 w 172"/>
              <a:gd name="T109" fmla="*/ 5 h 109"/>
              <a:gd name="T110" fmla="*/ 4 w 172"/>
              <a:gd name="T111" fmla="*/ 7 h 109"/>
              <a:gd name="T112" fmla="*/ 2 w 172"/>
              <a:gd name="T113" fmla="*/ 8 h 109"/>
              <a:gd name="T114" fmla="*/ 0 w 172"/>
              <a:gd name="T115" fmla="*/ 8 h 109"/>
              <a:gd name="T116" fmla="*/ 0 w 172"/>
              <a:gd name="T117" fmla="*/ 9 h 109"/>
              <a:gd name="T118" fmla="*/ 4 w 172"/>
              <a:gd name="T119" fmla="*/ 10 h 109"/>
              <a:gd name="T120" fmla="*/ 6 w 172"/>
              <a:gd name="T121" fmla="*/ 11 h 109"/>
              <a:gd name="T122" fmla="*/ 7 w 172"/>
              <a:gd name="T123" fmla="*/ 13 h 1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2"/>
              <a:gd name="T187" fmla="*/ 0 h 109"/>
              <a:gd name="T188" fmla="*/ 172 w 172"/>
              <a:gd name="T189" fmla="*/ 109 h 1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2" h="109">
                <a:moveTo>
                  <a:pt x="29" y="77"/>
                </a:moveTo>
                <a:lnTo>
                  <a:pt x="37" y="79"/>
                </a:lnTo>
                <a:lnTo>
                  <a:pt x="50" y="86"/>
                </a:lnTo>
                <a:lnTo>
                  <a:pt x="60" y="89"/>
                </a:lnTo>
                <a:lnTo>
                  <a:pt x="69" y="96"/>
                </a:lnTo>
                <a:lnTo>
                  <a:pt x="71" y="101"/>
                </a:lnTo>
                <a:lnTo>
                  <a:pt x="84" y="103"/>
                </a:lnTo>
                <a:lnTo>
                  <a:pt x="87" y="107"/>
                </a:lnTo>
                <a:lnTo>
                  <a:pt x="94" y="109"/>
                </a:lnTo>
                <a:lnTo>
                  <a:pt x="107" y="106"/>
                </a:lnTo>
                <a:lnTo>
                  <a:pt x="119" y="107"/>
                </a:lnTo>
                <a:lnTo>
                  <a:pt x="123" y="105"/>
                </a:lnTo>
                <a:lnTo>
                  <a:pt x="131" y="103"/>
                </a:lnTo>
                <a:lnTo>
                  <a:pt x="135" y="101"/>
                </a:lnTo>
                <a:lnTo>
                  <a:pt x="132" y="96"/>
                </a:lnTo>
                <a:lnTo>
                  <a:pt x="134" y="91"/>
                </a:lnTo>
                <a:lnTo>
                  <a:pt x="134" y="81"/>
                </a:lnTo>
                <a:lnTo>
                  <a:pt x="133" y="64"/>
                </a:lnTo>
                <a:lnTo>
                  <a:pt x="141" y="64"/>
                </a:lnTo>
                <a:lnTo>
                  <a:pt x="145" y="63"/>
                </a:lnTo>
                <a:lnTo>
                  <a:pt x="157" y="61"/>
                </a:lnTo>
                <a:lnTo>
                  <a:pt x="159" y="50"/>
                </a:lnTo>
                <a:lnTo>
                  <a:pt x="162" y="42"/>
                </a:lnTo>
                <a:lnTo>
                  <a:pt x="166" y="39"/>
                </a:lnTo>
                <a:lnTo>
                  <a:pt x="165" y="36"/>
                </a:lnTo>
                <a:lnTo>
                  <a:pt x="172" y="34"/>
                </a:lnTo>
                <a:lnTo>
                  <a:pt x="170" y="29"/>
                </a:lnTo>
                <a:lnTo>
                  <a:pt x="163" y="23"/>
                </a:lnTo>
                <a:lnTo>
                  <a:pt x="164" y="17"/>
                </a:lnTo>
                <a:lnTo>
                  <a:pt x="166" y="13"/>
                </a:lnTo>
                <a:lnTo>
                  <a:pt x="165" y="11"/>
                </a:lnTo>
                <a:lnTo>
                  <a:pt x="160" y="12"/>
                </a:lnTo>
                <a:lnTo>
                  <a:pt x="155" y="9"/>
                </a:lnTo>
                <a:lnTo>
                  <a:pt x="153" y="0"/>
                </a:lnTo>
                <a:lnTo>
                  <a:pt x="146" y="0"/>
                </a:lnTo>
                <a:lnTo>
                  <a:pt x="140" y="2"/>
                </a:lnTo>
                <a:lnTo>
                  <a:pt x="137" y="0"/>
                </a:lnTo>
                <a:lnTo>
                  <a:pt x="128" y="8"/>
                </a:lnTo>
                <a:lnTo>
                  <a:pt x="122" y="8"/>
                </a:lnTo>
                <a:lnTo>
                  <a:pt x="112" y="16"/>
                </a:lnTo>
                <a:lnTo>
                  <a:pt x="107" y="20"/>
                </a:lnTo>
                <a:lnTo>
                  <a:pt x="101" y="20"/>
                </a:lnTo>
                <a:lnTo>
                  <a:pt x="78" y="29"/>
                </a:lnTo>
                <a:lnTo>
                  <a:pt x="79" y="34"/>
                </a:lnTo>
                <a:lnTo>
                  <a:pt x="73" y="37"/>
                </a:lnTo>
                <a:lnTo>
                  <a:pt x="70" y="34"/>
                </a:lnTo>
                <a:lnTo>
                  <a:pt x="64" y="34"/>
                </a:lnTo>
                <a:lnTo>
                  <a:pt x="56" y="38"/>
                </a:lnTo>
                <a:lnTo>
                  <a:pt x="53" y="47"/>
                </a:lnTo>
                <a:lnTo>
                  <a:pt x="46" y="46"/>
                </a:lnTo>
                <a:lnTo>
                  <a:pt x="45" y="38"/>
                </a:lnTo>
                <a:lnTo>
                  <a:pt x="37" y="37"/>
                </a:lnTo>
                <a:lnTo>
                  <a:pt x="33" y="32"/>
                </a:lnTo>
                <a:lnTo>
                  <a:pt x="25" y="32"/>
                </a:lnTo>
                <a:lnTo>
                  <a:pt x="15" y="29"/>
                </a:lnTo>
                <a:lnTo>
                  <a:pt x="17" y="41"/>
                </a:lnTo>
                <a:lnTo>
                  <a:pt x="9" y="46"/>
                </a:lnTo>
                <a:lnTo>
                  <a:pt x="0" y="53"/>
                </a:lnTo>
                <a:lnTo>
                  <a:pt x="3" y="57"/>
                </a:lnTo>
                <a:lnTo>
                  <a:pt x="16" y="64"/>
                </a:lnTo>
                <a:lnTo>
                  <a:pt x="25" y="70"/>
                </a:lnTo>
                <a:lnTo>
                  <a:pt x="29" y="77"/>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50" name="Freeform 146"/>
          <p:cNvSpPr>
            <a:spLocks/>
          </p:cNvSpPr>
          <p:nvPr/>
        </p:nvSpPr>
        <p:spPr bwMode="auto">
          <a:xfrm>
            <a:off x="7590914" y="4540732"/>
            <a:ext cx="50800" cy="42863"/>
          </a:xfrm>
          <a:custGeom>
            <a:avLst/>
            <a:gdLst>
              <a:gd name="T0" fmla="*/ 9 w 67"/>
              <a:gd name="T1" fmla="*/ 8 h 63"/>
              <a:gd name="T2" fmla="*/ 10 w 67"/>
              <a:gd name="T3" fmla="*/ 9 h 63"/>
              <a:gd name="T4" fmla="*/ 11 w 67"/>
              <a:gd name="T5" fmla="*/ 9 h 63"/>
              <a:gd name="T6" fmla="*/ 11 w 67"/>
              <a:gd name="T7" fmla="*/ 10 h 63"/>
              <a:gd name="T8" fmla="*/ 11 w 67"/>
              <a:gd name="T9" fmla="*/ 11 h 63"/>
              <a:gd name="T10" fmla="*/ 12 w 67"/>
              <a:gd name="T11" fmla="*/ 12 h 63"/>
              <a:gd name="T12" fmla="*/ 14 w 67"/>
              <a:gd name="T13" fmla="*/ 12 h 63"/>
              <a:gd name="T14" fmla="*/ 14 w 67"/>
              <a:gd name="T15" fmla="*/ 10 h 63"/>
              <a:gd name="T16" fmla="*/ 13 w 67"/>
              <a:gd name="T17" fmla="*/ 8 h 63"/>
              <a:gd name="T18" fmla="*/ 15 w 67"/>
              <a:gd name="T19" fmla="*/ 6 h 63"/>
              <a:gd name="T20" fmla="*/ 15 w 67"/>
              <a:gd name="T21" fmla="*/ 6 h 63"/>
              <a:gd name="T22" fmla="*/ 15 w 67"/>
              <a:gd name="T23" fmla="*/ 5 h 63"/>
              <a:gd name="T24" fmla="*/ 12 w 67"/>
              <a:gd name="T25" fmla="*/ 2 h 63"/>
              <a:gd name="T26" fmla="*/ 12 w 67"/>
              <a:gd name="T27" fmla="*/ 1 h 63"/>
              <a:gd name="T28" fmla="*/ 12 w 67"/>
              <a:gd name="T29" fmla="*/ 1 h 63"/>
              <a:gd name="T30" fmla="*/ 11 w 67"/>
              <a:gd name="T31" fmla="*/ 1 h 63"/>
              <a:gd name="T32" fmla="*/ 9 w 67"/>
              <a:gd name="T33" fmla="*/ 1 h 63"/>
              <a:gd name="T34" fmla="*/ 5 w 67"/>
              <a:gd name="T35" fmla="*/ 1 h 63"/>
              <a:gd name="T36" fmla="*/ 4 w 67"/>
              <a:gd name="T37" fmla="*/ 1 h 63"/>
              <a:gd name="T38" fmla="*/ 3 w 67"/>
              <a:gd name="T39" fmla="*/ 0 h 63"/>
              <a:gd name="T40" fmla="*/ 0 w 67"/>
              <a:gd name="T41" fmla="*/ 0 h 63"/>
              <a:gd name="T42" fmla="*/ 0 w 67"/>
              <a:gd name="T43" fmla="*/ 2 h 63"/>
              <a:gd name="T44" fmla="*/ 0 w 67"/>
              <a:gd name="T45" fmla="*/ 3 h 63"/>
              <a:gd name="T46" fmla="*/ 2 w 67"/>
              <a:gd name="T47" fmla="*/ 5 h 63"/>
              <a:gd name="T48" fmla="*/ 2 w 67"/>
              <a:gd name="T49" fmla="*/ 6 h 63"/>
              <a:gd name="T50" fmla="*/ 0 w 67"/>
              <a:gd name="T51" fmla="*/ 6 h 63"/>
              <a:gd name="T52" fmla="*/ 0 w 67"/>
              <a:gd name="T53" fmla="*/ 8 h 63"/>
              <a:gd name="T54" fmla="*/ 3 w 67"/>
              <a:gd name="T55" fmla="*/ 9 h 63"/>
              <a:gd name="T56" fmla="*/ 2 w 67"/>
              <a:gd name="T57" fmla="*/ 11 h 63"/>
              <a:gd name="T58" fmla="*/ 5 w 67"/>
              <a:gd name="T59" fmla="*/ 10 h 63"/>
              <a:gd name="T60" fmla="*/ 5 w 67"/>
              <a:gd name="T61" fmla="*/ 9 h 63"/>
              <a:gd name="T62" fmla="*/ 7 w 67"/>
              <a:gd name="T63" fmla="*/ 9 h 63"/>
              <a:gd name="T64" fmla="*/ 9 w 67"/>
              <a:gd name="T65" fmla="*/ 8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63"/>
              <a:gd name="T101" fmla="*/ 67 w 67"/>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63">
                <a:moveTo>
                  <a:pt x="38" y="44"/>
                </a:moveTo>
                <a:lnTo>
                  <a:pt x="41" y="47"/>
                </a:lnTo>
                <a:lnTo>
                  <a:pt x="46" y="48"/>
                </a:lnTo>
                <a:lnTo>
                  <a:pt x="51" y="54"/>
                </a:lnTo>
                <a:lnTo>
                  <a:pt x="50" y="59"/>
                </a:lnTo>
                <a:lnTo>
                  <a:pt x="55" y="62"/>
                </a:lnTo>
                <a:lnTo>
                  <a:pt x="61" y="63"/>
                </a:lnTo>
                <a:lnTo>
                  <a:pt x="62" y="55"/>
                </a:lnTo>
                <a:lnTo>
                  <a:pt x="57" y="45"/>
                </a:lnTo>
                <a:lnTo>
                  <a:pt x="67" y="35"/>
                </a:lnTo>
                <a:lnTo>
                  <a:pt x="67" y="32"/>
                </a:lnTo>
                <a:lnTo>
                  <a:pt x="65" y="27"/>
                </a:lnTo>
                <a:lnTo>
                  <a:pt x="52" y="12"/>
                </a:lnTo>
                <a:lnTo>
                  <a:pt x="55" y="7"/>
                </a:lnTo>
                <a:lnTo>
                  <a:pt x="53" y="4"/>
                </a:lnTo>
                <a:lnTo>
                  <a:pt x="49" y="6"/>
                </a:lnTo>
                <a:lnTo>
                  <a:pt x="37" y="5"/>
                </a:lnTo>
                <a:lnTo>
                  <a:pt x="24" y="8"/>
                </a:lnTo>
                <a:lnTo>
                  <a:pt x="17" y="6"/>
                </a:lnTo>
                <a:lnTo>
                  <a:pt x="14" y="2"/>
                </a:lnTo>
                <a:lnTo>
                  <a:pt x="1" y="0"/>
                </a:lnTo>
                <a:lnTo>
                  <a:pt x="0" y="9"/>
                </a:lnTo>
                <a:lnTo>
                  <a:pt x="2" y="17"/>
                </a:lnTo>
                <a:lnTo>
                  <a:pt x="9" y="27"/>
                </a:lnTo>
                <a:lnTo>
                  <a:pt x="8" y="30"/>
                </a:lnTo>
                <a:lnTo>
                  <a:pt x="3" y="35"/>
                </a:lnTo>
                <a:lnTo>
                  <a:pt x="1" y="41"/>
                </a:lnTo>
                <a:lnTo>
                  <a:pt x="12" y="46"/>
                </a:lnTo>
                <a:lnTo>
                  <a:pt x="11" y="59"/>
                </a:lnTo>
                <a:lnTo>
                  <a:pt x="23" y="54"/>
                </a:lnTo>
                <a:lnTo>
                  <a:pt x="24" y="48"/>
                </a:lnTo>
                <a:lnTo>
                  <a:pt x="31" y="49"/>
                </a:lnTo>
                <a:lnTo>
                  <a:pt x="38" y="4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51" name="Freeform 147"/>
          <p:cNvSpPr>
            <a:spLocks/>
          </p:cNvSpPr>
          <p:nvPr/>
        </p:nvSpPr>
        <p:spPr bwMode="auto">
          <a:xfrm>
            <a:off x="7584564" y="4567720"/>
            <a:ext cx="28575" cy="47625"/>
          </a:xfrm>
          <a:custGeom>
            <a:avLst/>
            <a:gdLst>
              <a:gd name="T0" fmla="*/ 2 w 35"/>
              <a:gd name="T1" fmla="*/ 5 h 72"/>
              <a:gd name="T2" fmla="*/ 3 w 35"/>
              <a:gd name="T3" fmla="*/ 4 h 72"/>
              <a:gd name="T4" fmla="*/ 2 w 35"/>
              <a:gd name="T5" fmla="*/ 3 h 72"/>
              <a:gd name="T6" fmla="*/ 2 w 35"/>
              <a:gd name="T7" fmla="*/ 2 h 72"/>
              <a:gd name="T8" fmla="*/ 2 w 35"/>
              <a:gd name="T9" fmla="*/ 0 h 72"/>
              <a:gd name="T10" fmla="*/ 5 w 35"/>
              <a:gd name="T11" fmla="*/ 1 h 72"/>
              <a:gd name="T12" fmla="*/ 5 w 35"/>
              <a:gd name="T13" fmla="*/ 3 h 72"/>
              <a:gd name="T14" fmla="*/ 4 w 35"/>
              <a:gd name="T15" fmla="*/ 4 h 72"/>
              <a:gd name="T16" fmla="*/ 5 w 35"/>
              <a:gd name="T17" fmla="*/ 4 h 72"/>
              <a:gd name="T18" fmla="*/ 6 w 35"/>
              <a:gd name="T19" fmla="*/ 5 h 72"/>
              <a:gd name="T20" fmla="*/ 6 w 35"/>
              <a:gd name="T21" fmla="*/ 5 h 72"/>
              <a:gd name="T22" fmla="*/ 8 w 35"/>
              <a:gd name="T23" fmla="*/ 5 h 72"/>
              <a:gd name="T24" fmla="*/ 8 w 35"/>
              <a:gd name="T25" fmla="*/ 6 h 72"/>
              <a:gd name="T26" fmla="*/ 8 w 35"/>
              <a:gd name="T27" fmla="*/ 8 h 72"/>
              <a:gd name="T28" fmla="*/ 9 w 35"/>
              <a:gd name="T29" fmla="*/ 8 h 72"/>
              <a:gd name="T30" fmla="*/ 9 w 35"/>
              <a:gd name="T31" fmla="*/ 9 h 72"/>
              <a:gd name="T32" fmla="*/ 9 w 35"/>
              <a:gd name="T33" fmla="*/ 10 h 72"/>
              <a:gd name="T34" fmla="*/ 8 w 35"/>
              <a:gd name="T35" fmla="*/ 11 h 72"/>
              <a:gd name="T36" fmla="*/ 7 w 35"/>
              <a:gd name="T37" fmla="*/ 12 h 72"/>
              <a:gd name="T38" fmla="*/ 6 w 35"/>
              <a:gd name="T39" fmla="*/ 12 h 72"/>
              <a:gd name="T40" fmla="*/ 5 w 35"/>
              <a:gd name="T41" fmla="*/ 12 h 72"/>
              <a:gd name="T42" fmla="*/ 5 w 35"/>
              <a:gd name="T43" fmla="*/ 12 h 72"/>
              <a:gd name="T44" fmla="*/ 4 w 35"/>
              <a:gd name="T45" fmla="*/ 11 h 72"/>
              <a:gd name="T46" fmla="*/ 3 w 35"/>
              <a:gd name="T47" fmla="*/ 12 h 72"/>
              <a:gd name="T48" fmla="*/ 2 w 35"/>
              <a:gd name="T49" fmla="*/ 12 h 72"/>
              <a:gd name="T50" fmla="*/ 1 w 35"/>
              <a:gd name="T51" fmla="*/ 12 h 72"/>
              <a:gd name="T52" fmla="*/ 1 w 35"/>
              <a:gd name="T53" fmla="*/ 11 h 72"/>
              <a:gd name="T54" fmla="*/ 0 w 35"/>
              <a:gd name="T55" fmla="*/ 10 h 72"/>
              <a:gd name="T56" fmla="*/ 0 w 35"/>
              <a:gd name="T57" fmla="*/ 8 h 72"/>
              <a:gd name="T58" fmla="*/ 2 w 35"/>
              <a:gd name="T59" fmla="*/ 5 h 72"/>
              <a:gd name="T60" fmla="*/ 2 w 35"/>
              <a:gd name="T61" fmla="*/ 5 h 72"/>
              <a:gd name="T62" fmla="*/ 2 w 35"/>
              <a:gd name="T63" fmla="*/ 5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
              <a:gd name="T97" fmla="*/ 0 h 72"/>
              <a:gd name="T98" fmla="*/ 35 w 35"/>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 h="72">
                <a:moveTo>
                  <a:pt x="8" y="28"/>
                </a:moveTo>
                <a:lnTo>
                  <a:pt x="9" y="24"/>
                </a:lnTo>
                <a:lnTo>
                  <a:pt x="6" y="20"/>
                </a:lnTo>
                <a:lnTo>
                  <a:pt x="7" y="11"/>
                </a:lnTo>
                <a:lnTo>
                  <a:pt x="8" y="0"/>
                </a:lnTo>
                <a:lnTo>
                  <a:pt x="19" y="5"/>
                </a:lnTo>
                <a:lnTo>
                  <a:pt x="18" y="18"/>
                </a:lnTo>
                <a:lnTo>
                  <a:pt x="15" y="22"/>
                </a:lnTo>
                <a:lnTo>
                  <a:pt x="20" y="25"/>
                </a:lnTo>
                <a:lnTo>
                  <a:pt x="21" y="27"/>
                </a:lnTo>
                <a:lnTo>
                  <a:pt x="23" y="30"/>
                </a:lnTo>
                <a:lnTo>
                  <a:pt x="29" y="32"/>
                </a:lnTo>
                <a:lnTo>
                  <a:pt x="31" y="35"/>
                </a:lnTo>
                <a:lnTo>
                  <a:pt x="31" y="45"/>
                </a:lnTo>
                <a:lnTo>
                  <a:pt x="34" y="46"/>
                </a:lnTo>
                <a:lnTo>
                  <a:pt x="35" y="51"/>
                </a:lnTo>
                <a:lnTo>
                  <a:pt x="34" y="58"/>
                </a:lnTo>
                <a:lnTo>
                  <a:pt x="31" y="64"/>
                </a:lnTo>
                <a:lnTo>
                  <a:pt x="25" y="70"/>
                </a:lnTo>
                <a:lnTo>
                  <a:pt x="21" y="72"/>
                </a:lnTo>
                <a:lnTo>
                  <a:pt x="19" y="72"/>
                </a:lnTo>
                <a:lnTo>
                  <a:pt x="18" y="67"/>
                </a:lnTo>
                <a:lnTo>
                  <a:pt x="15" y="65"/>
                </a:lnTo>
                <a:lnTo>
                  <a:pt x="11" y="66"/>
                </a:lnTo>
                <a:lnTo>
                  <a:pt x="7" y="71"/>
                </a:lnTo>
                <a:lnTo>
                  <a:pt x="4" y="66"/>
                </a:lnTo>
                <a:lnTo>
                  <a:pt x="1" y="62"/>
                </a:lnTo>
                <a:lnTo>
                  <a:pt x="0" y="58"/>
                </a:lnTo>
                <a:lnTo>
                  <a:pt x="0" y="49"/>
                </a:lnTo>
                <a:lnTo>
                  <a:pt x="6" y="31"/>
                </a:lnTo>
                <a:lnTo>
                  <a:pt x="7" y="29"/>
                </a:lnTo>
                <a:lnTo>
                  <a:pt x="8" y="28"/>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52" name="Freeform 148"/>
          <p:cNvSpPr>
            <a:spLocks/>
          </p:cNvSpPr>
          <p:nvPr/>
        </p:nvSpPr>
        <p:spPr bwMode="auto">
          <a:xfrm>
            <a:off x="7544877" y="4589945"/>
            <a:ext cx="44450" cy="55563"/>
          </a:xfrm>
          <a:custGeom>
            <a:avLst/>
            <a:gdLst>
              <a:gd name="T0" fmla="*/ 13 w 60"/>
              <a:gd name="T1" fmla="*/ 12 h 87"/>
              <a:gd name="T2" fmla="*/ 13 w 60"/>
              <a:gd name="T3" fmla="*/ 13 h 87"/>
              <a:gd name="T4" fmla="*/ 13 w 60"/>
              <a:gd name="T5" fmla="*/ 14 h 87"/>
              <a:gd name="T6" fmla="*/ 11 w 60"/>
              <a:gd name="T7" fmla="*/ 14 h 87"/>
              <a:gd name="T8" fmla="*/ 9 w 60"/>
              <a:gd name="T9" fmla="*/ 14 h 87"/>
              <a:gd name="T10" fmla="*/ 8 w 60"/>
              <a:gd name="T11" fmla="*/ 12 h 87"/>
              <a:gd name="T12" fmla="*/ 8 w 60"/>
              <a:gd name="T13" fmla="*/ 12 h 87"/>
              <a:gd name="T14" fmla="*/ 7 w 60"/>
              <a:gd name="T15" fmla="*/ 12 h 87"/>
              <a:gd name="T16" fmla="*/ 6 w 60"/>
              <a:gd name="T17" fmla="*/ 11 h 87"/>
              <a:gd name="T18" fmla="*/ 4 w 60"/>
              <a:gd name="T19" fmla="*/ 9 h 87"/>
              <a:gd name="T20" fmla="*/ 3 w 60"/>
              <a:gd name="T21" fmla="*/ 6 h 87"/>
              <a:gd name="T22" fmla="*/ 2 w 60"/>
              <a:gd name="T23" fmla="*/ 5 h 87"/>
              <a:gd name="T24" fmla="*/ 0 w 60"/>
              <a:gd name="T25" fmla="*/ 2 h 87"/>
              <a:gd name="T26" fmla="*/ 0 w 60"/>
              <a:gd name="T27" fmla="*/ 1 h 87"/>
              <a:gd name="T28" fmla="*/ 0 w 60"/>
              <a:gd name="T29" fmla="*/ 1 h 87"/>
              <a:gd name="T30" fmla="*/ 0 w 60"/>
              <a:gd name="T31" fmla="*/ 0 h 87"/>
              <a:gd name="T32" fmla="*/ 1 w 60"/>
              <a:gd name="T33" fmla="*/ 0 h 87"/>
              <a:gd name="T34" fmla="*/ 2 w 60"/>
              <a:gd name="T35" fmla="*/ 1 h 87"/>
              <a:gd name="T36" fmla="*/ 3 w 60"/>
              <a:gd name="T37" fmla="*/ 1 h 87"/>
              <a:gd name="T38" fmla="*/ 4 w 60"/>
              <a:gd name="T39" fmla="*/ 2 h 87"/>
              <a:gd name="T40" fmla="*/ 5 w 60"/>
              <a:gd name="T41" fmla="*/ 3 h 87"/>
              <a:gd name="T42" fmla="*/ 6 w 60"/>
              <a:gd name="T43" fmla="*/ 2 h 87"/>
              <a:gd name="T44" fmla="*/ 7 w 60"/>
              <a:gd name="T45" fmla="*/ 3 h 87"/>
              <a:gd name="T46" fmla="*/ 9 w 60"/>
              <a:gd name="T47" fmla="*/ 4 h 87"/>
              <a:gd name="T48" fmla="*/ 8 w 60"/>
              <a:gd name="T49" fmla="*/ 4 h 87"/>
              <a:gd name="T50" fmla="*/ 7 w 60"/>
              <a:gd name="T51" fmla="*/ 4 h 87"/>
              <a:gd name="T52" fmla="*/ 7 w 60"/>
              <a:gd name="T53" fmla="*/ 4 h 87"/>
              <a:gd name="T54" fmla="*/ 7 w 60"/>
              <a:gd name="T55" fmla="*/ 5 h 87"/>
              <a:gd name="T56" fmla="*/ 7 w 60"/>
              <a:gd name="T57" fmla="*/ 6 h 87"/>
              <a:gd name="T58" fmla="*/ 8 w 60"/>
              <a:gd name="T59" fmla="*/ 6 h 87"/>
              <a:gd name="T60" fmla="*/ 9 w 60"/>
              <a:gd name="T61" fmla="*/ 6 h 87"/>
              <a:gd name="T62" fmla="*/ 9 w 60"/>
              <a:gd name="T63" fmla="*/ 6 h 87"/>
              <a:gd name="T64" fmla="*/ 9 w 60"/>
              <a:gd name="T65" fmla="*/ 6 h 87"/>
              <a:gd name="T66" fmla="*/ 11 w 60"/>
              <a:gd name="T67" fmla="*/ 7 h 87"/>
              <a:gd name="T68" fmla="*/ 11 w 60"/>
              <a:gd name="T69" fmla="*/ 8 h 87"/>
              <a:gd name="T70" fmla="*/ 12 w 60"/>
              <a:gd name="T71" fmla="*/ 8 h 87"/>
              <a:gd name="T72" fmla="*/ 13 w 60"/>
              <a:gd name="T73" fmla="*/ 10 h 87"/>
              <a:gd name="T74" fmla="*/ 13 w 60"/>
              <a:gd name="T75" fmla="*/ 11 h 87"/>
              <a:gd name="T76" fmla="*/ 12 w 60"/>
              <a:gd name="T77" fmla="*/ 12 h 87"/>
              <a:gd name="T78" fmla="*/ 13 w 60"/>
              <a:gd name="T79" fmla="*/ 12 h 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0"/>
              <a:gd name="T121" fmla="*/ 0 h 87"/>
              <a:gd name="T122" fmla="*/ 60 w 60"/>
              <a:gd name="T123" fmla="*/ 87 h 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0" h="87">
                <a:moveTo>
                  <a:pt x="59" y="76"/>
                </a:moveTo>
                <a:lnTo>
                  <a:pt x="60" y="80"/>
                </a:lnTo>
                <a:lnTo>
                  <a:pt x="58" y="86"/>
                </a:lnTo>
                <a:lnTo>
                  <a:pt x="51" y="87"/>
                </a:lnTo>
                <a:lnTo>
                  <a:pt x="43" y="85"/>
                </a:lnTo>
                <a:lnTo>
                  <a:pt x="38" y="78"/>
                </a:lnTo>
                <a:lnTo>
                  <a:pt x="36" y="76"/>
                </a:lnTo>
                <a:lnTo>
                  <a:pt x="32" y="76"/>
                </a:lnTo>
                <a:lnTo>
                  <a:pt x="25" y="66"/>
                </a:lnTo>
                <a:lnTo>
                  <a:pt x="18" y="54"/>
                </a:lnTo>
                <a:lnTo>
                  <a:pt x="12" y="40"/>
                </a:lnTo>
                <a:lnTo>
                  <a:pt x="9" y="31"/>
                </a:lnTo>
                <a:lnTo>
                  <a:pt x="2" y="14"/>
                </a:lnTo>
                <a:lnTo>
                  <a:pt x="1" y="8"/>
                </a:lnTo>
                <a:lnTo>
                  <a:pt x="0" y="5"/>
                </a:lnTo>
                <a:lnTo>
                  <a:pt x="0" y="2"/>
                </a:lnTo>
                <a:lnTo>
                  <a:pt x="4" y="0"/>
                </a:lnTo>
                <a:lnTo>
                  <a:pt x="8" y="6"/>
                </a:lnTo>
                <a:lnTo>
                  <a:pt x="14" y="8"/>
                </a:lnTo>
                <a:lnTo>
                  <a:pt x="19" y="15"/>
                </a:lnTo>
                <a:lnTo>
                  <a:pt x="24" y="19"/>
                </a:lnTo>
                <a:lnTo>
                  <a:pt x="28" y="16"/>
                </a:lnTo>
                <a:lnTo>
                  <a:pt x="34" y="19"/>
                </a:lnTo>
                <a:lnTo>
                  <a:pt x="41" y="25"/>
                </a:lnTo>
                <a:lnTo>
                  <a:pt x="38" y="27"/>
                </a:lnTo>
                <a:lnTo>
                  <a:pt x="35" y="27"/>
                </a:lnTo>
                <a:lnTo>
                  <a:pt x="32" y="28"/>
                </a:lnTo>
                <a:lnTo>
                  <a:pt x="32" y="33"/>
                </a:lnTo>
                <a:lnTo>
                  <a:pt x="35" y="40"/>
                </a:lnTo>
                <a:lnTo>
                  <a:pt x="38" y="41"/>
                </a:lnTo>
                <a:lnTo>
                  <a:pt x="41" y="40"/>
                </a:lnTo>
                <a:lnTo>
                  <a:pt x="41" y="36"/>
                </a:lnTo>
                <a:lnTo>
                  <a:pt x="42" y="34"/>
                </a:lnTo>
                <a:lnTo>
                  <a:pt x="50" y="43"/>
                </a:lnTo>
                <a:lnTo>
                  <a:pt x="51" y="47"/>
                </a:lnTo>
                <a:lnTo>
                  <a:pt x="55" y="52"/>
                </a:lnTo>
                <a:lnTo>
                  <a:pt x="57" y="60"/>
                </a:lnTo>
                <a:lnTo>
                  <a:pt x="57" y="68"/>
                </a:lnTo>
                <a:lnTo>
                  <a:pt x="56" y="73"/>
                </a:lnTo>
                <a:lnTo>
                  <a:pt x="59" y="7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53" name="Freeform 149"/>
          <p:cNvSpPr>
            <a:spLocks/>
          </p:cNvSpPr>
          <p:nvPr/>
        </p:nvSpPr>
        <p:spPr bwMode="auto">
          <a:xfrm>
            <a:off x="7527414" y="4599470"/>
            <a:ext cx="76200" cy="61913"/>
          </a:xfrm>
          <a:custGeom>
            <a:avLst/>
            <a:gdLst>
              <a:gd name="T0" fmla="*/ 6 w 98"/>
              <a:gd name="T1" fmla="*/ 7 h 94"/>
              <a:gd name="T2" fmla="*/ 7 w 98"/>
              <a:gd name="T3" fmla="*/ 7 h 94"/>
              <a:gd name="T4" fmla="*/ 6 w 98"/>
              <a:gd name="T5" fmla="*/ 8 h 94"/>
              <a:gd name="T6" fmla="*/ 7 w 98"/>
              <a:gd name="T7" fmla="*/ 9 h 94"/>
              <a:gd name="T8" fmla="*/ 7 w 98"/>
              <a:gd name="T9" fmla="*/ 10 h 94"/>
              <a:gd name="T10" fmla="*/ 7 w 98"/>
              <a:gd name="T11" fmla="*/ 11 h 94"/>
              <a:gd name="T12" fmla="*/ 7 w 98"/>
              <a:gd name="T13" fmla="*/ 12 h 94"/>
              <a:gd name="T14" fmla="*/ 8 w 98"/>
              <a:gd name="T15" fmla="*/ 12 h 94"/>
              <a:gd name="T16" fmla="*/ 9 w 98"/>
              <a:gd name="T17" fmla="*/ 13 h 94"/>
              <a:gd name="T18" fmla="*/ 12 w 98"/>
              <a:gd name="T19" fmla="*/ 14 h 94"/>
              <a:gd name="T20" fmla="*/ 15 w 98"/>
              <a:gd name="T21" fmla="*/ 15 h 94"/>
              <a:gd name="T22" fmla="*/ 18 w 98"/>
              <a:gd name="T23" fmla="*/ 15 h 94"/>
              <a:gd name="T24" fmla="*/ 19 w 98"/>
              <a:gd name="T25" fmla="*/ 15 h 94"/>
              <a:gd name="T26" fmla="*/ 19 w 98"/>
              <a:gd name="T27" fmla="*/ 16 h 94"/>
              <a:gd name="T28" fmla="*/ 22 w 98"/>
              <a:gd name="T29" fmla="*/ 16 h 94"/>
              <a:gd name="T30" fmla="*/ 24 w 98"/>
              <a:gd name="T31" fmla="*/ 16 h 94"/>
              <a:gd name="T32" fmla="*/ 24 w 98"/>
              <a:gd name="T33" fmla="*/ 15 h 94"/>
              <a:gd name="T34" fmla="*/ 24 w 98"/>
              <a:gd name="T35" fmla="*/ 15 h 94"/>
              <a:gd name="T36" fmla="*/ 21 w 98"/>
              <a:gd name="T37" fmla="*/ 14 h 94"/>
              <a:gd name="T38" fmla="*/ 21 w 98"/>
              <a:gd name="T39" fmla="*/ 13 h 94"/>
              <a:gd name="T40" fmla="*/ 20 w 98"/>
              <a:gd name="T41" fmla="*/ 13 h 94"/>
              <a:gd name="T42" fmla="*/ 19 w 98"/>
              <a:gd name="T43" fmla="*/ 14 h 94"/>
              <a:gd name="T44" fmla="*/ 17 w 98"/>
              <a:gd name="T45" fmla="*/ 14 h 94"/>
              <a:gd name="T46" fmla="*/ 16 w 98"/>
              <a:gd name="T47" fmla="*/ 13 h 94"/>
              <a:gd name="T48" fmla="*/ 13 w 98"/>
              <a:gd name="T49" fmla="*/ 12 h 94"/>
              <a:gd name="T50" fmla="*/ 12 w 98"/>
              <a:gd name="T51" fmla="*/ 11 h 94"/>
              <a:gd name="T52" fmla="*/ 9 w 98"/>
              <a:gd name="T53" fmla="*/ 11 h 94"/>
              <a:gd name="T54" fmla="*/ 8 w 98"/>
              <a:gd name="T55" fmla="*/ 7 h 94"/>
              <a:gd name="T56" fmla="*/ 4 w 98"/>
              <a:gd name="T57" fmla="*/ 0 h 94"/>
              <a:gd name="T58" fmla="*/ 3 w 98"/>
              <a:gd name="T59" fmla="*/ 0 h 94"/>
              <a:gd name="T60" fmla="*/ 2 w 98"/>
              <a:gd name="T61" fmla="*/ 0 h 94"/>
              <a:gd name="T62" fmla="*/ 1 w 98"/>
              <a:gd name="T63" fmla="*/ 1 h 94"/>
              <a:gd name="T64" fmla="*/ 0 w 98"/>
              <a:gd name="T65" fmla="*/ 1 h 94"/>
              <a:gd name="T66" fmla="*/ 0 w 98"/>
              <a:gd name="T67" fmla="*/ 2 h 94"/>
              <a:gd name="T68" fmla="*/ 0 w 98"/>
              <a:gd name="T69" fmla="*/ 3 h 94"/>
              <a:gd name="T70" fmla="*/ 1 w 98"/>
              <a:gd name="T71" fmla="*/ 4 h 94"/>
              <a:gd name="T72" fmla="*/ 2 w 98"/>
              <a:gd name="T73" fmla="*/ 5 h 94"/>
              <a:gd name="T74" fmla="*/ 2 w 98"/>
              <a:gd name="T75" fmla="*/ 4 h 94"/>
              <a:gd name="T76" fmla="*/ 3 w 98"/>
              <a:gd name="T77" fmla="*/ 4 h 94"/>
              <a:gd name="T78" fmla="*/ 4 w 98"/>
              <a:gd name="T79" fmla="*/ 6 h 94"/>
              <a:gd name="T80" fmla="*/ 5 w 98"/>
              <a:gd name="T81" fmla="*/ 7 h 94"/>
              <a:gd name="T82" fmla="*/ 6 w 98"/>
              <a:gd name="T83" fmla="*/ 7 h 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8"/>
              <a:gd name="T127" fmla="*/ 0 h 94"/>
              <a:gd name="T128" fmla="*/ 98 w 98"/>
              <a:gd name="T129" fmla="*/ 94 h 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8" h="94">
                <a:moveTo>
                  <a:pt x="26" y="39"/>
                </a:moveTo>
                <a:lnTo>
                  <a:pt x="28" y="44"/>
                </a:lnTo>
                <a:lnTo>
                  <a:pt x="26" y="49"/>
                </a:lnTo>
                <a:lnTo>
                  <a:pt x="30" y="50"/>
                </a:lnTo>
                <a:lnTo>
                  <a:pt x="31" y="59"/>
                </a:lnTo>
                <a:lnTo>
                  <a:pt x="30" y="63"/>
                </a:lnTo>
                <a:lnTo>
                  <a:pt x="31" y="67"/>
                </a:lnTo>
                <a:lnTo>
                  <a:pt x="32" y="71"/>
                </a:lnTo>
                <a:lnTo>
                  <a:pt x="38" y="74"/>
                </a:lnTo>
                <a:lnTo>
                  <a:pt x="50" y="79"/>
                </a:lnTo>
                <a:lnTo>
                  <a:pt x="63" y="89"/>
                </a:lnTo>
                <a:lnTo>
                  <a:pt x="73" y="89"/>
                </a:lnTo>
                <a:lnTo>
                  <a:pt x="78" y="90"/>
                </a:lnTo>
                <a:lnTo>
                  <a:pt x="80" y="92"/>
                </a:lnTo>
                <a:lnTo>
                  <a:pt x="90" y="94"/>
                </a:lnTo>
                <a:lnTo>
                  <a:pt x="97" y="91"/>
                </a:lnTo>
                <a:lnTo>
                  <a:pt x="98" y="89"/>
                </a:lnTo>
                <a:lnTo>
                  <a:pt x="97" y="85"/>
                </a:lnTo>
                <a:lnTo>
                  <a:pt x="88" y="80"/>
                </a:lnTo>
                <a:lnTo>
                  <a:pt x="88" y="78"/>
                </a:lnTo>
                <a:lnTo>
                  <a:pt x="84" y="77"/>
                </a:lnTo>
                <a:lnTo>
                  <a:pt x="77" y="80"/>
                </a:lnTo>
                <a:lnTo>
                  <a:pt x="72" y="79"/>
                </a:lnTo>
                <a:lnTo>
                  <a:pt x="65" y="76"/>
                </a:lnTo>
                <a:lnTo>
                  <a:pt x="54" y="70"/>
                </a:lnTo>
                <a:lnTo>
                  <a:pt x="48" y="64"/>
                </a:lnTo>
                <a:lnTo>
                  <a:pt x="39" y="63"/>
                </a:lnTo>
                <a:lnTo>
                  <a:pt x="33" y="40"/>
                </a:lnTo>
                <a:lnTo>
                  <a:pt x="18" y="0"/>
                </a:lnTo>
                <a:lnTo>
                  <a:pt x="15" y="0"/>
                </a:lnTo>
                <a:lnTo>
                  <a:pt x="10" y="1"/>
                </a:lnTo>
                <a:lnTo>
                  <a:pt x="5" y="4"/>
                </a:lnTo>
                <a:lnTo>
                  <a:pt x="0" y="8"/>
                </a:lnTo>
                <a:lnTo>
                  <a:pt x="1" y="14"/>
                </a:lnTo>
                <a:lnTo>
                  <a:pt x="3" y="20"/>
                </a:lnTo>
                <a:lnTo>
                  <a:pt x="4" y="24"/>
                </a:lnTo>
                <a:lnTo>
                  <a:pt x="8" y="26"/>
                </a:lnTo>
                <a:lnTo>
                  <a:pt x="11" y="25"/>
                </a:lnTo>
                <a:lnTo>
                  <a:pt x="13" y="24"/>
                </a:lnTo>
                <a:lnTo>
                  <a:pt x="18" y="37"/>
                </a:lnTo>
                <a:lnTo>
                  <a:pt x="22" y="40"/>
                </a:lnTo>
                <a:lnTo>
                  <a:pt x="26" y="3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54" name="Freeform 150"/>
          <p:cNvSpPr>
            <a:spLocks/>
          </p:cNvSpPr>
          <p:nvPr/>
        </p:nvSpPr>
        <p:spPr bwMode="auto">
          <a:xfrm>
            <a:off x="7514714" y="4602645"/>
            <a:ext cx="17463" cy="31750"/>
          </a:xfrm>
          <a:custGeom>
            <a:avLst/>
            <a:gdLst>
              <a:gd name="T0" fmla="*/ 1 w 24"/>
              <a:gd name="T1" fmla="*/ 5 h 48"/>
              <a:gd name="T2" fmla="*/ 2 w 24"/>
              <a:gd name="T3" fmla="*/ 5 h 48"/>
              <a:gd name="T4" fmla="*/ 2 w 24"/>
              <a:gd name="T5" fmla="*/ 6 h 48"/>
              <a:gd name="T6" fmla="*/ 2 w 24"/>
              <a:gd name="T7" fmla="*/ 8 h 48"/>
              <a:gd name="T8" fmla="*/ 4 w 24"/>
              <a:gd name="T9" fmla="*/ 8 h 48"/>
              <a:gd name="T10" fmla="*/ 4 w 24"/>
              <a:gd name="T11" fmla="*/ 8 h 48"/>
              <a:gd name="T12" fmla="*/ 5 w 24"/>
              <a:gd name="T13" fmla="*/ 8 h 48"/>
              <a:gd name="T14" fmla="*/ 5 w 24"/>
              <a:gd name="T15" fmla="*/ 7 h 48"/>
              <a:gd name="T16" fmla="*/ 5 w 24"/>
              <a:gd name="T17" fmla="*/ 6 h 48"/>
              <a:gd name="T18" fmla="*/ 5 w 24"/>
              <a:gd name="T19" fmla="*/ 5 h 48"/>
              <a:gd name="T20" fmla="*/ 5 w 24"/>
              <a:gd name="T21" fmla="*/ 5 h 48"/>
              <a:gd name="T22" fmla="*/ 5 w 24"/>
              <a:gd name="T23" fmla="*/ 4 h 48"/>
              <a:gd name="T24" fmla="*/ 3 w 24"/>
              <a:gd name="T25" fmla="*/ 2 h 48"/>
              <a:gd name="T26" fmla="*/ 3 w 24"/>
              <a:gd name="T27" fmla="*/ 1 h 48"/>
              <a:gd name="T28" fmla="*/ 2 w 24"/>
              <a:gd name="T29" fmla="*/ 0 h 48"/>
              <a:gd name="T30" fmla="*/ 1 w 24"/>
              <a:gd name="T31" fmla="*/ 0 h 48"/>
              <a:gd name="T32" fmla="*/ 0 w 24"/>
              <a:gd name="T33" fmla="*/ 0 h 48"/>
              <a:gd name="T34" fmla="*/ 0 w 24"/>
              <a:gd name="T35" fmla="*/ 1 h 48"/>
              <a:gd name="T36" fmla="*/ 0 w 24"/>
              <a:gd name="T37" fmla="*/ 2 h 48"/>
              <a:gd name="T38" fmla="*/ 0 w 24"/>
              <a:gd name="T39" fmla="*/ 3 h 48"/>
              <a:gd name="T40" fmla="*/ 0 w 24"/>
              <a:gd name="T41" fmla="*/ 3 h 48"/>
              <a:gd name="T42" fmla="*/ 0 w 24"/>
              <a:gd name="T43" fmla="*/ 3 h 48"/>
              <a:gd name="T44" fmla="*/ 1 w 24"/>
              <a:gd name="T45" fmla="*/ 5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
              <a:gd name="T70" fmla="*/ 0 h 48"/>
              <a:gd name="T71" fmla="*/ 24 w 24"/>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 h="48">
                <a:moveTo>
                  <a:pt x="6" y="26"/>
                </a:moveTo>
                <a:lnTo>
                  <a:pt x="9" y="31"/>
                </a:lnTo>
                <a:lnTo>
                  <a:pt x="8" y="37"/>
                </a:lnTo>
                <a:lnTo>
                  <a:pt x="11" y="42"/>
                </a:lnTo>
                <a:lnTo>
                  <a:pt x="17" y="47"/>
                </a:lnTo>
                <a:lnTo>
                  <a:pt x="20" y="48"/>
                </a:lnTo>
                <a:lnTo>
                  <a:pt x="22" y="44"/>
                </a:lnTo>
                <a:lnTo>
                  <a:pt x="21" y="38"/>
                </a:lnTo>
                <a:lnTo>
                  <a:pt x="22" y="33"/>
                </a:lnTo>
                <a:lnTo>
                  <a:pt x="24" y="30"/>
                </a:lnTo>
                <a:lnTo>
                  <a:pt x="23" y="26"/>
                </a:lnTo>
                <a:lnTo>
                  <a:pt x="21" y="22"/>
                </a:lnTo>
                <a:lnTo>
                  <a:pt x="16" y="10"/>
                </a:lnTo>
                <a:lnTo>
                  <a:pt x="13" y="5"/>
                </a:lnTo>
                <a:lnTo>
                  <a:pt x="11" y="1"/>
                </a:lnTo>
                <a:lnTo>
                  <a:pt x="7" y="0"/>
                </a:lnTo>
                <a:lnTo>
                  <a:pt x="1" y="3"/>
                </a:lnTo>
                <a:lnTo>
                  <a:pt x="1" y="7"/>
                </a:lnTo>
                <a:lnTo>
                  <a:pt x="1" y="11"/>
                </a:lnTo>
                <a:lnTo>
                  <a:pt x="1" y="15"/>
                </a:lnTo>
                <a:lnTo>
                  <a:pt x="0" y="18"/>
                </a:lnTo>
                <a:lnTo>
                  <a:pt x="1" y="20"/>
                </a:lnTo>
                <a:lnTo>
                  <a:pt x="6" y="2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55" name="Freeform 151"/>
          <p:cNvSpPr>
            <a:spLocks/>
          </p:cNvSpPr>
          <p:nvPr/>
        </p:nvSpPr>
        <p:spPr bwMode="auto">
          <a:xfrm>
            <a:off x="7594089" y="4628045"/>
            <a:ext cx="20638" cy="19050"/>
          </a:xfrm>
          <a:custGeom>
            <a:avLst/>
            <a:gdLst>
              <a:gd name="T0" fmla="*/ 7 w 26"/>
              <a:gd name="T1" fmla="*/ 2 h 31"/>
              <a:gd name="T2" fmla="*/ 7 w 26"/>
              <a:gd name="T3" fmla="*/ 2 h 31"/>
              <a:gd name="T4" fmla="*/ 6 w 26"/>
              <a:gd name="T5" fmla="*/ 3 h 31"/>
              <a:gd name="T6" fmla="*/ 6 w 26"/>
              <a:gd name="T7" fmla="*/ 3 h 31"/>
              <a:gd name="T8" fmla="*/ 6 w 26"/>
              <a:gd name="T9" fmla="*/ 4 h 31"/>
              <a:gd name="T10" fmla="*/ 5 w 26"/>
              <a:gd name="T11" fmla="*/ 5 h 31"/>
              <a:gd name="T12" fmla="*/ 3 w 26"/>
              <a:gd name="T13" fmla="*/ 5 h 31"/>
              <a:gd name="T14" fmla="*/ 3 w 26"/>
              <a:gd name="T15" fmla="*/ 3 h 31"/>
              <a:gd name="T16" fmla="*/ 0 w 26"/>
              <a:gd name="T17" fmla="*/ 2 h 31"/>
              <a:gd name="T18" fmla="*/ 0 w 26"/>
              <a:gd name="T19" fmla="*/ 1 h 31"/>
              <a:gd name="T20" fmla="*/ 1 w 26"/>
              <a:gd name="T21" fmla="*/ 1 h 31"/>
              <a:gd name="T22" fmla="*/ 1 w 26"/>
              <a:gd name="T23" fmla="*/ 0 h 31"/>
              <a:gd name="T24" fmla="*/ 3 w 26"/>
              <a:gd name="T25" fmla="*/ 0 h 31"/>
              <a:gd name="T26" fmla="*/ 4 w 26"/>
              <a:gd name="T27" fmla="*/ 0 h 31"/>
              <a:gd name="T28" fmla="*/ 5 w 26"/>
              <a:gd name="T29" fmla="*/ 2 h 31"/>
              <a:gd name="T30" fmla="*/ 6 w 26"/>
              <a:gd name="T31" fmla="*/ 2 h 31"/>
              <a:gd name="T32" fmla="*/ 7 w 26"/>
              <a:gd name="T33" fmla="*/ 2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1"/>
              <a:gd name="T53" fmla="*/ 26 w 26"/>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1">
                <a:moveTo>
                  <a:pt x="26" y="11"/>
                </a:moveTo>
                <a:lnTo>
                  <a:pt x="26" y="16"/>
                </a:lnTo>
                <a:lnTo>
                  <a:pt x="24" y="18"/>
                </a:lnTo>
                <a:lnTo>
                  <a:pt x="24" y="20"/>
                </a:lnTo>
                <a:lnTo>
                  <a:pt x="22" y="27"/>
                </a:lnTo>
                <a:lnTo>
                  <a:pt x="18" y="31"/>
                </a:lnTo>
                <a:lnTo>
                  <a:pt x="13" y="30"/>
                </a:lnTo>
                <a:lnTo>
                  <a:pt x="9" y="23"/>
                </a:lnTo>
                <a:lnTo>
                  <a:pt x="0" y="14"/>
                </a:lnTo>
                <a:lnTo>
                  <a:pt x="0" y="9"/>
                </a:lnTo>
                <a:lnTo>
                  <a:pt x="3" y="4"/>
                </a:lnTo>
                <a:lnTo>
                  <a:pt x="4" y="1"/>
                </a:lnTo>
                <a:lnTo>
                  <a:pt x="10" y="0"/>
                </a:lnTo>
                <a:lnTo>
                  <a:pt x="16" y="2"/>
                </a:lnTo>
                <a:lnTo>
                  <a:pt x="20" y="10"/>
                </a:lnTo>
                <a:lnTo>
                  <a:pt x="22" y="13"/>
                </a:lnTo>
                <a:lnTo>
                  <a:pt x="26" y="1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56" name="Freeform 152"/>
          <p:cNvSpPr>
            <a:spLocks/>
          </p:cNvSpPr>
          <p:nvPr/>
        </p:nvSpPr>
        <p:spPr bwMode="auto">
          <a:xfrm>
            <a:off x="7525827" y="4512157"/>
            <a:ext cx="71438" cy="84138"/>
          </a:xfrm>
          <a:custGeom>
            <a:avLst/>
            <a:gdLst>
              <a:gd name="T0" fmla="*/ 10 w 94"/>
              <a:gd name="T1" fmla="*/ 3 h 128"/>
              <a:gd name="T2" fmla="*/ 12 w 94"/>
              <a:gd name="T3" fmla="*/ 4 h 128"/>
              <a:gd name="T4" fmla="*/ 15 w 94"/>
              <a:gd name="T5" fmla="*/ 5 h 128"/>
              <a:gd name="T6" fmla="*/ 17 w 94"/>
              <a:gd name="T7" fmla="*/ 5 h 128"/>
              <a:gd name="T8" fmla="*/ 19 w 94"/>
              <a:gd name="T9" fmla="*/ 7 h 128"/>
              <a:gd name="T10" fmla="*/ 20 w 94"/>
              <a:gd name="T11" fmla="*/ 7 h 128"/>
              <a:gd name="T12" fmla="*/ 20 w 94"/>
              <a:gd name="T13" fmla="*/ 9 h 128"/>
              <a:gd name="T14" fmla="*/ 20 w 94"/>
              <a:gd name="T15" fmla="*/ 10 h 128"/>
              <a:gd name="T16" fmla="*/ 22 w 94"/>
              <a:gd name="T17" fmla="*/ 12 h 128"/>
              <a:gd name="T18" fmla="*/ 22 w 94"/>
              <a:gd name="T19" fmla="*/ 13 h 128"/>
              <a:gd name="T20" fmla="*/ 20 w 94"/>
              <a:gd name="T21" fmla="*/ 14 h 128"/>
              <a:gd name="T22" fmla="*/ 20 w 94"/>
              <a:gd name="T23" fmla="*/ 14 h 128"/>
              <a:gd name="T24" fmla="*/ 20 w 94"/>
              <a:gd name="T25" fmla="*/ 17 h 128"/>
              <a:gd name="T26" fmla="*/ 19 w 94"/>
              <a:gd name="T27" fmla="*/ 18 h 128"/>
              <a:gd name="T28" fmla="*/ 18 w 94"/>
              <a:gd name="T29" fmla="*/ 19 h 128"/>
              <a:gd name="T30" fmla="*/ 17 w 94"/>
              <a:gd name="T31" fmla="*/ 17 h 128"/>
              <a:gd name="T32" fmla="*/ 16 w 94"/>
              <a:gd name="T33" fmla="*/ 17 h 128"/>
              <a:gd name="T34" fmla="*/ 16 w 94"/>
              <a:gd name="T35" fmla="*/ 19 h 128"/>
              <a:gd name="T36" fmla="*/ 16 w 94"/>
              <a:gd name="T37" fmla="*/ 21 h 128"/>
              <a:gd name="T38" fmla="*/ 15 w 94"/>
              <a:gd name="T39" fmla="*/ 22 h 128"/>
              <a:gd name="T40" fmla="*/ 15 w 94"/>
              <a:gd name="T41" fmla="*/ 22 h 128"/>
              <a:gd name="T42" fmla="*/ 15 w 94"/>
              <a:gd name="T43" fmla="*/ 21 h 128"/>
              <a:gd name="T44" fmla="*/ 13 w 94"/>
              <a:gd name="T45" fmla="*/ 21 h 128"/>
              <a:gd name="T46" fmla="*/ 12 w 94"/>
              <a:gd name="T47" fmla="*/ 21 h 128"/>
              <a:gd name="T48" fmla="*/ 12 w 94"/>
              <a:gd name="T49" fmla="*/ 19 h 128"/>
              <a:gd name="T50" fmla="*/ 11 w 94"/>
              <a:gd name="T51" fmla="*/ 18 h 128"/>
              <a:gd name="T52" fmla="*/ 11 w 94"/>
              <a:gd name="T53" fmla="*/ 17 h 128"/>
              <a:gd name="T54" fmla="*/ 10 w 94"/>
              <a:gd name="T55" fmla="*/ 17 h 128"/>
              <a:gd name="T56" fmla="*/ 9 w 94"/>
              <a:gd name="T57" fmla="*/ 16 h 128"/>
              <a:gd name="T58" fmla="*/ 7 w 94"/>
              <a:gd name="T59" fmla="*/ 16 h 128"/>
              <a:gd name="T60" fmla="*/ 6 w 94"/>
              <a:gd name="T61" fmla="*/ 17 h 128"/>
              <a:gd name="T62" fmla="*/ 6 w 94"/>
              <a:gd name="T63" fmla="*/ 17 h 128"/>
              <a:gd name="T64" fmla="*/ 7 w 94"/>
              <a:gd name="T65" fmla="*/ 18 h 128"/>
              <a:gd name="T66" fmla="*/ 7 w 94"/>
              <a:gd name="T67" fmla="*/ 19 h 128"/>
              <a:gd name="T68" fmla="*/ 5 w 94"/>
              <a:gd name="T69" fmla="*/ 19 h 128"/>
              <a:gd name="T70" fmla="*/ 5 w 94"/>
              <a:gd name="T71" fmla="*/ 18 h 128"/>
              <a:gd name="T72" fmla="*/ 5 w 94"/>
              <a:gd name="T73" fmla="*/ 16 h 128"/>
              <a:gd name="T74" fmla="*/ 4 w 94"/>
              <a:gd name="T75" fmla="*/ 15 h 128"/>
              <a:gd name="T76" fmla="*/ 4 w 94"/>
              <a:gd name="T77" fmla="*/ 15 h 128"/>
              <a:gd name="T78" fmla="*/ 3 w 94"/>
              <a:gd name="T79" fmla="*/ 16 h 128"/>
              <a:gd name="T80" fmla="*/ 4 w 94"/>
              <a:gd name="T81" fmla="*/ 17 h 128"/>
              <a:gd name="T82" fmla="*/ 3 w 94"/>
              <a:gd name="T83" fmla="*/ 17 h 128"/>
              <a:gd name="T84" fmla="*/ 0 w 94"/>
              <a:gd name="T85" fmla="*/ 15 h 128"/>
              <a:gd name="T86" fmla="*/ 0 w 94"/>
              <a:gd name="T87" fmla="*/ 14 h 128"/>
              <a:gd name="T88" fmla="*/ 0 w 94"/>
              <a:gd name="T89" fmla="*/ 13 h 128"/>
              <a:gd name="T90" fmla="*/ 1 w 94"/>
              <a:gd name="T91" fmla="*/ 13 h 128"/>
              <a:gd name="T92" fmla="*/ 2 w 94"/>
              <a:gd name="T93" fmla="*/ 12 h 128"/>
              <a:gd name="T94" fmla="*/ 3 w 94"/>
              <a:gd name="T95" fmla="*/ 10 h 128"/>
              <a:gd name="T96" fmla="*/ 3 w 94"/>
              <a:gd name="T97" fmla="*/ 10 h 128"/>
              <a:gd name="T98" fmla="*/ 3 w 94"/>
              <a:gd name="T99" fmla="*/ 9 h 128"/>
              <a:gd name="T100" fmla="*/ 3 w 94"/>
              <a:gd name="T101" fmla="*/ 8 h 128"/>
              <a:gd name="T102" fmla="*/ 0 w 94"/>
              <a:gd name="T103" fmla="*/ 6 h 128"/>
              <a:gd name="T104" fmla="*/ 0 w 94"/>
              <a:gd name="T105" fmla="*/ 4 h 128"/>
              <a:gd name="T106" fmla="*/ 1 w 94"/>
              <a:gd name="T107" fmla="*/ 2 h 128"/>
              <a:gd name="T108" fmla="*/ 2 w 94"/>
              <a:gd name="T109" fmla="*/ 1 h 128"/>
              <a:gd name="T110" fmla="*/ 3 w 94"/>
              <a:gd name="T111" fmla="*/ 1 h 128"/>
              <a:gd name="T112" fmla="*/ 4 w 94"/>
              <a:gd name="T113" fmla="*/ 0 h 128"/>
              <a:gd name="T114" fmla="*/ 7 w 94"/>
              <a:gd name="T115" fmla="*/ 1 h 128"/>
              <a:gd name="T116" fmla="*/ 9 w 94"/>
              <a:gd name="T117" fmla="*/ 2 h 128"/>
              <a:gd name="T118" fmla="*/ 10 w 94"/>
              <a:gd name="T119" fmla="*/ 3 h 1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4"/>
              <a:gd name="T181" fmla="*/ 0 h 128"/>
              <a:gd name="T182" fmla="*/ 94 w 94"/>
              <a:gd name="T183" fmla="*/ 128 h 1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4" h="128">
                <a:moveTo>
                  <a:pt x="44" y="20"/>
                </a:moveTo>
                <a:lnTo>
                  <a:pt x="52" y="22"/>
                </a:lnTo>
                <a:lnTo>
                  <a:pt x="65" y="29"/>
                </a:lnTo>
                <a:lnTo>
                  <a:pt x="75" y="32"/>
                </a:lnTo>
                <a:lnTo>
                  <a:pt x="84" y="39"/>
                </a:lnTo>
                <a:lnTo>
                  <a:pt x="86" y="44"/>
                </a:lnTo>
                <a:lnTo>
                  <a:pt x="85" y="53"/>
                </a:lnTo>
                <a:lnTo>
                  <a:pt x="87" y="61"/>
                </a:lnTo>
                <a:lnTo>
                  <a:pt x="94" y="71"/>
                </a:lnTo>
                <a:lnTo>
                  <a:pt x="93" y="74"/>
                </a:lnTo>
                <a:lnTo>
                  <a:pt x="88" y="79"/>
                </a:lnTo>
                <a:lnTo>
                  <a:pt x="86" y="85"/>
                </a:lnTo>
                <a:lnTo>
                  <a:pt x="85" y="96"/>
                </a:lnTo>
                <a:lnTo>
                  <a:pt x="84" y="105"/>
                </a:lnTo>
                <a:lnTo>
                  <a:pt x="80" y="109"/>
                </a:lnTo>
                <a:lnTo>
                  <a:pt x="76" y="100"/>
                </a:lnTo>
                <a:lnTo>
                  <a:pt x="72" y="100"/>
                </a:lnTo>
                <a:lnTo>
                  <a:pt x="70" y="111"/>
                </a:lnTo>
                <a:lnTo>
                  <a:pt x="70" y="123"/>
                </a:lnTo>
                <a:lnTo>
                  <a:pt x="67" y="128"/>
                </a:lnTo>
                <a:lnTo>
                  <a:pt x="64" y="127"/>
                </a:lnTo>
                <a:lnTo>
                  <a:pt x="64" y="124"/>
                </a:lnTo>
                <a:lnTo>
                  <a:pt x="59" y="123"/>
                </a:lnTo>
                <a:lnTo>
                  <a:pt x="54" y="120"/>
                </a:lnTo>
                <a:lnTo>
                  <a:pt x="54" y="111"/>
                </a:lnTo>
                <a:lnTo>
                  <a:pt x="51" y="107"/>
                </a:lnTo>
                <a:lnTo>
                  <a:pt x="51" y="101"/>
                </a:lnTo>
                <a:lnTo>
                  <a:pt x="44" y="98"/>
                </a:lnTo>
                <a:lnTo>
                  <a:pt x="38" y="92"/>
                </a:lnTo>
                <a:lnTo>
                  <a:pt x="31" y="92"/>
                </a:lnTo>
                <a:lnTo>
                  <a:pt x="27" y="98"/>
                </a:lnTo>
                <a:lnTo>
                  <a:pt x="28" y="101"/>
                </a:lnTo>
                <a:lnTo>
                  <a:pt x="30" y="105"/>
                </a:lnTo>
                <a:lnTo>
                  <a:pt x="29" y="109"/>
                </a:lnTo>
                <a:lnTo>
                  <a:pt x="24" y="109"/>
                </a:lnTo>
                <a:lnTo>
                  <a:pt x="21" y="104"/>
                </a:lnTo>
                <a:lnTo>
                  <a:pt x="21" y="92"/>
                </a:lnTo>
                <a:lnTo>
                  <a:pt x="19" y="89"/>
                </a:lnTo>
                <a:lnTo>
                  <a:pt x="16" y="89"/>
                </a:lnTo>
                <a:lnTo>
                  <a:pt x="14" y="93"/>
                </a:lnTo>
                <a:lnTo>
                  <a:pt x="16" y="98"/>
                </a:lnTo>
                <a:lnTo>
                  <a:pt x="13" y="98"/>
                </a:lnTo>
                <a:lnTo>
                  <a:pt x="2" y="86"/>
                </a:lnTo>
                <a:lnTo>
                  <a:pt x="1" y="82"/>
                </a:lnTo>
                <a:lnTo>
                  <a:pt x="1" y="78"/>
                </a:lnTo>
                <a:lnTo>
                  <a:pt x="5" y="74"/>
                </a:lnTo>
                <a:lnTo>
                  <a:pt x="11" y="71"/>
                </a:lnTo>
                <a:lnTo>
                  <a:pt x="14" y="61"/>
                </a:lnTo>
                <a:lnTo>
                  <a:pt x="13" y="58"/>
                </a:lnTo>
                <a:lnTo>
                  <a:pt x="12" y="53"/>
                </a:lnTo>
                <a:lnTo>
                  <a:pt x="13" y="45"/>
                </a:lnTo>
                <a:lnTo>
                  <a:pt x="1" y="34"/>
                </a:lnTo>
                <a:lnTo>
                  <a:pt x="0" y="23"/>
                </a:lnTo>
                <a:lnTo>
                  <a:pt x="4" y="13"/>
                </a:lnTo>
                <a:lnTo>
                  <a:pt x="8" y="8"/>
                </a:lnTo>
                <a:lnTo>
                  <a:pt x="13" y="7"/>
                </a:lnTo>
                <a:lnTo>
                  <a:pt x="18" y="0"/>
                </a:lnTo>
                <a:lnTo>
                  <a:pt x="31" y="7"/>
                </a:lnTo>
                <a:lnTo>
                  <a:pt x="40" y="13"/>
                </a:lnTo>
                <a:lnTo>
                  <a:pt x="44" y="2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57" name="Freeform 153"/>
          <p:cNvSpPr>
            <a:spLocks/>
          </p:cNvSpPr>
          <p:nvPr/>
        </p:nvSpPr>
        <p:spPr bwMode="auto">
          <a:xfrm>
            <a:off x="7595677" y="4569307"/>
            <a:ext cx="47625" cy="41275"/>
          </a:xfrm>
          <a:custGeom>
            <a:avLst/>
            <a:gdLst>
              <a:gd name="T0" fmla="*/ 8 w 60"/>
              <a:gd name="T1" fmla="*/ 0 h 63"/>
              <a:gd name="T2" fmla="*/ 9 w 60"/>
              <a:gd name="T3" fmla="*/ 0 h 63"/>
              <a:gd name="T4" fmla="*/ 10 w 60"/>
              <a:gd name="T5" fmla="*/ 1 h 63"/>
              <a:gd name="T6" fmla="*/ 11 w 60"/>
              <a:gd name="T7" fmla="*/ 2 h 63"/>
              <a:gd name="T8" fmla="*/ 11 w 60"/>
              <a:gd name="T9" fmla="*/ 2 h 63"/>
              <a:gd name="T10" fmla="*/ 12 w 60"/>
              <a:gd name="T11" fmla="*/ 3 h 63"/>
              <a:gd name="T12" fmla="*/ 14 w 60"/>
              <a:gd name="T13" fmla="*/ 3 h 63"/>
              <a:gd name="T14" fmla="*/ 15 w 60"/>
              <a:gd name="T15" fmla="*/ 6 h 63"/>
              <a:gd name="T16" fmla="*/ 15 w 60"/>
              <a:gd name="T17" fmla="*/ 7 h 63"/>
              <a:gd name="T18" fmla="*/ 14 w 60"/>
              <a:gd name="T19" fmla="*/ 8 h 63"/>
              <a:gd name="T20" fmla="*/ 14 w 60"/>
              <a:gd name="T21" fmla="*/ 9 h 63"/>
              <a:gd name="T22" fmla="*/ 14 w 60"/>
              <a:gd name="T23" fmla="*/ 10 h 63"/>
              <a:gd name="T24" fmla="*/ 12 w 60"/>
              <a:gd name="T25" fmla="*/ 11 h 63"/>
              <a:gd name="T26" fmla="*/ 11 w 60"/>
              <a:gd name="T27" fmla="*/ 9 h 63"/>
              <a:gd name="T28" fmla="*/ 9 w 60"/>
              <a:gd name="T29" fmla="*/ 9 h 63"/>
              <a:gd name="T30" fmla="*/ 8 w 60"/>
              <a:gd name="T31" fmla="*/ 8 h 63"/>
              <a:gd name="T32" fmla="*/ 7 w 60"/>
              <a:gd name="T33" fmla="*/ 7 h 63"/>
              <a:gd name="T34" fmla="*/ 6 w 60"/>
              <a:gd name="T35" fmla="*/ 7 h 63"/>
              <a:gd name="T36" fmla="*/ 5 w 60"/>
              <a:gd name="T37" fmla="*/ 7 h 63"/>
              <a:gd name="T38" fmla="*/ 4 w 60"/>
              <a:gd name="T39" fmla="*/ 7 h 63"/>
              <a:gd name="T40" fmla="*/ 4 w 60"/>
              <a:gd name="T41" fmla="*/ 5 h 63"/>
              <a:gd name="T42" fmla="*/ 4 w 60"/>
              <a:gd name="T43" fmla="*/ 5 h 63"/>
              <a:gd name="T44" fmla="*/ 2 w 60"/>
              <a:gd name="T45" fmla="*/ 5 h 63"/>
              <a:gd name="T46" fmla="*/ 2 w 60"/>
              <a:gd name="T47" fmla="*/ 4 h 63"/>
              <a:gd name="T48" fmla="*/ 2 w 60"/>
              <a:gd name="T49" fmla="*/ 4 h 63"/>
              <a:gd name="T50" fmla="*/ 0 w 60"/>
              <a:gd name="T51" fmla="*/ 3 h 63"/>
              <a:gd name="T52" fmla="*/ 1 w 60"/>
              <a:gd name="T53" fmla="*/ 2 h 63"/>
              <a:gd name="T54" fmla="*/ 4 w 60"/>
              <a:gd name="T55" fmla="*/ 2 h 63"/>
              <a:gd name="T56" fmla="*/ 4 w 60"/>
              <a:gd name="T57" fmla="*/ 1 h 63"/>
              <a:gd name="T58" fmla="*/ 6 w 60"/>
              <a:gd name="T59" fmla="*/ 1 h 63"/>
              <a:gd name="T60" fmla="*/ 8 w 60"/>
              <a:gd name="T61" fmla="*/ 0 h 6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0"/>
              <a:gd name="T94" fmla="*/ 0 h 63"/>
              <a:gd name="T95" fmla="*/ 60 w 60"/>
              <a:gd name="T96" fmla="*/ 63 h 6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0" h="63">
                <a:moveTo>
                  <a:pt x="30" y="0"/>
                </a:moveTo>
                <a:lnTo>
                  <a:pt x="33" y="3"/>
                </a:lnTo>
                <a:lnTo>
                  <a:pt x="38" y="4"/>
                </a:lnTo>
                <a:lnTo>
                  <a:pt x="43" y="10"/>
                </a:lnTo>
                <a:lnTo>
                  <a:pt x="42" y="15"/>
                </a:lnTo>
                <a:lnTo>
                  <a:pt x="47" y="18"/>
                </a:lnTo>
                <a:lnTo>
                  <a:pt x="53" y="19"/>
                </a:lnTo>
                <a:lnTo>
                  <a:pt x="60" y="35"/>
                </a:lnTo>
                <a:lnTo>
                  <a:pt x="60" y="39"/>
                </a:lnTo>
                <a:lnTo>
                  <a:pt x="55" y="45"/>
                </a:lnTo>
                <a:lnTo>
                  <a:pt x="56" y="55"/>
                </a:lnTo>
                <a:lnTo>
                  <a:pt x="55" y="59"/>
                </a:lnTo>
                <a:lnTo>
                  <a:pt x="47" y="63"/>
                </a:lnTo>
                <a:lnTo>
                  <a:pt x="43" y="55"/>
                </a:lnTo>
                <a:lnTo>
                  <a:pt x="35" y="52"/>
                </a:lnTo>
                <a:lnTo>
                  <a:pt x="31" y="48"/>
                </a:lnTo>
                <a:lnTo>
                  <a:pt x="28" y="41"/>
                </a:lnTo>
                <a:lnTo>
                  <a:pt x="23" y="39"/>
                </a:lnTo>
                <a:lnTo>
                  <a:pt x="19" y="43"/>
                </a:lnTo>
                <a:lnTo>
                  <a:pt x="16" y="42"/>
                </a:lnTo>
                <a:lnTo>
                  <a:pt x="16" y="32"/>
                </a:lnTo>
                <a:lnTo>
                  <a:pt x="14" y="29"/>
                </a:lnTo>
                <a:lnTo>
                  <a:pt x="8" y="27"/>
                </a:lnTo>
                <a:lnTo>
                  <a:pt x="6" y="24"/>
                </a:lnTo>
                <a:lnTo>
                  <a:pt x="5" y="22"/>
                </a:lnTo>
                <a:lnTo>
                  <a:pt x="0" y="19"/>
                </a:lnTo>
                <a:lnTo>
                  <a:pt x="3" y="15"/>
                </a:lnTo>
                <a:lnTo>
                  <a:pt x="15" y="10"/>
                </a:lnTo>
                <a:lnTo>
                  <a:pt x="16" y="4"/>
                </a:lnTo>
                <a:lnTo>
                  <a:pt x="23" y="5"/>
                </a:lnTo>
                <a:lnTo>
                  <a:pt x="30" y="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58" name="Freeform 154"/>
          <p:cNvSpPr>
            <a:spLocks/>
          </p:cNvSpPr>
          <p:nvPr/>
        </p:nvSpPr>
        <p:spPr bwMode="auto">
          <a:xfrm>
            <a:off x="7611552" y="4616932"/>
            <a:ext cx="73025" cy="55563"/>
          </a:xfrm>
          <a:custGeom>
            <a:avLst/>
            <a:gdLst>
              <a:gd name="T0" fmla="*/ 13 w 99"/>
              <a:gd name="T1" fmla="*/ 5 h 86"/>
              <a:gd name="T2" fmla="*/ 14 w 99"/>
              <a:gd name="T3" fmla="*/ 4 h 86"/>
              <a:gd name="T4" fmla="*/ 17 w 99"/>
              <a:gd name="T5" fmla="*/ 6 h 86"/>
              <a:gd name="T6" fmla="*/ 17 w 99"/>
              <a:gd name="T7" fmla="*/ 4 h 86"/>
              <a:gd name="T8" fmla="*/ 14 w 99"/>
              <a:gd name="T9" fmla="*/ 2 h 86"/>
              <a:gd name="T10" fmla="*/ 11 w 99"/>
              <a:gd name="T11" fmla="*/ 1 h 86"/>
              <a:gd name="T12" fmla="*/ 11 w 99"/>
              <a:gd name="T13" fmla="*/ 2 h 86"/>
              <a:gd name="T14" fmla="*/ 10 w 99"/>
              <a:gd name="T15" fmla="*/ 2 h 86"/>
              <a:gd name="T16" fmla="*/ 8 w 99"/>
              <a:gd name="T17" fmla="*/ 4 h 86"/>
              <a:gd name="T18" fmla="*/ 9 w 99"/>
              <a:gd name="T19" fmla="*/ 4 h 86"/>
              <a:gd name="T20" fmla="*/ 11 w 99"/>
              <a:gd name="T21" fmla="*/ 5 h 86"/>
              <a:gd name="T22" fmla="*/ 12 w 99"/>
              <a:gd name="T23" fmla="*/ 5 h 86"/>
              <a:gd name="T24" fmla="*/ 11 w 99"/>
              <a:gd name="T25" fmla="*/ 6 h 86"/>
              <a:gd name="T26" fmla="*/ 8 w 99"/>
              <a:gd name="T27" fmla="*/ 6 h 86"/>
              <a:gd name="T28" fmla="*/ 6 w 99"/>
              <a:gd name="T29" fmla="*/ 7 h 86"/>
              <a:gd name="T30" fmla="*/ 3 w 99"/>
              <a:gd name="T31" fmla="*/ 8 h 86"/>
              <a:gd name="T32" fmla="*/ 0 w 99"/>
              <a:gd name="T33" fmla="*/ 9 h 86"/>
              <a:gd name="T34" fmla="*/ 0 w 99"/>
              <a:gd name="T35" fmla="*/ 11 h 86"/>
              <a:gd name="T36" fmla="*/ 3 w 99"/>
              <a:gd name="T37" fmla="*/ 11 h 86"/>
              <a:gd name="T38" fmla="*/ 5 w 99"/>
              <a:gd name="T39" fmla="*/ 10 h 86"/>
              <a:gd name="T40" fmla="*/ 7 w 99"/>
              <a:gd name="T41" fmla="*/ 11 h 86"/>
              <a:gd name="T42" fmla="*/ 11 w 99"/>
              <a:gd name="T43" fmla="*/ 13 h 86"/>
              <a:gd name="T44" fmla="*/ 14 w 99"/>
              <a:gd name="T45" fmla="*/ 14 h 86"/>
              <a:gd name="T46" fmla="*/ 16 w 99"/>
              <a:gd name="T47" fmla="*/ 14 h 86"/>
              <a:gd name="T48" fmla="*/ 18 w 99"/>
              <a:gd name="T49" fmla="*/ 13 h 86"/>
              <a:gd name="T50" fmla="*/ 20 w 99"/>
              <a:gd name="T51" fmla="*/ 14 h 86"/>
              <a:gd name="T52" fmla="*/ 21 w 99"/>
              <a:gd name="T53" fmla="*/ 13 h 86"/>
              <a:gd name="T54" fmla="*/ 20 w 99"/>
              <a:gd name="T55" fmla="*/ 13 h 86"/>
              <a:gd name="T56" fmla="*/ 18 w 99"/>
              <a:gd name="T57" fmla="*/ 11 h 86"/>
              <a:gd name="T58" fmla="*/ 16 w 99"/>
              <a:gd name="T59" fmla="*/ 8 h 86"/>
              <a:gd name="T60" fmla="*/ 15 w 99"/>
              <a:gd name="T61" fmla="*/ 7 h 86"/>
              <a:gd name="T62" fmla="*/ 13 w 99"/>
              <a:gd name="T63" fmla="*/ 6 h 86"/>
              <a:gd name="T64" fmla="*/ 13 w 99"/>
              <a:gd name="T65" fmla="*/ 5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86"/>
              <a:gd name="T101" fmla="*/ 99 w 99"/>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86">
                <a:moveTo>
                  <a:pt x="58" y="33"/>
                </a:moveTo>
                <a:lnTo>
                  <a:pt x="62" y="31"/>
                </a:lnTo>
                <a:lnTo>
                  <a:pt x="59" y="28"/>
                </a:lnTo>
                <a:lnTo>
                  <a:pt x="66" y="27"/>
                </a:lnTo>
                <a:lnTo>
                  <a:pt x="71" y="33"/>
                </a:lnTo>
                <a:lnTo>
                  <a:pt x="77" y="34"/>
                </a:lnTo>
                <a:lnTo>
                  <a:pt x="80" y="31"/>
                </a:lnTo>
                <a:lnTo>
                  <a:pt x="80" y="27"/>
                </a:lnTo>
                <a:lnTo>
                  <a:pt x="76" y="21"/>
                </a:lnTo>
                <a:lnTo>
                  <a:pt x="67" y="14"/>
                </a:lnTo>
                <a:lnTo>
                  <a:pt x="55" y="0"/>
                </a:lnTo>
                <a:lnTo>
                  <a:pt x="49" y="5"/>
                </a:lnTo>
                <a:lnTo>
                  <a:pt x="50" y="10"/>
                </a:lnTo>
                <a:lnTo>
                  <a:pt x="51" y="11"/>
                </a:lnTo>
                <a:lnTo>
                  <a:pt x="49" y="15"/>
                </a:lnTo>
                <a:lnTo>
                  <a:pt x="45" y="15"/>
                </a:lnTo>
                <a:lnTo>
                  <a:pt x="41" y="20"/>
                </a:lnTo>
                <a:lnTo>
                  <a:pt x="39" y="21"/>
                </a:lnTo>
                <a:lnTo>
                  <a:pt x="36" y="21"/>
                </a:lnTo>
                <a:lnTo>
                  <a:pt x="41" y="27"/>
                </a:lnTo>
                <a:lnTo>
                  <a:pt x="47" y="30"/>
                </a:lnTo>
                <a:lnTo>
                  <a:pt x="52" y="30"/>
                </a:lnTo>
                <a:lnTo>
                  <a:pt x="58" y="28"/>
                </a:lnTo>
                <a:lnTo>
                  <a:pt x="57" y="33"/>
                </a:lnTo>
                <a:lnTo>
                  <a:pt x="57" y="34"/>
                </a:lnTo>
                <a:lnTo>
                  <a:pt x="50" y="35"/>
                </a:lnTo>
                <a:lnTo>
                  <a:pt x="43" y="37"/>
                </a:lnTo>
                <a:lnTo>
                  <a:pt x="36" y="38"/>
                </a:lnTo>
                <a:lnTo>
                  <a:pt x="34" y="40"/>
                </a:lnTo>
                <a:lnTo>
                  <a:pt x="26" y="42"/>
                </a:lnTo>
                <a:lnTo>
                  <a:pt x="21" y="45"/>
                </a:lnTo>
                <a:lnTo>
                  <a:pt x="14" y="47"/>
                </a:lnTo>
                <a:lnTo>
                  <a:pt x="9" y="52"/>
                </a:lnTo>
                <a:lnTo>
                  <a:pt x="2" y="55"/>
                </a:lnTo>
                <a:lnTo>
                  <a:pt x="0" y="62"/>
                </a:lnTo>
                <a:lnTo>
                  <a:pt x="2" y="65"/>
                </a:lnTo>
                <a:lnTo>
                  <a:pt x="8" y="65"/>
                </a:lnTo>
                <a:lnTo>
                  <a:pt x="12" y="63"/>
                </a:lnTo>
                <a:lnTo>
                  <a:pt x="15" y="60"/>
                </a:lnTo>
                <a:lnTo>
                  <a:pt x="22" y="59"/>
                </a:lnTo>
                <a:lnTo>
                  <a:pt x="25" y="62"/>
                </a:lnTo>
                <a:lnTo>
                  <a:pt x="30" y="70"/>
                </a:lnTo>
                <a:lnTo>
                  <a:pt x="45" y="73"/>
                </a:lnTo>
                <a:lnTo>
                  <a:pt x="51" y="78"/>
                </a:lnTo>
                <a:lnTo>
                  <a:pt x="58" y="80"/>
                </a:lnTo>
                <a:lnTo>
                  <a:pt x="65" y="85"/>
                </a:lnTo>
                <a:lnTo>
                  <a:pt x="70" y="86"/>
                </a:lnTo>
                <a:lnTo>
                  <a:pt x="74" y="85"/>
                </a:lnTo>
                <a:lnTo>
                  <a:pt x="77" y="81"/>
                </a:lnTo>
                <a:lnTo>
                  <a:pt x="85" y="81"/>
                </a:lnTo>
                <a:lnTo>
                  <a:pt x="92" y="86"/>
                </a:lnTo>
                <a:lnTo>
                  <a:pt x="95" y="86"/>
                </a:lnTo>
                <a:lnTo>
                  <a:pt x="98" y="82"/>
                </a:lnTo>
                <a:lnTo>
                  <a:pt x="99" y="79"/>
                </a:lnTo>
                <a:lnTo>
                  <a:pt x="97" y="77"/>
                </a:lnTo>
                <a:lnTo>
                  <a:pt x="93" y="75"/>
                </a:lnTo>
                <a:lnTo>
                  <a:pt x="89" y="71"/>
                </a:lnTo>
                <a:lnTo>
                  <a:pt x="84" y="63"/>
                </a:lnTo>
                <a:lnTo>
                  <a:pt x="76" y="54"/>
                </a:lnTo>
                <a:lnTo>
                  <a:pt x="76" y="46"/>
                </a:lnTo>
                <a:lnTo>
                  <a:pt x="74" y="45"/>
                </a:lnTo>
                <a:lnTo>
                  <a:pt x="70" y="44"/>
                </a:lnTo>
                <a:lnTo>
                  <a:pt x="69" y="37"/>
                </a:lnTo>
                <a:lnTo>
                  <a:pt x="63" y="36"/>
                </a:lnTo>
                <a:lnTo>
                  <a:pt x="58" y="34"/>
                </a:lnTo>
                <a:lnTo>
                  <a:pt x="58" y="33"/>
                </a:lnTo>
                <a:close/>
              </a:path>
            </a:pathLst>
          </a:custGeom>
          <a:solidFill>
            <a:srgbClr val="99CC00"/>
          </a:solidFill>
          <a:ln w="1651">
            <a:solidFill>
              <a:srgbClr val="000000"/>
            </a:solidFill>
            <a:round/>
            <a:headEnd/>
            <a:tailEnd/>
          </a:ln>
        </p:spPr>
        <p:txBody>
          <a:bodyPr/>
          <a:lstStyle/>
          <a:p>
            <a:endParaRPr lang="sv-SE">
              <a:solidFill>
                <a:prstClr val="black"/>
              </a:solidFill>
              <a:latin typeface="Verdana"/>
            </a:endParaRPr>
          </a:p>
        </p:txBody>
      </p:sp>
      <p:sp>
        <p:nvSpPr>
          <p:cNvPr id="159" name="Freeform 155"/>
          <p:cNvSpPr>
            <a:spLocks/>
          </p:cNvSpPr>
          <p:nvPr/>
        </p:nvSpPr>
        <p:spPr bwMode="auto">
          <a:xfrm>
            <a:off x="7590914" y="4594707"/>
            <a:ext cx="46038" cy="47625"/>
          </a:xfrm>
          <a:custGeom>
            <a:avLst/>
            <a:gdLst>
              <a:gd name="T0" fmla="*/ 10 w 62"/>
              <a:gd name="T1" fmla="*/ 13 h 70"/>
              <a:gd name="T2" fmla="*/ 11 w 62"/>
              <a:gd name="T3" fmla="*/ 13 h 70"/>
              <a:gd name="T4" fmla="*/ 12 w 62"/>
              <a:gd name="T5" fmla="*/ 12 h 70"/>
              <a:gd name="T6" fmla="*/ 13 w 62"/>
              <a:gd name="T7" fmla="*/ 11 h 70"/>
              <a:gd name="T8" fmla="*/ 13 w 62"/>
              <a:gd name="T9" fmla="*/ 10 h 70"/>
              <a:gd name="T10" fmla="*/ 13 w 62"/>
              <a:gd name="T11" fmla="*/ 9 h 70"/>
              <a:gd name="T12" fmla="*/ 14 w 62"/>
              <a:gd name="T13" fmla="*/ 10 h 70"/>
              <a:gd name="T14" fmla="*/ 12 w 62"/>
              <a:gd name="T15" fmla="*/ 9 h 70"/>
              <a:gd name="T16" fmla="*/ 11 w 62"/>
              <a:gd name="T17" fmla="*/ 7 h 70"/>
              <a:gd name="T18" fmla="*/ 9 w 62"/>
              <a:gd name="T19" fmla="*/ 7 h 70"/>
              <a:gd name="T20" fmla="*/ 9 w 62"/>
              <a:gd name="T21" fmla="*/ 6 h 70"/>
              <a:gd name="T22" fmla="*/ 11 w 62"/>
              <a:gd name="T23" fmla="*/ 5 h 70"/>
              <a:gd name="T24" fmla="*/ 12 w 62"/>
              <a:gd name="T25" fmla="*/ 5 h 70"/>
              <a:gd name="T26" fmla="*/ 12 w 62"/>
              <a:gd name="T27" fmla="*/ 4 h 70"/>
              <a:gd name="T28" fmla="*/ 11 w 62"/>
              <a:gd name="T29" fmla="*/ 3 h 70"/>
              <a:gd name="T30" fmla="*/ 9 w 62"/>
              <a:gd name="T31" fmla="*/ 3 h 70"/>
              <a:gd name="T32" fmla="*/ 8 w 62"/>
              <a:gd name="T33" fmla="*/ 2 h 70"/>
              <a:gd name="T34" fmla="*/ 8 w 62"/>
              <a:gd name="T35" fmla="*/ 0 h 70"/>
              <a:gd name="T36" fmla="*/ 7 w 62"/>
              <a:gd name="T37" fmla="*/ 0 h 70"/>
              <a:gd name="T38" fmla="*/ 6 w 62"/>
              <a:gd name="T39" fmla="*/ 1 h 70"/>
              <a:gd name="T40" fmla="*/ 6 w 62"/>
              <a:gd name="T41" fmla="*/ 2 h 70"/>
              <a:gd name="T42" fmla="*/ 6 w 62"/>
              <a:gd name="T43" fmla="*/ 3 h 70"/>
              <a:gd name="T44" fmla="*/ 5 w 62"/>
              <a:gd name="T45" fmla="*/ 4 h 70"/>
              <a:gd name="T46" fmla="*/ 4 w 62"/>
              <a:gd name="T47" fmla="*/ 5 h 70"/>
              <a:gd name="T48" fmla="*/ 3 w 62"/>
              <a:gd name="T49" fmla="*/ 6 h 70"/>
              <a:gd name="T50" fmla="*/ 3 w 62"/>
              <a:gd name="T51" fmla="*/ 6 h 70"/>
              <a:gd name="T52" fmla="*/ 2 w 62"/>
              <a:gd name="T53" fmla="*/ 5 h 70"/>
              <a:gd name="T54" fmla="*/ 2 w 62"/>
              <a:gd name="T55" fmla="*/ 4 h 70"/>
              <a:gd name="T56" fmla="*/ 1 w 62"/>
              <a:gd name="T57" fmla="*/ 4 h 70"/>
              <a:gd name="T58" fmla="*/ 0 w 62"/>
              <a:gd name="T59" fmla="*/ 5 h 70"/>
              <a:gd name="T60" fmla="*/ 2 w 62"/>
              <a:gd name="T61" fmla="*/ 7 h 70"/>
              <a:gd name="T62" fmla="*/ 4 w 62"/>
              <a:gd name="T63" fmla="*/ 9 h 70"/>
              <a:gd name="T64" fmla="*/ 7 w 62"/>
              <a:gd name="T65" fmla="*/ 10 h 70"/>
              <a:gd name="T66" fmla="*/ 7 w 62"/>
              <a:gd name="T67" fmla="*/ 11 h 70"/>
              <a:gd name="T68" fmla="*/ 8 w 62"/>
              <a:gd name="T69" fmla="*/ 12 h 70"/>
              <a:gd name="T70" fmla="*/ 9 w 62"/>
              <a:gd name="T71" fmla="*/ 12 h 70"/>
              <a:gd name="T72" fmla="*/ 10 w 62"/>
              <a:gd name="T73" fmla="*/ 13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70"/>
              <a:gd name="T113" fmla="*/ 62 w 62"/>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70">
                <a:moveTo>
                  <a:pt x="48" y="70"/>
                </a:moveTo>
                <a:lnTo>
                  <a:pt x="52" y="69"/>
                </a:lnTo>
                <a:lnTo>
                  <a:pt x="56" y="67"/>
                </a:lnTo>
                <a:lnTo>
                  <a:pt x="58" y="60"/>
                </a:lnTo>
                <a:lnTo>
                  <a:pt x="58" y="54"/>
                </a:lnTo>
                <a:lnTo>
                  <a:pt x="60" y="52"/>
                </a:lnTo>
                <a:lnTo>
                  <a:pt x="62" y="53"/>
                </a:lnTo>
                <a:lnTo>
                  <a:pt x="54" y="46"/>
                </a:lnTo>
                <a:lnTo>
                  <a:pt x="51" y="40"/>
                </a:lnTo>
                <a:lnTo>
                  <a:pt x="42" y="38"/>
                </a:lnTo>
                <a:lnTo>
                  <a:pt x="42" y="31"/>
                </a:lnTo>
                <a:lnTo>
                  <a:pt x="49" y="29"/>
                </a:lnTo>
                <a:lnTo>
                  <a:pt x="53" y="25"/>
                </a:lnTo>
                <a:lnTo>
                  <a:pt x="55" y="24"/>
                </a:lnTo>
                <a:lnTo>
                  <a:pt x="51" y="16"/>
                </a:lnTo>
                <a:lnTo>
                  <a:pt x="43" y="13"/>
                </a:lnTo>
                <a:lnTo>
                  <a:pt x="39" y="9"/>
                </a:lnTo>
                <a:lnTo>
                  <a:pt x="36" y="2"/>
                </a:lnTo>
                <a:lnTo>
                  <a:pt x="31" y="0"/>
                </a:lnTo>
                <a:lnTo>
                  <a:pt x="27" y="4"/>
                </a:lnTo>
                <a:lnTo>
                  <a:pt x="28" y="9"/>
                </a:lnTo>
                <a:lnTo>
                  <a:pt x="27" y="16"/>
                </a:lnTo>
                <a:lnTo>
                  <a:pt x="24" y="22"/>
                </a:lnTo>
                <a:lnTo>
                  <a:pt x="18" y="28"/>
                </a:lnTo>
                <a:lnTo>
                  <a:pt x="14" y="30"/>
                </a:lnTo>
                <a:lnTo>
                  <a:pt x="12" y="30"/>
                </a:lnTo>
                <a:lnTo>
                  <a:pt x="11" y="25"/>
                </a:lnTo>
                <a:lnTo>
                  <a:pt x="8" y="23"/>
                </a:lnTo>
                <a:lnTo>
                  <a:pt x="4" y="24"/>
                </a:lnTo>
                <a:lnTo>
                  <a:pt x="0" y="29"/>
                </a:lnTo>
                <a:lnTo>
                  <a:pt x="11" y="40"/>
                </a:lnTo>
                <a:lnTo>
                  <a:pt x="20" y="47"/>
                </a:lnTo>
                <a:lnTo>
                  <a:pt x="31" y="55"/>
                </a:lnTo>
                <a:lnTo>
                  <a:pt x="34" y="59"/>
                </a:lnTo>
                <a:lnTo>
                  <a:pt x="37" y="63"/>
                </a:lnTo>
                <a:lnTo>
                  <a:pt x="42" y="64"/>
                </a:lnTo>
                <a:lnTo>
                  <a:pt x="48" y="70"/>
                </a:lnTo>
                <a:close/>
              </a:path>
            </a:pathLst>
          </a:custGeom>
          <a:solidFill>
            <a:srgbClr val="99CC00"/>
          </a:solidFill>
          <a:ln w="1651">
            <a:solidFill>
              <a:srgbClr val="000000"/>
            </a:solidFill>
            <a:round/>
            <a:headEnd/>
            <a:tailEnd/>
          </a:ln>
        </p:spPr>
        <p:txBody>
          <a:bodyPr/>
          <a:lstStyle/>
          <a:p>
            <a:endParaRPr lang="sv-SE">
              <a:solidFill>
                <a:prstClr val="black"/>
              </a:solidFill>
              <a:latin typeface="Verdana"/>
            </a:endParaRPr>
          </a:p>
        </p:txBody>
      </p:sp>
      <p:sp>
        <p:nvSpPr>
          <p:cNvPr id="160" name="Freeform 156"/>
          <p:cNvSpPr>
            <a:spLocks/>
          </p:cNvSpPr>
          <p:nvPr/>
        </p:nvSpPr>
        <p:spPr bwMode="auto">
          <a:xfrm>
            <a:off x="7622664" y="4610582"/>
            <a:ext cx="12700" cy="15875"/>
          </a:xfrm>
          <a:custGeom>
            <a:avLst/>
            <a:gdLst>
              <a:gd name="T0" fmla="*/ 2 w 18"/>
              <a:gd name="T1" fmla="*/ 3 h 22"/>
              <a:gd name="T2" fmla="*/ 2 w 18"/>
              <a:gd name="T3" fmla="*/ 5 h 22"/>
              <a:gd name="T4" fmla="*/ 4 w 18"/>
              <a:gd name="T5" fmla="*/ 2 h 22"/>
              <a:gd name="T6" fmla="*/ 3 w 18"/>
              <a:gd name="T7" fmla="*/ 0 h 22"/>
              <a:gd name="T8" fmla="*/ 2 w 18"/>
              <a:gd name="T9" fmla="*/ 0 h 22"/>
              <a:gd name="T10" fmla="*/ 1 w 18"/>
              <a:gd name="T11" fmla="*/ 1 h 22"/>
              <a:gd name="T12" fmla="*/ 0 w 18"/>
              <a:gd name="T13" fmla="*/ 1 h 22"/>
              <a:gd name="T14" fmla="*/ 0 w 18"/>
              <a:gd name="T15" fmla="*/ 3 h 22"/>
              <a:gd name="T16" fmla="*/ 2 w 18"/>
              <a:gd name="T17" fmla="*/ 3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22"/>
              <a:gd name="T29" fmla="*/ 18 w 18"/>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22">
                <a:moveTo>
                  <a:pt x="9" y="16"/>
                </a:moveTo>
                <a:lnTo>
                  <a:pt x="12" y="22"/>
                </a:lnTo>
                <a:lnTo>
                  <a:pt x="18" y="10"/>
                </a:lnTo>
                <a:lnTo>
                  <a:pt x="13" y="0"/>
                </a:lnTo>
                <a:lnTo>
                  <a:pt x="11" y="1"/>
                </a:lnTo>
                <a:lnTo>
                  <a:pt x="7" y="5"/>
                </a:lnTo>
                <a:lnTo>
                  <a:pt x="0" y="7"/>
                </a:lnTo>
                <a:lnTo>
                  <a:pt x="0" y="14"/>
                </a:lnTo>
                <a:lnTo>
                  <a:pt x="9" y="16"/>
                </a:lnTo>
                <a:close/>
              </a:path>
            </a:pathLst>
          </a:custGeom>
          <a:solidFill>
            <a:srgbClr val="FF9900"/>
          </a:solidFill>
          <a:ln w="1651">
            <a:solidFill>
              <a:srgbClr val="000000"/>
            </a:solidFill>
            <a:round/>
            <a:headEnd/>
            <a:tailEnd/>
          </a:ln>
        </p:spPr>
        <p:txBody>
          <a:bodyPr/>
          <a:lstStyle/>
          <a:p>
            <a:endParaRPr lang="sv-SE">
              <a:solidFill>
                <a:prstClr val="black"/>
              </a:solidFill>
              <a:latin typeface="Verdana"/>
            </a:endParaRPr>
          </a:p>
        </p:txBody>
      </p:sp>
      <p:sp>
        <p:nvSpPr>
          <p:cNvPr id="161" name="Freeform 157"/>
          <p:cNvSpPr>
            <a:spLocks/>
          </p:cNvSpPr>
          <p:nvPr/>
        </p:nvSpPr>
        <p:spPr bwMode="auto">
          <a:xfrm>
            <a:off x="7489314" y="4478820"/>
            <a:ext cx="61913" cy="79375"/>
          </a:xfrm>
          <a:custGeom>
            <a:avLst/>
            <a:gdLst>
              <a:gd name="T0" fmla="*/ 17 w 82"/>
              <a:gd name="T1" fmla="*/ 7 h 121"/>
              <a:gd name="T2" fmla="*/ 19 w 82"/>
              <a:gd name="T3" fmla="*/ 6 h 121"/>
              <a:gd name="T4" fmla="*/ 18 w 82"/>
              <a:gd name="T5" fmla="*/ 4 h 121"/>
              <a:gd name="T6" fmla="*/ 16 w 82"/>
              <a:gd name="T7" fmla="*/ 0 h 121"/>
              <a:gd name="T8" fmla="*/ 7 w 82"/>
              <a:gd name="T9" fmla="*/ 0 h 121"/>
              <a:gd name="T10" fmla="*/ 9 w 82"/>
              <a:gd name="T11" fmla="*/ 2 h 121"/>
              <a:gd name="T12" fmla="*/ 6 w 82"/>
              <a:gd name="T13" fmla="*/ 7 h 121"/>
              <a:gd name="T14" fmla="*/ 0 w 82"/>
              <a:gd name="T15" fmla="*/ 13 h 121"/>
              <a:gd name="T16" fmla="*/ 2 w 82"/>
              <a:gd name="T17" fmla="*/ 12 h 121"/>
              <a:gd name="T18" fmla="*/ 2 w 82"/>
              <a:gd name="T19" fmla="*/ 14 h 121"/>
              <a:gd name="T20" fmla="*/ 3 w 82"/>
              <a:gd name="T21" fmla="*/ 15 h 121"/>
              <a:gd name="T22" fmla="*/ 5 w 82"/>
              <a:gd name="T23" fmla="*/ 17 h 121"/>
              <a:gd name="T24" fmla="*/ 8 w 82"/>
              <a:gd name="T25" fmla="*/ 19 h 121"/>
              <a:gd name="T26" fmla="*/ 10 w 82"/>
              <a:gd name="T27" fmla="*/ 21 h 121"/>
              <a:gd name="T28" fmla="*/ 11 w 82"/>
              <a:gd name="T29" fmla="*/ 21 h 121"/>
              <a:gd name="T30" fmla="*/ 12 w 82"/>
              <a:gd name="T31" fmla="*/ 19 h 121"/>
              <a:gd name="T32" fmla="*/ 13 w 82"/>
              <a:gd name="T33" fmla="*/ 18 h 121"/>
              <a:gd name="T34" fmla="*/ 14 w 82"/>
              <a:gd name="T35" fmla="*/ 18 h 121"/>
              <a:gd name="T36" fmla="*/ 14 w 82"/>
              <a:gd name="T37" fmla="*/ 16 h 121"/>
              <a:gd name="T38" fmla="*/ 11 w 82"/>
              <a:gd name="T39" fmla="*/ 14 h 121"/>
              <a:gd name="T40" fmla="*/ 11 w 82"/>
              <a:gd name="T41" fmla="*/ 12 h 121"/>
              <a:gd name="T42" fmla="*/ 12 w 82"/>
              <a:gd name="T43" fmla="*/ 11 h 121"/>
              <a:gd name="T44" fmla="*/ 13 w 82"/>
              <a:gd name="T45" fmla="*/ 10 h 121"/>
              <a:gd name="T46" fmla="*/ 14 w 82"/>
              <a:gd name="T47" fmla="*/ 10 h 121"/>
              <a:gd name="T48" fmla="*/ 15 w 82"/>
              <a:gd name="T49" fmla="*/ 9 h 121"/>
              <a:gd name="T50" fmla="*/ 15 w 82"/>
              <a:gd name="T51" fmla="*/ 8 h 121"/>
              <a:gd name="T52" fmla="*/ 17 w 82"/>
              <a:gd name="T53" fmla="*/ 7 h 1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2"/>
              <a:gd name="T82" fmla="*/ 0 h 121"/>
              <a:gd name="T83" fmla="*/ 82 w 82"/>
              <a:gd name="T84" fmla="*/ 121 h 12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2" h="121">
                <a:moveTo>
                  <a:pt x="74" y="39"/>
                </a:moveTo>
                <a:lnTo>
                  <a:pt x="82" y="34"/>
                </a:lnTo>
                <a:lnTo>
                  <a:pt x="80" y="22"/>
                </a:lnTo>
                <a:lnTo>
                  <a:pt x="71" y="0"/>
                </a:lnTo>
                <a:lnTo>
                  <a:pt x="32" y="2"/>
                </a:lnTo>
                <a:lnTo>
                  <a:pt x="39" y="14"/>
                </a:lnTo>
                <a:lnTo>
                  <a:pt x="25" y="41"/>
                </a:lnTo>
                <a:lnTo>
                  <a:pt x="0" y="74"/>
                </a:lnTo>
                <a:lnTo>
                  <a:pt x="10" y="70"/>
                </a:lnTo>
                <a:lnTo>
                  <a:pt x="11" y="80"/>
                </a:lnTo>
                <a:lnTo>
                  <a:pt x="14" y="88"/>
                </a:lnTo>
                <a:lnTo>
                  <a:pt x="24" y="101"/>
                </a:lnTo>
                <a:lnTo>
                  <a:pt x="34" y="113"/>
                </a:lnTo>
                <a:lnTo>
                  <a:pt x="44" y="121"/>
                </a:lnTo>
                <a:lnTo>
                  <a:pt x="50" y="121"/>
                </a:lnTo>
                <a:lnTo>
                  <a:pt x="54" y="113"/>
                </a:lnTo>
                <a:lnTo>
                  <a:pt x="57" y="104"/>
                </a:lnTo>
                <a:lnTo>
                  <a:pt x="62" y="103"/>
                </a:lnTo>
                <a:lnTo>
                  <a:pt x="63" y="95"/>
                </a:lnTo>
                <a:lnTo>
                  <a:pt x="51" y="84"/>
                </a:lnTo>
                <a:lnTo>
                  <a:pt x="50" y="73"/>
                </a:lnTo>
                <a:lnTo>
                  <a:pt x="54" y="63"/>
                </a:lnTo>
                <a:lnTo>
                  <a:pt x="58" y="58"/>
                </a:lnTo>
                <a:lnTo>
                  <a:pt x="63" y="57"/>
                </a:lnTo>
                <a:lnTo>
                  <a:pt x="68" y="50"/>
                </a:lnTo>
                <a:lnTo>
                  <a:pt x="65" y="46"/>
                </a:lnTo>
                <a:lnTo>
                  <a:pt x="74" y="3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62" name="Freeform 158"/>
          <p:cNvSpPr>
            <a:spLocks/>
          </p:cNvSpPr>
          <p:nvPr/>
        </p:nvSpPr>
        <p:spPr bwMode="auto">
          <a:xfrm>
            <a:off x="7422639" y="4299432"/>
            <a:ext cx="306388" cy="206375"/>
          </a:xfrm>
          <a:custGeom>
            <a:avLst/>
            <a:gdLst>
              <a:gd name="T0" fmla="*/ 60 w 408"/>
              <a:gd name="T1" fmla="*/ 48 h 316"/>
              <a:gd name="T2" fmla="*/ 62 w 408"/>
              <a:gd name="T3" fmla="*/ 47 h 316"/>
              <a:gd name="T4" fmla="*/ 63 w 408"/>
              <a:gd name="T5" fmla="*/ 47 h 316"/>
              <a:gd name="T6" fmla="*/ 65 w 408"/>
              <a:gd name="T7" fmla="*/ 46 h 316"/>
              <a:gd name="T8" fmla="*/ 66 w 408"/>
              <a:gd name="T9" fmla="*/ 46 h 316"/>
              <a:gd name="T10" fmla="*/ 67 w 408"/>
              <a:gd name="T11" fmla="*/ 46 h 316"/>
              <a:gd name="T12" fmla="*/ 69 w 408"/>
              <a:gd name="T13" fmla="*/ 46 h 316"/>
              <a:gd name="T14" fmla="*/ 71 w 408"/>
              <a:gd name="T15" fmla="*/ 37 h 316"/>
              <a:gd name="T16" fmla="*/ 82 w 408"/>
              <a:gd name="T17" fmla="*/ 35 h 316"/>
              <a:gd name="T18" fmla="*/ 88 w 408"/>
              <a:gd name="T19" fmla="*/ 32 h 316"/>
              <a:gd name="T20" fmla="*/ 88 w 408"/>
              <a:gd name="T21" fmla="*/ 19 h 316"/>
              <a:gd name="T22" fmla="*/ 91 w 408"/>
              <a:gd name="T23" fmla="*/ 18 h 316"/>
              <a:gd name="T24" fmla="*/ 87 w 408"/>
              <a:gd name="T25" fmla="*/ 14 h 316"/>
              <a:gd name="T26" fmla="*/ 71 w 408"/>
              <a:gd name="T27" fmla="*/ 16 h 316"/>
              <a:gd name="T28" fmla="*/ 68 w 408"/>
              <a:gd name="T29" fmla="*/ 14 h 316"/>
              <a:gd name="T30" fmla="*/ 58 w 408"/>
              <a:gd name="T31" fmla="*/ 16 h 316"/>
              <a:gd name="T32" fmla="*/ 52 w 408"/>
              <a:gd name="T33" fmla="*/ 12 h 316"/>
              <a:gd name="T34" fmla="*/ 52 w 408"/>
              <a:gd name="T35" fmla="*/ 8 h 316"/>
              <a:gd name="T36" fmla="*/ 48 w 408"/>
              <a:gd name="T37" fmla="*/ 8 h 316"/>
              <a:gd name="T38" fmla="*/ 49 w 408"/>
              <a:gd name="T39" fmla="*/ 4 h 316"/>
              <a:gd name="T40" fmla="*/ 42 w 408"/>
              <a:gd name="T41" fmla="*/ 4 h 316"/>
              <a:gd name="T42" fmla="*/ 31 w 408"/>
              <a:gd name="T43" fmla="*/ 8 h 316"/>
              <a:gd name="T44" fmla="*/ 27 w 408"/>
              <a:gd name="T45" fmla="*/ 6 h 316"/>
              <a:gd name="T46" fmla="*/ 25 w 408"/>
              <a:gd name="T47" fmla="*/ 0 h 316"/>
              <a:gd name="T48" fmla="*/ 19 w 408"/>
              <a:gd name="T49" fmla="*/ 4 h 316"/>
              <a:gd name="T50" fmla="*/ 15 w 408"/>
              <a:gd name="T51" fmla="*/ 5 h 316"/>
              <a:gd name="T52" fmla="*/ 14 w 408"/>
              <a:gd name="T53" fmla="*/ 9 h 316"/>
              <a:gd name="T54" fmla="*/ 14 w 408"/>
              <a:gd name="T55" fmla="*/ 14 h 316"/>
              <a:gd name="T56" fmla="*/ 11 w 408"/>
              <a:gd name="T57" fmla="*/ 16 h 316"/>
              <a:gd name="T58" fmla="*/ 8 w 408"/>
              <a:gd name="T59" fmla="*/ 16 h 316"/>
              <a:gd name="T60" fmla="*/ 6 w 408"/>
              <a:gd name="T61" fmla="*/ 19 h 316"/>
              <a:gd name="T62" fmla="*/ 1 w 408"/>
              <a:gd name="T63" fmla="*/ 20 h 316"/>
              <a:gd name="T64" fmla="*/ 0 w 408"/>
              <a:gd name="T65" fmla="*/ 22 h 316"/>
              <a:gd name="T66" fmla="*/ 3 w 408"/>
              <a:gd name="T67" fmla="*/ 24 h 316"/>
              <a:gd name="T68" fmla="*/ 3 w 408"/>
              <a:gd name="T69" fmla="*/ 32 h 316"/>
              <a:gd name="T70" fmla="*/ 5 w 408"/>
              <a:gd name="T71" fmla="*/ 34 h 316"/>
              <a:gd name="T72" fmla="*/ 5 w 408"/>
              <a:gd name="T73" fmla="*/ 37 h 316"/>
              <a:gd name="T74" fmla="*/ 9 w 408"/>
              <a:gd name="T75" fmla="*/ 37 h 316"/>
              <a:gd name="T76" fmla="*/ 14 w 408"/>
              <a:gd name="T77" fmla="*/ 42 h 316"/>
              <a:gd name="T78" fmla="*/ 17 w 408"/>
              <a:gd name="T79" fmla="*/ 40 h 316"/>
              <a:gd name="T80" fmla="*/ 20 w 408"/>
              <a:gd name="T81" fmla="*/ 42 h 316"/>
              <a:gd name="T82" fmla="*/ 21 w 408"/>
              <a:gd name="T83" fmla="*/ 46 h 316"/>
              <a:gd name="T84" fmla="*/ 27 w 408"/>
              <a:gd name="T85" fmla="*/ 47 h 316"/>
              <a:gd name="T86" fmla="*/ 36 w 408"/>
              <a:gd name="T87" fmla="*/ 47 h 316"/>
              <a:gd name="T88" fmla="*/ 38 w 408"/>
              <a:gd name="T89" fmla="*/ 51 h 316"/>
              <a:gd name="T90" fmla="*/ 40 w 408"/>
              <a:gd name="T91" fmla="*/ 51 h 316"/>
              <a:gd name="T92" fmla="*/ 42 w 408"/>
              <a:gd name="T93" fmla="*/ 51 h 316"/>
              <a:gd name="T94" fmla="*/ 43 w 408"/>
              <a:gd name="T95" fmla="*/ 52 h 316"/>
              <a:gd name="T96" fmla="*/ 44 w 408"/>
              <a:gd name="T97" fmla="*/ 52 h 316"/>
              <a:gd name="T98" fmla="*/ 45 w 408"/>
              <a:gd name="T99" fmla="*/ 53 h 316"/>
              <a:gd name="T100" fmla="*/ 46 w 408"/>
              <a:gd name="T101" fmla="*/ 53 h 316"/>
              <a:gd name="T102" fmla="*/ 47 w 408"/>
              <a:gd name="T103" fmla="*/ 52 h 316"/>
              <a:gd name="T104" fmla="*/ 49 w 408"/>
              <a:gd name="T105" fmla="*/ 51 h 316"/>
              <a:gd name="T106" fmla="*/ 50 w 408"/>
              <a:gd name="T107" fmla="*/ 51 h 316"/>
              <a:gd name="T108" fmla="*/ 51 w 408"/>
              <a:gd name="T109" fmla="*/ 52 h 316"/>
              <a:gd name="T110" fmla="*/ 52 w 408"/>
              <a:gd name="T111" fmla="*/ 51 h 316"/>
              <a:gd name="T112" fmla="*/ 52 w 408"/>
              <a:gd name="T113" fmla="*/ 51 h 316"/>
              <a:gd name="T114" fmla="*/ 57 w 408"/>
              <a:gd name="T115" fmla="*/ 49 h 316"/>
              <a:gd name="T116" fmla="*/ 58 w 408"/>
              <a:gd name="T117" fmla="*/ 49 h 316"/>
              <a:gd name="T118" fmla="*/ 60 w 408"/>
              <a:gd name="T119" fmla="*/ 48 h 3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8"/>
              <a:gd name="T181" fmla="*/ 0 h 316"/>
              <a:gd name="T182" fmla="*/ 408 w 408"/>
              <a:gd name="T183" fmla="*/ 316 h 3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8" h="316">
                <a:moveTo>
                  <a:pt x="266" y="285"/>
                </a:moveTo>
                <a:lnTo>
                  <a:pt x="276" y="277"/>
                </a:lnTo>
                <a:lnTo>
                  <a:pt x="282" y="277"/>
                </a:lnTo>
                <a:lnTo>
                  <a:pt x="291" y="269"/>
                </a:lnTo>
                <a:lnTo>
                  <a:pt x="294" y="271"/>
                </a:lnTo>
                <a:lnTo>
                  <a:pt x="300" y="269"/>
                </a:lnTo>
                <a:lnTo>
                  <a:pt x="307" y="269"/>
                </a:lnTo>
                <a:lnTo>
                  <a:pt x="320" y="222"/>
                </a:lnTo>
                <a:lnTo>
                  <a:pt x="368" y="209"/>
                </a:lnTo>
                <a:lnTo>
                  <a:pt x="391" y="186"/>
                </a:lnTo>
                <a:lnTo>
                  <a:pt x="396" y="109"/>
                </a:lnTo>
                <a:lnTo>
                  <a:pt x="408" y="104"/>
                </a:lnTo>
                <a:lnTo>
                  <a:pt x="388" y="80"/>
                </a:lnTo>
                <a:lnTo>
                  <a:pt x="318" y="97"/>
                </a:lnTo>
                <a:lnTo>
                  <a:pt x="304" y="82"/>
                </a:lnTo>
                <a:lnTo>
                  <a:pt x="258" y="93"/>
                </a:lnTo>
                <a:lnTo>
                  <a:pt x="233" y="68"/>
                </a:lnTo>
                <a:lnTo>
                  <a:pt x="233" y="45"/>
                </a:lnTo>
                <a:lnTo>
                  <a:pt x="214" y="45"/>
                </a:lnTo>
                <a:lnTo>
                  <a:pt x="220" y="23"/>
                </a:lnTo>
                <a:lnTo>
                  <a:pt x="186" y="25"/>
                </a:lnTo>
                <a:lnTo>
                  <a:pt x="140" y="45"/>
                </a:lnTo>
                <a:lnTo>
                  <a:pt x="120" y="34"/>
                </a:lnTo>
                <a:lnTo>
                  <a:pt x="113" y="0"/>
                </a:lnTo>
                <a:lnTo>
                  <a:pt x="84" y="25"/>
                </a:lnTo>
                <a:lnTo>
                  <a:pt x="67" y="32"/>
                </a:lnTo>
                <a:lnTo>
                  <a:pt x="61" y="54"/>
                </a:lnTo>
                <a:lnTo>
                  <a:pt x="63" y="81"/>
                </a:lnTo>
                <a:lnTo>
                  <a:pt x="50" y="95"/>
                </a:lnTo>
                <a:lnTo>
                  <a:pt x="34" y="92"/>
                </a:lnTo>
                <a:lnTo>
                  <a:pt x="25" y="114"/>
                </a:lnTo>
                <a:lnTo>
                  <a:pt x="6" y="117"/>
                </a:lnTo>
                <a:lnTo>
                  <a:pt x="0" y="129"/>
                </a:lnTo>
                <a:lnTo>
                  <a:pt x="13" y="143"/>
                </a:lnTo>
                <a:lnTo>
                  <a:pt x="12" y="188"/>
                </a:lnTo>
                <a:lnTo>
                  <a:pt x="21" y="199"/>
                </a:lnTo>
                <a:lnTo>
                  <a:pt x="22" y="219"/>
                </a:lnTo>
                <a:lnTo>
                  <a:pt x="39" y="218"/>
                </a:lnTo>
                <a:lnTo>
                  <a:pt x="61" y="246"/>
                </a:lnTo>
                <a:lnTo>
                  <a:pt x="73" y="237"/>
                </a:lnTo>
                <a:lnTo>
                  <a:pt x="91" y="246"/>
                </a:lnTo>
                <a:lnTo>
                  <a:pt x="93" y="275"/>
                </a:lnTo>
                <a:lnTo>
                  <a:pt x="121" y="278"/>
                </a:lnTo>
                <a:lnTo>
                  <a:pt x="160" y="276"/>
                </a:lnTo>
                <a:lnTo>
                  <a:pt x="169" y="298"/>
                </a:lnTo>
                <a:lnTo>
                  <a:pt x="179" y="301"/>
                </a:lnTo>
                <a:lnTo>
                  <a:pt x="187" y="301"/>
                </a:lnTo>
                <a:lnTo>
                  <a:pt x="191" y="306"/>
                </a:lnTo>
                <a:lnTo>
                  <a:pt x="199" y="307"/>
                </a:lnTo>
                <a:lnTo>
                  <a:pt x="200" y="315"/>
                </a:lnTo>
                <a:lnTo>
                  <a:pt x="207" y="316"/>
                </a:lnTo>
                <a:lnTo>
                  <a:pt x="210" y="307"/>
                </a:lnTo>
                <a:lnTo>
                  <a:pt x="218" y="303"/>
                </a:lnTo>
                <a:lnTo>
                  <a:pt x="224" y="303"/>
                </a:lnTo>
                <a:lnTo>
                  <a:pt x="227" y="306"/>
                </a:lnTo>
                <a:lnTo>
                  <a:pt x="233" y="303"/>
                </a:lnTo>
                <a:lnTo>
                  <a:pt x="232" y="298"/>
                </a:lnTo>
                <a:lnTo>
                  <a:pt x="255" y="289"/>
                </a:lnTo>
                <a:lnTo>
                  <a:pt x="261" y="289"/>
                </a:lnTo>
                <a:lnTo>
                  <a:pt x="266" y="285"/>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63" name="Freeform 159"/>
          <p:cNvSpPr>
            <a:spLocks/>
          </p:cNvSpPr>
          <p:nvPr/>
        </p:nvSpPr>
        <p:spPr bwMode="auto">
          <a:xfrm>
            <a:off x="7463914" y="4118457"/>
            <a:ext cx="66675" cy="71438"/>
          </a:xfrm>
          <a:custGeom>
            <a:avLst/>
            <a:gdLst>
              <a:gd name="T0" fmla="*/ 0 w 88"/>
              <a:gd name="T1" fmla="*/ 18 h 111"/>
              <a:gd name="T2" fmla="*/ 3 w 88"/>
              <a:gd name="T3" fmla="*/ 0 h 111"/>
              <a:gd name="T4" fmla="*/ 20 w 88"/>
              <a:gd name="T5" fmla="*/ 0 h 111"/>
              <a:gd name="T6" fmla="*/ 20 w 88"/>
              <a:gd name="T7" fmla="*/ 5 h 111"/>
              <a:gd name="T8" fmla="*/ 11 w 88"/>
              <a:gd name="T9" fmla="*/ 11 h 111"/>
              <a:gd name="T10" fmla="*/ 10 w 88"/>
              <a:gd name="T11" fmla="*/ 17 h 111"/>
              <a:gd name="T12" fmla="*/ 0 w 88"/>
              <a:gd name="T13" fmla="*/ 18 h 111"/>
              <a:gd name="T14" fmla="*/ 0 60000 65536"/>
              <a:gd name="T15" fmla="*/ 0 60000 65536"/>
              <a:gd name="T16" fmla="*/ 0 60000 65536"/>
              <a:gd name="T17" fmla="*/ 0 60000 65536"/>
              <a:gd name="T18" fmla="*/ 0 60000 65536"/>
              <a:gd name="T19" fmla="*/ 0 60000 65536"/>
              <a:gd name="T20" fmla="*/ 0 60000 65536"/>
              <a:gd name="T21" fmla="*/ 0 w 88"/>
              <a:gd name="T22" fmla="*/ 0 h 111"/>
              <a:gd name="T23" fmla="*/ 88 w 88"/>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1">
                <a:moveTo>
                  <a:pt x="0" y="111"/>
                </a:moveTo>
                <a:lnTo>
                  <a:pt x="13" y="0"/>
                </a:lnTo>
                <a:lnTo>
                  <a:pt x="88" y="0"/>
                </a:lnTo>
                <a:lnTo>
                  <a:pt x="87" y="33"/>
                </a:lnTo>
                <a:lnTo>
                  <a:pt x="49" y="64"/>
                </a:lnTo>
                <a:lnTo>
                  <a:pt x="41" y="103"/>
                </a:lnTo>
                <a:lnTo>
                  <a:pt x="0" y="11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64" name="Freeform 160"/>
          <p:cNvSpPr>
            <a:spLocks/>
          </p:cNvSpPr>
          <p:nvPr/>
        </p:nvSpPr>
        <p:spPr bwMode="auto">
          <a:xfrm>
            <a:off x="7343264" y="4421670"/>
            <a:ext cx="174625" cy="161925"/>
          </a:xfrm>
          <a:custGeom>
            <a:avLst/>
            <a:gdLst>
              <a:gd name="T0" fmla="*/ 48 w 231"/>
              <a:gd name="T1" fmla="*/ 37 h 245"/>
              <a:gd name="T2" fmla="*/ 48 w 231"/>
              <a:gd name="T3" fmla="*/ 42 h 245"/>
              <a:gd name="T4" fmla="*/ 42 w 231"/>
              <a:gd name="T5" fmla="*/ 42 h 245"/>
              <a:gd name="T6" fmla="*/ 33 w 231"/>
              <a:gd name="T7" fmla="*/ 37 h 245"/>
              <a:gd name="T8" fmla="*/ 25 w 231"/>
              <a:gd name="T9" fmla="*/ 34 h 245"/>
              <a:gd name="T10" fmla="*/ 21 w 231"/>
              <a:gd name="T11" fmla="*/ 35 h 245"/>
              <a:gd name="T12" fmla="*/ 16 w 231"/>
              <a:gd name="T13" fmla="*/ 37 h 245"/>
              <a:gd name="T14" fmla="*/ 11 w 231"/>
              <a:gd name="T15" fmla="*/ 33 h 245"/>
              <a:gd name="T16" fmla="*/ 9 w 231"/>
              <a:gd name="T17" fmla="*/ 22 h 245"/>
              <a:gd name="T18" fmla="*/ 4 w 231"/>
              <a:gd name="T19" fmla="*/ 16 h 245"/>
              <a:gd name="T20" fmla="*/ 0 w 231"/>
              <a:gd name="T21" fmla="*/ 11 h 245"/>
              <a:gd name="T22" fmla="*/ 4 w 231"/>
              <a:gd name="T23" fmla="*/ 7 h 245"/>
              <a:gd name="T24" fmla="*/ 6 w 231"/>
              <a:gd name="T25" fmla="*/ 3 h 245"/>
              <a:gd name="T26" fmla="*/ 14 w 231"/>
              <a:gd name="T27" fmla="*/ 2 h 245"/>
              <a:gd name="T28" fmla="*/ 19 w 231"/>
              <a:gd name="T29" fmla="*/ 6 h 245"/>
              <a:gd name="T30" fmla="*/ 26 w 231"/>
              <a:gd name="T31" fmla="*/ 0 h 245"/>
              <a:gd name="T32" fmla="*/ 28 w 231"/>
              <a:gd name="T33" fmla="*/ 2 h 245"/>
              <a:gd name="T34" fmla="*/ 29 w 231"/>
              <a:gd name="T35" fmla="*/ 5 h 245"/>
              <a:gd name="T36" fmla="*/ 32 w 231"/>
              <a:gd name="T37" fmla="*/ 5 h 245"/>
              <a:gd name="T38" fmla="*/ 37 w 231"/>
              <a:gd name="T39" fmla="*/ 10 h 245"/>
              <a:gd name="T40" fmla="*/ 40 w 231"/>
              <a:gd name="T41" fmla="*/ 8 h 245"/>
              <a:gd name="T42" fmla="*/ 44 w 231"/>
              <a:gd name="T43" fmla="*/ 10 h 245"/>
              <a:gd name="T44" fmla="*/ 44 w 231"/>
              <a:gd name="T45" fmla="*/ 15 h 245"/>
              <a:gd name="T46" fmla="*/ 51 w 231"/>
              <a:gd name="T47" fmla="*/ 15 h 245"/>
              <a:gd name="T48" fmla="*/ 52 w 231"/>
              <a:gd name="T49" fmla="*/ 17 h 245"/>
              <a:gd name="T50" fmla="*/ 49 w 231"/>
              <a:gd name="T51" fmla="*/ 22 h 245"/>
              <a:gd name="T52" fmla="*/ 43 w 231"/>
              <a:gd name="T53" fmla="*/ 28 h 245"/>
              <a:gd name="T54" fmla="*/ 43 w 231"/>
              <a:gd name="T55" fmla="*/ 29 h 245"/>
              <a:gd name="T56" fmla="*/ 48 w 231"/>
              <a:gd name="T57" fmla="*/ 37 h 2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1"/>
              <a:gd name="T88" fmla="*/ 0 h 245"/>
              <a:gd name="T89" fmla="*/ 231 w 231"/>
              <a:gd name="T90" fmla="*/ 245 h 2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1" h="245">
                <a:moveTo>
                  <a:pt x="210" y="213"/>
                </a:moveTo>
                <a:lnTo>
                  <a:pt x="212" y="245"/>
                </a:lnTo>
                <a:lnTo>
                  <a:pt x="186" y="244"/>
                </a:lnTo>
                <a:lnTo>
                  <a:pt x="147" y="212"/>
                </a:lnTo>
                <a:lnTo>
                  <a:pt x="112" y="196"/>
                </a:lnTo>
                <a:lnTo>
                  <a:pt x="94" y="201"/>
                </a:lnTo>
                <a:lnTo>
                  <a:pt x="72" y="214"/>
                </a:lnTo>
                <a:lnTo>
                  <a:pt x="50" y="192"/>
                </a:lnTo>
                <a:lnTo>
                  <a:pt x="39" y="128"/>
                </a:lnTo>
                <a:lnTo>
                  <a:pt x="16" y="94"/>
                </a:lnTo>
                <a:lnTo>
                  <a:pt x="0" y="64"/>
                </a:lnTo>
                <a:lnTo>
                  <a:pt x="17" y="41"/>
                </a:lnTo>
                <a:lnTo>
                  <a:pt x="26" y="16"/>
                </a:lnTo>
                <a:lnTo>
                  <a:pt x="62" y="10"/>
                </a:lnTo>
                <a:lnTo>
                  <a:pt x="84" y="33"/>
                </a:lnTo>
                <a:lnTo>
                  <a:pt x="115" y="0"/>
                </a:lnTo>
                <a:lnTo>
                  <a:pt x="124" y="11"/>
                </a:lnTo>
                <a:lnTo>
                  <a:pt x="125" y="31"/>
                </a:lnTo>
                <a:lnTo>
                  <a:pt x="142" y="30"/>
                </a:lnTo>
                <a:lnTo>
                  <a:pt x="164" y="58"/>
                </a:lnTo>
                <a:lnTo>
                  <a:pt x="176" y="49"/>
                </a:lnTo>
                <a:lnTo>
                  <a:pt x="194" y="58"/>
                </a:lnTo>
                <a:lnTo>
                  <a:pt x="196" y="87"/>
                </a:lnTo>
                <a:lnTo>
                  <a:pt x="224" y="90"/>
                </a:lnTo>
                <a:lnTo>
                  <a:pt x="231" y="102"/>
                </a:lnTo>
                <a:lnTo>
                  <a:pt x="217" y="129"/>
                </a:lnTo>
                <a:lnTo>
                  <a:pt x="192" y="162"/>
                </a:lnTo>
                <a:lnTo>
                  <a:pt x="188" y="169"/>
                </a:lnTo>
                <a:lnTo>
                  <a:pt x="210" y="21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65" name="Freeform 161"/>
          <p:cNvSpPr>
            <a:spLocks/>
          </p:cNvSpPr>
          <p:nvPr/>
        </p:nvSpPr>
        <p:spPr bwMode="auto">
          <a:xfrm>
            <a:off x="7330564" y="4254982"/>
            <a:ext cx="152400" cy="187325"/>
          </a:xfrm>
          <a:custGeom>
            <a:avLst/>
            <a:gdLst>
              <a:gd name="T0" fmla="*/ 39 w 203"/>
              <a:gd name="T1" fmla="*/ 4 h 289"/>
              <a:gd name="T2" fmla="*/ 45 w 203"/>
              <a:gd name="T3" fmla="*/ 8 h 289"/>
              <a:gd name="T4" fmla="*/ 42 w 203"/>
              <a:gd name="T5" fmla="*/ 17 h 289"/>
              <a:gd name="T6" fmla="*/ 41 w 203"/>
              <a:gd name="T7" fmla="*/ 20 h 289"/>
              <a:gd name="T8" fmla="*/ 41 w 203"/>
              <a:gd name="T9" fmla="*/ 25 h 289"/>
              <a:gd name="T10" fmla="*/ 38 w 203"/>
              <a:gd name="T11" fmla="*/ 27 h 289"/>
              <a:gd name="T12" fmla="*/ 35 w 203"/>
              <a:gd name="T13" fmla="*/ 27 h 289"/>
              <a:gd name="T14" fmla="*/ 33 w 203"/>
              <a:gd name="T15" fmla="*/ 30 h 289"/>
              <a:gd name="T16" fmla="*/ 29 w 203"/>
              <a:gd name="T17" fmla="*/ 31 h 289"/>
              <a:gd name="T18" fmla="*/ 27 w 203"/>
              <a:gd name="T19" fmla="*/ 33 h 289"/>
              <a:gd name="T20" fmla="*/ 30 w 203"/>
              <a:gd name="T21" fmla="*/ 35 h 289"/>
              <a:gd name="T22" fmla="*/ 30 w 203"/>
              <a:gd name="T23" fmla="*/ 43 h 289"/>
              <a:gd name="T24" fmla="*/ 23 w 203"/>
              <a:gd name="T25" fmla="*/ 48 h 289"/>
              <a:gd name="T26" fmla="*/ 18 w 203"/>
              <a:gd name="T27" fmla="*/ 45 h 289"/>
              <a:gd name="T28" fmla="*/ 10 w 203"/>
              <a:gd name="T29" fmla="*/ 45 h 289"/>
              <a:gd name="T30" fmla="*/ 6 w 203"/>
              <a:gd name="T31" fmla="*/ 42 h 289"/>
              <a:gd name="T32" fmla="*/ 8 w 203"/>
              <a:gd name="T33" fmla="*/ 39 h 289"/>
              <a:gd name="T34" fmla="*/ 7 w 203"/>
              <a:gd name="T35" fmla="*/ 34 h 289"/>
              <a:gd name="T36" fmla="*/ 0 w 203"/>
              <a:gd name="T37" fmla="*/ 30 h 289"/>
              <a:gd name="T38" fmla="*/ 2 w 203"/>
              <a:gd name="T39" fmla="*/ 27 h 289"/>
              <a:gd name="T40" fmla="*/ 0 w 203"/>
              <a:gd name="T41" fmla="*/ 20 h 289"/>
              <a:gd name="T42" fmla="*/ 3 w 203"/>
              <a:gd name="T43" fmla="*/ 20 h 289"/>
              <a:gd name="T44" fmla="*/ 2 w 203"/>
              <a:gd name="T45" fmla="*/ 11 h 289"/>
              <a:gd name="T46" fmla="*/ 7 w 203"/>
              <a:gd name="T47" fmla="*/ 11 h 289"/>
              <a:gd name="T48" fmla="*/ 13 w 203"/>
              <a:gd name="T49" fmla="*/ 7 h 289"/>
              <a:gd name="T50" fmla="*/ 11 w 203"/>
              <a:gd name="T51" fmla="*/ 5 h 289"/>
              <a:gd name="T52" fmla="*/ 14 w 203"/>
              <a:gd name="T53" fmla="*/ 2 h 289"/>
              <a:gd name="T54" fmla="*/ 27 w 203"/>
              <a:gd name="T55" fmla="*/ 4 h 289"/>
              <a:gd name="T56" fmla="*/ 34 w 203"/>
              <a:gd name="T57" fmla="*/ 0 h 289"/>
              <a:gd name="T58" fmla="*/ 39 w 203"/>
              <a:gd name="T59" fmla="*/ 2 h 289"/>
              <a:gd name="T60" fmla="*/ 39 w 203"/>
              <a:gd name="T61" fmla="*/ 4 h 28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3"/>
              <a:gd name="T94" fmla="*/ 0 h 289"/>
              <a:gd name="T95" fmla="*/ 203 w 203"/>
              <a:gd name="T96" fmla="*/ 289 h 28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3" h="289">
                <a:moveTo>
                  <a:pt x="173" y="27"/>
                </a:moveTo>
                <a:lnTo>
                  <a:pt x="203" y="48"/>
                </a:lnTo>
                <a:lnTo>
                  <a:pt x="189" y="100"/>
                </a:lnTo>
                <a:lnTo>
                  <a:pt x="183" y="122"/>
                </a:lnTo>
                <a:lnTo>
                  <a:pt x="185" y="149"/>
                </a:lnTo>
                <a:lnTo>
                  <a:pt x="172" y="163"/>
                </a:lnTo>
                <a:lnTo>
                  <a:pt x="156" y="160"/>
                </a:lnTo>
                <a:lnTo>
                  <a:pt x="147" y="182"/>
                </a:lnTo>
                <a:lnTo>
                  <a:pt x="128" y="185"/>
                </a:lnTo>
                <a:lnTo>
                  <a:pt x="122" y="197"/>
                </a:lnTo>
                <a:lnTo>
                  <a:pt x="135" y="211"/>
                </a:lnTo>
                <a:lnTo>
                  <a:pt x="134" y="256"/>
                </a:lnTo>
                <a:lnTo>
                  <a:pt x="103" y="289"/>
                </a:lnTo>
                <a:lnTo>
                  <a:pt x="81" y="266"/>
                </a:lnTo>
                <a:lnTo>
                  <a:pt x="45" y="272"/>
                </a:lnTo>
                <a:lnTo>
                  <a:pt x="28" y="249"/>
                </a:lnTo>
                <a:lnTo>
                  <a:pt x="34" y="234"/>
                </a:lnTo>
                <a:lnTo>
                  <a:pt x="32" y="206"/>
                </a:lnTo>
                <a:lnTo>
                  <a:pt x="1" y="182"/>
                </a:lnTo>
                <a:lnTo>
                  <a:pt x="10" y="163"/>
                </a:lnTo>
                <a:lnTo>
                  <a:pt x="0" y="122"/>
                </a:lnTo>
                <a:lnTo>
                  <a:pt x="13" y="117"/>
                </a:lnTo>
                <a:lnTo>
                  <a:pt x="8" y="68"/>
                </a:lnTo>
                <a:lnTo>
                  <a:pt x="32" y="67"/>
                </a:lnTo>
                <a:lnTo>
                  <a:pt x="57" y="42"/>
                </a:lnTo>
                <a:lnTo>
                  <a:pt x="51" y="29"/>
                </a:lnTo>
                <a:lnTo>
                  <a:pt x="63" y="14"/>
                </a:lnTo>
                <a:lnTo>
                  <a:pt x="121" y="25"/>
                </a:lnTo>
                <a:lnTo>
                  <a:pt x="151" y="0"/>
                </a:lnTo>
                <a:lnTo>
                  <a:pt x="173" y="11"/>
                </a:lnTo>
                <a:lnTo>
                  <a:pt x="173" y="27"/>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66" name="Freeform 162"/>
          <p:cNvSpPr>
            <a:spLocks/>
          </p:cNvSpPr>
          <p:nvPr/>
        </p:nvSpPr>
        <p:spPr bwMode="auto">
          <a:xfrm>
            <a:off x="7194039" y="4299432"/>
            <a:ext cx="169863" cy="169863"/>
          </a:xfrm>
          <a:custGeom>
            <a:avLst/>
            <a:gdLst>
              <a:gd name="T0" fmla="*/ 22 w 224"/>
              <a:gd name="T1" fmla="*/ 8 h 261"/>
              <a:gd name="T2" fmla="*/ 29 w 224"/>
              <a:gd name="T3" fmla="*/ 5 h 261"/>
              <a:gd name="T4" fmla="*/ 29 w 224"/>
              <a:gd name="T5" fmla="*/ 2 h 261"/>
              <a:gd name="T6" fmla="*/ 32 w 224"/>
              <a:gd name="T7" fmla="*/ 0 h 261"/>
              <a:gd name="T8" fmla="*/ 43 w 224"/>
              <a:gd name="T9" fmla="*/ 0 h 261"/>
              <a:gd name="T10" fmla="*/ 44 w 224"/>
              <a:gd name="T11" fmla="*/ 8 h 261"/>
              <a:gd name="T12" fmla="*/ 41 w 224"/>
              <a:gd name="T13" fmla="*/ 9 h 261"/>
              <a:gd name="T14" fmla="*/ 43 w 224"/>
              <a:gd name="T15" fmla="*/ 16 h 261"/>
              <a:gd name="T16" fmla="*/ 41 w 224"/>
              <a:gd name="T17" fmla="*/ 19 h 261"/>
              <a:gd name="T18" fmla="*/ 48 w 224"/>
              <a:gd name="T19" fmla="*/ 23 h 261"/>
              <a:gd name="T20" fmla="*/ 49 w 224"/>
              <a:gd name="T21" fmla="*/ 28 h 261"/>
              <a:gd name="T22" fmla="*/ 47 w 224"/>
              <a:gd name="T23" fmla="*/ 30 h 261"/>
              <a:gd name="T24" fmla="*/ 51 w 224"/>
              <a:gd name="T25" fmla="*/ 34 h 261"/>
              <a:gd name="T26" fmla="*/ 49 w 224"/>
              <a:gd name="T27" fmla="*/ 39 h 261"/>
              <a:gd name="T28" fmla="*/ 45 w 224"/>
              <a:gd name="T29" fmla="*/ 42 h 261"/>
              <a:gd name="T30" fmla="*/ 41 w 224"/>
              <a:gd name="T31" fmla="*/ 41 h 261"/>
              <a:gd name="T32" fmla="*/ 39 w 224"/>
              <a:gd name="T33" fmla="*/ 44 h 261"/>
              <a:gd name="T34" fmla="*/ 36 w 224"/>
              <a:gd name="T35" fmla="*/ 43 h 261"/>
              <a:gd name="T36" fmla="*/ 35 w 224"/>
              <a:gd name="T37" fmla="*/ 39 h 261"/>
              <a:gd name="T38" fmla="*/ 25 w 224"/>
              <a:gd name="T39" fmla="*/ 36 h 261"/>
              <a:gd name="T40" fmla="*/ 13 w 224"/>
              <a:gd name="T41" fmla="*/ 42 h 261"/>
              <a:gd name="T42" fmla="*/ 9 w 224"/>
              <a:gd name="T43" fmla="*/ 39 h 261"/>
              <a:gd name="T44" fmla="*/ 8 w 224"/>
              <a:gd name="T45" fmla="*/ 34 h 261"/>
              <a:gd name="T46" fmla="*/ 1 w 224"/>
              <a:gd name="T47" fmla="*/ 30 h 261"/>
              <a:gd name="T48" fmla="*/ 0 w 224"/>
              <a:gd name="T49" fmla="*/ 26 h 261"/>
              <a:gd name="T50" fmla="*/ 3 w 224"/>
              <a:gd name="T51" fmla="*/ 20 h 261"/>
              <a:gd name="T52" fmla="*/ 7 w 224"/>
              <a:gd name="T53" fmla="*/ 20 h 261"/>
              <a:gd name="T54" fmla="*/ 7 w 224"/>
              <a:gd name="T55" fmla="*/ 13 h 261"/>
              <a:gd name="T56" fmla="*/ 20 w 224"/>
              <a:gd name="T57" fmla="*/ 12 h 261"/>
              <a:gd name="T58" fmla="*/ 22 w 224"/>
              <a:gd name="T59" fmla="*/ 8 h 2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4"/>
              <a:gd name="T91" fmla="*/ 0 h 261"/>
              <a:gd name="T92" fmla="*/ 224 w 224"/>
              <a:gd name="T93" fmla="*/ 261 h 2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4" h="261">
                <a:moveTo>
                  <a:pt x="98" y="47"/>
                </a:moveTo>
                <a:lnTo>
                  <a:pt x="126" y="28"/>
                </a:lnTo>
                <a:lnTo>
                  <a:pt x="126" y="10"/>
                </a:lnTo>
                <a:lnTo>
                  <a:pt x="143" y="2"/>
                </a:lnTo>
                <a:lnTo>
                  <a:pt x="187" y="0"/>
                </a:lnTo>
                <a:lnTo>
                  <a:pt x="192" y="49"/>
                </a:lnTo>
                <a:lnTo>
                  <a:pt x="179" y="54"/>
                </a:lnTo>
                <a:lnTo>
                  <a:pt x="189" y="95"/>
                </a:lnTo>
                <a:lnTo>
                  <a:pt x="180" y="114"/>
                </a:lnTo>
                <a:lnTo>
                  <a:pt x="211" y="138"/>
                </a:lnTo>
                <a:lnTo>
                  <a:pt x="213" y="166"/>
                </a:lnTo>
                <a:lnTo>
                  <a:pt x="207" y="181"/>
                </a:lnTo>
                <a:lnTo>
                  <a:pt x="224" y="204"/>
                </a:lnTo>
                <a:lnTo>
                  <a:pt x="215" y="229"/>
                </a:lnTo>
                <a:lnTo>
                  <a:pt x="198" y="252"/>
                </a:lnTo>
                <a:lnTo>
                  <a:pt x="180" y="242"/>
                </a:lnTo>
                <a:lnTo>
                  <a:pt x="172" y="261"/>
                </a:lnTo>
                <a:lnTo>
                  <a:pt x="157" y="258"/>
                </a:lnTo>
                <a:lnTo>
                  <a:pt x="153" y="235"/>
                </a:lnTo>
                <a:lnTo>
                  <a:pt x="109" y="213"/>
                </a:lnTo>
                <a:lnTo>
                  <a:pt x="56" y="251"/>
                </a:lnTo>
                <a:lnTo>
                  <a:pt x="37" y="231"/>
                </a:lnTo>
                <a:lnTo>
                  <a:pt x="36" y="204"/>
                </a:lnTo>
                <a:lnTo>
                  <a:pt x="4" y="179"/>
                </a:lnTo>
                <a:lnTo>
                  <a:pt x="0" y="154"/>
                </a:lnTo>
                <a:lnTo>
                  <a:pt x="13" y="123"/>
                </a:lnTo>
                <a:lnTo>
                  <a:pt x="30" y="122"/>
                </a:lnTo>
                <a:lnTo>
                  <a:pt x="29" y="76"/>
                </a:lnTo>
                <a:lnTo>
                  <a:pt x="85" y="70"/>
                </a:lnTo>
                <a:lnTo>
                  <a:pt x="98" y="47"/>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67" name="Freeform 163"/>
          <p:cNvSpPr>
            <a:spLocks/>
          </p:cNvSpPr>
          <p:nvPr/>
        </p:nvSpPr>
        <p:spPr bwMode="auto">
          <a:xfrm>
            <a:off x="7178164" y="4226407"/>
            <a:ext cx="157163" cy="122238"/>
          </a:xfrm>
          <a:custGeom>
            <a:avLst/>
            <a:gdLst>
              <a:gd name="T0" fmla="*/ 27 w 210"/>
              <a:gd name="T1" fmla="*/ 27 h 185"/>
              <a:gd name="T2" fmla="*/ 33 w 210"/>
              <a:gd name="T3" fmla="*/ 24 h 185"/>
              <a:gd name="T4" fmla="*/ 33 w 210"/>
              <a:gd name="T5" fmla="*/ 21 h 185"/>
              <a:gd name="T6" fmla="*/ 37 w 210"/>
              <a:gd name="T7" fmla="*/ 19 h 185"/>
              <a:gd name="T8" fmla="*/ 47 w 210"/>
              <a:gd name="T9" fmla="*/ 19 h 185"/>
              <a:gd name="T10" fmla="*/ 41 w 210"/>
              <a:gd name="T11" fmla="*/ 15 h 185"/>
              <a:gd name="T12" fmla="*/ 41 w 210"/>
              <a:gd name="T13" fmla="*/ 9 h 185"/>
              <a:gd name="T14" fmla="*/ 38 w 210"/>
              <a:gd name="T15" fmla="*/ 8 h 185"/>
              <a:gd name="T16" fmla="*/ 37 w 210"/>
              <a:gd name="T17" fmla="*/ 4 h 185"/>
              <a:gd name="T18" fmla="*/ 33 w 210"/>
              <a:gd name="T19" fmla="*/ 2 h 185"/>
              <a:gd name="T20" fmla="*/ 25 w 210"/>
              <a:gd name="T21" fmla="*/ 0 h 185"/>
              <a:gd name="T22" fmla="*/ 21 w 210"/>
              <a:gd name="T23" fmla="*/ 2 h 185"/>
              <a:gd name="T24" fmla="*/ 19 w 210"/>
              <a:gd name="T25" fmla="*/ 7 h 185"/>
              <a:gd name="T26" fmla="*/ 21 w 210"/>
              <a:gd name="T27" fmla="*/ 10 h 185"/>
              <a:gd name="T28" fmla="*/ 16 w 210"/>
              <a:gd name="T29" fmla="*/ 13 h 185"/>
              <a:gd name="T30" fmla="*/ 12 w 210"/>
              <a:gd name="T31" fmla="*/ 15 h 185"/>
              <a:gd name="T32" fmla="*/ 8 w 210"/>
              <a:gd name="T33" fmla="*/ 14 h 185"/>
              <a:gd name="T34" fmla="*/ 4 w 210"/>
              <a:gd name="T35" fmla="*/ 14 h 185"/>
              <a:gd name="T36" fmla="*/ 3 w 210"/>
              <a:gd name="T37" fmla="*/ 17 h 185"/>
              <a:gd name="T38" fmla="*/ 0 w 210"/>
              <a:gd name="T39" fmla="*/ 20 h 185"/>
              <a:gd name="T40" fmla="*/ 2 w 210"/>
              <a:gd name="T41" fmla="*/ 24 h 185"/>
              <a:gd name="T42" fmla="*/ 6 w 210"/>
              <a:gd name="T43" fmla="*/ 25 h 185"/>
              <a:gd name="T44" fmla="*/ 10 w 210"/>
              <a:gd name="T45" fmla="*/ 27 h 185"/>
              <a:gd name="T46" fmla="*/ 9 w 210"/>
              <a:gd name="T47" fmla="*/ 31 h 185"/>
              <a:gd name="T48" fmla="*/ 12 w 210"/>
              <a:gd name="T49" fmla="*/ 32 h 185"/>
              <a:gd name="T50" fmla="*/ 24 w 210"/>
              <a:gd name="T51" fmla="*/ 31 h 185"/>
              <a:gd name="T52" fmla="*/ 27 w 210"/>
              <a:gd name="T53" fmla="*/ 27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0"/>
              <a:gd name="T82" fmla="*/ 0 h 185"/>
              <a:gd name="T83" fmla="*/ 210 w 210"/>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0" h="185">
                <a:moveTo>
                  <a:pt x="121" y="156"/>
                </a:moveTo>
                <a:lnTo>
                  <a:pt x="149" y="137"/>
                </a:lnTo>
                <a:lnTo>
                  <a:pt x="149" y="119"/>
                </a:lnTo>
                <a:lnTo>
                  <a:pt x="166" y="111"/>
                </a:lnTo>
                <a:lnTo>
                  <a:pt x="210" y="109"/>
                </a:lnTo>
                <a:lnTo>
                  <a:pt x="186" y="86"/>
                </a:lnTo>
                <a:lnTo>
                  <a:pt x="182" y="54"/>
                </a:lnTo>
                <a:lnTo>
                  <a:pt x="170" y="46"/>
                </a:lnTo>
                <a:lnTo>
                  <a:pt x="167" y="25"/>
                </a:lnTo>
                <a:lnTo>
                  <a:pt x="149" y="11"/>
                </a:lnTo>
                <a:lnTo>
                  <a:pt x="114" y="0"/>
                </a:lnTo>
                <a:lnTo>
                  <a:pt x="95" y="13"/>
                </a:lnTo>
                <a:lnTo>
                  <a:pt x="86" y="40"/>
                </a:lnTo>
                <a:lnTo>
                  <a:pt x="94" y="56"/>
                </a:lnTo>
                <a:lnTo>
                  <a:pt x="72" y="77"/>
                </a:lnTo>
                <a:lnTo>
                  <a:pt x="54" y="85"/>
                </a:lnTo>
                <a:lnTo>
                  <a:pt x="38" y="80"/>
                </a:lnTo>
                <a:lnTo>
                  <a:pt x="20" y="79"/>
                </a:lnTo>
                <a:lnTo>
                  <a:pt x="15" y="100"/>
                </a:lnTo>
                <a:lnTo>
                  <a:pt x="0" y="116"/>
                </a:lnTo>
                <a:lnTo>
                  <a:pt x="10" y="140"/>
                </a:lnTo>
                <a:lnTo>
                  <a:pt x="26" y="143"/>
                </a:lnTo>
                <a:lnTo>
                  <a:pt x="46" y="154"/>
                </a:lnTo>
                <a:lnTo>
                  <a:pt x="40" y="179"/>
                </a:lnTo>
                <a:lnTo>
                  <a:pt x="52" y="185"/>
                </a:lnTo>
                <a:lnTo>
                  <a:pt x="108" y="179"/>
                </a:lnTo>
                <a:lnTo>
                  <a:pt x="121" y="15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68" name="Freeform 164"/>
          <p:cNvSpPr>
            <a:spLocks/>
          </p:cNvSpPr>
          <p:nvPr/>
        </p:nvSpPr>
        <p:spPr bwMode="auto">
          <a:xfrm>
            <a:off x="7462327" y="4664557"/>
            <a:ext cx="77788" cy="57150"/>
          </a:xfrm>
          <a:custGeom>
            <a:avLst/>
            <a:gdLst>
              <a:gd name="T0" fmla="*/ 13 w 102"/>
              <a:gd name="T1" fmla="*/ 3 h 86"/>
              <a:gd name="T2" fmla="*/ 11 w 102"/>
              <a:gd name="T3" fmla="*/ 2 h 86"/>
              <a:gd name="T4" fmla="*/ 9 w 102"/>
              <a:gd name="T5" fmla="*/ 1 h 86"/>
              <a:gd name="T6" fmla="*/ 7 w 102"/>
              <a:gd name="T7" fmla="*/ 1 h 86"/>
              <a:gd name="T8" fmla="*/ 5 w 102"/>
              <a:gd name="T9" fmla="*/ 2 h 86"/>
              <a:gd name="T10" fmla="*/ 3 w 102"/>
              <a:gd name="T11" fmla="*/ 0 h 86"/>
              <a:gd name="T12" fmla="*/ 0 w 102"/>
              <a:gd name="T13" fmla="*/ 3 h 86"/>
              <a:gd name="T14" fmla="*/ 1 w 102"/>
              <a:gd name="T15" fmla="*/ 8 h 86"/>
              <a:gd name="T16" fmla="*/ 5 w 102"/>
              <a:gd name="T17" fmla="*/ 13 h 86"/>
              <a:gd name="T18" fmla="*/ 7 w 102"/>
              <a:gd name="T19" fmla="*/ 13 h 86"/>
              <a:gd name="T20" fmla="*/ 13 w 102"/>
              <a:gd name="T21" fmla="*/ 15 h 86"/>
              <a:gd name="T22" fmla="*/ 17 w 102"/>
              <a:gd name="T23" fmla="*/ 15 h 86"/>
              <a:gd name="T24" fmla="*/ 18 w 102"/>
              <a:gd name="T25" fmla="*/ 14 h 86"/>
              <a:gd name="T26" fmla="*/ 18 w 102"/>
              <a:gd name="T27" fmla="*/ 13 h 86"/>
              <a:gd name="T28" fmla="*/ 19 w 102"/>
              <a:gd name="T29" fmla="*/ 10 h 86"/>
              <a:gd name="T30" fmla="*/ 24 w 102"/>
              <a:gd name="T31" fmla="*/ 7 h 86"/>
              <a:gd name="T32" fmla="*/ 22 w 102"/>
              <a:gd name="T33" fmla="*/ 3 h 86"/>
              <a:gd name="T34" fmla="*/ 18 w 102"/>
              <a:gd name="T35" fmla="*/ 5 h 86"/>
              <a:gd name="T36" fmla="*/ 13 w 102"/>
              <a:gd name="T37" fmla="*/ 3 h 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2"/>
              <a:gd name="T58" fmla="*/ 0 h 86"/>
              <a:gd name="T59" fmla="*/ 102 w 102"/>
              <a:gd name="T60" fmla="*/ 86 h 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2" h="86">
                <a:moveTo>
                  <a:pt x="56" y="14"/>
                </a:moveTo>
                <a:lnTo>
                  <a:pt x="46" y="10"/>
                </a:lnTo>
                <a:lnTo>
                  <a:pt x="38" y="6"/>
                </a:lnTo>
                <a:lnTo>
                  <a:pt x="29" y="6"/>
                </a:lnTo>
                <a:lnTo>
                  <a:pt x="20" y="10"/>
                </a:lnTo>
                <a:lnTo>
                  <a:pt x="15" y="0"/>
                </a:lnTo>
                <a:lnTo>
                  <a:pt x="0" y="16"/>
                </a:lnTo>
                <a:lnTo>
                  <a:pt x="6" y="46"/>
                </a:lnTo>
                <a:lnTo>
                  <a:pt x="22" y="75"/>
                </a:lnTo>
                <a:lnTo>
                  <a:pt x="29" y="75"/>
                </a:lnTo>
                <a:lnTo>
                  <a:pt x="57" y="85"/>
                </a:lnTo>
                <a:lnTo>
                  <a:pt x="72" y="86"/>
                </a:lnTo>
                <a:lnTo>
                  <a:pt x="80" y="81"/>
                </a:lnTo>
                <a:lnTo>
                  <a:pt x="78" y="72"/>
                </a:lnTo>
                <a:lnTo>
                  <a:pt x="83" y="58"/>
                </a:lnTo>
                <a:lnTo>
                  <a:pt x="102" y="39"/>
                </a:lnTo>
                <a:lnTo>
                  <a:pt x="93" y="20"/>
                </a:lnTo>
                <a:lnTo>
                  <a:pt x="78" y="26"/>
                </a:lnTo>
                <a:lnTo>
                  <a:pt x="56" y="14"/>
                </a:lnTo>
                <a:close/>
              </a:path>
            </a:pathLst>
          </a:custGeom>
          <a:solidFill>
            <a:srgbClr val="FFFFFF"/>
          </a:solidFill>
          <a:ln w="1588">
            <a:solidFill>
              <a:srgbClr val="000000"/>
            </a:solidFill>
            <a:round/>
            <a:headEnd/>
            <a:tailEnd/>
          </a:ln>
        </p:spPr>
        <p:txBody>
          <a:bodyPr/>
          <a:lstStyle/>
          <a:p>
            <a:endParaRPr lang="sv-SE">
              <a:solidFill>
                <a:prstClr val="black"/>
              </a:solidFill>
              <a:latin typeface="Verdana"/>
            </a:endParaRPr>
          </a:p>
        </p:txBody>
      </p:sp>
      <p:sp>
        <p:nvSpPr>
          <p:cNvPr id="169" name="Freeform 165"/>
          <p:cNvSpPr>
            <a:spLocks/>
          </p:cNvSpPr>
          <p:nvPr/>
        </p:nvSpPr>
        <p:spPr bwMode="auto">
          <a:xfrm>
            <a:off x="7613139" y="4655032"/>
            <a:ext cx="68263" cy="52388"/>
          </a:xfrm>
          <a:custGeom>
            <a:avLst/>
            <a:gdLst>
              <a:gd name="T0" fmla="*/ 12 w 93"/>
              <a:gd name="T1" fmla="*/ 4 h 81"/>
              <a:gd name="T2" fmla="*/ 13 w 93"/>
              <a:gd name="T3" fmla="*/ 4 h 81"/>
              <a:gd name="T4" fmla="*/ 14 w 93"/>
              <a:gd name="T5" fmla="*/ 4 h 81"/>
              <a:gd name="T6" fmla="*/ 15 w 93"/>
              <a:gd name="T7" fmla="*/ 4 h 81"/>
              <a:gd name="T8" fmla="*/ 16 w 93"/>
              <a:gd name="T9" fmla="*/ 4 h 81"/>
              <a:gd name="T10" fmla="*/ 18 w 93"/>
              <a:gd name="T11" fmla="*/ 4 h 81"/>
              <a:gd name="T12" fmla="*/ 19 w 93"/>
              <a:gd name="T13" fmla="*/ 4 h 81"/>
              <a:gd name="T14" fmla="*/ 20 w 93"/>
              <a:gd name="T15" fmla="*/ 7 h 81"/>
              <a:gd name="T16" fmla="*/ 15 w 93"/>
              <a:gd name="T17" fmla="*/ 9 h 81"/>
              <a:gd name="T18" fmla="*/ 14 w 93"/>
              <a:gd name="T19" fmla="*/ 10 h 81"/>
              <a:gd name="T20" fmla="*/ 15 w 93"/>
              <a:gd name="T21" fmla="*/ 11 h 81"/>
              <a:gd name="T22" fmla="*/ 14 w 93"/>
              <a:gd name="T23" fmla="*/ 12 h 81"/>
              <a:gd name="T24" fmla="*/ 14 w 93"/>
              <a:gd name="T25" fmla="*/ 12 h 81"/>
              <a:gd name="T26" fmla="*/ 14 w 93"/>
              <a:gd name="T27" fmla="*/ 13 h 81"/>
              <a:gd name="T28" fmla="*/ 12 w 93"/>
              <a:gd name="T29" fmla="*/ 13 h 81"/>
              <a:gd name="T30" fmla="*/ 11 w 93"/>
              <a:gd name="T31" fmla="*/ 13 h 81"/>
              <a:gd name="T32" fmla="*/ 9 w 93"/>
              <a:gd name="T33" fmla="*/ 13 h 81"/>
              <a:gd name="T34" fmla="*/ 8 w 93"/>
              <a:gd name="T35" fmla="*/ 13 h 81"/>
              <a:gd name="T36" fmla="*/ 7 w 93"/>
              <a:gd name="T37" fmla="*/ 12 h 81"/>
              <a:gd name="T38" fmla="*/ 6 w 93"/>
              <a:gd name="T39" fmla="*/ 11 h 81"/>
              <a:gd name="T40" fmla="*/ 6 w 93"/>
              <a:gd name="T41" fmla="*/ 9 h 81"/>
              <a:gd name="T42" fmla="*/ 5 w 93"/>
              <a:gd name="T43" fmla="*/ 9 h 81"/>
              <a:gd name="T44" fmla="*/ 3 w 93"/>
              <a:gd name="T45" fmla="*/ 7 h 81"/>
              <a:gd name="T46" fmla="*/ 3 w 93"/>
              <a:gd name="T47" fmla="*/ 5 h 81"/>
              <a:gd name="T48" fmla="*/ 3 w 93"/>
              <a:gd name="T49" fmla="*/ 5 h 81"/>
              <a:gd name="T50" fmla="*/ 2 w 93"/>
              <a:gd name="T51" fmla="*/ 5 h 81"/>
              <a:gd name="T52" fmla="*/ 0 w 93"/>
              <a:gd name="T53" fmla="*/ 4 h 81"/>
              <a:gd name="T54" fmla="*/ 0 w 93"/>
              <a:gd name="T55" fmla="*/ 1 h 81"/>
              <a:gd name="T56" fmla="*/ 1 w 93"/>
              <a:gd name="T57" fmla="*/ 1 h 81"/>
              <a:gd name="T58" fmla="*/ 2 w 93"/>
              <a:gd name="T59" fmla="*/ 1 h 81"/>
              <a:gd name="T60" fmla="*/ 3 w 93"/>
              <a:gd name="T61" fmla="*/ 0 h 81"/>
              <a:gd name="T62" fmla="*/ 4 w 93"/>
              <a:gd name="T63" fmla="*/ 0 h 81"/>
              <a:gd name="T64" fmla="*/ 5 w 93"/>
              <a:gd name="T65" fmla="*/ 0 h 81"/>
              <a:gd name="T66" fmla="*/ 6 w 93"/>
              <a:gd name="T67" fmla="*/ 2 h 81"/>
              <a:gd name="T68" fmla="*/ 9 w 93"/>
              <a:gd name="T69" fmla="*/ 2 h 81"/>
              <a:gd name="T70" fmla="*/ 11 w 93"/>
              <a:gd name="T71" fmla="*/ 3 h 81"/>
              <a:gd name="T72" fmla="*/ 12 w 93"/>
              <a:gd name="T73" fmla="*/ 4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81"/>
              <a:gd name="T113" fmla="*/ 93 w 93"/>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81">
                <a:moveTo>
                  <a:pt x="56" y="21"/>
                </a:moveTo>
                <a:lnTo>
                  <a:pt x="63" y="26"/>
                </a:lnTo>
                <a:lnTo>
                  <a:pt x="68" y="27"/>
                </a:lnTo>
                <a:lnTo>
                  <a:pt x="72" y="26"/>
                </a:lnTo>
                <a:lnTo>
                  <a:pt x="75" y="22"/>
                </a:lnTo>
                <a:lnTo>
                  <a:pt x="83" y="22"/>
                </a:lnTo>
                <a:lnTo>
                  <a:pt x="90" y="27"/>
                </a:lnTo>
                <a:lnTo>
                  <a:pt x="93" y="40"/>
                </a:lnTo>
                <a:lnTo>
                  <a:pt x="69" y="55"/>
                </a:lnTo>
                <a:lnTo>
                  <a:pt x="68" y="58"/>
                </a:lnTo>
                <a:lnTo>
                  <a:pt x="72" y="65"/>
                </a:lnTo>
                <a:lnTo>
                  <a:pt x="67" y="70"/>
                </a:lnTo>
                <a:lnTo>
                  <a:pt x="68" y="72"/>
                </a:lnTo>
                <a:lnTo>
                  <a:pt x="64" y="76"/>
                </a:lnTo>
                <a:lnTo>
                  <a:pt x="56" y="78"/>
                </a:lnTo>
                <a:lnTo>
                  <a:pt x="50" y="81"/>
                </a:lnTo>
                <a:lnTo>
                  <a:pt x="43" y="80"/>
                </a:lnTo>
                <a:lnTo>
                  <a:pt x="38" y="75"/>
                </a:lnTo>
                <a:lnTo>
                  <a:pt x="33" y="73"/>
                </a:lnTo>
                <a:lnTo>
                  <a:pt x="28" y="68"/>
                </a:lnTo>
                <a:lnTo>
                  <a:pt x="27" y="55"/>
                </a:lnTo>
                <a:lnTo>
                  <a:pt x="21" y="54"/>
                </a:lnTo>
                <a:lnTo>
                  <a:pt x="16" y="45"/>
                </a:lnTo>
                <a:lnTo>
                  <a:pt x="15" y="33"/>
                </a:lnTo>
                <a:lnTo>
                  <a:pt x="12" y="30"/>
                </a:lnTo>
                <a:lnTo>
                  <a:pt x="10" y="30"/>
                </a:lnTo>
                <a:lnTo>
                  <a:pt x="1" y="23"/>
                </a:lnTo>
                <a:lnTo>
                  <a:pt x="0" y="6"/>
                </a:lnTo>
                <a:lnTo>
                  <a:pt x="6" y="6"/>
                </a:lnTo>
                <a:lnTo>
                  <a:pt x="10" y="4"/>
                </a:lnTo>
                <a:lnTo>
                  <a:pt x="13" y="1"/>
                </a:lnTo>
                <a:lnTo>
                  <a:pt x="20" y="0"/>
                </a:lnTo>
                <a:lnTo>
                  <a:pt x="23" y="3"/>
                </a:lnTo>
                <a:lnTo>
                  <a:pt x="28" y="11"/>
                </a:lnTo>
                <a:lnTo>
                  <a:pt x="43" y="14"/>
                </a:lnTo>
                <a:lnTo>
                  <a:pt x="49" y="19"/>
                </a:lnTo>
                <a:lnTo>
                  <a:pt x="56" y="2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70" name="Freeform 166"/>
          <p:cNvSpPr>
            <a:spLocks/>
          </p:cNvSpPr>
          <p:nvPr/>
        </p:nvSpPr>
        <p:spPr bwMode="auto">
          <a:xfrm>
            <a:off x="7570277" y="4662970"/>
            <a:ext cx="66675" cy="79375"/>
          </a:xfrm>
          <a:custGeom>
            <a:avLst/>
            <a:gdLst>
              <a:gd name="T0" fmla="*/ 12 w 89"/>
              <a:gd name="T1" fmla="*/ 18 h 121"/>
              <a:gd name="T2" fmla="*/ 13 w 89"/>
              <a:gd name="T3" fmla="*/ 17 h 121"/>
              <a:gd name="T4" fmla="*/ 15 w 89"/>
              <a:gd name="T5" fmla="*/ 16 h 121"/>
              <a:gd name="T6" fmla="*/ 14 w 89"/>
              <a:gd name="T7" fmla="*/ 15 h 121"/>
              <a:gd name="T8" fmla="*/ 15 w 89"/>
              <a:gd name="T9" fmla="*/ 14 h 121"/>
              <a:gd name="T10" fmla="*/ 16 w 89"/>
              <a:gd name="T11" fmla="*/ 14 h 121"/>
              <a:gd name="T12" fmla="*/ 16 w 89"/>
              <a:gd name="T13" fmla="*/ 13 h 121"/>
              <a:gd name="T14" fmla="*/ 20 w 89"/>
              <a:gd name="T15" fmla="*/ 10 h 121"/>
              <a:gd name="T16" fmla="*/ 19 w 89"/>
              <a:gd name="T17" fmla="*/ 10 h 121"/>
              <a:gd name="T18" fmla="*/ 18 w 89"/>
              <a:gd name="T19" fmla="*/ 7 h 121"/>
              <a:gd name="T20" fmla="*/ 17 w 89"/>
              <a:gd name="T21" fmla="*/ 7 h 121"/>
              <a:gd name="T22" fmla="*/ 16 w 89"/>
              <a:gd name="T23" fmla="*/ 5 h 121"/>
              <a:gd name="T24" fmla="*/ 16 w 89"/>
              <a:gd name="T25" fmla="*/ 3 h 121"/>
              <a:gd name="T26" fmla="*/ 15 w 89"/>
              <a:gd name="T27" fmla="*/ 3 h 121"/>
              <a:gd name="T28" fmla="*/ 15 w 89"/>
              <a:gd name="T29" fmla="*/ 3 h 121"/>
              <a:gd name="T30" fmla="*/ 13 w 89"/>
              <a:gd name="T31" fmla="*/ 2 h 121"/>
              <a:gd name="T32" fmla="*/ 12 w 89"/>
              <a:gd name="T33" fmla="*/ 3 h 121"/>
              <a:gd name="T34" fmla="*/ 12 w 89"/>
              <a:gd name="T35" fmla="*/ 2 h 121"/>
              <a:gd name="T36" fmla="*/ 11 w 89"/>
              <a:gd name="T37" fmla="*/ 1 h 121"/>
              <a:gd name="T38" fmla="*/ 10 w 89"/>
              <a:gd name="T39" fmla="*/ 0 h 121"/>
              <a:gd name="T40" fmla="*/ 7 w 89"/>
              <a:gd name="T41" fmla="*/ 0 h 121"/>
              <a:gd name="T42" fmla="*/ 6 w 89"/>
              <a:gd name="T43" fmla="*/ 0 h 121"/>
              <a:gd name="T44" fmla="*/ 4 w 89"/>
              <a:gd name="T45" fmla="*/ 0 h 121"/>
              <a:gd name="T46" fmla="*/ 3 w 89"/>
              <a:gd name="T47" fmla="*/ 1 h 121"/>
              <a:gd name="T48" fmla="*/ 3 w 89"/>
              <a:gd name="T49" fmla="*/ 1 h 121"/>
              <a:gd name="T50" fmla="*/ 5 w 89"/>
              <a:gd name="T51" fmla="*/ 3 h 121"/>
              <a:gd name="T52" fmla="*/ 5 w 89"/>
              <a:gd name="T53" fmla="*/ 5 h 121"/>
              <a:gd name="T54" fmla="*/ 6 w 89"/>
              <a:gd name="T55" fmla="*/ 7 h 121"/>
              <a:gd name="T56" fmla="*/ 3 w 89"/>
              <a:gd name="T57" fmla="*/ 9 h 121"/>
              <a:gd name="T58" fmla="*/ 3 w 89"/>
              <a:gd name="T59" fmla="*/ 10 h 121"/>
              <a:gd name="T60" fmla="*/ 2 w 89"/>
              <a:gd name="T61" fmla="*/ 11 h 121"/>
              <a:gd name="T62" fmla="*/ 0 w 89"/>
              <a:gd name="T63" fmla="*/ 13 h 121"/>
              <a:gd name="T64" fmla="*/ 0 w 89"/>
              <a:gd name="T65" fmla="*/ 15 h 121"/>
              <a:gd name="T66" fmla="*/ 0 w 89"/>
              <a:gd name="T67" fmla="*/ 17 h 121"/>
              <a:gd name="T68" fmla="*/ 0 w 89"/>
              <a:gd name="T69" fmla="*/ 19 h 121"/>
              <a:gd name="T70" fmla="*/ 0 w 89"/>
              <a:gd name="T71" fmla="*/ 21 h 121"/>
              <a:gd name="T72" fmla="*/ 1 w 89"/>
              <a:gd name="T73" fmla="*/ 21 h 121"/>
              <a:gd name="T74" fmla="*/ 3 w 89"/>
              <a:gd name="T75" fmla="*/ 20 h 121"/>
              <a:gd name="T76" fmla="*/ 3 w 89"/>
              <a:gd name="T77" fmla="*/ 19 h 121"/>
              <a:gd name="T78" fmla="*/ 3 w 89"/>
              <a:gd name="T79" fmla="*/ 17 h 121"/>
              <a:gd name="T80" fmla="*/ 3 w 89"/>
              <a:gd name="T81" fmla="*/ 16 h 121"/>
              <a:gd name="T82" fmla="*/ 6 w 89"/>
              <a:gd name="T83" fmla="*/ 15 h 121"/>
              <a:gd name="T84" fmla="*/ 6 w 89"/>
              <a:gd name="T85" fmla="*/ 16 h 121"/>
              <a:gd name="T86" fmla="*/ 6 w 89"/>
              <a:gd name="T87" fmla="*/ 17 h 121"/>
              <a:gd name="T88" fmla="*/ 8 w 89"/>
              <a:gd name="T89" fmla="*/ 17 h 121"/>
              <a:gd name="T90" fmla="*/ 12 w 89"/>
              <a:gd name="T91" fmla="*/ 18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
              <a:gd name="T139" fmla="*/ 0 h 121"/>
              <a:gd name="T140" fmla="*/ 89 w 89"/>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 h="121">
                <a:moveTo>
                  <a:pt x="53" y="103"/>
                </a:moveTo>
                <a:lnTo>
                  <a:pt x="58" y="102"/>
                </a:lnTo>
                <a:lnTo>
                  <a:pt x="65" y="94"/>
                </a:lnTo>
                <a:lnTo>
                  <a:pt x="63" y="90"/>
                </a:lnTo>
                <a:lnTo>
                  <a:pt x="65" y="83"/>
                </a:lnTo>
                <a:lnTo>
                  <a:pt x="71" y="81"/>
                </a:lnTo>
                <a:lnTo>
                  <a:pt x="70" y="74"/>
                </a:lnTo>
                <a:lnTo>
                  <a:pt x="89" y="60"/>
                </a:lnTo>
                <a:lnTo>
                  <a:pt x="84" y="55"/>
                </a:lnTo>
                <a:lnTo>
                  <a:pt x="83" y="42"/>
                </a:lnTo>
                <a:lnTo>
                  <a:pt x="77" y="41"/>
                </a:lnTo>
                <a:lnTo>
                  <a:pt x="72" y="32"/>
                </a:lnTo>
                <a:lnTo>
                  <a:pt x="71" y="20"/>
                </a:lnTo>
                <a:lnTo>
                  <a:pt x="68" y="17"/>
                </a:lnTo>
                <a:lnTo>
                  <a:pt x="66" y="17"/>
                </a:lnTo>
                <a:lnTo>
                  <a:pt x="57" y="10"/>
                </a:lnTo>
                <a:lnTo>
                  <a:pt x="54" y="16"/>
                </a:lnTo>
                <a:lnTo>
                  <a:pt x="52" y="10"/>
                </a:lnTo>
                <a:lnTo>
                  <a:pt x="50" y="4"/>
                </a:lnTo>
                <a:lnTo>
                  <a:pt x="44" y="1"/>
                </a:lnTo>
                <a:lnTo>
                  <a:pt x="32" y="1"/>
                </a:lnTo>
                <a:lnTo>
                  <a:pt x="26" y="3"/>
                </a:lnTo>
                <a:lnTo>
                  <a:pt x="18" y="0"/>
                </a:lnTo>
                <a:lnTo>
                  <a:pt x="12" y="5"/>
                </a:lnTo>
                <a:lnTo>
                  <a:pt x="12" y="7"/>
                </a:lnTo>
                <a:lnTo>
                  <a:pt x="21" y="17"/>
                </a:lnTo>
                <a:lnTo>
                  <a:pt x="21" y="28"/>
                </a:lnTo>
                <a:lnTo>
                  <a:pt x="28" y="44"/>
                </a:lnTo>
                <a:lnTo>
                  <a:pt x="12" y="53"/>
                </a:lnTo>
                <a:lnTo>
                  <a:pt x="12" y="61"/>
                </a:lnTo>
                <a:lnTo>
                  <a:pt x="11" y="66"/>
                </a:lnTo>
                <a:lnTo>
                  <a:pt x="0" y="74"/>
                </a:lnTo>
                <a:lnTo>
                  <a:pt x="3" y="90"/>
                </a:lnTo>
                <a:lnTo>
                  <a:pt x="0" y="102"/>
                </a:lnTo>
                <a:lnTo>
                  <a:pt x="0" y="110"/>
                </a:lnTo>
                <a:lnTo>
                  <a:pt x="1" y="120"/>
                </a:lnTo>
                <a:lnTo>
                  <a:pt x="5" y="121"/>
                </a:lnTo>
                <a:lnTo>
                  <a:pt x="15" y="116"/>
                </a:lnTo>
                <a:lnTo>
                  <a:pt x="15" y="110"/>
                </a:lnTo>
                <a:lnTo>
                  <a:pt x="13" y="98"/>
                </a:lnTo>
                <a:lnTo>
                  <a:pt x="15" y="95"/>
                </a:lnTo>
                <a:lnTo>
                  <a:pt x="26" y="86"/>
                </a:lnTo>
                <a:lnTo>
                  <a:pt x="26" y="93"/>
                </a:lnTo>
                <a:lnTo>
                  <a:pt x="27" y="101"/>
                </a:lnTo>
                <a:lnTo>
                  <a:pt x="37" y="98"/>
                </a:lnTo>
                <a:lnTo>
                  <a:pt x="53" y="10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71" name="Freeform 167"/>
          <p:cNvSpPr>
            <a:spLocks/>
          </p:cNvSpPr>
          <p:nvPr/>
        </p:nvSpPr>
        <p:spPr bwMode="auto">
          <a:xfrm>
            <a:off x="7546464" y="4655032"/>
            <a:ext cx="44450" cy="42863"/>
          </a:xfrm>
          <a:custGeom>
            <a:avLst/>
            <a:gdLst>
              <a:gd name="T0" fmla="*/ 5 w 59"/>
              <a:gd name="T1" fmla="*/ 5 h 66"/>
              <a:gd name="T2" fmla="*/ 5 w 59"/>
              <a:gd name="T3" fmla="*/ 4 h 66"/>
              <a:gd name="T4" fmla="*/ 4 w 59"/>
              <a:gd name="T5" fmla="*/ 4 h 66"/>
              <a:gd name="T6" fmla="*/ 4 w 59"/>
              <a:gd name="T7" fmla="*/ 3 h 66"/>
              <a:gd name="T8" fmla="*/ 4 w 59"/>
              <a:gd name="T9" fmla="*/ 3 h 66"/>
              <a:gd name="T10" fmla="*/ 3 w 59"/>
              <a:gd name="T11" fmla="*/ 3 h 66"/>
              <a:gd name="T12" fmla="*/ 2 w 59"/>
              <a:gd name="T13" fmla="*/ 3 h 66"/>
              <a:gd name="T14" fmla="*/ 1 w 59"/>
              <a:gd name="T15" fmla="*/ 3 h 66"/>
              <a:gd name="T16" fmla="*/ 1 w 59"/>
              <a:gd name="T17" fmla="*/ 3 h 66"/>
              <a:gd name="T18" fmla="*/ 0 w 59"/>
              <a:gd name="T19" fmla="*/ 2 h 66"/>
              <a:gd name="T20" fmla="*/ 0 w 59"/>
              <a:gd name="T21" fmla="*/ 2 h 66"/>
              <a:gd name="T22" fmla="*/ 0 w 59"/>
              <a:gd name="T23" fmla="*/ 1 h 66"/>
              <a:gd name="T24" fmla="*/ 1 w 59"/>
              <a:gd name="T25" fmla="*/ 0 h 66"/>
              <a:gd name="T26" fmla="*/ 2 w 59"/>
              <a:gd name="T27" fmla="*/ 1 h 66"/>
              <a:gd name="T28" fmla="*/ 4 w 59"/>
              <a:gd name="T29" fmla="*/ 1 h 66"/>
              <a:gd name="T30" fmla="*/ 4 w 59"/>
              <a:gd name="T31" fmla="*/ 0 h 66"/>
              <a:gd name="T32" fmla="*/ 6 w 59"/>
              <a:gd name="T33" fmla="*/ 0 h 66"/>
              <a:gd name="T34" fmla="*/ 8 w 59"/>
              <a:gd name="T35" fmla="*/ 1 h 66"/>
              <a:gd name="T36" fmla="*/ 8 w 59"/>
              <a:gd name="T37" fmla="*/ 2 h 66"/>
              <a:gd name="T38" fmla="*/ 9 w 59"/>
              <a:gd name="T39" fmla="*/ 3 h 66"/>
              <a:gd name="T40" fmla="*/ 9 w 59"/>
              <a:gd name="T41" fmla="*/ 3 h 66"/>
              <a:gd name="T42" fmla="*/ 12 w 59"/>
              <a:gd name="T43" fmla="*/ 5 h 66"/>
              <a:gd name="T44" fmla="*/ 12 w 59"/>
              <a:gd name="T45" fmla="*/ 7 h 66"/>
              <a:gd name="T46" fmla="*/ 13 w 59"/>
              <a:gd name="T47" fmla="*/ 9 h 66"/>
              <a:gd name="T48" fmla="*/ 9 w 59"/>
              <a:gd name="T49" fmla="*/ 11 h 66"/>
              <a:gd name="T50" fmla="*/ 8 w 59"/>
              <a:gd name="T51" fmla="*/ 10 h 66"/>
              <a:gd name="T52" fmla="*/ 8 w 59"/>
              <a:gd name="T53" fmla="*/ 9 h 66"/>
              <a:gd name="T54" fmla="*/ 8 w 59"/>
              <a:gd name="T55" fmla="*/ 9 h 66"/>
              <a:gd name="T56" fmla="*/ 6 w 59"/>
              <a:gd name="T57" fmla="*/ 6 h 66"/>
              <a:gd name="T58" fmla="*/ 5 w 59"/>
              <a:gd name="T59" fmla="*/ 7 h 66"/>
              <a:gd name="T60" fmla="*/ 4 w 59"/>
              <a:gd name="T61" fmla="*/ 7 h 66"/>
              <a:gd name="T62" fmla="*/ 3 w 59"/>
              <a:gd name="T63" fmla="*/ 5 h 66"/>
              <a:gd name="T64" fmla="*/ 4 w 59"/>
              <a:gd name="T65" fmla="*/ 5 h 66"/>
              <a:gd name="T66" fmla="*/ 5 w 59"/>
              <a:gd name="T67" fmla="*/ 5 h 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9"/>
              <a:gd name="T103" fmla="*/ 0 h 66"/>
              <a:gd name="T104" fmla="*/ 59 w 59"/>
              <a:gd name="T105" fmla="*/ 66 h 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9" h="66">
                <a:moveTo>
                  <a:pt x="21" y="30"/>
                </a:moveTo>
                <a:lnTo>
                  <a:pt x="21" y="25"/>
                </a:lnTo>
                <a:lnTo>
                  <a:pt x="19" y="23"/>
                </a:lnTo>
                <a:lnTo>
                  <a:pt x="19" y="19"/>
                </a:lnTo>
                <a:lnTo>
                  <a:pt x="18" y="17"/>
                </a:lnTo>
                <a:lnTo>
                  <a:pt x="15" y="19"/>
                </a:lnTo>
                <a:lnTo>
                  <a:pt x="10" y="20"/>
                </a:lnTo>
                <a:lnTo>
                  <a:pt x="5" y="19"/>
                </a:lnTo>
                <a:lnTo>
                  <a:pt x="4" y="16"/>
                </a:lnTo>
                <a:lnTo>
                  <a:pt x="2" y="13"/>
                </a:lnTo>
                <a:lnTo>
                  <a:pt x="0" y="9"/>
                </a:lnTo>
                <a:lnTo>
                  <a:pt x="2" y="4"/>
                </a:lnTo>
                <a:lnTo>
                  <a:pt x="7" y="2"/>
                </a:lnTo>
                <a:lnTo>
                  <a:pt x="10" y="4"/>
                </a:lnTo>
                <a:lnTo>
                  <a:pt x="17" y="4"/>
                </a:lnTo>
                <a:lnTo>
                  <a:pt x="18" y="0"/>
                </a:lnTo>
                <a:lnTo>
                  <a:pt x="26" y="1"/>
                </a:lnTo>
                <a:lnTo>
                  <a:pt x="34" y="6"/>
                </a:lnTo>
                <a:lnTo>
                  <a:pt x="36" y="13"/>
                </a:lnTo>
                <a:lnTo>
                  <a:pt x="43" y="18"/>
                </a:lnTo>
                <a:lnTo>
                  <a:pt x="43" y="20"/>
                </a:lnTo>
                <a:lnTo>
                  <a:pt x="52" y="30"/>
                </a:lnTo>
                <a:lnTo>
                  <a:pt x="52" y="41"/>
                </a:lnTo>
                <a:lnTo>
                  <a:pt x="59" y="57"/>
                </a:lnTo>
                <a:lnTo>
                  <a:pt x="43" y="66"/>
                </a:lnTo>
                <a:lnTo>
                  <a:pt x="35" y="62"/>
                </a:lnTo>
                <a:lnTo>
                  <a:pt x="36" y="56"/>
                </a:lnTo>
                <a:lnTo>
                  <a:pt x="35" y="52"/>
                </a:lnTo>
                <a:lnTo>
                  <a:pt x="26" y="35"/>
                </a:lnTo>
                <a:lnTo>
                  <a:pt x="21" y="38"/>
                </a:lnTo>
                <a:lnTo>
                  <a:pt x="17" y="38"/>
                </a:lnTo>
                <a:lnTo>
                  <a:pt x="15" y="32"/>
                </a:lnTo>
                <a:lnTo>
                  <a:pt x="16" y="30"/>
                </a:lnTo>
                <a:lnTo>
                  <a:pt x="21" y="3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72" name="Freeform 168"/>
          <p:cNvSpPr>
            <a:spLocks/>
          </p:cNvSpPr>
          <p:nvPr/>
        </p:nvSpPr>
        <p:spPr bwMode="auto">
          <a:xfrm>
            <a:off x="7476614" y="4640745"/>
            <a:ext cx="101600" cy="165100"/>
          </a:xfrm>
          <a:custGeom>
            <a:avLst/>
            <a:gdLst>
              <a:gd name="T0" fmla="*/ 0 w 135"/>
              <a:gd name="T1" fmla="*/ 28 h 253"/>
              <a:gd name="T2" fmla="*/ 16 w 135"/>
              <a:gd name="T3" fmla="*/ 34 h 253"/>
              <a:gd name="T4" fmla="*/ 22 w 135"/>
              <a:gd name="T5" fmla="*/ 38 h 253"/>
              <a:gd name="T6" fmla="*/ 25 w 135"/>
              <a:gd name="T7" fmla="*/ 39 h 253"/>
              <a:gd name="T8" fmla="*/ 27 w 135"/>
              <a:gd name="T9" fmla="*/ 40 h 253"/>
              <a:gd name="T10" fmla="*/ 28 w 135"/>
              <a:gd name="T11" fmla="*/ 37 h 253"/>
              <a:gd name="T12" fmla="*/ 28 w 135"/>
              <a:gd name="T13" fmla="*/ 29 h 253"/>
              <a:gd name="T14" fmla="*/ 27 w 135"/>
              <a:gd name="T15" fmla="*/ 27 h 253"/>
              <a:gd name="T16" fmla="*/ 26 w 135"/>
              <a:gd name="T17" fmla="*/ 30 h 253"/>
              <a:gd name="T18" fmla="*/ 24 w 135"/>
              <a:gd name="T19" fmla="*/ 33 h 253"/>
              <a:gd name="T20" fmla="*/ 23 w 135"/>
              <a:gd name="T21" fmla="*/ 32 h 253"/>
              <a:gd name="T22" fmla="*/ 24 w 135"/>
              <a:gd name="T23" fmla="*/ 26 h 253"/>
              <a:gd name="T24" fmla="*/ 23 w 135"/>
              <a:gd name="T25" fmla="*/ 25 h 253"/>
              <a:gd name="T26" fmla="*/ 23 w 135"/>
              <a:gd name="T27" fmla="*/ 24 h 253"/>
              <a:gd name="T28" fmla="*/ 25 w 135"/>
              <a:gd name="T29" fmla="*/ 22 h 253"/>
              <a:gd name="T30" fmla="*/ 26 w 135"/>
              <a:gd name="T31" fmla="*/ 22 h 253"/>
              <a:gd name="T32" fmla="*/ 27 w 135"/>
              <a:gd name="T33" fmla="*/ 21 h 253"/>
              <a:gd name="T34" fmla="*/ 27 w 135"/>
              <a:gd name="T35" fmla="*/ 18 h 253"/>
              <a:gd name="T36" fmla="*/ 25 w 135"/>
              <a:gd name="T37" fmla="*/ 16 h 253"/>
              <a:gd name="T38" fmla="*/ 26 w 135"/>
              <a:gd name="T39" fmla="*/ 16 h 253"/>
              <a:gd name="T40" fmla="*/ 27 w 135"/>
              <a:gd name="T41" fmla="*/ 18 h 253"/>
              <a:gd name="T42" fmla="*/ 30 w 135"/>
              <a:gd name="T43" fmla="*/ 17 h 253"/>
              <a:gd name="T44" fmla="*/ 30 w 135"/>
              <a:gd name="T45" fmla="*/ 15 h 253"/>
              <a:gd name="T46" fmla="*/ 29 w 135"/>
              <a:gd name="T47" fmla="*/ 13 h 253"/>
              <a:gd name="T48" fmla="*/ 27 w 135"/>
              <a:gd name="T49" fmla="*/ 9 h 253"/>
              <a:gd name="T50" fmla="*/ 25 w 135"/>
              <a:gd name="T51" fmla="*/ 10 h 253"/>
              <a:gd name="T52" fmla="*/ 24 w 135"/>
              <a:gd name="T53" fmla="*/ 9 h 253"/>
              <a:gd name="T54" fmla="*/ 26 w 135"/>
              <a:gd name="T55" fmla="*/ 8 h 253"/>
              <a:gd name="T56" fmla="*/ 25 w 135"/>
              <a:gd name="T57" fmla="*/ 7 h 253"/>
              <a:gd name="T58" fmla="*/ 24 w 135"/>
              <a:gd name="T59" fmla="*/ 7 h 253"/>
              <a:gd name="T60" fmla="*/ 22 w 135"/>
              <a:gd name="T61" fmla="*/ 7 h 253"/>
              <a:gd name="T62" fmla="*/ 23 w 135"/>
              <a:gd name="T63" fmla="*/ 11 h 253"/>
              <a:gd name="T64" fmla="*/ 22 w 135"/>
              <a:gd name="T65" fmla="*/ 12 h 253"/>
              <a:gd name="T66" fmla="*/ 20 w 135"/>
              <a:gd name="T67" fmla="*/ 9 h 253"/>
              <a:gd name="T68" fmla="*/ 18 w 135"/>
              <a:gd name="T69" fmla="*/ 6 h 253"/>
              <a:gd name="T70" fmla="*/ 11 w 135"/>
              <a:gd name="T71" fmla="*/ 4 h 253"/>
              <a:gd name="T72" fmla="*/ 9 w 135"/>
              <a:gd name="T73" fmla="*/ 2 h 253"/>
              <a:gd name="T74" fmla="*/ 6 w 135"/>
              <a:gd name="T75" fmla="*/ 0 h 253"/>
              <a:gd name="T76" fmla="*/ 4 w 135"/>
              <a:gd name="T77" fmla="*/ 0 h 253"/>
              <a:gd name="T78" fmla="*/ 5 w 135"/>
              <a:gd name="T79" fmla="*/ 2 h 253"/>
              <a:gd name="T80" fmla="*/ 6 w 135"/>
              <a:gd name="T81" fmla="*/ 5 h 253"/>
              <a:gd name="T82" fmla="*/ 9 w 135"/>
              <a:gd name="T83" fmla="*/ 9 h 253"/>
              <a:gd name="T84" fmla="*/ 17 w 135"/>
              <a:gd name="T85" fmla="*/ 9 h 253"/>
              <a:gd name="T86" fmla="*/ 14 w 135"/>
              <a:gd name="T87" fmla="*/ 16 h 253"/>
              <a:gd name="T88" fmla="*/ 14 w 135"/>
              <a:gd name="T89" fmla="*/ 20 h 253"/>
              <a:gd name="T90" fmla="*/ 9 w 135"/>
              <a:gd name="T91" fmla="*/ 21 h 253"/>
              <a:gd name="T92" fmla="*/ 0 w 135"/>
              <a:gd name="T93" fmla="*/ 19 h 2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5"/>
              <a:gd name="T142" fmla="*/ 0 h 253"/>
              <a:gd name="T143" fmla="*/ 135 w 135"/>
              <a:gd name="T144" fmla="*/ 253 h 2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5" h="253">
                <a:moveTo>
                  <a:pt x="3" y="112"/>
                </a:moveTo>
                <a:lnTo>
                  <a:pt x="0" y="168"/>
                </a:lnTo>
                <a:lnTo>
                  <a:pt x="24" y="202"/>
                </a:lnTo>
                <a:lnTo>
                  <a:pt x="72" y="202"/>
                </a:lnTo>
                <a:lnTo>
                  <a:pt x="74" y="216"/>
                </a:lnTo>
                <a:lnTo>
                  <a:pt x="98" y="227"/>
                </a:lnTo>
                <a:lnTo>
                  <a:pt x="105" y="253"/>
                </a:lnTo>
                <a:lnTo>
                  <a:pt x="109" y="230"/>
                </a:lnTo>
                <a:lnTo>
                  <a:pt x="115" y="231"/>
                </a:lnTo>
                <a:lnTo>
                  <a:pt x="122" y="235"/>
                </a:lnTo>
                <a:lnTo>
                  <a:pt x="125" y="231"/>
                </a:lnTo>
                <a:lnTo>
                  <a:pt x="127" y="219"/>
                </a:lnTo>
                <a:lnTo>
                  <a:pt x="126" y="201"/>
                </a:lnTo>
                <a:lnTo>
                  <a:pt x="124" y="172"/>
                </a:lnTo>
                <a:lnTo>
                  <a:pt x="123" y="164"/>
                </a:lnTo>
                <a:lnTo>
                  <a:pt x="119" y="161"/>
                </a:lnTo>
                <a:lnTo>
                  <a:pt x="113" y="164"/>
                </a:lnTo>
                <a:lnTo>
                  <a:pt x="113" y="175"/>
                </a:lnTo>
                <a:lnTo>
                  <a:pt x="111" y="183"/>
                </a:lnTo>
                <a:lnTo>
                  <a:pt x="107" y="195"/>
                </a:lnTo>
                <a:lnTo>
                  <a:pt x="104" y="197"/>
                </a:lnTo>
                <a:lnTo>
                  <a:pt x="101" y="189"/>
                </a:lnTo>
                <a:lnTo>
                  <a:pt x="100" y="164"/>
                </a:lnTo>
                <a:lnTo>
                  <a:pt x="106" y="155"/>
                </a:lnTo>
                <a:lnTo>
                  <a:pt x="106" y="151"/>
                </a:lnTo>
                <a:lnTo>
                  <a:pt x="101" y="148"/>
                </a:lnTo>
                <a:lnTo>
                  <a:pt x="101" y="143"/>
                </a:lnTo>
                <a:lnTo>
                  <a:pt x="104" y="141"/>
                </a:lnTo>
                <a:lnTo>
                  <a:pt x="112" y="134"/>
                </a:lnTo>
                <a:lnTo>
                  <a:pt x="110" y="131"/>
                </a:lnTo>
                <a:lnTo>
                  <a:pt x="112" y="128"/>
                </a:lnTo>
                <a:lnTo>
                  <a:pt x="114" y="129"/>
                </a:lnTo>
                <a:lnTo>
                  <a:pt x="118" y="128"/>
                </a:lnTo>
                <a:lnTo>
                  <a:pt x="120" y="124"/>
                </a:lnTo>
                <a:lnTo>
                  <a:pt x="120" y="119"/>
                </a:lnTo>
                <a:lnTo>
                  <a:pt x="118" y="109"/>
                </a:lnTo>
                <a:lnTo>
                  <a:pt x="112" y="101"/>
                </a:lnTo>
                <a:lnTo>
                  <a:pt x="112" y="95"/>
                </a:lnTo>
                <a:lnTo>
                  <a:pt x="114" y="92"/>
                </a:lnTo>
                <a:lnTo>
                  <a:pt x="117" y="94"/>
                </a:lnTo>
                <a:lnTo>
                  <a:pt x="119" y="98"/>
                </a:lnTo>
                <a:lnTo>
                  <a:pt x="121" y="105"/>
                </a:lnTo>
                <a:lnTo>
                  <a:pt x="123" y="109"/>
                </a:lnTo>
                <a:lnTo>
                  <a:pt x="134" y="101"/>
                </a:lnTo>
                <a:lnTo>
                  <a:pt x="135" y="96"/>
                </a:lnTo>
                <a:lnTo>
                  <a:pt x="135" y="88"/>
                </a:lnTo>
                <a:lnTo>
                  <a:pt x="127" y="84"/>
                </a:lnTo>
                <a:lnTo>
                  <a:pt x="128" y="78"/>
                </a:lnTo>
                <a:lnTo>
                  <a:pt x="127" y="74"/>
                </a:lnTo>
                <a:lnTo>
                  <a:pt x="118" y="57"/>
                </a:lnTo>
                <a:lnTo>
                  <a:pt x="113" y="60"/>
                </a:lnTo>
                <a:lnTo>
                  <a:pt x="109" y="60"/>
                </a:lnTo>
                <a:lnTo>
                  <a:pt x="107" y="54"/>
                </a:lnTo>
                <a:lnTo>
                  <a:pt x="108" y="52"/>
                </a:lnTo>
                <a:lnTo>
                  <a:pt x="113" y="52"/>
                </a:lnTo>
                <a:lnTo>
                  <a:pt x="113" y="47"/>
                </a:lnTo>
                <a:lnTo>
                  <a:pt x="111" y="45"/>
                </a:lnTo>
                <a:lnTo>
                  <a:pt x="111" y="41"/>
                </a:lnTo>
                <a:lnTo>
                  <a:pt x="110" y="39"/>
                </a:lnTo>
                <a:lnTo>
                  <a:pt x="107" y="41"/>
                </a:lnTo>
                <a:lnTo>
                  <a:pt x="102" y="42"/>
                </a:lnTo>
                <a:lnTo>
                  <a:pt x="97" y="41"/>
                </a:lnTo>
                <a:lnTo>
                  <a:pt x="99" y="54"/>
                </a:lnTo>
                <a:lnTo>
                  <a:pt x="104" y="66"/>
                </a:lnTo>
                <a:lnTo>
                  <a:pt x="102" y="70"/>
                </a:lnTo>
                <a:lnTo>
                  <a:pt x="98" y="69"/>
                </a:lnTo>
                <a:lnTo>
                  <a:pt x="96" y="64"/>
                </a:lnTo>
                <a:lnTo>
                  <a:pt x="91" y="51"/>
                </a:lnTo>
                <a:lnTo>
                  <a:pt x="86" y="39"/>
                </a:lnTo>
                <a:lnTo>
                  <a:pt x="82" y="35"/>
                </a:lnTo>
                <a:lnTo>
                  <a:pt x="75" y="35"/>
                </a:lnTo>
                <a:lnTo>
                  <a:pt x="51" y="21"/>
                </a:lnTo>
                <a:lnTo>
                  <a:pt x="42" y="11"/>
                </a:lnTo>
                <a:lnTo>
                  <a:pt x="38" y="11"/>
                </a:lnTo>
                <a:lnTo>
                  <a:pt x="30" y="5"/>
                </a:lnTo>
                <a:lnTo>
                  <a:pt x="27" y="3"/>
                </a:lnTo>
                <a:lnTo>
                  <a:pt x="25" y="0"/>
                </a:lnTo>
                <a:lnTo>
                  <a:pt x="19" y="1"/>
                </a:lnTo>
                <a:lnTo>
                  <a:pt x="20" y="7"/>
                </a:lnTo>
                <a:lnTo>
                  <a:pt x="24" y="10"/>
                </a:lnTo>
                <a:lnTo>
                  <a:pt x="24" y="25"/>
                </a:lnTo>
                <a:lnTo>
                  <a:pt x="25" y="29"/>
                </a:lnTo>
                <a:lnTo>
                  <a:pt x="36" y="47"/>
                </a:lnTo>
                <a:lnTo>
                  <a:pt x="37" y="51"/>
                </a:lnTo>
                <a:lnTo>
                  <a:pt x="59" y="63"/>
                </a:lnTo>
                <a:lnTo>
                  <a:pt x="74" y="57"/>
                </a:lnTo>
                <a:lnTo>
                  <a:pt x="83" y="76"/>
                </a:lnTo>
                <a:lnTo>
                  <a:pt x="64" y="95"/>
                </a:lnTo>
                <a:lnTo>
                  <a:pt x="59" y="109"/>
                </a:lnTo>
                <a:lnTo>
                  <a:pt x="61" y="118"/>
                </a:lnTo>
                <a:lnTo>
                  <a:pt x="53" y="123"/>
                </a:lnTo>
                <a:lnTo>
                  <a:pt x="38" y="122"/>
                </a:lnTo>
                <a:lnTo>
                  <a:pt x="10" y="112"/>
                </a:lnTo>
                <a:lnTo>
                  <a:pt x="3" y="11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73" name="Freeform 169"/>
          <p:cNvSpPr>
            <a:spLocks/>
          </p:cNvSpPr>
          <p:nvPr/>
        </p:nvSpPr>
        <p:spPr bwMode="auto">
          <a:xfrm>
            <a:off x="7581389" y="4716945"/>
            <a:ext cx="63500" cy="128588"/>
          </a:xfrm>
          <a:custGeom>
            <a:avLst/>
            <a:gdLst>
              <a:gd name="T0" fmla="*/ 2 w 86"/>
              <a:gd name="T1" fmla="*/ 4 h 198"/>
              <a:gd name="T2" fmla="*/ 3 w 86"/>
              <a:gd name="T3" fmla="*/ 3 h 198"/>
              <a:gd name="T4" fmla="*/ 5 w 86"/>
              <a:gd name="T5" fmla="*/ 3 h 198"/>
              <a:gd name="T6" fmla="*/ 8 w 86"/>
              <a:gd name="T7" fmla="*/ 4 h 198"/>
              <a:gd name="T8" fmla="*/ 9 w 86"/>
              <a:gd name="T9" fmla="*/ 4 h 198"/>
              <a:gd name="T10" fmla="*/ 11 w 86"/>
              <a:gd name="T11" fmla="*/ 2 h 198"/>
              <a:gd name="T12" fmla="*/ 10 w 86"/>
              <a:gd name="T13" fmla="*/ 2 h 198"/>
              <a:gd name="T14" fmla="*/ 11 w 86"/>
              <a:gd name="T15" fmla="*/ 0 h 198"/>
              <a:gd name="T16" fmla="*/ 12 w 86"/>
              <a:gd name="T17" fmla="*/ 0 h 198"/>
              <a:gd name="T18" fmla="*/ 13 w 86"/>
              <a:gd name="T19" fmla="*/ 0 h 198"/>
              <a:gd name="T20" fmla="*/ 13 w 86"/>
              <a:gd name="T21" fmla="*/ 1 h 198"/>
              <a:gd name="T22" fmla="*/ 14 w 86"/>
              <a:gd name="T23" fmla="*/ 1 h 198"/>
              <a:gd name="T24" fmla="*/ 15 w 86"/>
              <a:gd name="T25" fmla="*/ 1 h 198"/>
              <a:gd name="T26" fmla="*/ 16 w 86"/>
              <a:gd name="T27" fmla="*/ 2 h 198"/>
              <a:gd name="T28" fmla="*/ 16 w 86"/>
              <a:gd name="T29" fmla="*/ 2 h 198"/>
              <a:gd name="T30" fmla="*/ 16 w 86"/>
              <a:gd name="T31" fmla="*/ 3 h 198"/>
              <a:gd name="T32" fmla="*/ 15 w 86"/>
              <a:gd name="T33" fmla="*/ 5 h 198"/>
              <a:gd name="T34" fmla="*/ 15 w 86"/>
              <a:gd name="T35" fmla="*/ 5 h 198"/>
              <a:gd name="T36" fmla="*/ 15 w 86"/>
              <a:gd name="T37" fmla="*/ 7 h 198"/>
              <a:gd name="T38" fmla="*/ 15 w 86"/>
              <a:gd name="T39" fmla="*/ 7 h 198"/>
              <a:gd name="T40" fmla="*/ 18 w 86"/>
              <a:gd name="T41" fmla="*/ 8 h 198"/>
              <a:gd name="T42" fmla="*/ 18 w 86"/>
              <a:gd name="T43" fmla="*/ 9 h 198"/>
              <a:gd name="T44" fmla="*/ 18 w 86"/>
              <a:gd name="T45" fmla="*/ 9 h 198"/>
              <a:gd name="T46" fmla="*/ 18 w 86"/>
              <a:gd name="T47" fmla="*/ 11 h 198"/>
              <a:gd name="T48" fmla="*/ 19 w 86"/>
              <a:gd name="T49" fmla="*/ 12 h 198"/>
              <a:gd name="T50" fmla="*/ 18 w 86"/>
              <a:gd name="T51" fmla="*/ 13 h 198"/>
              <a:gd name="T52" fmla="*/ 18 w 86"/>
              <a:gd name="T53" fmla="*/ 13 h 198"/>
              <a:gd name="T54" fmla="*/ 17 w 86"/>
              <a:gd name="T55" fmla="*/ 12 h 198"/>
              <a:gd name="T56" fmla="*/ 17 w 86"/>
              <a:gd name="T57" fmla="*/ 11 h 198"/>
              <a:gd name="T58" fmla="*/ 16 w 86"/>
              <a:gd name="T59" fmla="*/ 13 h 198"/>
              <a:gd name="T60" fmla="*/ 16 w 86"/>
              <a:gd name="T61" fmla="*/ 14 h 198"/>
              <a:gd name="T62" fmla="*/ 15 w 86"/>
              <a:gd name="T63" fmla="*/ 16 h 198"/>
              <a:gd name="T64" fmla="*/ 16 w 86"/>
              <a:gd name="T65" fmla="*/ 19 h 198"/>
              <a:gd name="T66" fmla="*/ 15 w 86"/>
              <a:gd name="T67" fmla="*/ 22 h 198"/>
              <a:gd name="T68" fmla="*/ 13 w 86"/>
              <a:gd name="T69" fmla="*/ 22 h 198"/>
              <a:gd name="T70" fmla="*/ 12 w 86"/>
              <a:gd name="T71" fmla="*/ 24 h 198"/>
              <a:gd name="T72" fmla="*/ 11 w 86"/>
              <a:gd name="T73" fmla="*/ 26 h 198"/>
              <a:gd name="T74" fmla="*/ 10 w 86"/>
              <a:gd name="T75" fmla="*/ 27 h 198"/>
              <a:gd name="T76" fmla="*/ 9 w 86"/>
              <a:gd name="T77" fmla="*/ 32 h 198"/>
              <a:gd name="T78" fmla="*/ 4 w 86"/>
              <a:gd name="T79" fmla="*/ 33 h 198"/>
              <a:gd name="T80" fmla="*/ 4 w 86"/>
              <a:gd name="T81" fmla="*/ 32 h 198"/>
              <a:gd name="T82" fmla="*/ 6 w 86"/>
              <a:gd name="T83" fmla="*/ 31 h 198"/>
              <a:gd name="T84" fmla="*/ 6 w 86"/>
              <a:gd name="T85" fmla="*/ 30 h 198"/>
              <a:gd name="T86" fmla="*/ 7 w 86"/>
              <a:gd name="T87" fmla="*/ 28 h 198"/>
              <a:gd name="T88" fmla="*/ 5 w 86"/>
              <a:gd name="T89" fmla="*/ 25 h 198"/>
              <a:gd name="T90" fmla="*/ 3 w 86"/>
              <a:gd name="T91" fmla="*/ 23 h 198"/>
              <a:gd name="T92" fmla="*/ 2 w 86"/>
              <a:gd name="T93" fmla="*/ 22 h 198"/>
              <a:gd name="T94" fmla="*/ 1 w 86"/>
              <a:gd name="T95" fmla="*/ 21 h 198"/>
              <a:gd name="T96" fmla="*/ 2 w 86"/>
              <a:gd name="T97" fmla="*/ 20 h 198"/>
              <a:gd name="T98" fmla="*/ 2 w 86"/>
              <a:gd name="T99" fmla="*/ 16 h 198"/>
              <a:gd name="T100" fmla="*/ 1 w 86"/>
              <a:gd name="T101" fmla="*/ 16 h 198"/>
              <a:gd name="T102" fmla="*/ 1 w 86"/>
              <a:gd name="T103" fmla="*/ 15 h 198"/>
              <a:gd name="T104" fmla="*/ 2 w 86"/>
              <a:gd name="T105" fmla="*/ 14 h 198"/>
              <a:gd name="T106" fmla="*/ 1 w 86"/>
              <a:gd name="T107" fmla="*/ 11 h 198"/>
              <a:gd name="T108" fmla="*/ 0 w 86"/>
              <a:gd name="T109" fmla="*/ 9 h 198"/>
              <a:gd name="T110" fmla="*/ 0 w 86"/>
              <a:gd name="T111" fmla="*/ 8 h 198"/>
              <a:gd name="T112" fmla="*/ 1 w 86"/>
              <a:gd name="T113" fmla="*/ 7 h 198"/>
              <a:gd name="T114" fmla="*/ 2 w 86"/>
              <a:gd name="T115" fmla="*/ 6 h 198"/>
              <a:gd name="T116" fmla="*/ 1 w 86"/>
              <a:gd name="T117" fmla="*/ 5 h 198"/>
              <a:gd name="T118" fmla="*/ 2 w 86"/>
              <a:gd name="T119" fmla="*/ 4 h 1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
              <a:gd name="T181" fmla="*/ 0 h 198"/>
              <a:gd name="T182" fmla="*/ 86 w 86"/>
              <a:gd name="T183" fmla="*/ 198 h 1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 h="198">
                <a:moveTo>
                  <a:pt x="9" y="22"/>
                </a:moveTo>
                <a:lnTo>
                  <a:pt x="12" y="20"/>
                </a:lnTo>
                <a:lnTo>
                  <a:pt x="22" y="17"/>
                </a:lnTo>
                <a:lnTo>
                  <a:pt x="38" y="22"/>
                </a:lnTo>
                <a:lnTo>
                  <a:pt x="43" y="21"/>
                </a:lnTo>
                <a:lnTo>
                  <a:pt x="50" y="13"/>
                </a:lnTo>
                <a:lnTo>
                  <a:pt x="48" y="9"/>
                </a:lnTo>
                <a:lnTo>
                  <a:pt x="50" y="2"/>
                </a:lnTo>
                <a:lnTo>
                  <a:pt x="56" y="0"/>
                </a:lnTo>
                <a:lnTo>
                  <a:pt x="59" y="3"/>
                </a:lnTo>
                <a:lnTo>
                  <a:pt x="62" y="6"/>
                </a:lnTo>
                <a:lnTo>
                  <a:pt x="65" y="4"/>
                </a:lnTo>
                <a:lnTo>
                  <a:pt x="71" y="5"/>
                </a:lnTo>
                <a:lnTo>
                  <a:pt x="73" y="14"/>
                </a:lnTo>
                <a:lnTo>
                  <a:pt x="76" y="14"/>
                </a:lnTo>
                <a:lnTo>
                  <a:pt x="75" y="19"/>
                </a:lnTo>
                <a:lnTo>
                  <a:pt x="70" y="26"/>
                </a:lnTo>
                <a:lnTo>
                  <a:pt x="68" y="31"/>
                </a:lnTo>
                <a:lnTo>
                  <a:pt x="68" y="39"/>
                </a:lnTo>
                <a:lnTo>
                  <a:pt x="70" y="44"/>
                </a:lnTo>
                <a:lnTo>
                  <a:pt x="81" y="47"/>
                </a:lnTo>
                <a:lnTo>
                  <a:pt x="82" y="51"/>
                </a:lnTo>
                <a:lnTo>
                  <a:pt x="82" y="54"/>
                </a:lnTo>
                <a:lnTo>
                  <a:pt x="84" y="69"/>
                </a:lnTo>
                <a:lnTo>
                  <a:pt x="86" y="74"/>
                </a:lnTo>
                <a:lnTo>
                  <a:pt x="84" y="76"/>
                </a:lnTo>
                <a:lnTo>
                  <a:pt x="81" y="78"/>
                </a:lnTo>
                <a:lnTo>
                  <a:pt x="80" y="72"/>
                </a:lnTo>
                <a:lnTo>
                  <a:pt x="78" y="69"/>
                </a:lnTo>
                <a:lnTo>
                  <a:pt x="76" y="75"/>
                </a:lnTo>
                <a:lnTo>
                  <a:pt x="76" y="81"/>
                </a:lnTo>
                <a:lnTo>
                  <a:pt x="70" y="96"/>
                </a:lnTo>
                <a:lnTo>
                  <a:pt x="74" y="115"/>
                </a:lnTo>
                <a:lnTo>
                  <a:pt x="70" y="129"/>
                </a:lnTo>
                <a:lnTo>
                  <a:pt x="63" y="134"/>
                </a:lnTo>
                <a:lnTo>
                  <a:pt x="56" y="142"/>
                </a:lnTo>
                <a:lnTo>
                  <a:pt x="52" y="156"/>
                </a:lnTo>
                <a:lnTo>
                  <a:pt x="47" y="162"/>
                </a:lnTo>
                <a:lnTo>
                  <a:pt x="40" y="191"/>
                </a:lnTo>
                <a:lnTo>
                  <a:pt x="20" y="198"/>
                </a:lnTo>
                <a:lnTo>
                  <a:pt x="20" y="192"/>
                </a:lnTo>
                <a:lnTo>
                  <a:pt x="25" y="185"/>
                </a:lnTo>
                <a:lnTo>
                  <a:pt x="29" y="178"/>
                </a:lnTo>
                <a:lnTo>
                  <a:pt x="30" y="168"/>
                </a:lnTo>
                <a:lnTo>
                  <a:pt x="24" y="152"/>
                </a:lnTo>
                <a:lnTo>
                  <a:pt x="15" y="138"/>
                </a:lnTo>
                <a:lnTo>
                  <a:pt x="9" y="131"/>
                </a:lnTo>
                <a:lnTo>
                  <a:pt x="6" y="124"/>
                </a:lnTo>
                <a:lnTo>
                  <a:pt x="8" y="121"/>
                </a:lnTo>
                <a:lnTo>
                  <a:pt x="9" y="98"/>
                </a:lnTo>
                <a:lnTo>
                  <a:pt x="4" y="93"/>
                </a:lnTo>
                <a:lnTo>
                  <a:pt x="4" y="87"/>
                </a:lnTo>
                <a:lnTo>
                  <a:pt x="8" y="81"/>
                </a:lnTo>
                <a:lnTo>
                  <a:pt x="4" y="63"/>
                </a:lnTo>
                <a:lnTo>
                  <a:pt x="0" y="55"/>
                </a:lnTo>
                <a:lnTo>
                  <a:pt x="1" y="48"/>
                </a:lnTo>
                <a:lnTo>
                  <a:pt x="4" y="41"/>
                </a:lnTo>
                <a:lnTo>
                  <a:pt x="8" y="35"/>
                </a:lnTo>
                <a:lnTo>
                  <a:pt x="7" y="29"/>
                </a:lnTo>
                <a:lnTo>
                  <a:pt x="9" y="2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74" name="Freeform 170"/>
          <p:cNvSpPr>
            <a:spLocks/>
          </p:cNvSpPr>
          <p:nvPr/>
        </p:nvSpPr>
        <p:spPr bwMode="auto">
          <a:xfrm>
            <a:off x="7376602" y="4686782"/>
            <a:ext cx="127000" cy="111125"/>
          </a:xfrm>
          <a:custGeom>
            <a:avLst/>
            <a:gdLst>
              <a:gd name="T0" fmla="*/ 37 w 169"/>
              <a:gd name="T1" fmla="*/ 29 h 171"/>
              <a:gd name="T2" fmla="*/ 38 w 169"/>
              <a:gd name="T3" fmla="*/ 26 h 171"/>
              <a:gd name="T4" fmla="*/ 35 w 169"/>
              <a:gd name="T5" fmla="*/ 22 h 171"/>
              <a:gd name="T6" fmla="*/ 29 w 169"/>
              <a:gd name="T7" fmla="*/ 17 h 171"/>
              <a:gd name="T8" fmla="*/ 30 w 169"/>
              <a:gd name="T9" fmla="*/ 7 h 171"/>
              <a:gd name="T10" fmla="*/ 27 w 169"/>
              <a:gd name="T11" fmla="*/ 2 h 171"/>
              <a:gd name="T12" fmla="*/ 23 w 169"/>
              <a:gd name="T13" fmla="*/ 2 h 171"/>
              <a:gd name="T14" fmla="*/ 21 w 169"/>
              <a:gd name="T15" fmla="*/ 0 h 171"/>
              <a:gd name="T16" fmla="*/ 4 w 169"/>
              <a:gd name="T17" fmla="*/ 0 h 171"/>
              <a:gd name="T18" fmla="*/ 0 w 169"/>
              <a:gd name="T19" fmla="*/ 6 h 171"/>
              <a:gd name="T20" fmla="*/ 2 w 169"/>
              <a:gd name="T21" fmla="*/ 7 h 171"/>
              <a:gd name="T22" fmla="*/ 0 w 169"/>
              <a:gd name="T23" fmla="*/ 10 h 171"/>
              <a:gd name="T24" fmla="*/ 9 w 169"/>
              <a:gd name="T25" fmla="*/ 16 h 171"/>
              <a:gd name="T26" fmla="*/ 13 w 169"/>
              <a:gd name="T27" fmla="*/ 20 h 171"/>
              <a:gd name="T28" fmla="*/ 20 w 169"/>
              <a:gd name="T29" fmla="*/ 25 h 171"/>
              <a:gd name="T30" fmla="*/ 22 w 169"/>
              <a:gd name="T31" fmla="*/ 24 h 171"/>
              <a:gd name="T32" fmla="*/ 24 w 169"/>
              <a:gd name="T33" fmla="*/ 25 h 171"/>
              <a:gd name="T34" fmla="*/ 27 w 169"/>
              <a:gd name="T35" fmla="*/ 27 h 171"/>
              <a:gd name="T36" fmla="*/ 29 w 169"/>
              <a:gd name="T37" fmla="*/ 26 h 171"/>
              <a:gd name="T38" fmla="*/ 31 w 169"/>
              <a:gd name="T39" fmla="*/ 27 h 171"/>
              <a:gd name="T40" fmla="*/ 34 w 169"/>
              <a:gd name="T41" fmla="*/ 26 h 171"/>
              <a:gd name="T42" fmla="*/ 37 w 169"/>
              <a:gd name="T43" fmla="*/ 29 h 1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9"/>
              <a:gd name="T67" fmla="*/ 0 h 171"/>
              <a:gd name="T68" fmla="*/ 169 w 169"/>
              <a:gd name="T69" fmla="*/ 171 h 1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9" h="171">
                <a:moveTo>
                  <a:pt x="164" y="171"/>
                </a:moveTo>
                <a:lnTo>
                  <a:pt x="169" y="157"/>
                </a:lnTo>
                <a:lnTo>
                  <a:pt x="156" y="133"/>
                </a:lnTo>
                <a:lnTo>
                  <a:pt x="132" y="99"/>
                </a:lnTo>
                <a:lnTo>
                  <a:pt x="135" y="43"/>
                </a:lnTo>
                <a:lnTo>
                  <a:pt x="119" y="14"/>
                </a:lnTo>
                <a:lnTo>
                  <a:pt x="102" y="15"/>
                </a:lnTo>
                <a:lnTo>
                  <a:pt x="94" y="2"/>
                </a:lnTo>
                <a:lnTo>
                  <a:pt x="17" y="0"/>
                </a:lnTo>
                <a:lnTo>
                  <a:pt x="0" y="35"/>
                </a:lnTo>
                <a:lnTo>
                  <a:pt x="8" y="41"/>
                </a:lnTo>
                <a:lnTo>
                  <a:pt x="3" y="58"/>
                </a:lnTo>
                <a:lnTo>
                  <a:pt x="37" y="94"/>
                </a:lnTo>
                <a:lnTo>
                  <a:pt x="58" y="123"/>
                </a:lnTo>
                <a:lnTo>
                  <a:pt x="88" y="146"/>
                </a:lnTo>
                <a:lnTo>
                  <a:pt x="99" y="141"/>
                </a:lnTo>
                <a:lnTo>
                  <a:pt x="108" y="147"/>
                </a:lnTo>
                <a:lnTo>
                  <a:pt x="120" y="159"/>
                </a:lnTo>
                <a:lnTo>
                  <a:pt x="130" y="155"/>
                </a:lnTo>
                <a:lnTo>
                  <a:pt x="140" y="160"/>
                </a:lnTo>
                <a:lnTo>
                  <a:pt x="149" y="156"/>
                </a:lnTo>
                <a:lnTo>
                  <a:pt x="164" y="17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75" name="Freeform 171"/>
          <p:cNvSpPr>
            <a:spLocks/>
          </p:cNvSpPr>
          <p:nvPr/>
        </p:nvSpPr>
        <p:spPr bwMode="auto">
          <a:xfrm>
            <a:off x="7403589" y="4880457"/>
            <a:ext cx="39688" cy="23813"/>
          </a:xfrm>
          <a:custGeom>
            <a:avLst/>
            <a:gdLst>
              <a:gd name="T0" fmla="*/ 1 w 52"/>
              <a:gd name="T1" fmla="*/ 0 h 35"/>
              <a:gd name="T2" fmla="*/ 8 w 52"/>
              <a:gd name="T3" fmla="*/ 0 h 35"/>
              <a:gd name="T4" fmla="*/ 12 w 52"/>
              <a:gd name="T5" fmla="*/ 3 h 35"/>
              <a:gd name="T6" fmla="*/ 9 w 52"/>
              <a:gd name="T7" fmla="*/ 6 h 35"/>
              <a:gd name="T8" fmla="*/ 4 w 52"/>
              <a:gd name="T9" fmla="*/ 4 h 35"/>
              <a:gd name="T10" fmla="*/ 0 w 52"/>
              <a:gd name="T11" fmla="*/ 4 h 35"/>
              <a:gd name="T12" fmla="*/ 1 w 52"/>
              <a:gd name="T13" fmla="*/ 0 h 35"/>
              <a:gd name="T14" fmla="*/ 0 60000 65536"/>
              <a:gd name="T15" fmla="*/ 0 60000 65536"/>
              <a:gd name="T16" fmla="*/ 0 60000 65536"/>
              <a:gd name="T17" fmla="*/ 0 60000 65536"/>
              <a:gd name="T18" fmla="*/ 0 60000 65536"/>
              <a:gd name="T19" fmla="*/ 0 60000 65536"/>
              <a:gd name="T20" fmla="*/ 0 60000 65536"/>
              <a:gd name="T21" fmla="*/ 0 w 52"/>
              <a:gd name="T22" fmla="*/ 0 h 35"/>
              <a:gd name="T23" fmla="*/ 52 w 52"/>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5">
                <a:moveTo>
                  <a:pt x="6" y="0"/>
                </a:moveTo>
                <a:lnTo>
                  <a:pt x="35" y="0"/>
                </a:lnTo>
                <a:lnTo>
                  <a:pt x="52" y="15"/>
                </a:lnTo>
                <a:lnTo>
                  <a:pt x="37" y="35"/>
                </a:lnTo>
                <a:lnTo>
                  <a:pt x="19" y="22"/>
                </a:lnTo>
                <a:lnTo>
                  <a:pt x="0" y="20"/>
                </a:lnTo>
                <a:lnTo>
                  <a:pt x="6" y="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76" name="Freeform 172"/>
          <p:cNvSpPr>
            <a:spLocks/>
          </p:cNvSpPr>
          <p:nvPr/>
        </p:nvSpPr>
        <p:spPr bwMode="auto">
          <a:xfrm>
            <a:off x="7676639" y="4594707"/>
            <a:ext cx="31750" cy="17463"/>
          </a:xfrm>
          <a:custGeom>
            <a:avLst/>
            <a:gdLst>
              <a:gd name="T0" fmla="*/ 7 w 44"/>
              <a:gd name="T1" fmla="*/ 3 h 26"/>
              <a:gd name="T2" fmla="*/ 7 w 44"/>
              <a:gd name="T3" fmla="*/ 3 h 26"/>
              <a:gd name="T4" fmla="*/ 7 w 44"/>
              <a:gd name="T5" fmla="*/ 3 h 26"/>
              <a:gd name="T6" fmla="*/ 8 w 44"/>
              <a:gd name="T7" fmla="*/ 3 h 26"/>
              <a:gd name="T8" fmla="*/ 9 w 44"/>
              <a:gd name="T9" fmla="*/ 3 h 26"/>
              <a:gd name="T10" fmla="*/ 8 w 44"/>
              <a:gd name="T11" fmla="*/ 4 h 26"/>
              <a:gd name="T12" fmla="*/ 7 w 44"/>
              <a:gd name="T13" fmla="*/ 5 h 26"/>
              <a:gd name="T14" fmla="*/ 4 w 44"/>
              <a:gd name="T15" fmla="*/ 5 h 26"/>
              <a:gd name="T16" fmla="*/ 2 w 44"/>
              <a:gd name="T17" fmla="*/ 4 h 26"/>
              <a:gd name="T18" fmla="*/ 1 w 44"/>
              <a:gd name="T19" fmla="*/ 4 h 26"/>
              <a:gd name="T20" fmla="*/ 0 w 44"/>
              <a:gd name="T21" fmla="*/ 4 h 26"/>
              <a:gd name="T22" fmla="*/ 0 w 44"/>
              <a:gd name="T23" fmla="*/ 3 h 26"/>
              <a:gd name="T24" fmla="*/ 0 w 44"/>
              <a:gd name="T25" fmla="*/ 1 h 26"/>
              <a:gd name="T26" fmla="*/ 1 w 44"/>
              <a:gd name="T27" fmla="*/ 0 h 26"/>
              <a:gd name="T28" fmla="*/ 2 w 44"/>
              <a:gd name="T29" fmla="*/ 1 h 26"/>
              <a:gd name="T30" fmla="*/ 2 w 44"/>
              <a:gd name="T31" fmla="*/ 1 h 26"/>
              <a:gd name="T32" fmla="*/ 4 w 44"/>
              <a:gd name="T33" fmla="*/ 1 h 26"/>
              <a:gd name="T34" fmla="*/ 5 w 44"/>
              <a:gd name="T35" fmla="*/ 0 h 26"/>
              <a:gd name="T36" fmla="*/ 5 w 44"/>
              <a:gd name="T37" fmla="*/ 0 h 26"/>
              <a:gd name="T38" fmla="*/ 6 w 44"/>
              <a:gd name="T39" fmla="*/ 0 h 26"/>
              <a:gd name="T40" fmla="*/ 7 w 44"/>
              <a:gd name="T41" fmla="*/ 0 h 26"/>
              <a:gd name="T42" fmla="*/ 8 w 44"/>
              <a:gd name="T43" fmla="*/ 2 h 26"/>
              <a:gd name="T44" fmla="*/ 7 w 44"/>
              <a:gd name="T45" fmla="*/ 3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
              <a:gd name="T70" fmla="*/ 0 h 26"/>
              <a:gd name="T71" fmla="*/ 44 w 44"/>
              <a:gd name="T72" fmla="*/ 26 h 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 h="26">
                <a:moveTo>
                  <a:pt x="36" y="13"/>
                </a:moveTo>
                <a:lnTo>
                  <a:pt x="33" y="15"/>
                </a:lnTo>
                <a:lnTo>
                  <a:pt x="34" y="17"/>
                </a:lnTo>
                <a:lnTo>
                  <a:pt x="40" y="16"/>
                </a:lnTo>
                <a:lnTo>
                  <a:pt x="44" y="19"/>
                </a:lnTo>
                <a:lnTo>
                  <a:pt x="40" y="23"/>
                </a:lnTo>
                <a:lnTo>
                  <a:pt x="34" y="25"/>
                </a:lnTo>
                <a:lnTo>
                  <a:pt x="17" y="26"/>
                </a:lnTo>
                <a:lnTo>
                  <a:pt x="12" y="24"/>
                </a:lnTo>
                <a:lnTo>
                  <a:pt x="7" y="24"/>
                </a:lnTo>
                <a:lnTo>
                  <a:pt x="0" y="21"/>
                </a:lnTo>
                <a:lnTo>
                  <a:pt x="0" y="15"/>
                </a:lnTo>
                <a:lnTo>
                  <a:pt x="2" y="7"/>
                </a:lnTo>
                <a:lnTo>
                  <a:pt x="4" y="3"/>
                </a:lnTo>
                <a:lnTo>
                  <a:pt x="10" y="5"/>
                </a:lnTo>
                <a:lnTo>
                  <a:pt x="12" y="4"/>
                </a:lnTo>
                <a:lnTo>
                  <a:pt x="17" y="7"/>
                </a:lnTo>
                <a:lnTo>
                  <a:pt x="22" y="1"/>
                </a:lnTo>
                <a:lnTo>
                  <a:pt x="25" y="1"/>
                </a:lnTo>
                <a:lnTo>
                  <a:pt x="31" y="0"/>
                </a:lnTo>
                <a:lnTo>
                  <a:pt x="33" y="3"/>
                </a:lnTo>
                <a:lnTo>
                  <a:pt x="38" y="10"/>
                </a:lnTo>
                <a:lnTo>
                  <a:pt x="36" y="1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77" name="Freeform 173"/>
          <p:cNvSpPr>
            <a:spLocks/>
          </p:cNvSpPr>
          <p:nvPr/>
        </p:nvSpPr>
        <p:spPr bwMode="auto">
          <a:xfrm>
            <a:off x="7708389" y="4588357"/>
            <a:ext cx="11113" cy="9525"/>
          </a:xfrm>
          <a:custGeom>
            <a:avLst/>
            <a:gdLst>
              <a:gd name="T0" fmla="*/ 0 w 16"/>
              <a:gd name="T1" fmla="*/ 1 h 16"/>
              <a:gd name="T2" fmla="*/ 0 w 16"/>
              <a:gd name="T3" fmla="*/ 2 h 16"/>
              <a:gd name="T4" fmla="*/ 1 w 16"/>
              <a:gd name="T5" fmla="*/ 2 h 16"/>
              <a:gd name="T6" fmla="*/ 2 w 16"/>
              <a:gd name="T7" fmla="*/ 2 h 16"/>
              <a:gd name="T8" fmla="*/ 3 w 16"/>
              <a:gd name="T9" fmla="*/ 1 h 16"/>
              <a:gd name="T10" fmla="*/ 3 w 16"/>
              <a:gd name="T11" fmla="*/ 1 h 16"/>
              <a:gd name="T12" fmla="*/ 2 w 16"/>
              <a:gd name="T13" fmla="*/ 1 h 16"/>
              <a:gd name="T14" fmla="*/ 1 w 16"/>
              <a:gd name="T15" fmla="*/ 0 h 16"/>
              <a:gd name="T16" fmla="*/ 1 w 16"/>
              <a:gd name="T17" fmla="*/ 0 h 16"/>
              <a:gd name="T18" fmla="*/ 0 w 16"/>
              <a:gd name="T19" fmla="*/ 0 h 16"/>
              <a:gd name="T20" fmla="*/ 0 w 16"/>
              <a:gd name="T21" fmla="*/ 1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6"/>
              <a:gd name="T35" fmla="*/ 16 w 16"/>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6">
                <a:moveTo>
                  <a:pt x="2" y="8"/>
                </a:moveTo>
                <a:lnTo>
                  <a:pt x="0" y="14"/>
                </a:lnTo>
                <a:lnTo>
                  <a:pt x="4" y="16"/>
                </a:lnTo>
                <a:lnTo>
                  <a:pt x="9" y="10"/>
                </a:lnTo>
                <a:lnTo>
                  <a:pt x="16" y="9"/>
                </a:lnTo>
                <a:lnTo>
                  <a:pt x="16" y="7"/>
                </a:lnTo>
                <a:lnTo>
                  <a:pt x="12" y="4"/>
                </a:lnTo>
                <a:lnTo>
                  <a:pt x="7" y="0"/>
                </a:lnTo>
                <a:lnTo>
                  <a:pt x="5" y="1"/>
                </a:lnTo>
                <a:lnTo>
                  <a:pt x="2" y="3"/>
                </a:lnTo>
                <a:lnTo>
                  <a:pt x="2" y="8"/>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78" name="Freeform 174"/>
          <p:cNvSpPr>
            <a:spLocks/>
          </p:cNvSpPr>
          <p:nvPr/>
        </p:nvSpPr>
        <p:spPr bwMode="auto">
          <a:xfrm>
            <a:off x="7652827" y="4281970"/>
            <a:ext cx="227013" cy="261938"/>
          </a:xfrm>
          <a:custGeom>
            <a:avLst/>
            <a:gdLst>
              <a:gd name="T0" fmla="*/ 27 w 301"/>
              <a:gd name="T1" fmla="*/ 68 h 400"/>
              <a:gd name="T2" fmla="*/ 28 w 301"/>
              <a:gd name="T3" fmla="*/ 66 h 400"/>
              <a:gd name="T4" fmla="*/ 28 w 301"/>
              <a:gd name="T5" fmla="*/ 65 h 400"/>
              <a:gd name="T6" fmla="*/ 30 w 301"/>
              <a:gd name="T7" fmla="*/ 64 h 400"/>
              <a:gd name="T8" fmla="*/ 33 w 301"/>
              <a:gd name="T9" fmla="*/ 64 h 400"/>
              <a:gd name="T10" fmla="*/ 35 w 301"/>
              <a:gd name="T11" fmla="*/ 64 h 400"/>
              <a:gd name="T12" fmla="*/ 36 w 301"/>
              <a:gd name="T13" fmla="*/ 64 h 400"/>
              <a:gd name="T14" fmla="*/ 38 w 301"/>
              <a:gd name="T15" fmla="*/ 65 h 400"/>
              <a:gd name="T16" fmla="*/ 39 w 301"/>
              <a:gd name="T17" fmla="*/ 64 h 400"/>
              <a:gd name="T18" fmla="*/ 44 w 301"/>
              <a:gd name="T19" fmla="*/ 61 h 400"/>
              <a:gd name="T20" fmla="*/ 53 w 301"/>
              <a:gd name="T21" fmla="*/ 52 h 400"/>
              <a:gd name="T22" fmla="*/ 68 w 301"/>
              <a:gd name="T23" fmla="*/ 50 h 400"/>
              <a:gd name="T24" fmla="*/ 60 w 301"/>
              <a:gd name="T25" fmla="*/ 44 h 400"/>
              <a:gd name="T26" fmla="*/ 65 w 301"/>
              <a:gd name="T27" fmla="*/ 40 h 400"/>
              <a:gd name="T28" fmla="*/ 63 w 301"/>
              <a:gd name="T29" fmla="*/ 31 h 400"/>
              <a:gd name="T30" fmla="*/ 51 w 301"/>
              <a:gd name="T31" fmla="*/ 21 h 400"/>
              <a:gd name="T32" fmla="*/ 45 w 301"/>
              <a:gd name="T33" fmla="*/ 11 h 400"/>
              <a:gd name="T34" fmla="*/ 41 w 301"/>
              <a:gd name="T35" fmla="*/ 0 h 400"/>
              <a:gd name="T36" fmla="*/ 38 w 301"/>
              <a:gd name="T37" fmla="*/ 9 h 400"/>
              <a:gd name="T38" fmla="*/ 27 w 301"/>
              <a:gd name="T39" fmla="*/ 7 h 400"/>
              <a:gd name="T40" fmla="*/ 24 w 301"/>
              <a:gd name="T41" fmla="*/ 17 h 400"/>
              <a:gd name="T42" fmla="*/ 23 w 301"/>
              <a:gd name="T43" fmla="*/ 22 h 400"/>
              <a:gd name="T44" fmla="*/ 19 w 301"/>
              <a:gd name="T45" fmla="*/ 36 h 400"/>
              <a:gd name="T46" fmla="*/ 3 w 301"/>
              <a:gd name="T47" fmla="*/ 42 h 400"/>
              <a:gd name="T48" fmla="*/ 0 w 301"/>
              <a:gd name="T49" fmla="*/ 52 h 400"/>
              <a:gd name="T50" fmla="*/ 3 w 301"/>
              <a:gd name="T51" fmla="*/ 52 h 400"/>
              <a:gd name="T52" fmla="*/ 2 w 301"/>
              <a:gd name="T53" fmla="*/ 53 h 400"/>
              <a:gd name="T54" fmla="*/ 4 w 301"/>
              <a:gd name="T55" fmla="*/ 55 h 400"/>
              <a:gd name="T56" fmla="*/ 5 w 301"/>
              <a:gd name="T57" fmla="*/ 56 h 400"/>
              <a:gd name="T58" fmla="*/ 6 w 301"/>
              <a:gd name="T59" fmla="*/ 57 h 400"/>
              <a:gd name="T60" fmla="*/ 8 w 301"/>
              <a:gd name="T61" fmla="*/ 57 h 400"/>
              <a:gd name="T62" fmla="*/ 14 w 301"/>
              <a:gd name="T63" fmla="*/ 55 h 400"/>
              <a:gd name="T64" fmla="*/ 17 w 301"/>
              <a:gd name="T65" fmla="*/ 55 h 400"/>
              <a:gd name="T66" fmla="*/ 21 w 301"/>
              <a:gd name="T67" fmla="*/ 58 h 400"/>
              <a:gd name="T68" fmla="*/ 20 w 301"/>
              <a:gd name="T69" fmla="*/ 61 h 400"/>
              <a:gd name="T70" fmla="*/ 21 w 301"/>
              <a:gd name="T71" fmla="*/ 64 h 400"/>
              <a:gd name="T72" fmla="*/ 24 w 301"/>
              <a:gd name="T73" fmla="*/ 65 h 400"/>
              <a:gd name="T74" fmla="*/ 26 w 301"/>
              <a:gd name="T75" fmla="*/ 67 h 4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1"/>
              <a:gd name="T115" fmla="*/ 0 h 400"/>
              <a:gd name="T116" fmla="*/ 301 w 301"/>
              <a:gd name="T117" fmla="*/ 400 h 4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1" h="400">
                <a:moveTo>
                  <a:pt x="114" y="399"/>
                </a:moveTo>
                <a:lnTo>
                  <a:pt x="117" y="400"/>
                </a:lnTo>
                <a:lnTo>
                  <a:pt x="122" y="397"/>
                </a:lnTo>
                <a:lnTo>
                  <a:pt x="125" y="389"/>
                </a:lnTo>
                <a:lnTo>
                  <a:pt x="126" y="386"/>
                </a:lnTo>
                <a:lnTo>
                  <a:pt x="124" y="384"/>
                </a:lnTo>
                <a:lnTo>
                  <a:pt x="126" y="377"/>
                </a:lnTo>
                <a:lnTo>
                  <a:pt x="135" y="378"/>
                </a:lnTo>
                <a:lnTo>
                  <a:pt x="144" y="376"/>
                </a:lnTo>
                <a:lnTo>
                  <a:pt x="147" y="378"/>
                </a:lnTo>
                <a:lnTo>
                  <a:pt x="151" y="377"/>
                </a:lnTo>
                <a:lnTo>
                  <a:pt x="155" y="377"/>
                </a:lnTo>
                <a:lnTo>
                  <a:pt x="157" y="382"/>
                </a:lnTo>
                <a:lnTo>
                  <a:pt x="161" y="379"/>
                </a:lnTo>
                <a:lnTo>
                  <a:pt x="163" y="381"/>
                </a:lnTo>
                <a:lnTo>
                  <a:pt x="166" y="384"/>
                </a:lnTo>
                <a:lnTo>
                  <a:pt x="168" y="384"/>
                </a:lnTo>
                <a:lnTo>
                  <a:pt x="173" y="379"/>
                </a:lnTo>
                <a:lnTo>
                  <a:pt x="180" y="385"/>
                </a:lnTo>
                <a:lnTo>
                  <a:pt x="196" y="357"/>
                </a:lnTo>
                <a:lnTo>
                  <a:pt x="200" y="324"/>
                </a:lnTo>
                <a:lnTo>
                  <a:pt x="235" y="304"/>
                </a:lnTo>
                <a:lnTo>
                  <a:pt x="282" y="307"/>
                </a:lnTo>
                <a:lnTo>
                  <a:pt x="301" y="295"/>
                </a:lnTo>
                <a:lnTo>
                  <a:pt x="297" y="269"/>
                </a:lnTo>
                <a:lnTo>
                  <a:pt x="266" y="260"/>
                </a:lnTo>
                <a:lnTo>
                  <a:pt x="265" y="234"/>
                </a:lnTo>
                <a:lnTo>
                  <a:pt x="287" y="234"/>
                </a:lnTo>
                <a:lnTo>
                  <a:pt x="299" y="201"/>
                </a:lnTo>
                <a:lnTo>
                  <a:pt x="279" y="185"/>
                </a:lnTo>
                <a:lnTo>
                  <a:pt x="250" y="164"/>
                </a:lnTo>
                <a:lnTo>
                  <a:pt x="227" y="125"/>
                </a:lnTo>
                <a:lnTo>
                  <a:pt x="212" y="73"/>
                </a:lnTo>
                <a:lnTo>
                  <a:pt x="200" y="63"/>
                </a:lnTo>
                <a:lnTo>
                  <a:pt x="203" y="24"/>
                </a:lnTo>
                <a:lnTo>
                  <a:pt x="180" y="0"/>
                </a:lnTo>
                <a:lnTo>
                  <a:pt x="176" y="31"/>
                </a:lnTo>
                <a:lnTo>
                  <a:pt x="168" y="51"/>
                </a:lnTo>
                <a:lnTo>
                  <a:pt x="148" y="46"/>
                </a:lnTo>
                <a:lnTo>
                  <a:pt x="118" y="38"/>
                </a:lnTo>
                <a:lnTo>
                  <a:pt x="113" y="68"/>
                </a:lnTo>
                <a:lnTo>
                  <a:pt x="105" y="98"/>
                </a:lnTo>
                <a:lnTo>
                  <a:pt x="81" y="106"/>
                </a:lnTo>
                <a:lnTo>
                  <a:pt x="101" y="130"/>
                </a:lnTo>
                <a:lnTo>
                  <a:pt x="89" y="135"/>
                </a:lnTo>
                <a:lnTo>
                  <a:pt x="84" y="212"/>
                </a:lnTo>
                <a:lnTo>
                  <a:pt x="61" y="235"/>
                </a:lnTo>
                <a:lnTo>
                  <a:pt x="13" y="248"/>
                </a:lnTo>
                <a:lnTo>
                  <a:pt x="0" y="295"/>
                </a:lnTo>
                <a:lnTo>
                  <a:pt x="2" y="304"/>
                </a:lnTo>
                <a:lnTo>
                  <a:pt x="7" y="307"/>
                </a:lnTo>
                <a:lnTo>
                  <a:pt x="12" y="306"/>
                </a:lnTo>
                <a:lnTo>
                  <a:pt x="13" y="308"/>
                </a:lnTo>
                <a:lnTo>
                  <a:pt x="11" y="312"/>
                </a:lnTo>
                <a:lnTo>
                  <a:pt x="10" y="318"/>
                </a:lnTo>
                <a:lnTo>
                  <a:pt x="17" y="324"/>
                </a:lnTo>
                <a:lnTo>
                  <a:pt x="19" y="329"/>
                </a:lnTo>
                <a:lnTo>
                  <a:pt x="24" y="330"/>
                </a:lnTo>
                <a:lnTo>
                  <a:pt x="26" y="334"/>
                </a:lnTo>
                <a:lnTo>
                  <a:pt x="27" y="337"/>
                </a:lnTo>
                <a:lnTo>
                  <a:pt x="31" y="337"/>
                </a:lnTo>
                <a:lnTo>
                  <a:pt x="34" y="335"/>
                </a:lnTo>
                <a:lnTo>
                  <a:pt x="48" y="337"/>
                </a:lnTo>
                <a:lnTo>
                  <a:pt x="63" y="324"/>
                </a:lnTo>
                <a:lnTo>
                  <a:pt x="64" y="329"/>
                </a:lnTo>
                <a:lnTo>
                  <a:pt x="74" y="324"/>
                </a:lnTo>
                <a:lnTo>
                  <a:pt x="81" y="335"/>
                </a:lnTo>
                <a:lnTo>
                  <a:pt x="92" y="341"/>
                </a:lnTo>
                <a:lnTo>
                  <a:pt x="93" y="345"/>
                </a:lnTo>
                <a:lnTo>
                  <a:pt x="90" y="360"/>
                </a:lnTo>
                <a:lnTo>
                  <a:pt x="93" y="363"/>
                </a:lnTo>
                <a:lnTo>
                  <a:pt x="95" y="373"/>
                </a:lnTo>
                <a:lnTo>
                  <a:pt x="103" y="376"/>
                </a:lnTo>
                <a:lnTo>
                  <a:pt x="107" y="384"/>
                </a:lnTo>
                <a:lnTo>
                  <a:pt x="109" y="394"/>
                </a:lnTo>
                <a:lnTo>
                  <a:pt x="113" y="394"/>
                </a:lnTo>
                <a:lnTo>
                  <a:pt x="114" y="39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79" name="Freeform 175"/>
          <p:cNvSpPr>
            <a:spLocks/>
          </p:cNvSpPr>
          <p:nvPr/>
        </p:nvSpPr>
        <p:spPr bwMode="auto">
          <a:xfrm>
            <a:off x="7808402" y="4501045"/>
            <a:ext cx="50800" cy="34925"/>
          </a:xfrm>
          <a:custGeom>
            <a:avLst/>
            <a:gdLst>
              <a:gd name="T0" fmla="*/ 16 w 65"/>
              <a:gd name="T1" fmla="*/ 1 h 54"/>
              <a:gd name="T2" fmla="*/ 11 w 65"/>
              <a:gd name="T3" fmla="*/ 0 h 54"/>
              <a:gd name="T4" fmla="*/ 7 w 65"/>
              <a:gd name="T5" fmla="*/ 2 h 54"/>
              <a:gd name="T6" fmla="*/ 3 w 65"/>
              <a:gd name="T7" fmla="*/ 6 h 54"/>
              <a:gd name="T8" fmla="*/ 0 w 65"/>
              <a:gd name="T9" fmla="*/ 8 h 54"/>
              <a:gd name="T10" fmla="*/ 1 w 65"/>
              <a:gd name="T11" fmla="*/ 9 h 54"/>
              <a:gd name="T12" fmla="*/ 7 w 65"/>
              <a:gd name="T13" fmla="*/ 6 h 54"/>
              <a:gd name="T14" fmla="*/ 11 w 65"/>
              <a:gd name="T15" fmla="*/ 6 h 54"/>
              <a:gd name="T16" fmla="*/ 11 w 65"/>
              <a:gd name="T17" fmla="*/ 4 h 54"/>
              <a:gd name="T18" fmla="*/ 16 w 65"/>
              <a:gd name="T19" fmla="*/ 3 h 54"/>
              <a:gd name="T20" fmla="*/ 16 w 65"/>
              <a:gd name="T21" fmla="*/ 1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54"/>
              <a:gd name="T35" fmla="*/ 65 w 65"/>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54">
                <a:moveTo>
                  <a:pt x="65" y="8"/>
                </a:moveTo>
                <a:lnTo>
                  <a:pt x="47" y="0"/>
                </a:lnTo>
                <a:lnTo>
                  <a:pt x="29" y="11"/>
                </a:lnTo>
                <a:lnTo>
                  <a:pt x="15" y="36"/>
                </a:lnTo>
                <a:lnTo>
                  <a:pt x="0" y="49"/>
                </a:lnTo>
                <a:lnTo>
                  <a:pt x="5" y="54"/>
                </a:lnTo>
                <a:lnTo>
                  <a:pt x="30" y="35"/>
                </a:lnTo>
                <a:lnTo>
                  <a:pt x="45" y="37"/>
                </a:lnTo>
                <a:lnTo>
                  <a:pt x="47" y="22"/>
                </a:lnTo>
                <a:lnTo>
                  <a:pt x="65" y="20"/>
                </a:lnTo>
                <a:lnTo>
                  <a:pt x="65" y="8"/>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80" name="Freeform 176"/>
          <p:cNvSpPr>
            <a:spLocks/>
          </p:cNvSpPr>
          <p:nvPr/>
        </p:nvSpPr>
        <p:spPr bwMode="auto">
          <a:xfrm>
            <a:off x="6924164" y="3745395"/>
            <a:ext cx="193675" cy="309563"/>
          </a:xfrm>
          <a:custGeom>
            <a:avLst/>
            <a:gdLst>
              <a:gd name="T0" fmla="*/ 12 w 256"/>
              <a:gd name="T1" fmla="*/ 26 h 474"/>
              <a:gd name="T2" fmla="*/ 13 w 256"/>
              <a:gd name="T3" fmla="*/ 12 h 474"/>
              <a:gd name="T4" fmla="*/ 20 w 256"/>
              <a:gd name="T5" fmla="*/ 0 h 474"/>
              <a:gd name="T6" fmla="*/ 24 w 256"/>
              <a:gd name="T7" fmla="*/ 9 h 474"/>
              <a:gd name="T8" fmla="*/ 51 w 256"/>
              <a:gd name="T9" fmla="*/ 39 h 474"/>
              <a:gd name="T10" fmla="*/ 53 w 256"/>
              <a:gd name="T11" fmla="*/ 49 h 474"/>
              <a:gd name="T12" fmla="*/ 58 w 256"/>
              <a:gd name="T13" fmla="*/ 56 h 474"/>
              <a:gd name="T14" fmla="*/ 54 w 256"/>
              <a:gd name="T15" fmla="*/ 58 h 474"/>
              <a:gd name="T16" fmla="*/ 53 w 256"/>
              <a:gd name="T17" fmla="*/ 64 h 474"/>
              <a:gd name="T18" fmla="*/ 49 w 256"/>
              <a:gd name="T19" fmla="*/ 74 h 474"/>
              <a:gd name="T20" fmla="*/ 45 w 256"/>
              <a:gd name="T21" fmla="*/ 72 h 474"/>
              <a:gd name="T22" fmla="*/ 38 w 256"/>
              <a:gd name="T23" fmla="*/ 76 h 474"/>
              <a:gd name="T24" fmla="*/ 30 w 256"/>
              <a:gd name="T25" fmla="*/ 77 h 474"/>
              <a:gd name="T26" fmla="*/ 23 w 256"/>
              <a:gd name="T27" fmla="*/ 80 h 474"/>
              <a:gd name="T28" fmla="*/ 11 w 256"/>
              <a:gd name="T29" fmla="*/ 77 h 474"/>
              <a:gd name="T30" fmla="*/ 16 w 256"/>
              <a:gd name="T31" fmla="*/ 74 h 474"/>
              <a:gd name="T32" fmla="*/ 10 w 256"/>
              <a:gd name="T33" fmla="*/ 71 h 474"/>
              <a:gd name="T34" fmla="*/ 7 w 256"/>
              <a:gd name="T35" fmla="*/ 73 h 474"/>
              <a:gd name="T36" fmla="*/ 0 w 256"/>
              <a:gd name="T37" fmla="*/ 65 h 474"/>
              <a:gd name="T38" fmla="*/ 3 w 256"/>
              <a:gd name="T39" fmla="*/ 59 h 474"/>
              <a:gd name="T40" fmla="*/ 10 w 256"/>
              <a:gd name="T41" fmla="*/ 56 h 474"/>
              <a:gd name="T42" fmla="*/ 12 w 256"/>
              <a:gd name="T43" fmla="*/ 53 h 474"/>
              <a:gd name="T44" fmla="*/ 12 w 256"/>
              <a:gd name="T45" fmla="*/ 47 h 474"/>
              <a:gd name="T46" fmla="*/ 9 w 256"/>
              <a:gd name="T47" fmla="*/ 41 h 474"/>
              <a:gd name="T48" fmla="*/ 12 w 256"/>
              <a:gd name="T49" fmla="*/ 26 h 4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6"/>
              <a:gd name="T76" fmla="*/ 0 h 474"/>
              <a:gd name="T77" fmla="*/ 256 w 256"/>
              <a:gd name="T78" fmla="*/ 474 h 4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6" h="474">
                <a:moveTo>
                  <a:pt x="52" y="154"/>
                </a:moveTo>
                <a:lnTo>
                  <a:pt x="59" y="67"/>
                </a:lnTo>
                <a:lnTo>
                  <a:pt x="85" y="0"/>
                </a:lnTo>
                <a:lnTo>
                  <a:pt x="105" y="55"/>
                </a:lnTo>
                <a:lnTo>
                  <a:pt x="227" y="230"/>
                </a:lnTo>
                <a:lnTo>
                  <a:pt x="235" y="286"/>
                </a:lnTo>
                <a:lnTo>
                  <a:pt x="256" y="328"/>
                </a:lnTo>
                <a:lnTo>
                  <a:pt x="237" y="340"/>
                </a:lnTo>
                <a:lnTo>
                  <a:pt x="232" y="379"/>
                </a:lnTo>
                <a:lnTo>
                  <a:pt x="214" y="437"/>
                </a:lnTo>
                <a:lnTo>
                  <a:pt x="199" y="426"/>
                </a:lnTo>
                <a:lnTo>
                  <a:pt x="168" y="447"/>
                </a:lnTo>
                <a:lnTo>
                  <a:pt x="133" y="452"/>
                </a:lnTo>
                <a:lnTo>
                  <a:pt x="100" y="474"/>
                </a:lnTo>
                <a:lnTo>
                  <a:pt x="51" y="457"/>
                </a:lnTo>
                <a:lnTo>
                  <a:pt x="69" y="436"/>
                </a:lnTo>
                <a:lnTo>
                  <a:pt x="45" y="419"/>
                </a:lnTo>
                <a:lnTo>
                  <a:pt x="29" y="433"/>
                </a:lnTo>
                <a:lnTo>
                  <a:pt x="0" y="387"/>
                </a:lnTo>
                <a:lnTo>
                  <a:pt x="13" y="349"/>
                </a:lnTo>
                <a:lnTo>
                  <a:pt x="45" y="329"/>
                </a:lnTo>
                <a:lnTo>
                  <a:pt x="53" y="314"/>
                </a:lnTo>
                <a:lnTo>
                  <a:pt x="54" y="276"/>
                </a:lnTo>
                <a:lnTo>
                  <a:pt x="38" y="244"/>
                </a:lnTo>
                <a:lnTo>
                  <a:pt x="52" y="15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81" name="Freeform 177"/>
          <p:cNvSpPr>
            <a:spLocks/>
          </p:cNvSpPr>
          <p:nvPr/>
        </p:nvSpPr>
        <p:spPr bwMode="auto">
          <a:xfrm>
            <a:off x="7006714" y="3959707"/>
            <a:ext cx="254000" cy="239713"/>
          </a:xfrm>
          <a:custGeom>
            <a:avLst/>
            <a:gdLst>
              <a:gd name="T0" fmla="*/ 70 w 336"/>
              <a:gd name="T1" fmla="*/ 36 h 366"/>
              <a:gd name="T2" fmla="*/ 74 w 336"/>
              <a:gd name="T3" fmla="*/ 33 h 366"/>
              <a:gd name="T4" fmla="*/ 76 w 336"/>
              <a:gd name="T5" fmla="*/ 28 h 366"/>
              <a:gd name="T6" fmla="*/ 65 w 336"/>
              <a:gd name="T7" fmla="*/ 19 h 366"/>
              <a:gd name="T8" fmla="*/ 59 w 336"/>
              <a:gd name="T9" fmla="*/ 6 h 366"/>
              <a:gd name="T10" fmla="*/ 45 w 336"/>
              <a:gd name="T11" fmla="*/ 5 h 366"/>
              <a:gd name="T12" fmla="*/ 33 w 336"/>
              <a:gd name="T13" fmla="*/ 0 h 366"/>
              <a:gd name="T14" fmla="*/ 29 w 336"/>
              <a:gd name="T15" fmla="*/ 2 h 366"/>
              <a:gd name="T16" fmla="*/ 28 w 336"/>
              <a:gd name="T17" fmla="*/ 9 h 366"/>
              <a:gd name="T18" fmla="*/ 23 w 336"/>
              <a:gd name="T19" fmla="*/ 19 h 366"/>
              <a:gd name="T20" fmla="*/ 26 w 336"/>
              <a:gd name="T21" fmla="*/ 21 h 366"/>
              <a:gd name="T22" fmla="*/ 15 w 336"/>
              <a:gd name="T23" fmla="*/ 26 h 366"/>
              <a:gd name="T24" fmla="*/ 7 w 336"/>
              <a:gd name="T25" fmla="*/ 28 h 366"/>
              <a:gd name="T26" fmla="*/ 5 w 336"/>
              <a:gd name="T27" fmla="*/ 30 h 366"/>
              <a:gd name="T28" fmla="*/ 0 w 336"/>
              <a:gd name="T29" fmla="*/ 33 h 366"/>
              <a:gd name="T30" fmla="*/ 3 w 336"/>
              <a:gd name="T31" fmla="*/ 38 h 366"/>
              <a:gd name="T32" fmla="*/ 7 w 336"/>
              <a:gd name="T33" fmla="*/ 35 h 366"/>
              <a:gd name="T34" fmla="*/ 10 w 336"/>
              <a:gd name="T35" fmla="*/ 40 h 366"/>
              <a:gd name="T36" fmla="*/ 3 w 336"/>
              <a:gd name="T37" fmla="*/ 45 h 366"/>
              <a:gd name="T38" fmla="*/ 6 w 336"/>
              <a:gd name="T39" fmla="*/ 49 h 366"/>
              <a:gd name="T40" fmla="*/ 18 w 336"/>
              <a:gd name="T41" fmla="*/ 55 h 366"/>
              <a:gd name="T42" fmla="*/ 20 w 336"/>
              <a:gd name="T43" fmla="*/ 53 h 366"/>
              <a:gd name="T44" fmla="*/ 25 w 336"/>
              <a:gd name="T45" fmla="*/ 55 h 366"/>
              <a:gd name="T46" fmla="*/ 29 w 336"/>
              <a:gd name="T47" fmla="*/ 62 h 366"/>
              <a:gd name="T48" fmla="*/ 35 w 336"/>
              <a:gd name="T49" fmla="*/ 61 h 366"/>
              <a:gd name="T50" fmla="*/ 48 w 336"/>
              <a:gd name="T51" fmla="*/ 49 h 366"/>
              <a:gd name="T52" fmla="*/ 59 w 336"/>
              <a:gd name="T53" fmla="*/ 47 h 366"/>
              <a:gd name="T54" fmla="*/ 66 w 336"/>
              <a:gd name="T55" fmla="*/ 45 h 366"/>
              <a:gd name="T56" fmla="*/ 71 w 336"/>
              <a:gd name="T57" fmla="*/ 39 h 366"/>
              <a:gd name="T58" fmla="*/ 70 w 336"/>
              <a:gd name="T59" fmla="*/ 36 h 3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6"/>
              <a:gd name="T91" fmla="*/ 0 h 366"/>
              <a:gd name="T92" fmla="*/ 336 w 336"/>
              <a:gd name="T93" fmla="*/ 366 h 36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6" h="366">
                <a:moveTo>
                  <a:pt x="307" y="210"/>
                </a:moveTo>
                <a:lnTo>
                  <a:pt x="328" y="194"/>
                </a:lnTo>
                <a:lnTo>
                  <a:pt x="336" y="165"/>
                </a:lnTo>
                <a:lnTo>
                  <a:pt x="288" y="109"/>
                </a:lnTo>
                <a:lnTo>
                  <a:pt x="259" y="36"/>
                </a:lnTo>
                <a:lnTo>
                  <a:pt x="197" y="30"/>
                </a:lnTo>
                <a:lnTo>
                  <a:pt x="145" y="0"/>
                </a:lnTo>
                <a:lnTo>
                  <a:pt x="126" y="12"/>
                </a:lnTo>
                <a:lnTo>
                  <a:pt x="121" y="51"/>
                </a:lnTo>
                <a:lnTo>
                  <a:pt x="103" y="109"/>
                </a:lnTo>
                <a:lnTo>
                  <a:pt x="114" y="126"/>
                </a:lnTo>
                <a:lnTo>
                  <a:pt x="65" y="156"/>
                </a:lnTo>
                <a:lnTo>
                  <a:pt x="30" y="162"/>
                </a:lnTo>
                <a:lnTo>
                  <a:pt x="23" y="177"/>
                </a:lnTo>
                <a:lnTo>
                  <a:pt x="0" y="192"/>
                </a:lnTo>
                <a:lnTo>
                  <a:pt x="14" y="222"/>
                </a:lnTo>
                <a:lnTo>
                  <a:pt x="32" y="209"/>
                </a:lnTo>
                <a:lnTo>
                  <a:pt x="45" y="233"/>
                </a:lnTo>
                <a:lnTo>
                  <a:pt x="12" y="262"/>
                </a:lnTo>
                <a:lnTo>
                  <a:pt x="27" y="287"/>
                </a:lnTo>
                <a:lnTo>
                  <a:pt x="77" y="322"/>
                </a:lnTo>
                <a:lnTo>
                  <a:pt x="89" y="311"/>
                </a:lnTo>
                <a:lnTo>
                  <a:pt x="109" y="323"/>
                </a:lnTo>
                <a:lnTo>
                  <a:pt x="126" y="366"/>
                </a:lnTo>
                <a:lnTo>
                  <a:pt x="154" y="361"/>
                </a:lnTo>
                <a:lnTo>
                  <a:pt x="210" y="289"/>
                </a:lnTo>
                <a:lnTo>
                  <a:pt x="261" y="275"/>
                </a:lnTo>
                <a:lnTo>
                  <a:pt x="289" y="267"/>
                </a:lnTo>
                <a:lnTo>
                  <a:pt x="313" y="229"/>
                </a:lnTo>
                <a:lnTo>
                  <a:pt x="307" y="21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82" name="Freeform 178"/>
          <p:cNvSpPr>
            <a:spLocks/>
          </p:cNvSpPr>
          <p:nvPr/>
        </p:nvSpPr>
        <p:spPr bwMode="auto">
          <a:xfrm>
            <a:off x="6965439" y="4131157"/>
            <a:ext cx="136525" cy="125413"/>
          </a:xfrm>
          <a:custGeom>
            <a:avLst/>
            <a:gdLst>
              <a:gd name="T0" fmla="*/ 8 w 182"/>
              <a:gd name="T1" fmla="*/ 33 h 192"/>
              <a:gd name="T2" fmla="*/ 17 w 182"/>
              <a:gd name="T3" fmla="*/ 32 h 192"/>
              <a:gd name="T4" fmla="*/ 20 w 182"/>
              <a:gd name="T5" fmla="*/ 29 h 192"/>
              <a:gd name="T6" fmla="*/ 27 w 182"/>
              <a:gd name="T7" fmla="*/ 25 h 192"/>
              <a:gd name="T8" fmla="*/ 31 w 182"/>
              <a:gd name="T9" fmla="*/ 25 h 192"/>
              <a:gd name="T10" fmla="*/ 31 w 182"/>
              <a:gd name="T11" fmla="*/ 19 h 192"/>
              <a:gd name="T12" fmla="*/ 41 w 182"/>
              <a:gd name="T13" fmla="*/ 18 h 192"/>
              <a:gd name="T14" fmla="*/ 37 w 182"/>
              <a:gd name="T15" fmla="*/ 10 h 192"/>
              <a:gd name="T16" fmla="*/ 33 w 182"/>
              <a:gd name="T17" fmla="*/ 8 h 192"/>
              <a:gd name="T18" fmla="*/ 30 w 182"/>
              <a:gd name="T19" fmla="*/ 10 h 192"/>
              <a:gd name="T20" fmla="*/ 18 w 182"/>
              <a:gd name="T21" fmla="*/ 4 h 192"/>
              <a:gd name="T22" fmla="*/ 15 w 182"/>
              <a:gd name="T23" fmla="*/ 0 h 192"/>
              <a:gd name="T24" fmla="*/ 10 w 182"/>
              <a:gd name="T25" fmla="*/ 7 h 192"/>
              <a:gd name="T26" fmla="*/ 12 w 182"/>
              <a:gd name="T27" fmla="*/ 9 h 192"/>
              <a:gd name="T28" fmla="*/ 5 w 182"/>
              <a:gd name="T29" fmla="*/ 15 h 192"/>
              <a:gd name="T30" fmla="*/ 0 w 182"/>
              <a:gd name="T31" fmla="*/ 18 h 192"/>
              <a:gd name="T32" fmla="*/ 0 w 182"/>
              <a:gd name="T33" fmla="*/ 22 h 192"/>
              <a:gd name="T34" fmla="*/ 4 w 182"/>
              <a:gd name="T35" fmla="*/ 30 h 192"/>
              <a:gd name="T36" fmla="*/ 8 w 182"/>
              <a:gd name="T37" fmla="*/ 33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2"/>
              <a:gd name="T58" fmla="*/ 0 h 192"/>
              <a:gd name="T59" fmla="*/ 182 w 182"/>
              <a:gd name="T60" fmla="*/ 192 h 1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2" h="192">
                <a:moveTo>
                  <a:pt x="35" y="192"/>
                </a:moveTo>
                <a:lnTo>
                  <a:pt x="74" y="188"/>
                </a:lnTo>
                <a:lnTo>
                  <a:pt x="92" y="173"/>
                </a:lnTo>
                <a:lnTo>
                  <a:pt x="123" y="147"/>
                </a:lnTo>
                <a:lnTo>
                  <a:pt x="140" y="145"/>
                </a:lnTo>
                <a:lnTo>
                  <a:pt x="140" y="113"/>
                </a:lnTo>
                <a:lnTo>
                  <a:pt x="182" y="104"/>
                </a:lnTo>
                <a:lnTo>
                  <a:pt x="165" y="61"/>
                </a:lnTo>
                <a:lnTo>
                  <a:pt x="145" y="49"/>
                </a:lnTo>
                <a:lnTo>
                  <a:pt x="133" y="60"/>
                </a:lnTo>
                <a:lnTo>
                  <a:pt x="83" y="25"/>
                </a:lnTo>
                <a:lnTo>
                  <a:pt x="68" y="0"/>
                </a:lnTo>
                <a:lnTo>
                  <a:pt x="47" y="38"/>
                </a:lnTo>
                <a:lnTo>
                  <a:pt x="52" y="55"/>
                </a:lnTo>
                <a:lnTo>
                  <a:pt x="23" y="91"/>
                </a:lnTo>
                <a:lnTo>
                  <a:pt x="0" y="105"/>
                </a:lnTo>
                <a:lnTo>
                  <a:pt x="3" y="130"/>
                </a:lnTo>
                <a:lnTo>
                  <a:pt x="19" y="178"/>
                </a:lnTo>
                <a:lnTo>
                  <a:pt x="35" y="19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83" name="Freeform 179"/>
          <p:cNvSpPr>
            <a:spLocks/>
          </p:cNvSpPr>
          <p:nvPr/>
        </p:nvSpPr>
        <p:spPr bwMode="auto">
          <a:xfrm>
            <a:off x="6992427" y="4139095"/>
            <a:ext cx="212725" cy="153988"/>
          </a:xfrm>
          <a:custGeom>
            <a:avLst/>
            <a:gdLst>
              <a:gd name="T0" fmla="*/ 0 w 282"/>
              <a:gd name="T1" fmla="*/ 31 h 232"/>
              <a:gd name="T2" fmla="*/ 2 w 282"/>
              <a:gd name="T3" fmla="*/ 34 h 232"/>
              <a:gd name="T4" fmla="*/ 18 w 282"/>
              <a:gd name="T5" fmla="*/ 35 h 232"/>
              <a:gd name="T6" fmla="*/ 21 w 282"/>
              <a:gd name="T7" fmla="*/ 37 h 232"/>
              <a:gd name="T8" fmla="*/ 30 w 282"/>
              <a:gd name="T9" fmla="*/ 41 h 232"/>
              <a:gd name="T10" fmla="*/ 37 w 282"/>
              <a:gd name="T11" fmla="*/ 38 h 232"/>
              <a:gd name="T12" fmla="*/ 38 w 282"/>
              <a:gd name="T13" fmla="*/ 34 h 232"/>
              <a:gd name="T14" fmla="*/ 43 w 282"/>
              <a:gd name="T15" fmla="*/ 26 h 232"/>
              <a:gd name="T16" fmla="*/ 51 w 282"/>
              <a:gd name="T17" fmla="*/ 22 h 232"/>
              <a:gd name="T18" fmla="*/ 48 w 282"/>
              <a:gd name="T19" fmla="*/ 19 h 232"/>
              <a:gd name="T20" fmla="*/ 52 w 282"/>
              <a:gd name="T21" fmla="*/ 10 h 232"/>
              <a:gd name="T22" fmla="*/ 64 w 282"/>
              <a:gd name="T23" fmla="*/ 0 h 232"/>
              <a:gd name="T24" fmla="*/ 52 w 282"/>
              <a:gd name="T25" fmla="*/ 3 h 232"/>
              <a:gd name="T26" fmla="*/ 39 w 282"/>
              <a:gd name="T27" fmla="*/ 15 h 232"/>
              <a:gd name="T28" fmla="*/ 33 w 282"/>
              <a:gd name="T29" fmla="*/ 16 h 232"/>
              <a:gd name="T30" fmla="*/ 24 w 282"/>
              <a:gd name="T31" fmla="*/ 18 h 232"/>
              <a:gd name="T32" fmla="*/ 24 w 282"/>
              <a:gd name="T33" fmla="*/ 23 h 232"/>
              <a:gd name="T34" fmla="*/ 20 w 282"/>
              <a:gd name="T35" fmla="*/ 23 h 232"/>
              <a:gd name="T36" fmla="*/ 13 w 282"/>
              <a:gd name="T37" fmla="*/ 28 h 232"/>
              <a:gd name="T38" fmla="*/ 9 w 282"/>
              <a:gd name="T39" fmla="*/ 31 h 232"/>
              <a:gd name="T40" fmla="*/ 0 w 282"/>
              <a:gd name="T41" fmla="*/ 31 h 2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2"/>
              <a:gd name="T64" fmla="*/ 0 h 232"/>
              <a:gd name="T65" fmla="*/ 282 w 282"/>
              <a:gd name="T66" fmla="*/ 232 h 2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2" h="232">
                <a:moveTo>
                  <a:pt x="0" y="179"/>
                </a:moveTo>
                <a:lnTo>
                  <a:pt x="11" y="193"/>
                </a:lnTo>
                <a:lnTo>
                  <a:pt x="78" y="202"/>
                </a:lnTo>
                <a:lnTo>
                  <a:pt x="93" y="214"/>
                </a:lnTo>
                <a:lnTo>
                  <a:pt x="133" y="232"/>
                </a:lnTo>
                <a:lnTo>
                  <a:pt x="163" y="215"/>
                </a:lnTo>
                <a:lnTo>
                  <a:pt x="170" y="193"/>
                </a:lnTo>
                <a:lnTo>
                  <a:pt x="189" y="151"/>
                </a:lnTo>
                <a:lnTo>
                  <a:pt x="226" y="125"/>
                </a:lnTo>
                <a:lnTo>
                  <a:pt x="213" y="109"/>
                </a:lnTo>
                <a:lnTo>
                  <a:pt x="229" y="56"/>
                </a:lnTo>
                <a:lnTo>
                  <a:pt x="282" y="0"/>
                </a:lnTo>
                <a:lnTo>
                  <a:pt x="231" y="14"/>
                </a:lnTo>
                <a:lnTo>
                  <a:pt x="175" y="86"/>
                </a:lnTo>
                <a:lnTo>
                  <a:pt x="147" y="91"/>
                </a:lnTo>
                <a:lnTo>
                  <a:pt x="105" y="100"/>
                </a:lnTo>
                <a:lnTo>
                  <a:pt x="105" y="132"/>
                </a:lnTo>
                <a:lnTo>
                  <a:pt x="88" y="134"/>
                </a:lnTo>
                <a:lnTo>
                  <a:pt x="57" y="160"/>
                </a:lnTo>
                <a:lnTo>
                  <a:pt x="39" y="175"/>
                </a:lnTo>
                <a:lnTo>
                  <a:pt x="0" y="17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84" name="Freeform 180"/>
          <p:cNvSpPr>
            <a:spLocks/>
          </p:cNvSpPr>
          <p:nvPr/>
        </p:nvSpPr>
        <p:spPr bwMode="auto">
          <a:xfrm>
            <a:off x="7090852" y="4139095"/>
            <a:ext cx="171450" cy="173038"/>
          </a:xfrm>
          <a:custGeom>
            <a:avLst/>
            <a:gdLst>
              <a:gd name="T0" fmla="*/ 44 w 226"/>
              <a:gd name="T1" fmla="*/ 12 h 264"/>
              <a:gd name="T2" fmla="*/ 52 w 226"/>
              <a:gd name="T3" fmla="*/ 23 h 264"/>
              <a:gd name="T4" fmla="*/ 47 w 226"/>
              <a:gd name="T5" fmla="*/ 25 h 264"/>
              <a:gd name="T6" fmla="*/ 45 w 226"/>
              <a:gd name="T7" fmla="*/ 30 h 264"/>
              <a:gd name="T8" fmla="*/ 47 w 226"/>
              <a:gd name="T9" fmla="*/ 32 h 264"/>
              <a:gd name="T10" fmla="*/ 42 w 226"/>
              <a:gd name="T11" fmla="*/ 36 h 264"/>
              <a:gd name="T12" fmla="*/ 38 w 226"/>
              <a:gd name="T13" fmla="*/ 37 h 264"/>
              <a:gd name="T14" fmla="*/ 34 w 226"/>
              <a:gd name="T15" fmla="*/ 36 h 264"/>
              <a:gd name="T16" fmla="*/ 30 w 226"/>
              <a:gd name="T17" fmla="*/ 36 h 264"/>
              <a:gd name="T18" fmla="*/ 29 w 226"/>
              <a:gd name="T19" fmla="*/ 40 h 264"/>
              <a:gd name="T20" fmla="*/ 26 w 226"/>
              <a:gd name="T21" fmla="*/ 43 h 264"/>
              <a:gd name="T22" fmla="*/ 22 w 226"/>
              <a:gd name="T23" fmla="*/ 42 h 264"/>
              <a:gd name="T24" fmla="*/ 17 w 226"/>
              <a:gd name="T25" fmla="*/ 45 h 264"/>
              <a:gd name="T26" fmla="*/ 9 w 226"/>
              <a:gd name="T27" fmla="*/ 43 h 264"/>
              <a:gd name="T28" fmla="*/ 0 w 226"/>
              <a:gd name="T29" fmla="*/ 40 h 264"/>
              <a:gd name="T30" fmla="*/ 7 w 226"/>
              <a:gd name="T31" fmla="*/ 37 h 264"/>
              <a:gd name="T32" fmla="*/ 9 w 226"/>
              <a:gd name="T33" fmla="*/ 33 h 264"/>
              <a:gd name="T34" fmla="*/ 13 w 226"/>
              <a:gd name="T35" fmla="*/ 26 h 264"/>
              <a:gd name="T36" fmla="*/ 21 w 226"/>
              <a:gd name="T37" fmla="*/ 21 h 264"/>
              <a:gd name="T38" fmla="*/ 18 w 226"/>
              <a:gd name="T39" fmla="*/ 19 h 264"/>
              <a:gd name="T40" fmla="*/ 22 w 226"/>
              <a:gd name="T41" fmla="*/ 9 h 264"/>
              <a:gd name="T42" fmla="*/ 34 w 226"/>
              <a:gd name="T43" fmla="*/ 0 h 264"/>
              <a:gd name="T44" fmla="*/ 40 w 226"/>
              <a:gd name="T45" fmla="*/ 9 h 264"/>
              <a:gd name="T46" fmla="*/ 43 w 226"/>
              <a:gd name="T47" fmla="*/ 9 h 264"/>
              <a:gd name="T48" fmla="*/ 44 w 226"/>
              <a:gd name="T49" fmla="*/ 12 h 2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6"/>
              <a:gd name="T76" fmla="*/ 0 h 264"/>
              <a:gd name="T77" fmla="*/ 226 w 226"/>
              <a:gd name="T78" fmla="*/ 264 h 2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6" h="264">
                <a:moveTo>
                  <a:pt x="195" y="73"/>
                </a:moveTo>
                <a:lnTo>
                  <a:pt x="226" y="134"/>
                </a:lnTo>
                <a:lnTo>
                  <a:pt x="207" y="147"/>
                </a:lnTo>
                <a:lnTo>
                  <a:pt x="198" y="174"/>
                </a:lnTo>
                <a:lnTo>
                  <a:pt x="206" y="190"/>
                </a:lnTo>
                <a:lnTo>
                  <a:pt x="184" y="211"/>
                </a:lnTo>
                <a:lnTo>
                  <a:pt x="166" y="219"/>
                </a:lnTo>
                <a:lnTo>
                  <a:pt x="150" y="214"/>
                </a:lnTo>
                <a:lnTo>
                  <a:pt x="132" y="213"/>
                </a:lnTo>
                <a:lnTo>
                  <a:pt x="127" y="234"/>
                </a:lnTo>
                <a:lnTo>
                  <a:pt x="112" y="250"/>
                </a:lnTo>
                <a:lnTo>
                  <a:pt x="96" y="245"/>
                </a:lnTo>
                <a:lnTo>
                  <a:pt x="74" y="264"/>
                </a:lnTo>
                <a:lnTo>
                  <a:pt x="40" y="255"/>
                </a:lnTo>
                <a:lnTo>
                  <a:pt x="0" y="232"/>
                </a:lnTo>
                <a:lnTo>
                  <a:pt x="30" y="215"/>
                </a:lnTo>
                <a:lnTo>
                  <a:pt x="37" y="193"/>
                </a:lnTo>
                <a:lnTo>
                  <a:pt x="56" y="151"/>
                </a:lnTo>
                <a:lnTo>
                  <a:pt x="93" y="125"/>
                </a:lnTo>
                <a:lnTo>
                  <a:pt x="80" y="109"/>
                </a:lnTo>
                <a:lnTo>
                  <a:pt x="96" y="56"/>
                </a:lnTo>
                <a:lnTo>
                  <a:pt x="149" y="0"/>
                </a:lnTo>
                <a:lnTo>
                  <a:pt x="175" y="52"/>
                </a:lnTo>
                <a:lnTo>
                  <a:pt x="188" y="56"/>
                </a:lnTo>
                <a:lnTo>
                  <a:pt x="195" y="7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85" name="Freeform 181"/>
          <p:cNvSpPr>
            <a:spLocks/>
          </p:cNvSpPr>
          <p:nvPr/>
        </p:nvSpPr>
        <p:spPr bwMode="auto">
          <a:xfrm>
            <a:off x="7203564" y="3947007"/>
            <a:ext cx="177800" cy="130175"/>
          </a:xfrm>
          <a:custGeom>
            <a:avLst/>
            <a:gdLst>
              <a:gd name="T0" fmla="*/ 49 w 235"/>
              <a:gd name="T1" fmla="*/ 17 h 198"/>
              <a:gd name="T2" fmla="*/ 50 w 235"/>
              <a:gd name="T3" fmla="*/ 5 h 198"/>
              <a:gd name="T4" fmla="*/ 44 w 235"/>
              <a:gd name="T5" fmla="*/ 5 h 198"/>
              <a:gd name="T6" fmla="*/ 41 w 235"/>
              <a:gd name="T7" fmla="*/ 2 h 198"/>
              <a:gd name="T8" fmla="*/ 28 w 235"/>
              <a:gd name="T9" fmla="*/ 0 h 198"/>
              <a:gd name="T10" fmla="*/ 24 w 235"/>
              <a:gd name="T11" fmla="*/ 4 h 198"/>
              <a:gd name="T12" fmla="*/ 11 w 235"/>
              <a:gd name="T13" fmla="*/ 5 h 198"/>
              <a:gd name="T14" fmla="*/ 0 w 235"/>
              <a:gd name="T15" fmla="*/ 10 h 198"/>
              <a:gd name="T16" fmla="*/ 7 w 235"/>
              <a:gd name="T17" fmla="*/ 22 h 198"/>
              <a:gd name="T18" fmla="*/ 18 w 235"/>
              <a:gd name="T19" fmla="*/ 31 h 198"/>
              <a:gd name="T20" fmla="*/ 28 w 235"/>
              <a:gd name="T21" fmla="*/ 31 h 198"/>
              <a:gd name="T22" fmla="*/ 34 w 235"/>
              <a:gd name="T23" fmla="*/ 32 h 198"/>
              <a:gd name="T24" fmla="*/ 39 w 235"/>
              <a:gd name="T25" fmla="*/ 34 h 198"/>
              <a:gd name="T26" fmla="*/ 48 w 235"/>
              <a:gd name="T27" fmla="*/ 32 h 198"/>
              <a:gd name="T28" fmla="*/ 53 w 235"/>
              <a:gd name="T29" fmla="*/ 31 h 198"/>
              <a:gd name="T30" fmla="*/ 53 w 235"/>
              <a:gd name="T31" fmla="*/ 27 h 198"/>
              <a:gd name="T32" fmla="*/ 51 w 235"/>
              <a:gd name="T33" fmla="*/ 22 h 198"/>
              <a:gd name="T34" fmla="*/ 49 w 235"/>
              <a:gd name="T35" fmla="*/ 17 h 1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5"/>
              <a:gd name="T55" fmla="*/ 0 h 198"/>
              <a:gd name="T56" fmla="*/ 235 w 235"/>
              <a:gd name="T57" fmla="*/ 198 h 1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5" h="198">
                <a:moveTo>
                  <a:pt x="215" y="97"/>
                </a:moveTo>
                <a:lnTo>
                  <a:pt x="220" y="27"/>
                </a:lnTo>
                <a:lnTo>
                  <a:pt x="192" y="30"/>
                </a:lnTo>
                <a:lnTo>
                  <a:pt x="181" y="14"/>
                </a:lnTo>
                <a:lnTo>
                  <a:pt x="121" y="0"/>
                </a:lnTo>
                <a:lnTo>
                  <a:pt x="105" y="25"/>
                </a:lnTo>
                <a:lnTo>
                  <a:pt x="48" y="26"/>
                </a:lnTo>
                <a:lnTo>
                  <a:pt x="0" y="55"/>
                </a:lnTo>
                <a:lnTo>
                  <a:pt x="29" y="128"/>
                </a:lnTo>
                <a:lnTo>
                  <a:pt x="77" y="184"/>
                </a:lnTo>
                <a:lnTo>
                  <a:pt x="124" y="180"/>
                </a:lnTo>
                <a:lnTo>
                  <a:pt x="148" y="186"/>
                </a:lnTo>
                <a:lnTo>
                  <a:pt x="172" y="198"/>
                </a:lnTo>
                <a:lnTo>
                  <a:pt x="212" y="189"/>
                </a:lnTo>
                <a:lnTo>
                  <a:pt x="234" y="184"/>
                </a:lnTo>
                <a:lnTo>
                  <a:pt x="235" y="154"/>
                </a:lnTo>
                <a:lnTo>
                  <a:pt x="226" y="131"/>
                </a:lnTo>
                <a:lnTo>
                  <a:pt x="215" y="97"/>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86" name="Freeform 182"/>
          <p:cNvSpPr>
            <a:spLocks/>
          </p:cNvSpPr>
          <p:nvPr/>
        </p:nvSpPr>
        <p:spPr bwMode="auto">
          <a:xfrm>
            <a:off x="7205152" y="4135920"/>
            <a:ext cx="115888" cy="98425"/>
          </a:xfrm>
          <a:custGeom>
            <a:avLst/>
            <a:gdLst>
              <a:gd name="T0" fmla="*/ 10 w 153"/>
              <a:gd name="T1" fmla="*/ 13 h 153"/>
              <a:gd name="T2" fmla="*/ 18 w 153"/>
              <a:gd name="T3" fmla="*/ 24 h 153"/>
              <a:gd name="T4" fmla="*/ 25 w 153"/>
              <a:gd name="T5" fmla="*/ 25 h 153"/>
              <a:gd name="T6" fmla="*/ 32 w 153"/>
              <a:gd name="T7" fmla="*/ 21 h 153"/>
              <a:gd name="T8" fmla="*/ 35 w 153"/>
              <a:gd name="T9" fmla="*/ 16 h 153"/>
              <a:gd name="T10" fmla="*/ 30 w 153"/>
              <a:gd name="T11" fmla="*/ 9 h 153"/>
              <a:gd name="T12" fmla="*/ 19 w 153"/>
              <a:gd name="T13" fmla="*/ 2 h 153"/>
              <a:gd name="T14" fmla="*/ 6 w 153"/>
              <a:gd name="T15" fmla="*/ 0 h 153"/>
              <a:gd name="T16" fmla="*/ 0 w 153"/>
              <a:gd name="T17" fmla="*/ 1 h 153"/>
              <a:gd name="T18" fmla="*/ 6 w 153"/>
              <a:gd name="T19" fmla="*/ 10 h 153"/>
              <a:gd name="T20" fmla="*/ 9 w 153"/>
              <a:gd name="T21" fmla="*/ 11 h 153"/>
              <a:gd name="T22" fmla="*/ 10 w 153"/>
              <a:gd name="T23" fmla="*/ 13 h 1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
              <a:gd name="T37" fmla="*/ 0 h 153"/>
              <a:gd name="T38" fmla="*/ 153 w 153"/>
              <a:gd name="T39" fmla="*/ 153 h 1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3" h="153">
                <a:moveTo>
                  <a:pt x="46" y="81"/>
                </a:moveTo>
                <a:lnTo>
                  <a:pt x="77" y="142"/>
                </a:lnTo>
                <a:lnTo>
                  <a:pt x="112" y="153"/>
                </a:lnTo>
                <a:lnTo>
                  <a:pt x="140" y="129"/>
                </a:lnTo>
                <a:lnTo>
                  <a:pt x="153" y="99"/>
                </a:lnTo>
                <a:lnTo>
                  <a:pt x="131" y="56"/>
                </a:lnTo>
                <a:lnTo>
                  <a:pt x="81" y="11"/>
                </a:lnTo>
                <a:lnTo>
                  <a:pt x="28" y="0"/>
                </a:lnTo>
                <a:lnTo>
                  <a:pt x="0" y="8"/>
                </a:lnTo>
                <a:lnTo>
                  <a:pt x="26" y="60"/>
                </a:lnTo>
                <a:lnTo>
                  <a:pt x="39" y="64"/>
                </a:lnTo>
                <a:lnTo>
                  <a:pt x="46" y="8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87" name="Freeform 183"/>
          <p:cNvSpPr>
            <a:spLocks/>
          </p:cNvSpPr>
          <p:nvPr/>
        </p:nvSpPr>
        <p:spPr bwMode="auto">
          <a:xfrm>
            <a:off x="7349614" y="3958120"/>
            <a:ext cx="123825" cy="312738"/>
          </a:xfrm>
          <a:custGeom>
            <a:avLst/>
            <a:gdLst>
              <a:gd name="T0" fmla="*/ 5 w 166"/>
              <a:gd name="T1" fmla="*/ 14 h 477"/>
              <a:gd name="T2" fmla="*/ 6 w 166"/>
              <a:gd name="T3" fmla="*/ 2 h 477"/>
              <a:gd name="T4" fmla="*/ 23 w 166"/>
              <a:gd name="T5" fmla="*/ 0 h 477"/>
              <a:gd name="T6" fmla="*/ 22 w 166"/>
              <a:gd name="T7" fmla="*/ 3 h 477"/>
              <a:gd name="T8" fmla="*/ 27 w 166"/>
              <a:gd name="T9" fmla="*/ 6 h 477"/>
              <a:gd name="T10" fmla="*/ 23 w 166"/>
              <a:gd name="T11" fmla="*/ 11 h 477"/>
              <a:gd name="T12" fmla="*/ 31 w 166"/>
              <a:gd name="T13" fmla="*/ 21 h 477"/>
              <a:gd name="T14" fmla="*/ 29 w 166"/>
              <a:gd name="T15" fmla="*/ 26 h 477"/>
              <a:gd name="T16" fmla="*/ 36 w 166"/>
              <a:gd name="T17" fmla="*/ 32 h 477"/>
              <a:gd name="T18" fmla="*/ 28 w 166"/>
              <a:gd name="T19" fmla="*/ 38 h 477"/>
              <a:gd name="T20" fmla="*/ 37 w 166"/>
              <a:gd name="T21" fmla="*/ 41 h 477"/>
              <a:gd name="T22" fmla="*/ 34 w 166"/>
              <a:gd name="T23" fmla="*/ 60 h 477"/>
              <a:gd name="T24" fmla="*/ 28 w 166"/>
              <a:gd name="T25" fmla="*/ 65 h 477"/>
              <a:gd name="T26" fmla="*/ 28 w 166"/>
              <a:gd name="T27" fmla="*/ 77 h 477"/>
              <a:gd name="T28" fmla="*/ 21 w 166"/>
              <a:gd name="T29" fmla="*/ 81 h 477"/>
              <a:gd name="T30" fmla="*/ 8 w 166"/>
              <a:gd name="T31" fmla="*/ 79 h 477"/>
              <a:gd name="T32" fmla="*/ 8 w 166"/>
              <a:gd name="T33" fmla="*/ 73 h 477"/>
              <a:gd name="T34" fmla="*/ 1 w 166"/>
              <a:gd name="T35" fmla="*/ 70 h 477"/>
              <a:gd name="T36" fmla="*/ 0 w 166"/>
              <a:gd name="T37" fmla="*/ 64 h 477"/>
              <a:gd name="T38" fmla="*/ 6 w 166"/>
              <a:gd name="T39" fmla="*/ 64 h 477"/>
              <a:gd name="T40" fmla="*/ 10 w 166"/>
              <a:gd name="T41" fmla="*/ 56 h 477"/>
              <a:gd name="T42" fmla="*/ 6 w 166"/>
              <a:gd name="T43" fmla="*/ 52 h 477"/>
              <a:gd name="T44" fmla="*/ 5 w 166"/>
              <a:gd name="T45" fmla="*/ 45 h 477"/>
              <a:gd name="T46" fmla="*/ 4 w 166"/>
              <a:gd name="T47" fmla="*/ 29 h 477"/>
              <a:gd name="T48" fmla="*/ 9 w 166"/>
              <a:gd name="T49" fmla="*/ 28 h 477"/>
              <a:gd name="T50" fmla="*/ 9 w 166"/>
              <a:gd name="T51" fmla="*/ 24 h 477"/>
              <a:gd name="T52" fmla="*/ 8 w 166"/>
              <a:gd name="T53" fmla="*/ 19 h 477"/>
              <a:gd name="T54" fmla="*/ 5 w 166"/>
              <a:gd name="T55" fmla="*/ 14 h 4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6"/>
              <a:gd name="T85" fmla="*/ 0 h 477"/>
              <a:gd name="T86" fmla="*/ 166 w 166"/>
              <a:gd name="T87" fmla="*/ 477 h 47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6" h="477">
                <a:moveTo>
                  <a:pt x="22" y="80"/>
                </a:moveTo>
                <a:lnTo>
                  <a:pt x="27" y="10"/>
                </a:lnTo>
                <a:lnTo>
                  <a:pt x="103" y="0"/>
                </a:lnTo>
                <a:lnTo>
                  <a:pt x="99" y="16"/>
                </a:lnTo>
                <a:lnTo>
                  <a:pt x="122" y="34"/>
                </a:lnTo>
                <a:lnTo>
                  <a:pt x="105" y="64"/>
                </a:lnTo>
                <a:lnTo>
                  <a:pt x="139" y="123"/>
                </a:lnTo>
                <a:lnTo>
                  <a:pt x="130" y="154"/>
                </a:lnTo>
                <a:lnTo>
                  <a:pt x="162" y="186"/>
                </a:lnTo>
                <a:lnTo>
                  <a:pt x="125" y="221"/>
                </a:lnTo>
                <a:lnTo>
                  <a:pt x="166" y="243"/>
                </a:lnTo>
                <a:lnTo>
                  <a:pt x="153" y="354"/>
                </a:lnTo>
                <a:lnTo>
                  <a:pt x="125" y="380"/>
                </a:lnTo>
                <a:lnTo>
                  <a:pt x="125" y="452"/>
                </a:lnTo>
                <a:lnTo>
                  <a:pt x="95" y="477"/>
                </a:lnTo>
                <a:lnTo>
                  <a:pt x="37" y="466"/>
                </a:lnTo>
                <a:lnTo>
                  <a:pt x="36" y="428"/>
                </a:lnTo>
                <a:lnTo>
                  <a:pt x="5" y="410"/>
                </a:lnTo>
                <a:lnTo>
                  <a:pt x="0" y="377"/>
                </a:lnTo>
                <a:lnTo>
                  <a:pt x="28" y="375"/>
                </a:lnTo>
                <a:lnTo>
                  <a:pt x="46" y="328"/>
                </a:lnTo>
                <a:lnTo>
                  <a:pt x="26" y="302"/>
                </a:lnTo>
                <a:lnTo>
                  <a:pt x="21" y="265"/>
                </a:lnTo>
                <a:lnTo>
                  <a:pt x="19" y="172"/>
                </a:lnTo>
                <a:lnTo>
                  <a:pt x="41" y="167"/>
                </a:lnTo>
                <a:lnTo>
                  <a:pt x="42" y="137"/>
                </a:lnTo>
                <a:lnTo>
                  <a:pt x="33" y="114"/>
                </a:lnTo>
                <a:lnTo>
                  <a:pt x="22" y="8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88" name="Freeform 184"/>
          <p:cNvSpPr>
            <a:spLocks/>
          </p:cNvSpPr>
          <p:nvPr/>
        </p:nvSpPr>
        <p:spPr bwMode="auto">
          <a:xfrm>
            <a:off x="7225789" y="4066070"/>
            <a:ext cx="157163" cy="233363"/>
          </a:xfrm>
          <a:custGeom>
            <a:avLst/>
            <a:gdLst>
              <a:gd name="T0" fmla="*/ 4 w 209"/>
              <a:gd name="T1" fmla="*/ 8 h 357"/>
              <a:gd name="T2" fmla="*/ 9 w 209"/>
              <a:gd name="T3" fmla="*/ 6 h 357"/>
              <a:gd name="T4" fmla="*/ 10 w 209"/>
              <a:gd name="T5" fmla="*/ 1 h 357"/>
              <a:gd name="T6" fmla="*/ 21 w 209"/>
              <a:gd name="T7" fmla="*/ 0 h 357"/>
              <a:gd name="T8" fmla="*/ 27 w 209"/>
              <a:gd name="T9" fmla="*/ 1 h 357"/>
              <a:gd name="T10" fmla="*/ 32 w 209"/>
              <a:gd name="T11" fmla="*/ 3 h 357"/>
              <a:gd name="T12" fmla="*/ 41 w 209"/>
              <a:gd name="T13" fmla="*/ 2 h 357"/>
              <a:gd name="T14" fmla="*/ 41 w 209"/>
              <a:gd name="T15" fmla="*/ 17 h 357"/>
              <a:gd name="T16" fmla="*/ 43 w 209"/>
              <a:gd name="T17" fmla="*/ 23 h 357"/>
              <a:gd name="T18" fmla="*/ 47 w 209"/>
              <a:gd name="T19" fmla="*/ 28 h 357"/>
              <a:gd name="T20" fmla="*/ 43 w 209"/>
              <a:gd name="T21" fmla="*/ 36 h 357"/>
              <a:gd name="T22" fmla="*/ 36 w 209"/>
              <a:gd name="T23" fmla="*/ 36 h 357"/>
              <a:gd name="T24" fmla="*/ 38 w 209"/>
              <a:gd name="T25" fmla="*/ 42 h 357"/>
              <a:gd name="T26" fmla="*/ 45 w 209"/>
              <a:gd name="T27" fmla="*/ 45 h 357"/>
              <a:gd name="T28" fmla="*/ 45 w 209"/>
              <a:gd name="T29" fmla="*/ 51 h 357"/>
              <a:gd name="T30" fmla="*/ 42 w 209"/>
              <a:gd name="T31" fmla="*/ 54 h 357"/>
              <a:gd name="T32" fmla="*/ 44 w 209"/>
              <a:gd name="T33" fmla="*/ 56 h 357"/>
              <a:gd name="T34" fmla="*/ 38 w 209"/>
              <a:gd name="T35" fmla="*/ 61 h 357"/>
              <a:gd name="T36" fmla="*/ 33 w 209"/>
              <a:gd name="T37" fmla="*/ 61 h 357"/>
              <a:gd name="T38" fmla="*/ 27 w 209"/>
              <a:gd name="T39" fmla="*/ 57 h 357"/>
              <a:gd name="T40" fmla="*/ 26 w 209"/>
              <a:gd name="T41" fmla="*/ 51 h 357"/>
              <a:gd name="T42" fmla="*/ 24 w 209"/>
              <a:gd name="T43" fmla="*/ 50 h 357"/>
              <a:gd name="T44" fmla="*/ 23 w 209"/>
              <a:gd name="T45" fmla="*/ 46 h 357"/>
              <a:gd name="T46" fmla="*/ 19 w 209"/>
              <a:gd name="T47" fmla="*/ 44 h 357"/>
              <a:gd name="T48" fmla="*/ 25 w 209"/>
              <a:gd name="T49" fmla="*/ 40 h 357"/>
              <a:gd name="T50" fmla="*/ 28 w 209"/>
              <a:gd name="T51" fmla="*/ 35 h 357"/>
              <a:gd name="T52" fmla="*/ 23 w 209"/>
              <a:gd name="T53" fmla="*/ 28 h 357"/>
              <a:gd name="T54" fmla="*/ 12 w 209"/>
              <a:gd name="T55" fmla="*/ 20 h 357"/>
              <a:gd name="T56" fmla="*/ 0 w 209"/>
              <a:gd name="T57" fmla="*/ 18 h 357"/>
              <a:gd name="T58" fmla="*/ 5 w 209"/>
              <a:gd name="T59" fmla="*/ 12 h 357"/>
              <a:gd name="T60" fmla="*/ 4 w 209"/>
              <a:gd name="T61" fmla="*/ 8 h 35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9"/>
              <a:gd name="T94" fmla="*/ 0 h 357"/>
              <a:gd name="T95" fmla="*/ 209 w 209"/>
              <a:gd name="T96" fmla="*/ 357 h 35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9" h="357">
                <a:moveTo>
                  <a:pt x="18" y="49"/>
                </a:moveTo>
                <a:lnTo>
                  <a:pt x="39" y="33"/>
                </a:lnTo>
                <a:lnTo>
                  <a:pt x="47" y="4"/>
                </a:lnTo>
                <a:lnTo>
                  <a:pt x="94" y="0"/>
                </a:lnTo>
                <a:lnTo>
                  <a:pt x="118" y="6"/>
                </a:lnTo>
                <a:lnTo>
                  <a:pt x="142" y="18"/>
                </a:lnTo>
                <a:lnTo>
                  <a:pt x="182" y="9"/>
                </a:lnTo>
                <a:lnTo>
                  <a:pt x="184" y="102"/>
                </a:lnTo>
                <a:lnTo>
                  <a:pt x="189" y="139"/>
                </a:lnTo>
                <a:lnTo>
                  <a:pt x="209" y="165"/>
                </a:lnTo>
                <a:lnTo>
                  <a:pt x="191" y="212"/>
                </a:lnTo>
                <a:lnTo>
                  <a:pt x="163" y="214"/>
                </a:lnTo>
                <a:lnTo>
                  <a:pt x="168" y="247"/>
                </a:lnTo>
                <a:lnTo>
                  <a:pt x="199" y="265"/>
                </a:lnTo>
                <a:lnTo>
                  <a:pt x="200" y="303"/>
                </a:lnTo>
                <a:lnTo>
                  <a:pt x="188" y="318"/>
                </a:lnTo>
                <a:lnTo>
                  <a:pt x="194" y="331"/>
                </a:lnTo>
                <a:lnTo>
                  <a:pt x="169" y="356"/>
                </a:lnTo>
                <a:lnTo>
                  <a:pt x="145" y="357"/>
                </a:lnTo>
                <a:lnTo>
                  <a:pt x="121" y="334"/>
                </a:lnTo>
                <a:lnTo>
                  <a:pt x="117" y="302"/>
                </a:lnTo>
                <a:lnTo>
                  <a:pt x="105" y="294"/>
                </a:lnTo>
                <a:lnTo>
                  <a:pt x="102" y="273"/>
                </a:lnTo>
                <a:lnTo>
                  <a:pt x="84" y="259"/>
                </a:lnTo>
                <a:lnTo>
                  <a:pt x="112" y="235"/>
                </a:lnTo>
                <a:lnTo>
                  <a:pt x="125" y="205"/>
                </a:lnTo>
                <a:lnTo>
                  <a:pt x="103" y="162"/>
                </a:lnTo>
                <a:lnTo>
                  <a:pt x="53" y="117"/>
                </a:lnTo>
                <a:lnTo>
                  <a:pt x="0" y="106"/>
                </a:lnTo>
                <a:lnTo>
                  <a:pt x="24" y="68"/>
                </a:lnTo>
                <a:lnTo>
                  <a:pt x="18" y="4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89" name="Freeform 185"/>
          <p:cNvSpPr>
            <a:spLocks/>
          </p:cNvSpPr>
          <p:nvPr/>
        </p:nvSpPr>
        <p:spPr bwMode="auto">
          <a:xfrm>
            <a:off x="7294052" y="3772382"/>
            <a:ext cx="147638" cy="195263"/>
          </a:xfrm>
          <a:custGeom>
            <a:avLst/>
            <a:gdLst>
              <a:gd name="T0" fmla="*/ 8 w 195"/>
              <a:gd name="T1" fmla="*/ 4 h 298"/>
              <a:gd name="T2" fmla="*/ 10 w 195"/>
              <a:gd name="T3" fmla="*/ 0 h 298"/>
              <a:gd name="T4" fmla="*/ 22 w 195"/>
              <a:gd name="T5" fmla="*/ 7 h 298"/>
              <a:gd name="T6" fmla="*/ 31 w 195"/>
              <a:gd name="T7" fmla="*/ 8 h 298"/>
              <a:gd name="T8" fmla="*/ 35 w 195"/>
              <a:gd name="T9" fmla="*/ 12 h 298"/>
              <a:gd name="T10" fmla="*/ 36 w 195"/>
              <a:gd name="T11" fmla="*/ 17 h 298"/>
              <a:gd name="T12" fmla="*/ 44 w 195"/>
              <a:gd name="T13" fmla="*/ 24 h 298"/>
              <a:gd name="T14" fmla="*/ 42 w 195"/>
              <a:gd name="T15" fmla="*/ 30 h 298"/>
              <a:gd name="T16" fmla="*/ 38 w 195"/>
              <a:gd name="T17" fmla="*/ 34 h 298"/>
              <a:gd name="T18" fmla="*/ 40 w 195"/>
              <a:gd name="T19" fmla="*/ 49 h 298"/>
              <a:gd name="T20" fmla="*/ 22 w 195"/>
              <a:gd name="T21" fmla="*/ 50 h 298"/>
              <a:gd name="T22" fmla="*/ 16 w 195"/>
              <a:gd name="T23" fmla="*/ 51 h 298"/>
              <a:gd name="T24" fmla="*/ 14 w 195"/>
              <a:gd name="T25" fmla="*/ 48 h 298"/>
              <a:gd name="T26" fmla="*/ 0 w 195"/>
              <a:gd name="T27" fmla="*/ 46 h 298"/>
              <a:gd name="T28" fmla="*/ 10 w 195"/>
              <a:gd name="T29" fmla="*/ 37 h 298"/>
              <a:gd name="T30" fmla="*/ 11 w 195"/>
              <a:gd name="T31" fmla="*/ 28 h 298"/>
              <a:gd name="T32" fmla="*/ 6 w 195"/>
              <a:gd name="T33" fmla="*/ 22 h 298"/>
              <a:gd name="T34" fmla="*/ 10 w 195"/>
              <a:gd name="T35" fmla="*/ 21 h 298"/>
              <a:gd name="T36" fmla="*/ 11 w 195"/>
              <a:gd name="T37" fmla="*/ 14 h 298"/>
              <a:gd name="T38" fmla="*/ 8 w 195"/>
              <a:gd name="T39" fmla="*/ 4 h 2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5"/>
              <a:gd name="T61" fmla="*/ 0 h 298"/>
              <a:gd name="T62" fmla="*/ 195 w 195"/>
              <a:gd name="T63" fmla="*/ 298 h 2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5" h="298">
                <a:moveTo>
                  <a:pt x="34" y="25"/>
                </a:moveTo>
                <a:lnTo>
                  <a:pt x="47" y="0"/>
                </a:lnTo>
                <a:lnTo>
                  <a:pt x="96" y="44"/>
                </a:lnTo>
                <a:lnTo>
                  <a:pt x="137" y="46"/>
                </a:lnTo>
                <a:lnTo>
                  <a:pt x="155" y="68"/>
                </a:lnTo>
                <a:lnTo>
                  <a:pt x="160" y="98"/>
                </a:lnTo>
                <a:lnTo>
                  <a:pt x="195" y="140"/>
                </a:lnTo>
                <a:lnTo>
                  <a:pt x="186" y="178"/>
                </a:lnTo>
                <a:lnTo>
                  <a:pt x="166" y="199"/>
                </a:lnTo>
                <a:lnTo>
                  <a:pt x="175" y="285"/>
                </a:lnTo>
                <a:lnTo>
                  <a:pt x="99" y="295"/>
                </a:lnTo>
                <a:lnTo>
                  <a:pt x="71" y="298"/>
                </a:lnTo>
                <a:lnTo>
                  <a:pt x="60" y="282"/>
                </a:lnTo>
                <a:lnTo>
                  <a:pt x="0" y="268"/>
                </a:lnTo>
                <a:lnTo>
                  <a:pt x="43" y="219"/>
                </a:lnTo>
                <a:lnTo>
                  <a:pt x="51" y="168"/>
                </a:lnTo>
                <a:lnTo>
                  <a:pt x="26" y="130"/>
                </a:lnTo>
                <a:lnTo>
                  <a:pt x="41" y="123"/>
                </a:lnTo>
                <a:lnTo>
                  <a:pt x="49" y="82"/>
                </a:lnTo>
                <a:lnTo>
                  <a:pt x="34" y="25"/>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90" name="Freeform 186"/>
          <p:cNvSpPr>
            <a:spLocks/>
          </p:cNvSpPr>
          <p:nvPr/>
        </p:nvSpPr>
        <p:spPr bwMode="auto">
          <a:xfrm>
            <a:off x="6900352" y="5050320"/>
            <a:ext cx="123825" cy="127000"/>
          </a:xfrm>
          <a:custGeom>
            <a:avLst/>
            <a:gdLst>
              <a:gd name="T0" fmla="*/ 0 w 164"/>
              <a:gd name="T1" fmla="*/ 12 h 194"/>
              <a:gd name="T2" fmla="*/ 5 w 164"/>
              <a:gd name="T3" fmla="*/ 16 h 194"/>
              <a:gd name="T4" fmla="*/ 9 w 164"/>
              <a:gd name="T5" fmla="*/ 18 h 194"/>
              <a:gd name="T6" fmla="*/ 12 w 164"/>
              <a:gd name="T7" fmla="*/ 27 h 194"/>
              <a:gd name="T8" fmla="*/ 20 w 164"/>
              <a:gd name="T9" fmla="*/ 28 h 194"/>
              <a:gd name="T10" fmla="*/ 27 w 164"/>
              <a:gd name="T11" fmla="*/ 29 h 194"/>
              <a:gd name="T12" fmla="*/ 30 w 164"/>
              <a:gd name="T13" fmla="*/ 33 h 194"/>
              <a:gd name="T14" fmla="*/ 36 w 164"/>
              <a:gd name="T15" fmla="*/ 33 h 194"/>
              <a:gd name="T16" fmla="*/ 36 w 164"/>
              <a:gd name="T17" fmla="*/ 26 h 194"/>
              <a:gd name="T18" fmla="*/ 37 w 164"/>
              <a:gd name="T19" fmla="*/ 23 h 194"/>
              <a:gd name="T20" fmla="*/ 33 w 164"/>
              <a:gd name="T21" fmla="*/ 21 h 194"/>
              <a:gd name="T22" fmla="*/ 34 w 164"/>
              <a:gd name="T23" fmla="*/ 19 h 194"/>
              <a:gd name="T24" fmla="*/ 30 w 164"/>
              <a:gd name="T25" fmla="*/ 19 h 194"/>
              <a:gd name="T26" fmla="*/ 29 w 164"/>
              <a:gd name="T27" fmla="*/ 16 h 194"/>
              <a:gd name="T28" fmla="*/ 27 w 164"/>
              <a:gd name="T29" fmla="*/ 15 h 194"/>
              <a:gd name="T30" fmla="*/ 27 w 164"/>
              <a:gd name="T31" fmla="*/ 13 h 194"/>
              <a:gd name="T32" fmla="*/ 25 w 164"/>
              <a:gd name="T33" fmla="*/ 5 h 194"/>
              <a:gd name="T34" fmla="*/ 15 w 164"/>
              <a:gd name="T35" fmla="*/ 1 h 194"/>
              <a:gd name="T36" fmla="*/ 12 w 164"/>
              <a:gd name="T37" fmla="*/ 1 h 194"/>
              <a:gd name="T38" fmla="*/ 10 w 164"/>
              <a:gd name="T39" fmla="*/ 0 h 194"/>
              <a:gd name="T40" fmla="*/ 7 w 164"/>
              <a:gd name="T41" fmla="*/ 1 h 194"/>
              <a:gd name="T42" fmla="*/ 3 w 164"/>
              <a:gd name="T43" fmla="*/ 2 h 194"/>
              <a:gd name="T44" fmla="*/ 1 w 164"/>
              <a:gd name="T45" fmla="*/ 4 h 194"/>
              <a:gd name="T46" fmla="*/ 0 w 164"/>
              <a:gd name="T47" fmla="*/ 8 h 194"/>
              <a:gd name="T48" fmla="*/ 0 w 164"/>
              <a:gd name="T49" fmla="*/ 12 h 1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4"/>
              <a:gd name="T76" fmla="*/ 0 h 194"/>
              <a:gd name="T77" fmla="*/ 164 w 164"/>
              <a:gd name="T78" fmla="*/ 194 h 1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4" h="194">
                <a:moveTo>
                  <a:pt x="3" y="70"/>
                </a:moveTo>
                <a:lnTo>
                  <a:pt x="24" y="98"/>
                </a:lnTo>
                <a:lnTo>
                  <a:pt x="39" y="107"/>
                </a:lnTo>
                <a:lnTo>
                  <a:pt x="52" y="159"/>
                </a:lnTo>
                <a:lnTo>
                  <a:pt x="89" y="165"/>
                </a:lnTo>
                <a:lnTo>
                  <a:pt x="120" y="173"/>
                </a:lnTo>
                <a:lnTo>
                  <a:pt x="135" y="192"/>
                </a:lnTo>
                <a:lnTo>
                  <a:pt x="160" y="194"/>
                </a:lnTo>
                <a:lnTo>
                  <a:pt x="157" y="152"/>
                </a:lnTo>
                <a:lnTo>
                  <a:pt x="164" y="136"/>
                </a:lnTo>
                <a:lnTo>
                  <a:pt x="148" y="126"/>
                </a:lnTo>
                <a:lnTo>
                  <a:pt x="152" y="115"/>
                </a:lnTo>
                <a:lnTo>
                  <a:pt x="133" y="112"/>
                </a:lnTo>
                <a:lnTo>
                  <a:pt x="130" y="96"/>
                </a:lnTo>
                <a:lnTo>
                  <a:pt x="119" y="89"/>
                </a:lnTo>
                <a:lnTo>
                  <a:pt x="120" y="75"/>
                </a:lnTo>
                <a:lnTo>
                  <a:pt x="112" y="30"/>
                </a:lnTo>
                <a:lnTo>
                  <a:pt x="65" y="4"/>
                </a:lnTo>
                <a:lnTo>
                  <a:pt x="52" y="8"/>
                </a:lnTo>
                <a:lnTo>
                  <a:pt x="41" y="0"/>
                </a:lnTo>
                <a:lnTo>
                  <a:pt x="31" y="8"/>
                </a:lnTo>
                <a:lnTo>
                  <a:pt x="15" y="12"/>
                </a:lnTo>
                <a:lnTo>
                  <a:pt x="5" y="25"/>
                </a:lnTo>
                <a:lnTo>
                  <a:pt x="0" y="49"/>
                </a:lnTo>
                <a:lnTo>
                  <a:pt x="3" y="7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91" name="Freeform 187"/>
          <p:cNvSpPr>
            <a:spLocks/>
          </p:cNvSpPr>
          <p:nvPr/>
        </p:nvSpPr>
        <p:spPr bwMode="auto">
          <a:xfrm>
            <a:off x="6806689" y="5166207"/>
            <a:ext cx="150813" cy="101600"/>
          </a:xfrm>
          <a:custGeom>
            <a:avLst/>
            <a:gdLst>
              <a:gd name="T0" fmla="*/ 35 w 199"/>
              <a:gd name="T1" fmla="*/ 26 h 155"/>
              <a:gd name="T2" fmla="*/ 39 w 199"/>
              <a:gd name="T3" fmla="*/ 26 h 155"/>
              <a:gd name="T4" fmla="*/ 45 w 199"/>
              <a:gd name="T5" fmla="*/ 25 h 155"/>
              <a:gd name="T6" fmla="*/ 43 w 199"/>
              <a:gd name="T7" fmla="*/ 18 h 155"/>
              <a:gd name="T8" fmla="*/ 43 w 199"/>
              <a:gd name="T9" fmla="*/ 16 h 155"/>
              <a:gd name="T10" fmla="*/ 38 w 199"/>
              <a:gd name="T11" fmla="*/ 11 h 155"/>
              <a:gd name="T12" fmla="*/ 37 w 199"/>
              <a:gd name="T13" fmla="*/ 7 h 155"/>
              <a:gd name="T14" fmla="*/ 33 w 199"/>
              <a:gd name="T15" fmla="*/ 6 h 155"/>
              <a:gd name="T16" fmla="*/ 28 w 199"/>
              <a:gd name="T17" fmla="*/ 5 h 155"/>
              <a:gd name="T18" fmla="*/ 21 w 199"/>
              <a:gd name="T19" fmla="*/ 6 h 155"/>
              <a:gd name="T20" fmla="*/ 20 w 199"/>
              <a:gd name="T21" fmla="*/ 5 h 155"/>
              <a:gd name="T22" fmla="*/ 12 w 199"/>
              <a:gd name="T23" fmla="*/ 4 h 155"/>
              <a:gd name="T24" fmla="*/ 13 w 199"/>
              <a:gd name="T25" fmla="*/ 2 h 155"/>
              <a:gd name="T26" fmla="*/ 11 w 199"/>
              <a:gd name="T27" fmla="*/ 0 h 155"/>
              <a:gd name="T28" fmla="*/ 8 w 199"/>
              <a:gd name="T29" fmla="*/ 0 h 155"/>
              <a:gd name="T30" fmla="*/ 7 w 199"/>
              <a:gd name="T31" fmla="*/ 5 h 155"/>
              <a:gd name="T32" fmla="*/ 2 w 199"/>
              <a:gd name="T33" fmla="*/ 6 h 155"/>
              <a:gd name="T34" fmla="*/ 0 w 199"/>
              <a:gd name="T35" fmla="*/ 9 h 155"/>
              <a:gd name="T36" fmla="*/ 1 w 199"/>
              <a:gd name="T37" fmla="*/ 14 h 155"/>
              <a:gd name="T38" fmla="*/ 5 w 199"/>
              <a:gd name="T39" fmla="*/ 13 h 155"/>
              <a:gd name="T40" fmla="*/ 9 w 199"/>
              <a:gd name="T41" fmla="*/ 13 h 155"/>
              <a:gd name="T42" fmla="*/ 12 w 199"/>
              <a:gd name="T43" fmla="*/ 24 h 155"/>
              <a:gd name="T44" fmla="*/ 17 w 199"/>
              <a:gd name="T45" fmla="*/ 22 h 155"/>
              <a:gd name="T46" fmla="*/ 20 w 199"/>
              <a:gd name="T47" fmla="*/ 20 h 155"/>
              <a:gd name="T48" fmla="*/ 23 w 199"/>
              <a:gd name="T49" fmla="*/ 19 h 155"/>
              <a:gd name="T50" fmla="*/ 25 w 199"/>
              <a:gd name="T51" fmla="*/ 21 h 155"/>
              <a:gd name="T52" fmla="*/ 30 w 199"/>
              <a:gd name="T53" fmla="*/ 19 h 155"/>
              <a:gd name="T54" fmla="*/ 34 w 199"/>
              <a:gd name="T55" fmla="*/ 19 h 155"/>
              <a:gd name="T56" fmla="*/ 35 w 199"/>
              <a:gd name="T57" fmla="*/ 26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9"/>
              <a:gd name="T88" fmla="*/ 0 h 155"/>
              <a:gd name="T89" fmla="*/ 199 w 19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9" h="155">
                <a:moveTo>
                  <a:pt x="153" y="150"/>
                </a:moveTo>
                <a:lnTo>
                  <a:pt x="170" y="155"/>
                </a:lnTo>
                <a:lnTo>
                  <a:pt x="199" y="148"/>
                </a:lnTo>
                <a:lnTo>
                  <a:pt x="188" y="107"/>
                </a:lnTo>
                <a:lnTo>
                  <a:pt x="191" y="92"/>
                </a:lnTo>
                <a:lnTo>
                  <a:pt x="168" y="65"/>
                </a:lnTo>
                <a:lnTo>
                  <a:pt x="162" y="41"/>
                </a:lnTo>
                <a:lnTo>
                  <a:pt x="147" y="33"/>
                </a:lnTo>
                <a:lnTo>
                  <a:pt x="121" y="27"/>
                </a:lnTo>
                <a:lnTo>
                  <a:pt x="95" y="36"/>
                </a:lnTo>
                <a:lnTo>
                  <a:pt x="87" y="27"/>
                </a:lnTo>
                <a:lnTo>
                  <a:pt x="53" y="25"/>
                </a:lnTo>
                <a:lnTo>
                  <a:pt x="58" y="9"/>
                </a:lnTo>
                <a:lnTo>
                  <a:pt x="47" y="0"/>
                </a:lnTo>
                <a:lnTo>
                  <a:pt x="34" y="3"/>
                </a:lnTo>
                <a:lnTo>
                  <a:pt x="32" y="26"/>
                </a:lnTo>
                <a:lnTo>
                  <a:pt x="11" y="36"/>
                </a:lnTo>
                <a:lnTo>
                  <a:pt x="0" y="55"/>
                </a:lnTo>
                <a:lnTo>
                  <a:pt x="5" y="83"/>
                </a:lnTo>
                <a:lnTo>
                  <a:pt x="20" y="77"/>
                </a:lnTo>
                <a:lnTo>
                  <a:pt x="40" y="78"/>
                </a:lnTo>
                <a:lnTo>
                  <a:pt x="52" y="141"/>
                </a:lnTo>
                <a:lnTo>
                  <a:pt x="75" y="128"/>
                </a:lnTo>
                <a:lnTo>
                  <a:pt x="86" y="118"/>
                </a:lnTo>
                <a:lnTo>
                  <a:pt x="103" y="115"/>
                </a:lnTo>
                <a:lnTo>
                  <a:pt x="112" y="122"/>
                </a:lnTo>
                <a:lnTo>
                  <a:pt x="130" y="110"/>
                </a:lnTo>
                <a:lnTo>
                  <a:pt x="149" y="115"/>
                </a:lnTo>
                <a:lnTo>
                  <a:pt x="153" y="15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92" name="Freeform 188"/>
          <p:cNvSpPr>
            <a:spLocks/>
          </p:cNvSpPr>
          <p:nvPr/>
        </p:nvSpPr>
        <p:spPr bwMode="auto">
          <a:xfrm>
            <a:off x="6760652" y="5237645"/>
            <a:ext cx="161925" cy="161925"/>
          </a:xfrm>
          <a:custGeom>
            <a:avLst/>
            <a:gdLst>
              <a:gd name="T0" fmla="*/ 2 w 214"/>
              <a:gd name="T1" fmla="*/ 28 h 248"/>
              <a:gd name="T2" fmla="*/ 3 w 214"/>
              <a:gd name="T3" fmla="*/ 22 h 248"/>
              <a:gd name="T4" fmla="*/ 6 w 214"/>
              <a:gd name="T5" fmla="*/ 20 h 248"/>
              <a:gd name="T6" fmla="*/ 5 w 214"/>
              <a:gd name="T7" fmla="*/ 18 h 248"/>
              <a:gd name="T8" fmla="*/ 7 w 214"/>
              <a:gd name="T9" fmla="*/ 15 h 248"/>
              <a:gd name="T10" fmla="*/ 9 w 214"/>
              <a:gd name="T11" fmla="*/ 14 h 248"/>
              <a:gd name="T12" fmla="*/ 11 w 214"/>
              <a:gd name="T13" fmla="*/ 9 h 248"/>
              <a:gd name="T14" fmla="*/ 16 w 214"/>
              <a:gd name="T15" fmla="*/ 7 h 248"/>
              <a:gd name="T16" fmla="*/ 22 w 214"/>
              <a:gd name="T17" fmla="*/ 8 h 248"/>
              <a:gd name="T18" fmla="*/ 26 w 214"/>
              <a:gd name="T19" fmla="*/ 5 h 248"/>
              <a:gd name="T20" fmla="*/ 31 w 214"/>
              <a:gd name="T21" fmla="*/ 3 h 248"/>
              <a:gd name="T22" fmla="*/ 33 w 214"/>
              <a:gd name="T23" fmla="*/ 1 h 248"/>
              <a:gd name="T24" fmla="*/ 37 w 214"/>
              <a:gd name="T25" fmla="*/ 1 h 248"/>
              <a:gd name="T26" fmla="*/ 39 w 214"/>
              <a:gd name="T27" fmla="*/ 2 h 248"/>
              <a:gd name="T28" fmla="*/ 43 w 214"/>
              <a:gd name="T29" fmla="*/ 0 h 248"/>
              <a:gd name="T30" fmla="*/ 48 w 214"/>
              <a:gd name="T31" fmla="*/ 1 h 248"/>
              <a:gd name="T32" fmla="*/ 49 w 214"/>
              <a:gd name="T33" fmla="*/ 7 h 248"/>
              <a:gd name="T34" fmla="*/ 44 w 214"/>
              <a:gd name="T35" fmla="*/ 9 h 248"/>
              <a:gd name="T36" fmla="*/ 45 w 214"/>
              <a:gd name="T37" fmla="*/ 12 h 248"/>
              <a:gd name="T38" fmla="*/ 39 w 214"/>
              <a:gd name="T39" fmla="*/ 17 h 248"/>
              <a:gd name="T40" fmla="*/ 36 w 214"/>
              <a:gd name="T41" fmla="*/ 21 h 248"/>
              <a:gd name="T42" fmla="*/ 40 w 214"/>
              <a:gd name="T43" fmla="*/ 23 h 248"/>
              <a:gd name="T44" fmla="*/ 40 w 214"/>
              <a:gd name="T45" fmla="*/ 27 h 248"/>
              <a:gd name="T46" fmla="*/ 39 w 214"/>
              <a:gd name="T47" fmla="*/ 32 h 248"/>
              <a:gd name="T48" fmla="*/ 40 w 214"/>
              <a:gd name="T49" fmla="*/ 36 h 248"/>
              <a:gd name="T50" fmla="*/ 38 w 214"/>
              <a:gd name="T51" fmla="*/ 42 h 248"/>
              <a:gd name="T52" fmla="*/ 33 w 214"/>
              <a:gd name="T53" fmla="*/ 41 h 248"/>
              <a:gd name="T54" fmla="*/ 30 w 214"/>
              <a:gd name="T55" fmla="*/ 36 h 248"/>
              <a:gd name="T56" fmla="*/ 25 w 214"/>
              <a:gd name="T57" fmla="*/ 35 h 248"/>
              <a:gd name="T58" fmla="*/ 22 w 214"/>
              <a:gd name="T59" fmla="*/ 37 h 248"/>
              <a:gd name="T60" fmla="*/ 19 w 214"/>
              <a:gd name="T61" fmla="*/ 37 h 248"/>
              <a:gd name="T62" fmla="*/ 16 w 214"/>
              <a:gd name="T63" fmla="*/ 33 h 248"/>
              <a:gd name="T64" fmla="*/ 11 w 214"/>
              <a:gd name="T65" fmla="*/ 33 h 248"/>
              <a:gd name="T66" fmla="*/ 9 w 214"/>
              <a:gd name="T67" fmla="*/ 30 h 248"/>
              <a:gd name="T68" fmla="*/ 0 w 214"/>
              <a:gd name="T69" fmla="*/ 29 h 248"/>
              <a:gd name="T70" fmla="*/ 2 w 214"/>
              <a:gd name="T71" fmla="*/ 28 h 2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4"/>
              <a:gd name="T109" fmla="*/ 0 h 248"/>
              <a:gd name="T110" fmla="*/ 214 w 214"/>
              <a:gd name="T111" fmla="*/ 248 h 2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4" h="248">
                <a:moveTo>
                  <a:pt x="8" y="166"/>
                </a:moveTo>
                <a:lnTo>
                  <a:pt x="12" y="131"/>
                </a:lnTo>
                <a:lnTo>
                  <a:pt x="25" y="120"/>
                </a:lnTo>
                <a:lnTo>
                  <a:pt x="21" y="108"/>
                </a:lnTo>
                <a:lnTo>
                  <a:pt x="29" y="89"/>
                </a:lnTo>
                <a:lnTo>
                  <a:pt x="40" y="85"/>
                </a:lnTo>
                <a:lnTo>
                  <a:pt x="49" y="53"/>
                </a:lnTo>
                <a:lnTo>
                  <a:pt x="72" y="41"/>
                </a:lnTo>
                <a:lnTo>
                  <a:pt x="97" y="46"/>
                </a:lnTo>
                <a:lnTo>
                  <a:pt x="113" y="31"/>
                </a:lnTo>
                <a:lnTo>
                  <a:pt x="136" y="18"/>
                </a:lnTo>
                <a:lnTo>
                  <a:pt x="147" y="8"/>
                </a:lnTo>
                <a:lnTo>
                  <a:pt x="164" y="5"/>
                </a:lnTo>
                <a:lnTo>
                  <a:pt x="173" y="12"/>
                </a:lnTo>
                <a:lnTo>
                  <a:pt x="191" y="0"/>
                </a:lnTo>
                <a:lnTo>
                  <a:pt x="210" y="5"/>
                </a:lnTo>
                <a:lnTo>
                  <a:pt x="214" y="40"/>
                </a:lnTo>
                <a:lnTo>
                  <a:pt x="194" y="55"/>
                </a:lnTo>
                <a:lnTo>
                  <a:pt x="200" y="67"/>
                </a:lnTo>
                <a:lnTo>
                  <a:pt x="172" y="100"/>
                </a:lnTo>
                <a:lnTo>
                  <a:pt x="160" y="126"/>
                </a:lnTo>
                <a:lnTo>
                  <a:pt x="177" y="134"/>
                </a:lnTo>
                <a:lnTo>
                  <a:pt x="174" y="159"/>
                </a:lnTo>
                <a:lnTo>
                  <a:pt x="172" y="187"/>
                </a:lnTo>
                <a:lnTo>
                  <a:pt x="175" y="211"/>
                </a:lnTo>
                <a:lnTo>
                  <a:pt x="167" y="248"/>
                </a:lnTo>
                <a:lnTo>
                  <a:pt x="145" y="242"/>
                </a:lnTo>
                <a:lnTo>
                  <a:pt x="132" y="214"/>
                </a:lnTo>
                <a:lnTo>
                  <a:pt x="109" y="210"/>
                </a:lnTo>
                <a:lnTo>
                  <a:pt x="99" y="221"/>
                </a:lnTo>
                <a:lnTo>
                  <a:pt x="84" y="219"/>
                </a:lnTo>
                <a:lnTo>
                  <a:pt x="69" y="195"/>
                </a:lnTo>
                <a:lnTo>
                  <a:pt x="49" y="195"/>
                </a:lnTo>
                <a:lnTo>
                  <a:pt x="40" y="175"/>
                </a:lnTo>
                <a:lnTo>
                  <a:pt x="0" y="170"/>
                </a:lnTo>
                <a:lnTo>
                  <a:pt x="8" y="16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93" name="Freeform 189"/>
          <p:cNvSpPr>
            <a:spLocks/>
          </p:cNvSpPr>
          <p:nvPr/>
        </p:nvSpPr>
        <p:spPr bwMode="auto">
          <a:xfrm>
            <a:off x="6876539" y="5326545"/>
            <a:ext cx="209550" cy="177800"/>
          </a:xfrm>
          <a:custGeom>
            <a:avLst/>
            <a:gdLst>
              <a:gd name="T0" fmla="*/ 32 w 277"/>
              <a:gd name="T1" fmla="*/ 7 h 276"/>
              <a:gd name="T2" fmla="*/ 39 w 277"/>
              <a:gd name="T3" fmla="*/ 8 h 276"/>
              <a:gd name="T4" fmla="*/ 43 w 277"/>
              <a:gd name="T5" fmla="*/ 10 h 276"/>
              <a:gd name="T6" fmla="*/ 46 w 277"/>
              <a:gd name="T7" fmla="*/ 8 h 276"/>
              <a:gd name="T8" fmla="*/ 51 w 277"/>
              <a:gd name="T9" fmla="*/ 7 h 276"/>
              <a:gd name="T10" fmla="*/ 54 w 277"/>
              <a:gd name="T11" fmla="*/ 4 h 276"/>
              <a:gd name="T12" fmla="*/ 59 w 277"/>
              <a:gd name="T13" fmla="*/ 4 h 276"/>
              <a:gd name="T14" fmla="*/ 62 w 277"/>
              <a:gd name="T15" fmla="*/ 6 h 276"/>
              <a:gd name="T16" fmla="*/ 63 w 277"/>
              <a:gd name="T17" fmla="*/ 9 h 276"/>
              <a:gd name="T18" fmla="*/ 61 w 277"/>
              <a:gd name="T19" fmla="*/ 11 h 276"/>
              <a:gd name="T20" fmla="*/ 61 w 277"/>
              <a:gd name="T21" fmla="*/ 15 h 276"/>
              <a:gd name="T22" fmla="*/ 56 w 277"/>
              <a:gd name="T23" fmla="*/ 13 h 276"/>
              <a:gd name="T24" fmla="*/ 53 w 277"/>
              <a:gd name="T25" fmla="*/ 15 h 276"/>
              <a:gd name="T26" fmla="*/ 53 w 277"/>
              <a:gd name="T27" fmla="*/ 21 h 276"/>
              <a:gd name="T28" fmla="*/ 52 w 277"/>
              <a:gd name="T29" fmla="*/ 23 h 276"/>
              <a:gd name="T30" fmla="*/ 53 w 277"/>
              <a:gd name="T31" fmla="*/ 27 h 276"/>
              <a:gd name="T32" fmla="*/ 50 w 277"/>
              <a:gd name="T33" fmla="*/ 29 h 276"/>
              <a:gd name="T34" fmla="*/ 50 w 277"/>
              <a:gd name="T35" fmla="*/ 34 h 276"/>
              <a:gd name="T36" fmla="*/ 53 w 277"/>
              <a:gd name="T37" fmla="*/ 35 h 276"/>
              <a:gd name="T38" fmla="*/ 55 w 277"/>
              <a:gd name="T39" fmla="*/ 40 h 276"/>
              <a:gd name="T40" fmla="*/ 43 w 277"/>
              <a:gd name="T41" fmla="*/ 37 h 276"/>
              <a:gd name="T42" fmla="*/ 32 w 277"/>
              <a:gd name="T43" fmla="*/ 38 h 276"/>
              <a:gd name="T44" fmla="*/ 29 w 277"/>
              <a:gd name="T45" fmla="*/ 36 h 276"/>
              <a:gd name="T46" fmla="*/ 24 w 277"/>
              <a:gd name="T47" fmla="*/ 36 h 276"/>
              <a:gd name="T48" fmla="*/ 27 w 277"/>
              <a:gd name="T49" fmla="*/ 39 h 276"/>
              <a:gd name="T50" fmla="*/ 22 w 277"/>
              <a:gd name="T51" fmla="*/ 39 h 276"/>
              <a:gd name="T52" fmla="*/ 20 w 277"/>
              <a:gd name="T53" fmla="*/ 41 h 276"/>
              <a:gd name="T54" fmla="*/ 18 w 277"/>
              <a:gd name="T55" fmla="*/ 42 h 276"/>
              <a:gd name="T56" fmla="*/ 14 w 277"/>
              <a:gd name="T57" fmla="*/ 43 h 276"/>
              <a:gd name="T58" fmla="*/ 13 w 277"/>
              <a:gd name="T59" fmla="*/ 45 h 276"/>
              <a:gd name="T60" fmla="*/ 9 w 277"/>
              <a:gd name="T61" fmla="*/ 45 h 276"/>
              <a:gd name="T62" fmla="*/ 8 w 277"/>
              <a:gd name="T63" fmla="*/ 41 h 276"/>
              <a:gd name="T64" fmla="*/ 5 w 277"/>
              <a:gd name="T65" fmla="*/ 38 h 276"/>
              <a:gd name="T66" fmla="*/ 0 w 277"/>
              <a:gd name="T67" fmla="*/ 36 h 276"/>
              <a:gd name="T68" fmla="*/ 1 w 277"/>
              <a:gd name="T69" fmla="*/ 33 h 276"/>
              <a:gd name="T70" fmla="*/ 2 w 277"/>
              <a:gd name="T71" fmla="*/ 26 h 276"/>
              <a:gd name="T72" fmla="*/ 3 w 277"/>
              <a:gd name="T73" fmla="*/ 19 h 276"/>
              <a:gd name="T74" fmla="*/ 5 w 277"/>
              <a:gd name="T75" fmla="*/ 13 h 276"/>
              <a:gd name="T76" fmla="*/ 4 w 277"/>
              <a:gd name="T77" fmla="*/ 9 h 276"/>
              <a:gd name="T78" fmla="*/ 5 w 277"/>
              <a:gd name="T79" fmla="*/ 4 h 276"/>
              <a:gd name="T80" fmla="*/ 5 w 277"/>
              <a:gd name="T81" fmla="*/ 0 h 276"/>
              <a:gd name="T82" fmla="*/ 11 w 277"/>
              <a:gd name="T83" fmla="*/ 1 h 276"/>
              <a:gd name="T84" fmla="*/ 13 w 277"/>
              <a:gd name="T85" fmla="*/ 4 h 276"/>
              <a:gd name="T86" fmla="*/ 18 w 277"/>
              <a:gd name="T87" fmla="*/ 5 h 276"/>
              <a:gd name="T88" fmla="*/ 23 w 277"/>
              <a:gd name="T89" fmla="*/ 8 h 276"/>
              <a:gd name="T90" fmla="*/ 29 w 277"/>
              <a:gd name="T91" fmla="*/ 8 h 276"/>
              <a:gd name="T92" fmla="*/ 32 w 277"/>
              <a:gd name="T93" fmla="*/ 7 h 2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7"/>
              <a:gd name="T142" fmla="*/ 0 h 276"/>
              <a:gd name="T143" fmla="*/ 277 w 277"/>
              <a:gd name="T144" fmla="*/ 276 h 2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7" h="276">
                <a:moveTo>
                  <a:pt x="142" y="44"/>
                </a:moveTo>
                <a:lnTo>
                  <a:pt x="169" y="47"/>
                </a:lnTo>
                <a:lnTo>
                  <a:pt x="189" y="61"/>
                </a:lnTo>
                <a:lnTo>
                  <a:pt x="204" y="46"/>
                </a:lnTo>
                <a:lnTo>
                  <a:pt x="222" y="45"/>
                </a:lnTo>
                <a:lnTo>
                  <a:pt x="237" y="23"/>
                </a:lnTo>
                <a:lnTo>
                  <a:pt x="259" y="27"/>
                </a:lnTo>
                <a:lnTo>
                  <a:pt x="273" y="40"/>
                </a:lnTo>
                <a:lnTo>
                  <a:pt x="277" y="57"/>
                </a:lnTo>
                <a:lnTo>
                  <a:pt x="268" y="66"/>
                </a:lnTo>
                <a:lnTo>
                  <a:pt x="267" y="93"/>
                </a:lnTo>
                <a:lnTo>
                  <a:pt x="248" y="80"/>
                </a:lnTo>
                <a:lnTo>
                  <a:pt x="233" y="93"/>
                </a:lnTo>
                <a:lnTo>
                  <a:pt x="234" y="126"/>
                </a:lnTo>
                <a:lnTo>
                  <a:pt x="230" y="138"/>
                </a:lnTo>
                <a:lnTo>
                  <a:pt x="235" y="165"/>
                </a:lnTo>
                <a:lnTo>
                  <a:pt x="220" y="174"/>
                </a:lnTo>
                <a:lnTo>
                  <a:pt x="221" y="207"/>
                </a:lnTo>
                <a:lnTo>
                  <a:pt x="233" y="214"/>
                </a:lnTo>
                <a:lnTo>
                  <a:pt x="243" y="241"/>
                </a:lnTo>
                <a:lnTo>
                  <a:pt x="192" y="222"/>
                </a:lnTo>
                <a:lnTo>
                  <a:pt x="140" y="230"/>
                </a:lnTo>
                <a:lnTo>
                  <a:pt x="125" y="218"/>
                </a:lnTo>
                <a:lnTo>
                  <a:pt x="106" y="218"/>
                </a:lnTo>
                <a:lnTo>
                  <a:pt x="120" y="239"/>
                </a:lnTo>
                <a:lnTo>
                  <a:pt x="97" y="238"/>
                </a:lnTo>
                <a:lnTo>
                  <a:pt x="91" y="247"/>
                </a:lnTo>
                <a:lnTo>
                  <a:pt x="77" y="257"/>
                </a:lnTo>
                <a:lnTo>
                  <a:pt x="63" y="260"/>
                </a:lnTo>
                <a:lnTo>
                  <a:pt x="58" y="275"/>
                </a:lnTo>
                <a:lnTo>
                  <a:pt x="40" y="276"/>
                </a:lnTo>
                <a:lnTo>
                  <a:pt x="34" y="246"/>
                </a:lnTo>
                <a:lnTo>
                  <a:pt x="20" y="232"/>
                </a:lnTo>
                <a:lnTo>
                  <a:pt x="0" y="220"/>
                </a:lnTo>
                <a:lnTo>
                  <a:pt x="7" y="199"/>
                </a:lnTo>
                <a:lnTo>
                  <a:pt x="9" y="161"/>
                </a:lnTo>
                <a:lnTo>
                  <a:pt x="13" y="114"/>
                </a:lnTo>
                <a:lnTo>
                  <a:pt x="21" y="77"/>
                </a:lnTo>
                <a:lnTo>
                  <a:pt x="18" y="53"/>
                </a:lnTo>
                <a:lnTo>
                  <a:pt x="20" y="25"/>
                </a:lnTo>
                <a:lnTo>
                  <a:pt x="23" y="0"/>
                </a:lnTo>
                <a:lnTo>
                  <a:pt x="50" y="6"/>
                </a:lnTo>
                <a:lnTo>
                  <a:pt x="56" y="26"/>
                </a:lnTo>
                <a:lnTo>
                  <a:pt x="77" y="31"/>
                </a:lnTo>
                <a:lnTo>
                  <a:pt x="100" y="48"/>
                </a:lnTo>
                <a:lnTo>
                  <a:pt x="126" y="50"/>
                </a:lnTo>
                <a:lnTo>
                  <a:pt x="142" y="4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94" name="Freeform 190"/>
          <p:cNvSpPr>
            <a:spLocks/>
          </p:cNvSpPr>
          <p:nvPr/>
        </p:nvSpPr>
        <p:spPr bwMode="auto">
          <a:xfrm>
            <a:off x="6881302" y="5263045"/>
            <a:ext cx="209550" cy="101600"/>
          </a:xfrm>
          <a:custGeom>
            <a:avLst/>
            <a:gdLst>
              <a:gd name="T0" fmla="*/ 12 w 278"/>
              <a:gd name="T1" fmla="*/ 0 h 157"/>
              <a:gd name="T2" fmla="*/ 16 w 278"/>
              <a:gd name="T3" fmla="*/ 1 h 157"/>
              <a:gd name="T4" fmla="*/ 22 w 278"/>
              <a:gd name="T5" fmla="*/ 0 h 157"/>
              <a:gd name="T6" fmla="*/ 25 w 278"/>
              <a:gd name="T7" fmla="*/ 5 h 157"/>
              <a:gd name="T8" fmla="*/ 36 w 278"/>
              <a:gd name="T9" fmla="*/ 4 h 157"/>
              <a:gd name="T10" fmla="*/ 45 w 278"/>
              <a:gd name="T11" fmla="*/ 6 h 157"/>
              <a:gd name="T12" fmla="*/ 47 w 278"/>
              <a:gd name="T13" fmla="*/ 9 h 157"/>
              <a:gd name="T14" fmla="*/ 52 w 278"/>
              <a:gd name="T15" fmla="*/ 9 h 157"/>
              <a:gd name="T16" fmla="*/ 63 w 278"/>
              <a:gd name="T17" fmla="*/ 15 h 157"/>
              <a:gd name="T18" fmla="*/ 57 w 278"/>
              <a:gd name="T19" fmla="*/ 20 h 157"/>
              <a:gd name="T20" fmla="*/ 52 w 278"/>
              <a:gd name="T21" fmla="*/ 20 h 157"/>
              <a:gd name="T22" fmla="*/ 49 w 278"/>
              <a:gd name="T23" fmla="*/ 23 h 157"/>
              <a:gd name="T24" fmla="*/ 45 w 278"/>
              <a:gd name="T25" fmla="*/ 24 h 157"/>
              <a:gd name="T26" fmla="*/ 41 w 278"/>
              <a:gd name="T27" fmla="*/ 26 h 157"/>
              <a:gd name="T28" fmla="*/ 37 w 278"/>
              <a:gd name="T29" fmla="*/ 24 h 157"/>
              <a:gd name="T30" fmla="*/ 31 w 278"/>
              <a:gd name="T31" fmla="*/ 23 h 157"/>
              <a:gd name="T32" fmla="*/ 27 w 278"/>
              <a:gd name="T33" fmla="*/ 24 h 157"/>
              <a:gd name="T34" fmla="*/ 21 w 278"/>
              <a:gd name="T35" fmla="*/ 24 h 157"/>
              <a:gd name="T36" fmla="*/ 16 w 278"/>
              <a:gd name="T37" fmla="*/ 21 h 157"/>
              <a:gd name="T38" fmla="*/ 11 w 278"/>
              <a:gd name="T39" fmla="*/ 20 h 157"/>
              <a:gd name="T40" fmla="*/ 10 w 278"/>
              <a:gd name="T41" fmla="*/ 17 h 157"/>
              <a:gd name="T42" fmla="*/ 4 w 278"/>
              <a:gd name="T43" fmla="*/ 16 h 157"/>
              <a:gd name="T44" fmla="*/ 0 w 278"/>
              <a:gd name="T45" fmla="*/ 15 h 157"/>
              <a:gd name="T46" fmla="*/ 3 w 278"/>
              <a:gd name="T47" fmla="*/ 10 h 157"/>
              <a:gd name="T48" fmla="*/ 9 w 278"/>
              <a:gd name="T49" fmla="*/ 5 h 157"/>
              <a:gd name="T50" fmla="*/ 8 w 278"/>
              <a:gd name="T51" fmla="*/ 3 h 157"/>
              <a:gd name="T52" fmla="*/ 12 w 278"/>
              <a:gd name="T53" fmla="*/ 0 h 1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8"/>
              <a:gd name="T82" fmla="*/ 0 h 157"/>
              <a:gd name="T83" fmla="*/ 278 w 278"/>
              <a:gd name="T84" fmla="*/ 157 h 1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8" h="157">
                <a:moveTo>
                  <a:pt x="54" y="2"/>
                </a:moveTo>
                <a:lnTo>
                  <a:pt x="71" y="7"/>
                </a:lnTo>
                <a:lnTo>
                  <a:pt x="100" y="0"/>
                </a:lnTo>
                <a:lnTo>
                  <a:pt x="112" y="30"/>
                </a:lnTo>
                <a:lnTo>
                  <a:pt x="159" y="26"/>
                </a:lnTo>
                <a:lnTo>
                  <a:pt x="201" y="36"/>
                </a:lnTo>
                <a:lnTo>
                  <a:pt x="209" y="52"/>
                </a:lnTo>
                <a:lnTo>
                  <a:pt x="232" y="56"/>
                </a:lnTo>
                <a:lnTo>
                  <a:pt x="278" y="92"/>
                </a:lnTo>
                <a:lnTo>
                  <a:pt x="253" y="123"/>
                </a:lnTo>
                <a:lnTo>
                  <a:pt x="231" y="119"/>
                </a:lnTo>
                <a:lnTo>
                  <a:pt x="216" y="141"/>
                </a:lnTo>
                <a:lnTo>
                  <a:pt x="198" y="142"/>
                </a:lnTo>
                <a:lnTo>
                  <a:pt x="183" y="157"/>
                </a:lnTo>
                <a:lnTo>
                  <a:pt x="163" y="143"/>
                </a:lnTo>
                <a:lnTo>
                  <a:pt x="136" y="140"/>
                </a:lnTo>
                <a:lnTo>
                  <a:pt x="120" y="146"/>
                </a:lnTo>
                <a:lnTo>
                  <a:pt x="94" y="144"/>
                </a:lnTo>
                <a:lnTo>
                  <a:pt x="71" y="127"/>
                </a:lnTo>
                <a:lnTo>
                  <a:pt x="50" y="122"/>
                </a:lnTo>
                <a:lnTo>
                  <a:pt x="44" y="102"/>
                </a:lnTo>
                <a:lnTo>
                  <a:pt x="17" y="96"/>
                </a:lnTo>
                <a:lnTo>
                  <a:pt x="0" y="88"/>
                </a:lnTo>
                <a:lnTo>
                  <a:pt x="12" y="62"/>
                </a:lnTo>
                <a:lnTo>
                  <a:pt x="40" y="29"/>
                </a:lnTo>
                <a:lnTo>
                  <a:pt x="34" y="17"/>
                </a:lnTo>
                <a:lnTo>
                  <a:pt x="54" y="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95" name="Freeform 191"/>
          <p:cNvSpPr>
            <a:spLocks/>
          </p:cNvSpPr>
          <p:nvPr/>
        </p:nvSpPr>
        <p:spPr bwMode="auto">
          <a:xfrm>
            <a:off x="6838439" y="5115407"/>
            <a:ext cx="106363" cy="77788"/>
          </a:xfrm>
          <a:custGeom>
            <a:avLst/>
            <a:gdLst>
              <a:gd name="T0" fmla="*/ 10 w 141"/>
              <a:gd name="T1" fmla="*/ 2 h 119"/>
              <a:gd name="T2" fmla="*/ 11 w 141"/>
              <a:gd name="T3" fmla="*/ 6 h 119"/>
              <a:gd name="T4" fmla="*/ 21 w 141"/>
              <a:gd name="T5" fmla="*/ 4 h 119"/>
              <a:gd name="T6" fmla="*/ 24 w 141"/>
              <a:gd name="T7" fmla="*/ 0 h 119"/>
              <a:gd name="T8" fmla="*/ 27 w 141"/>
              <a:gd name="T9" fmla="*/ 2 h 119"/>
              <a:gd name="T10" fmla="*/ 30 w 141"/>
              <a:gd name="T11" fmla="*/ 10 h 119"/>
              <a:gd name="T12" fmla="*/ 32 w 141"/>
              <a:gd name="T13" fmla="*/ 14 h 119"/>
              <a:gd name="T14" fmla="*/ 29 w 141"/>
              <a:gd name="T15" fmla="*/ 16 h 119"/>
              <a:gd name="T16" fmla="*/ 27 w 141"/>
              <a:gd name="T17" fmla="*/ 20 h 119"/>
              <a:gd name="T18" fmla="*/ 24 w 141"/>
              <a:gd name="T19" fmla="*/ 19 h 119"/>
              <a:gd name="T20" fmla="*/ 18 w 141"/>
              <a:gd name="T21" fmla="*/ 18 h 119"/>
              <a:gd name="T22" fmla="*/ 12 w 141"/>
              <a:gd name="T23" fmla="*/ 19 h 119"/>
              <a:gd name="T24" fmla="*/ 10 w 141"/>
              <a:gd name="T25" fmla="*/ 18 h 119"/>
              <a:gd name="T26" fmla="*/ 2 w 141"/>
              <a:gd name="T27" fmla="*/ 17 h 119"/>
              <a:gd name="T28" fmla="*/ 4 w 141"/>
              <a:gd name="T29" fmla="*/ 15 h 119"/>
              <a:gd name="T30" fmla="*/ 1 w 141"/>
              <a:gd name="T31" fmla="*/ 13 h 119"/>
              <a:gd name="T32" fmla="*/ 0 w 141"/>
              <a:gd name="T33" fmla="*/ 4 h 119"/>
              <a:gd name="T34" fmla="*/ 10 w 141"/>
              <a:gd name="T35" fmla="*/ 2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19"/>
              <a:gd name="T56" fmla="*/ 141 w 141"/>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19">
                <a:moveTo>
                  <a:pt x="46" y="15"/>
                </a:moveTo>
                <a:lnTo>
                  <a:pt x="48" y="35"/>
                </a:lnTo>
                <a:lnTo>
                  <a:pt x="93" y="25"/>
                </a:lnTo>
                <a:lnTo>
                  <a:pt x="106" y="0"/>
                </a:lnTo>
                <a:lnTo>
                  <a:pt x="121" y="9"/>
                </a:lnTo>
                <a:lnTo>
                  <a:pt x="134" y="61"/>
                </a:lnTo>
                <a:lnTo>
                  <a:pt x="141" y="80"/>
                </a:lnTo>
                <a:lnTo>
                  <a:pt x="131" y="94"/>
                </a:lnTo>
                <a:lnTo>
                  <a:pt x="120" y="119"/>
                </a:lnTo>
                <a:lnTo>
                  <a:pt x="105" y="111"/>
                </a:lnTo>
                <a:lnTo>
                  <a:pt x="79" y="105"/>
                </a:lnTo>
                <a:lnTo>
                  <a:pt x="53" y="114"/>
                </a:lnTo>
                <a:lnTo>
                  <a:pt x="45" y="105"/>
                </a:lnTo>
                <a:lnTo>
                  <a:pt x="11" y="103"/>
                </a:lnTo>
                <a:lnTo>
                  <a:pt x="16" y="87"/>
                </a:lnTo>
                <a:lnTo>
                  <a:pt x="5" y="78"/>
                </a:lnTo>
                <a:lnTo>
                  <a:pt x="0" y="22"/>
                </a:lnTo>
                <a:lnTo>
                  <a:pt x="46" y="15"/>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96" name="Freeform 192"/>
          <p:cNvSpPr>
            <a:spLocks/>
          </p:cNvSpPr>
          <p:nvPr/>
        </p:nvSpPr>
        <p:spPr bwMode="auto">
          <a:xfrm>
            <a:off x="7043227" y="5323370"/>
            <a:ext cx="182563" cy="158750"/>
          </a:xfrm>
          <a:custGeom>
            <a:avLst/>
            <a:gdLst>
              <a:gd name="T0" fmla="*/ 53 w 242"/>
              <a:gd name="T1" fmla="*/ 9 h 245"/>
              <a:gd name="T2" fmla="*/ 55 w 242"/>
              <a:gd name="T3" fmla="*/ 12 h 245"/>
              <a:gd name="T4" fmla="*/ 48 w 242"/>
              <a:gd name="T5" fmla="*/ 20 h 245"/>
              <a:gd name="T6" fmla="*/ 44 w 242"/>
              <a:gd name="T7" fmla="*/ 17 h 245"/>
              <a:gd name="T8" fmla="*/ 38 w 242"/>
              <a:gd name="T9" fmla="*/ 17 h 245"/>
              <a:gd name="T10" fmla="*/ 38 w 242"/>
              <a:gd name="T11" fmla="*/ 20 h 245"/>
              <a:gd name="T12" fmla="*/ 41 w 242"/>
              <a:gd name="T13" fmla="*/ 21 h 245"/>
              <a:gd name="T14" fmla="*/ 44 w 242"/>
              <a:gd name="T15" fmla="*/ 24 h 245"/>
              <a:gd name="T16" fmla="*/ 44 w 242"/>
              <a:gd name="T17" fmla="*/ 31 h 245"/>
              <a:gd name="T18" fmla="*/ 43 w 242"/>
              <a:gd name="T19" fmla="*/ 34 h 245"/>
              <a:gd name="T20" fmla="*/ 38 w 242"/>
              <a:gd name="T21" fmla="*/ 36 h 245"/>
              <a:gd name="T22" fmla="*/ 32 w 242"/>
              <a:gd name="T23" fmla="*/ 36 h 245"/>
              <a:gd name="T24" fmla="*/ 24 w 242"/>
              <a:gd name="T25" fmla="*/ 36 h 245"/>
              <a:gd name="T26" fmla="*/ 23 w 242"/>
              <a:gd name="T27" fmla="*/ 40 h 245"/>
              <a:gd name="T28" fmla="*/ 13 w 242"/>
              <a:gd name="T29" fmla="*/ 36 h 245"/>
              <a:gd name="T30" fmla="*/ 10 w 242"/>
              <a:gd name="T31" fmla="*/ 39 h 245"/>
              <a:gd name="T32" fmla="*/ 7 w 242"/>
              <a:gd name="T33" fmla="*/ 39 h 245"/>
              <a:gd name="T34" fmla="*/ 5 w 242"/>
              <a:gd name="T35" fmla="*/ 41 h 245"/>
              <a:gd name="T36" fmla="*/ 3 w 242"/>
              <a:gd name="T37" fmla="*/ 36 h 245"/>
              <a:gd name="T38" fmla="*/ 0 w 242"/>
              <a:gd name="T39" fmla="*/ 35 h 245"/>
              <a:gd name="T40" fmla="*/ 0 w 242"/>
              <a:gd name="T41" fmla="*/ 30 h 245"/>
              <a:gd name="T42" fmla="*/ 3 w 242"/>
              <a:gd name="T43" fmla="*/ 28 h 245"/>
              <a:gd name="T44" fmla="*/ 2 w 242"/>
              <a:gd name="T45" fmla="*/ 24 h 245"/>
              <a:gd name="T46" fmla="*/ 3 w 242"/>
              <a:gd name="T47" fmla="*/ 22 h 245"/>
              <a:gd name="T48" fmla="*/ 3 w 242"/>
              <a:gd name="T49" fmla="*/ 16 h 245"/>
              <a:gd name="T50" fmla="*/ 6 w 242"/>
              <a:gd name="T51" fmla="*/ 14 h 245"/>
              <a:gd name="T52" fmla="*/ 10 w 242"/>
              <a:gd name="T53" fmla="*/ 16 h 245"/>
              <a:gd name="T54" fmla="*/ 11 w 242"/>
              <a:gd name="T55" fmla="*/ 12 h 245"/>
              <a:gd name="T56" fmla="*/ 13 w 242"/>
              <a:gd name="T57" fmla="*/ 10 h 245"/>
              <a:gd name="T58" fmla="*/ 12 w 242"/>
              <a:gd name="T59" fmla="*/ 7 h 245"/>
              <a:gd name="T60" fmla="*/ 9 w 242"/>
              <a:gd name="T61" fmla="*/ 5 h 245"/>
              <a:gd name="T62" fmla="*/ 14 w 242"/>
              <a:gd name="T63" fmla="*/ 0 h 245"/>
              <a:gd name="T64" fmla="*/ 22 w 242"/>
              <a:gd name="T65" fmla="*/ 2 h 245"/>
              <a:gd name="T66" fmla="*/ 24 w 242"/>
              <a:gd name="T67" fmla="*/ 6 h 245"/>
              <a:gd name="T68" fmla="*/ 28 w 242"/>
              <a:gd name="T69" fmla="*/ 7 h 245"/>
              <a:gd name="T70" fmla="*/ 29 w 242"/>
              <a:gd name="T71" fmla="*/ 4 h 245"/>
              <a:gd name="T72" fmla="*/ 38 w 242"/>
              <a:gd name="T73" fmla="*/ 2 h 245"/>
              <a:gd name="T74" fmla="*/ 43 w 242"/>
              <a:gd name="T75" fmla="*/ 7 h 245"/>
              <a:gd name="T76" fmla="*/ 48 w 242"/>
              <a:gd name="T77" fmla="*/ 8 h 245"/>
              <a:gd name="T78" fmla="*/ 49 w 242"/>
              <a:gd name="T79" fmla="*/ 10 h 245"/>
              <a:gd name="T80" fmla="*/ 53 w 242"/>
              <a:gd name="T81" fmla="*/ 9 h 2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2"/>
              <a:gd name="T124" fmla="*/ 0 h 245"/>
              <a:gd name="T125" fmla="*/ 242 w 242"/>
              <a:gd name="T126" fmla="*/ 245 h 2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2" h="245">
                <a:moveTo>
                  <a:pt x="236" y="55"/>
                </a:moveTo>
                <a:lnTo>
                  <a:pt x="242" y="74"/>
                </a:lnTo>
                <a:lnTo>
                  <a:pt x="213" y="118"/>
                </a:lnTo>
                <a:lnTo>
                  <a:pt x="196" y="104"/>
                </a:lnTo>
                <a:lnTo>
                  <a:pt x="169" y="104"/>
                </a:lnTo>
                <a:lnTo>
                  <a:pt x="170" y="119"/>
                </a:lnTo>
                <a:lnTo>
                  <a:pt x="184" y="128"/>
                </a:lnTo>
                <a:lnTo>
                  <a:pt x="193" y="145"/>
                </a:lnTo>
                <a:lnTo>
                  <a:pt x="196" y="184"/>
                </a:lnTo>
                <a:lnTo>
                  <a:pt x="191" y="206"/>
                </a:lnTo>
                <a:lnTo>
                  <a:pt x="168" y="216"/>
                </a:lnTo>
                <a:lnTo>
                  <a:pt x="143" y="212"/>
                </a:lnTo>
                <a:lnTo>
                  <a:pt x="107" y="219"/>
                </a:lnTo>
                <a:lnTo>
                  <a:pt x="102" y="238"/>
                </a:lnTo>
                <a:lnTo>
                  <a:pt x="56" y="216"/>
                </a:lnTo>
                <a:lnTo>
                  <a:pt x="47" y="232"/>
                </a:lnTo>
                <a:lnTo>
                  <a:pt x="29" y="234"/>
                </a:lnTo>
                <a:lnTo>
                  <a:pt x="23" y="245"/>
                </a:lnTo>
                <a:lnTo>
                  <a:pt x="13" y="218"/>
                </a:lnTo>
                <a:lnTo>
                  <a:pt x="1" y="211"/>
                </a:lnTo>
                <a:lnTo>
                  <a:pt x="0" y="178"/>
                </a:lnTo>
                <a:lnTo>
                  <a:pt x="15" y="169"/>
                </a:lnTo>
                <a:lnTo>
                  <a:pt x="10" y="142"/>
                </a:lnTo>
                <a:lnTo>
                  <a:pt x="14" y="130"/>
                </a:lnTo>
                <a:lnTo>
                  <a:pt x="13" y="97"/>
                </a:lnTo>
                <a:lnTo>
                  <a:pt x="28" y="84"/>
                </a:lnTo>
                <a:lnTo>
                  <a:pt x="47" y="97"/>
                </a:lnTo>
                <a:lnTo>
                  <a:pt x="48" y="70"/>
                </a:lnTo>
                <a:lnTo>
                  <a:pt x="57" y="61"/>
                </a:lnTo>
                <a:lnTo>
                  <a:pt x="53" y="44"/>
                </a:lnTo>
                <a:lnTo>
                  <a:pt x="39" y="31"/>
                </a:lnTo>
                <a:lnTo>
                  <a:pt x="64" y="0"/>
                </a:lnTo>
                <a:lnTo>
                  <a:pt x="96" y="13"/>
                </a:lnTo>
                <a:lnTo>
                  <a:pt x="106" y="34"/>
                </a:lnTo>
                <a:lnTo>
                  <a:pt x="121" y="39"/>
                </a:lnTo>
                <a:lnTo>
                  <a:pt x="129" y="22"/>
                </a:lnTo>
                <a:lnTo>
                  <a:pt x="171" y="10"/>
                </a:lnTo>
                <a:lnTo>
                  <a:pt x="191" y="41"/>
                </a:lnTo>
                <a:lnTo>
                  <a:pt x="213" y="47"/>
                </a:lnTo>
                <a:lnTo>
                  <a:pt x="219" y="61"/>
                </a:lnTo>
                <a:lnTo>
                  <a:pt x="236" y="55"/>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97" name="Freeform 193"/>
          <p:cNvSpPr>
            <a:spLocks/>
          </p:cNvSpPr>
          <p:nvPr/>
        </p:nvSpPr>
        <p:spPr bwMode="auto">
          <a:xfrm>
            <a:off x="7171814" y="5105882"/>
            <a:ext cx="188913" cy="250825"/>
          </a:xfrm>
          <a:custGeom>
            <a:avLst/>
            <a:gdLst>
              <a:gd name="T0" fmla="*/ 55 w 250"/>
              <a:gd name="T1" fmla="*/ 30 h 384"/>
              <a:gd name="T2" fmla="*/ 57 w 250"/>
              <a:gd name="T3" fmla="*/ 24 h 384"/>
              <a:gd name="T4" fmla="*/ 56 w 250"/>
              <a:gd name="T5" fmla="*/ 15 h 384"/>
              <a:gd name="T6" fmla="*/ 51 w 250"/>
              <a:gd name="T7" fmla="*/ 18 h 384"/>
              <a:gd name="T8" fmla="*/ 46 w 250"/>
              <a:gd name="T9" fmla="*/ 17 h 384"/>
              <a:gd name="T10" fmla="*/ 42 w 250"/>
              <a:gd name="T11" fmla="*/ 6 h 384"/>
              <a:gd name="T12" fmla="*/ 38 w 250"/>
              <a:gd name="T13" fmla="*/ 4 h 384"/>
              <a:gd name="T14" fmla="*/ 35 w 250"/>
              <a:gd name="T15" fmla="*/ 7 h 384"/>
              <a:gd name="T16" fmla="*/ 28 w 250"/>
              <a:gd name="T17" fmla="*/ 0 h 384"/>
              <a:gd name="T18" fmla="*/ 22 w 250"/>
              <a:gd name="T19" fmla="*/ 2 h 384"/>
              <a:gd name="T20" fmla="*/ 19 w 250"/>
              <a:gd name="T21" fmla="*/ 0 h 384"/>
              <a:gd name="T22" fmla="*/ 14 w 250"/>
              <a:gd name="T23" fmla="*/ 3 h 384"/>
              <a:gd name="T24" fmla="*/ 12 w 250"/>
              <a:gd name="T25" fmla="*/ 5 h 384"/>
              <a:gd name="T26" fmla="*/ 14 w 250"/>
              <a:gd name="T27" fmla="*/ 9 h 384"/>
              <a:gd name="T28" fmla="*/ 10 w 250"/>
              <a:gd name="T29" fmla="*/ 10 h 384"/>
              <a:gd name="T30" fmla="*/ 8 w 250"/>
              <a:gd name="T31" fmla="*/ 7 h 384"/>
              <a:gd name="T32" fmla="*/ 1 w 250"/>
              <a:gd name="T33" fmla="*/ 7 h 384"/>
              <a:gd name="T34" fmla="*/ 0 w 250"/>
              <a:gd name="T35" fmla="*/ 12 h 384"/>
              <a:gd name="T36" fmla="*/ 6 w 250"/>
              <a:gd name="T37" fmla="*/ 19 h 384"/>
              <a:gd name="T38" fmla="*/ 3 w 250"/>
              <a:gd name="T39" fmla="*/ 21 h 384"/>
              <a:gd name="T40" fmla="*/ 6 w 250"/>
              <a:gd name="T41" fmla="*/ 30 h 384"/>
              <a:gd name="T42" fmla="*/ 10 w 250"/>
              <a:gd name="T43" fmla="*/ 33 h 384"/>
              <a:gd name="T44" fmla="*/ 10 w 250"/>
              <a:gd name="T45" fmla="*/ 41 h 384"/>
              <a:gd name="T46" fmla="*/ 13 w 250"/>
              <a:gd name="T47" fmla="*/ 46 h 384"/>
              <a:gd name="T48" fmla="*/ 10 w 250"/>
              <a:gd name="T49" fmla="*/ 48 h 384"/>
              <a:gd name="T50" fmla="*/ 10 w 250"/>
              <a:gd name="T51" fmla="*/ 52 h 384"/>
              <a:gd name="T52" fmla="*/ 12 w 250"/>
              <a:gd name="T53" fmla="*/ 54 h 384"/>
              <a:gd name="T54" fmla="*/ 16 w 250"/>
              <a:gd name="T55" fmla="*/ 53 h 384"/>
              <a:gd name="T56" fmla="*/ 18 w 250"/>
              <a:gd name="T57" fmla="*/ 55 h 384"/>
              <a:gd name="T58" fmla="*/ 17 w 250"/>
              <a:gd name="T59" fmla="*/ 56 h 384"/>
              <a:gd name="T60" fmla="*/ 23 w 250"/>
              <a:gd name="T61" fmla="*/ 64 h 384"/>
              <a:gd name="T62" fmla="*/ 26 w 250"/>
              <a:gd name="T63" fmla="*/ 65 h 384"/>
              <a:gd name="T64" fmla="*/ 35 w 250"/>
              <a:gd name="T65" fmla="*/ 65 h 384"/>
              <a:gd name="T66" fmla="*/ 35 w 250"/>
              <a:gd name="T67" fmla="*/ 62 h 384"/>
              <a:gd name="T68" fmla="*/ 38 w 250"/>
              <a:gd name="T69" fmla="*/ 58 h 384"/>
              <a:gd name="T70" fmla="*/ 44 w 250"/>
              <a:gd name="T71" fmla="*/ 59 h 384"/>
              <a:gd name="T72" fmla="*/ 50 w 250"/>
              <a:gd name="T73" fmla="*/ 58 h 384"/>
              <a:gd name="T74" fmla="*/ 53 w 250"/>
              <a:gd name="T75" fmla="*/ 56 h 384"/>
              <a:gd name="T76" fmla="*/ 53 w 250"/>
              <a:gd name="T77" fmla="*/ 53 h 384"/>
              <a:gd name="T78" fmla="*/ 48 w 250"/>
              <a:gd name="T79" fmla="*/ 54 h 384"/>
              <a:gd name="T80" fmla="*/ 46 w 250"/>
              <a:gd name="T81" fmla="*/ 52 h 384"/>
              <a:gd name="T82" fmla="*/ 48 w 250"/>
              <a:gd name="T83" fmla="*/ 48 h 384"/>
              <a:gd name="T84" fmla="*/ 52 w 250"/>
              <a:gd name="T85" fmla="*/ 46 h 384"/>
              <a:gd name="T86" fmla="*/ 52 w 250"/>
              <a:gd name="T87" fmla="*/ 41 h 384"/>
              <a:gd name="T88" fmla="*/ 46 w 250"/>
              <a:gd name="T89" fmla="*/ 38 h 384"/>
              <a:gd name="T90" fmla="*/ 40 w 250"/>
              <a:gd name="T91" fmla="*/ 32 h 384"/>
              <a:gd name="T92" fmla="*/ 45 w 250"/>
              <a:gd name="T93" fmla="*/ 26 h 384"/>
              <a:gd name="T94" fmla="*/ 51 w 250"/>
              <a:gd name="T95" fmla="*/ 27 h 384"/>
              <a:gd name="T96" fmla="*/ 55 w 250"/>
              <a:gd name="T97" fmla="*/ 30 h 3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0"/>
              <a:gd name="T148" fmla="*/ 0 h 384"/>
              <a:gd name="T149" fmla="*/ 250 w 250"/>
              <a:gd name="T150" fmla="*/ 384 h 3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0" h="384">
                <a:moveTo>
                  <a:pt x="244" y="175"/>
                </a:moveTo>
                <a:lnTo>
                  <a:pt x="250" y="140"/>
                </a:lnTo>
                <a:lnTo>
                  <a:pt x="245" y="91"/>
                </a:lnTo>
                <a:lnTo>
                  <a:pt x="226" y="104"/>
                </a:lnTo>
                <a:lnTo>
                  <a:pt x="201" y="101"/>
                </a:lnTo>
                <a:lnTo>
                  <a:pt x="184" y="34"/>
                </a:lnTo>
                <a:lnTo>
                  <a:pt x="165" y="24"/>
                </a:lnTo>
                <a:lnTo>
                  <a:pt x="154" y="43"/>
                </a:lnTo>
                <a:lnTo>
                  <a:pt x="123" y="3"/>
                </a:lnTo>
                <a:lnTo>
                  <a:pt x="98" y="14"/>
                </a:lnTo>
                <a:lnTo>
                  <a:pt x="85" y="0"/>
                </a:lnTo>
                <a:lnTo>
                  <a:pt x="61" y="20"/>
                </a:lnTo>
                <a:lnTo>
                  <a:pt x="53" y="29"/>
                </a:lnTo>
                <a:lnTo>
                  <a:pt x="61" y="55"/>
                </a:lnTo>
                <a:lnTo>
                  <a:pt x="42" y="58"/>
                </a:lnTo>
                <a:lnTo>
                  <a:pt x="34" y="42"/>
                </a:lnTo>
                <a:lnTo>
                  <a:pt x="4" y="42"/>
                </a:lnTo>
                <a:lnTo>
                  <a:pt x="0" y="74"/>
                </a:lnTo>
                <a:lnTo>
                  <a:pt x="26" y="112"/>
                </a:lnTo>
                <a:lnTo>
                  <a:pt x="12" y="123"/>
                </a:lnTo>
                <a:lnTo>
                  <a:pt x="27" y="176"/>
                </a:lnTo>
                <a:lnTo>
                  <a:pt x="42" y="194"/>
                </a:lnTo>
                <a:lnTo>
                  <a:pt x="47" y="241"/>
                </a:lnTo>
                <a:lnTo>
                  <a:pt x="56" y="274"/>
                </a:lnTo>
                <a:lnTo>
                  <a:pt x="44" y="283"/>
                </a:lnTo>
                <a:lnTo>
                  <a:pt x="41" y="306"/>
                </a:lnTo>
                <a:lnTo>
                  <a:pt x="55" y="322"/>
                </a:lnTo>
                <a:lnTo>
                  <a:pt x="70" y="315"/>
                </a:lnTo>
                <a:lnTo>
                  <a:pt x="80" y="326"/>
                </a:lnTo>
                <a:lnTo>
                  <a:pt x="74" y="334"/>
                </a:lnTo>
                <a:lnTo>
                  <a:pt x="100" y="376"/>
                </a:lnTo>
                <a:lnTo>
                  <a:pt x="115" y="384"/>
                </a:lnTo>
                <a:lnTo>
                  <a:pt x="154" y="381"/>
                </a:lnTo>
                <a:lnTo>
                  <a:pt x="155" y="368"/>
                </a:lnTo>
                <a:lnTo>
                  <a:pt x="168" y="342"/>
                </a:lnTo>
                <a:lnTo>
                  <a:pt x="193" y="347"/>
                </a:lnTo>
                <a:lnTo>
                  <a:pt x="222" y="344"/>
                </a:lnTo>
                <a:lnTo>
                  <a:pt x="234" y="333"/>
                </a:lnTo>
                <a:lnTo>
                  <a:pt x="234" y="314"/>
                </a:lnTo>
                <a:lnTo>
                  <a:pt x="213" y="322"/>
                </a:lnTo>
                <a:lnTo>
                  <a:pt x="201" y="307"/>
                </a:lnTo>
                <a:lnTo>
                  <a:pt x="210" y="282"/>
                </a:lnTo>
                <a:lnTo>
                  <a:pt x="229" y="272"/>
                </a:lnTo>
                <a:lnTo>
                  <a:pt x="229" y="242"/>
                </a:lnTo>
                <a:lnTo>
                  <a:pt x="204" y="226"/>
                </a:lnTo>
                <a:lnTo>
                  <a:pt x="177" y="186"/>
                </a:lnTo>
                <a:lnTo>
                  <a:pt x="197" y="155"/>
                </a:lnTo>
                <a:lnTo>
                  <a:pt x="226" y="160"/>
                </a:lnTo>
                <a:lnTo>
                  <a:pt x="244" y="175"/>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98" name="Freeform 194"/>
          <p:cNvSpPr>
            <a:spLocks/>
          </p:cNvSpPr>
          <p:nvPr/>
        </p:nvSpPr>
        <p:spPr bwMode="auto">
          <a:xfrm>
            <a:off x="7033702" y="5221770"/>
            <a:ext cx="212725" cy="149225"/>
          </a:xfrm>
          <a:custGeom>
            <a:avLst/>
            <a:gdLst>
              <a:gd name="T0" fmla="*/ 56 w 283"/>
              <a:gd name="T1" fmla="*/ 35 h 230"/>
              <a:gd name="T2" fmla="*/ 57 w 283"/>
              <a:gd name="T3" fmla="*/ 38 h 230"/>
              <a:gd name="T4" fmla="*/ 63 w 283"/>
              <a:gd name="T5" fmla="*/ 34 h 230"/>
              <a:gd name="T6" fmla="*/ 58 w 283"/>
              <a:gd name="T7" fmla="*/ 27 h 230"/>
              <a:gd name="T8" fmla="*/ 59 w 283"/>
              <a:gd name="T9" fmla="*/ 25 h 230"/>
              <a:gd name="T10" fmla="*/ 57 w 283"/>
              <a:gd name="T11" fmla="*/ 23 h 230"/>
              <a:gd name="T12" fmla="*/ 54 w 283"/>
              <a:gd name="T13" fmla="*/ 25 h 230"/>
              <a:gd name="T14" fmla="*/ 50 w 283"/>
              <a:gd name="T15" fmla="*/ 22 h 230"/>
              <a:gd name="T16" fmla="*/ 51 w 283"/>
              <a:gd name="T17" fmla="*/ 18 h 230"/>
              <a:gd name="T18" fmla="*/ 54 w 283"/>
              <a:gd name="T19" fmla="*/ 16 h 230"/>
              <a:gd name="T20" fmla="*/ 52 w 283"/>
              <a:gd name="T21" fmla="*/ 11 h 230"/>
              <a:gd name="T22" fmla="*/ 51 w 283"/>
              <a:gd name="T23" fmla="*/ 3 h 230"/>
              <a:gd name="T24" fmla="*/ 47 w 283"/>
              <a:gd name="T25" fmla="*/ 0 h 230"/>
              <a:gd name="T26" fmla="*/ 44 w 283"/>
              <a:gd name="T27" fmla="*/ 0 h 230"/>
              <a:gd name="T28" fmla="*/ 36 w 283"/>
              <a:gd name="T29" fmla="*/ 5 h 230"/>
              <a:gd name="T30" fmla="*/ 33 w 283"/>
              <a:gd name="T31" fmla="*/ 3 h 230"/>
              <a:gd name="T32" fmla="*/ 27 w 283"/>
              <a:gd name="T33" fmla="*/ 5 h 230"/>
              <a:gd name="T34" fmla="*/ 26 w 283"/>
              <a:gd name="T35" fmla="*/ 2 h 230"/>
              <a:gd name="T36" fmla="*/ 18 w 283"/>
              <a:gd name="T37" fmla="*/ 0 h 230"/>
              <a:gd name="T38" fmla="*/ 12 w 283"/>
              <a:gd name="T39" fmla="*/ 1 h 230"/>
              <a:gd name="T40" fmla="*/ 13 w 283"/>
              <a:gd name="T41" fmla="*/ 4 h 230"/>
              <a:gd name="T42" fmla="*/ 9 w 283"/>
              <a:gd name="T43" fmla="*/ 7 h 230"/>
              <a:gd name="T44" fmla="*/ 8 w 283"/>
              <a:gd name="T45" fmla="*/ 11 h 230"/>
              <a:gd name="T46" fmla="*/ 3 w 283"/>
              <a:gd name="T47" fmla="*/ 10 h 230"/>
              <a:gd name="T48" fmla="*/ 1 w 283"/>
              <a:gd name="T49" fmla="*/ 12 h 230"/>
              <a:gd name="T50" fmla="*/ 0 w 283"/>
              <a:gd name="T51" fmla="*/ 17 h 230"/>
              <a:gd name="T52" fmla="*/ 2 w 283"/>
              <a:gd name="T53" fmla="*/ 19 h 230"/>
              <a:gd name="T54" fmla="*/ 7 w 283"/>
              <a:gd name="T55" fmla="*/ 20 h 230"/>
              <a:gd name="T56" fmla="*/ 17 w 283"/>
              <a:gd name="T57" fmla="*/ 26 h 230"/>
              <a:gd name="T58" fmla="*/ 25 w 283"/>
              <a:gd name="T59" fmla="*/ 28 h 230"/>
              <a:gd name="T60" fmla="*/ 27 w 283"/>
              <a:gd name="T61" fmla="*/ 32 h 230"/>
              <a:gd name="T62" fmla="*/ 30 w 283"/>
              <a:gd name="T63" fmla="*/ 33 h 230"/>
              <a:gd name="T64" fmla="*/ 32 w 283"/>
              <a:gd name="T65" fmla="*/ 30 h 230"/>
              <a:gd name="T66" fmla="*/ 41 w 283"/>
              <a:gd name="T67" fmla="*/ 28 h 230"/>
              <a:gd name="T68" fmla="*/ 46 w 283"/>
              <a:gd name="T69" fmla="*/ 33 h 230"/>
              <a:gd name="T70" fmla="*/ 51 w 283"/>
              <a:gd name="T71" fmla="*/ 34 h 230"/>
              <a:gd name="T72" fmla="*/ 52 w 283"/>
              <a:gd name="T73" fmla="*/ 36 h 230"/>
              <a:gd name="T74" fmla="*/ 56 w 283"/>
              <a:gd name="T75" fmla="*/ 35 h 2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3"/>
              <a:gd name="T115" fmla="*/ 0 h 230"/>
              <a:gd name="T116" fmla="*/ 283 w 283"/>
              <a:gd name="T117" fmla="*/ 230 h 2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3" h="230">
                <a:moveTo>
                  <a:pt x="249" y="211"/>
                </a:moveTo>
                <a:lnTo>
                  <a:pt x="255" y="230"/>
                </a:lnTo>
                <a:lnTo>
                  <a:pt x="283" y="200"/>
                </a:lnTo>
                <a:lnTo>
                  <a:pt x="257" y="158"/>
                </a:lnTo>
                <a:lnTo>
                  <a:pt x="263" y="150"/>
                </a:lnTo>
                <a:lnTo>
                  <a:pt x="253" y="139"/>
                </a:lnTo>
                <a:lnTo>
                  <a:pt x="238" y="146"/>
                </a:lnTo>
                <a:lnTo>
                  <a:pt x="224" y="130"/>
                </a:lnTo>
                <a:lnTo>
                  <a:pt x="227" y="107"/>
                </a:lnTo>
                <a:lnTo>
                  <a:pt x="239" y="98"/>
                </a:lnTo>
                <a:lnTo>
                  <a:pt x="230" y="65"/>
                </a:lnTo>
                <a:lnTo>
                  <a:pt x="225" y="18"/>
                </a:lnTo>
                <a:lnTo>
                  <a:pt x="210" y="0"/>
                </a:lnTo>
                <a:lnTo>
                  <a:pt x="195" y="3"/>
                </a:lnTo>
                <a:lnTo>
                  <a:pt x="162" y="32"/>
                </a:lnTo>
                <a:lnTo>
                  <a:pt x="145" y="20"/>
                </a:lnTo>
                <a:lnTo>
                  <a:pt x="122" y="32"/>
                </a:lnTo>
                <a:lnTo>
                  <a:pt x="117" y="12"/>
                </a:lnTo>
                <a:lnTo>
                  <a:pt x="82" y="2"/>
                </a:lnTo>
                <a:lnTo>
                  <a:pt x="53" y="8"/>
                </a:lnTo>
                <a:lnTo>
                  <a:pt x="56" y="25"/>
                </a:lnTo>
                <a:lnTo>
                  <a:pt x="39" y="43"/>
                </a:lnTo>
                <a:lnTo>
                  <a:pt x="33" y="63"/>
                </a:lnTo>
                <a:lnTo>
                  <a:pt x="13" y="60"/>
                </a:lnTo>
                <a:lnTo>
                  <a:pt x="4" y="72"/>
                </a:lnTo>
                <a:lnTo>
                  <a:pt x="0" y="100"/>
                </a:lnTo>
                <a:lnTo>
                  <a:pt x="8" y="116"/>
                </a:lnTo>
                <a:lnTo>
                  <a:pt x="31" y="120"/>
                </a:lnTo>
                <a:lnTo>
                  <a:pt x="77" y="156"/>
                </a:lnTo>
                <a:lnTo>
                  <a:pt x="109" y="169"/>
                </a:lnTo>
                <a:lnTo>
                  <a:pt x="119" y="190"/>
                </a:lnTo>
                <a:lnTo>
                  <a:pt x="134" y="195"/>
                </a:lnTo>
                <a:lnTo>
                  <a:pt x="142" y="178"/>
                </a:lnTo>
                <a:lnTo>
                  <a:pt x="184" y="166"/>
                </a:lnTo>
                <a:lnTo>
                  <a:pt x="204" y="197"/>
                </a:lnTo>
                <a:lnTo>
                  <a:pt x="226" y="203"/>
                </a:lnTo>
                <a:lnTo>
                  <a:pt x="232" y="217"/>
                </a:lnTo>
                <a:lnTo>
                  <a:pt x="249" y="21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199" name="Freeform 195"/>
          <p:cNvSpPr>
            <a:spLocks/>
          </p:cNvSpPr>
          <p:nvPr/>
        </p:nvSpPr>
        <p:spPr bwMode="auto">
          <a:xfrm>
            <a:off x="7687752" y="5148745"/>
            <a:ext cx="287338" cy="438150"/>
          </a:xfrm>
          <a:custGeom>
            <a:avLst/>
            <a:gdLst>
              <a:gd name="T0" fmla="*/ 31 w 380"/>
              <a:gd name="T1" fmla="*/ 18 h 671"/>
              <a:gd name="T2" fmla="*/ 36 w 380"/>
              <a:gd name="T3" fmla="*/ 13 h 671"/>
              <a:gd name="T4" fmla="*/ 43 w 380"/>
              <a:gd name="T5" fmla="*/ 9 h 671"/>
              <a:gd name="T6" fmla="*/ 51 w 380"/>
              <a:gd name="T7" fmla="*/ 10 h 671"/>
              <a:gd name="T8" fmla="*/ 64 w 380"/>
              <a:gd name="T9" fmla="*/ 9 h 671"/>
              <a:gd name="T10" fmla="*/ 70 w 380"/>
              <a:gd name="T11" fmla="*/ 2 h 671"/>
              <a:gd name="T12" fmla="*/ 81 w 380"/>
              <a:gd name="T13" fmla="*/ 2 h 671"/>
              <a:gd name="T14" fmla="*/ 86 w 380"/>
              <a:gd name="T15" fmla="*/ 3 h 671"/>
              <a:gd name="T16" fmla="*/ 79 w 380"/>
              <a:gd name="T17" fmla="*/ 5 h 671"/>
              <a:gd name="T18" fmla="*/ 72 w 380"/>
              <a:gd name="T19" fmla="*/ 8 h 671"/>
              <a:gd name="T20" fmla="*/ 71 w 380"/>
              <a:gd name="T21" fmla="*/ 15 h 671"/>
              <a:gd name="T22" fmla="*/ 64 w 380"/>
              <a:gd name="T23" fmla="*/ 18 h 671"/>
              <a:gd name="T24" fmla="*/ 60 w 380"/>
              <a:gd name="T25" fmla="*/ 22 h 671"/>
              <a:gd name="T26" fmla="*/ 54 w 380"/>
              <a:gd name="T27" fmla="*/ 29 h 671"/>
              <a:gd name="T28" fmla="*/ 50 w 380"/>
              <a:gd name="T29" fmla="*/ 32 h 671"/>
              <a:gd name="T30" fmla="*/ 50 w 380"/>
              <a:gd name="T31" fmla="*/ 41 h 671"/>
              <a:gd name="T32" fmla="*/ 47 w 380"/>
              <a:gd name="T33" fmla="*/ 50 h 671"/>
              <a:gd name="T34" fmla="*/ 55 w 380"/>
              <a:gd name="T35" fmla="*/ 58 h 671"/>
              <a:gd name="T36" fmla="*/ 58 w 380"/>
              <a:gd name="T37" fmla="*/ 63 h 671"/>
              <a:gd name="T38" fmla="*/ 48 w 380"/>
              <a:gd name="T39" fmla="*/ 65 h 671"/>
              <a:gd name="T40" fmla="*/ 43 w 380"/>
              <a:gd name="T41" fmla="*/ 74 h 671"/>
              <a:gd name="T42" fmla="*/ 43 w 380"/>
              <a:gd name="T43" fmla="*/ 80 h 671"/>
              <a:gd name="T44" fmla="*/ 34 w 380"/>
              <a:gd name="T45" fmla="*/ 84 h 671"/>
              <a:gd name="T46" fmla="*/ 26 w 380"/>
              <a:gd name="T47" fmla="*/ 91 h 671"/>
              <a:gd name="T48" fmla="*/ 19 w 380"/>
              <a:gd name="T49" fmla="*/ 102 h 671"/>
              <a:gd name="T50" fmla="*/ 19 w 380"/>
              <a:gd name="T51" fmla="*/ 109 h 671"/>
              <a:gd name="T52" fmla="*/ 5 w 380"/>
              <a:gd name="T53" fmla="*/ 114 h 671"/>
              <a:gd name="T54" fmla="*/ 10 w 380"/>
              <a:gd name="T55" fmla="*/ 102 h 671"/>
              <a:gd name="T56" fmla="*/ 16 w 380"/>
              <a:gd name="T57" fmla="*/ 97 h 671"/>
              <a:gd name="T58" fmla="*/ 10 w 380"/>
              <a:gd name="T59" fmla="*/ 97 h 671"/>
              <a:gd name="T60" fmla="*/ 10 w 380"/>
              <a:gd name="T61" fmla="*/ 90 h 671"/>
              <a:gd name="T62" fmla="*/ 5 w 380"/>
              <a:gd name="T63" fmla="*/ 87 h 671"/>
              <a:gd name="T64" fmla="*/ 0 w 380"/>
              <a:gd name="T65" fmla="*/ 78 h 671"/>
              <a:gd name="T66" fmla="*/ 5 w 380"/>
              <a:gd name="T67" fmla="*/ 71 h 671"/>
              <a:gd name="T68" fmla="*/ 3 w 380"/>
              <a:gd name="T69" fmla="*/ 62 h 671"/>
              <a:gd name="T70" fmla="*/ 0 w 380"/>
              <a:gd name="T71" fmla="*/ 51 h 671"/>
              <a:gd name="T72" fmla="*/ 7 w 380"/>
              <a:gd name="T73" fmla="*/ 42 h 671"/>
              <a:gd name="T74" fmla="*/ 16 w 380"/>
              <a:gd name="T75" fmla="*/ 35 h 671"/>
              <a:gd name="T76" fmla="*/ 23 w 380"/>
              <a:gd name="T77" fmla="*/ 21 h 6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0"/>
              <a:gd name="T118" fmla="*/ 0 h 671"/>
              <a:gd name="T119" fmla="*/ 380 w 380"/>
              <a:gd name="T120" fmla="*/ 671 h 6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0" h="671">
                <a:moveTo>
                  <a:pt x="119" y="112"/>
                </a:moveTo>
                <a:lnTo>
                  <a:pt x="137" y="105"/>
                </a:lnTo>
                <a:lnTo>
                  <a:pt x="151" y="100"/>
                </a:lnTo>
                <a:lnTo>
                  <a:pt x="157" y="75"/>
                </a:lnTo>
                <a:lnTo>
                  <a:pt x="173" y="62"/>
                </a:lnTo>
                <a:lnTo>
                  <a:pt x="189" y="52"/>
                </a:lnTo>
                <a:lnTo>
                  <a:pt x="211" y="100"/>
                </a:lnTo>
                <a:lnTo>
                  <a:pt x="224" y="59"/>
                </a:lnTo>
                <a:lnTo>
                  <a:pt x="237" y="44"/>
                </a:lnTo>
                <a:lnTo>
                  <a:pt x="283" y="54"/>
                </a:lnTo>
                <a:lnTo>
                  <a:pt x="300" y="39"/>
                </a:lnTo>
                <a:lnTo>
                  <a:pt x="306" y="15"/>
                </a:lnTo>
                <a:lnTo>
                  <a:pt x="328" y="0"/>
                </a:lnTo>
                <a:lnTo>
                  <a:pt x="356" y="9"/>
                </a:lnTo>
                <a:lnTo>
                  <a:pt x="374" y="7"/>
                </a:lnTo>
                <a:lnTo>
                  <a:pt x="380" y="20"/>
                </a:lnTo>
                <a:lnTo>
                  <a:pt x="370" y="30"/>
                </a:lnTo>
                <a:lnTo>
                  <a:pt x="347" y="30"/>
                </a:lnTo>
                <a:lnTo>
                  <a:pt x="327" y="38"/>
                </a:lnTo>
                <a:lnTo>
                  <a:pt x="320" y="48"/>
                </a:lnTo>
                <a:lnTo>
                  <a:pt x="327" y="62"/>
                </a:lnTo>
                <a:lnTo>
                  <a:pt x="315" y="87"/>
                </a:lnTo>
                <a:lnTo>
                  <a:pt x="295" y="100"/>
                </a:lnTo>
                <a:lnTo>
                  <a:pt x="284" y="107"/>
                </a:lnTo>
                <a:lnTo>
                  <a:pt x="286" y="130"/>
                </a:lnTo>
                <a:lnTo>
                  <a:pt x="266" y="131"/>
                </a:lnTo>
                <a:lnTo>
                  <a:pt x="263" y="169"/>
                </a:lnTo>
                <a:lnTo>
                  <a:pt x="240" y="170"/>
                </a:lnTo>
                <a:lnTo>
                  <a:pt x="222" y="158"/>
                </a:lnTo>
                <a:lnTo>
                  <a:pt x="220" y="190"/>
                </a:lnTo>
                <a:lnTo>
                  <a:pt x="210" y="235"/>
                </a:lnTo>
                <a:lnTo>
                  <a:pt x="221" y="241"/>
                </a:lnTo>
                <a:lnTo>
                  <a:pt x="218" y="278"/>
                </a:lnTo>
                <a:lnTo>
                  <a:pt x="208" y="296"/>
                </a:lnTo>
                <a:lnTo>
                  <a:pt x="223" y="326"/>
                </a:lnTo>
                <a:lnTo>
                  <a:pt x="244" y="340"/>
                </a:lnTo>
                <a:lnTo>
                  <a:pt x="264" y="344"/>
                </a:lnTo>
                <a:lnTo>
                  <a:pt x="255" y="371"/>
                </a:lnTo>
                <a:lnTo>
                  <a:pt x="230" y="380"/>
                </a:lnTo>
                <a:lnTo>
                  <a:pt x="209" y="386"/>
                </a:lnTo>
                <a:lnTo>
                  <a:pt x="188" y="422"/>
                </a:lnTo>
                <a:lnTo>
                  <a:pt x="189" y="440"/>
                </a:lnTo>
                <a:lnTo>
                  <a:pt x="202" y="450"/>
                </a:lnTo>
                <a:lnTo>
                  <a:pt x="191" y="471"/>
                </a:lnTo>
                <a:lnTo>
                  <a:pt x="154" y="485"/>
                </a:lnTo>
                <a:lnTo>
                  <a:pt x="149" y="497"/>
                </a:lnTo>
                <a:lnTo>
                  <a:pt x="103" y="534"/>
                </a:lnTo>
                <a:lnTo>
                  <a:pt x="116" y="540"/>
                </a:lnTo>
                <a:lnTo>
                  <a:pt x="83" y="567"/>
                </a:lnTo>
                <a:lnTo>
                  <a:pt x="85" y="605"/>
                </a:lnTo>
                <a:lnTo>
                  <a:pt x="102" y="613"/>
                </a:lnTo>
                <a:lnTo>
                  <a:pt x="81" y="645"/>
                </a:lnTo>
                <a:lnTo>
                  <a:pt x="45" y="671"/>
                </a:lnTo>
                <a:lnTo>
                  <a:pt x="23" y="670"/>
                </a:lnTo>
                <a:lnTo>
                  <a:pt x="40" y="627"/>
                </a:lnTo>
                <a:lnTo>
                  <a:pt x="43" y="602"/>
                </a:lnTo>
                <a:lnTo>
                  <a:pt x="65" y="588"/>
                </a:lnTo>
                <a:lnTo>
                  <a:pt x="72" y="571"/>
                </a:lnTo>
                <a:lnTo>
                  <a:pt x="68" y="556"/>
                </a:lnTo>
                <a:lnTo>
                  <a:pt x="47" y="573"/>
                </a:lnTo>
                <a:lnTo>
                  <a:pt x="41" y="570"/>
                </a:lnTo>
                <a:lnTo>
                  <a:pt x="45" y="534"/>
                </a:lnTo>
                <a:lnTo>
                  <a:pt x="30" y="523"/>
                </a:lnTo>
                <a:lnTo>
                  <a:pt x="20" y="515"/>
                </a:lnTo>
                <a:lnTo>
                  <a:pt x="20" y="468"/>
                </a:lnTo>
                <a:lnTo>
                  <a:pt x="2" y="463"/>
                </a:lnTo>
                <a:lnTo>
                  <a:pt x="6" y="439"/>
                </a:lnTo>
                <a:lnTo>
                  <a:pt x="22" y="418"/>
                </a:lnTo>
                <a:lnTo>
                  <a:pt x="27" y="380"/>
                </a:lnTo>
                <a:lnTo>
                  <a:pt x="14" y="364"/>
                </a:lnTo>
                <a:lnTo>
                  <a:pt x="7" y="333"/>
                </a:lnTo>
                <a:lnTo>
                  <a:pt x="0" y="304"/>
                </a:lnTo>
                <a:lnTo>
                  <a:pt x="5" y="280"/>
                </a:lnTo>
                <a:lnTo>
                  <a:pt x="30" y="249"/>
                </a:lnTo>
                <a:lnTo>
                  <a:pt x="47" y="241"/>
                </a:lnTo>
                <a:lnTo>
                  <a:pt x="69" y="209"/>
                </a:lnTo>
                <a:lnTo>
                  <a:pt x="92" y="164"/>
                </a:lnTo>
                <a:lnTo>
                  <a:pt x="101" y="126"/>
                </a:lnTo>
                <a:lnTo>
                  <a:pt x="119" y="11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00" name="Freeform 196"/>
          <p:cNvSpPr>
            <a:spLocks/>
          </p:cNvSpPr>
          <p:nvPr/>
        </p:nvSpPr>
        <p:spPr bwMode="auto">
          <a:xfrm>
            <a:off x="7098789" y="4359757"/>
            <a:ext cx="98425" cy="74613"/>
          </a:xfrm>
          <a:custGeom>
            <a:avLst/>
            <a:gdLst>
              <a:gd name="T0" fmla="*/ 12 w 129"/>
              <a:gd name="T1" fmla="*/ 0 h 116"/>
              <a:gd name="T2" fmla="*/ 15 w 129"/>
              <a:gd name="T3" fmla="*/ 4 h 116"/>
              <a:gd name="T4" fmla="*/ 23 w 129"/>
              <a:gd name="T5" fmla="*/ 6 h 116"/>
              <a:gd name="T6" fmla="*/ 26 w 129"/>
              <a:gd name="T7" fmla="*/ 5 h 116"/>
              <a:gd name="T8" fmla="*/ 29 w 129"/>
              <a:gd name="T9" fmla="*/ 10 h 116"/>
              <a:gd name="T10" fmla="*/ 30 w 129"/>
              <a:gd name="T11" fmla="*/ 14 h 116"/>
              <a:gd name="T12" fmla="*/ 17 w 129"/>
              <a:gd name="T13" fmla="*/ 19 h 116"/>
              <a:gd name="T14" fmla="*/ 14 w 129"/>
              <a:gd name="T15" fmla="*/ 15 h 116"/>
              <a:gd name="T16" fmla="*/ 7 w 129"/>
              <a:gd name="T17" fmla="*/ 15 h 116"/>
              <a:gd name="T18" fmla="*/ 0 w 129"/>
              <a:gd name="T19" fmla="*/ 11 h 116"/>
              <a:gd name="T20" fmla="*/ 2 w 129"/>
              <a:gd name="T21" fmla="*/ 3 h 116"/>
              <a:gd name="T22" fmla="*/ 10 w 129"/>
              <a:gd name="T23" fmla="*/ 1 h 116"/>
              <a:gd name="T24" fmla="*/ 12 w 129"/>
              <a:gd name="T25" fmla="*/ 0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116"/>
              <a:gd name="T41" fmla="*/ 129 w 129"/>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116">
                <a:moveTo>
                  <a:pt x="55" y="0"/>
                </a:moveTo>
                <a:lnTo>
                  <a:pt x="64" y="22"/>
                </a:lnTo>
                <a:lnTo>
                  <a:pt x="99" y="36"/>
                </a:lnTo>
                <a:lnTo>
                  <a:pt x="114" y="31"/>
                </a:lnTo>
                <a:lnTo>
                  <a:pt x="125" y="61"/>
                </a:lnTo>
                <a:lnTo>
                  <a:pt x="129" y="86"/>
                </a:lnTo>
                <a:lnTo>
                  <a:pt x="74" y="116"/>
                </a:lnTo>
                <a:lnTo>
                  <a:pt x="62" y="88"/>
                </a:lnTo>
                <a:lnTo>
                  <a:pt x="29" y="93"/>
                </a:lnTo>
                <a:lnTo>
                  <a:pt x="0" y="63"/>
                </a:lnTo>
                <a:lnTo>
                  <a:pt x="8" y="18"/>
                </a:lnTo>
                <a:lnTo>
                  <a:pt x="43" y="6"/>
                </a:lnTo>
                <a:lnTo>
                  <a:pt x="55" y="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01" name="Freeform 197"/>
          <p:cNvSpPr>
            <a:spLocks/>
          </p:cNvSpPr>
          <p:nvPr/>
        </p:nvSpPr>
        <p:spPr bwMode="auto">
          <a:xfrm>
            <a:off x="7055927" y="4489932"/>
            <a:ext cx="173038" cy="96838"/>
          </a:xfrm>
          <a:custGeom>
            <a:avLst/>
            <a:gdLst>
              <a:gd name="T0" fmla="*/ 35 w 230"/>
              <a:gd name="T1" fmla="*/ 0 h 148"/>
              <a:gd name="T2" fmla="*/ 43 w 230"/>
              <a:gd name="T3" fmla="*/ 6 h 148"/>
              <a:gd name="T4" fmla="*/ 41 w 230"/>
              <a:gd name="T5" fmla="*/ 9 h 148"/>
              <a:gd name="T6" fmla="*/ 52 w 230"/>
              <a:gd name="T7" fmla="*/ 23 h 148"/>
              <a:gd name="T8" fmla="*/ 47 w 230"/>
              <a:gd name="T9" fmla="*/ 25 h 148"/>
              <a:gd name="T10" fmla="*/ 39 w 230"/>
              <a:gd name="T11" fmla="*/ 24 h 148"/>
              <a:gd name="T12" fmla="*/ 32 w 230"/>
              <a:gd name="T13" fmla="*/ 25 h 148"/>
              <a:gd name="T14" fmla="*/ 31 w 230"/>
              <a:gd name="T15" fmla="*/ 22 h 148"/>
              <a:gd name="T16" fmla="*/ 26 w 230"/>
              <a:gd name="T17" fmla="*/ 25 h 148"/>
              <a:gd name="T18" fmla="*/ 23 w 230"/>
              <a:gd name="T19" fmla="*/ 25 h 148"/>
              <a:gd name="T20" fmla="*/ 17 w 230"/>
              <a:gd name="T21" fmla="*/ 18 h 148"/>
              <a:gd name="T22" fmla="*/ 15 w 230"/>
              <a:gd name="T23" fmla="*/ 19 h 148"/>
              <a:gd name="T24" fmla="*/ 9 w 230"/>
              <a:gd name="T25" fmla="*/ 20 h 148"/>
              <a:gd name="T26" fmla="*/ 9 w 230"/>
              <a:gd name="T27" fmla="*/ 13 h 148"/>
              <a:gd name="T28" fmla="*/ 8 w 230"/>
              <a:gd name="T29" fmla="*/ 9 h 148"/>
              <a:gd name="T30" fmla="*/ 3 w 230"/>
              <a:gd name="T31" fmla="*/ 9 h 148"/>
              <a:gd name="T32" fmla="*/ 0 w 230"/>
              <a:gd name="T33" fmla="*/ 6 h 148"/>
              <a:gd name="T34" fmla="*/ 3 w 230"/>
              <a:gd name="T35" fmla="*/ 1 h 148"/>
              <a:gd name="T36" fmla="*/ 10 w 230"/>
              <a:gd name="T37" fmla="*/ 3 h 148"/>
              <a:gd name="T38" fmla="*/ 14 w 230"/>
              <a:gd name="T39" fmla="*/ 2 h 148"/>
              <a:gd name="T40" fmla="*/ 18 w 230"/>
              <a:gd name="T41" fmla="*/ 2 h 148"/>
              <a:gd name="T42" fmla="*/ 18 w 230"/>
              <a:gd name="T43" fmla="*/ 7 h 148"/>
              <a:gd name="T44" fmla="*/ 23 w 230"/>
              <a:gd name="T45" fmla="*/ 8 h 148"/>
              <a:gd name="T46" fmla="*/ 26 w 230"/>
              <a:gd name="T47" fmla="*/ 5 h 148"/>
              <a:gd name="T48" fmla="*/ 32 w 230"/>
              <a:gd name="T49" fmla="*/ 5 h 148"/>
              <a:gd name="T50" fmla="*/ 35 w 230"/>
              <a:gd name="T51" fmla="*/ 0 h 1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0"/>
              <a:gd name="T79" fmla="*/ 0 h 148"/>
              <a:gd name="T80" fmla="*/ 230 w 230"/>
              <a:gd name="T81" fmla="*/ 148 h 1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0" h="148">
                <a:moveTo>
                  <a:pt x="153" y="0"/>
                </a:moveTo>
                <a:lnTo>
                  <a:pt x="193" y="36"/>
                </a:lnTo>
                <a:lnTo>
                  <a:pt x="182" y="54"/>
                </a:lnTo>
                <a:lnTo>
                  <a:pt x="230" y="133"/>
                </a:lnTo>
                <a:lnTo>
                  <a:pt x="210" y="145"/>
                </a:lnTo>
                <a:lnTo>
                  <a:pt x="174" y="144"/>
                </a:lnTo>
                <a:lnTo>
                  <a:pt x="144" y="145"/>
                </a:lnTo>
                <a:lnTo>
                  <a:pt x="138" y="132"/>
                </a:lnTo>
                <a:lnTo>
                  <a:pt x="117" y="148"/>
                </a:lnTo>
                <a:lnTo>
                  <a:pt x="102" y="147"/>
                </a:lnTo>
                <a:lnTo>
                  <a:pt x="77" y="107"/>
                </a:lnTo>
                <a:lnTo>
                  <a:pt x="67" y="113"/>
                </a:lnTo>
                <a:lnTo>
                  <a:pt x="38" y="117"/>
                </a:lnTo>
                <a:lnTo>
                  <a:pt x="37" y="77"/>
                </a:lnTo>
                <a:lnTo>
                  <a:pt x="34" y="52"/>
                </a:lnTo>
                <a:lnTo>
                  <a:pt x="13" y="53"/>
                </a:lnTo>
                <a:lnTo>
                  <a:pt x="0" y="37"/>
                </a:lnTo>
                <a:lnTo>
                  <a:pt x="14" y="6"/>
                </a:lnTo>
                <a:lnTo>
                  <a:pt x="46" y="16"/>
                </a:lnTo>
                <a:lnTo>
                  <a:pt x="61" y="13"/>
                </a:lnTo>
                <a:lnTo>
                  <a:pt x="78" y="15"/>
                </a:lnTo>
                <a:lnTo>
                  <a:pt x="82" y="39"/>
                </a:lnTo>
                <a:lnTo>
                  <a:pt x="103" y="46"/>
                </a:lnTo>
                <a:lnTo>
                  <a:pt x="116" y="31"/>
                </a:lnTo>
                <a:lnTo>
                  <a:pt x="142" y="26"/>
                </a:lnTo>
                <a:lnTo>
                  <a:pt x="153" y="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02" name="Freeform 198"/>
          <p:cNvSpPr>
            <a:spLocks/>
          </p:cNvSpPr>
          <p:nvPr/>
        </p:nvSpPr>
        <p:spPr bwMode="auto">
          <a:xfrm>
            <a:off x="7230552" y="5010632"/>
            <a:ext cx="141288" cy="163513"/>
          </a:xfrm>
          <a:custGeom>
            <a:avLst/>
            <a:gdLst>
              <a:gd name="T0" fmla="*/ 0 w 187"/>
              <a:gd name="T1" fmla="*/ 2 h 249"/>
              <a:gd name="T2" fmla="*/ 2 w 187"/>
              <a:gd name="T3" fmla="*/ 5 h 249"/>
              <a:gd name="T4" fmla="*/ 0 w 187"/>
              <a:gd name="T5" fmla="*/ 8 h 249"/>
              <a:gd name="T6" fmla="*/ 3 w 187"/>
              <a:gd name="T7" fmla="*/ 10 h 249"/>
              <a:gd name="T8" fmla="*/ 4 w 187"/>
              <a:gd name="T9" fmla="*/ 14 h 249"/>
              <a:gd name="T10" fmla="*/ 14 w 187"/>
              <a:gd name="T11" fmla="*/ 18 h 249"/>
              <a:gd name="T12" fmla="*/ 14 w 187"/>
              <a:gd name="T13" fmla="*/ 22 h 249"/>
              <a:gd name="T14" fmla="*/ 10 w 187"/>
              <a:gd name="T15" fmla="*/ 23 h 249"/>
              <a:gd name="T16" fmla="*/ 10 w 187"/>
              <a:gd name="T17" fmla="*/ 25 h 249"/>
              <a:gd name="T18" fmla="*/ 17 w 187"/>
              <a:gd name="T19" fmla="*/ 32 h 249"/>
              <a:gd name="T20" fmla="*/ 20 w 187"/>
              <a:gd name="T21" fmla="*/ 29 h 249"/>
              <a:gd name="T22" fmla="*/ 24 w 187"/>
              <a:gd name="T23" fmla="*/ 31 h 249"/>
              <a:gd name="T24" fmla="*/ 28 w 187"/>
              <a:gd name="T25" fmla="*/ 42 h 249"/>
              <a:gd name="T26" fmla="*/ 33 w 187"/>
              <a:gd name="T27" fmla="*/ 43 h 249"/>
              <a:gd name="T28" fmla="*/ 38 w 187"/>
              <a:gd name="T29" fmla="*/ 41 h 249"/>
              <a:gd name="T30" fmla="*/ 35 w 187"/>
              <a:gd name="T31" fmla="*/ 36 h 249"/>
              <a:gd name="T32" fmla="*/ 39 w 187"/>
              <a:gd name="T33" fmla="*/ 34 h 249"/>
              <a:gd name="T34" fmla="*/ 33 w 187"/>
              <a:gd name="T35" fmla="*/ 29 h 249"/>
              <a:gd name="T36" fmla="*/ 32 w 187"/>
              <a:gd name="T37" fmla="*/ 26 h 249"/>
              <a:gd name="T38" fmla="*/ 39 w 187"/>
              <a:gd name="T39" fmla="*/ 28 h 249"/>
              <a:gd name="T40" fmla="*/ 42 w 187"/>
              <a:gd name="T41" fmla="*/ 21 h 249"/>
              <a:gd name="T42" fmla="*/ 38 w 187"/>
              <a:gd name="T43" fmla="*/ 17 h 249"/>
              <a:gd name="T44" fmla="*/ 32 w 187"/>
              <a:gd name="T45" fmla="*/ 13 h 249"/>
              <a:gd name="T46" fmla="*/ 26 w 187"/>
              <a:gd name="T47" fmla="*/ 8 h 249"/>
              <a:gd name="T48" fmla="*/ 23 w 187"/>
              <a:gd name="T49" fmla="*/ 7 h 249"/>
              <a:gd name="T50" fmla="*/ 18 w 187"/>
              <a:gd name="T51" fmla="*/ 3 h 249"/>
              <a:gd name="T52" fmla="*/ 15 w 187"/>
              <a:gd name="T53" fmla="*/ 3 h 249"/>
              <a:gd name="T54" fmla="*/ 1 w 187"/>
              <a:gd name="T55" fmla="*/ 0 h 249"/>
              <a:gd name="T56" fmla="*/ 0 w 187"/>
              <a:gd name="T57" fmla="*/ 2 h 2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7"/>
              <a:gd name="T88" fmla="*/ 0 h 249"/>
              <a:gd name="T89" fmla="*/ 187 w 187"/>
              <a:gd name="T90" fmla="*/ 249 h 2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7" h="249">
                <a:moveTo>
                  <a:pt x="1" y="11"/>
                </a:moveTo>
                <a:lnTo>
                  <a:pt x="10" y="31"/>
                </a:lnTo>
                <a:lnTo>
                  <a:pt x="0" y="47"/>
                </a:lnTo>
                <a:lnTo>
                  <a:pt x="15" y="58"/>
                </a:lnTo>
                <a:lnTo>
                  <a:pt x="19" y="83"/>
                </a:lnTo>
                <a:lnTo>
                  <a:pt x="63" y="103"/>
                </a:lnTo>
                <a:lnTo>
                  <a:pt x="60" y="128"/>
                </a:lnTo>
                <a:lnTo>
                  <a:pt x="45" y="132"/>
                </a:lnTo>
                <a:lnTo>
                  <a:pt x="44" y="148"/>
                </a:lnTo>
                <a:lnTo>
                  <a:pt x="75" y="188"/>
                </a:lnTo>
                <a:lnTo>
                  <a:pt x="86" y="169"/>
                </a:lnTo>
                <a:lnTo>
                  <a:pt x="105" y="179"/>
                </a:lnTo>
                <a:lnTo>
                  <a:pt x="122" y="246"/>
                </a:lnTo>
                <a:lnTo>
                  <a:pt x="147" y="249"/>
                </a:lnTo>
                <a:lnTo>
                  <a:pt x="166" y="236"/>
                </a:lnTo>
                <a:lnTo>
                  <a:pt x="153" y="209"/>
                </a:lnTo>
                <a:lnTo>
                  <a:pt x="172" y="196"/>
                </a:lnTo>
                <a:lnTo>
                  <a:pt x="147" y="170"/>
                </a:lnTo>
                <a:lnTo>
                  <a:pt x="142" y="151"/>
                </a:lnTo>
                <a:lnTo>
                  <a:pt x="171" y="164"/>
                </a:lnTo>
                <a:lnTo>
                  <a:pt x="187" y="124"/>
                </a:lnTo>
                <a:lnTo>
                  <a:pt x="169" y="98"/>
                </a:lnTo>
                <a:lnTo>
                  <a:pt x="142" y="78"/>
                </a:lnTo>
                <a:lnTo>
                  <a:pt x="116" y="47"/>
                </a:lnTo>
                <a:lnTo>
                  <a:pt x="100" y="41"/>
                </a:lnTo>
                <a:lnTo>
                  <a:pt x="80" y="18"/>
                </a:lnTo>
                <a:lnTo>
                  <a:pt x="68" y="20"/>
                </a:lnTo>
                <a:lnTo>
                  <a:pt x="4" y="0"/>
                </a:lnTo>
                <a:lnTo>
                  <a:pt x="1" y="1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03" name="Freeform 199"/>
          <p:cNvSpPr>
            <a:spLocks/>
          </p:cNvSpPr>
          <p:nvPr/>
        </p:nvSpPr>
        <p:spPr bwMode="auto">
          <a:xfrm>
            <a:off x="7140064" y="4589945"/>
            <a:ext cx="225425" cy="117475"/>
          </a:xfrm>
          <a:custGeom>
            <a:avLst/>
            <a:gdLst>
              <a:gd name="T0" fmla="*/ 52 w 300"/>
              <a:gd name="T1" fmla="*/ 2 h 181"/>
              <a:gd name="T2" fmla="*/ 58 w 300"/>
              <a:gd name="T3" fmla="*/ 0 h 181"/>
              <a:gd name="T4" fmla="*/ 66 w 300"/>
              <a:gd name="T5" fmla="*/ 7 h 181"/>
              <a:gd name="T6" fmla="*/ 67 w 300"/>
              <a:gd name="T7" fmla="*/ 22 h 181"/>
              <a:gd name="T8" fmla="*/ 62 w 300"/>
              <a:gd name="T9" fmla="*/ 22 h 181"/>
              <a:gd name="T10" fmla="*/ 61 w 300"/>
              <a:gd name="T11" fmla="*/ 23 h 181"/>
              <a:gd name="T12" fmla="*/ 55 w 300"/>
              <a:gd name="T13" fmla="*/ 23 h 181"/>
              <a:gd name="T14" fmla="*/ 48 w 300"/>
              <a:gd name="T15" fmla="*/ 26 h 181"/>
              <a:gd name="T16" fmla="*/ 41 w 300"/>
              <a:gd name="T17" fmla="*/ 26 h 181"/>
              <a:gd name="T18" fmla="*/ 36 w 300"/>
              <a:gd name="T19" fmla="*/ 26 h 181"/>
              <a:gd name="T20" fmla="*/ 32 w 300"/>
              <a:gd name="T21" fmla="*/ 29 h 181"/>
              <a:gd name="T22" fmla="*/ 24 w 300"/>
              <a:gd name="T23" fmla="*/ 30 h 181"/>
              <a:gd name="T24" fmla="*/ 21 w 300"/>
              <a:gd name="T25" fmla="*/ 26 h 181"/>
              <a:gd name="T26" fmla="*/ 15 w 300"/>
              <a:gd name="T27" fmla="*/ 23 h 181"/>
              <a:gd name="T28" fmla="*/ 22 w 300"/>
              <a:gd name="T29" fmla="*/ 22 h 181"/>
              <a:gd name="T30" fmla="*/ 28 w 300"/>
              <a:gd name="T31" fmla="*/ 20 h 181"/>
              <a:gd name="T32" fmla="*/ 31 w 300"/>
              <a:gd name="T33" fmla="*/ 18 h 181"/>
              <a:gd name="T34" fmla="*/ 28 w 300"/>
              <a:gd name="T35" fmla="*/ 17 h 181"/>
              <a:gd name="T36" fmla="*/ 15 w 300"/>
              <a:gd name="T37" fmla="*/ 20 h 181"/>
              <a:gd name="T38" fmla="*/ 9 w 300"/>
              <a:gd name="T39" fmla="*/ 18 h 181"/>
              <a:gd name="T40" fmla="*/ 0 w 300"/>
              <a:gd name="T41" fmla="*/ 17 h 181"/>
              <a:gd name="T42" fmla="*/ 5 w 300"/>
              <a:gd name="T43" fmla="*/ 13 h 181"/>
              <a:gd name="T44" fmla="*/ 10 w 300"/>
              <a:gd name="T45" fmla="*/ 9 h 181"/>
              <a:gd name="T46" fmla="*/ 13 w 300"/>
              <a:gd name="T47" fmla="*/ 11 h 181"/>
              <a:gd name="T48" fmla="*/ 19 w 300"/>
              <a:gd name="T49" fmla="*/ 11 h 181"/>
              <a:gd name="T50" fmla="*/ 28 w 300"/>
              <a:gd name="T51" fmla="*/ 10 h 181"/>
              <a:gd name="T52" fmla="*/ 29 w 300"/>
              <a:gd name="T53" fmla="*/ 7 h 181"/>
              <a:gd name="T54" fmla="*/ 25 w 300"/>
              <a:gd name="T55" fmla="*/ 5 h 181"/>
              <a:gd name="T56" fmla="*/ 26 w 300"/>
              <a:gd name="T57" fmla="*/ 2 h 181"/>
              <a:gd name="T58" fmla="*/ 38 w 300"/>
              <a:gd name="T59" fmla="*/ 2 h 181"/>
              <a:gd name="T60" fmla="*/ 45 w 300"/>
              <a:gd name="T61" fmla="*/ 1 h 181"/>
              <a:gd name="T62" fmla="*/ 52 w 300"/>
              <a:gd name="T63" fmla="*/ 2 h 1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0"/>
              <a:gd name="T97" fmla="*/ 0 h 181"/>
              <a:gd name="T98" fmla="*/ 300 w 300"/>
              <a:gd name="T99" fmla="*/ 181 h 1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0" h="181">
                <a:moveTo>
                  <a:pt x="231" y="10"/>
                </a:moveTo>
                <a:lnTo>
                  <a:pt x="260" y="0"/>
                </a:lnTo>
                <a:lnTo>
                  <a:pt x="295" y="41"/>
                </a:lnTo>
                <a:lnTo>
                  <a:pt x="300" y="129"/>
                </a:lnTo>
                <a:lnTo>
                  <a:pt x="278" y="132"/>
                </a:lnTo>
                <a:lnTo>
                  <a:pt x="271" y="140"/>
                </a:lnTo>
                <a:lnTo>
                  <a:pt x="245" y="140"/>
                </a:lnTo>
                <a:lnTo>
                  <a:pt x="214" y="153"/>
                </a:lnTo>
                <a:lnTo>
                  <a:pt x="181" y="156"/>
                </a:lnTo>
                <a:lnTo>
                  <a:pt x="161" y="157"/>
                </a:lnTo>
                <a:lnTo>
                  <a:pt x="141" y="175"/>
                </a:lnTo>
                <a:lnTo>
                  <a:pt x="105" y="181"/>
                </a:lnTo>
                <a:lnTo>
                  <a:pt x="93" y="155"/>
                </a:lnTo>
                <a:lnTo>
                  <a:pt x="67" y="137"/>
                </a:lnTo>
                <a:lnTo>
                  <a:pt x="100" y="133"/>
                </a:lnTo>
                <a:lnTo>
                  <a:pt x="126" y="123"/>
                </a:lnTo>
                <a:lnTo>
                  <a:pt x="137" y="104"/>
                </a:lnTo>
                <a:lnTo>
                  <a:pt x="124" y="102"/>
                </a:lnTo>
                <a:lnTo>
                  <a:pt x="65" y="121"/>
                </a:lnTo>
                <a:lnTo>
                  <a:pt x="43" y="105"/>
                </a:lnTo>
                <a:lnTo>
                  <a:pt x="0" y="102"/>
                </a:lnTo>
                <a:lnTo>
                  <a:pt x="22" y="76"/>
                </a:lnTo>
                <a:lnTo>
                  <a:pt x="44" y="56"/>
                </a:lnTo>
                <a:lnTo>
                  <a:pt x="60" y="63"/>
                </a:lnTo>
                <a:lnTo>
                  <a:pt x="86" y="67"/>
                </a:lnTo>
                <a:lnTo>
                  <a:pt x="124" y="59"/>
                </a:lnTo>
                <a:lnTo>
                  <a:pt x="128" y="43"/>
                </a:lnTo>
                <a:lnTo>
                  <a:pt x="113" y="32"/>
                </a:lnTo>
                <a:lnTo>
                  <a:pt x="115" y="15"/>
                </a:lnTo>
                <a:lnTo>
                  <a:pt x="172" y="11"/>
                </a:lnTo>
                <a:lnTo>
                  <a:pt x="203" y="5"/>
                </a:lnTo>
                <a:lnTo>
                  <a:pt x="231" y="1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04" name="Freeform 200"/>
          <p:cNvSpPr>
            <a:spLocks/>
          </p:cNvSpPr>
          <p:nvPr/>
        </p:nvSpPr>
        <p:spPr bwMode="auto">
          <a:xfrm>
            <a:off x="7233727" y="4747107"/>
            <a:ext cx="279400" cy="173038"/>
          </a:xfrm>
          <a:custGeom>
            <a:avLst/>
            <a:gdLst>
              <a:gd name="T0" fmla="*/ 82 w 368"/>
              <a:gd name="T1" fmla="*/ 27 h 265"/>
              <a:gd name="T2" fmla="*/ 84 w 368"/>
              <a:gd name="T3" fmla="*/ 28 h 265"/>
              <a:gd name="T4" fmla="*/ 83 w 368"/>
              <a:gd name="T5" fmla="*/ 25 h 265"/>
              <a:gd name="T6" fmla="*/ 79 w 368"/>
              <a:gd name="T7" fmla="*/ 23 h 265"/>
              <a:gd name="T8" fmla="*/ 79 w 368"/>
              <a:gd name="T9" fmla="*/ 19 h 265"/>
              <a:gd name="T10" fmla="*/ 81 w 368"/>
              <a:gd name="T11" fmla="*/ 18 h 265"/>
              <a:gd name="T12" fmla="*/ 81 w 368"/>
              <a:gd name="T13" fmla="*/ 13 h 265"/>
              <a:gd name="T14" fmla="*/ 77 w 368"/>
              <a:gd name="T15" fmla="*/ 11 h 265"/>
              <a:gd name="T16" fmla="*/ 75 w 368"/>
              <a:gd name="T17" fmla="*/ 11 h 265"/>
              <a:gd name="T18" fmla="*/ 73 w 368"/>
              <a:gd name="T19" fmla="*/ 10 h 265"/>
              <a:gd name="T20" fmla="*/ 71 w 368"/>
              <a:gd name="T21" fmla="*/ 11 h 265"/>
              <a:gd name="T22" fmla="*/ 68 w 368"/>
              <a:gd name="T23" fmla="*/ 9 h 265"/>
              <a:gd name="T24" fmla="*/ 66 w 368"/>
              <a:gd name="T25" fmla="*/ 8 h 265"/>
              <a:gd name="T26" fmla="*/ 63 w 368"/>
              <a:gd name="T27" fmla="*/ 9 h 265"/>
              <a:gd name="T28" fmla="*/ 56 w 368"/>
              <a:gd name="T29" fmla="*/ 5 h 265"/>
              <a:gd name="T30" fmla="*/ 52 w 368"/>
              <a:gd name="T31" fmla="*/ 0 h 265"/>
              <a:gd name="T32" fmla="*/ 43 w 368"/>
              <a:gd name="T33" fmla="*/ 5 h 265"/>
              <a:gd name="T34" fmla="*/ 43 w 368"/>
              <a:gd name="T35" fmla="*/ 11 h 265"/>
              <a:gd name="T36" fmla="*/ 39 w 368"/>
              <a:gd name="T37" fmla="*/ 10 h 265"/>
              <a:gd name="T38" fmla="*/ 33 w 368"/>
              <a:gd name="T39" fmla="*/ 12 h 265"/>
              <a:gd name="T40" fmla="*/ 35 w 368"/>
              <a:gd name="T41" fmla="*/ 15 h 265"/>
              <a:gd name="T42" fmla="*/ 33 w 368"/>
              <a:gd name="T43" fmla="*/ 16 h 265"/>
              <a:gd name="T44" fmla="*/ 29 w 368"/>
              <a:gd name="T45" fmla="*/ 15 h 265"/>
              <a:gd name="T46" fmla="*/ 27 w 368"/>
              <a:gd name="T47" fmla="*/ 18 h 265"/>
              <a:gd name="T48" fmla="*/ 21 w 368"/>
              <a:gd name="T49" fmla="*/ 18 h 265"/>
              <a:gd name="T50" fmla="*/ 23 w 368"/>
              <a:gd name="T51" fmla="*/ 26 h 265"/>
              <a:gd name="T52" fmla="*/ 14 w 368"/>
              <a:gd name="T53" fmla="*/ 30 h 265"/>
              <a:gd name="T54" fmla="*/ 9 w 368"/>
              <a:gd name="T55" fmla="*/ 29 h 265"/>
              <a:gd name="T56" fmla="*/ 8 w 368"/>
              <a:gd name="T57" fmla="*/ 26 h 265"/>
              <a:gd name="T58" fmla="*/ 0 w 368"/>
              <a:gd name="T59" fmla="*/ 24 h 265"/>
              <a:gd name="T60" fmla="*/ 9 w 368"/>
              <a:gd name="T61" fmla="*/ 36 h 265"/>
              <a:gd name="T62" fmla="*/ 21 w 368"/>
              <a:gd name="T63" fmla="*/ 37 h 265"/>
              <a:gd name="T64" fmla="*/ 32 w 368"/>
              <a:gd name="T65" fmla="*/ 39 h 265"/>
              <a:gd name="T66" fmla="*/ 36 w 368"/>
              <a:gd name="T67" fmla="*/ 44 h 265"/>
              <a:gd name="T68" fmla="*/ 41 w 368"/>
              <a:gd name="T69" fmla="*/ 44 h 265"/>
              <a:gd name="T70" fmla="*/ 47 w 368"/>
              <a:gd name="T71" fmla="*/ 45 h 265"/>
              <a:gd name="T72" fmla="*/ 55 w 368"/>
              <a:gd name="T73" fmla="*/ 43 h 265"/>
              <a:gd name="T74" fmla="*/ 55 w 368"/>
              <a:gd name="T75" fmla="*/ 41 h 265"/>
              <a:gd name="T76" fmla="*/ 48 w 368"/>
              <a:gd name="T77" fmla="*/ 39 h 265"/>
              <a:gd name="T78" fmla="*/ 52 w 368"/>
              <a:gd name="T79" fmla="*/ 38 h 265"/>
              <a:gd name="T80" fmla="*/ 53 w 368"/>
              <a:gd name="T81" fmla="*/ 35 h 265"/>
              <a:gd name="T82" fmla="*/ 59 w 368"/>
              <a:gd name="T83" fmla="*/ 35 h 265"/>
              <a:gd name="T84" fmla="*/ 55 w 368"/>
              <a:gd name="T85" fmla="*/ 31 h 265"/>
              <a:gd name="T86" fmla="*/ 59 w 368"/>
              <a:gd name="T87" fmla="*/ 30 h 265"/>
              <a:gd name="T88" fmla="*/ 63 w 368"/>
              <a:gd name="T89" fmla="*/ 32 h 265"/>
              <a:gd name="T90" fmla="*/ 66 w 368"/>
              <a:gd name="T91" fmla="*/ 32 h 265"/>
              <a:gd name="T92" fmla="*/ 74 w 368"/>
              <a:gd name="T93" fmla="*/ 33 h 265"/>
              <a:gd name="T94" fmla="*/ 77 w 368"/>
              <a:gd name="T95" fmla="*/ 31 h 265"/>
              <a:gd name="T96" fmla="*/ 81 w 368"/>
              <a:gd name="T97" fmla="*/ 32 h 265"/>
              <a:gd name="T98" fmla="*/ 82 w 368"/>
              <a:gd name="T99" fmla="*/ 27 h 2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8"/>
              <a:gd name="T151" fmla="*/ 0 h 265"/>
              <a:gd name="T152" fmla="*/ 368 w 368"/>
              <a:gd name="T153" fmla="*/ 265 h 2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8" h="265">
                <a:moveTo>
                  <a:pt x="360" y="160"/>
                </a:moveTo>
                <a:lnTo>
                  <a:pt x="368" y="162"/>
                </a:lnTo>
                <a:lnTo>
                  <a:pt x="364" y="145"/>
                </a:lnTo>
                <a:lnTo>
                  <a:pt x="348" y="139"/>
                </a:lnTo>
                <a:lnTo>
                  <a:pt x="347" y="114"/>
                </a:lnTo>
                <a:lnTo>
                  <a:pt x="354" y="104"/>
                </a:lnTo>
                <a:lnTo>
                  <a:pt x="353" y="77"/>
                </a:lnTo>
                <a:lnTo>
                  <a:pt x="338" y="62"/>
                </a:lnTo>
                <a:lnTo>
                  <a:pt x="329" y="66"/>
                </a:lnTo>
                <a:lnTo>
                  <a:pt x="319" y="61"/>
                </a:lnTo>
                <a:lnTo>
                  <a:pt x="309" y="65"/>
                </a:lnTo>
                <a:lnTo>
                  <a:pt x="297" y="53"/>
                </a:lnTo>
                <a:lnTo>
                  <a:pt x="288" y="47"/>
                </a:lnTo>
                <a:lnTo>
                  <a:pt x="277" y="52"/>
                </a:lnTo>
                <a:lnTo>
                  <a:pt x="247" y="29"/>
                </a:lnTo>
                <a:lnTo>
                  <a:pt x="226" y="0"/>
                </a:lnTo>
                <a:lnTo>
                  <a:pt x="186" y="31"/>
                </a:lnTo>
                <a:lnTo>
                  <a:pt x="187" y="66"/>
                </a:lnTo>
                <a:lnTo>
                  <a:pt x="172" y="61"/>
                </a:lnTo>
                <a:lnTo>
                  <a:pt x="147" y="73"/>
                </a:lnTo>
                <a:lnTo>
                  <a:pt x="152" y="91"/>
                </a:lnTo>
                <a:lnTo>
                  <a:pt x="144" y="96"/>
                </a:lnTo>
                <a:lnTo>
                  <a:pt x="125" y="91"/>
                </a:lnTo>
                <a:lnTo>
                  <a:pt x="118" y="106"/>
                </a:lnTo>
                <a:lnTo>
                  <a:pt x="90" y="108"/>
                </a:lnTo>
                <a:lnTo>
                  <a:pt x="103" y="153"/>
                </a:lnTo>
                <a:lnTo>
                  <a:pt x="63" y="174"/>
                </a:lnTo>
                <a:lnTo>
                  <a:pt x="40" y="169"/>
                </a:lnTo>
                <a:lnTo>
                  <a:pt x="34" y="155"/>
                </a:lnTo>
                <a:lnTo>
                  <a:pt x="0" y="143"/>
                </a:lnTo>
                <a:lnTo>
                  <a:pt x="37" y="214"/>
                </a:lnTo>
                <a:lnTo>
                  <a:pt x="92" y="216"/>
                </a:lnTo>
                <a:lnTo>
                  <a:pt x="137" y="232"/>
                </a:lnTo>
                <a:lnTo>
                  <a:pt x="157" y="260"/>
                </a:lnTo>
                <a:lnTo>
                  <a:pt x="178" y="263"/>
                </a:lnTo>
                <a:lnTo>
                  <a:pt x="204" y="265"/>
                </a:lnTo>
                <a:lnTo>
                  <a:pt x="239" y="253"/>
                </a:lnTo>
                <a:lnTo>
                  <a:pt x="238" y="240"/>
                </a:lnTo>
                <a:lnTo>
                  <a:pt x="212" y="233"/>
                </a:lnTo>
                <a:lnTo>
                  <a:pt x="225" y="225"/>
                </a:lnTo>
                <a:lnTo>
                  <a:pt x="231" y="205"/>
                </a:lnTo>
                <a:lnTo>
                  <a:pt x="260" y="205"/>
                </a:lnTo>
                <a:lnTo>
                  <a:pt x="238" y="184"/>
                </a:lnTo>
                <a:lnTo>
                  <a:pt x="258" y="175"/>
                </a:lnTo>
                <a:lnTo>
                  <a:pt x="274" y="192"/>
                </a:lnTo>
                <a:lnTo>
                  <a:pt x="291" y="192"/>
                </a:lnTo>
                <a:lnTo>
                  <a:pt x="322" y="198"/>
                </a:lnTo>
                <a:lnTo>
                  <a:pt x="335" y="183"/>
                </a:lnTo>
                <a:lnTo>
                  <a:pt x="355" y="187"/>
                </a:lnTo>
                <a:lnTo>
                  <a:pt x="360" y="16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05" name="Freeform 201"/>
          <p:cNvSpPr>
            <a:spLocks/>
          </p:cNvSpPr>
          <p:nvPr/>
        </p:nvSpPr>
        <p:spPr bwMode="auto">
          <a:xfrm>
            <a:off x="7273414" y="4672495"/>
            <a:ext cx="130175" cy="146050"/>
          </a:xfrm>
          <a:custGeom>
            <a:avLst/>
            <a:gdLst>
              <a:gd name="T0" fmla="*/ 0 w 175"/>
              <a:gd name="T1" fmla="*/ 34 h 221"/>
              <a:gd name="T2" fmla="*/ 4 w 175"/>
              <a:gd name="T3" fmla="*/ 33 h 221"/>
              <a:gd name="T4" fmla="*/ 7 w 175"/>
              <a:gd name="T5" fmla="*/ 31 h 221"/>
              <a:gd name="T6" fmla="*/ 4 w 175"/>
              <a:gd name="T7" fmla="*/ 29 h 221"/>
              <a:gd name="T8" fmla="*/ 8 w 175"/>
              <a:gd name="T9" fmla="*/ 25 h 221"/>
              <a:gd name="T10" fmla="*/ 8 w 175"/>
              <a:gd name="T11" fmla="*/ 22 h 221"/>
              <a:gd name="T12" fmla="*/ 6 w 175"/>
              <a:gd name="T13" fmla="*/ 21 h 221"/>
              <a:gd name="T14" fmla="*/ 6 w 175"/>
              <a:gd name="T15" fmla="*/ 17 h 221"/>
              <a:gd name="T16" fmla="*/ 1 w 175"/>
              <a:gd name="T17" fmla="*/ 15 h 221"/>
              <a:gd name="T18" fmla="*/ 1 w 175"/>
              <a:gd name="T19" fmla="*/ 5 h 221"/>
              <a:gd name="T20" fmla="*/ 8 w 175"/>
              <a:gd name="T21" fmla="*/ 4 h 221"/>
              <a:gd name="T22" fmla="*/ 15 w 175"/>
              <a:gd name="T23" fmla="*/ 2 h 221"/>
              <a:gd name="T24" fmla="*/ 21 w 175"/>
              <a:gd name="T25" fmla="*/ 2 h 221"/>
              <a:gd name="T26" fmla="*/ 22 w 175"/>
              <a:gd name="T27" fmla="*/ 0 h 221"/>
              <a:gd name="T28" fmla="*/ 27 w 175"/>
              <a:gd name="T29" fmla="*/ 0 h 221"/>
              <a:gd name="T30" fmla="*/ 28 w 175"/>
              <a:gd name="T31" fmla="*/ 2 h 221"/>
              <a:gd name="T32" fmla="*/ 34 w 175"/>
              <a:gd name="T33" fmla="*/ 3 h 221"/>
              <a:gd name="T34" fmla="*/ 30 w 175"/>
              <a:gd name="T35" fmla="*/ 9 h 221"/>
              <a:gd name="T36" fmla="*/ 32 w 175"/>
              <a:gd name="T37" fmla="*/ 10 h 221"/>
              <a:gd name="T38" fmla="*/ 31 w 175"/>
              <a:gd name="T39" fmla="*/ 13 h 221"/>
              <a:gd name="T40" fmla="*/ 38 w 175"/>
              <a:gd name="T41" fmla="*/ 20 h 221"/>
              <a:gd name="T42" fmla="*/ 30 w 175"/>
              <a:gd name="T43" fmla="*/ 25 h 221"/>
              <a:gd name="T44" fmla="*/ 30 w 175"/>
              <a:gd name="T45" fmla="*/ 31 h 221"/>
              <a:gd name="T46" fmla="*/ 27 w 175"/>
              <a:gd name="T47" fmla="*/ 30 h 221"/>
              <a:gd name="T48" fmla="*/ 21 w 175"/>
              <a:gd name="T49" fmla="*/ 32 h 221"/>
              <a:gd name="T50" fmla="*/ 22 w 175"/>
              <a:gd name="T51" fmla="*/ 35 h 221"/>
              <a:gd name="T52" fmla="*/ 21 w 175"/>
              <a:gd name="T53" fmla="*/ 36 h 221"/>
              <a:gd name="T54" fmla="*/ 16 w 175"/>
              <a:gd name="T55" fmla="*/ 35 h 221"/>
              <a:gd name="T56" fmla="*/ 15 w 175"/>
              <a:gd name="T57" fmla="*/ 38 h 221"/>
              <a:gd name="T58" fmla="*/ 8 w 175"/>
              <a:gd name="T59" fmla="*/ 38 h 221"/>
              <a:gd name="T60" fmla="*/ 0 w 175"/>
              <a:gd name="T61" fmla="*/ 34 h 2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5"/>
              <a:gd name="T94" fmla="*/ 0 h 221"/>
              <a:gd name="T95" fmla="*/ 175 w 175"/>
              <a:gd name="T96" fmla="*/ 221 h 2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5" h="221">
                <a:moveTo>
                  <a:pt x="0" y="197"/>
                </a:moveTo>
                <a:lnTo>
                  <a:pt x="18" y="190"/>
                </a:lnTo>
                <a:lnTo>
                  <a:pt x="32" y="177"/>
                </a:lnTo>
                <a:lnTo>
                  <a:pt x="19" y="165"/>
                </a:lnTo>
                <a:lnTo>
                  <a:pt x="38" y="147"/>
                </a:lnTo>
                <a:lnTo>
                  <a:pt x="39" y="125"/>
                </a:lnTo>
                <a:lnTo>
                  <a:pt x="25" y="120"/>
                </a:lnTo>
                <a:lnTo>
                  <a:pt x="27" y="98"/>
                </a:lnTo>
                <a:lnTo>
                  <a:pt x="6" y="83"/>
                </a:lnTo>
                <a:lnTo>
                  <a:pt x="5" y="27"/>
                </a:lnTo>
                <a:lnTo>
                  <a:pt x="38" y="24"/>
                </a:lnTo>
                <a:lnTo>
                  <a:pt x="69" y="11"/>
                </a:lnTo>
                <a:lnTo>
                  <a:pt x="95" y="11"/>
                </a:lnTo>
                <a:lnTo>
                  <a:pt x="102" y="3"/>
                </a:lnTo>
                <a:lnTo>
                  <a:pt x="124" y="0"/>
                </a:lnTo>
                <a:lnTo>
                  <a:pt x="129" y="13"/>
                </a:lnTo>
                <a:lnTo>
                  <a:pt x="155" y="19"/>
                </a:lnTo>
                <a:lnTo>
                  <a:pt x="138" y="54"/>
                </a:lnTo>
                <a:lnTo>
                  <a:pt x="146" y="60"/>
                </a:lnTo>
                <a:lnTo>
                  <a:pt x="141" y="77"/>
                </a:lnTo>
                <a:lnTo>
                  <a:pt x="175" y="113"/>
                </a:lnTo>
                <a:lnTo>
                  <a:pt x="135" y="144"/>
                </a:lnTo>
                <a:lnTo>
                  <a:pt x="136" y="179"/>
                </a:lnTo>
                <a:lnTo>
                  <a:pt x="121" y="174"/>
                </a:lnTo>
                <a:lnTo>
                  <a:pt x="96" y="186"/>
                </a:lnTo>
                <a:lnTo>
                  <a:pt x="101" y="204"/>
                </a:lnTo>
                <a:lnTo>
                  <a:pt x="93" y="209"/>
                </a:lnTo>
                <a:lnTo>
                  <a:pt x="74" y="204"/>
                </a:lnTo>
                <a:lnTo>
                  <a:pt x="67" y="219"/>
                </a:lnTo>
                <a:lnTo>
                  <a:pt x="39" y="221"/>
                </a:lnTo>
                <a:lnTo>
                  <a:pt x="0" y="197"/>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06" name="Freeform 202"/>
          <p:cNvSpPr>
            <a:spLocks/>
          </p:cNvSpPr>
          <p:nvPr/>
        </p:nvSpPr>
        <p:spPr bwMode="auto">
          <a:xfrm>
            <a:off x="7148002" y="4678845"/>
            <a:ext cx="163513" cy="182563"/>
          </a:xfrm>
          <a:custGeom>
            <a:avLst/>
            <a:gdLst>
              <a:gd name="T0" fmla="*/ 37 w 219"/>
              <a:gd name="T1" fmla="*/ 32 h 279"/>
              <a:gd name="T2" fmla="*/ 41 w 219"/>
              <a:gd name="T3" fmla="*/ 31 h 279"/>
              <a:gd name="T4" fmla="*/ 44 w 219"/>
              <a:gd name="T5" fmla="*/ 29 h 279"/>
              <a:gd name="T6" fmla="*/ 41 w 219"/>
              <a:gd name="T7" fmla="*/ 27 h 279"/>
              <a:gd name="T8" fmla="*/ 45 w 219"/>
              <a:gd name="T9" fmla="*/ 23 h 279"/>
              <a:gd name="T10" fmla="*/ 46 w 219"/>
              <a:gd name="T11" fmla="*/ 20 h 279"/>
              <a:gd name="T12" fmla="*/ 42 w 219"/>
              <a:gd name="T13" fmla="*/ 19 h 279"/>
              <a:gd name="T14" fmla="*/ 43 w 219"/>
              <a:gd name="T15" fmla="*/ 15 h 279"/>
              <a:gd name="T16" fmla="*/ 38 w 219"/>
              <a:gd name="T17" fmla="*/ 13 h 279"/>
              <a:gd name="T18" fmla="*/ 38 w 219"/>
              <a:gd name="T19" fmla="*/ 3 h 279"/>
              <a:gd name="T20" fmla="*/ 33 w 219"/>
              <a:gd name="T21" fmla="*/ 3 h 279"/>
              <a:gd name="T22" fmla="*/ 29 w 219"/>
              <a:gd name="T23" fmla="*/ 7 h 279"/>
              <a:gd name="T24" fmla="*/ 21 w 219"/>
              <a:gd name="T25" fmla="*/ 7 h 279"/>
              <a:gd name="T26" fmla="*/ 19 w 219"/>
              <a:gd name="T27" fmla="*/ 3 h 279"/>
              <a:gd name="T28" fmla="*/ 13 w 219"/>
              <a:gd name="T29" fmla="*/ 0 h 279"/>
              <a:gd name="T30" fmla="*/ 8 w 219"/>
              <a:gd name="T31" fmla="*/ 1 h 279"/>
              <a:gd name="T32" fmla="*/ 0 w 219"/>
              <a:gd name="T33" fmla="*/ 4 h 279"/>
              <a:gd name="T34" fmla="*/ 0 w 219"/>
              <a:gd name="T35" fmla="*/ 7 h 279"/>
              <a:gd name="T36" fmla="*/ 8 w 219"/>
              <a:gd name="T37" fmla="*/ 9 h 279"/>
              <a:gd name="T38" fmla="*/ 11 w 219"/>
              <a:gd name="T39" fmla="*/ 13 h 279"/>
              <a:gd name="T40" fmla="*/ 17 w 219"/>
              <a:gd name="T41" fmla="*/ 21 h 279"/>
              <a:gd name="T42" fmla="*/ 14 w 219"/>
              <a:gd name="T43" fmla="*/ 22 h 279"/>
              <a:gd name="T44" fmla="*/ 5 w 219"/>
              <a:gd name="T45" fmla="*/ 28 h 279"/>
              <a:gd name="T46" fmla="*/ 12 w 219"/>
              <a:gd name="T47" fmla="*/ 31 h 279"/>
              <a:gd name="T48" fmla="*/ 15 w 219"/>
              <a:gd name="T49" fmla="*/ 35 h 279"/>
              <a:gd name="T50" fmla="*/ 20 w 219"/>
              <a:gd name="T51" fmla="*/ 39 h 279"/>
              <a:gd name="T52" fmla="*/ 24 w 219"/>
              <a:gd name="T53" fmla="*/ 40 h 279"/>
              <a:gd name="T54" fmla="*/ 26 w 219"/>
              <a:gd name="T55" fmla="*/ 42 h 279"/>
              <a:gd name="T56" fmla="*/ 33 w 219"/>
              <a:gd name="T57" fmla="*/ 44 h 279"/>
              <a:gd name="T58" fmla="*/ 34 w 219"/>
              <a:gd name="T59" fmla="*/ 47 h 279"/>
              <a:gd name="T60" fmla="*/ 40 w 219"/>
              <a:gd name="T61" fmla="*/ 47 h 279"/>
              <a:gd name="T62" fmla="*/ 48 w 219"/>
              <a:gd name="T63" fmla="*/ 44 h 279"/>
              <a:gd name="T64" fmla="*/ 46 w 219"/>
              <a:gd name="T65" fmla="*/ 36 h 279"/>
              <a:gd name="T66" fmla="*/ 37 w 219"/>
              <a:gd name="T67" fmla="*/ 32 h 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
              <a:gd name="T103" fmla="*/ 0 h 279"/>
              <a:gd name="T104" fmla="*/ 219 w 219"/>
              <a:gd name="T105" fmla="*/ 279 h 2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 h="279">
                <a:moveTo>
                  <a:pt x="167" y="189"/>
                </a:moveTo>
                <a:lnTo>
                  <a:pt x="185" y="182"/>
                </a:lnTo>
                <a:lnTo>
                  <a:pt x="199" y="169"/>
                </a:lnTo>
                <a:lnTo>
                  <a:pt x="186" y="157"/>
                </a:lnTo>
                <a:lnTo>
                  <a:pt x="205" y="139"/>
                </a:lnTo>
                <a:lnTo>
                  <a:pt x="206" y="117"/>
                </a:lnTo>
                <a:lnTo>
                  <a:pt x="192" y="112"/>
                </a:lnTo>
                <a:lnTo>
                  <a:pt x="194" y="90"/>
                </a:lnTo>
                <a:lnTo>
                  <a:pt x="173" y="75"/>
                </a:lnTo>
                <a:lnTo>
                  <a:pt x="172" y="19"/>
                </a:lnTo>
                <a:lnTo>
                  <a:pt x="152" y="20"/>
                </a:lnTo>
                <a:lnTo>
                  <a:pt x="132" y="38"/>
                </a:lnTo>
                <a:lnTo>
                  <a:pt x="96" y="44"/>
                </a:lnTo>
                <a:lnTo>
                  <a:pt x="84" y="18"/>
                </a:lnTo>
                <a:lnTo>
                  <a:pt x="58" y="0"/>
                </a:lnTo>
                <a:lnTo>
                  <a:pt x="37" y="8"/>
                </a:lnTo>
                <a:lnTo>
                  <a:pt x="2" y="21"/>
                </a:lnTo>
                <a:lnTo>
                  <a:pt x="0" y="43"/>
                </a:lnTo>
                <a:lnTo>
                  <a:pt x="36" y="50"/>
                </a:lnTo>
                <a:lnTo>
                  <a:pt x="49" y="75"/>
                </a:lnTo>
                <a:lnTo>
                  <a:pt x="78" y="125"/>
                </a:lnTo>
                <a:lnTo>
                  <a:pt x="62" y="129"/>
                </a:lnTo>
                <a:lnTo>
                  <a:pt x="23" y="167"/>
                </a:lnTo>
                <a:lnTo>
                  <a:pt x="53" y="181"/>
                </a:lnTo>
                <a:lnTo>
                  <a:pt x="67" y="207"/>
                </a:lnTo>
                <a:lnTo>
                  <a:pt x="89" y="231"/>
                </a:lnTo>
                <a:lnTo>
                  <a:pt x="107" y="236"/>
                </a:lnTo>
                <a:lnTo>
                  <a:pt x="116" y="248"/>
                </a:lnTo>
                <a:lnTo>
                  <a:pt x="150" y="260"/>
                </a:lnTo>
                <a:lnTo>
                  <a:pt x="156" y="274"/>
                </a:lnTo>
                <a:lnTo>
                  <a:pt x="179" y="279"/>
                </a:lnTo>
                <a:lnTo>
                  <a:pt x="219" y="258"/>
                </a:lnTo>
                <a:lnTo>
                  <a:pt x="206" y="213"/>
                </a:lnTo>
                <a:lnTo>
                  <a:pt x="167" y="18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07" name="Freeform 203"/>
          <p:cNvSpPr>
            <a:spLocks/>
          </p:cNvSpPr>
          <p:nvPr/>
        </p:nvSpPr>
        <p:spPr bwMode="auto">
          <a:xfrm>
            <a:off x="7335327" y="4574070"/>
            <a:ext cx="146050" cy="120650"/>
          </a:xfrm>
          <a:custGeom>
            <a:avLst/>
            <a:gdLst>
              <a:gd name="T0" fmla="*/ 19 w 192"/>
              <a:gd name="T1" fmla="*/ 1 h 186"/>
              <a:gd name="T2" fmla="*/ 22 w 192"/>
              <a:gd name="T3" fmla="*/ 0 h 186"/>
              <a:gd name="T4" fmla="*/ 26 w 192"/>
              <a:gd name="T5" fmla="*/ 2 h 186"/>
              <a:gd name="T6" fmla="*/ 24 w 192"/>
              <a:gd name="T7" fmla="*/ 6 h 186"/>
              <a:gd name="T8" fmla="*/ 27 w 192"/>
              <a:gd name="T9" fmla="*/ 12 h 186"/>
              <a:gd name="T10" fmla="*/ 32 w 192"/>
              <a:gd name="T11" fmla="*/ 12 h 186"/>
              <a:gd name="T12" fmla="*/ 30 w 192"/>
              <a:gd name="T13" fmla="*/ 6 h 186"/>
              <a:gd name="T14" fmla="*/ 31 w 192"/>
              <a:gd name="T15" fmla="*/ 4 h 186"/>
              <a:gd name="T16" fmla="*/ 41 w 192"/>
              <a:gd name="T17" fmla="*/ 5 h 186"/>
              <a:gd name="T18" fmla="*/ 44 w 192"/>
              <a:gd name="T19" fmla="*/ 11 h 186"/>
              <a:gd name="T20" fmla="*/ 40 w 192"/>
              <a:gd name="T21" fmla="*/ 14 h 186"/>
              <a:gd name="T22" fmla="*/ 43 w 192"/>
              <a:gd name="T23" fmla="*/ 14 h 186"/>
              <a:gd name="T24" fmla="*/ 44 w 192"/>
              <a:gd name="T25" fmla="*/ 17 h 186"/>
              <a:gd name="T26" fmla="*/ 39 w 192"/>
              <a:gd name="T27" fmla="*/ 20 h 186"/>
              <a:gd name="T28" fmla="*/ 42 w 192"/>
              <a:gd name="T29" fmla="*/ 23 h 186"/>
              <a:gd name="T30" fmla="*/ 38 w 192"/>
              <a:gd name="T31" fmla="*/ 26 h 186"/>
              <a:gd name="T32" fmla="*/ 40 w 192"/>
              <a:gd name="T33" fmla="*/ 31 h 186"/>
              <a:gd name="T34" fmla="*/ 36 w 192"/>
              <a:gd name="T35" fmla="*/ 31 h 186"/>
              <a:gd name="T36" fmla="*/ 34 w 192"/>
              <a:gd name="T37" fmla="*/ 29 h 186"/>
              <a:gd name="T38" fmla="*/ 16 w 192"/>
              <a:gd name="T39" fmla="*/ 29 h 186"/>
              <a:gd name="T40" fmla="*/ 11 w 192"/>
              <a:gd name="T41" fmla="*/ 27 h 186"/>
              <a:gd name="T42" fmla="*/ 9 w 192"/>
              <a:gd name="T43" fmla="*/ 25 h 186"/>
              <a:gd name="T44" fmla="*/ 8 w 192"/>
              <a:gd name="T45" fmla="*/ 11 h 186"/>
              <a:gd name="T46" fmla="*/ 0 w 192"/>
              <a:gd name="T47" fmla="*/ 4 h 186"/>
              <a:gd name="T48" fmla="*/ 6 w 192"/>
              <a:gd name="T49" fmla="*/ 4 h 186"/>
              <a:gd name="T50" fmla="*/ 10 w 192"/>
              <a:gd name="T51" fmla="*/ 2 h 186"/>
              <a:gd name="T52" fmla="*/ 18 w 192"/>
              <a:gd name="T53" fmla="*/ 5 h 186"/>
              <a:gd name="T54" fmla="*/ 19 w 192"/>
              <a:gd name="T55" fmla="*/ 1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2"/>
              <a:gd name="T85" fmla="*/ 0 h 186"/>
              <a:gd name="T86" fmla="*/ 192 w 192"/>
              <a:gd name="T87" fmla="*/ 186 h 18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2" h="186">
                <a:moveTo>
                  <a:pt x="82" y="8"/>
                </a:moveTo>
                <a:lnTo>
                  <a:pt x="95" y="0"/>
                </a:lnTo>
                <a:lnTo>
                  <a:pt x="113" y="13"/>
                </a:lnTo>
                <a:lnTo>
                  <a:pt x="105" y="36"/>
                </a:lnTo>
                <a:lnTo>
                  <a:pt x="117" y="74"/>
                </a:lnTo>
                <a:lnTo>
                  <a:pt x="139" y="73"/>
                </a:lnTo>
                <a:lnTo>
                  <a:pt x="129" y="36"/>
                </a:lnTo>
                <a:lnTo>
                  <a:pt x="136" y="23"/>
                </a:lnTo>
                <a:lnTo>
                  <a:pt x="178" y="33"/>
                </a:lnTo>
                <a:lnTo>
                  <a:pt x="192" y="63"/>
                </a:lnTo>
                <a:lnTo>
                  <a:pt x="176" y="84"/>
                </a:lnTo>
                <a:lnTo>
                  <a:pt x="186" y="86"/>
                </a:lnTo>
                <a:lnTo>
                  <a:pt x="189" y="104"/>
                </a:lnTo>
                <a:lnTo>
                  <a:pt x="172" y="117"/>
                </a:lnTo>
                <a:lnTo>
                  <a:pt x="182" y="139"/>
                </a:lnTo>
                <a:lnTo>
                  <a:pt x="167" y="155"/>
                </a:lnTo>
                <a:lnTo>
                  <a:pt x="173" y="185"/>
                </a:lnTo>
                <a:lnTo>
                  <a:pt x="156" y="186"/>
                </a:lnTo>
                <a:lnTo>
                  <a:pt x="148" y="173"/>
                </a:lnTo>
                <a:lnTo>
                  <a:pt x="71" y="171"/>
                </a:lnTo>
                <a:lnTo>
                  <a:pt x="45" y="165"/>
                </a:lnTo>
                <a:lnTo>
                  <a:pt x="40" y="152"/>
                </a:lnTo>
                <a:lnTo>
                  <a:pt x="35" y="64"/>
                </a:lnTo>
                <a:lnTo>
                  <a:pt x="0" y="23"/>
                </a:lnTo>
                <a:lnTo>
                  <a:pt x="26" y="21"/>
                </a:lnTo>
                <a:lnTo>
                  <a:pt x="42" y="13"/>
                </a:lnTo>
                <a:lnTo>
                  <a:pt x="77" y="30"/>
                </a:lnTo>
                <a:lnTo>
                  <a:pt x="82" y="8"/>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08" name="Freeform 204"/>
          <p:cNvSpPr>
            <a:spLocks/>
          </p:cNvSpPr>
          <p:nvPr/>
        </p:nvSpPr>
        <p:spPr bwMode="auto">
          <a:xfrm>
            <a:off x="7121014" y="5018570"/>
            <a:ext cx="157163" cy="123825"/>
          </a:xfrm>
          <a:custGeom>
            <a:avLst/>
            <a:gdLst>
              <a:gd name="T0" fmla="*/ 13 w 208"/>
              <a:gd name="T1" fmla="*/ 25 h 191"/>
              <a:gd name="T2" fmla="*/ 17 w 208"/>
              <a:gd name="T3" fmla="*/ 27 h 191"/>
              <a:gd name="T4" fmla="*/ 16 w 208"/>
              <a:gd name="T5" fmla="*/ 29 h 191"/>
              <a:gd name="T6" fmla="*/ 23 w 208"/>
              <a:gd name="T7" fmla="*/ 29 h 191"/>
              <a:gd name="T8" fmla="*/ 24 w 208"/>
              <a:gd name="T9" fmla="*/ 32 h 191"/>
              <a:gd name="T10" fmla="*/ 29 w 208"/>
              <a:gd name="T11" fmla="*/ 31 h 191"/>
              <a:gd name="T12" fmla="*/ 27 w 208"/>
              <a:gd name="T13" fmla="*/ 27 h 191"/>
              <a:gd name="T14" fmla="*/ 29 w 208"/>
              <a:gd name="T15" fmla="*/ 25 h 191"/>
              <a:gd name="T16" fmla="*/ 34 w 208"/>
              <a:gd name="T17" fmla="*/ 22 h 191"/>
              <a:gd name="T18" fmla="*/ 37 w 208"/>
              <a:gd name="T19" fmla="*/ 25 h 191"/>
              <a:gd name="T20" fmla="*/ 43 w 208"/>
              <a:gd name="T21" fmla="*/ 23 h 191"/>
              <a:gd name="T22" fmla="*/ 43 w 208"/>
              <a:gd name="T23" fmla="*/ 20 h 191"/>
              <a:gd name="T24" fmla="*/ 47 w 208"/>
              <a:gd name="T25" fmla="*/ 19 h 191"/>
              <a:gd name="T26" fmla="*/ 47 w 208"/>
              <a:gd name="T27" fmla="*/ 15 h 191"/>
              <a:gd name="T28" fmla="*/ 37 w 208"/>
              <a:gd name="T29" fmla="*/ 12 h 191"/>
              <a:gd name="T30" fmla="*/ 36 w 208"/>
              <a:gd name="T31" fmla="*/ 8 h 191"/>
              <a:gd name="T32" fmla="*/ 33 w 208"/>
              <a:gd name="T33" fmla="*/ 6 h 191"/>
              <a:gd name="T34" fmla="*/ 30 w 208"/>
              <a:gd name="T35" fmla="*/ 6 h 191"/>
              <a:gd name="T36" fmla="*/ 25 w 208"/>
              <a:gd name="T37" fmla="*/ 3 h 191"/>
              <a:gd name="T38" fmla="*/ 21 w 208"/>
              <a:gd name="T39" fmla="*/ 4 h 191"/>
              <a:gd name="T40" fmla="*/ 19 w 208"/>
              <a:gd name="T41" fmla="*/ 0 h 191"/>
              <a:gd name="T42" fmla="*/ 12 w 208"/>
              <a:gd name="T43" fmla="*/ 4 h 191"/>
              <a:gd name="T44" fmla="*/ 8 w 208"/>
              <a:gd name="T45" fmla="*/ 3 h 191"/>
              <a:gd name="T46" fmla="*/ 1 w 208"/>
              <a:gd name="T47" fmla="*/ 7 h 191"/>
              <a:gd name="T48" fmla="*/ 0 w 208"/>
              <a:gd name="T49" fmla="*/ 9 h 191"/>
              <a:gd name="T50" fmla="*/ 3 w 208"/>
              <a:gd name="T51" fmla="*/ 11 h 191"/>
              <a:gd name="T52" fmla="*/ 3 w 208"/>
              <a:gd name="T53" fmla="*/ 15 h 191"/>
              <a:gd name="T54" fmla="*/ 2 w 208"/>
              <a:gd name="T55" fmla="*/ 17 h 191"/>
              <a:gd name="T56" fmla="*/ 5 w 208"/>
              <a:gd name="T57" fmla="*/ 18 h 191"/>
              <a:gd name="T58" fmla="*/ 7 w 208"/>
              <a:gd name="T59" fmla="*/ 21 h 191"/>
              <a:gd name="T60" fmla="*/ 12 w 208"/>
              <a:gd name="T61" fmla="*/ 22 h 191"/>
              <a:gd name="T62" fmla="*/ 13 w 208"/>
              <a:gd name="T63" fmla="*/ 25 h 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8"/>
              <a:gd name="T97" fmla="*/ 0 h 191"/>
              <a:gd name="T98" fmla="*/ 208 w 208"/>
              <a:gd name="T99" fmla="*/ 191 h 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8" h="191">
                <a:moveTo>
                  <a:pt x="59" y="153"/>
                </a:moveTo>
                <a:lnTo>
                  <a:pt x="75" y="161"/>
                </a:lnTo>
                <a:lnTo>
                  <a:pt x="70" y="175"/>
                </a:lnTo>
                <a:lnTo>
                  <a:pt x="100" y="175"/>
                </a:lnTo>
                <a:lnTo>
                  <a:pt x="108" y="191"/>
                </a:lnTo>
                <a:lnTo>
                  <a:pt x="127" y="188"/>
                </a:lnTo>
                <a:lnTo>
                  <a:pt x="119" y="162"/>
                </a:lnTo>
                <a:lnTo>
                  <a:pt x="127" y="153"/>
                </a:lnTo>
                <a:lnTo>
                  <a:pt x="151" y="133"/>
                </a:lnTo>
                <a:lnTo>
                  <a:pt x="164" y="147"/>
                </a:lnTo>
                <a:lnTo>
                  <a:pt x="189" y="136"/>
                </a:lnTo>
                <a:lnTo>
                  <a:pt x="190" y="120"/>
                </a:lnTo>
                <a:lnTo>
                  <a:pt x="205" y="116"/>
                </a:lnTo>
                <a:lnTo>
                  <a:pt x="208" y="91"/>
                </a:lnTo>
                <a:lnTo>
                  <a:pt x="164" y="71"/>
                </a:lnTo>
                <a:lnTo>
                  <a:pt x="160" y="46"/>
                </a:lnTo>
                <a:lnTo>
                  <a:pt x="145" y="35"/>
                </a:lnTo>
                <a:lnTo>
                  <a:pt x="132" y="37"/>
                </a:lnTo>
                <a:lnTo>
                  <a:pt x="110" y="18"/>
                </a:lnTo>
                <a:lnTo>
                  <a:pt x="95" y="24"/>
                </a:lnTo>
                <a:lnTo>
                  <a:pt x="85" y="0"/>
                </a:lnTo>
                <a:lnTo>
                  <a:pt x="53" y="25"/>
                </a:lnTo>
                <a:lnTo>
                  <a:pt x="34" y="20"/>
                </a:lnTo>
                <a:lnTo>
                  <a:pt x="4" y="40"/>
                </a:lnTo>
                <a:lnTo>
                  <a:pt x="0" y="57"/>
                </a:lnTo>
                <a:lnTo>
                  <a:pt x="12" y="66"/>
                </a:lnTo>
                <a:lnTo>
                  <a:pt x="13" y="87"/>
                </a:lnTo>
                <a:lnTo>
                  <a:pt x="8" y="101"/>
                </a:lnTo>
                <a:lnTo>
                  <a:pt x="21" y="107"/>
                </a:lnTo>
                <a:lnTo>
                  <a:pt x="32" y="127"/>
                </a:lnTo>
                <a:lnTo>
                  <a:pt x="53" y="135"/>
                </a:lnTo>
                <a:lnTo>
                  <a:pt x="59" y="15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09" name="Freeform 205"/>
          <p:cNvSpPr>
            <a:spLocks/>
          </p:cNvSpPr>
          <p:nvPr/>
        </p:nvSpPr>
        <p:spPr bwMode="auto">
          <a:xfrm>
            <a:off x="7081327" y="4828070"/>
            <a:ext cx="309563" cy="174625"/>
          </a:xfrm>
          <a:custGeom>
            <a:avLst/>
            <a:gdLst>
              <a:gd name="T0" fmla="*/ 3 w 408"/>
              <a:gd name="T1" fmla="*/ 20 h 266"/>
              <a:gd name="T2" fmla="*/ 10 w 408"/>
              <a:gd name="T3" fmla="*/ 21 h 266"/>
              <a:gd name="T4" fmla="*/ 17 w 408"/>
              <a:gd name="T5" fmla="*/ 23 h 266"/>
              <a:gd name="T6" fmla="*/ 22 w 408"/>
              <a:gd name="T7" fmla="*/ 24 h 266"/>
              <a:gd name="T8" fmla="*/ 25 w 408"/>
              <a:gd name="T9" fmla="*/ 19 h 266"/>
              <a:gd name="T10" fmla="*/ 27 w 408"/>
              <a:gd name="T11" fmla="*/ 17 h 266"/>
              <a:gd name="T12" fmla="*/ 26 w 408"/>
              <a:gd name="T13" fmla="*/ 15 h 266"/>
              <a:gd name="T14" fmla="*/ 28 w 408"/>
              <a:gd name="T15" fmla="*/ 11 h 266"/>
              <a:gd name="T16" fmla="*/ 33 w 408"/>
              <a:gd name="T17" fmla="*/ 7 h 266"/>
              <a:gd name="T18" fmla="*/ 33 w 408"/>
              <a:gd name="T19" fmla="*/ 3 h 266"/>
              <a:gd name="T20" fmla="*/ 40 w 408"/>
              <a:gd name="T21" fmla="*/ 0 h 266"/>
              <a:gd name="T22" fmla="*/ 44 w 408"/>
              <a:gd name="T23" fmla="*/ 1 h 266"/>
              <a:gd name="T24" fmla="*/ 46 w 408"/>
              <a:gd name="T25" fmla="*/ 3 h 266"/>
              <a:gd name="T26" fmla="*/ 54 w 408"/>
              <a:gd name="T27" fmla="*/ 15 h 266"/>
              <a:gd name="T28" fmla="*/ 67 w 408"/>
              <a:gd name="T29" fmla="*/ 15 h 266"/>
              <a:gd name="T30" fmla="*/ 77 w 408"/>
              <a:gd name="T31" fmla="*/ 18 h 266"/>
              <a:gd name="T32" fmla="*/ 82 w 408"/>
              <a:gd name="T33" fmla="*/ 23 h 266"/>
              <a:gd name="T34" fmla="*/ 77 w 408"/>
              <a:gd name="T35" fmla="*/ 23 h 266"/>
              <a:gd name="T36" fmla="*/ 70 w 408"/>
              <a:gd name="T37" fmla="*/ 22 h 266"/>
              <a:gd name="T38" fmla="*/ 60 w 408"/>
              <a:gd name="T39" fmla="*/ 20 h 266"/>
              <a:gd name="T40" fmla="*/ 55 w 408"/>
              <a:gd name="T41" fmla="*/ 20 h 266"/>
              <a:gd name="T42" fmla="*/ 47 w 408"/>
              <a:gd name="T43" fmla="*/ 19 h 266"/>
              <a:gd name="T44" fmla="*/ 45 w 408"/>
              <a:gd name="T45" fmla="*/ 21 h 266"/>
              <a:gd name="T46" fmla="*/ 45 w 408"/>
              <a:gd name="T47" fmla="*/ 24 h 266"/>
              <a:gd name="T48" fmla="*/ 47 w 408"/>
              <a:gd name="T49" fmla="*/ 25 h 266"/>
              <a:gd name="T50" fmla="*/ 53 w 408"/>
              <a:gd name="T51" fmla="*/ 24 h 266"/>
              <a:gd name="T52" fmla="*/ 57 w 408"/>
              <a:gd name="T53" fmla="*/ 27 h 266"/>
              <a:gd name="T54" fmla="*/ 58 w 408"/>
              <a:gd name="T55" fmla="*/ 22 h 266"/>
              <a:gd name="T56" fmla="*/ 69 w 408"/>
              <a:gd name="T57" fmla="*/ 23 h 266"/>
              <a:gd name="T58" fmla="*/ 79 w 408"/>
              <a:gd name="T59" fmla="*/ 26 h 266"/>
              <a:gd name="T60" fmla="*/ 87 w 408"/>
              <a:gd name="T61" fmla="*/ 31 h 266"/>
              <a:gd name="T62" fmla="*/ 93 w 408"/>
              <a:gd name="T63" fmla="*/ 36 h 266"/>
              <a:gd name="T64" fmla="*/ 88 w 408"/>
              <a:gd name="T65" fmla="*/ 42 h 266"/>
              <a:gd name="T66" fmla="*/ 80 w 408"/>
              <a:gd name="T67" fmla="*/ 44 h 266"/>
              <a:gd name="T68" fmla="*/ 72 w 408"/>
              <a:gd name="T69" fmla="*/ 43 h 266"/>
              <a:gd name="T70" fmla="*/ 69 w 408"/>
              <a:gd name="T71" fmla="*/ 43 h 266"/>
              <a:gd name="T72" fmla="*/ 57 w 408"/>
              <a:gd name="T73" fmla="*/ 38 h 266"/>
              <a:gd name="T74" fmla="*/ 51 w 408"/>
              <a:gd name="T75" fmla="*/ 38 h 266"/>
              <a:gd name="T76" fmla="*/ 50 w 408"/>
              <a:gd name="T77" fmla="*/ 35 h 266"/>
              <a:gd name="T78" fmla="*/ 38 w 408"/>
              <a:gd name="T79" fmla="*/ 34 h 266"/>
              <a:gd name="T80" fmla="*/ 33 w 408"/>
              <a:gd name="T81" fmla="*/ 36 h 266"/>
              <a:gd name="T82" fmla="*/ 33 w 408"/>
              <a:gd name="T83" fmla="*/ 41 h 266"/>
              <a:gd name="T84" fmla="*/ 30 w 408"/>
              <a:gd name="T85" fmla="*/ 41 h 266"/>
              <a:gd name="T86" fmla="*/ 28 w 408"/>
              <a:gd name="T87" fmla="*/ 45 h 266"/>
              <a:gd name="T88" fmla="*/ 24 w 408"/>
              <a:gd name="T89" fmla="*/ 43 h 266"/>
              <a:gd name="T90" fmla="*/ 26 w 408"/>
              <a:gd name="T91" fmla="*/ 41 h 266"/>
              <a:gd name="T92" fmla="*/ 21 w 408"/>
              <a:gd name="T93" fmla="*/ 38 h 266"/>
              <a:gd name="T94" fmla="*/ 22 w 408"/>
              <a:gd name="T95" fmla="*/ 36 h 266"/>
              <a:gd name="T96" fmla="*/ 11 w 408"/>
              <a:gd name="T97" fmla="*/ 34 h 266"/>
              <a:gd name="T98" fmla="*/ 10 w 408"/>
              <a:gd name="T99" fmla="*/ 30 h 266"/>
              <a:gd name="T100" fmla="*/ 5 w 408"/>
              <a:gd name="T101" fmla="*/ 30 h 266"/>
              <a:gd name="T102" fmla="*/ 0 w 408"/>
              <a:gd name="T103" fmla="*/ 25 h 266"/>
              <a:gd name="T104" fmla="*/ 3 w 408"/>
              <a:gd name="T105" fmla="*/ 20 h 2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8"/>
              <a:gd name="T160" fmla="*/ 0 h 266"/>
              <a:gd name="T161" fmla="*/ 408 w 408"/>
              <a:gd name="T162" fmla="*/ 266 h 2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8" h="266">
                <a:moveTo>
                  <a:pt x="13" y="115"/>
                </a:moveTo>
                <a:lnTo>
                  <a:pt x="42" y="120"/>
                </a:lnTo>
                <a:lnTo>
                  <a:pt x="74" y="134"/>
                </a:lnTo>
                <a:lnTo>
                  <a:pt x="97" y="142"/>
                </a:lnTo>
                <a:lnTo>
                  <a:pt x="109" y="113"/>
                </a:lnTo>
                <a:lnTo>
                  <a:pt x="119" y="102"/>
                </a:lnTo>
                <a:lnTo>
                  <a:pt x="115" y="89"/>
                </a:lnTo>
                <a:lnTo>
                  <a:pt x="122" y="62"/>
                </a:lnTo>
                <a:lnTo>
                  <a:pt x="142" y="41"/>
                </a:lnTo>
                <a:lnTo>
                  <a:pt x="146" y="18"/>
                </a:lnTo>
                <a:lnTo>
                  <a:pt x="175" y="0"/>
                </a:lnTo>
                <a:lnTo>
                  <a:pt x="193" y="5"/>
                </a:lnTo>
                <a:lnTo>
                  <a:pt x="202" y="17"/>
                </a:lnTo>
                <a:lnTo>
                  <a:pt x="239" y="88"/>
                </a:lnTo>
                <a:lnTo>
                  <a:pt x="294" y="90"/>
                </a:lnTo>
                <a:lnTo>
                  <a:pt x="339" y="106"/>
                </a:lnTo>
                <a:lnTo>
                  <a:pt x="359" y="134"/>
                </a:lnTo>
                <a:lnTo>
                  <a:pt x="338" y="133"/>
                </a:lnTo>
                <a:lnTo>
                  <a:pt x="305" y="127"/>
                </a:lnTo>
                <a:lnTo>
                  <a:pt x="262" y="116"/>
                </a:lnTo>
                <a:lnTo>
                  <a:pt x="241" y="116"/>
                </a:lnTo>
                <a:lnTo>
                  <a:pt x="208" y="111"/>
                </a:lnTo>
                <a:lnTo>
                  <a:pt x="197" y="123"/>
                </a:lnTo>
                <a:lnTo>
                  <a:pt x="197" y="143"/>
                </a:lnTo>
                <a:lnTo>
                  <a:pt x="206" y="148"/>
                </a:lnTo>
                <a:lnTo>
                  <a:pt x="231" y="138"/>
                </a:lnTo>
                <a:lnTo>
                  <a:pt x="248" y="159"/>
                </a:lnTo>
                <a:lnTo>
                  <a:pt x="255" y="130"/>
                </a:lnTo>
                <a:lnTo>
                  <a:pt x="302" y="134"/>
                </a:lnTo>
                <a:lnTo>
                  <a:pt x="347" y="154"/>
                </a:lnTo>
                <a:lnTo>
                  <a:pt x="383" y="182"/>
                </a:lnTo>
                <a:lnTo>
                  <a:pt x="408" y="207"/>
                </a:lnTo>
                <a:lnTo>
                  <a:pt x="385" y="245"/>
                </a:lnTo>
                <a:lnTo>
                  <a:pt x="351" y="258"/>
                </a:lnTo>
                <a:lnTo>
                  <a:pt x="316" y="251"/>
                </a:lnTo>
                <a:lnTo>
                  <a:pt x="301" y="250"/>
                </a:lnTo>
                <a:lnTo>
                  <a:pt x="249" y="226"/>
                </a:lnTo>
                <a:lnTo>
                  <a:pt x="224" y="221"/>
                </a:lnTo>
                <a:lnTo>
                  <a:pt x="218" y="202"/>
                </a:lnTo>
                <a:lnTo>
                  <a:pt x="165" y="199"/>
                </a:lnTo>
                <a:lnTo>
                  <a:pt x="144" y="209"/>
                </a:lnTo>
                <a:lnTo>
                  <a:pt x="146" y="236"/>
                </a:lnTo>
                <a:lnTo>
                  <a:pt x="132" y="242"/>
                </a:lnTo>
                <a:lnTo>
                  <a:pt x="123" y="266"/>
                </a:lnTo>
                <a:lnTo>
                  <a:pt x="104" y="253"/>
                </a:lnTo>
                <a:lnTo>
                  <a:pt x="112" y="237"/>
                </a:lnTo>
                <a:lnTo>
                  <a:pt x="92" y="226"/>
                </a:lnTo>
                <a:lnTo>
                  <a:pt x="95" y="208"/>
                </a:lnTo>
                <a:lnTo>
                  <a:pt x="45" y="199"/>
                </a:lnTo>
                <a:lnTo>
                  <a:pt x="42" y="177"/>
                </a:lnTo>
                <a:lnTo>
                  <a:pt x="23" y="177"/>
                </a:lnTo>
                <a:lnTo>
                  <a:pt x="0" y="146"/>
                </a:lnTo>
                <a:lnTo>
                  <a:pt x="13" y="115"/>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10" name="Freeform 206"/>
          <p:cNvSpPr>
            <a:spLocks/>
          </p:cNvSpPr>
          <p:nvPr/>
        </p:nvSpPr>
        <p:spPr bwMode="auto">
          <a:xfrm>
            <a:off x="7174989" y="4959832"/>
            <a:ext cx="211138" cy="101600"/>
          </a:xfrm>
          <a:custGeom>
            <a:avLst/>
            <a:gdLst>
              <a:gd name="T0" fmla="*/ 58 w 281"/>
              <a:gd name="T1" fmla="*/ 16 h 156"/>
              <a:gd name="T2" fmla="*/ 63 w 281"/>
              <a:gd name="T3" fmla="*/ 20 h 156"/>
              <a:gd name="T4" fmla="*/ 60 w 281"/>
              <a:gd name="T5" fmla="*/ 24 h 156"/>
              <a:gd name="T6" fmla="*/ 49 w 281"/>
              <a:gd name="T7" fmla="*/ 26 h 156"/>
              <a:gd name="T8" fmla="*/ 43 w 281"/>
              <a:gd name="T9" fmla="*/ 21 h 156"/>
              <a:gd name="T10" fmla="*/ 39 w 281"/>
              <a:gd name="T11" fmla="*/ 20 h 156"/>
              <a:gd name="T12" fmla="*/ 35 w 281"/>
              <a:gd name="T13" fmla="*/ 16 h 156"/>
              <a:gd name="T14" fmla="*/ 32 w 281"/>
              <a:gd name="T15" fmla="*/ 16 h 156"/>
              <a:gd name="T16" fmla="*/ 18 w 281"/>
              <a:gd name="T17" fmla="*/ 13 h 156"/>
              <a:gd name="T18" fmla="*/ 17 w 281"/>
              <a:gd name="T19" fmla="*/ 15 h 156"/>
              <a:gd name="T20" fmla="*/ 19 w 281"/>
              <a:gd name="T21" fmla="*/ 18 h 156"/>
              <a:gd name="T22" fmla="*/ 17 w 281"/>
              <a:gd name="T23" fmla="*/ 21 h 156"/>
              <a:gd name="T24" fmla="*/ 14 w 281"/>
              <a:gd name="T25" fmla="*/ 21 h 156"/>
              <a:gd name="T26" fmla="*/ 9 w 281"/>
              <a:gd name="T27" fmla="*/ 18 h 156"/>
              <a:gd name="T28" fmla="*/ 6 w 281"/>
              <a:gd name="T29" fmla="*/ 19 h 156"/>
              <a:gd name="T30" fmla="*/ 3 w 281"/>
              <a:gd name="T31" fmla="*/ 15 h 156"/>
              <a:gd name="T32" fmla="*/ 2 w 281"/>
              <a:gd name="T33" fmla="*/ 13 h 156"/>
              <a:gd name="T34" fmla="*/ 0 w 281"/>
              <a:gd name="T35" fmla="*/ 11 h 156"/>
              <a:gd name="T36" fmla="*/ 2 w 281"/>
              <a:gd name="T37" fmla="*/ 7 h 156"/>
              <a:gd name="T38" fmla="*/ 5 w 281"/>
              <a:gd name="T39" fmla="*/ 6 h 156"/>
              <a:gd name="T40" fmla="*/ 5 w 281"/>
              <a:gd name="T41" fmla="*/ 2 h 156"/>
              <a:gd name="T42" fmla="*/ 9 w 281"/>
              <a:gd name="T43" fmla="*/ 0 h 156"/>
              <a:gd name="T44" fmla="*/ 21 w 281"/>
              <a:gd name="T45" fmla="*/ 0 h 156"/>
              <a:gd name="T46" fmla="*/ 23 w 281"/>
              <a:gd name="T47" fmla="*/ 4 h 156"/>
              <a:gd name="T48" fmla="*/ 28 w 281"/>
              <a:gd name="T49" fmla="*/ 5 h 156"/>
              <a:gd name="T50" fmla="*/ 40 w 281"/>
              <a:gd name="T51" fmla="*/ 9 h 156"/>
              <a:gd name="T52" fmla="*/ 42 w 281"/>
              <a:gd name="T53" fmla="*/ 11 h 156"/>
              <a:gd name="T54" fmla="*/ 49 w 281"/>
              <a:gd name="T55" fmla="*/ 13 h 156"/>
              <a:gd name="T56" fmla="*/ 51 w 281"/>
              <a:gd name="T57" fmla="*/ 16 h 156"/>
              <a:gd name="T58" fmla="*/ 58 w 281"/>
              <a:gd name="T59" fmla="*/ 16 h 1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1"/>
              <a:gd name="T91" fmla="*/ 0 h 156"/>
              <a:gd name="T92" fmla="*/ 281 w 281"/>
              <a:gd name="T93" fmla="*/ 156 h 1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1" h="156">
                <a:moveTo>
                  <a:pt x="257" y="98"/>
                </a:moveTo>
                <a:lnTo>
                  <a:pt x="281" y="117"/>
                </a:lnTo>
                <a:lnTo>
                  <a:pt x="269" y="145"/>
                </a:lnTo>
                <a:lnTo>
                  <a:pt x="217" y="156"/>
                </a:lnTo>
                <a:lnTo>
                  <a:pt x="191" y="125"/>
                </a:lnTo>
                <a:lnTo>
                  <a:pt x="175" y="119"/>
                </a:lnTo>
                <a:lnTo>
                  <a:pt x="155" y="96"/>
                </a:lnTo>
                <a:lnTo>
                  <a:pt x="143" y="98"/>
                </a:lnTo>
                <a:lnTo>
                  <a:pt x="79" y="78"/>
                </a:lnTo>
                <a:lnTo>
                  <a:pt x="76" y="89"/>
                </a:lnTo>
                <a:lnTo>
                  <a:pt x="85" y="109"/>
                </a:lnTo>
                <a:lnTo>
                  <a:pt x="75" y="125"/>
                </a:lnTo>
                <a:lnTo>
                  <a:pt x="62" y="127"/>
                </a:lnTo>
                <a:lnTo>
                  <a:pt x="40" y="108"/>
                </a:lnTo>
                <a:lnTo>
                  <a:pt x="25" y="114"/>
                </a:lnTo>
                <a:lnTo>
                  <a:pt x="15" y="90"/>
                </a:lnTo>
                <a:lnTo>
                  <a:pt x="10" y="77"/>
                </a:lnTo>
                <a:lnTo>
                  <a:pt x="0" y="67"/>
                </a:lnTo>
                <a:lnTo>
                  <a:pt x="9" y="43"/>
                </a:lnTo>
                <a:lnTo>
                  <a:pt x="23" y="37"/>
                </a:lnTo>
                <a:lnTo>
                  <a:pt x="21" y="10"/>
                </a:lnTo>
                <a:lnTo>
                  <a:pt x="42" y="0"/>
                </a:lnTo>
                <a:lnTo>
                  <a:pt x="95" y="3"/>
                </a:lnTo>
                <a:lnTo>
                  <a:pt x="101" y="22"/>
                </a:lnTo>
                <a:lnTo>
                  <a:pt x="126" y="27"/>
                </a:lnTo>
                <a:lnTo>
                  <a:pt x="178" y="51"/>
                </a:lnTo>
                <a:lnTo>
                  <a:pt x="189" y="67"/>
                </a:lnTo>
                <a:lnTo>
                  <a:pt x="218" y="75"/>
                </a:lnTo>
                <a:lnTo>
                  <a:pt x="227" y="96"/>
                </a:lnTo>
                <a:lnTo>
                  <a:pt x="257" y="98"/>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11" name="Freeform 207"/>
          <p:cNvSpPr>
            <a:spLocks/>
          </p:cNvSpPr>
          <p:nvPr/>
        </p:nvSpPr>
        <p:spPr bwMode="auto">
          <a:xfrm>
            <a:off x="7228964" y="4437545"/>
            <a:ext cx="152400" cy="146050"/>
          </a:xfrm>
          <a:custGeom>
            <a:avLst/>
            <a:gdLst>
              <a:gd name="T0" fmla="*/ 24 w 202"/>
              <a:gd name="T1" fmla="*/ 4 h 224"/>
              <a:gd name="T2" fmla="*/ 25 w 202"/>
              <a:gd name="T3" fmla="*/ 7 h 224"/>
              <a:gd name="T4" fmla="*/ 29 w 202"/>
              <a:gd name="T5" fmla="*/ 8 h 224"/>
              <a:gd name="T6" fmla="*/ 30 w 202"/>
              <a:gd name="T7" fmla="*/ 5 h 224"/>
              <a:gd name="T8" fmla="*/ 34 w 202"/>
              <a:gd name="T9" fmla="*/ 7 h 224"/>
              <a:gd name="T10" fmla="*/ 38 w 202"/>
              <a:gd name="T11" fmla="*/ 12 h 224"/>
              <a:gd name="T12" fmla="*/ 43 w 202"/>
              <a:gd name="T13" fmla="*/ 17 h 224"/>
              <a:gd name="T14" fmla="*/ 46 w 202"/>
              <a:gd name="T15" fmla="*/ 28 h 224"/>
              <a:gd name="T16" fmla="*/ 40 w 202"/>
              <a:gd name="T17" fmla="*/ 28 h 224"/>
              <a:gd name="T18" fmla="*/ 38 w 202"/>
              <a:gd name="T19" fmla="*/ 30 h 224"/>
              <a:gd name="T20" fmla="*/ 33 w 202"/>
              <a:gd name="T21" fmla="*/ 32 h 224"/>
              <a:gd name="T22" fmla="*/ 29 w 202"/>
              <a:gd name="T23" fmla="*/ 28 h 224"/>
              <a:gd name="T24" fmla="*/ 24 w 202"/>
              <a:gd name="T25" fmla="*/ 25 h 224"/>
              <a:gd name="T26" fmla="*/ 19 w 202"/>
              <a:gd name="T27" fmla="*/ 27 h 224"/>
              <a:gd name="T28" fmla="*/ 21 w 202"/>
              <a:gd name="T29" fmla="*/ 30 h 224"/>
              <a:gd name="T30" fmla="*/ 17 w 202"/>
              <a:gd name="T31" fmla="*/ 34 h 224"/>
              <a:gd name="T32" fmla="*/ 14 w 202"/>
              <a:gd name="T33" fmla="*/ 36 h 224"/>
              <a:gd name="T34" fmla="*/ 6 w 202"/>
              <a:gd name="T35" fmla="*/ 38 h 224"/>
              <a:gd name="T36" fmla="*/ 0 w 202"/>
              <a:gd name="T37" fmla="*/ 36 h 224"/>
              <a:gd name="T38" fmla="*/ 7 w 202"/>
              <a:gd name="T39" fmla="*/ 29 h 224"/>
              <a:gd name="T40" fmla="*/ 4 w 202"/>
              <a:gd name="T41" fmla="*/ 28 h 224"/>
              <a:gd name="T42" fmla="*/ 6 w 202"/>
              <a:gd name="T43" fmla="*/ 25 h 224"/>
              <a:gd name="T44" fmla="*/ 1 w 202"/>
              <a:gd name="T45" fmla="*/ 17 h 224"/>
              <a:gd name="T46" fmla="*/ 3 w 202"/>
              <a:gd name="T47" fmla="*/ 14 h 224"/>
              <a:gd name="T48" fmla="*/ 3 w 202"/>
              <a:gd name="T49" fmla="*/ 7 h 224"/>
              <a:gd name="T50" fmla="*/ 2 w 202"/>
              <a:gd name="T51" fmla="*/ 7 h 224"/>
              <a:gd name="T52" fmla="*/ 14 w 202"/>
              <a:gd name="T53" fmla="*/ 0 h 224"/>
              <a:gd name="T54" fmla="*/ 24 w 202"/>
              <a:gd name="T55" fmla="*/ 4 h 2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2"/>
              <a:gd name="T85" fmla="*/ 0 h 224"/>
              <a:gd name="T86" fmla="*/ 202 w 202"/>
              <a:gd name="T87" fmla="*/ 224 h 2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2" h="224">
                <a:moveTo>
                  <a:pt x="107" y="22"/>
                </a:moveTo>
                <a:lnTo>
                  <a:pt x="111" y="45"/>
                </a:lnTo>
                <a:lnTo>
                  <a:pt x="126" y="48"/>
                </a:lnTo>
                <a:lnTo>
                  <a:pt x="134" y="29"/>
                </a:lnTo>
                <a:lnTo>
                  <a:pt x="152" y="39"/>
                </a:lnTo>
                <a:lnTo>
                  <a:pt x="168" y="69"/>
                </a:lnTo>
                <a:lnTo>
                  <a:pt x="191" y="103"/>
                </a:lnTo>
                <a:lnTo>
                  <a:pt x="202" y="167"/>
                </a:lnTo>
                <a:lnTo>
                  <a:pt x="178" y="165"/>
                </a:lnTo>
                <a:lnTo>
                  <a:pt x="169" y="179"/>
                </a:lnTo>
                <a:lnTo>
                  <a:pt x="145" y="189"/>
                </a:lnTo>
                <a:lnTo>
                  <a:pt x="127" y="165"/>
                </a:lnTo>
                <a:lnTo>
                  <a:pt x="105" y="150"/>
                </a:lnTo>
                <a:lnTo>
                  <a:pt x="84" y="161"/>
                </a:lnTo>
                <a:lnTo>
                  <a:pt x="94" y="178"/>
                </a:lnTo>
                <a:lnTo>
                  <a:pt x="75" y="199"/>
                </a:lnTo>
                <a:lnTo>
                  <a:pt x="63" y="215"/>
                </a:lnTo>
                <a:lnTo>
                  <a:pt x="26" y="224"/>
                </a:lnTo>
                <a:lnTo>
                  <a:pt x="0" y="212"/>
                </a:lnTo>
                <a:lnTo>
                  <a:pt x="32" y="174"/>
                </a:lnTo>
                <a:lnTo>
                  <a:pt x="19" y="166"/>
                </a:lnTo>
                <a:lnTo>
                  <a:pt x="25" y="146"/>
                </a:lnTo>
                <a:lnTo>
                  <a:pt x="6" y="100"/>
                </a:lnTo>
                <a:lnTo>
                  <a:pt x="13" y="81"/>
                </a:lnTo>
                <a:lnTo>
                  <a:pt x="13" y="45"/>
                </a:lnTo>
                <a:lnTo>
                  <a:pt x="10" y="38"/>
                </a:lnTo>
                <a:lnTo>
                  <a:pt x="63" y="0"/>
                </a:lnTo>
                <a:lnTo>
                  <a:pt x="107" y="2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12" name="Freeform 208"/>
          <p:cNvSpPr>
            <a:spLocks/>
          </p:cNvSpPr>
          <p:nvPr/>
        </p:nvSpPr>
        <p:spPr bwMode="auto">
          <a:xfrm>
            <a:off x="7273414" y="5653570"/>
            <a:ext cx="79375" cy="223838"/>
          </a:xfrm>
          <a:custGeom>
            <a:avLst/>
            <a:gdLst>
              <a:gd name="T0" fmla="*/ 10 w 107"/>
              <a:gd name="T1" fmla="*/ 49 h 340"/>
              <a:gd name="T2" fmla="*/ 14 w 107"/>
              <a:gd name="T3" fmla="*/ 41 h 340"/>
              <a:gd name="T4" fmla="*/ 13 w 107"/>
              <a:gd name="T5" fmla="*/ 37 h 340"/>
              <a:gd name="T6" fmla="*/ 16 w 107"/>
              <a:gd name="T7" fmla="*/ 31 h 340"/>
              <a:gd name="T8" fmla="*/ 18 w 107"/>
              <a:gd name="T9" fmla="*/ 25 h 340"/>
              <a:gd name="T10" fmla="*/ 19 w 107"/>
              <a:gd name="T11" fmla="*/ 20 h 340"/>
              <a:gd name="T12" fmla="*/ 22 w 107"/>
              <a:gd name="T13" fmla="*/ 17 h 340"/>
              <a:gd name="T14" fmla="*/ 22 w 107"/>
              <a:gd name="T15" fmla="*/ 15 h 340"/>
              <a:gd name="T16" fmla="*/ 23 w 107"/>
              <a:gd name="T17" fmla="*/ 9 h 340"/>
              <a:gd name="T18" fmla="*/ 21 w 107"/>
              <a:gd name="T19" fmla="*/ 7 h 340"/>
              <a:gd name="T20" fmla="*/ 18 w 107"/>
              <a:gd name="T21" fmla="*/ 9 h 340"/>
              <a:gd name="T22" fmla="*/ 16 w 107"/>
              <a:gd name="T23" fmla="*/ 7 h 340"/>
              <a:gd name="T24" fmla="*/ 17 w 107"/>
              <a:gd name="T25" fmla="*/ 2 h 340"/>
              <a:gd name="T26" fmla="*/ 15 w 107"/>
              <a:gd name="T27" fmla="*/ 0 h 340"/>
              <a:gd name="T28" fmla="*/ 10 w 107"/>
              <a:gd name="T29" fmla="*/ 0 h 340"/>
              <a:gd name="T30" fmla="*/ 6 w 107"/>
              <a:gd name="T31" fmla="*/ 9 h 340"/>
              <a:gd name="T32" fmla="*/ 4 w 107"/>
              <a:gd name="T33" fmla="*/ 15 h 340"/>
              <a:gd name="T34" fmla="*/ 0 w 107"/>
              <a:gd name="T35" fmla="*/ 19 h 340"/>
              <a:gd name="T36" fmla="*/ 0 w 107"/>
              <a:gd name="T37" fmla="*/ 24 h 340"/>
              <a:gd name="T38" fmla="*/ 0 w 107"/>
              <a:gd name="T39" fmla="*/ 34 h 340"/>
              <a:gd name="T40" fmla="*/ 2 w 107"/>
              <a:gd name="T41" fmla="*/ 35 h 340"/>
              <a:gd name="T42" fmla="*/ 1 w 107"/>
              <a:gd name="T43" fmla="*/ 51 h 340"/>
              <a:gd name="T44" fmla="*/ 3 w 107"/>
              <a:gd name="T45" fmla="*/ 53 h 340"/>
              <a:gd name="T46" fmla="*/ 2 w 107"/>
              <a:gd name="T47" fmla="*/ 58 h 340"/>
              <a:gd name="T48" fmla="*/ 7 w 107"/>
              <a:gd name="T49" fmla="*/ 55 h 340"/>
              <a:gd name="T50" fmla="*/ 10 w 107"/>
              <a:gd name="T51" fmla="*/ 49 h 3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7"/>
              <a:gd name="T79" fmla="*/ 0 h 340"/>
              <a:gd name="T80" fmla="*/ 107 w 107"/>
              <a:gd name="T81" fmla="*/ 340 h 3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7" h="340">
                <a:moveTo>
                  <a:pt x="44" y="286"/>
                </a:moveTo>
                <a:lnTo>
                  <a:pt x="65" y="236"/>
                </a:lnTo>
                <a:lnTo>
                  <a:pt x="60" y="215"/>
                </a:lnTo>
                <a:lnTo>
                  <a:pt x="73" y="181"/>
                </a:lnTo>
                <a:lnTo>
                  <a:pt x="84" y="145"/>
                </a:lnTo>
                <a:lnTo>
                  <a:pt x="86" y="117"/>
                </a:lnTo>
                <a:lnTo>
                  <a:pt x="103" y="99"/>
                </a:lnTo>
                <a:lnTo>
                  <a:pt x="100" y="85"/>
                </a:lnTo>
                <a:lnTo>
                  <a:pt x="107" y="53"/>
                </a:lnTo>
                <a:lnTo>
                  <a:pt x="95" y="43"/>
                </a:lnTo>
                <a:lnTo>
                  <a:pt x="84" y="51"/>
                </a:lnTo>
                <a:lnTo>
                  <a:pt x="72" y="40"/>
                </a:lnTo>
                <a:lnTo>
                  <a:pt x="78" y="10"/>
                </a:lnTo>
                <a:lnTo>
                  <a:pt x="68" y="0"/>
                </a:lnTo>
                <a:lnTo>
                  <a:pt x="45" y="1"/>
                </a:lnTo>
                <a:lnTo>
                  <a:pt x="26" y="52"/>
                </a:lnTo>
                <a:lnTo>
                  <a:pt x="19" y="84"/>
                </a:lnTo>
                <a:lnTo>
                  <a:pt x="3" y="113"/>
                </a:lnTo>
                <a:lnTo>
                  <a:pt x="0" y="138"/>
                </a:lnTo>
                <a:lnTo>
                  <a:pt x="2" y="200"/>
                </a:lnTo>
                <a:lnTo>
                  <a:pt x="9" y="203"/>
                </a:lnTo>
                <a:lnTo>
                  <a:pt x="7" y="298"/>
                </a:lnTo>
                <a:lnTo>
                  <a:pt x="14" y="309"/>
                </a:lnTo>
                <a:lnTo>
                  <a:pt x="11" y="340"/>
                </a:lnTo>
                <a:lnTo>
                  <a:pt x="33" y="321"/>
                </a:lnTo>
                <a:lnTo>
                  <a:pt x="44" y="28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13" name="Freeform 209"/>
          <p:cNvSpPr>
            <a:spLocks/>
          </p:cNvSpPr>
          <p:nvPr/>
        </p:nvSpPr>
        <p:spPr bwMode="auto">
          <a:xfrm>
            <a:off x="7009889" y="5626582"/>
            <a:ext cx="107950" cy="153988"/>
          </a:xfrm>
          <a:custGeom>
            <a:avLst/>
            <a:gdLst>
              <a:gd name="T0" fmla="*/ 27 w 143"/>
              <a:gd name="T1" fmla="*/ 4 h 237"/>
              <a:gd name="T2" fmla="*/ 29 w 143"/>
              <a:gd name="T3" fmla="*/ 5 h 237"/>
              <a:gd name="T4" fmla="*/ 26 w 143"/>
              <a:gd name="T5" fmla="*/ 11 h 237"/>
              <a:gd name="T6" fmla="*/ 22 w 143"/>
              <a:gd name="T7" fmla="*/ 14 h 237"/>
              <a:gd name="T8" fmla="*/ 22 w 143"/>
              <a:gd name="T9" fmla="*/ 16 h 237"/>
              <a:gd name="T10" fmla="*/ 25 w 143"/>
              <a:gd name="T11" fmla="*/ 17 h 237"/>
              <a:gd name="T12" fmla="*/ 26 w 143"/>
              <a:gd name="T13" fmla="*/ 21 h 237"/>
              <a:gd name="T14" fmla="*/ 32 w 143"/>
              <a:gd name="T15" fmla="*/ 24 h 237"/>
              <a:gd name="T16" fmla="*/ 32 w 143"/>
              <a:gd name="T17" fmla="*/ 26 h 237"/>
              <a:gd name="T18" fmla="*/ 30 w 143"/>
              <a:gd name="T19" fmla="*/ 28 h 237"/>
              <a:gd name="T20" fmla="*/ 32 w 143"/>
              <a:gd name="T21" fmla="*/ 30 h 237"/>
              <a:gd name="T22" fmla="*/ 28 w 143"/>
              <a:gd name="T23" fmla="*/ 33 h 237"/>
              <a:gd name="T24" fmla="*/ 28 w 143"/>
              <a:gd name="T25" fmla="*/ 36 h 237"/>
              <a:gd name="T26" fmla="*/ 24 w 143"/>
              <a:gd name="T27" fmla="*/ 40 h 237"/>
              <a:gd name="T28" fmla="*/ 23 w 143"/>
              <a:gd name="T29" fmla="*/ 37 h 237"/>
              <a:gd name="T30" fmla="*/ 19 w 143"/>
              <a:gd name="T31" fmla="*/ 37 h 237"/>
              <a:gd name="T32" fmla="*/ 17 w 143"/>
              <a:gd name="T33" fmla="*/ 34 h 237"/>
              <a:gd name="T34" fmla="*/ 12 w 143"/>
              <a:gd name="T35" fmla="*/ 32 h 237"/>
              <a:gd name="T36" fmla="*/ 11 w 143"/>
              <a:gd name="T37" fmla="*/ 36 h 237"/>
              <a:gd name="T38" fmla="*/ 5 w 143"/>
              <a:gd name="T39" fmla="*/ 34 h 237"/>
              <a:gd name="T40" fmla="*/ 0 w 143"/>
              <a:gd name="T41" fmla="*/ 35 h 237"/>
              <a:gd name="T42" fmla="*/ 0 w 143"/>
              <a:gd name="T43" fmla="*/ 29 h 237"/>
              <a:gd name="T44" fmla="*/ 3 w 143"/>
              <a:gd name="T45" fmla="*/ 28 h 237"/>
              <a:gd name="T46" fmla="*/ 2 w 143"/>
              <a:gd name="T47" fmla="*/ 23 h 237"/>
              <a:gd name="T48" fmla="*/ 6 w 143"/>
              <a:gd name="T49" fmla="*/ 19 h 237"/>
              <a:gd name="T50" fmla="*/ 6 w 143"/>
              <a:gd name="T51" fmla="*/ 16 h 237"/>
              <a:gd name="T52" fmla="*/ 7 w 143"/>
              <a:gd name="T53" fmla="*/ 12 h 237"/>
              <a:gd name="T54" fmla="*/ 2 w 143"/>
              <a:gd name="T55" fmla="*/ 6 h 237"/>
              <a:gd name="T56" fmla="*/ 8 w 143"/>
              <a:gd name="T57" fmla="*/ 4 h 237"/>
              <a:gd name="T58" fmla="*/ 16 w 143"/>
              <a:gd name="T59" fmla="*/ 3 h 237"/>
              <a:gd name="T60" fmla="*/ 17 w 143"/>
              <a:gd name="T61" fmla="*/ 0 h 237"/>
              <a:gd name="T62" fmla="*/ 23 w 143"/>
              <a:gd name="T63" fmla="*/ 1 h 237"/>
              <a:gd name="T64" fmla="*/ 24 w 143"/>
              <a:gd name="T65" fmla="*/ 4 h 237"/>
              <a:gd name="T66" fmla="*/ 27 w 143"/>
              <a:gd name="T67" fmla="*/ 4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
              <a:gd name="T103" fmla="*/ 0 h 237"/>
              <a:gd name="T104" fmla="*/ 143 w 143"/>
              <a:gd name="T105" fmla="*/ 237 h 2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 h="237">
                <a:moveTo>
                  <a:pt x="119" y="23"/>
                </a:moveTo>
                <a:lnTo>
                  <a:pt x="127" y="32"/>
                </a:lnTo>
                <a:lnTo>
                  <a:pt x="113" y="69"/>
                </a:lnTo>
                <a:lnTo>
                  <a:pt x="98" y="81"/>
                </a:lnTo>
                <a:lnTo>
                  <a:pt x="98" y="97"/>
                </a:lnTo>
                <a:lnTo>
                  <a:pt x="111" y="100"/>
                </a:lnTo>
                <a:lnTo>
                  <a:pt x="113" y="127"/>
                </a:lnTo>
                <a:lnTo>
                  <a:pt x="143" y="141"/>
                </a:lnTo>
                <a:lnTo>
                  <a:pt x="141" y="155"/>
                </a:lnTo>
                <a:lnTo>
                  <a:pt x="135" y="166"/>
                </a:lnTo>
                <a:lnTo>
                  <a:pt x="141" y="181"/>
                </a:lnTo>
                <a:lnTo>
                  <a:pt x="122" y="197"/>
                </a:lnTo>
                <a:lnTo>
                  <a:pt x="124" y="218"/>
                </a:lnTo>
                <a:lnTo>
                  <a:pt x="107" y="237"/>
                </a:lnTo>
                <a:lnTo>
                  <a:pt x="101" y="221"/>
                </a:lnTo>
                <a:lnTo>
                  <a:pt x="85" y="221"/>
                </a:lnTo>
                <a:lnTo>
                  <a:pt x="76" y="203"/>
                </a:lnTo>
                <a:lnTo>
                  <a:pt x="53" y="193"/>
                </a:lnTo>
                <a:lnTo>
                  <a:pt x="48" y="214"/>
                </a:lnTo>
                <a:lnTo>
                  <a:pt x="20" y="203"/>
                </a:lnTo>
                <a:lnTo>
                  <a:pt x="0" y="211"/>
                </a:lnTo>
                <a:lnTo>
                  <a:pt x="2" y="176"/>
                </a:lnTo>
                <a:lnTo>
                  <a:pt x="12" y="167"/>
                </a:lnTo>
                <a:lnTo>
                  <a:pt x="9" y="139"/>
                </a:lnTo>
                <a:lnTo>
                  <a:pt x="28" y="114"/>
                </a:lnTo>
                <a:lnTo>
                  <a:pt x="25" y="98"/>
                </a:lnTo>
                <a:lnTo>
                  <a:pt x="29" y="73"/>
                </a:lnTo>
                <a:lnTo>
                  <a:pt x="8" y="34"/>
                </a:lnTo>
                <a:lnTo>
                  <a:pt x="34" y="24"/>
                </a:lnTo>
                <a:lnTo>
                  <a:pt x="69" y="18"/>
                </a:lnTo>
                <a:lnTo>
                  <a:pt x="73" y="0"/>
                </a:lnTo>
                <a:lnTo>
                  <a:pt x="102" y="5"/>
                </a:lnTo>
                <a:lnTo>
                  <a:pt x="108" y="23"/>
                </a:lnTo>
                <a:lnTo>
                  <a:pt x="119" y="2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14" name="Freeform 210"/>
          <p:cNvSpPr>
            <a:spLocks/>
          </p:cNvSpPr>
          <p:nvPr/>
        </p:nvSpPr>
        <p:spPr bwMode="auto">
          <a:xfrm>
            <a:off x="7111489" y="5586895"/>
            <a:ext cx="182563" cy="184150"/>
          </a:xfrm>
          <a:custGeom>
            <a:avLst/>
            <a:gdLst>
              <a:gd name="T0" fmla="*/ 14 w 241"/>
              <a:gd name="T1" fmla="*/ 43 h 281"/>
              <a:gd name="T2" fmla="*/ 19 w 241"/>
              <a:gd name="T3" fmla="*/ 42 h 281"/>
              <a:gd name="T4" fmla="*/ 20 w 241"/>
              <a:gd name="T5" fmla="*/ 44 h 281"/>
              <a:gd name="T6" fmla="*/ 29 w 241"/>
              <a:gd name="T7" fmla="*/ 48 h 281"/>
              <a:gd name="T8" fmla="*/ 32 w 241"/>
              <a:gd name="T9" fmla="*/ 45 h 281"/>
              <a:gd name="T10" fmla="*/ 34 w 241"/>
              <a:gd name="T11" fmla="*/ 41 h 281"/>
              <a:gd name="T12" fmla="*/ 37 w 241"/>
              <a:gd name="T13" fmla="*/ 40 h 281"/>
              <a:gd name="T14" fmla="*/ 36 w 241"/>
              <a:gd name="T15" fmla="*/ 35 h 281"/>
              <a:gd name="T16" fmla="*/ 37 w 241"/>
              <a:gd name="T17" fmla="*/ 32 h 281"/>
              <a:gd name="T18" fmla="*/ 41 w 241"/>
              <a:gd name="T19" fmla="*/ 27 h 281"/>
              <a:gd name="T20" fmla="*/ 46 w 241"/>
              <a:gd name="T21" fmla="*/ 26 h 281"/>
              <a:gd name="T22" fmla="*/ 50 w 241"/>
              <a:gd name="T23" fmla="*/ 16 h 281"/>
              <a:gd name="T24" fmla="*/ 52 w 241"/>
              <a:gd name="T25" fmla="*/ 18 h 281"/>
              <a:gd name="T26" fmla="*/ 55 w 241"/>
              <a:gd name="T27" fmla="*/ 16 h 281"/>
              <a:gd name="T28" fmla="*/ 53 w 241"/>
              <a:gd name="T29" fmla="*/ 13 h 281"/>
              <a:gd name="T30" fmla="*/ 50 w 241"/>
              <a:gd name="T31" fmla="*/ 14 h 281"/>
              <a:gd name="T32" fmla="*/ 52 w 241"/>
              <a:gd name="T33" fmla="*/ 5 h 281"/>
              <a:gd name="T34" fmla="*/ 47 w 241"/>
              <a:gd name="T35" fmla="*/ 4 h 281"/>
              <a:gd name="T36" fmla="*/ 37 w 241"/>
              <a:gd name="T37" fmla="*/ 0 h 281"/>
              <a:gd name="T38" fmla="*/ 32 w 241"/>
              <a:gd name="T39" fmla="*/ 3 h 281"/>
              <a:gd name="T40" fmla="*/ 33 w 241"/>
              <a:gd name="T41" fmla="*/ 6 h 281"/>
              <a:gd name="T42" fmla="*/ 31 w 241"/>
              <a:gd name="T43" fmla="*/ 10 h 281"/>
              <a:gd name="T44" fmla="*/ 28 w 241"/>
              <a:gd name="T45" fmla="*/ 9 h 281"/>
              <a:gd name="T46" fmla="*/ 28 w 241"/>
              <a:gd name="T47" fmla="*/ 14 h 281"/>
              <a:gd name="T48" fmla="*/ 29 w 241"/>
              <a:gd name="T49" fmla="*/ 19 h 281"/>
              <a:gd name="T50" fmla="*/ 22 w 241"/>
              <a:gd name="T51" fmla="*/ 20 h 281"/>
              <a:gd name="T52" fmla="*/ 25 w 241"/>
              <a:gd name="T53" fmla="*/ 22 h 281"/>
              <a:gd name="T54" fmla="*/ 24 w 241"/>
              <a:gd name="T55" fmla="*/ 27 h 281"/>
              <a:gd name="T56" fmla="*/ 16 w 241"/>
              <a:gd name="T57" fmla="*/ 25 h 281"/>
              <a:gd name="T58" fmla="*/ 12 w 241"/>
              <a:gd name="T59" fmla="*/ 26 h 281"/>
              <a:gd name="T60" fmla="*/ 15 w 241"/>
              <a:gd name="T61" fmla="*/ 29 h 281"/>
              <a:gd name="T62" fmla="*/ 10 w 241"/>
              <a:gd name="T63" fmla="*/ 33 h 281"/>
              <a:gd name="T64" fmla="*/ 2 w 241"/>
              <a:gd name="T65" fmla="*/ 34 h 281"/>
              <a:gd name="T66" fmla="*/ 1 w 241"/>
              <a:gd name="T67" fmla="*/ 37 h 281"/>
              <a:gd name="T68" fmla="*/ 0 w 241"/>
              <a:gd name="T69" fmla="*/ 39 h 281"/>
              <a:gd name="T70" fmla="*/ 1 w 241"/>
              <a:gd name="T71" fmla="*/ 41 h 281"/>
              <a:gd name="T72" fmla="*/ 5 w 241"/>
              <a:gd name="T73" fmla="*/ 43 h 281"/>
              <a:gd name="T74" fmla="*/ 14 w 241"/>
              <a:gd name="T75" fmla="*/ 43 h 2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1"/>
              <a:gd name="T115" fmla="*/ 0 h 281"/>
              <a:gd name="T116" fmla="*/ 241 w 241"/>
              <a:gd name="T117" fmla="*/ 281 h 2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1" h="281">
                <a:moveTo>
                  <a:pt x="61" y="251"/>
                </a:moveTo>
                <a:lnTo>
                  <a:pt x="84" y="247"/>
                </a:lnTo>
                <a:lnTo>
                  <a:pt x="86" y="259"/>
                </a:lnTo>
                <a:lnTo>
                  <a:pt x="126" y="281"/>
                </a:lnTo>
                <a:lnTo>
                  <a:pt x="140" y="267"/>
                </a:lnTo>
                <a:lnTo>
                  <a:pt x="149" y="239"/>
                </a:lnTo>
                <a:lnTo>
                  <a:pt x="161" y="235"/>
                </a:lnTo>
                <a:lnTo>
                  <a:pt x="160" y="206"/>
                </a:lnTo>
                <a:lnTo>
                  <a:pt x="164" y="188"/>
                </a:lnTo>
                <a:lnTo>
                  <a:pt x="179" y="159"/>
                </a:lnTo>
                <a:lnTo>
                  <a:pt x="203" y="153"/>
                </a:lnTo>
                <a:lnTo>
                  <a:pt x="217" y="92"/>
                </a:lnTo>
                <a:lnTo>
                  <a:pt x="231" y="104"/>
                </a:lnTo>
                <a:lnTo>
                  <a:pt x="241" y="92"/>
                </a:lnTo>
                <a:lnTo>
                  <a:pt x="232" y="77"/>
                </a:lnTo>
                <a:lnTo>
                  <a:pt x="220" y="85"/>
                </a:lnTo>
                <a:lnTo>
                  <a:pt x="230" y="29"/>
                </a:lnTo>
                <a:lnTo>
                  <a:pt x="207" y="25"/>
                </a:lnTo>
                <a:lnTo>
                  <a:pt x="163" y="0"/>
                </a:lnTo>
                <a:lnTo>
                  <a:pt x="142" y="19"/>
                </a:lnTo>
                <a:lnTo>
                  <a:pt x="144" y="35"/>
                </a:lnTo>
                <a:lnTo>
                  <a:pt x="135" y="58"/>
                </a:lnTo>
                <a:lnTo>
                  <a:pt x="122" y="54"/>
                </a:lnTo>
                <a:lnTo>
                  <a:pt x="122" y="82"/>
                </a:lnTo>
                <a:lnTo>
                  <a:pt x="127" y="112"/>
                </a:lnTo>
                <a:lnTo>
                  <a:pt x="96" y="119"/>
                </a:lnTo>
                <a:lnTo>
                  <a:pt x="109" y="132"/>
                </a:lnTo>
                <a:lnTo>
                  <a:pt x="106" y="160"/>
                </a:lnTo>
                <a:lnTo>
                  <a:pt x="70" y="145"/>
                </a:lnTo>
                <a:lnTo>
                  <a:pt x="52" y="153"/>
                </a:lnTo>
                <a:lnTo>
                  <a:pt x="65" y="170"/>
                </a:lnTo>
                <a:lnTo>
                  <a:pt x="47" y="197"/>
                </a:lnTo>
                <a:lnTo>
                  <a:pt x="8" y="202"/>
                </a:lnTo>
                <a:lnTo>
                  <a:pt x="6" y="216"/>
                </a:lnTo>
                <a:lnTo>
                  <a:pt x="0" y="227"/>
                </a:lnTo>
                <a:lnTo>
                  <a:pt x="6" y="242"/>
                </a:lnTo>
                <a:lnTo>
                  <a:pt x="24" y="251"/>
                </a:lnTo>
                <a:lnTo>
                  <a:pt x="61" y="25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15" name="Freeform 211"/>
          <p:cNvSpPr>
            <a:spLocks/>
          </p:cNvSpPr>
          <p:nvPr/>
        </p:nvSpPr>
        <p:spPr bwMode="auto">
          <a:xfrm>
            <a:off x="6997189" y="5753582"/>
            <a:ext cx="193675" cy="169863"/>
          </a:xfrm>
          <a:custGeom>
            <a:avLst/>
            <a:gdLst>
              <a:gd name="T0" fmla="*/ 7 w 255"/>
              <a:gd name="T1" fmla="*/ 23 h 261"/>
              <a:gd name="T2" fmla="*/ 12 w 255"/>
              <a:gd name="T3" fmla="*/ 24 h 261"/>
              <a:gd name="T4" fmla="*/ 14 w 255"/>
              <a:gd name="T5" fmla="*/ 25 h 261"/>
              <a:gd name="T6" fmla="*/ 13 w 255"/>
              <a:gd name="T7" fmla="*/ 27 h 261"/>
              <a:gd name="T8" fmla="*/ 14 w 255"/>
              <a:gd name="T9" fmla="*/ 29 h 261"/>
              <a:gd name="T10" fmla="*/ 16 w 255"/>
              <a:gd name="T11" fmla="*/ 34 h 261"/>
              <a:gd name="T12" fmla="*/ 21 w 255"/>
              <a:gd name="T13" fmla="*/ 33 h 261"/>
              <a:gd name="T14" fmla="*/ 23 w 255"/>
              <a:gd name="T15" fmla="*/ 34 h 261"/>
              <a:gd name="T16" fmla="*/ 31 w 255"/>
              <a:gd name="T17" fmla="*/ 33 h 261"/>
              <a:gd name="T18" fmla="*/ 34 w 255"/>
              <a:gd name="T19" fmla="*/ 36 h 261"/>
              <a:gd name="T20" fmla="*/ 33 w 255"/>
              <a:gd name="T21" fmla="*/ 39 h 261"/>
              <a:gd name="T22" fmla="*/ 28 w 255"/>
              <a:gd name="T23" fmla="*/ 42 h 261"/>
              <a:gd name="T24" fmla="*/ 32 w 255"/>
              <a:gd name="T25" fmla="*/ 43 h 261"/>
              <a:gd name="T26" fmla="*/ 38 w 255"/>
              <a:gd name="T27" fmla="*/ 41 h 261"/>
              <a:gd name="T28" fmla="*/ 43 w 255"/>
              <a:gd name="T29" fmla="*/ 44 h 261"/>
              <a:gd name="T30" fmla="*/ 48 w 255"/>
              <a:gd name="T31" fmla="*/ 36 h 261"/>
              <a:gd name="T32" fmla="*/ 51 w 255"/>
              <a:gd name="T33" fmla="*/ 34 h 261"/>
              <a:gd name="T34" fmla="*/ 55 w 255"/>
              <a:gd name="T35" fmla="*/ 28 h 261"/>
              <a:gd name="T36" fmla="*/ 58 w 255"/>
              <a:gd name="T37" fmla="*/ 20 h 261"/>
              <a:gd name="T38" fmla="*/ 53 w 255"/>
              <a:gd name="T39" fmla="*/ 21 h 261"/>
              <a:gd name="T40" fmla="*/ 50 w 255"/>
              <a:gd name="T41" fmla="*/ 20 h 261"/>
              <a:gd name="T42" fmla="*/ 43 w 255"/>
              <a:gd name="T43" fmla="*/ 20 h 261"/>
              <a:gd name="T44" fmla="*/ 38 w 255"/>
              <a:gd name="T45" fmla="*/ 18 h 261"/>
              <a:gd name="T46" fmla="*/ 33 w 255"/>
              <a:gd name="T47" fmla="*/ 11 h 261"/>
              <a:gd name="T48" fmla="*/ 30 w 255"/>
              <a:gd name="T49" fmla="*/ 10 h 261"/>
              <a:gd name="T50" fmla="*/ 28 w 255"/>
              <a:gd name="T51" fmla="*/ 7 h 261"/>
              <a:gd name="T52" fmla="*/ 26 w 255"/>
              <a:gd name="T53" fmla="*/ 5 h 261"/>
              <a:gd name="T54" fmla="*/ 23 w 255"/>
              <a:gd name="T55" fmla="*/ 5 h 261"/>
              <a:gd name="T56" fmla="*/ 21 w 255"/>
              <a:gd name="T57" fmla="*/ 2 h 261"/>
              <a:gd name="T58" fmla="*/ 16 w 255"/>
              <a:gd name="T59" fmla="*/ 0 h 261"/>
              <a:gd name="T60" fmla="*/ 14 w 255"/>
              <a:gd name="T61" fmla="*/ 4 h 261"/>
              <a:gd name="T62" fmla="*/ 16 w 255"/>
              <a:gd name="T63" fmla="*/ 8 h 261"/>
              <a:gd name="T64" fmla="*/ 11 w 255"/>
              <a:gd name="T65" fmla="*/ 7 h 261"/>
              <a:gd name="T66" fmla="*/ 7 w 255"/>
              <a:gd name="T67" fmla="*/ 11 h 261"/>
              <a:gd name="T68" fmla="*/ 1 w 255"/>
              <a:gd name="T69" fmla="*/ 11 h 261"/>
              <a:gd name="T70" fmla="*/ 2 w 255"/>
              <a:gd name="T71" fmla="*/ 14 h 261"/>
              <a:gd name="T72" fmla="*/ 0 w 255"/>
              <a:gd name="T73" fmla="*/ 15 h 261"/>
              <a:gd name="T74" fmla="*/ 5 w 255"/>
              <a:gd name="T75" fmla="*/ 18 h 261"/>
              <a:gd name="T76" fmla="*/ 7 w 255"/>
              <a:gd name="T77" fmla="*/ 23 h 2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5"/>
              <a:gd name="T118" fmla="*/ 0 h 261"/>
              <a:gd name="T119" fmla="*/ 255 w 255"/>
              <a:gd name="T120" fmla="*/ 261 h 2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5" h="261">
                <a:moveTo>
                  <a:pt x="31" y="140"/>
                </a:moveTo>
                <a:lnTo>
                  <a:pt x="54" y="141"/>
                </a:lnTo>
                <a:lnTo>
                  <a:pt x="62" y="147"/>
                </a:lnTo>
                <a:lnTo>
                  <a:pt x="58" y="161"/>
                </a:lnTo>
                <a:lnTo>
                  <a:pt x="62" y="172"/>
                </a:lnTo>
                <a:lnTo>
                  <a:pt x="68" y="205"/>
                </a:lnTo>
                <a:lnTo>
                  <a:pt x="89" y="196"/>
                </a:lnTo>
                <a:lnTo>
                  <a:pt x="100" y="203"/>
                </a:lnTo>
                <a:lnTo>
                  <a:pt x="134" y="198"/>
                </a:lnTo>
                <a:lnTo>
                  <a:pt x="151" y="213"/>
                </a:lnTo>
                <a:lnTo>
                  <a:pt x="146" y="230"/>
                </a:lnTo>
                <a:lnTo>
                  <a:pt x="124" y="251"/>
                </a:lnTo>
                <a:lnTo>
                  <a:pt x="140" y="256"/>
                </a:lnTo>
                <a:lnTo>
                  <a:pt x="166" y="241"/>
                </a:lnTo>
                <a:lnTo>
                  <a:pt x="187" y="261"/>
                </a:lnTo>
                <a:lnTo>
                  <a:pt x="208" y="216"/>
                </a:lnTo>
                <a:lnTo>
                  <a:pt x="222" y="206"/>
                </a:lnTo>
                <a:lnTo>
                  <a:pt x="241" y="169"/>
                </a:lnTo>
                <a:lnTo>
                  <a:pt x="255" y="116"/>
                </a:lnTo>
                <a:lnTo>
                  <a:pt x="233" y="127"/>
                </a:lnTo>
                <a:lnTo>
                  <a:pt x="219" y="116"/>
                </a:lnTo>
                <a:lnTo>
                  <a:pt x="187" y="118"/>
                </a:lnTo>
                <a:lnTo>
                  <a:pt x="168" y="105"/>
                </a:lnTo>
                <a:lnTo>
                  <a:pt x="147" y="64"/>
                </a:lnTo>
                <a:lnTo>
                  <a:pt x="129" y="59"/>
                </a:lnTo>
                <a:lnTo>
                  <a:pt x="122" y="44"/>
                </a:lnTo>
                <a:lnTo>
                  <a:pt x="116" y="28"/>
                </a:lnTo>
                <a:lnTo>
                  <a:pt x="100" y="28"/>
                </a:lnTo>
                <a:lnTo>
                  <a:pt x="91" y="10"/>
                </a:lnTo>
                <a:lnTo>
                  <a:pt x="68" y="0"/>
                </a:lnTo>
                <a:lnTo>
                  <a:pt x="63" y="21"/>
                </a:lnTo>
                <a:lnTo>
                  <a:pt x="68" y="47"/>
                </a:lnTo>
                <a:lnTo>
                  <a:pt x="47" y="39"/>
                </a:lnTo>
                <a:lnTo>
                  <a:pt x="32" y="69"/>
                </a:lnTo>
                <a:lnTo>
                  <a:pt x="7" y="66"/>
                </a:lnTo>
                <a:lnTo>
                  <a:pt x="9" y="81"/>
                </a:lnTo>
                <a:lnTo>
                  <a:pt x="0" y="90"/>
                </a:lnTo>
                <a:lnTo>
                  <a:pt x="21" y="105"/>
                </a:lnTo>
                <a:lnTo>
                  <a:pt x="31" y="14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16" name="Freeform 212"/>
          <p:cNvSpPr>
            <a:spLocks/>
          </p:cNvSpPr>
          <p:nvPr/>
        </p:nvSpPr>
        <p:spPr bwMode="auto">
          <a:xfrm>
            <a:off x="7209914" y="5463070"/>
            <a:ext cx="111125" cy="142875"/>
          </a:xfrm>
          <a:custGeom>
            <a:avLst/>
            <a:gdLst>
              <a:gd name="T0" fmla="*/ 20 w 146"/>
              <a:gd name="T1" fmla="*/ 7 h 219"/>
              <a:gd name="T2" fmla="*/ 23 w 146"/>
              <a:gd name="T3" fmla="*/ 13 h 219"/>
              <a:gd name="T4" fmla="*/ 27 w 146"/>
              <a:gd name="T5" fmla="*/ 12 h 219"/>
              <a:gd name="T6" fmla="*/ 34 w 146"/>
              <a:gd name="T7" fmla="*/ 14 h 219"/>
              <a:gd name="T8" fmla="*/ 27 w 146"/>
              <a:gd name="T9" fmla="*/ 22 h 219"/>
              <a:gd name="T10" fmla="*/ 24 w 146"/>
              <a:gd name="T11" fmla="*/ 27 h 219"/>
              <a:gd name="T12" fmla="*/ 25 w 146"/>
              <a:gd name="T13" fmla="*/ 32 h 219"/>
              <a:gd name="T14" fmla="*/ 23 w 146"/>
              <a:gd name="T15" fmla="*/ 37 h 219"/>
              <a:gd name="T16" fmla="*/ 18 w 146"/>
              <a:gd name="T17" fmla="*/ 36 h 219"/>
              <a:gd name="T18" fmla="*/ 8 w 146"/>
              <a:gd name="T19" fmla="*/ 32 h 219"/>
              <a:gd name="T20" fmla="*/ 4 w 146"/>
              <a:gd name="T21" fmla="*/ 27 h 219"/>
              <a:gd name="T22" fmla="*/ 9 w 146"/>
              <a:gd name="T23" fmla="*/ 26 h 219"/>
              <a:gd name="T24" fmla="*/ 11 w 146"/>
              <a:gd name="T25" fmla="*/ 21 h 219"/>
              <a:gd name="T26" fmla="*/ 0 w 146"/>
              <a:gd name="T27" fmla="*/ 14 h 219"/>
              <a:gd name="T28" fmla="*/ 1 w 146"/>
              <a:gd name="T29" fmla="*/ 2 h 219"/>
              <a:gd name="T30" fmla="*/ 5 w 146"/>
              <a:gd name="T31" fmla="*/ 2 h 219"/>
              <a:gd name="T32" fmla="*/ 14 w 146"/>
              <a:gd name="T33" fmla="*/ 0 h 219"/>
              <a:gd name="T34" fmla="*/ 17 w 146"/>
              <a:gd name="T35" fmla="*/ 2 h 219"/>
              <a:gd name="T36" fmla="*/ 16 w 146"/>
              <a:gd name="T37" fmla="*/ 5 h 219"/>
              <a:gd name="T38" fmla="*/ 20 w 146"/>
              <a:gd name="T39" fmla="*/ 7 h 2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
              <a:gd name="T61" fmla="*/ 0 h 219"/>
              <a:gd name="T62" fmla="*/ 146 w 146"/>
              <a:gd name="T63" fmla="*/ 219 h 2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 h="219">
                <a:moveTo>
                  <a:pt x="88" y="43"/>
                </a:moveTo>
                <a:lnTo>
                  <a:pt x="100" y="75"/>
                </a:lnTo>
                <a:lnTo>
                  <a:pt x="118" y="71"/>
                </a:lnTo>
                <a:lnTo>
                  <a:pt x="146" y="84"/>
                </a:lnTo>
                <a:lnTo>
                  <a:pt x="117" y="128"/>
                </a:lnTo>
                <a:lnTo>
                  <a:pt x="105" y="160"/>
                </a:lnTo>
                <a:lnTo>
                  <a:pt x="108" y="187"/>
                </a:lnTo>
                <a:lnTo>
                  <a:pt x="100" y="219"/>
                </a:lnTo>
                <a:lnTo>
                  <a:pt x="77" y="215"/>
                </a:lnTo>
                <a:lnTo>
                  <a:pt x="33" y="190"/>
                </a:lnTo>
                <a:lnTo>
                  <a:pt x="19" y="161"/>
                </a:lnTo>
                <a:lnTo>
                  <a:pt x="37" y="154"/>
                </a:lnTo>
                <a:lnTo>
                  <a:pt x="46" y="123"/>
                </a:lnTo>
                <a:lnTo>
                  <a:pt x="0" y="81"/>
                </a:lnTo>
                <a:lnTo>
                  <a:pt x="7" y="11"/>
                </a:lnTo>
                <a:lnTo>
                  <a:pt x="22" y="14"/>
                </a:lnTo>
                <a:lnTo>
                  <a:pt x="63" y="0"/>
                </a:lnTo>
                <a:lnTo>
                  <a:pt x="76" y="13"/>
                </a:lnTo>
                <a:lnTo>
                  <a:pt x="70" y="29"/>
                </a:lnTo>
                <a:lnTo>
                  <a:pt x="88" y="4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17" name="Freeform 213"/>
          <p:cNvSpPr>
            <a:spLocks/>
          </p:cNvSpPr>
          <p:nvPr/>
        </p:nvSpPr>
        <p:spPr bwMode="auto">
          <a:xfrm>
            <a:off x="6946389" y="5467832"/>
            <a:ext cx="190500" cy="157163"/>
          </a:xfrm>
          <a:custGeom>
            <a:avLst/>
            <a:gdLst>
              <a:gd name="T0" fmla="*/ 5 w 253"/>
              <a:gd name="T1" fmla="*/ 31 h 242"/>
              <a:gd name="T2" fmla="*/ 8 w 253"/>
              <a:gd name="T3" fmla="*/ 29 h 242"/>
              <a:gd name="T4" fmla="*/ 11 w 253"/>
              <a:gd name="T5" fmla="*/ 27 h 242"/>
              <a:gd name="T6" fmla="*/ 12 w 253"/>
              <a:gd name="T7" fmla="*/ 21 h 242"/>
              <a:gd name="T8" fmla="*/ 6 w 253"/>
              <a:gd name="T9" fmla="*/ 19 h 242"/>
              <a:gd name="T10" fmla="*/ 4 w 253"/>
              <a:gd name="T11" fmla="*/ 14 h 242"/>
              <a:gd name="T12" fmla="*/ 5 w 253"/>
              <a:gd name="T13" fmla="*/ 11 h 242"/>
              <a:gd name="T14" fmla="*/ 0 w 253"/>
              <a:gd name="T15" fmla="*/ 5 h 242"/>
              <a:gd name="T16" fmla="*/ 1 w 253"/>
              <a:gd name="T17" fmla="*/ 3 h 242"/>
              <a:gd name="T18" fmla="*/ 7 w 253"/>
              <a:gd name="T19" fmla="*/ 4 h 242"/>
              <a:gd name="T20" fmla="*/ 3 w 253"/>
              <a:gd name="T21" fmla="*/ 0 h 242"/>
              <a:gd name="T22" fmla="*/ 8 w 253"/>
              <a:gd name="T23" fmla="*/ 0 h 242"/>
              <a:gd name="T24" fmla="*/ 11 w 253"/>
              <a:gd name="T25" fmla="*/ 2 h 242"/>
              <a:gd name="T26" fmla="*/ 23 w 253"/>
              <a:gd name="T27" fmla="*/ 1 h 242"/>
              <a:gd name="T28" fmla="*/ 34 w 253"/>
              <a:gd name="T29" fmla="*/ 4 h 242"/>
              <a:gd name="T30" fmla="*/ 36 w 253"/>
              <a:gd name="T31" fmla="*/ 6 h 242"/>
              <a:gd name="T32" fmla="*/ 35 w 253"/>
              <a:gd name="T33" fmla="*/ 9 h 242"/>
              <a:gd name="T34" fmla="*/ 41 w 253"/>
              <a:gd name="T35" fmla="*/ 11 h 242"/>
              <a:gd name="T36" fmla="*/ 44 w 253"/>
              <a:gd name="T37" fmla="*/ 15 h 242"/>
              <a:gd name="T38" fmla="*/ 49 w 253"/>
              <a:gd name="T39" fmla="*/ 17 h 242"/>
              <a:gd name="T40" fmla="*/ 54 w 253"/>
              <a:gd name="T41" fmla="*/ 22 h 242"/>
              <a:gd name="T42" fmla="*/ 57 w 253"/>
              <a:gd name="T43" fmla="*/ 27 h 242"/>
              <a:gd name="T44" fmla="*/ 55 w 253"/>
              <a:gd name="T45" fmla="*/ 32 h 242"/>
              <a:gd name="T46" fmla="*/ 46 w 253"/>
              <a:gd name="T47" fmla="*/ 33 h 242"/>
              <a:gd name="T48" fmla="*/ 43 w 253"/>
              <a:gd name="T49" fmla="*/ 33 h 242"/>
              <a:gd name="T50" fmla="*/ 36 w 253"/>
              <a:gd name="T51" fmla="*/ 32 h 242"/>
              <a:gd name="T52" fmla="*/ 33 w 253"/>
              <a:gd name="T53" fmla="*/ 32 h 242"/>
              <a:gd name="T54" fmla="*/ 32 w 253"/>
              <a:gd name="T55" fmla="*/ 34 h 242"/>
              <a:gd name="T56" fmla="*/ 27 w 253"/>
              <a:gd name="T57" fmla="*/ 36 h 242"/>
              <a:gd name="T58" fmla="*/ 25 w 253"/>
              <a:gd name="T59" fmla="*/ 34 h 242"/>
              <a:gd name="T60" fmla="*/ 20 w 253"/>
              <a:gd name="T61" fmla="*/ 36 h 242"/>
              <a:gd name="T62" fmla="*/ 19 w 253"/>
              <a:gd name="T63" fmla="*/ 38 h 242"/>
              <a:gd name="T64" fmla="*/ 15 w 253"/>
              <a:gd name="T65" fmla="*/ 36 h 242"/>
              <a:gd name="T66" fmla="*/ 15 w 253"/>
              <a:gd name="T67" fmla="*/ 41 h 242"/>
              <a:gd name="T68" fmla="*/ 8 w 253"/>
              <a:gd name="T69" fmla="*/ 41 h 242"/>
              <a:gd name="T70" fmla="*/ 5 w 253"/>
              <a:gd name="T71" fmla="*/ 31 h 2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3"/>
              <a:gd name="T109" fmla="*/ 0 h 242"/>
              <a:gd name="T110" fmla="*/ 253 w 253"/>
              <a:gd name="T111" fmla="*/ 242 h 2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3" h="242">
                <a:moveTo>
                  <a:pt x="22" y="184"/>
                </a:moveTo>
                <a:lnTo>
                  <a:pt x="34" y="177"/>
                </a:lnTo>
                <a:lnTo>
                  <a:pt x="50" y="160"/>
                </a:lnTo>
                <a:lnTo>
                  <a:pt x="52" y="126"/>
                </a:lnTo>
                <a:lnTo>
                  <a:pt x="26" y="116"/>
                </a:lnTo>
                <a:lnTo>
                  <a:pt x="17" y="86"/>
                </a:lnTo>
                <a:lnTo>
                  <a:pt x="21" y="68"/>
                </a:lnTo>
                <a:lnTo>
                  <a:pt x="0" y="29"/>
                </a:lnTo>
                <a:lnTo>
                  <a:pt x="6" y="20"/>
                </a:lnTo>
                <a:lnTo>
                  <a:pt x="29" y="21"/>
                </a:lnTo>
                <a:lnTo>
                  <a:pt x="15" y="0"/>
                </a:lnTo>
                <a:lnTo>
                  <a:pt x="34" y="0"/>
                </a:lnTo>
                <a:lnTo>
                  <a:pt x="49" y="12"/>
                </a:lnTo>
                <a:lnTo>
                  <a:pt x="101" y="4"/>
                </a:lnTo>
                <a:lnTo>
                  <a:pt x="152" y="23"/>
                </a:lnTo>
                <a:lnTo>
                  <a:pt x="160" y="33"/>
                </a:lnTo>
                <a:lnTo>
                  <a:pt x="153" y="52"/>
                </a:lnTo>
                <a:lnTo>
                  <a:pt x="183" y="66"/>
                </a:lnTo>
                <a:lnTo>
                  <a:pt x="195" y="91"/>
                </a:lnTo>
                <a:lnTo>
                  <a:pt x="219" y="102"/>
                </a:lnTo>
                <a:lnTo>
                  <a:pt x="239" y="130"/>
                </a:lnTo>
                <a:lnTo>
                  <a:pt x="253" y="159"/>
                </a:lnTo>
                <a:lnTo>
                  <a:pt x="243" y="192"/>
                </a:lnTo>
                <a:lnTo>
                  <a:pt x="205" y="195"/>
                </a:lnTo>
                <a:lnTo>
                  <a:pt x="191" y="199"/>
                </a:lnTo>
                <a:lnTo>
                  <a:pt x="158" y="187"/>
                </a:lnTo>
                <a:lnTo>
                  <a:pt x="145" y="194"/>
                </a:lnTo>
                <a:lnTo>
                  <a:pt x="144" y="206"/>
                </a:lnTo>
                <a:lnTo>
                  <a:pt x="120" y="214"/>
                </a:lnTo>
                <a:lnTo>
                  <a:pt x="112" y="204"/>
                </a:lnTo>
                <a:lnTo>
                  <a:pt x="88" y="214"/>
                </a:lnTo>
                <a:lnTo>
                  <a:pt x="84" y="229"/>
                </a:lnTo>
                <a:lnTo>
                  <a:pt x="65" y="218"/>
                </a:lnTo>
                <a:lnTo>
                  <a:pt x="67" y="242"/>
                </a:lnTo>
                <a:lnTo>
                  <a:pt x="36" y="241"/>
                </a:lnTo>
                <a:lnTo>
                  <a:pt x="22" y="18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18" name="Freeform 214"/>
          <p:cNvSpPr>
            <a:spLocks/>
          </p:cNvSpPr>
          <p:nvPr/>
        </p:nvSpPr>
        <p:spPr bwMode="auto">
          <a:xfrm>
            <a:off x="7059102" y="5458307"/>
            <a:ext cx="184150" cy="111125"/>
          </a:xfrm>
          <a:custGeom>
            <a:avLst/>
            <a:gdLst>
              <a:gd name="T0" fmla="*/ 27 w 244"/>
              <a:gd name="T1" fmla="*/ 1 h 171"/>
              <a:gd name="T2" fmla="*/ 33 w 244"/>
              <a:gd name="T3" fmla="*/ 2 h 171"/>
              <a:gd name="T4" fmla="*/ 38 w 244"/>
              <a:gd name="T5" fmla="*/ 0 h 171"/>
              <a:gd name="T6" fmla="*/ 40 w 244"/>
              <a:gd name="T7" fmla="*/ 2 h 171"/>
              <a:gd name="T8" fmla="*/ 49 w 244"/>
              <a:gd name="T9" fmla="*/ 1 h 171"/>
              <a:gd name="T10" fmla="*/ 46 w 244"/>
              <a:gd name="T11" fmla="*/ 3 h 171"/>
              <a:gd name="T12" fmla="*/ 45 w 244"/>
              <a:gd name="T13" fmla="*/ 15 h 171"/>
              <a:gd name="T14" fmla="*/ 55 w 244"/>
              <a:gd name="T15" fmla="*/ 22 h 171"/>
              <a:gd name="T16" fmla="*/ 53 w 244"/>
              <a:gd name="T17" fmla="*/ 27 h 171"/>
              <a:gd name="T18" fmla="*/ 49 w 244"/>
              <a:gd name="T19" fmla="*/ 28 h 171"/>
              <a:gd name="T20" fmla="*/ 41 w 244"/>
              <a:gd name="T21" fmla="*/ 27 h 171"/>
              <a:gd name="T22" fmla="*/ 39 w 244"/>
              <a:gd name="T23" fmla="*/ 29 h 171"/>
              <a:gd name="T24" fmla="*/ 33 w 244"/>
              <a:gd name="T25" fmla="*/ 21 h 171"/>
              <a:gd name="T26" fmla="*/ 30 w 244"/>
              <a:gd name="T27" fmla="*/ 18 h 171"/>
              <a:gd name="T28" fmla="*/ 25 w 244"/>
              <a:gd name="T29" fmla="*/ 18 h 171"/>
              <a:gd name="T30" fmla="*/ 15 w 244"/>
              <a:gd name="T31" fmla="*/ 20 h 171"/>
              <a:gd name="T32" fmla="*/ 10 w 244"/>
              <a:gd name="T33" fmla="*/ 18 h 171"/>
              <a:gd name="T34" fmla="*/ 7 w 244"/>
              <a:gd name="T35" fmla="*/ 14 h 171"/>
              <a:gd name="T36" fmla="*/ 0 w 244"/>
              <a:gd name="T37" fmla="*/ 11 h 171"/>
              <a:gd name="T38" fmla="*/ 2 w 244"/>
              <a:gd name="T39" fmla="*/ 8 h 171"/>
              <a:gd name="T40" fmla="*/ 0 w 244"/>
              <a:gd name="T41" fmla="*/ 7 h 171"/>
              <a:gd name="T42" fmla="*/ 1 w 244"/>
              <a:gd name="T43" fmla="*/ 5 h 171"/>
              <a:gd name="T44" fmla="*/ 5 w 244"/>
              <a:gd name="T45" fmla="*/ 5 h 171"/>
              <a:gd name="T46" fmla="*/ 8 w 244"/>
              <a:gd name="T47" fmla="*/ 2 h 171"/>
              <a:gd name="T48" fmla="*/ 18 w 244"/>
              <a:gd name="T49" fmla="*/ 5 h 171"/>
              <a:gd name="T50" fmla="*/ 19 w 244"/>
              <a:gd name="T51" fmla="*/ 2 h 171"/>
              <a:gd name="T52" fmla="*/ 27 w 244"/>
              <a:gd name="T53" fmla="*/ 1 h 1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4"/>
              <a:gd name="T82" fmla="*/ 0 h 171"/>
              <a:gd name="T83" fmla="*/ 244 w 244"/>
              <a:gd name="T84" fmla="*/ 171 h 17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4" h="171">
                <a:moveTo>
                  <a:pt x="120" y="6"/>
                </a:moveTo>
                <a:lnTo>
                  <a:pt x="145" y="10"/>
                </a:lnTo>
                <a:lnTo>
                  <a:pt x="168" y="0"/>
                </a:lnTo>
                <a:lnTo>
                  <a:pt x="176" y="10"/>
                </a:lnTo>
                <a:lnTo>
                  <a:pt x="216" y="4"/>
                </a:lnTo>
                <a:lnTo>
                  <a:pt x="205" y="19"/>
                </a:lnTo>
                <a:lnTo>
                  <a:pt x="198" y="89"/>
                </a:lnTo>
                <a:lnTo>
                  <a:pt x="244" y="131"/>
                </a:lnTo>
                <a:lnTo>
                  <a:pt x="235" y="162"/>
                </a:lnTo>
                <a:lnTo>
                  <a:pt x="217" y="169"/>
                </a:lnTo>
                <a:lnTo>
                  <a:pt x="183" y="164"/>
                </a:lnTo>
                <a:lnTo>
                  <a:pt x="174" y="171"/>
                </a:lnTo>
                <a:lnTo>
                  <a:pt x="145" y="125"/>
                </a:lnTo>
                <a:lnTo>
                  <a:pt x="132" y="110"/>
                </a:lnTo>
                <a:lnTo>
                  <a:pt x="111" y="106"/>
                </a:lnTo>
                <a:lnTo>
                  <a:pt x="67" y="118"/>
                </a:lnTo>
                <a:lnTo>
                  <a:pt x="43" y="107"/>
                </a:lnTo>
                <a:lnTo>
                  <a:pt x="31" y="82"/>
                </a:lnTo>
                <a:lnTo>
                  <a:pt x="1" y="68"/>
                </a:lnTo>
                <a:lnTo>
                  <a:pt x="8" y="49"/>
                </a:lnTo>
                <a:lnTo>
                  <a:pt x="0" y="39"/>
                </a:lnTo>
                <a:lnTo>
                  <a:pt x="6" y="28"/>
                </a:lnTo>
                <a:lnTo>
                  <a:pt x="24" y="26"/>
                </a:lnTo>
                <a:lnTo>
                  <a:pt x="33" y="10"/>
                </a:lnTo>
                <a:lnTo>
                  <a:pt x="79" y="32"/>
                </a:lnTo>
                <a:lnTo>
                  <a:pt x="84" y="13"/>
                </a:lnTo>
                <a:lnTo>
                  <a:pt x="120" y="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19" name="Freeform 215"/>
          <p:cNvSpPr>
            <a:spLocks/>
          </p:cNvSpPr>
          <p:nvPr/>
        </p:nvSpPr>
        <p:spPr bwMode="auto">
          <a:xfrm>
            <a:off x="7055927" y="5526570"/>
            <a:ext cx="179388" cy="193675"/>
          </a:xfrm>
          <a:custGeom>
            <a:avLst/>
            <a:gdLst>
              <a:gd name="T0" fmla="*/ 13 w 239"/>
              <a:gd name="T1" fmla="*/ 30 h 294"/>
              <a:gd name="T2" fmla="*/ 15 w 239"/>
              <a:gd name="T3" fmla="*/ 32 h 294"/>
              <a:gd name="T4" fmla="*/ 12 w 239"/>
              <a:gd name="T5" fmla="*/ 38 h 294"/>
              <a:gd name="T6" fmla="*/ 9 w 239"/>
              <a:gd name="T7" fmla="*/ 40 h 294"/>
              <a:gd name="T8" fmla="*/ 9 w 239"/>
              <a:gd name="T9" fmla="*/ 43 h 294"/>
              <a:gd name="T10" fmla="*/ 12 w 239"/>
              <a:gd name="T11" fmla="*/ 44 h 294"/>
              <a:gd name="T12" fmla="*/ 12 w 239"/>
              <a:gd name="T13" fmla="*/ 48 h 294"/>
              <a:gd name="T14" fmla="*/ 19 w 239"/>
              <a:gd name="T15" fmla="*/ 51 h 294"/>
              <a:gd name="T16" fmla="*/ 27 w 239"/>
              <a:gd name="T17" fmla="*/ 50 h 294"/>
              <a:gd name="T18" fmla="*/ 32 w 239"/>
              <a:gd name="T19" fmla="*/ 45 h 294"/>
              <a:gd name="T20" fmla="*/ 29 w 239"/>
              <a:gd name="T21" fmla="*/ 42 h 294"/>
              <a:gd name="T22" fmla="*/ 33 w 239"/>
              <a:gd name="T23" fmla="*/ 41 h 294"/>
              <a:gd name="T24" fmla="*/ 41 w 239"/>
              <a:gd name="T25" fmla="*/ 44 h 294"/>
              <a:gd name="T26" fmla="*/ 41 w 239"/>
              <a:gd name="T27" fmla="*/ 39 h 294"/>
              <a:gd name="T28" fmla="*/ 38 w 239"/>
              <a:gd name="T29" fmla="*/ 37 h 294"/>
              <a:gd name="T30" fmla="*/ 45 w 239"/>
              <a:gd name="T31" fmla="*/ 35 h 294"/>
              <a:gd name="T32" fmla="*/ 44 w 239"/>
              <a:gd name="T33" fmla="*/ 30 h 294"/>
              <a:gd name="T34" fmla="*/ 44 w 239"/>
              <a:gd name="T35" fmla="*/ 25 h 294"/>
              <a:gd name="T36" fmla="*/ 47 w 239"/>
              <a:gd name="T37" fmla="*/ 26 h 294"/>
              <a:gd name="T38" fmla="*/ 49 w 239"/>
              <a:gd name="T39" fmla="*/ 22 h 294"/>
              <a:gd name="T40" fmla="*/ 49 w 239"/>
              <a:gd name="T41" fmla="*/ 19 h 294"/>
              <a:gd name="T42" fmla="*/ 53 w 239"/>
              <a:gd name="T43" fmla="*/ 16 h 294"/>
              <a:gd name="T44" fmla="*/ 50 w 239"/>
              <a:gd name="T45" fmla="*/ 11 h 294"/>
              <a:gd name="T46" fmla="*/ 43 w 239"/>
              <a:gd name="T47" fmla="*/ 10 h 294"/>
              <a:gd name="T48" fmla="*/ 41 w 239"/>
              <a:gd name="T49" fmla="*/ 11 h 294"/>
              <a:gd name="T50" fmla="*/ 34 w 239"/>
              <a:gd name="T51" fmla="*/ 3 h 294"/>
              <a:gd name="T52" fmla="*/ 31 w 239"/>
              <a:gd name="T53" fmla="*/ 1 h 294"/>
              <a:gd name="T54" fmla="*/ 26 w 239"/>
              <a:gd name="T55" fmla="*/ 0 h 294"/>
              <a:gd name="T56" fmla="*/ 17 w 239"/>
              <a:gd name="T57" fmla="*/ 2 h 294"/>
              <a:gd name="T58" fmla="*/ 21 w 239"/>
              <a:gd name="T59" fmla="*/ 7 h 294"/>
              <a:gd name="T60" fmla="*/ 25 w 239"/>
              <a:gd name="T61" fmla="*/ 12 h 294"/>
              <a:gd name="T62" fmla="*/ 22 w 239"/>
              <a:gd name="T63" fmla="*/ 17 h 294"/>
              <a:gd name="T64" fmla="*/ 14 w 239"/>
              <a:gd name="T65" fmla="*/ 18 h 294"/>
              <a:gd name="T66" fmla="*/ 10 w 239"/>
              <a:gd name="T67" fmla="*/ 19 h 294"/>
              <a:gd name="T68" fmla="*/ 3 w 239"/>
              <a:gd name="T69" fmla="*/ 17 h 294"/>
              <a:gd name="T70" fmla="*/ 0 w 239"/>
              <a:gd name="T71" fmla="*/ 18 h 294"/>
              <a:gd name="T72" fmla="*/ 0 w 239"/>
              <a:gd name="T73" fmla="*/ 20 h 294"/>
              <a:gd name="T74" fmla="*/ 3 w 239"/>
              <a:gd name="T75" fmla="*/ 26 h 294"/>
              <a:gd name="T76" fmla="*/ 9 w 239"/>
              <a:gd name="T77" fmla="*/ 27 h 294"/>
              <a:gd name="T78" fmla="*/ 11 w 239"/>
              <a:gd name="T79" fmla="*/ 30 h 294"/>
              <a:gd name="T80" fmla="*/ 13 w 239"/>
              <a:gd name="T81" fmla="*/ 30 h 2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9"/>
              <a:gd name="T124" fmla="*/ 0 h 294"/>
              <a:gd name="T125" fmla="*/ 239 w 239"/>
              <a:gd name="T126" fmla="*/ 294 h 2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9" h="294">
                <a:moveTo>
                  <a:pt x="60" y="176"/>
                </a:moveTo>
                <a:lnTo>
                  <a:pt x="68" y="185"/>
                </a:lnTo>
                <a:lnTo>
                  <a:pt x="54" y="222"/>
                </a:lnTo>
                <a:lnTo>
                  <a:pt x="39" y="234"/>
                </a:lnTo>
                <a:lnTo>
                  <a:pt x="39" y="250"/>
                </a:lnTo>
                <a:lnTo>
                  <a:pt x="52" y="253"/>
                </a:lnTo>
                <a:lnTo>
                  <a:pt x="54" y="280"/>
                </a:lnTo>
                <a:lnTo>
                  <a:pt x="84" y="294"/>
                </a:lnTo>
                <a:lnTo>
                  <a:pt x="123" y="289"/>
                </a:lnTo>
                <a:lnTo>
                  <a:pt x="141" y="262"/>
                </a:lnTo>
                <a:lnTo>
                  <a:pt x="128" y="245"/>
                </a:lnTo>
                <a:lnTo>
                  <a:pt x="146" y="237"/>
                </a:lnTo>
                <a:lnTo>
                  <a:pt x="182" y="252"/>
                </a:lnTo>
                <a:lnTo>
                  <a:pt x="185" y="224"/>
                </a:lnTo>
                <a:lnTo>
                  <a:pt x="172" y="211"/>
                </a:lnTo>
                <a:lnTo>
                  <a:pt x="203" y="204"/>
                </a:lnTo>
                <a:lnTo>
                  <a:pt x="198" y="174"/>
                </a:lnTo>
                <a:lnTo>
                  <a:pt x="198" y="146"/>
                </a:lnTo>
                <a:lnTo>
                  <a:pt x="211" y="150"/>
                </a:lnTo>
                <a:lnTo>
                  <a:pt x="220" y="127"/>
                </a:lnTo>
                <a:lnTo>
                  <a:pt x="218" y="111"/>
                </a:lnTo>
                <a:lnTo>
                  <a:pt x="239" y="92"/>
                </a:lnTo>
                <a:lnTo>
                  <a:pt x="225" y="63"/>
                </a:lnTo>
                <a:lnTo>
                  <a:pt x="191" y="58"/>
                </a:lnTo>
                <a:lnTo>
                  <a:pt x="182" y="65"/>
                </a:lnTo>
                <a:lnTo>
                  <a:pt x="153" y="19"/>
                </a:lnTo>
                <a:lnTo>
                  <a:pt x="140" y="4"/>
                </a:lnTo>
                <a:lnTo>
                  <a:pt x="119" y="0"/>
                </a:lnTo>
                <a:lnTo>
                  <a:pt x="75" y="12"/>
                </a:lnTo>
                <a:lnTo>
                  <a:pt x="95" y="40"/>
                </a:lnTo>
                <a:lnTo>
                  <a:pt x="109" y="69"/>
                </a:lnTo>
                <a:lnTo>
                  <a:pt x="99" y="102"/>
                </a:lnTo>
                <a:lnTo>
                  <a:pt x="61" y="105"/>
                </a:lnTo>
                <a:lnTo>
                  <a:pt x="47" y="109"/>
                </a:lnTo>
                <a:lnTo>
                  <a:pt x="14" y="97"/>
                </a:lnTo>
                <a:lnTo>
                  <a:pt x="1" y="104"/>
                </a:lnTo>
                <a:lnTo>
                  <a:pt x="0" y="116"/>
                </a:lnTo>
                <a:lnTo>
                  <a:pt x="14" y="153"/>
                </a:lnTo>
                <a:lnTo>
                  <a:pt x="43" y="158"/>
                </a:lnTo>
                <a:lnTo>
                  <a:pt x="49" y="176"/>
                </a:lnTo>
                <a:lnTo>
                  <a:pt x="60" y="17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20" name="Freeform 216"/>
          <p:cNvSpPr>
            <a:spLocks/>
          </p:cNvSpPr>
          <p:nvPr/>
        </p:nvSpPr>
        <p:spPr bwMode="auto">
          <a:xfrm>
            <a:off x="7170227" y="5328132"/>
            <a:ext cx="174625" cy="184150"/>
          </a:xfrm>
          <a:custGeom>
            <a:avLst/>
            <a:gdLst>
              <a:gd name="T0" fmla="*/ 32 w 231"/>
              <a:gd name="T1" fmla="*/ 43 h 279"/>
              <a:gd name="T2" fmla="*/ 34 w 231"/>
              <a:gd name="T3" fmla="*/ 48 h 279"/>
              <a:gd name="T4" fmla="*/ 39 w 231"/>
              <a:gd name="T5" fmla="*/ 47 h 279"/>
              <a:gd name="T6" fmla="*/ 36 w 231"/>
              <a:gd name="T7" fmla="*/ 41 h 279"/>
              <a:gd name="T8" fmla="*/ 39 w 231"/>
              <a:gd name="T9" fmla="*/ 37 h 279"/>
              <a:gd name="T10" fmla="*/ 37 w 231"/>
              <a:gd name="T11" fmla="*/ 32 h 279"/>
              <a:gd name="T12" fmla="*/ 43 w 231"/>
              <a:gd name="T13" fmla="*/ 28 h 279"/>
              <a:gd name="T14" fmla="*/ 42 w 231"/>
              <a:gd name="T15" fmla="*/ 22 h 279"/>
              <a:gd name="T16" fmla="*/ 47 w 231"/>
              <a:gd name="T17" fmla="*/ 22 h 279"/>
              <a:gd name="T18" fmla="*/ 50 w 231"/>
              <a:gd name="T19" fmla="*/ 17 h 279"/>
              <a:gd name="T20" fmla="*/ 52 w 231"/>
              <a:gd name="T21" fmla="*/ 10 h 279"/>
              <a:gd name="T22" fmla="*/ 50 w 231"/>
              <a:gd name="T23" fmla="*/ 7 h 279"/>
              <a:gd name="T24" fmla="*/ 44 w 231"/>
              <a:gd name="T25" fmla="*/ 1 h 279"/>
              <a:gd name="T26" fmla="*/ 38 w 231"/>
              <a:gd name="T27" fmla="*/ 0 h 279"/>
              <a:gd name="T28" fmla="*/ 35 w 231"/>
              <a:gd name="T29" fmla="*/ 5 h 279"/>
              <a:gd name="T30" fmla="*/ 35 w 231"/>
              <a:gd name="T31" fmla="*/ 7 h 279"/>
              <a:gd name="T32" fmla="*/ 26 w 231"/>
              <a:gd name="T33" fmla="*/ 7 h 279"/>
              <a:gd name="T34" fmla="*/ 23 w 231"/>
              <a:gd name="T35" fmla="*/ 6 h 279"/>
              <a:gd name="T36" fmla="*/ 17 w 231"/>
              <a:gd name="T37" fmla="*/ 11 h 279"/>
              <a:gd name="T38" fmla="*/ 10 w 231"/>
              <a:gd name="T39" fmla="*/ 19 h 279"/>
              <a:gd name="T40" fmla="*/ 6 w 231"/>
              <a:gd name="T41" fmla="*/ 16 h 279"/>
              <a:gd name="T42" fmla="*/ 0 w 231"/>
              <a:gd name="T43" fmla="*/ 16 h 279"/>
              <a:gd name="T44" fmla="*/ 0 w 231"/>
              <a:gd name="T45" fmla="*/ 19 h 279"/>
              <a:gd name="T46" fmla="*/ 3 w 231"/>
              <a:gd name="T47" fmla="*/ 20 h 279"/>
              <a:gd name="T48" fmla="*/ 5 w 231"/>
              <a:gd name="T49" fmla="*/ 23 h 279"/>
              <a:gd name="T50" fmla="*/ 6 w 231"/>
              <a:gd name="T51" fmla="*/ 30 h 279"/>
              <a:gd name="T52" fmla="*/ 5 w 231"/>
              <a:gd name="T53" fmla="*/ 34 h 279"/>
              <a:gd name="T54" fmla="*/ 7 w 231"/>
              <a:gd name="T55" fmla="*/ 36 h 279"/>
              <a:gd name="T56" fmla="*/ 16 w 231"/>
              <a:gd name="T57" fmla="*/ 35 h 279"/>
              <a:gd name="T58" fmla="*/ 13 w 231"/>
              <a:gd name="T59" fmla="*/ 37 h 279"/>
              <a:gd name="T60" fmla="*/ 17 w 231"/>
              <a:gd name="T61" fmla="*/ 38 h 279"/>
              <a:gd name="T62" fmla="*/ 26 w 231"/>
              <a:gd name="T63" fmla="*/ 35 h 279"/>
              <a:gd name="T64" fmla="*/ 29 w 231"/>
              <a:gd name="T65" fmla="*/ 37 h 279"/>
              <a:gd name="T66" fmla="*/ 28 w 231"/>
              <a:gd name="T67" fmla="*/ 40 h 279"/>
              <a:gd name="T68" fmla="*/ 32 w 231"/>
              <a:gd name="T69" fmla="*/ 43 h 2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1"/>
              <a:gd name="T106" fmla="*/ 0 h 279"/>
              <a:gd name="T107" fmla="*/ 231 w 231"/>
              <a:gd name="T108" fmla="*/ 279 h 2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1" h="279">
                <a:moveTo>
                  <a:pt x="140" y="247"/>
                </a:moveTo>
                <a:lnTo>
                  <a:pt x="152" y="279"/>
                </a:lnTo>
                <a:lnTo>
                  <a:pt x="170" y="275"/>
                </a:lnTo>
                <a:lnTo>
                  <a:pt x="158" y="235"/>
                </a:lnTo>
                <a:lnTo>
                  <a:pt x="170" y="212"/>
                </a:lnTo>
                <a:lnTo>
                  <a:pt x="164" y="182"/>
                </a:lnTo>
                <a:lnTo>
                  <a:pt x="189" y="164"/>
                </a:lnTo>
                <a:lnTo>
                  <a:pt x="185" y="131"/>
                </a:lnTo>
                <a:lnTo>
                  <a:pt x="208" y="131"/>
                </a:lnTo>
                <a:lnTo>
                  <a:pt x="220" y="98"/>
                </a:lnTo>
                <a:lnTo>
                  <a:pt x="231" y="61"/>
                </a:lnTo>
                <a:lnTo>
                  <a:pt x="223" y="40"/>
                </a:lnTo>
                <a:lnTo>
                  <a:pt x="194" y="5"/>
                </a:lnTo>
                <a:lnTo>
                  <a:pt x="169" y="0"/>
                </a:lnTo>
                <a:lnTo>
                  <a:pt x="156" y="26"/>
                </a:lnTo>
                <a:lnTo>
                  <a:pt x="155" y="39"/>
                </a:lnTo>
                <a:lnTo>
                  <a:pt x="116" y="42"/>
                </a:lnTo>
                <a:lnTo>
                  <a:pt x="101" y="34"/>
                </a:lnTo>
                <a:lnTo>
                  <a:pt x="73" y="64"/>
                </a:lnTo>
                <a:lnTo>
                  <a:pt x="44" y="108"/>
                </a:lnTo>
                <a:lnTo>
                  <a:pt x="27" y="94"/>
                </a:lnTo>
                <a:lnTo>
                  <a:pt x="0" y="94"/>
                </a:lnTo>
                <a:lnTo>
                  <a:pt x="1" y="109"/>
                </a:lnTo>
                <a:lnTo>
                  <a:pt x="15" y="118"/>
                </a:lnTo>
                <a:lnTo>
                  <a:pt x="24" y="135"/>
                </a:lnTo>
                <a:lnTo>
                  <a:pt x="27" y="174"/>
                </a:lnTo>
                <a:lnTo>
                  <a:pt x="22" y="196"/>
                </a:lnTo>
                <a:lnTo>
                  <a:pt x="30" y="206"/>
                </a:lnTo>
                <a:lnTo>
                  <a:pt x="70" y="200"/>
                </a:lnTo>
                <a:lnTo>
                  <a:pt x="59" y="215"/>
                </a:lnTo>
                <a:lnTo>
                  <a:pt x="74" y="218"/>
                </a:lnTo>
                <a:lnTo>
                  <a:pt x="115" y="204"/>
                </a:lnTo>
                <a:lnTo>
                  <a:pt x="128" y="217"/>
                </a:lnTo>
                <a:lnTo>
                  <a:pt x="122" y="233"/>
                </a:lnTo>
                <a:lnTo>
                  <a:pt x="140" y="247"/>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21" name="Freeform 217"/>
          <p:cNvSpPr>
            <a:spLocks/>
          </p:cNvSpPr>
          <p:nvPr/>
        </p:nvSpPr>
        <p:spPr bwMode="auto">
          <a:xfrm>
            <a:off x="7306752" y="5415445"/>
            <a:ext cx="147638" cy="273050"/>
          </a:xfrm>
          <a:custGeom>
            <a:avLst/>
            <a:gdLst>
              <a:gd name="T0" fmla="*/ 27 w 196"/>
              <a:gd name="T1" fmla="*/ 25 h 417"/>
              <a:gd name="T2" fmla="*/ 29 w 196"/>
              <a:gd name="T3" fmla="*/ 19 h 417"/>
              <a:gd name="T4" fmla="*/ 28 w 196"/>
              <a:gd name="T5" fmla="*/ 16 h 417"/>
              <a:gd name="T6" fmla="*/ 31 w 196"/>
              <a:gd name="T7" fmla="*/ 15 h 417"/>
              <a:gd name="T8" fmla="*/ 31 w 196"/>
              <a:gd name="T9" fmla="*/ 12 h 417"/>
              <a:gd name="T10" fmla="*/ 32 w 196"/>
              <a:gd name="T11" fmla="*/ 6 h 417"/>
              <a:gd name="T12" fmla="*/ 36 w 196"/>
              <a:gd name="T13" fmla="*/ 2 h 417"/>
              <a:gd name="T14" fmla="*/ 39 w 196"/>
              <a:gd name="T15" fmla="*/ 0 h 417"/>
              <a:gd name="T16" fmla="*/ 41 w 196"/>
              <a:gd name="T17" fmla="*/ 2 h 417"/>
              <a:gd name="T18" fmla="*/ 43 w 196"/>
              <a:gd name="T19" fmla="*/ 1 h 417"/>
              <a:gd name="T20" fmla="*/ 44 w 196"/>
              <a:gd name="T21" fmla="*/ 5 h 417"/>
              <a:gd name="T22" fmla="*/ 40 w 196"/>
              <a:gd name="T23" fmla="*/ 6 h 417"/>
              <a:gd name="T24" fmla="*/ 38 w 196"/>
              <a:gd name="T25" fmla="*/ 10 h 417"/>
              <a:gd name="T26" fmla="*/ 40 w 196"/>
              <a:gd name="T27" fmla="*/ 12 h 417"/>
              <a:gd name="T28" fmla="*/ 40 w 196"/>
              <a:gd name="T29" fmla="*/ 18 h 417"/>
              <a:gd name="T30" fmla="*/ 38 w 196"/>
              <a:gd name="T31" fmla="*/ 19 h 417"/>
              <a:gd name="T32" fmla="*/ 34 w 196"/>
              <a:gd name="T33" fmla="*/ 26 h 417"/>
              <a:gd name="T34" fmla="*/ 31 w 196"/>
              <a:gd name="T35" fmla="*/ 33 h 417"/>
              <a:gd name="T36" fmla="*/ 28 w 196"/>
              <a:gd name="T37" fmla="*/ 33 h 417"/>
              <a:gd name="T38" fmla="*/ 30 w 196"/>
              <a:gd name="T39" fmla="*/ 36 h 417"/>
              <a:gd name="T40" fmla="*/ 27 w 196"/>
              <a:gd name="T41" fmla="*/ 39 h 417"/>
              <a:gd name="T42" fmla="*/ 27 w 196"/>
              <a:gd name="T43" fmla="*/ 46 h 417"/>
              <a:gd name="T44" fmla="*/ 25 w 196"/>
              <a:gd name="T45" fmla="*/ 48 h 417"/>
              <a:gd name="T46" fmla="*/ 25 w 196"/>
              <a:gd name="T47" fmla="*/ 51 h 417"/>
              <a:gd name="T48" fmla="*/ 23 w 196"/>
              <a:gd name="T49" fmla="*/ 55 h 417"/>
              <a:gd name="T50" fmla="*/ 19 w 196"/>
              <a:gd name="T51" fmla="*/ 56 h 417"/>
              <a:gd name="T52" fmla="*/ 14 w 196"/>
              <a:gd name="T53" fmla="*/ 71 h 417"/>
              <a:gd name="T54" fmla="*/ 11 w 196"/>
              <a:gd name="T55" fmla="*/ 69 h 417"/>
              <a:gd name="T56" fmla="*/ 9 w 196"/>
              <a:gd name="T57" fmla="*/ 71 h 417"/>
              <a:gd name="T58" fmla="*/ 6 w 196"/>
              <a:gd name="T59" fmla="*/ 69 h 417"/>
              <a:gd name="T60" fmla="*/ 8 w 196"/>
              <a:gd name="T61" fmla="*/ 64 h 417"/>
              <a:gd name="T62" fmla="*/ 5 w 196"/>
              <a:gd name="T63" fmla="*/ 62 h 417"/>
              <a:gd name="T64" fmla="*/ 0 w 196"/>
              <a:gd name="T65" fmla="*/ 62 h 417"/>
              <a:gd name="T66" fmla="*/ 4 w 196"/>
              <a:gd name="T67" fmla="*/ 56 h 417"/>
              <a:gd name="T68" fmla="*/ 6 w 196"/>
              <a:gd name="T69" fmla="*/ 50 h 417"/>
              <a:gd name="T70" fmla="*/ 9 w 196"/>
              <a:gd name="T71" fmla="*/ 48 h 417"/>
              <a:gd name="T72" fmla="*/ 14 w 196"/>
              <a:gd name="T73" fmla="*/ 48 h 417"/>
              <a:gd name="T74" fmla="*/ 16 w 196"/>
              <a:gd name="T75" fmla="*/ 42 h 417"/>
              <a:gd name="T76" fmla="*/ 18 w 196"/>
              <a:gd name="T77" fmla="*/ 37 h 417"/>
              <a:gd name="T78" fmla="*/ 21 w 196"/>
              <a:gd name="T79" fmla="*/ 35 h 417"/>
              <a:gd name="T80" fmla="*/ 24 w 196"/>
              <a:gd name="T81" fmla="*/ 30 h 417"/>
              <a:gd name="T82" fmla="*/ 27 w 196"/>
              <a:gd name="T83" fmla="*/ 25 h 4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6"/>
              <a:gd name="T127" fmla="*/ 0 h 417"/>
              <a:gd name="T128" fmla="*/ 196 w 196"/>
              <a:gd name="T129" fmla="*/ 417 h 4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6" h="417">
                <a:moveTo>
                  <a:pt x="119" y="146"/>
                </a:moveTo>
                <a:lnTo>
                  <a:pt x="128" y="115"/>
                </a:lnTo>
                <a:lnTo>
                  <a:pt x="123" y="95"/>
                </a:lnTo>
                <a:lnTo>
                  <a:pt x="136" y="87"/>
                </a:lnTo>
                <a:lnTo>
                  <a:pt x="139" y="68"/>
                </a:lnTo>
                <a:lnTo>
                  <a:pt x="142" y="37"/>
                </a:lnTo>
                <a:lnTo>
                  <a:pt x="159" y="12"/>
                </a:lnTo>
                <a:lnTo>
                  <a:pt x="173" y="0"/>
                </a:lnTo>
                <a:lnTo>
                  <a:pt x="181" y="9"/>
                </a:lnTo>
                <a:lnTo>
                  <a:pt x="189" y="4"/>
                </a:lnTo>
                <a:lnTo>
                  <a:pt x="196" y="27"/>
                </a:lnTo>
                <a:lnTo>
                  <a:pt x="179" y="36"/>
                </a:lnTo>
                <a:lnTo>
                  <a:pt x="171" y="57"/>
                </a:lnTo>
                <a:lnTo>
                  <a:pt x="176" y="71"/>
                </a:lnTo>
                <a:lnTo>
                  <a:pt x="176" y="107"/>
                </a:lnTo>
                <a:lnTo>
                  <a:pt x="168" y="115"/>
                </a:lnTo>
                <a:lnTo>
                  <a:pt x="151" y="151"/>
                </a:lnTo>
                <a:lnTo>
                  <a:pt x="139" y="192"/>
                </a:lnTo>
                <a:lnTo>
                  <a:pt x="127" y="192"/>
                </a:lnTo>
                <a:lnTo>
                  <a:pt x="135" y="211"/>
                </a:lnTo>
                <a:lnTo>
                  <a:pt x="117" y="228"/>
                </a:lnTo>
                <a:lnTo>
                  <a:pt x="117" y="269"/>
                </a:lnTo>
                <a:lnTo>
                  <a:pt x="109" y="283"/>
                </a:lnTo>
                <a:lnTo>
                  <a:pt x="110" y="301"/>
                </a:lnTo>
                <a:lnTo>
                  <a:pt x="102" y="323"/>
                </a:lnTo>
                <a:lnTo>
                  <a:pt x="85" y="327"/>
                </a:lnTo>
                <a:lnTo>
                  <a:pt x="62" y="417"/>
                </a:lnTo>
                <a:lnTo>
                  <a:pt x="50" y="407"/>
                </a:lnTo>
                <a:lnTo>
                  <a:pt x="39" y="415"/>
                </a:lnTo>
                <a:lnTo>
                  <a:pt x="27" y="404"/>
                </a:lnTo>
                <a:lnTo>
                  <a:pt x="33" y="374"/>
                </a:lnTo>
                <a:lnTo>
                  <a:pt x="23" y="364"/>
                </a:lnTo>
                <a:lnTo>
                  <a:pt x="0" y="365"/>
                </a:lnTo>
                <a:lnTo>
                  <a:pt x="17" y="329"/>
                </a:lnTo>
                <a:lnTo>
                  <a:pt x="28" y="294"/>
                </a:lnTo>
                <a:lnTo>
                  <a:pt x="42" y="282"/>
                </a:lnTo>
                <a:lnTo>
                  <a:pt x="62" y="283"/>
                </a:lnTo>
                <a:lnTo>
                  <a:pt x="71" y="245"/>
                </a:lnTo>
                <a:lnTo>
                  <a:pt x="81" y="216"/>
                </a:lnTo>
                <a:lnTo>
                  <a:pt x="95" y="203"/>
                </a:lnTo>
                <a:lnTo>
                  <a:pt x="105" y="178"/>
                </a:lnTo>
                <a:lnTo>
                  <a:pt x="119" y="14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22" name="Freeform 218"/>
          <p:cNvSpPr>
            <a:spLocks/>
          </p:cNvSpPr>
          <p:nvPr/>
        </p:nvSpPr>
        <p:spPr bwMode="auto">
          <a:xfrm>
            <a:off x="6928927" y="5155095"/>
            <a:ext cx="133350" cy="130175"/>
          </a:xfrm>
          <a:custGeom>
            <a:avLst/>
            <a:gdLst>
              <a:gd name="T0" fmla="*/ 1 w 177"/>
              <a:gd name="T1" fmla="*/ 13 h 201"/>
              <a:gd name="T2" fmla="*/ 7 w 177"/>
              <a:gd name="T3" fmla="*/ 18 h 201"/>
              <a:gd name="T4" fmla="*/ 6 w 177"/>
              <a:gd name="T5" fmla="*/ 21 h 201"/>
              <a:gd name="T6" fmla="*/ 9 w 177"/>
              <a:gd name="T7" fmla="*/ 27 h 201"/>
              <a:gd name="T8" fmla="*/ 11 w 177"/>
              <a:gd name="T9" fmla="*/ 33 h 201"/>
              <a:gd name="T10" fmla="*/ 22 w 177"/>
              <a:gd name="T11" fmla="*/ 32 h 201"/>
              <a:gd name="T12" fmla="*/ 31 w 177"/>
              <a:gd name="T13" fmla="*/ 33 h 201"/>
              <a:gd name="T14" fmla="*/ 32 w 177"/>
              <a:gd name="T15" fmla="*/ 29 h 201"/>
              <a:gd name="T16" fmla="*/ 34 w 177"/>
              <a:gd name="T17" fmla="*/ 27 h 201"/>
              <a:gd name="T18" fmla="*/ 38 w 177"/>
              <a:gd name="T19" fmla="*/ 27 h 201"/>
              <a:gd name="T20" fmla="*/ 40 w 177"/>
              <a:gd name="T21" fmla="*/ 24 h 201"/>
              <a:gd name="T22" fmla="*/ 39 w 177"/>
              <a:gd name="T23" fmla="*/ 19 h 201"/>
              <a:gd name="T24" fmla="*/ 38 w 177"/>
              <a:gd name="T25" fmla="*/ 16 h 201"/>
              <a:gd name="T26" fmla="*/ 35 w 177"/>
              <a:gd name="T27" fmla="*/ 16 h 201"/>
              <a:gd name="T28" fmla="*/ 34 w 177"/>
              <a:gd name="T29" fmla="*/ 13 h 201"/>
              <a:gd name="T30" fmla="*/ 30 w 177"/>
              <a:gd name="T31" fmla="*/ 13 h 201"/>
              <a:gd name="T32" fmla="*/ 31 w 177"/>
              <a:gd name="T33" fmla="*/ 7 h 201"/>
              <a:gd name="T34" fmla="*/ 28 w 177"/>
              <a:gd name="T35" fmla="*/ 6 h 201"/>
              <a:gd name="T36" fmla="*/ 22 w 177"/>
              <a:gd name="T37" fmla="*/ 5 h 201"/>
              <a:gd name="T38" fmla="*/ 19 w 177"/>
              <a:gd name="T39" fmla="*/ 2 h 201"/>
              <a:gd name="T40" fmla="*/ 11 w 177"/>
              <a:gd name="T41" fmla="*/ 1 h 201"/>
              <a:gd name="T42" fmla="*/ 3 w 177"/>
              <a:gd name="T43" fmla="*/ 0 h 201"/>
              <a:gd name="T44" fmla="*/ 5 w 177"/>
              <a:gd name="T45" fmla="*/ 3 h 201"/>
              <a:gd name="T46" fmla="*/ 2 w 177"/>
              <a:gd name="T47" fmla="*/ 5 h 201"/>
              <a:gd name="T48" fmla="*/ 0 w 177"/>
              <a:gd name="T49" fmla="*/ 10 h 201"/>
              <a:gd name="T50" fmla="*/ 1 w 177"/>
              <a:gd name="T51" fmla="*/ 13 h 2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201"/>
              <a:gd name="T80" fmla="*/ 177 w 177"/>
              <a:gd name="T81" fmla="*/ 201 h 2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201">
                <a:moveTo>
                  <a:pt x="6" y="82"/>
                </a:moveTo>
                <a:lnTo>
                  <a:pt x="29" y="109"/>
                </a:lnTo>
                <a:lnTo>
                  <a:pt x="26" y="124"/>
                </a:lnTo>
                <a:lnTo>
                  <a:pt x="37" y="165"/>
                </a:lnTo>
                <a:lnTo>
                  <a:pt x="49" y="195"/>
                </a:lnTo>
                <a:lnTo>
                  <a:pt x="96" y="191"/>
                </a:lnTo>
                <a:lnTo>
                  <a:pt x="138" y="201"/>
                </a:lnTo>
                <a:lnTo>
                  <a:pt x="142" y="173"/>
                </a:lnTo>
                <a:lnTo>
                  <a:pt x="151" y="161"/>
                </a:lnTo>
                <a:lnTo>
                  <a:pt x="171" y="164"/>
                </a:lnTo>
                <a:lnTo>
                  <a:pt x="177" y="144"/>
                </a:lnTo>
                <a:lnTo>
                  <a:pt x="173" y="114"/>
                </a:lnTo>
                <a:lnTo>
                  <a:pt x="169" y="99"/>
                </a:lnTo>
                <a:lnTo>
                  <a:pt x="154" y="97"/>
                </a:lnTo>
                <a:lnTo>
                  <a:pt x="149" y="82"/>
                </a:lnTo>
                <a:lnTo>
                  <a:pt x="135" y="82"/>
                </a:lnTo>
                <a:lnTo>
                  <a:pt x="138" y="43"/>
                </a:lnTo>
                <a:lnTo>
                  <a:pt x="122" y="35"/>
                </a:lnTo>
                <a:lnTo>
                  <a:pt x="97" y="33"/>
                </a:lnTo>
                <a:lnTo>
                  <a:pt x="82" y="14"/>
                </a:lnTo>
                <a:lnTo>
                  <a:pt x="51" y="6"/>
                </a:lnTo>
                <a:lnTo>
                  <a:pt x="14" y="0"/>
                </a:lnTo>
                <a:lnTo>
                  <a:pt x="21" y="19"/>
                </a:lnTo>
                <a:lnTo>
                  <a:pt x="11" y="33"/>
                </a:lnTo>
                <a:lnTo>
                  <a:pt x="0" y="58"/>
                </a:lnTo>
                <a:lnTo>
                  <a:pt x="6" y="8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23" name="Freeform 219"/>
          <p:cNvSpPr>
            <a:spLocks/>
          </p:cNvSpPr>
          <p:nvPr/>
        </p:nvSpPr>
        <p:spPr bwMode="auto">
          <a:xfrm>
            <a:off x="7019414" y="5083657"/>
            <a:ext cx="171450" cy="165100"/>
          </a:xfrm>
          <a:custGeom>
            <a:avLst/>
            <a:gdLst>
              <a:gd name="T0" fmla="*/ 43 w 229"/>
              <a:gd name="T1" fmla="*/ 9 h 251"/>
              <a:gd name="T2" fmla="*/ 47 w 229"/>
              <a:gd name="T3" fmla="*/ 10 h 251"/>
              <a:gd name="T4" fmla="*/ 46 w 229"/>
              <a:gd name="T5" fmla="*/ 13 h 251"/>
              <a:gd name="T6" fmla="*/ 45 w 229"/>
              <a:gd name="T7" fmla="*/ 18 h 251"/>
              <a:gd name="T8" fmla="*/ 51 w 229"/>
              <a:gd name="T9" fmla="*/ 25 h 251"/>
              <a:gd name="T10" fmla="*/ 48 w 229"/>
              <a:gd name="T11" fmla="*/ 27 h 251"/>
              <a:gd name="T12" fmla="*/ 51 w 229"/>
              <a:gd name="T13" fmla="*/ 36 h 251"/>
              <a:gd name="T14" fmla="*/ 48 w 229"/>
              <a:gd name="T15" fmla="*/ 36 h 251"/>
              <a:gd name="T16" fmla="*/ 40 w 229"/>
              <a:gd name="T17" fmla="*/ 41 h 251"/>
              <a:gd name="T18" fmla="*/ 36 w 229"/>
              <a:gd name="T19" fmla="*/ 39 h 251"/>
              <a:gd name="T20" fmla="*/ 31 w 229"/>
              <a:gd name="T21" fmla="*/ 41 h 251"/>
              <a:gd name="T22" fmla="*/ 30 w 229"/>
              <a:gd name="T23" fmla="*/ 38 h 251"/>
              <a:gd name="T24" fmla="*/ 23 w 229"/>
              <a:gd name="T25" fmla="*/ 36 h 251"/>
              <a:gd name="T26" fmla="*/ 16 w 229"/>
              <a:gd name="T27" fmla="*/ 37 h 251"/>
              <a:gd name="T28" fmla="*/ 17 w 229"/>
              <a:gd name="T29" fmla="*/ 40 h 251"/>
              <a:gd name="T30" fmla="*/ 13 w 229"/>
              <a:gd name="T31" fmla="*/ 43 h 251"/>
              <a:gd name="T32" fmla="*/ 12 w 229"/>
              <a:gd name="T33" fmla="*/ 38 h 251"/>
              <a:gd name="T34" fmla="*/ 11 w 229"/>
              <a:gd name="T35" fmla="*/ 35 h 251"/>
              <a:gd name="T36" fmla="*/ 8 w 229"/>
              <a:gd name="T37" fmla="*/ 35 h 251"/>
              <a:gd name="T38" fmla="*/ 7 w 229"/>
              <a:gd name="T39" fmla="*/ 32 h 251"/>
              <a:gd name="T40" fmla="*/ 4 w 229"/>
              <a:gd name="T41" fmla="*/ 32 h 251"/>
              <a:gd name="T42" fmla="*/ 4 w 229"/>
              <a:gd name="T43" fmla="*/ 26 h 251"/>
              <a:gd name="T44" fmla="*/ 0 w 229"/>
              <a:gd name="T45" fmla="*/ 24 h 251"/>
              <a:gd name="T46" fmla="*/ 0 w 229"/>
              <a:gd name="T47" fmla="*/ 17 h 251"/>
              <a:gd name="T48" fmla="*/ 1 w 229"/>
              <a:gd name="T49" fmla="*/ 15 h 251"/>
              <a:gd name="T50" fmla="*/ 6 w 229"/>
              <a:gd name="T51" fmla="*/ 12 h 251"/>
              <a:gd name="T52" fmla="*/ 8 w 229"/>
              <a:gd name="T53" fmla="*/ 14 h 251"/>
              <a:gd name="T54" fmla="*/ 11 w 229"/>
              <a:gd name="T55" fmla="*/ 12 h 251"/>
              <a:gd name="T56" fmla="*/ 11 w 229"/>
              <a:gd name="T57" fmla="*/ 9 h 251"/>
              <a:gd name="T58" fmla="*/ 13 w 229"/>
              <a:gd name="T59" fmla="*/ 5 h 251"/>
              <a:gd name="T60" fmla="*/ 14 w 229"/>
              <a:gd name="T61" fmla="*/ 1 h 251"/>
              <a:gd name="T62" fmla="*/ 18 w 229"/>
              <a:gd name="T63" fmla="*/ 2 h 251"/>
              <a:gd name="T64" fmla="*/ 21 w 229"/>
              <a:gd name="T65" fmla="*/ 4 h 251"/>
              <a:gd name="T66" fmla="*/ 25 w 229"/>
              <a:gd name="T67" fmla="*/ 1 h 251"/>
              <a:gd name="T68" fmla="*/ 32 w 229"/>
              <a:gd name="T69" fmla="*/ 0 h 251"/>
              <a:gd name="T70" fmla="*/ 35 w 229"/>
              <a:gd name="T71" fmla="*/ 1 h 251"/>
              <a:gd name="T72" fmla="*/ 37 w 229"/>
              <a:gd name="T73" fmla="*/ 5 h 251"/>
              <a:gd name="T74" fmla="*/ 42 w 229"/>
              <a:gd name="T75" fmla="*/ 6 h 251"/>
              <a:gd name="T76" fmla="*/ 43 w 229"/>
              <a:gd name="T77" fmla="*/ 9 h 2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9"/>
              <a:gd name="T118" fmla="*/ 0 h 251"/>
              <a:gd name="T119" fmla="*/ 229 w 229"/>
              <a:gd name="T120" fmla="*/ 251 h 2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9" h="251">
                <a:moveTo>
                  <a:pt x="195" y="52"/>
                </a:moveTo>
                <a:lnTo>
                  <a:pt x="211" y="60"/>
                </a:lnTo>
                <a:lnTo>
                  <a:pt x="206" y="74"/>
                </a:lnTo>
                <a:lnTo>
                  <a:pt x="202" y="106"/>
                </a:lnTo>
                <a:lnTo>
                  <a:pt x="228" y="144"/>
                </a:lnTo>
                <a:lnTo>
                  <a:pt x="214" y="155"/>
                </a:lnTo>
                <a:lnTo>
                  <a:pt x="229" y="208"/>
                </a:lnTo>
                <a:lnTo>
                  <a:pt x="214" y="211"/>
                </a:lnTo>
                <a:lnTo>
                  <a:pt x="181" y="240"/>
                </a:lnTo>
                <a:lnTo>
                  <a:pt x="164" y="228"/>
                </a:lnTo>
                <a:lnTo>
                  <a:pt x="141" y="240"/>
                </a:lnTo>
                <a:lnTo>
                  <a:pt x="136" y="220"/>
                </a:lnTo>
                <a:lnTo>
                  <a:pt x="101" y="210"/>
                </a:lnTo>
                <a:lnTo>
                  <a:pt x="72" y="216"/>
                </a:lnTo>
                <a:lnTo>
                  <a:pt x="75" y="233"/>
                </a:lnTo>
                <a:lnTo>
                  <a:pt x="58" y="251"/>
                </a:lnTo>
                <a:lnTo>
                  <a:pt x="54" y="221"/>
                </a:lnTo>
                <a:lnTo>
                  <a:pt x="50" y="206"/>
                </a:lnTo>
                <a:lnTo>
                  <a:pt x="35" y="204"/>
                </a:lnTo>
                <a:lnTo>
                  <a:pt x="30" y="189"/>
                </a:lnTo>
                <a:lnTo>
                  <a:pt x="16" y="189"/>
                </a:lnTo>
                <a:lnTo>
                  <a:pt x="19" y="150"/>
                </a:lnTo>
                <a:lnTo>
                  <a:pt x="3" y="142"/>
                </a:lnTo>
                <a:lnTo>
                  <a:pt x="0" y="100"/>
                </a:lnTo>
                <a:lnTo>
                  <a:pt x="7" y="84"/>
                </a:lnTo>
                <a:lnTo>
                  <a:pt x="25" y="70"/>
                </a:lnTo>
                <a:lnTo>
                  <a:pt x="33" y="79"/>
                </a:lnTo>
                <a:lnTo>
                  <a:pt x="49" y="67"/>
                </a:lnTo>
                <a:lnTo>
                  <a:pt x="48" y="50"/>
                </a:lnTo>
                <a:lnTo>
                  <a:pt x="60" y="30"/>
                </a:lnTo>
                <a:lnTo>
                  <a:pt x="61" y="4"/>
                </a:lnTo>
                <a:lnTo>
                  <a:pt x="82" y="14"/>
                </a:lnTo>
                <a:lnTo>
                  <a:pt x="95" y="25"/>
                </a:lnTo>
                <a:lnTo>
                  <a:pt x="113" y="7"/>
                </a:lnTo>
                <a:lnTo>
                  <a:pt x="144" y="0"/>
                </a:lnTo>
                <a:lnTo>
                  <a:pt x="157" y="6"/>
                </a:lnTo>
                <a:lnTo>
                  <a:pt x="168" y="26"/>
                </a:lnTo>
                <a:lnTo>
                  <a:pt x="189" y="34"/>
                </a:lnTo>
                <a:lnTo>
                  <a:pt x="195" y="5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24" name="Freeform 220"/>
          <p:cNvSpPr>
            <a:spLocks/>
          </p:cNvSpPr>
          <p:nvPr/>
        </p:nvSpPr>
        <p:spPr bwMode="auto">
          <a:xfrm>
            <a:off x="6898764" y="4986820"/>
            <a:ext cx="123825" cy="127000"/>
          </a:xfrm>
          <a:custGeom>
            <a:avLst/>
            <a:gdLst>
              <a:gd name="T0" fmla="*/ 26 w 164"/>
              <a:gd name="T1" fmla="*/ 22 h 192"/>
              <a:gd name="T2" fmla="*/ 28 w 164"/>
              <a:gd name="T3" fmla="*/ 30 h 192"/>
              <a:gd name="T4" fmla="*/ 28 w 164"/>
              <a:gd name="T5" fmla="*/ 32 h 192"/>
              <a:gd name="T6" fmla="*/ 30 w 164"/>
              <a:gd name="T7" fmla="*/ 33 h 192"/>
              <a:gd name="T8" fmla="*/ 37 w 164"/>
              <a:gd name="T9" fmla="*/ 30 h 192"/>
              <a:gd name="T10" fmla="*/ 36 w 164"/>
              <a:gd name="T11" fmla="*/ 22 h 192"/>
              <a:gd name="T12" fmla="*/ 35 w 164"/>
              <a:gd name="T13" fmla="*/ 15 h 192"/>
              <a:gd name="T14" fmla="*/ 37 w 164"/>
              <a:gd name="T15" fmla="*/ 12 h 192"/>
              <a:gd name="T16" fmla="*/ 34 w 164"/>
              <a:gd name="T17" fmla="*/ 11 h 192"/>
              <a:gd name="T18" fmla="*/ 35 w 164"/>
              <a:gd name="T19" fmla="*/ 7 h 192"/>
              <a:gd name="T20" fmla="*/ 29 w 164"/>
              <a:gd name="T21" fmla="*/ 5 h 192"/>
              <a:gd name="T22" fmla="*/ 32 w 164"/>
              <a:gd name="T23" fmla="*/ 3 h 192"/>
              <a:gd name="T24" fmla="*/ 28 w 164"/>
              <a:gd name="T25" fmla="*/ 2 h 192"/>
              <a:gd name="T26" fmla="*/ 29 w 164"/>
              <a:gd name="T27" fmla="*/ 0 h 192"/>
              <a:gd name="T28" fmla="*/ 20 w 164"/>
              <a:gd name="T29" fmla="*/ 0 h 192"/>
              <a:gd name="T30" fmla="*/ 19 w 164"/>
              <a:gd name="T31" fmla="*/ 2 h 192"/>
              <a:gd name="T32" fmla="*/ 16 w 164"/>
              <a:gd name="T33" fmla="*/ 2 h 192"/>
              <a:gd name="T34" fmla="*/ 10 w 164"/>
              <a:gd name="T35" fmla="*/ 5 h 192"/>
              <a:gd name="T36" fmla="*/ 8 w 164"/>
              <a:gd name="T37" fmla="*/ 5 h 192"/>
              <a:gd name="T38" fmla="*/ 9 w 164"/>
              <a:gd name="T39" fmla="*/ 8 h 192"/>
              <a:gd name="T40" fmla="*/ 5 w 164"/>
              <a:gd name="T41" fmla="*/ 12 h 192"/>
              <a:gd name="T42" fmla="*/ 0 w 164"/>
              <a:gd name="T43" fmla="*/ 12 h 192"/>
              <a:gd name="T44" fmla="*/ 0 w 164"/>
              <a:gd name="T45" fmla="*/ 17 h 192"/>
              <a:gd name="T46" fmla="*/ 2 w 164"/>
              <a:gd name="T47" fmla="*/ 21 h 192"/>
              <a:gd name="T48" fmla="*/ 4 w 164"/>
              <a:gd name="T49" fmla="*/ 19 h 192"/>
              <a:gd name="T50" fmla="*/ 8 w 164"/>
              <a:gd name="T51" fmla="*/ 18 h 192"/>
              <a:gd name="T52" fmla="*/ 10 w 164"/>
              <a:gd name="T53" fmla="*/ 17 h 192"/>
              <a:gd name="T54" fmla="*/ 12 w 164"/>
              <a:gd name="T55" fmla="*/ 18 h 192"/>
              <a:gd name="T56" fmla="*/ 15 w 164"/>
              <a:gd name="T57" fmla="*/ 18 h 192"/>
              <a:gd name="T58" fmla="*/ 26 w 164"/>
              <a:gd name="T59" fmla="*/ 22 h 1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4"/>
              <a:gd name="T91" fmla="*/ 0 h 192"/>
              <a:gd name="T92" fmla="*/ 164 w 164"/>
              <a:gd name="T93" fmla="*/ 192 h 1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4" h="192">
                <a:moveTo>
                  <a:pt x="115" y="126"/>
                </a:moveTo>
                <a:lnTo>
                  <a:pt x="123" y="171"/>
                </a:lnTo>
                <a:lnTo>
                  <a:pt x="122" y="185"/>
                </a:lnTo>
                <a:lnTo>
                  <a:pt x="133" y="192"/>
                </a:lnTo>
                <a:lnTo>
                  <a:pt x="164" y="173"/>
                </a:lnTo>
                <a:lnTo>
                  <a:pt x="159" y="124"/>
                </a:lnTo>
                <a:lnTo>
                  <a:pt x="154" y="86"/>
                </a:lnTo>
                <a:lnTo>
                  <a:pt x="163" y="70"/>
                </a:lnTo>
                <a:lnTo>
                  <a:pt x="149" y="62"/>
                </a:lnTo>
                <a:lnTo>
                  <a:pt x="155" y="40"/>
                </a:lnTo>
                <a:lnTo>
                  <a:pt x="130" y="31"/>
                </a:lnTo>
                <a:lnTo>
                  <a:pt x="141" y="14"/>
                </a:lnTo>
                <a:lnTo>
                  <a:pt x="124" y="13"/>
                </a:lnTo>
                <a:lnTo>
                  <a:pt x="128" y="3"/>
                </a:lnTo>
                <a:lnTo>
                  <a:pt x="87" y="0"/>
                </a:lnTo>
                <a:lnTo>
                  <a:pt x="83" y="12"/>
                </a:lnTo>
                <a:lnTo>
                  <a:pt x="71" y="11"/>
                </a:lnTo>
                <a:lnTo>
                  <a:pt x="47" y="26"/>
                </a:lnTo>
                <a:lnTo>
                  <a:pt x="36" y="27"/>
                </a:lnTo>
                <a:lnTo>
                  <a:pt x="39" y="43"/>
                </a:lnTo>
                <a:lnTo>
                  <a:pt x="20" y="69"/>
                </a:lnTo>
                <a:lnTo>
                  <a:pt x="0" y="66"/>
                </a:lnTo>
                <a:lnTo>
                  <a:pt x="0" y="97"/>
                </a:lnTo>
                <a:lnTo>
                  <a:pt x="8" y="121"/>
                </a:lnTo>
                <a:lnTo>
                  <a:pt x="18" y="108"/>
                </a:lnTo>
                <a:lnTo>
                  <a:pt x="34" y="104"/>
                </a:lnTo>
                <a:lnTo>
                  <a:pt x="44" y="96"/>
                </a:lnTo>
                <a:lnTo>
                  <a:pt x="55" y="104"/>
                </a:lnTo>
                <a:lnTo>
                  <a:pt x="68" y="100"/>
                </a:lnTo>
                <a:lnTo>
                  <a:pt x="115" y="12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25" name="Freeform 221"/>
          <p:cNvSpPr>
            <a:spLocks/>
          </p:cNvSpPr>
          <p:nvPr/>
        </p:nvSpPr>
        <p:spPr bwMode="auto">
          <a:xfrm>
            <a:off x="6859077" y="4704245"/>
            <a:ext cx="212725" cy="134938"/>
          </a:xfrm>
          <a:custGeom>
            <a:avLst/>
            <a:gdLst>
              <a:gd name="T0" fmla="*/ 12 w 281"/>
              <a:gd name="T1" fmla="*/ 18 h 208"/>
              <a:gd name="T2" fmla="*/ 16 w 281"/>
              <a:gd name="T3" fmla="*/ 15 h 208"/>
              <a:gd name="T4" fmla="*/ 20 w 281"/>
              <a:gd name="T5" fmla="*/ 16 h 208"/>
              <a:gd name="T6" fmla="*/ 30 w 281"/>
              <a:gd name="T7" fmla="*/ 15 h 208"/>
              <a:gd name="T8" fmla="*/ 46 w 281"/>
              <a:gd name="T9" fmla="*/ 26 h 208"/>
              <a:gd name="T10" fmla="*/ 48 w 281"/>
              <a:gd name="T11" fmla="*/ 33 h 208"/>
              <a:gd name="T12" fmla="*/ 51 w 281"/>
              <a:gd name="T13" fmla="*/ 32 h 208"/>
              <a:gd name="T14" fmla="*/ 54 w 281"/>
              <a:gd name="T15" fmla="*/ 35 h 208"/>
              <a:gd name="T16" fmla="*/ 55 w 281"/>
              <a:gd name="T17" fmla="*/ 30 h 208"/>
              <a:gd name="T18" fmla="*/ 61 w 281"/>
              <a:gd name="T19" fmla="*/ 30 h 208"/>
              <a:gd name="T20" fmla="*/ 64 w 281"/>
              <a:gd name="T21" fmla="*/ 27 h 208"/>
              <a:gd name="T22" fmla="*/ 62 w 281"/>
              <a:gd name="T23" fmla="*/ 23 h 208"/>
              <a:gd name="T24" fmla="*/ 54 w 281"/>
              <a:gd name="T25" fmla="*/ 20 h 208"/>
              <a:gd name="T26" fmla="*/ 55 w 281"/>
              <a:gd name="T27" fmla="*/ 13 h 208"/>
              <a:gd name="T28" fmla="*/ 51 w 281"/>
              <a:gd name="T29" fmla="*/ 11 h 208"/>
              <a:gd name="T30" fmla="*/ 49 w 281"/>
              <a:gd name="T31" fmla="*/ 0 h 208"/>
              <a:gd name="T32" fmla="*/ 44 w 281"/>
              <a:gd name="T33" fmla="*/ 3 h 208"/>
              <a:gd name="T34" fmla="*/ 41 w 281"/>
              <a:gd name="T35" fmla="*/ 7 h 208"/>
              <a:gd name="T36" fmla="*/ 30 w 281"/>
              <a:gd name="T37" fmla="*/ 9 h 208"/>
              <a:gd name="T38" fmla="*/ 29 w 281"/>
              <a:gd name="T39" fmla="*/ 10 h 208"/>
              <a:gd name="T40" fmla="*/ 19 w 281"/>
              <a:gd name="T41" fmla="*/ 10 h 208"/>
              <a:gd name="T42" fmla="*/ 20 w 281"/>
              <a:gd name="T43" fmla="*/ 8 h 208"/>
              <a:gd name="T44" fmla="*/ 14 w 281"/>
              <a:gd name="T45" fmla="*/ 8 h 208"/>
              <a:gd name="T46" fmla="*/ 7 w 281"/>
              <a:gd name="T47" fmla="*/ 13 h 208"/>
              <a:gd name="T48" fmla="*/ 3 w 281"/>
              <a:gd name="T49" fmla="*/ 14 h 208"/>
              <a:gd name="T50" fmla="*/ 0 w 281"/>
              <a:gd name="T51" fmla="*/ 15 h 208"/>
              <a:gd name="T52" fmla="*/ 0 w 281"/>
              <a:gd name="T53" fmla="*/ 18 h 208"/>
              <a:gd name="T54" fmla="*/ 3 w 281"/>
              <a:gd name="T55" fmla="*/ 19 h 208"/>
              <a:gd name="T56" fmla="*/ 12 w 281"/>
              <a:gd name="T57" fmla="*/ 18 h 2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1"/>
              <a:gd name="T88" fmla="*/ 0 h 208"/>
              <a:gd name="T89" fmla="*/ 281 w 281"/>
              <a:gd name="T90" fmla="*/ 208 h 2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1" h="208">
                <a:moveTo>
                  <a:pt x="52" y="107"/>
                </a:moveTo>
                <a:lnTo>
                  <a:pt x="69" y="91"/>
                </a:lnTo>
                <a:lnTo>
                  <a:pt x="86" y="98"/>
                </a:lnTo>
                <a:lnTo>
                  <a:pt x="129" y="87"/>
                </a:lnTo>
                <a:lnTo>
                  <a:pt x="201" y="156"/>
                </a:lnTo>
                <a:lnTo>
                  <a:pt x="210" y="198"/>
                </a:lnTo>
                <a:lnTo>
                  <a:pt x="225" y="191"/>
                </a:lnTo>
                <a:lnTo>
                  <a:pt x="236" y="208"/>
                </a:lnTo>
                <a:lnTo>
                  <a:pt x="242" y="181"/>
                </a:lnTo>
                <a:lnTo>
                  <a:pt x="268" y="181"/>
                </a:lnTo>
                <a:lnTo>
                  <a:pt x="281" y="160"/>
                </a:lnTo>
                <a:lnTo>
                  <a:pt x="270" y="140"/>
                </a:lnTo>
                <a:lnTo>
                  <a:pt x="239" y="122"/>
                </a:lnTo>
                <a:lnTo>
                  <a:pt x="244" y="78"/>
                </a:lnTo>
                <a:lnTo>
                  <a:pt x="225" y="63"/>
                </a:lnTo>
                <a:lnTo>
                  <a:pt x="215" y="0"/>
                </a:lnTo>
                <a:lnTo>
                  <a:pt x="193" y="19"/>
                </a:lnTo>
                <a:lnTo>
                  <a:pt x="178" y="43"/>
                </a:lnTo>
                <a:lnTo>
                  <a:pt x="130" y="51"/>
                </a:lnTo>
                <a:lnTo>
                  <a:pt x="126" y="60"/>
                </a:lnTo>
                <a:lnTo>
                  <a:pt x="83" y="61"/>
                </a:lnTo>
                <a:lnTo>
                  <a:pt x="85" y="48"/>
                </a:lnTo>
                <a:lnTo>
                  <a:pt x="60" y="48"/>
                </a:lnTo>
                <a:lnTo>
                  <a:pt x="30" y="78"/>
                </a:lnTo>
                <a:lnTo>
                  <a:pt x="12" y="85"/>
                </a:lnTo>
                <a:lnTo>
                  <a:pt x="0" y="91"/>
                </a:lnTo>
                <a:lnTo>
                  <a:pt x="1" y="107"/>
                </a:lnTo>
                <a:lnTo>
                  <a:pt x="14" y="115"/>
                </a:lnTo>
                <a:lnTo>
                  <a:pt x="52" y="107"/>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26" name="Freeform 222"/>
          <p:cNvSpPr>
            <a:spLocks/>
          </p:cNvSpPr>
          <p:nvPr/>
        </p:nvSpPr>
        <p:spPr bwMode="auto">
          <a:xfrm>
            <a:off x="6881302" y="4567720"/>
            <a:ext cx="238125" cy="227013"/>
          </a:xfrm>
          <a:custGeom>
            <a:avLst/>
            <a:gdLst>
              <a:gd name="T0" fmla="*/ 22 w 318"/>
              <a:gd name="T1" fmla="*/ 34 h 346"/>
              <a:gd name="T2" fmla="*/ 29 w 318"/>
              <a:gd name="T3" fmla="*/ 34 h 346"/>
              <a:gd name="T4" fmla="*/ 33 w 318"/>
              <a:gd name="T5" fmla="*/ 34 h 346"/>
              <a:gd name="T6" fmla="*/ 37 w 318"/>
              <a:gd name="T7" fmla="*/ 33 h 346"/>
              <a:gd name="T8" fmla="*/ 42 w 318"/>
              <a:gd name="T9" fmla="*/ 35 h 346"/>
              <a:gd name="T10" fmla="*/ 44 w 318"/>
              <a:gd name="T11" fmla="*/ 46 h 346"/>
              <a:gd name="T12" fmla="*/ 48 w 318"/>
              <a:gd name="T13" fmla="*/ 48 h 346"/>
              <a:gd name="T14" fmla="*/ 47 w 318"/>
              <a:gd name="T15" fmla="*/ 56 h 346"/>
              <a:gd name="T16" fmla="*/ 54 w 318"/>
              <a:gd name="T17" fmla="*/ 59 h 346"/>
              <a:gd name="T18" fmla="*/ 61 w 318"/>
              <a:gd name="T19" fmla="*/ 53 h 346"/>
              <a:gd name="T20" fmla="*/ 59 w 318"/>
              <a:gd name="T21" fmla="*/ 51 h 346"/>
              <a:gd name="T22" fmla="*/ 60 w 318"/>
              <a:gd name="T23" fmla="*/ 46 h 346"/>
              <a:gd name="T24" fmla="*/ 64 w 318"/>
              <a:gd name="T25" fmla="*/ 42 h 346"/>
              <a:gd name="T26" fmla="*/ 71 w 318"/>
              <a:gd name="T27" fmla="*/ 41 h 346"/>
              <a:gd name="T28" fmla="*/ 71 w 318"/>
              <a:gd name="T29" fmla="*/ 38 h 346"/>
              <a:gd name="T30" fmla="*/ 63 w 318"/>
              <a:gd name="T31" fmla="*/ 37 h 346"/>
              <a:gd name="T32" fmla="*/ 59 w 318"/>
              <a:gd name="T33" fmla="*/ 33 h 346"/>
              <a:gd name="T34" fmla="*/ 62 w 318"/>
              <a:gd name="T35" fmla="*/ 30 h 346"/>
              <a:gd name="T36" fmla="*/ 56 w 318"/>
              <a:gd name="T37" fmla="*/ 25 h 346"/>
              <a:gd name="T38" fmla="*/ 47 w 318"/>
              <a:gd name="T39" fmla="*/ 27 h 346"/>
              <a:gd name="T40" fmla="*/ 37 w 318"/>
              <a:gd name="T41" fmla="*/ 24 h 346"/>
              <a:gd name="T42" fmla="*/ 37 w 318"/>
              <a:gd name="T43" fmla="*/ 21 h 346"/>
              <a:gd name="T44" fmla="*/ 47 w 318"/>
              <a:gd name="T45" fmla="*/ 21 h 346"/>
              <a:gd name="T46" fmla="*/ 56 w 318"/>
              <a:gd name="T47" fmla="*/ 19 h 346"/>
              <a:gd name="T48" fmla="*/ 60 w 318"/>
              <a:gd name="T49" fmla="*/ 20 h 346"/>
              <a:gd name="T50" fmla="*/ 62 w 318"/>
              <a:gd name="T51" fmla="*/ 17 h 346"/>
              <a:gd name="T52" fmla="*/ 58 w 318"/>
              <a:gd name="T53" fmla="*/ 9 h 346"/>
              <a:gd name="T54" fmla="*/ 46 w 318"/>
              <a:gd name="T55" fmla="*/ 9 h 346"/>
              <a:gd name="T56" fmla="*/ 37 w 318"/>
              <a:gd name="T57" fmla="*/ 7 h 346"/>
              <a:gd name="T58" fmla="*/ 36 w 318"/>
              <a:gd name="T59" fmla="*/ 0 h 346"/>
              <a:gd name="T60" fmla="*/ 29 w 318"/>
              <a:gd name="T61" fmla="*/ 0 h 346"/>
              <a:gd name="T62" fmla="*/ 27 w 318"/>
              <a:gd name="T63" fmla="*/ 7 h 346"/>
              <a:gd name="T64" fmla="*/ 23 w 318"/>
              <a:gd name="T65" fmla="*/ 8 h 346"/>
              <a:gd name="T66" fmla="*/ 23 w 318"/>
              <a:gd name="T67" fmla="*/ 5 h 346"/>
              <a:gd name="T68" fmla="*/ 18 w 318"/>
              <a:gd name="T69" fmla="*/ 5 h 346"/>
              <a:gd name="T70" fmla="*/ 17 w 318"/>
              <a:gd name="T71" fmla="*/ 10 h 346"/>
              <a:gd name="T72" fmla="*/ 14 w 318"/>
              <a:gd name="T73" fmla="*/ 13 h 346"/>
              <a:gd name="T74" fmla="*/ 3 w 318"/>
              <a:gd name="T75" fmla="*/ 13 h 346"/>
              <a:gd name="T76" fmla="*/ 0 w 318"/>
              <a:gd name="T77" fmla="*/ 15 h 346"/>
              <a:gd name="T78" fmla="*/ 3 w 318"/>
              <a:gd name="T79" fmla="*/ 19 h 346"/>
              <a:gd name="T80" fmla="*/ 8 w 318"/>
              <a:gd name="T81" fmla="*/ 21 h 346"/>
              <a:gd name="T82" fmla="*/ 13 w 318"/>
              <a:gd name="T83" fmla="*/ 27 h 346"/>
              <a:gd name="T84" fmla="*/ 14 w 318"/>
              <a:gd name="T85" fmla="*/ 31 h 346"/>
              <a:gd name="T86" fmla="*/ 13 w 318"/>
              <a:gd name="T87" fmla="*/ 32 h 346"/>
              <a:gd name="T88" fmla="*/ 14 w 318"/>
              <a:gd name="T89" fmla="*/ 34 h 346"/>
              <a:gd name="T90" fmla="*/ 19 w 318"/>
              <a:gd name="T91" fmla="*/ 31 h 346"/>
              <a:gd name="T92" fmla="*/ 22 w 318"/>
              <a:gd name="T93" fmla="*/ 34 h 3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8"/>
              <a:gd name="T142" fmla="*/ 0 h 346"/>
              <a:gd name="T143" fmla="*/ 318 w 318"/>
              <a:gd name="T144" fmla="*/ 346 h 3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8" h="346">
                <a:moveTo>
                  <a:pt x="97" y="200"/>
                </a:moveTo>
                <a:lnTo>
                  <a:pt x="129" y="200"/>
                </a:lnTo>
                <a:lnTo>
                  <a:pt x="151" y="201"/>
                </a:lnTo>
                <a:lnTo>
                  <a:pt x="166" y="196"/>
                </a:lnTo>
                <a:lnTo>
                  <a:pt x="187" y="206"/>
                </a:lnTo>
                <a:lnTo>
                  <a:pt x="197" y="269"/>
                </a:lnTo>
                <a:lnTo>
                  <a:pt x="216" y="284"/>
                </a:lnTo>
                <a:lnTo>
                  <a:pt x="211" y="328"/>
                </a:lnTo>
                <a:lnTo>
                  <a:pt x="242" y="346"/>
                </a:lnTo>
                <a:lnTo>
                  <a:pt x="273" y="310"/>
                </a:lnTo>
                <a:lnTo>
                  <a:pt x="266" y="297"/>
                </a:lnTo>
                <a:lnTo>
                  <a:pt x="272" y="271"/>
                </a:lnTo>
                <a:lnTo>
                  <a:pt x="289" y="244"/>
                </a:lnTo>
                <a:lnTo>
                  <a:pt x="318" y="240"/>
                </a:lnTo>
                <a:lnTo>
                  <a:pt x="317" y="221"/>
                </a:lnTo>
                <a:lnTo>
                  <a:pt x="281" y="218"/>
                </a:lnTo>
                <a:lnTo>
                  <a:pt x="265" y="194"/>
                </a:lnTo>
                <a:lnTo>
                  <a:pt x="277" y="175"/>
                </a:lnTo>
                <a:lnTo>
                  <a:pt x="252" y="144"/>
                </a:lnTo>
                <a:lnTo>
                  <a:pt x="211" y="159"/>
                </a:lnTo>
                <a:lnTo>
                  <a:pt x="168" y="140"/>
                </a:lnTo>
                <a:lnTo>
                  <a:pt x="166" y="125"/>
                </a:lnTo>
                <a:lnTo>
                  <a:pt x="210" y="127"/>
                </a:lnTo>
                <a:lnTo>
                  <a:pt x="250" y="114"/>
                </a:lnTo>
                <a:lnTo>
                  <a:pt x="269" y="118"/>
                </a:lnTo>
                <a:lnTo>
                  <a:pt x="278" y="99"/>
                </a:lnTo>
                <a:lnTo>
                  <a:pt x="258" y="54"/>
                </a:lnTo>
                <a:lnTo>
                  <a:pt x="208" y="51"/>
                </a:lnTo>
                <a:lnTo>
                  <a:pt x="166" y="38"/>
                </a:lnTo>
                <a:lnTo>
                  <a:pt x="162" y="0"/>
                </a:lnTo>
                <a:lnTo>
                  <a:pt x="129" y="2"/>
                </a:lnTo>
                <a:lnTo>
                  <a:pt x="123" y="41"/>
                </a:lnTo>
                <a:lnTo>
                  <a:pt x="103" y="45"/>
                </a:lnTo>
                <a:lnTo>
                  <a:pt x="101" y="29"/>
                </a:lnTo>
                <a:lnTo>
                  <a:pt x="80" y="29"/>
                </a:lnTo>
                <a:lnTo>
                  <a:pt x="78" y="56"/>
                </a:lnTo>
                <a:lnTo>
                  <a:pt x="61" y="78"/>
                </a:lnTo>
                <a:lnTo>
                  <a:pt x="15" y="76"/>
                </a:lnTo>
                <a:lnTo>
                  <a:pt x="0" y="87"/>
                </a:lnTo>
                <a:lnTo>
                  <a:pt x="15" y="113"/>
                </a:lnTo>
                <a:lnTo>
                  <a:pt x="37" y="124"/>
                </a:lnTo>
                <a:lnTo>
                  <a:pt x="57" y="157"/>
                </a:lnTo>
                <a:lnTo>
                  <a:pt x="64" y="181"/>
                </a:lnTo>
                <a:lnTo>
                  <a:pt x="57" y="187"/>
                </a:lnTo>
                <a:lnTo>
                  <a:pt x="62" y="198"/>
                </a:lnTo>
                <a:lnTo>
                  <a:pt x="85" y="185"/>
                </a:lnTo>
                <a:lnTo>
                  <a:pt x="97" y="20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27" name="Freeform 223"/>
          <p:cNvSpPr>
            <a:spLocks/>
          </p:cNvSpPr>
          <p:nvPr/>
        </p:nvSpPr>
        <p:spPr bwMode="auto">
          <a:xfrm>
            <a:off x="6922577" y="4696307"/>
            <a:ext cx="100013" cy="47625"/>
          </a:xfrm>
          <a:custGeom>
            <a:avLst/>
            <a:gdLst>
              <a:gd name="T0" fmla="*/ 10 w 132"/>
              <a:gd name="T1" fmla="*/ 1 h 71"/>
              <a:gd name="T2" fmla="*/ 17 w 132"/>
              <a:gd name="T3" fmla="*/ 1 h 71"/>
              <a:gd name="T4" fmla="*/ 22 w 132"/>
              <a:gd name="T5" fmla="*/ 1 h 71"/>
              <a:gd name="T6" fmla="*/ 25 w 132"/>
              <a:gd name="T7" fmla="*/ 0 h 71"/>
              <a:gd name="T8" fmla="*/ 30 w 132"/>
              <a:gd name="T9" fmla="*/ 2 h 71"/>
              <a:gd name="T10" fmla="*/ 25 w 132"/>
              <a:gd name="T11" fmla="*/ 5 h 71"/>
              <a:gd name="T12" fmla="*/ 21 w 132"/>
              <a:gd name="T13" fmla="*/ 9 h 71"/>
              <a:gd name="T14" fmla="*/ 10 w 132"/>
              <a:gd name="T15" fmla="*/ 11 h 71"/>
              <a:gd name="T16" fmla="*/ 10 w 132"/>
              <a:gd name="T17" fmla="*/ 13 h 71"/>
              <a:gd name="T18" fmla="*/ 0 w 132"/>
              <a:gd name="T19" fmla="*/ 13 h 71"/>
              <a:gd name="T20" fmla="*/ 0 w 132"/>
              <a:gd name="T21" fmla="*/ 11 h 71"/>
              <a:gd name="T22" fmla="*/ 5 w 132"/>
              <a:gd name="T23" fmla="*/ 6 h 71"/>
              <a:gd name="T24" fmla="*/ 9 w 132"/>
              <a:gd name="T25" fmla="*/ 5 h 71"/>
              <a:gd name="T26" fmla="*/ 10 w 132"/>
              <a:gd name="T27" fmla="*/ 1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2"/>
              <a:gd name="T43" fmla="*/ 0 h 71"/>
              <a:gd name="T44" fmla="*/ 132 w 132"/>
              <a:gd name="T45" fmla="*/ 71 h 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2" h="71">
                <a:moveTo>
                  <a:pt x="42" y="4"/>
                </a:moveTo>
                <a:lnTo>
                  <a:pt x="74" y="4"/>
                </a:lnTo>
                <a:lnTo>
                  <a:pt x="96" y="5"/>
                </a:lnTo>
                <a:lnTo>
                  <a:pt x="111" y="0"/>
                </a:lnTo>
                <a:lnTo>
                  <a:pt x="132" y="10"/>
                </a:lnTo>
                <a:lnTo>
                  <a:pt x="110" y="29"/>
                </a:lnTo>
                <a:lnTo>
                  <a:pt x="95" y="53"/>
                </a:lnTo>
                <a:lnTo>
                  <a:pt x="47" y="61"/>
                </a:lnTo>
                <a:lnTo>
                  <a:pt x="43" y="70"/>
                </a:lnTo>
                <a:lnTo>
                  <a:pt x="0" y="71"/>
                </a:lnTo>
                <a:lnTo>
                  <a:pt x="2" y="58"/>
                </a:lnTo>
                <a:lnTo>
                  <a:pt x="21" y="32"/>
                </a:lnTo>
                <a:lnTo>
                  <a:pt x="38" y="30"/>
                </a:lnTo>
                <a:lnTo>
                  <a:pt x="42" y="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28" name="Freeform 224"/>
          <p:cNvSpPr>
            <a:spLocks/>
          </p:cNvSpPr>
          <p:nvPr/>
        </p:nvSpPr>
        <p:spPr bwMode="auto">
          <a:xfrm>
            <a:off x="6849552" y="4761395"/>
            <a:ext cx="168275" cy="128588"/>
          </a:xfrm>
          <a:custGeom>
            <a:avLst/>
            <a:gdLst>
              <a:gd name="T0" fmla="*/ 18 w 223"/>
              <a:gd name="T1" fmla="*/ 22 h 199"/>
              <a:gd name="T2" fmla="*/ 22 w 223"/>
              <a:gd name="T3" fmla="*/ 20 h 199"/>
              <a:gd name="T4" fmla="*/ 22 w 223"/>
              <a:gd name="T5" fmla="*/ 26 h 199"/>
              <a:gd name="T6" fmla="*/ 24 w 223"/>
              <a:gd name="T7" fmla="*/ 25 h 199"/>
              <a:gd name="T8" fmla="*/ 25 w 223"/>
              <a:gd name="T9" fmla="*/ 28 h 199"/>
              <a:gd name="T10" fmla="*/ 22 w 223"/>
              <a:gd name="T11" fmla="*/ 33 h 199"/>
              <a:gd name="T12" fmla="*/ 28 w 223"/>
              <a:gd name="T13" fmla="*/ 30 h 199"/>
              <a:gd name="T14" fmla="*/ 30 w 223"/>
              <a:gd name="T15" fmla="*/ 26 h 199"/>
              <a:gd name="T16" fmla="*/ 32 w 223"/>
              <a:gd name="T17" fmla="*/ 22 h 199"/>
              <a:gd name="T18" fmla="*/ 36 w 223"/>
              <a:gd name="T19" fmla="*/ 20 h 199"/>
              <a:gd name="T20" fmla="*/ 39 w 223"/>
              <a:gd name="T21" fmla="*/ 20 h 199"/>
              <a:gd name="T22" fmla="*/ 44 w 223"/>
              <a:gd name="T23" fmla="*/ 15 h 199"/>
              <a:gd name="T24" fmla="*/ 50 w 223"/>
              <a:gd name="T25" fmla="*/ 18 h 199"/>
              <a:gd name="T26" fmla="*/ 48 w 223"/>
              <a:gd name="T27" fmla="*/ 11 h 199"/>
              <a:gd name="T28" fmla="*/ 32 w 223"/>
              <a:gd name="T29" fmla="*/ 0 h 199"/>
              <a:gd name="T30" fmla="*/ 22 w 223"/>
              <a:gd name="T31" fmla="*/ 2 h 199"/>
              <a:gd name="T32" fmla="*/ 19 w 223"/>
              <a:gd name="T33" fmla="*/ 1 h 199"/>
              <a:gd name="T34" fmla="*/ 15 w 223"/>
              <a:gd name="T35" fmla="*/ 3 h 199"/>
              <a:gd name="T36" fmla="*/ 6 w 223"/>
              <a:gd name="T37" fmla="*/ 4 h 199"/>
              <a:gd name="T38" fmla="*/ 10 w 223"/>
              <a:gd name="T39" fmla="*/ 7 h 199"/>
              <a:gd name="T40" fmla="*/ 1 w 223"/>
              <a:gd name="T41" fmla="*/ 12 h 199"/>
              <a:gd name="T42" fmla="*/ 0 w 223"/>
              <a:gd name="T43" fmla="*/ 20 h 199"/>
              <a:gd name="T44" fmla="*/ 3 w 223"/>
              <a:gd name="T45" fmla="*/ 23 h 199"/>
              <a:gd name="T46" fmla="*/ 4 w 223"/>
              <a:gd name="T47" fmla="*/ 28 h 199"/>
              <a:gd name="T48" fmla="*/ 6 w 223"/>
              <a:gd name="T49" fmla="*/ 33 h 199"/>
              <a:gd name="T50" fmla="*/ 13 w 223"/>
              <a:gd name="T51" fmla="*/ 29 h 199"/>
              <a:gd name="T52" fmla="*/ 18 w 223"/>
              <a:gd name="T53" fmla="*/ 22 h 1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
              <a:gd name="T82" fmla="*/ 0 h 199"/>
              <a:gd name="T83" fmla="*/ 223 w 223"/>
              <a:gd name="T84" fmla="*/ 199 h 1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 h="199">
                <a:moveTo>
                  <a:pt x="77" y="135"/>
                </a:moveTo>
                <a:lnTo>
                  <a:pt x="97" y="122"/>
                </a:lnTo>
                <a:lnTo>
                  <a:pt x="98" y="154"/>
                </a:lnTo>
                <a:lnTo>
                  <a:pt x="108" y="151"/>
                </a:lnTo>
                <a:lnTo>
                  <a:pt x="110" y="172"/>
                </a:lnTo>
                <a:lnTo>
                  <a:pt x="97" y="199"/>
                </a:lnTo>
                <a:lnTo>
                  <a:pt x="125" y="182"/>
                </a:lnTo>
                <a:lnTo>
                  <a:pt x="132" y="160"/>
                </a:lnTo>
                <a:lnTo>
                  <a:pt x="144" y="136"/>
                </a:lnTo>
                <a:lnTo>
                  <a:pt x="159" y="118"/>
                </a:lnTo>
                <a:lnTo>
                  <a:pt x="175" y="117"/>
                </a:lnTo>
                <a:lnTo>
                  <a:pt x="194" y="94"/>
                </a:lnTo>
                <a:lnTo>
                  <a:pt x="223" y="111"/>
                </a:lnTo>
                <a:lnTo>
                  <a:pt x="214" y="69"/>
                </a:lnTo>
                <a:lnTo>
                  <a:pt x="142" y="0"/>
                </a:lnTo>
                <a:lnTo>
                  <a:pt x="99" y="11"/>
                </a:lnTo>
                <a:lnTo>
                  <a:pt x="82" y="4"/>
                </a:lnTo>
                <a:lnTo>
                  <a:pt x="65" y="20"/>
                </a:lnTo>
                <a:lnTo>
                  <a:pt x="27" y="28"/>
                </a:lnTo>
                <a:lnTo>
                  <a:pt x="42" y="45"/>
                </a:lnTo>
                <a:lnTo>
                  <a:pt x="5" y="74"/>
                </a:lnTo>
                <a:lnTo>
                  <a:pt x="0" y="122"/>
                </a:lnTo>
                <a:lnTo>
                  <a:pt x="13" y="139"/>
                </a:lnTo>
                <a:lnTo>
                  <a:pt x="17" y="170"/>
                </a:lnTo>
                <a:lnTo>
                  <a:pt x="28" y="197"/>
                </a:lnTo>
                <a:lnTo>
                  <a:pt x="59" y="178"/>
                </a:lnTo>
                <a:lnTo>
                  <a:pt x="77" y="135"/>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29" name="Freeform 225"/>
          <p:cNvSpPr>
            <a:spLocks/>
          </p:cNvSpPr>
          <p:nvPr/>
        </p:nvSpPr>
        <p:spPr bwMode="auto">
          <a:xfrm>
            <a:off x="7076564" y="4559782"/>
            <a:ext cx="96838" cy="101600"/>
          </a:xfrm>
          <a:custGeom>
            <a:avLst/>
            <a:gdLst>
              <a:gd name="T0" fmla="*/ 12 w 129"/>
              <a:gd name="T1" fmla="*/ 23 h 154"/>
              <a:gd name="T2" fmla="*/ 15 w 129"/>
              <a:gd name="T3" fmla="*/ 27 h 154"/>
              <a:gd name="T4" fmla="*/ 19 w 129"/>
              <a:gd name="T5" fmla="*/ 25 h 154"/>
              <a:gd name="T6" fmla="*/ 24 w 129"/>
              <a:gd name="T7" fmla="*/ 21 h 154"/>
              <a:gd name="T8" fmla="*/ 29 w 129"/>
              <a:gd name="T9" fmla="*/ 17 h 154"/>
              <a:gd name="T10" fmla="*/ 27 w 129"/>
              <a:gd name="T11" fmla="*/ 12 h 154"/>
              <a:gd name="T12" fmla="*/ 23 w 129"/>
              <a:gd name="T13" fmla="*/ 13 h 154"/>
              <a:gd name="T14" fmla="*/ 20 w 129"/>
              <a:gd name="T15" fmla="*/ 7 h 154"/>
              <a:gd name="T16" fmla="*/ 17 w 129"/>
              <a:gd name="T17" fmla="*/ 7 h 154"/>
              <a:gd name="T18" fmla="*/ 11 w 129"/>
              <a:gd name="T19" fmla="*/ 0 h 154"/>
              <a:gd name="T20" fmla="*/ 9 w 129"/>
              <a:gd name="T21" fmla="*/ 1 h 154"/>
              <a:gd name="T22" fmla="*/ 7 w 129"/>
              <a:gd name="T23" fmla="*/ 5 h 154"/>
              <a:gd name="T24" fmla="*/ 9 w 129"/>
              <a:gd name="T25" fmla="*/ 7 h 154"/>
              <a:gd name="T26" fmla="*/ 9 w 129"/>
              <a:gd name="T27" fmla="*/ 12 h 154"/>
              <a:gd name="T28" fmla="*/ 0 w 129"/>
              <a:gd name="T29" fmla="*/ 12 h 154"/>
              <a:gd name="T30" fmla="*/ 4 w 129"/>
              <a:gd name="T31" fmla="*/ 20 h 154"/>
              <a:gd name="T32" fmla="*/ 2 w 129"/>
              <a:gd name="T33" fmla="*/ 23 h 154"/>
              <a:gd name="T34" fmla="*/ 12 w 129"/>
              <a:gd name="T35" fmla="*/ 23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
              <a:gd name="T55" fmla="*/ 0 h 154"/>
              <a:gd name="T56" fmla="*/ 129 w 129"/>
              <a:gd name="T57" fmla="*/ 154 h 1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 h="154">
                <a:moveTo>
                  <a:pt x="55" y="134"/>
                </a:moveTo>
                <a:lnTo>
                  <a:pt x="66" y="154"/>
                </a:lnTo>
                <a:lnTo>
                  <a:pt x="85" y="146"/>
                </a:lnTo>
                <a:lnTo>
                  <a:pt x="107" y="120"/>
                </a:lnTo>
                <a:lnTo>
                  <a:pt x="129" y="100"/>
                </a:lnTo>
                <a:lnTo>
                  <a:pt x="123" y="73"/>
                </a:lnTo>
                <a:lnTo>
                  <a:pt x="104" y="74"/>
                </a:lnTo>
                <a:lnTo>
                  <a:pt x="90" y="41"/>
                </a:lnTo>
                <a:lnTo>
                  <a:pt x="75" y="40"/>
                </a:lnTo>
                <a:lnTo>
                  <a:pt x="50" y="0"/>
                </a:lnTo>
                <a:lnTo>
                  <a:pt x="40" y="6"/>
                </a:lnTo>
                <a:lnTo>
                  <a:pt x="29" y="29"/>
                </a:lnTo>
                <a:lnTo>
                  <a:pt x="39" y="38"/>
                </a:lnTo>
                <a:lnTo>
                  <a:pt x="39" y="70"/>
                </a:lnTo>
                <a:lnTo>
                  <a:pt x="0" y="68"/>
                </a:lnTo>
                <a:lnTo>
                  <a:pt x="20" y="113"/>
                </a:lnTo>
                <a:lnTo>
                  <a:pt x="11" y="132"/>
                </a:lnTo>
                <a:lnTo>
                  <a:pt x="55" y="13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30" name="Freeform 226"/>
          <p:cNvSpPr>
            <a:spLocks/>
          </p:cNvSpPr>
          <p:nvPr/>
        </p:nvSpPr>
        <p:spPr bwMode="auto">
          <a:xfrm>
            <a:off x="7095614" y="4301020"/>
            <a:ext cx="120650" cy="98425"/>
          </a:xfrm>
          <a:custGeom>
            <a:avLst/>
            <a:gdLst>
              <a:gd name="T0" fmla="*/ 4 w 161"/>
              <a:gd name="T1" fmla="*/ 7 h 152"/>
              <a:gd name="T2" fmla="*/ 4 w 161"/>
              <a:gd name="T3" fmla="*/ 10 h 152"/>
              <a:gd name="T4" fmla="*/ 0 w 161"/>
              <a:gd name="T5" fmla="*/ 15 h 152"/>
              <a:gd name="T6" fmla="*/ 3 w 161"/>
              <a:gd name="T7" fmla="*/ 18 h 152"/>
              <a:gd name="T8" fmla="*/ 11 w 161"/>
              <a:gd name="T9" fmla="*/ 16 h 152"/>
              <a:gd name="T10" fmla="*/ 14 w 161"/>
              <a:gd name="T11" fmla="*/ 15 h 152"/>
              <a:gd name="T12" fmla="*/ 16 w 161"/>
              <a:gd name="T13" fmla="*/ 19 h 152"/>
              <a:gd name="T14" fmla="*/ 24 w 161"/>
              <a:gd name="T15" fmla="*/ 21 h 152"/>
              <a:gd name="T16" fmla="*/ 27 w 161"/>
              <a:gd name="T17" fmla="*/ 20 h 152"/>
              <a:gd name="T18" fmla="*/ 29 w 161"/>
              <a:gd name="T19" fmla="*/ 25 h 152"/>
              <a:gd name="T20" fmla="*/ 32 w 161"/>
              <a:gd name="T21" fmla="*/ 20 h 152"/>
              <a:gd name="T22" fmla="*/ 36 w 161"/>
              <a:gd name="T23" fmla="*/ 20 h 152"/>
              <a:gd name="T24" fmla="*/ 36 w 161"/>
              <a:gd name="T25" fmla="*/ 12 h 152"/>
              <a:gd name="T26" fmla="*/ 33 w 161"/>
              <a:gd name="T27" fmla="*/ 11 h 152"/>
              <a:gd name="T28" fmla="*/ 34 w 161"/>
              <a:gd name="T29" fmla="*/ 7 h 152"/>
              <a:gd name="T30" fmla="*/ 30 w 161"/>
              <a:gd name="T31" fmla="*/ 5 h 152"/>
              <a:gd name="T32" fmla="*/ 26 w 161"/>
              <a:gd name="T33" fmla="*/ 5 h 152"/>
              <a:gd name="T34" fmla="*/ 24 w 161"/>
              <a:gd name="T35" fmla="*/ 1 h 152"/>
              <a:gd name="T36" fmla="*/ 20 w 161"/>
              <a:gd name="T37" fmla="*/ 0 h 152"/>
              <a:gd name="T38" fmla="*/ 16 w 161"/>
              <a:gd name="T39" fmla="*/ 3 h 152"/>
              <a:gd name="T40" fmla="*/ 8 w 161"/>
              <a:gd name="T41" fmla="*/ 2 h 152"/>
              <a:gd name="T42" fmla="*/ 6 w 161"/>
              <a:gd name="T43" fmla="*/ 5 h 152"/>
              <a:gd name="T44" fmla="*/ 4 w 161"/>
              <a:gd name="T45" fmla="*/ 7 h 1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1"/>
              <a:gd name="T70" fmla="*/ 0 h 152"/>
              <a:gd name="T71" fmla="*/ 161 w 161"/>
              <a:gd name="T72" fmla="*/ 152 h 1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1" h="152">
                <a:moveTo>
                  <a:pt x="16" y="38"/>
                </a:moveTo>
                <a:lnTo>
                  <a:pt x="18" y="59"/>
                </a:lnTo>
                <a:lnTo>
                  <a:pt x="0" y="90"/>
                </a:lnTo>
                <a:lnTo>
                  <a:pt x="14" y="109"/>
                </a:lnTo>
                <a:lnTo>
                  <a:pt x="49" y="97"/>
                </a:lnTo>
                <a:lnTo>
                  <a:pt x="61" y="91"/>
                </a:lnTo>
                <a:lnTo>
                  <a:pt x="70" y="113"/>
                </a:lnTo>
                <a:lnTo>
                  <a:pt x="105" y="127"/>
                </a:lnTo>
                <a:lnTo>
                  <a:pt x="120" y="122"/>
                </a:lnTo>
                <a:lnTo>
                  <a:pt x="131" y="152"/>
                </a:lnTo>
                <a:lnTo>
                  <a:pt x="144" y="121"/>
                </a:lnTo>
                <a:lnTo>
                  <a:pt x="161" y="120"/>
                </a:lnTo>
                <a:lnTo>
                  <a:pt x="160" y="74"/>
                </a:lnTo>
                <a:lnTo>
                  <a:pt x="148" y="68"/>
                </a:lnTo>
                <a:lnTo>
                  <a:pt x="154" y="43"/>
                </a:lnTo>
                <a:lnTo>
                  <a:pt x="134" y="32"/>
                </a:lnTo>
                <a:lnTo>
                  <a:pt x="118" y="29"/>
                </a:lnTo>
                <a:lnTo>
                  <a:pt x="108" y="5"/>
                </a:lnTo>
                <a:lnTo>
                  <a:pt x="92" y="0"/>
                </a:lnTo>
                <a:lnTo>
                  <a:pt x="70" y="19"/>
                </a:lnTo>
                <a:lnTo>
                  <a:pt x="36" y="10"/>
                </a:lnTo>
                <a:lnTo>
                  <a:pt x="28" y="30"/>
                </a:lnTo>
                <a:lnTo>
                  <a:pt x="16" y="38"/>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31" name="Freeform 227"/>
          <p:cNvSpPr>
            <a:spLocks/>
          </p:cNvSpPr>
          <p:nvPr/>
        </p:nvSpPr>
        <p:spPr bwMode="auto">
          <a:xfrm>
            <a:off x="6922577" y="4381982"/>
            <a:ext cx="184150" cy="223838"/>
          </a:xfrm>
          <a:custGeom>
            <a:avLst/>
            <a:gdLst>
              <a:gd name="T0" fmla="*/ 49 w 243"/>
              <a:gd name="T1" fmla="*/ 48 h 342"/>
              <a:gd name="T2" fmla="*/ 55 w 243"/>
              <a:gd name="T3" fmla="*/ 47 h 342"/>
              <a:gd name="T4" fmla="*/ 53 w 243"/>
              <a:gd name="T5" fmla="*/ 51 h 342"/>
              <a:gd name="T6" fmla="*/ 55 w 243"/>
              <a:gd name="T7" fmla="*/ 53 h 342"/>
              <a:gd name="T8" fmla="*/ 55 w 243"/>
              <a:gd name="T9" fmla="*/ 58 h 342"/>
              <a:gd name="T10" fmla="*/ 46 w 243"/>
              <a:gd name="T11" fmla="*/ 58 h 342"/>
              <a:gd name="T12" fmla="*/ 35 w 243"/>
              <a:gd name="T13" fmla="*/ 57 h 342"/>
              <a:gd name="T14" fmla="*/ 25 w 243"/>
              <a:gd name="T15" fmla="*/ 55 h 342"/>
              <a:gd name="T16" fmla="*/ 24 w 243"/>
              <a:gd name="T17" fmla="*/ 49 h 342"/>
              <a:gd name="T18" fmla="*/ 17 w 243"/>
              <a:gd name="T19" fmla="*/ 49 h 342"/>
              <a:gd name="T20" fmla="*/ 17 w 243"/>
              <a:gd name="T21" fmla="*/ 45 h 342"/>
              <a:gd name="T22" fmla="*/ 13 w 243"/>
              <a:gd name="T23" fmla="*/ 40 h 342"/>
              <a:gd name="T24" fmla="*/ 5 w 243"/>
              <a:gd name="T25" fmla="*/ 40 h 342"/>
              <a:gd name="T26" fmla="*/ 6 w 243"/>
              <a:gd name="T27" fmla="*/ 36 h 342"/>
              <a:gd name="T28" fmla="*/ 3 w 243"/>
              <a:gd name="T29" fmla="*/ 35 h 342"/>
              <a:gd name="T30" fmla="*/ 2 w 243"/>
              <a:gd name="T31" fmla="*/ 27 h 342"/>
              <a:gd name="T32" fmla="*/ 0 w 243"/>
              <a:gd name="T33" fmla="*/ 22 h 342"/>
              <a:gd name="T34" fmla="*/ 12 w 243"/>
              <a:gd name="T35" fmla="*/ 20 h 342"/>
              <a:gd name="T36" fmla="*/ 12 w 243"/>
              <a:gd name="T37" fmla="*/ 17 h 342"/>
              <a:gd name="T38" fmla="*/ 15 w 243"/>
              <a:gd name="T39" fmla="*/ 15 h 342"/>
              <a:gd name="T40" fmla="*/ 21 w 243"/>
              <a:gd name="T41" fmla="*/ 0 h 342"/>
              <a:gd name="T42" fmla="*/ 29 w 243"/>
              <a:gd name="T43" fmla="*/ 6 h 342"/>
              <a:gd name="T44" fmla="*/ 34 w 243"/>
              <a:gd name="T45" fmla="*/ 13 h 342"/>
              <a:gd name="T46" fmla="*/ 34 w 243"/>
              <a:gd name="T47" fmla="*/ 18 h 342"/>
              <a:gd name="T48" fmla="*/ 40 w 243"/>
              <a:gd name="T49" fmla="*/ 20 h 342"/>
              <a:gd name="T50" fmla="*/ 43 w 243"/>
              <a:gd name="T51" fmla="*/ 29 h 342"/>
              <a:gd name="T52" fmla="*/ 40 w 243"/>
              <a:gd name="T53" fmla="*/ 34 h 342"/>
              <a:gd name="T54" fmla="*/ 43 w 243"/>
              <a:gd name="T55" fmla="*/ 37 h 342"/>
              <a:gd name="T56" fmla="*/ 48 w 243"/>
              <a:gd name="T57" fmla="*/ 37 h 342"/>
              <a:gd name="T58" fmla="*/ 49 w 243"/>
              <a:gd name="T59" fmla="*/ 41 h 342"/>
              <a:gd name="T60" fmla="*/ 49 w 243"/>
              <a:gd name="T61" fmla="*/ 48 h 3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3"/>
              <a:gd name="T94" fmla="*/ 0 h 342"/>
              <a:gd name="T95" fmla="*/ 243 w 243"/>
              <a:gd name="T96" fmla="*/ 342 h 34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3" h="342">
                <a:moveTo>
                  <a:pt x="214" y="282"/>
                </a:moveTo>
                <a:lnTo>
                  <a:pt x="243" y="278"/>
                </a:lnTo>
                <a:lnTo>
                  <a:pt x="232" y="301"/>
                </a:lnTo>
                <a:lnTo>
                  <a:pt x="242" y="310"/>
                </a:lnTo>
                <a:lnTo>
                  <a:pt x="242" y="342"/>
                </a:lnTo>
                <a:lnTo>
                  <a:pt x="203" y="340"/>
                </a:lnTo>
                <a:lnTo>
                  <a:pt x="153" y="337"/>
                </a:lnTo>
                <a:lnTo>
                  <a:pt x="111" y="324"/>
                </a:lnTo>
                <a:lnTo>
                  <a:pt x="107" y="286"/>
                </a:lnTo>
                <a:lnTo>
                  <a:pt x="74" y="288"/>
                </a:lnTo>
                <a:lnTo>
                  <a:pt x="76" y="262"/>
                </a:lnTo>
                <a:lnTo>
                  <a:pt x="56" y="236"/>
                </a:lnTo>
                <a:lnTo>
                  <a:pt x="22" y="237"/>
                </a:lnTo>
                <a:lnTo>
                  <a:pt x="25" y="211"/>
                </a:lnTo>
                <a:lnTo>
                  <a:pt x="13" y="205"/>
                </a:lnTo>
                <a:lnTo>
                  <a:pt x="10" y="157"/>
                </a:lnTo>
                <a:lnTo>
                  <a:pt x="0" y="128"/>
                </a:lnTo>
                <a:lnTo>
                  <a:pt x="54" y="116"/>
                </a:lnTo>
                <a:lnTo>
                  <a:pt x="55" y="100"/>
                </a:lnTo>
                <a:lnTo>
                  <a:pt x="68" y="89"/>
                </a:lnTo>
                <a:lnTo>
                  <a:pt x="95" y="0"/>
                </a:lnTo>
                <a:lnTo>
                  <a:pt x="128" y="37"/>
                </a:lnTo>
                <a:lnTo>
                  <a:pt x="150" y="78"/>
                </a:lnTo>
                <a:lnTo>
                  <a:pt x="151" y="105"/>
                </a:lnTo>
                <a:lnTo>
                  <a:pt x="174" y="118"/>
                </a:lnTo>
                <a:lnTo>
                  <a:pt x="190" y="171"/>
                </a:lnTo>
                <a:lnTo>
                  <a:pt x="176" y="202"/>
                </a:lnTo>
                <a:lnTo>
                  <a:pt x="189" y="218"/>
                </a:lnTo>
                <a:lnTo>
                  <a:pt x="210" y="217"/>
                </a:lnTo>
                <a:lnTo>
                  <a:pt x="213" y="242"/>
                </a:lnTo>
                <a:lnTo>
                  <a:pt x="214" y="28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32" name="Freeform 228"/>
          <p:cNvSpPr>
            <a:spLocks/>
          </p:cNvSpPr>
          <p:nvPr/>
        </p:nvSpPr>
        <p:spPr bwMode="auto">
          <a:xfrm>
            <a:off x="7035289" y="4394682"/>
            <a:ext cx="134938" cy="125413"/>
          </a:xfrm>
          <a:custGeom>
            <a:avLst/>
            <a:gdLst>
              <a:gd name="T0" fmla="*/ 29 w 179"/>
              <a:gd name="T1" fmla="*/ 33 h 192"/>
              <a:gd name="T2" fmla="*/ 32 w 179"/>
              <a:gd name="T3" fmla="*/ 30 h 192"/>
              <a:gd name="T4" fmla="*/ 38 w 179"/>
              <a:gd name="T5" fmla="*/ 29 h 192"/>
              <a:gd name="T6" fmla="*/ 40 w 179"/>
              <a:gd name="T7" fmla="*/ 25 h 192"/>
              <a:gd name="T8" fmla="*/ 40 w 179"/>
              <a:gd name="T9" fmla="*/ 16 h 192"/>
              <a:gd name="T10" fmla="*/ 36 w 179"/>
              <a:gd name="T11" fmla="*/ 11 h 192"/>
              <a:gd name="T12" fmla="*/ 33 w 179"/>
              <a:gd name="T13" fmla="*/ 6 h 192"/>
              <a:gd name="T14" fmla="*/ 26 w 179"/>
              <a:gd name="T15" fmla="*/ 7 h 192"/>
              <a:gd name="T16" fmla="*/ 19 w 179"/>
              <a:gd name="T17" fmla="*/ 2 h 192"/>
              <a:gd name="T18" fmla="*/ 14 w 179"/>
              <a:gd name="T19" fmla="*/ 0 h 192"/>
              <a:gd name="T20" fmla="*/ 9 w 179"/>
              <a:gd name="T21" fmla="*/ 0 h 192"/>
              <a:gd name="T22" fmla="*/ 5 w 179"/>
              <a:gd name="T23" fmla="*/ 5 h 192"/>
              <a:gd name="T24" fmla="*/ 0 w 179"/>
              <a:gd name="T25" fmla="*/ 10 h 192"/>
              <a:gd name="T26" fmla="*/ 0 w 179"/>
              <a:gd name="T27" fmla="*/ 14 h 192"/>
              <a:gd name="T28" fmla="*/ 5 w 179"/>
              <a:gd name="T29" fmla="*/ 17 h 192"/>
              <a:gd name="T30" fmla="*/ 9 w 179"/>
              <a:gd name="T31" fmla="*/ 26 h 192"/>
              <a:gd name="T32" fmla="*/ 16 w 179"/>
              <a:gd name="T33" fmla="*/ 28 h 192"/>
              <a:gd name="T34" fmla="*/ 19 w 179"/>
              <a:gd name="T35" fmla="*/ 27 h 192"/>
              <a:gd name="T36" fmla="*/ 23 w 179"/>
              <a:gd name="T37" fmla="*/ 27 h 192"/>
              <a:gd name="T38" fmla="*/ 24 w 179"/>
              <a:gd name="T39" fmla="*/ 31 h 192"/>
              <a:gd name="T40" fmla="*/ 29 w 179"/>
              <a:gd name="T41" fmla="*/ 33 h 1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9"/>
              <a:gd name="T64" fmla="*/ 0 h 192"/>
              <a:gd name="T65" fmla="*/ 179 w 179"/>
              <a:gd name="T66" fmla="*/ 192 h 1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9" h="192">
                <a:moveTo>
                  <a:pt x="129" y="192"/>
                </a:moveTo>
                <a:lnTo>
                  <a:pt x="142" y="177"/>
                </a:lnTo>
                <a:lnTo>
                  <a:pt x="168" y="172"/>
                </a:lnTo>
                <a:lnTo>
                  <a:pt x="179" y="146"/>
                </a:lnTo>
                <a:lnTo>
                  <a:pt x="178" y="95"/>
                </a:lnTo>
                <a:lnTo>
                  <a:pt x="159" y="63"/>
                </a:lnTo>
                <a:lnTo>
                  <a:pt x="147" y="35"/>
                </a:lnTo>
                <a:lnTo>
                  <a:pt x="114" y="40"/>
                </a:lnTo>
                <a:lnTo>
                  <a:pt x="85" y="10"/>
                </a:lnTo>
                <a:lnTo>
                  <a:pt x="63" y="1"/>
                </a:lnTo>
                <a:lnTo>
                  <a:pt x="39" y="0"/>
                </a:lnTo>
                <a:lnTo>
                  <a:pt x="24" y="32"/>
                </a:lnTo>
                <a:lnTo>
                  <a:pt x="0" y="59"/>
                </a:lnTo>
                <a:lnTo>
                  <a:pt x="1" y="86"/>
                </a:lnTo>
                <a:lnTo>
                  <a:pt x="24" y="99"/>
                </a:lnTo>
                <a:lnTo>
                  <a:pt x="40" y="152"/>
                </a:lnTo>
                <a:lnTo>
                  <a:pt x="72" y="162"/>
                </a:lnTo>
                <a:lnTo>
                  <a:pt x="87" y="159"/>
                </a:lnTo>
                <a:lnTo>
                  <a:pt x="104" y="161"/>
                </a:lnTo>
                <a:lnTo>
                  <a:pt x="108" y="185"/>
                </a:lnTo>
                <a:lnTo>
                  <a:pt x="129" y="19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33" name="Freeform 229"/>
          <p:cNvSpPr>
            <a:spLocks/>
          </p:cNvSpPr>
          <p:nvPr/>
        </p:nvSpPr>
        <p:spPr bwMode="auto">
          <a:xfrm>
            <a:off x="7155939" y="4416907"/>
            <a:ext cx="84138" cy="96838"/>
          </a:xfrm>
          <a:custGeom>
            <a:avLst/>
            <a:gdLst>
              <a:gd name="T0" fmla="*/ 5 w 110"/>
              <a:gd name="T1" fmla="*/ 19 h 149"/>
              <a:gd name="T2" fmla="*/ 14 w 110"/>
              <a:gd name="T3" fmla="*/ 25 h 149"/>
              <a:gd name="T4" fmla="*/ 18 w 110"/>
              <a:gd name="T5" fmla="*/ 23 h 149"/>
              <a:gd name="T6" fmla="*/ 22 w 110"/>
              <a:gd name="T7" fmla="*/ 24 h 149"/>
              <a:gd name="T8" fmla="*/ 24 w 110"/>
              <a:gd name="T9" fmla="*/ 23 h 149"/>
              <a:gd name="T10" fmla="*/ 26 w 110"/>
              <a:gd name="T11" fmla="*/ 19 h 149"/>
              <a:gd name="T12" fmla="*/ 26 w 110"/>
              <a:gd name="T13" fmla="*/ 13 h 149"/>
              <a:gd name="T14" fmla="*/ 25 w 110"/>
              <a:gd name="T15" fmla="*/ 12 h 149"/>
              <a:gd name="T16" fmla="*/ 20 w 110"/>
              <a:gd name="T17" fmla="*/ 9 h 149"/>
              <a:gd name="T18" fmla="*/ 20 w 110"/>
              <a:gd name="T19" fmla="*/ 4 h 149"/>
              <a:gd name="T20" fmla="*/ 13 w 110"/>
              <a:gd name="T21" fmla="*/ 0 h 149"/>
              <a:gd name="T22" fmla="*/ 0 w 110"/>
              <a:gd name="T23" fmla="*/ 5 h 149"/>
              <a:gd name="T24" fmla="*/ 4 w 110"/>
              <a:gd name="T25" fmla="*/ 10 h 149"/>
              <a:gd name="T26" fmla="*/ 5 w 110"/>
              <a:gd name="T27" fmla="*/ 19 h 1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149"/>
              <a:gd name="T44" fmla="*/ 110 w 110"/>
              <a:gd name="T45" fmla="*/ 149 h 1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149">
                <a:moveTo>
                  <a:pt x="20" y="113"/>
                </a:moveTo>
                <a:lnTo>
                  <a:pt x="60" y="149"/>
                </a:lnTo>
                <a:lnTo>
                  <a:pt x="76" y="136"/>
                </a:lnTo>
                <a:lnTo>
                  <a:pt x="93" y="144"/>
                </a:lnTo>
                <a:lnTo>
                  <a:pt x="103" y="134"/>
                </a:lnTo>
                <a:lnTo>
                  <a:pt x="110" y="115"/>
                </a:lnTo>
                <a:lnTo>
                  <a:pt x="110" y="79"/>
                </a:lnTo>
                <a:lnTo>
                  <a:pt x="107" y="72"/>
                </a:lnTo>
                <a:lnTo>
                  <a:pt x="88" y="52"/>
                </a:lnTo>
                <a:lnTo>
                  <a:pt x="87" y="25"/>
                </a:lnTo>
                <a:lnTo>
                  <a:pt x="55" y="0"/>
                </a:lnTo>
                <a:lnTo>
                  <a:pt x="0" y="30"/>
                </a:lnTo>
                <a:lnTo>
                  <a:pt x="19" y="62"/>
                </a:lnTo>
                <a:lnTo>
                  <a:pt x="20" y="11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34" name="Freeform 230"/>
          <p:cNvSpPr>
            <a:spLocks/>
          </p:cNvSpPr>
          <p:nvPr/>
        </p:nvSpPr>
        <p:spPr bwMode="auto">
          <a:xfrm>
            <a:off x="7143239" y="4575657"/>
            <a:ext cx="93663" cy="57150"/>
          </a:xfrm>
          <a:custGeom>
            <a:avLst/>
            <a:gdLst>
              <a:gd name="T0" fmla="*/ 5 w 123"/>
              <a:gd name="T1" fmla="*/ 0 h 86"/>
              <a:gd name="T2" fmla="*/ 6 w 123"/>
              <a:gd name="T3" fmla="*/ 2 h 86"/>
              <a:gd name="T4" fmla="*/ 13 w 123"/>
              <a:gd name="T5" fmla="*/ 2 h 86"/>
              <a:gd name="T6" fmla="*/ 15 w 123"/>
              <a:gd name="T7" fmla="*/ 7 h 86"/>
              <a:gd name="T8" fmla="*/ 25 w 123"/>
              <a:gd name="T9" fmla="*/ 6 h 86"/>
              <a:gd name="T10" fmla="*/ 25 w 123"/>
              <a:gd name="T11" fmla="*/ 9 h 86"/>
              <a:gd name="T12" fmla="*/ 28 w 123"/>
              <a:gd name="T13" fmla="*/ 11 h 86"/>
              <a:gd name="T14" fmla="*/ 27 w 123"/>
              <a:gd name="T15" fmla="*/ 14 h 86"/>
              <a:gd name="T16" fmla="*/ 19 w 123"/>
              <a:gd name="T17" fmla="*/ 15 h 86"/>
              <a:gd name="T18" fmla="*/ 12 w 123"/>
              <a:gd name="T19" fmla="*/ 14 h 86"/>
              <a:gd name="T20" fmla="*/ 9 w 123"/>
              <a:gd name="T21" fmla="*/ 13 h 86"/>
              <a:gd name="T22" fmla="*/ 8 w 123"/>
              <a:gd name="T23" fmla="*/ 8 h 86"/>
              <a:gd name="T24" fmla="*/ 3 w 123"/>
              <a:gd name="T25" fmla="*/ 9 h 86"/>
              <a:gd name="T26" fmla="*/ 0 w 123"/>
              <a:gd name="T27" fmla="*/ 3 h 86"/>
              <a:gd name="T28" fmla="*/ 5 w 123"/>
              <a:gd name="T29" fmla="*/ 0 h 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3"/>
              <a:gd name="T46" fmla="*/ 0 h 86"/>
              <a:gd name="T47" fmla="*/ 123 w 123"/>
              <a:gd name="T48" fmla="*/ 86 h 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3" h="86">
                <a:moveTo>
                  <a:pt x="21" y="0"/>
                </a:moveTo>
                <a:lnTo>
                  <a:pt x="27" y="13"/>
                </a:lnTo>
                <a:lnTo>
                  <a:pt x="57" y="12"/>
                </a:lnTo>
                <a:lnTo>
                  <a:pt x="66" y="39"/>
                </a:lnTo>
                <a:lnTo>
                  <a:pt x="110" y="34"/>
                </a:lnTo>
                <a:lnTo>
                  <a:pt x="108" y="51"/>
                </a:lnTo>
                <a:lnTo>
                  <a:pt x="123" y="62"/>
                </a:lnTo>
                <a:lnTo>
                  <a:pt x="119" y="78"/>
                </a:lnTo>
                <a:lnTo>
                  <a:pt x="81" y="86"/>
                </a:lnTo>
                <a:lnTo>
                  <a:pt x="55" y="82"/>
                </a:lnTo>
                <a:lnTo>
                  <a:pt x="39" y="75"/>
                </a:lnTo>
                <a:lnTo>
                  <a:pt x="33" y="48"/>
                </a:lnTo>
                <a:lnTo>
                  <a:pt x="14" y="49"/>
                </a:lnTo>
                <a:lnTo>
                  <a:pt x="0" y="16"/>
                </a:lnTo>
                <a:lnTo>
                  <a:pt x="21" y="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35" name="Freeform 231"/>
          <p:cNvSpPr>
            <a:spLocks/>
          </p:cNvSpPr>
          <p:nvPr/>
        </p:nvSpPr>
        <p:spPr bwMode="auto">
          <a:xfrm>
            <a:off x="7192452" y="4504220"/>
            <a:ext cx="60325" cy="71438"/>
          </a:xfrm>
          <a:custGeom>
            <a:avLst/>
            <a:gdLst>
              <a:gd name="T0" fmla="*/ 11 w 80"/>
              <a:gd name="T1" fmla="*/ 18 h 112"/>
              <a:gd name="T2" fmla="*/ 18 w 80"/>
              <a:gd name="T3" fmla="*/ 12 h 112"/>
              <a:gd name="T4" fmla="*/ 15 w 80"/>
              <a:gd name="T5" fmla="*/ 11 h 112"/>
              <a:gd name="T6" fmla="*/ 17 w 80"/>
              <a:gd name="T7" fmla="*/ 7 h 112"/>
              <a:gd name="T8" fmla="*/ 12 w 80"/>
              <a:gd name="T9" fmla="*/ 0 h 112"/>
              <a:gd name="T10" fmla="*/ 10 w 80"/>
              <a:gd name="T11" fmla="*/ 2 h 112"/>
              <a:gd name="T12" fmla="*/ 6 w 80"/>
              <a:gd name="T13" fmla="*/ 0 h 112"/>
              <a:gd name="T14" fmla="*/ 2 w 80"/>
              <a:gd name="T15" fmla="*/ 2 h 112"/>
              <a:gd name="T16" fmla="*/ 0 w 80"/>
              <a:gd name="T17" fmla="*/ 5 h 112"/>
              <a:gd name="T18" fmla="*/ 11 w 80"/>
              <a:gd name="T19" fmla="*/ 18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112"/>
              <a:gd name="T32" fmla="*/ 80 w 80"/>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112">
                <a:moveTo>
                  <a:pt x="48" y="112"/>
                </a:moveTo>
                <a:lnTo>
                  <a:pt x="80" y="74"/>
                </a:lnTo>
                <a:lnTo>
                  <a:pt x="67" y="66"/>
                </a:lnTo>
                <a:lnTo>
                  <a:pt x="73" y="46"/>
                </a:lnTo>
                <a:lnTo>
                  <a:pt x="54" y="0"/>
                </a:lnTo>
                <a:lnTo>
                  <a:pt x="44" y="10"/>
                </a:lnTo>
                <a:lnTo>
                  <a:pt x="27" y="2"/>
                </a:lnTo>
                <a:lnTo>
                  <a:pt x="11" y="15"/>
                </a:lnTo>
                <a:lnTo>
                  <a:pt x="0" y="33"/>
                </a:lnTo>
                <a:lnTo>
                  <a:pt x="48" y="11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36" name="Freeform 232"/>
          <p:cNvSpPr>
            <a:spLocks/>
          </p:cNvSpPr>
          <p:nvPr/>
        </p:nvSpPr>
        <p:spPr bwMode="auto">
          <a:xfrm>
            <a:off x="6660639" y="4269270"/>
            <a:ext cx="161925" cy="277813"/>
          </a:xfrm>
          <a:custGeom>
            <a:avLst/>
            <a:gdLst>
              <a:gd name="T0" fmla="*/ 10 w 214"/>
              <a:gd name="T1" fmla="*/ 40 h 425"/>
              <a:gd name="T2" fmla="*/ 11 w 214"/>
              <a:gd name="T3" fmla="*/ 32 h 425"/>
              <a:gd name="T4" fmla="*/ 16 w 214"/>
              <a:gd name="T5" fmla="*/ 31 h 425"/>
              <a:gd name="T6" fmla="*/ 19 w 214"/>
              <a:gd name="T7" fmla="*/ 17 h 425"/>
              <a:gd name="T8" fmla="*/ 15 w 214"/>
              <a:gd name="T9" fmla="*/ 8 h 425"/>
              <a:gd name="T10" fmla="*/ 15 w 214"/>
              <a:gd name="T11" fmla="*/ 0 h 425"/>
              <a:gd name="T12" fmla="*/ 20 w 214"/>
              <a:gd name="T13" fmla="*/ 0 h 425"/>
              <a:gd name="T14" fmla="*/ 20 w 214"/>
              <a:gd name="T15" fmla="*/ 3 h 425"/>
              <a:gd name="T16" fmla="*/ 27 w 214"/>
              <a:gd name="T17" fmla="*/ 2 h 425"/>
              <a:gd name="T18" fmla="*/ 30 w 214"/>
              <a:gd name="T19" fmla="*/ 9 h 425"/>
              <a:gd name="T20" fmla="*/ 32 w 214"/>
              <a:gd name="T21" fmla="*/ 17 h 425"/>
              <a:gd name="T22" fmla="*/ 47 w 214"/>
              <a:gd name="T23" fmla="*/ 25 h 425"/>
              <a:gd name="T24" fmla="*/ 49 w 214"/>
              <a:gd name="T25" fmla="*/ 30 h 425"/>
              <a:gd name="T26" fmla="*/ 40 w 214"/>
              <a:gd name="T27" fmla="*/ 32 h 425"/>
              <a:gd name="T28" fmla="*/ 42 w 214"/>
              <a:gd name="T29" fmla="*/ 36 h 425"/>
              <a:gd name="T30" fmla="*/ 46 w 214"/>
              <a:gd name="T31" fmla="*/ 37 h 425"/>
              <a:gd name="T32" fmla="*/ 45 w 214"/>
              <a:gd name="T33" fmla="*/ 45 h 425"/>
              <a:gd name="T34" fmla="*/ 46 w 214"/>
              <a:gd name="T35" fmla="*/ 51 h 425"/>
              <a:gd name="T36" fmla="*/ 42 w 214"/>
              <a:gd name="T37" fmla="*/ 53 h 425"/>
              <a:gd name="T38" fmla="*/ 46 w 214"/>
              <a:gd name="T39" fmla="*/ 58 h 425"/>
              <a:gd name="T40" fmla="*/ 45 w 214"/>
              <a:gd name="T41" fmla="*/ 61 h 425"/>
              <a:gd name="T42" fmla="*/ 48 w 214"/>
              <a:gd name="T43" fmla="*/ 70 h 425"/>
              <a:gd name="T44" fmla="*/ 42 w 214"/>
              <a:gd name="T45" fmla="*/ 72 h 425"/>
              <a:gd name="T46" fmla="*/ 41 w 214"/>
              <a:gd name="T47" fmla="*/ 69 h 425"/>
              <a:gd name="T48" fmla="*/ 36 w 214"/>
              <a:gd name="T49" fmla="*/ 67 h 425"/>
              <a:gd name="T50" fmla="*/ 29 w 214"/>
              <a:gd name="T51" fmla="*/ 68 h 425"/>
              <a:gd name="T52" fmla="*/ 20 w 214"/>
              <a:gd name="T53" fmla="*/ 68 h 425"/>
              <a:gd name="T54" fmla="*/ 18 w 214"/>
              <a:gd name="T55" fmla="*/ 72 h 425"/>
              <a:gd name="T56" fmla="*/ 12 w 214"/>
              <a:gd name="T57" fmla="*/ 69 h 425"/>
              <a:gd name="T58" fmla="*/ 0 w 214"/>
              <a:gd name="T59" fmla="*/ 49 h 425"/>
              <a:gd name="T60" fmla="*/ 10 w 214"/>
              <a:gd name="T61" fmla="*/ 47 h 425"/>
              <a:gd name="T62" fmla="*/ 7 w 214"/>
              <a:gd name="T63" fmla="*/ 45 h 425"/>
              <a:gd name="T64" fmla="*/ 7 w 214"/>
              <a:gd name="T65" fmla="*/ 40 h 425"/>
              <a:gd name="T66" fmla="*/ 10 w 214"/>
              <a:gd name="T67" fmla="*/ 40 h 4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4"/>
              <a:gd name="T103" fmla="*/ 0 h 425"/>
              <a:gd name="T104" fmla="*/ 214 w 214"/>
              <a:gd name="T105" fmla="*/ 425 h 4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4" h="425">
                <a:moveTo>
                  <a:pt x="42" y="232"/>
                </a:moveTo>
                <a:lnTo>
                  <a:pt x="49" y="190"/>
                </a:lnTo>
                <a:lnTo>
                  <a:pt x="69" y="181"/>
                </a:lnTo>
                <a:lnTo>
                  <a:pt x="82" y="100"/>
                </a:lnTo>
                <a:lnTo>
                  <a:pt x="68" y="47"/>
                </a:lnTo>
                <a:lnTo>
                  <a:pt x="64" y="0"/>
                </a:lnTo>
                <a:lnTo>
                  <a:pt x="85" y="0"/>
                </a:lnTo>
                <a:lnTo>
                  <a:pt x="90" y="17"/>
                </a:lnTo>
                <a:lnTo>
                  <a:pt x="120" y="15"/>
                </a:lnTo>
                <a:lnTo>
                  <a:pt x="133" y="56"/>
                </a:lnTo>
                <a:lnTo>
                  <a:pt x="141" y="103"/>
                </a:lnTo>
                <a:lnTo>
                  <a:pt x="207" y="149"/>
                </a:lnTo>
                <a:lnTo>
                  <a:pt x="214" y="177"/>
                </a:lnTo>
                <a:lnTo>
                  <a:pt x="177" y="190"/>
                </a:lnTo>
                <a:lnTo>
                  <a:pt x="187" y="212"/>
                </a:lnTo>
                <a:lnTo>
                  <a:pt x="203" y="219"/>
                </a:lnTo>
                <a:lnTo>
                  <a:pt x="198" y="265"/>
                </a:lnTo>
                <a:lnTo>
                  <a:pt x="203" y="299"/>
                </a:lnTo>
                <a:lnTo>
                  <a:pt x="187" y="310"/>
                </a:lnTo>
                <a:lnTo>
                  <a:pt x="203" y="341"/>
                </a:lnTo>
                <a:lnTo>
                  <a:pt x="197" y="362"/>
                </a:lnTo>
                <a:lnTo>
                  <a:pt x="209" y="410"/>
                </a:lnTo>
                <a:lnTo>
                  <a:pt x="186" y="423"/>
                </a:lnTo>
                <a:lnTo>
                  <a:pt x="180" y="406"/>
                </a:lnTo>
                <a:lnTo>
                  <a:pt x="157" y="396"/>
                </a:lnTo>
                <a:lnTo>
                  <a:pt x="125" y="398"/>
                </a:lnTo>
                <a:lnTo>
                  <a:pt x="87" y="403"/>
                </a:lnTo>
                <a:lnTo>
                  <a:pt x="77" y="425"/>
                </a:lnTo>
                <a:lnTo>
                  <a:pt x="52" y="407"/>
                </a:lnTo>
                <a:lnTo>
                  <a:pt x="0" y="289"/>
                </a:lnTo>
                <a:lnTo>
                  <a:pt x="41" y="276"/>
                </a:lnTo>
                <a:lnTo>
                  <a:pt x="31" y="267"/>
                </a:lnTo>
                <a:lnTo>
                  <a:pt x="31" y="235"/>
                </a:lnTo>
                <a:lnTo>
                  <a:pt x="42" y="23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37" name="Freeform 233"/>
          <p:cNvSpPr>
            <a:spLocks/>
          </p:cNvSpPr>
          <p:nvPr/>
        </p:nvSpPr>
        <p:spPr bwMode="auto">
          <a:xfrm>
            <a:off x="6716202" y="4528032"/>
            <a:ext cx="101600" cy="114300"/>
          </a:xfrm>
          <a:custGeom>
            <a:avLst/>
            <a:gdLst>
              <a:gd name="T0" fmla="*/ 0 w 134"/>
              <a:gd name="T1" fmla="*/ 12 h 175"/>
              <a:gd name="T2" fmla="*/ 9 w 134"/>
              <a:gd name="T3" fmla="*/ 17 h 175"/>
              <a:gd name="T4" fmla="*/ 15 w 134"/>
              <a:gd name="T5" fmla="*/ 17 h 175"/>
              <a:gd name="T6" fmla="*/ 13 w 134"/>
              <a:gd name="T7" fmla="*/ 26 h 175"/>
              <a:gd name="T8" fmla="*/ 20 w 134"/>
              <a:gd name="T9" fmla="*/ 30 h 175"/>
              <a:gd name="T10" fmla="*/ 24 w 134"/>
              <a:gd name="T11" fmla="*/ 22 h 175"/>
              <a:gd name="T12" fmla="*/ 31 w 134"/>
              <a:gd name="T13" fmla="*/ 17 h 175"/>
              <a:gd name="T14" fmla="*/ 26 w 134"/>
              <a:gd name="T15" fmla="*/ 10 h 175"/>
              <a:gd name="T16" fmla="*/ 27 w 134"/>
              <a:gd name="T17" fmla="*/ 8 h 175"/>
              <a:gd name="T18" fmla="*/ 31 w 134"/>
              <a:gd name="T19" fmla="*/ 9 h 175"/>
              <a:gd name="T20" fmla="*/ 31 w 134"/>
              <a:gd name="T21" fmla="*/ 2 h 175"/>
              <a:gd name="T22" fmla="*/ 25 w 134"/>
              <a:gd name="T23" fmla="*/ 5 h 175"/>
              <a:gd name="T24" fmla="*/ 24 w 134"/>
              <a:gd name="T25" fmla="*/ 2 h 175"/>
              <a:gd name="T26" fmla="*/ 19 w 134"/>
              <a:gd name="T27" fmla="*/ 0 h 175"/>
              <a:gd name="T28" fmla="*/ 11 w 134"/>
              <a:gd name="T29" fmla="*/ 0 h 175"/>
              <a:gd name="T30" fmla="*/ 3 w 134"/>
              <a:gd name="T31" fmla="*/ 1 h 175"/>
              <a:gd name="T32" fmla="*/ 0 w 134"/>
              <a:gd name="T33" fmla="*/ 5 h 175"/>
              <a:gd name="T34" fmla="*/ 0 w 134"/>
              <a:gd name="T35" fmla="*/ 12 h 1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75"/>
              <a:gd name="T56" fmla="*/ 134 w 134"/>
              <a:gd name="T57" fmla="*/ 175 h 1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75">
                <a:moveTo>
                  <a:pt x="0" y="73"/>
                </a:moveTo>
                <a:lnTo>
                  <a:pt x="37" y="101"/>
                </a:lnTo>
                <a:lnTo>
                  <a:pt x="67" y="100"/>
                </a:lnTo>
                <a:lnTo>
                  <a:pt x="56" y="152"/>
                </a:lnTo>
                <a:lnTo>
                  <a:pt x="86" y="175"/>
                </a:lnTo>
                <a:lnTo>
                  <a:pt x="105" y="131"/>
                </a:lnTo>
                <a:lnTo>
                  <a:pt x="133" y="102"/>
                </a:lnTo>
                <a:lnTo>
                  <a:pt x="113" y="60"/>
                </a:lnTo>
                <a:lnTo>
                  <a:pt x="120" y="45"/>
                </a:lnTo>
                <a:lnTo>
                  <a:pt x="134" y="50"/>
                </a:lnTo>
                <a:lnTo>
                  <a:pt x="134" y="14"/>
                </a:lnTo>
                <a:lnTo>
                  <a:pt x="111" y="27"/>
                </a:lnTo>
                <a:lnTo>
                  <a:pt x="105" y="10"/>
                </a:lnTo>
                <a:lnTo>
                  <a:pt x="82" y="0"/>
                </a:lnTo>
                <a:lnTo>
                  <a:pt x="50" y="2"/>
                </a:lnTo>
                <a:lnTo>
                  <a:pt x="12" y="7"/>
                </a:lnTo>
                <a:lnTo>
                  <a:pt x="2" y="29"/>
                </a:lnTo>
                <a:lnTo>
                  <a:pt x="0" y="7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38" name="Freeform 234"/>
          <p:cNvSpPr>
            <a:spLocks/>
          </p:cNvSpPr>
          <p:nvPr/>
        </p:nvSpPr>
        <p:spPr bwMode="auto">
          <a:xfrm>
            <a:off x="6682864" y="4575657"/>
            <a:ext cx="98425" cy="193675"/>
          </a:xfrm>
          <a:custGeom>
            <a:avLst/>
            <a:gdLst>
              <a:gd name="T0" fmla="*/ 3 w 133"/>
              <a:gd name="T1" fmla="*/ 45 h 297"/>
              <a:gd name="T2" fmla="*/ 6 w 133"/>
              <a:gd name="T3" fmla="*/ 46 h 297"/>
              <a:gd name="T4" fmla="*/ 8 w 133"/>
              <a:gd name="T5" fmla="*/ 42 h 297"/>
              <a:gd name="T6" fmla="*/ 14 w 133"/>
              <a:gd name="T7" fmla="*/ 39 h 297"/>
              <a:gd name="T8" fmla="*/ 17 w 133"/>
              <a:gd name="T9" fmla="*/ 41 h 297"/>
              <a:gd name="T10" fmla="*/ 14 w 133"/>
              <a:gd name="T11" fmla="*/ 46 h 297"/>
              <a:gd name="T12" fmla="*/ 21 w 133"/>
              <a:gd name="T13" fmla="*/ 46 h 297"/>
              <a:gd name="T14" fmla="*/ 25 w 133"/>
              <a:gd name="T15" fmla="*/ 50 h 297"/>
              <a:gd name="T16" fmla="*/ 29 w 133"/>
              <a:gd name="T17" fmla="*/ 40 h 297"/>
              <a:gd name="T18" fmla="*/ 26 w 133"/>
              <a:gd name="T19" fmla="*/ 34 h 297"/>
              <a:gd name="T20" fmla="*/ 28 w 133"/>
              <a:gd name="T21" fmla="*/ 32 h 297"/>
              <a:gd name="T22" fmla="*/ 26 w 133"/>
              <a:gd name="T23" fmla="*/ 26 h 297"/>
              <a:gd name="T24" fmla="*/ 29 w 133"/>
              <a:gd name="T25" fmla="*/ 18 h 297"/>
              <a:gd name="T26" fmla="*/ 29 w 133"/>
              <a:gd name="T27" fmla="*/ 17 h 297"/>
              <a:gd name="T28" fmla="*/ 22 w 133"/>
              <a:gd name="T29" fmla="*/ 13 h 297"/>
              <a:gd name="T30" fmla="*/ 25 w 133"/>
              <a:gd name="T31" fmla="*/ 5 h 297"/>
              <a:gd name="T32" fmla="*/ 18 w 133"/>
              <a:gd name="T33" fmla="*/ 5 h 297"/>
              <a:gd name="T34" fmla="*/ 10 w 133"/>
              <a:gd name="T35" fmla="*/ 0 h 297"/>
              <a:gd name="T36" fmla="*/ 9 w 133"/>
              <a:gd name="T37" fmla="*/ 5 h 297"/>
              <a:gd name="T38" fmla="*/ 5 w 133"/>
              <a:gd name="T39" fmla="*/ 6 h 297"/>
              <a:gd name="T40" fmla="*/ 1 w 133"/>
              <a:gd name="T41" fmla="*/ 9 h 297"/>
              <a:gd name="T42" fmla="*/ 0 w 133"/>
              <a:gd name="T43" fmla="*/ 15 h 297"/>
              <a:gd name="T44" fmla="*/ 4 w 133"/>
              <a:gd name="T45" fmla="*/ 17 h 297"/>
              <a:gd name="T46" fmla="*/ 10 w 133"/>
              <a:gd name="T47" fmla="*/ 17 h 297"/>
              <a:gd name="T48" fmla="*/ 12 w 133"/>
              <a:gd name="T49" fmla="*/ 26 h 297"/>
              <a:gd name="T50" fmla="*/ 7 w 133"/>
              <a:gd name="T51" fmla="*/ 34 h 297"/>
              <a:gd name="T52" fmla="*/ 3 w 133"/>
              <a:gd name="T53" fmla="*/ 39 h 297"/>
              <a:gd name="T54" fmla="*/ 3 w 133"/>
              <a:gd name="T55" fmla="*/ 45 h 2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3"/>
              <a:gd name="T85" fmla="*/ 0 h 297"/>
              <a:gd name="T86" fmla="*/ 133 w 133"/>
              <a:gd name="T87" fmla="*/ 297 h 29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3" h="297">
                <a:moveTo>
                  <a:pt x="14" y="267"/>
                </a:moveTo>
                <a:lnTo>
                  <a:pt x="25" y="272"/>
                </a:lnTo>
                <a:lnTo>
                  <a:pt x="38" y="248"/>
                </a:lnTo>
                <a:lnTo>
                  <a:pt x="62" y="231"/>
                </a:lnTo>
                <a:lnTo>
                  <a:pt x="77" y="245"/>
                </a:lnTo>
                <a:lnTo>
                  <a:pt x="67" y="271"/>
                </a:lnTo>
                <a:lnTo>
                  <a:pt x="97" y="271"/>
                </a:lnTo>
                <a:lnTo>
                  <a:pt x="114" y="297"/>
                </a:lnTo>
                <a:lnTo>
                  <a:pt x="133" y="239"/>
                </a:lnTo>
                <a:lnTo>
                  <a:pt x="119" y="202"/>
                </a:lnTo>
                <a:lnTo>
                  <a:pt x="126" y="187"/>
                </a:lnTo>
                <a:lnTo>
                  <a:pt x="121" y="157"/>
                </a:lnTo>
                <a:lnTo>
                  <a:pt x="133" y="109"/>
                </a:lnTo>
                <a:lnTo>
                  <a:pt x="133" y="102"/>
                </a:lnTo>
                <a:lnTo>
                  <a:pt x="103" y="79"/>
                </a:lnTo>
                <a:lnTo>
                  <a:pt x="114" y="27"/>
                </a:lnTo>
                <a:lnTo>
                  <a:pt x="84" y="28"/>
                </a:lnTo>
                <a:lnTo>
                  <a:pt x="47" y="0"/>
                </a:lnTo>
                <a:lnTo>
                  <a:pt x="40" y="30"/>
                </a:lnTo>
                <a:lnTo>
                  <a:pt x="24" y="35"/>
                </a:lnTo>
                <a:lnTo>
                  <a:pt x="5" y="50"/>
                </a:lnTo>
                <a:lnTo>
                  <a:pt x="0" y="90"/>
                </a:lnTo>
                <a:lnTo>
                  <a:pt x="19" y="102"/>
                </a:lnTo>
                <a:lnTo>
                  <a:pt x="46" y="101"/>
                </a:lnTo>
                <a:lnTo>
                  <a:pt x="55" y="157"/>
                </a:lnTo>
                <a:lnTo>
                  <a:pt x="34" y="199"/>
                </a:lnTo>
                <a:lnTo>
                  <a:pt x="16" y="234"/>
                </a:lnTo>
                <a:lnTo>
                  <a:pt x="14" y="267"/>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39" name="Freeform 235"/>
          <p:cNvSpPr>
            <a:spLocks/>
          </p:cNvSpPr>
          <p:nvPr/>
        </p:nvSpPr>
        <p:spPr bwMode="auto">
          <a:xfrm>
            <a:off x="6793989" y="4366107"/>
            <a:ext cx="136525" cy="215900"/>
          </a:xfrm>
          <a:custGeom>
            <a:avLst/>
            <a:gdLst>
              <a:gd name="T0" fmla="*/ 26 w 180"/>
              <a:gd name="T1" fmla="*/ 33 h 328"/>
              <a:gd name="T2" fmla="*/ 32 w 180"/>
              <a:gd name="T3" fmla="*/ 33 h 328"/>
              <a:gd name="T4" fmla="*/ 36 w 180"/>
              <a:gd name="T5" fmla="*/ 30 h 328"/>
              <a:gd name="T6" fmla="*/ 41 w 180"/>
              <a:gd name="T7" fmla="*/ 31 h 328"/>
              <a:gd name="T8" fmla="*/ 39 w 180"/>
              <a:gd name="T9" fmla="*/ 26 h 328"/>
              <a:gd name="T10" fmla="*/ 29 w 180"/>
              <a:gd name="T11" fmla="*/ 10 h 328"/>
              <a:gd name="T12" fmla="*/ 28 w 180"/>
              <a:gd name="T13" fmla="*/ 2 h 328"/>
              <a:gd name="T14" fmla="*/ 7 w 180"/>
              <a:gd name="T15" fmla="*/ 0 h 328"/>
              <a:gd name="T16" fmla="*/ 9 w 180"/>
              <a:gd name="T17" fmla="*/ 5 h 328"/>
              <a:gd name="T18" fmla="*/ 0 w 180"/>
              <a:gd name="T19" fmla="*/ 7 h 328"/>
              <a:gd name="T20" fmla="*/ 2 w 180"/>
              <a:gd name="T21" fmla="*/ 11 h 328"/>
              <a:gd name="T22" fmla="*/ 6 w 180"/>
              <a:gd name="T23" fmla="*/ 12 h 328"/>
              <a:gd name="T24" fmla="*/ 5 w 180"/>
              <a:gd name="T25" fmla="*/ 20 h 328"/>
              <a:gd name="T26" fmla="*/ 6 w 180"/>
              <a:gd name="T27" fmla="*/ 26 h 328"/>
              <a:gd name="T28" fmla="*/ 2 w 180"/>
              <a:gd name="T29" fmla="*/ 28 h 328"/>
              <a:gd name="T30" fmla="*/ 6 w 180"/>
              <a:gd name="T31" fmla="*/ 33 h 328"/>
              <a:gd name="T32" fmla="*/ 5 w 180"/>
              <a:gd name="T33" fmla="*/ 36 h 328"/>
              <a:gd name="T34" fmla="*/ 7 w 180"/>
              <a:gd name="T35" fmla="*/ 45 h 328"/>
              <a:gd name="T36" fmla="*/ 7 w 180"/>
              <a:gd name="T37" fmla="*/ 51 h 328"/>
              <a:gd name="T38" fmla="*/ 20 w 180"/>
              <a:gd name="T39" fmla="*/ 53 h 328"/>
              <a:gd name="T40" fmla="*/ 24 w 180"/>
              <a:gd name="T41" fmla="*/ 56 h 328"/>
              <a:gd name="T42" fmla="*/ 24 w 180"/>
              <a:gd name="T43" fmla="*/ 51 h 328"/>
              <a:gd name="T44" fmla="*/ 18 w 180"/>
              <a:gd name="T45" fmla="*/ 47 h 328"/>
              <a:gd name="T46" fmla="*/ 24 w 180"/>
              <a:gd name="T47" fmla="*/ 44 h 328"/>
              <a:gd name="T48" fmla="*/ 29 w 180"/>
              <a:gd name="T49" fmla="*/ 39 h 328"/>
              <a:gd name="T50" fmla="*/ 26 w 180"/>
              <a:gd name="T51" fmla="*/ 33 h 3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328"/>
              <a:gd name="T80" fmla="*/ 180 w 180"/>
              <a:gd name="T81" fmla="*/ 328 h 3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328">
                <a:moveTo>
                  <a:pt x="114" y="192"/>
                </a:moveTo>
                <a:lnTo>
                  <a:pt x="141" y="192"/>
                </a:lnTo>
                <a:lnTo>
                  <a:pt x="159" y="176"/>
                </a:lnTo>
                <a:lnTo>
                  <a:pt x="180" y="181"/>
                </a:lnTo>
                <a:lnTo>
                  <a:pt x="170" y="152"/>
                </a:lnTo>
                <a:lnTo>
                  <a:pt x="127" y="58"/>
                </a:lnTo>
                <a:lnTo>
                  <a:pt x="123" y="15"/>
                </a:lnTo>
                <a:lnTo>
                  <a:pt x="30" y="0"/>
                </a:lnTo>
                <a:lnTo>
                  <a:pt x="37" y="28"/>
                </a:lnTo>
                <a:lnTo>
                  <a:pt x="0" y="41"/>
                </a:lnTo>
                <a:lnTo>
                  <a:pt x="10" y="63"/>
                </a:lnTo>
                <a:lnTo>
                  <a:pt x="26" y="70"/>
                </a:lnTo>
                <a:lnTo>
                  <a:pt x="21" y="116"/>
                </a:lnTo>
                <a:lnTo>
                  <a:pt x="26" y="150"/>
                </a:lnTo>
                <a:lnTo>
                  <a:pt x="10" y="161"/>
                </a:lnTo>
                <a:lnTo>
                  <a:pt x="26" y="192"/>
                </a:lnTo>
                <a:lnTo>
                  <a:pt x="20" y="213"/>
                </a:lnTo>
                <a:lnTo>
                  <a:pt x="32" y="261"/>
                </a:lnTo>
                <a:lnTo>
                  <a:pt x="32" y="297"/>
                </a:lnTo>
                <a:lnTo>
                  <a:pt x="85" y="312"/>
                </a:lnTo>
                <a:lnTo>
                  <a:pt x="106" y="328"/>
                </a:lnTo>
                <a:lnTo>
                  <a:pt x="107" y="294"/>
                </a:lnTo>
                <a:lnTo>
                  <a:pt x="79" y="275"/>
                </a:lnTo>
                <a:lnTo>
                  <a:pt x="105" y="259"/>
                </a:lnTo>
                <a:lnTo>
                  <a:pt x="126" y="229"/>
                </a:lnTo>
                <a:lnTo>
                  <a:pt x="114" y="19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40" name="Freeform 236"/>
          <p:cNvSpPr>
            <a:spLocks/>
          </p:cNvSpPr>
          <p:nvPr/>
        </p:nvSpPr>
        <p:spPr bwMode="auto">
          <a:xfrm>
            <a:off x="6881302" y="4329595"/>
            <a:ext cx="112713" cy="136525"/>
          </a:xfrm>
          <a:custGeom>
            <a:avLst/>
            <a:gdLst>
              <a:gd name="T0" fmla="*/ 0 w 150"/>
              <a:gd name="T1" fmla="*/ 3 h 208"/>
              <a:gd name="T2" fmla="*/ 2 w 150"/>
              <a:gd name="T3" fmla="*/ 12 h 208"/>
              <a:gd name="T4" fmla="*/ 3 w 150"/>
              <a:gd name="T5" fmla="*/ 19 h 208"/>
              <a:gd name="T6" fmla="*/ 12 w 150"/>
              <a:gd name="T7" fmla="*/ 36 h 208"/>
              <a:gd name="T8" fmla="*/ 25 w 150"/>
              <a:gd name="T9" fmla="*/ 33 h 208"/>
              <a:gd name="T10" fmla="*/ 25 w 150"/>
              <a:gd name="T11" fmla="*/ 31 h 208"/>
              <a:gd name="T12" fmla="*/ 27 w 150"/>
              <a:gd name="T13" fmla="*/ 29 h 208"/>
              <a:gd name="T14" fmla="*/ 34 w 150"/>
              <a:gd name="T15" fmla="*/ 14 h 208"/>
              <a:gd name="T16" fmla="*/ 27 w 150"/>
              <a:gd name="T17" fmla="*/ 10 h 208"/>
              <a:gd name="T18" fmla="*/ 24 w 150"/>
              <a:gd name="T19" fmla="*/ 5 h 208"/>
              <a:gd name="T20" fmla="*/ 20 w 150"/>
              <a:gd name="T21" fmla="*/ 6 h 208"/>
              <a:gd name="T22" fmla="*/ 18 w 150"/>
              <a:gd name="T23" fmla="*/ 4 h 208"/>
              <a:gd name="T24" fmla="*/ 14 w 150"/>
              <a:gd name="T25" fmla="*/ 6 h 208"/>
              <a:gd name="T26" fmla="*/ 9 w 150"/>
              <a:gd name="T27" fmla="*/ 4 h 208"/>
              <a:gd name="T28" fmla="*/ 9 w 150"/>
              <a:gd name="T29" fmla="*/ 0 h 208"/>
              <a:gd name="T30" fmla="*/ 5 w 150"/>
              <a:gd name="T31" fmla="*/ 0 h 208"/>
              <a:gd name="T32" fmla="*/ 0 w 150"/>
              <a:gd name="T33" fmla="*/ 3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0"/>
              <a:gd name="T52" fmla="*/ 0 h 208"/>
              <a:gd name="T53" fmla="*/ 150 w 150"/>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0" h="208">
                <a:moveTo>
                  <a:pt x="0" y="16"/>
                </a:moveTo>
                <a:lnTo>
                  <a:pt x="8" y="71"/>
                </a:lnTo>
                <a:lnTo>
                  <a:pt x="12" y="114"/>
                </a:lnTo>
                <a:lnTo>
                  <a:pt x="55" y="208"/>
                </a:lnTo>
                <a:lnTo>
                  <a:pt x="109" y="196"/>
                </a:lnTo>
                <a:lnTo>
                  <a:pt x="110" y="180"/>
                </a:lnTo>
                <a:lnTo>
                  <a:pt x="123" y="169"/>
                </a:lnTo>
                <a:lnTo>
                  <a:pt x="150" y="80"/>
                </a:lnTo>
                <a:lnTo>
                  <a:pt x="122" y="59"/>
                </a:lnTo>
                <a:lnTo>
                  <a:pt x="105" y="32"/>
                </a:lnTo>
                <a:lnTo>
                  <a:pt x="91" y="35"/>
                </a:lnTo>
                <a:lnTo>
                  <a:pt x="83" y="24"/>
                </a:lnTo>
                <a:lnTo>
                  <a:pt x="62" y="37"/>
                </a:lnTo>
                <a:lnTo>
                  <a:pt x="41" y="21"/>
                </a:lnTo>
                <a:lnTo>
                  <a:pt x="39" y="0"/>
                </a:lnTo>
                <a:lnTo>
                  <a:pt x="23" y="1"/>
                </a:lnTo>
                <a:lnTo>
                  <a:pt x="0" y="1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41" name="Freeform 237"/>
          <p:cNvSpPr>
            <a:spLocks/>
          </p:cNvSpPr>
          <p:nvPr/>
        </p:nvSpPr>
        <p:spPr bwMode="auto">
          <a:xfrm>
            <a:off x="6781289" y="4556607"/>
            <a:ext cx="111125" cy="115888"/>
          </a:xfrm>
          <a:custGeom>
            <a:avLst/>
            <a:gdLst>
              <a:gd name="T0" fmla="*/ 8 w 146"/>
              <a:gd name="T1" fmla="*/ 23 h 176"/>
              <a:gd name="T2" fmla="*/ 10 w 146"/>
              <a:gd name="T3" fmla="*/ 26 h 176"/>
              <a:gd name="T4" fmla="*/ 17 w 146"/>
              <a:gd name="T5" fmla="*/ 25 h 176"/>
              <a:gd name="T6" fmla="*/ 21 w 146"/>
              <a:gd name="T7" fmla="*/ 30 h 176"/>
              <a:gd name="T8" fmla="*/ 31 w 146"/>
              <a:gd name="T9" fmla="*/ 29 h 176"/>
              <a:gd name="T10" fmla="*/ 34 w 146"/>
              <a:gd name="T11" fmla="*/ 22 h 176"/>
              <a:gd name="T12" fmla="*/ 30 w 146"/>
              <a:gd name="T13" fmla="*/ 18 h 176"/>
              <a:gd name="T14" fmla="*/ 26 w 146"/>
              <a:gd name="T15" fmla="*/ 12 h 176"/>
              <a:gd name="T16" fmla="*/ 28 w 146"/>
              <a:gd name="T17" fmla="*/ 6 h 176"/>
              <a:gd name="T18" fmla="*/ 23 w 146"/>
              <a:gd name="T19" fmla="*/ 3 h 176"/>
              <a:gd name="T20" fmla="*/ 11 w 146"/>
              <a:gd name="T21" fmla="*/ 1 h 176"/>
              <a:gd name="T22" fmla="*/ 8 w 146"/>
              <a:gd name="T23" fmla="*/ 0 h 176"/>
              <a:gd name="T24" fmla="*/ 6 w 146"/>
              <a:gd name="T25" fmla="*/ 2 h 176"/>
              <a:gd name="T26" fmla="*/ 11 w 146"/>
              <a:gd name="T27" fmla="*/ 10 h 176"/>
              <a:gd name="T28" fmla="*/ 4 w 146"/>
              <a:gd name="T29" fmla="*/ 15 h 176"/>
              <a:gd name="T30" fmla="*/ 0 w 146"/>
              <a:gd name="T31" fmla="*/ 22 h 176"/>
              <a:gd name="T32" fmla="*/ 0 w 146"/>
              <a:gd name="T33" fmla="*/ 24 h 176"/>
              <a:gd name="T34" fmla="*/ 8 w 146"/>
              <a:gd name="T35" fmla="*/ 23 h 1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6"/>
              <a:gd name="T55" fmla="*/ 0 h 176"/>
              <a:gd name="T56" fmla="*/ 146 w 146"/>
              <a:gd name="T57" fmla="*/ 176 h 1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6" h="176">
                <a:moveTo>
                  <a:pt x="33" y="136"/>
                </a:moveTo>
                <a:lnTo>
                  <a:pt x="44" y="151"/>
                </a:lnTo>
                <a:lnTo>
                  <a:pt x="73" y="147"/>
                </a:lnTo>
                <a:lnTo>
                  <a:pt x="89" y="176"/>
                </a:lnTo>
                <a:lnTo>
                  <a:pt x="134" y="169"/>
                </a:lnTo>
                <a:lnTo>
                  <a:pt x="146" y="131"/>
                </a:lnTo>
                <a:lnTo>
                  <a:pt x="131" y="105"/>
                </a:lnTo>
                <a:lnTo>
                  <a:pt x="114" y="72"/>
                </a:lnTo>
                <a:lnTo>
                  <a:pt x="122" y="36"/>
                </a:lnTo>
                <a:lnTo>
                  <a:pt x="101" y="20"/>
                </a:lnTo>
                <a:lnTo>
                  <a:pt x="48" y="5"/>
                </a:lnTo>
                <a:lnTo>
                  <a:pt x="34" y="0"/>
                </a:lnTo>
                <a:lnTo>
                  <a:pt x="27" y="15"/>
                </a:lnTo>
                <a:lnTo>
                  <a:pt x="47" y="57"/>
                </a:lnTo>
                <a:lnTo>
                  <a:pt x="19" y="86"/>
                </a:lnTo>
                <a:lnTo>
                  <a:pt x="0" y="130"/>
                </a:lnTo>
                <a:lnTo>
                  <a:pt x="0" y="137"/>
                </a:lnTo>
                <a:lnTo>
                  <a:pt x="33" y="13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42" name="Freeform 238"/>
          <p:cNvSpPr>
            <a:spLocks/>
          </p:cNvSpPr>
          <p:nvPr/>
        </p:nvSpPr>
        <p:spPr bwMode="auto">
          <a:xfrm>
            <a:off x="6854314" y="4480407"/>
            <a:ext cx="125413" cy="146050"/>
          </a:xfrm>
          <a:custGeom>
            <a:avLst/>
            <a:gdLst>
              <a:gd name="T0" fmla="*/ 26 w 167"/>
              <a:gd name="T1" fmla="*/ 28 h 221"/>
              <a:gd name="T2" fmla="*/ 31 w 167"/>
              <a:gd name="T3" fmla="*/ 28 h 221"/>
              <a:gd name="T4" fmla="*/ 31 w 167"/>
              <a:gd name="T5" fmla="*/ 31 h 221"/>
              <a:gd name="T6" fmla="*/ 35 w 167"/>
              <a:gd name="T7" fmla="*/ 30 h 221"/>
              <a:gd name="T8" fmla="*/ 37 w 167"/>
              <a:gd name="T9" fmla="*/ 24 h 221"/>
              <a:gd name="T10" fmla="*/ 37 w 167"/>
              <a:gd name="T11" fmla="*/ 19 h 221"/>
              <a:gd name="T12" fmla="*/ 33 w 167"/>
              <a:gd name="T13" fmla="*/ 15 h 221"/>
              <a:gd name="T14" fmla="*/ 25 w 167"/>
              <a:gd name="T15" fmla="*/ 15 h 221"/>
              <a:gd name="T16" fmla="*/ 26 w 167"/>
              <a:gd name="T17" fmla="*/ 10 h 221"/>
              <a:gd name="T18" fmla="*/ 23 w 167"/>
              <a:gd name="T19" fmla="*/ 9 h 221"/>
              <a:gd name="T20" fmla="*/ 23 w 167"/>
              <a:gd name="T21" fmla="*/ 1 h 221"/>
              <a:gd name="T22" fmla="*/ 18 w 167"/>
              <a:gd name="T23" fmla="*/ 0 h 221"/>
              <a:gd name="T24" fmla="*/ 14 w 167"/>
              <a:gd name="T25" fmla="*/ 3 h 221"/>
              <a:gd name="T26" fmla="*/ 8 w 167"/>
              <a:gd name="T27" fmla="*/ 3 h 221"/>
              <a:gd name="T28" fmla="*/ 10 w 167"/>
              <a:gd name="T29" fmla="*/ 9 h 221"/>
              <a:gd name="T30" fmla="*/ 6 w 167"/>
              <a:gd name="T31" fmla="*/ 15 h 221"/>
              <a:gd name="T32" fmla="*/ 0 w 167"/>
              <a:gd name="T33" fmla="*/ 17 h 221"/>
              <a:gd name="T34" fmla="*/ 6 w 167"/>
              <a:gd name="T35" fmla="*/ 20 h 221"/>
              <a:gd name="T36" fmla="*/ 6 w 167"/>
              <a:gd name="T37" fmla="*/ 26 h 221"/>
              <a:gd name="T38" fmla="*/ 4 w 167"/>
              <a:gd name="T39" fmla="*/ 32 h 221"/>
              <a:gd name="T40" fmla="*/ 8 w 167"/>
              <a:gd name="T41" fmla="*/ 38 h 221"/>
              <a:gd name="T42" fmla="*/ 11 w 167"/>
              <a:gd name="T43" fmla="*/ 36 h 221"/>
              <a:gd name="T44" fmla="*/ 22 w 167"/>
              <a:gd name="T45" fmla="*/ 37 h 221"/>
              <a:gd name="T46" fmla="*/ 26 w 167"/>
              <a:gd name="T47" fmla="*/ 33 h 221"/>
              <a:gd name="T48" fmla="*/ 26 w 167"/>
              <a:gd name="T49" fmla="*/ 28 h 2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7"/>
              <a:gd name="T76" fmla="*/ 0 h 221"/>
              <a:gd name="T77" fmla="*/ 167 w 167"/>
              <a:gd name="T78" fmla="*/ 221 h 2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7" h="221">
                <a:moveTo>
                  <a:pt x="116" y="163"/>
                </a:moveTo>
                <a:lnTo>
                  <a:pt x="137" y="163"/>
                </a:lnTo>
                <a:lnTo>
                  <a:pt x="139" y="179"/>
                </a:lnTo>
                <a:lnTo>
                  <a:pt x="159" y="175"/>
                </a:lnTo>
                <a:lnTo>
                  <a:pt x="165" y="136"/>
                </a:lnTo>
                <a:lnTo>
                  <a:pt x="167" y="110"/>
                </a:lnTo>
                <a:lnTo>
                  <a:pt x="147" y="84"/>
                </a:lnTo>
                <a:lnTo>
                  <a:pt x="113" y="85"/>
                </a:lnTo>
                <a:lnTo>
                  <a:pt x="116" y="59"/>
                </a:lnTo>
                <a:lnTo>
                  <a:pt x="104" y="53"/>
                </a:lnTo>
                <a:lnTo>
                  <a:pt x="101" y="5"/>
                </a:lnTo>
                <a:lnTo>
                  <a:pt x="80" y="0"/>
                </a:lnTo>
                <a:lnTo>
                  <a:pt x="62" y="16"/>
                </a:lnTo>
                <a:lnTo>
                  <a:pt x="35" y="16"/>
                </a:lnTo>
                <a:lnTo>
                  <a:pt x="47" y="53"/>
                </a:lnTo>
                <a:lnTo>
                  <a:pt x="26" y="83"/>
                </a:lnTo>
                <a:lnTo>
                  <a:pt x="0" y="99"/>
                </a:lnTo>
                <a:lnTo>
                  <a:pt x="28" y="118"/>
                </a:lnTo>
                <a:lnTo>
                  <a:pt x="27" y="152"/>
                </a:lnTo>
                <a:lnTo>
                  <a:pt x="19" y="188"/>
                </a:lnTo>
                <a:lnTo>
                  <a:pt x="36" y="221"/>
                </a:lnTo>
                <a:lnTo>
                  <a:pt x="51" y="210"/>
                </a:lnTo>
                <a:lnTo>
                  <a:pt x="97" y="212"/>
                </a:lnTo>
                <a:lnTo>
                  <a:pt x="114" y="190"/>
                </a:lnTo>
                <a:lnTo>
                  <a:pt x="116" y="16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43" name="Freeform 239"/>
          <p:cNvSpPr>
            <a:spLocks/>
          </p:cNvSpPr>
          <p:nvPr/>
        </p:nvSpPr>
        <p:spPr bwMode="auto">
          <a:xfrm>
            <a:off x="6751127" y="4216882"/>
            <a:ext cx="250825" cy="158750"/>
          </a:xfrm>
          <a:custGeom>
            <a:avLst/>
            <a:gdLst>
              <a:gd name="T0" fmla="*/ 17 w 333"/>
              <a:gd name="T1" fmla="*/ 14 h 244"/>
              <a:gd name="T2" fmla="*/ 26 w 333"/>
              <a:gd name="T3" fmla="*/ 17 h 244"/>
              <a:gd name="T4" fmla="*/ 34 w 333"/>
              <a:gd name="T5" fmla="*/ 12 h 244"/>
              <a:gd name="T6" fmla="*/ 38 w 333"/>
              <a:gd name="T7" fmla="*/ 12 h 244"/>
              <a:gd name="T8" fmla="*/ 40 w 333"/>
              <a:gd name="T9" fmla="*/ 9 h 244"/>
              <a:gd name="T10" fmla="*/ 46 w 333"/>
              <a:gd name="T11" fmla="*/ 3 h 244"/>
              <a:gd name="T12" fmla="*/ 59 w 333"/>
              <a:gd name="T13" fmla="*/ 5 h 244"/>
              <a:gd name="T14" fmla="*/ 65 w 333"/>
              <a:gd name="T15" fmla="*/ 0 h 244"/>
              <a:gd name="T16" fmla="*/ 68 w 333"/>
              <a:gd name="T17" fmla="*/ 8 h 244"/>
              <a:gd name="T18" fmla="*/ 72 w 333"/>
              <a:gd name="T19" fmla="*/ 10 h 244"/>
              <a:gd name="T20" fmla="*/ 74 w 333"/>
              <a:gd name="T21" fmla="*/ 13 h 244"/>
              <a:gd name="T22" fmla="*/ 75 w 333"/>
              <a:gd name="T23" fmla="*/ 23 h 244"/>
              <a:gd name="T24" fmla="*/ 73 w 333"/>
              <a:gd name="T25" fmla="*/ 27 h 244"/>
              <a:gd name="T26" fmla="*/ 73 w 333"/>
              <a:gd name="T27" fmla="*/ 31 h 244"/>
              <a:gd name="T28" fmla="*/ 66 w 333"/>
              <a:gd name="T29" fmla="*/ 39 h 244"/>
              <a:gd name="T30" fmla="*/ 62 w 333"/>
              <a:gd name="T31" fmla="*/ 34 h 244"/>
              <a:gd name="T32" fmla="*/ 59 w 333"/>
              <a:gd name="T33" fmla="*/ 35 h 244"/>
              <a:gd name="T34" fmla="*/ 57 w 333"/>
              <a:gd name="T35" fmla="*/ 33 h 244"/>
              <a:gd name="T36" fmla="*/ 53 w 333"/>
              <a:gd name="T37" fmla="*/ 35 h 244"/>
              <a:gd name="T38" fmla="*/ 48 w 333"/>
              <a:gd name="T39" fmla="*/ 33 h 244"/>
              <a:gd name="T40" fmla="*/ 47 w 333"/>
              <a:gd name="T41" fmla="*/ 29 h 244"/>
              <a:gd name="T42" fmla="*/ 44 w 333"/>
              <a:gd name="T43" fmla="*/ 29 h 244"/>
              <a:gd name="T44" fmla="*/ 39 w 333"/>
              <a:gd name="T45" fmla="*/ 32 h 244"/>
              <a:gd name="T46" fmla="*/ 40 w 333"/>
              <a:gd name="T47" fmla="*/ 41 h 244"/>
              <a:gd name="T48" fmla="*/ 19 w 333"/>
              <a:gd name="T49" fmla="*/ 39 h 244"/>
              <a:gd name="T50" fmla="*/ 5 w 333"/>
              <a:gd name="T51" fmla="*/ 31 h 244"/>
              <a:gd name="T52" fmla="*/ 3 w 333"/>
              <a:gd name="T53" fmla="*/ 23 h 244"/>
              <a:gd name="T54" fmla="*/ 0 w 333"/>
              <a:gd name="T55" fmla="*/ 16 h 244"/>
              <a:gd name="T56" fmla="*/ 17 w 333"/>
              <a:gd name="T57" fmla="*/ 14 h 2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3"/>
              <a:gd name="T88" fmla="*/ 0 h 244"/>
              <a:gd name="T89" fmla="*/ 333 w 333"/>
              <a:gd name="T90" fmla="*/ 244 h 2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3" h="244">
                <a:moveTo>
                  <a:pt x="75" y="85"/>
                </a:moveTo>
                <a:lnTo>
                  <a:pt x="116" y="100"/>
                </a:lnTo>
                <a:lnTo>
                  <a:pt x="149" y="73"/>
                </a:lnTo>
                <a:lnTo>
                  <a:pt x="169" y="72"/>
                </a:lnTo>
                <a:lnTo>
                  <a:pt x="180" y="56"/>
                </a:lnTo>
                <a:lnTo>
                  <a:pt x="203" y="18"/>
                </a:lnTo>
                <a:lnTo>
                  <a:pt x="262" y="26"/>
                </a:lnTo>
                <a:lnTo>
                  <a:pt x="287" y="0"/>
                </a:lnTo>
                <a:lnTo>
                  <a:pt x="303" y="48"/>
                </a:lnTo>
                <a:lnTo>
                  <a:pt x="319" y="62"/>
                </a:lnTo>
                <a:lnTo>
                  <a:pt x="330" y="76"/>
                </a:lnTo>
                <a:lnTo>
                  <a:pt x="333" y="134"/>
                </a:lnTo>
                <a:lnTo>
                  <a:pt x="323" y="161"/>
                </a:lnTo>
                <a:lnTo>
                  <a:pt x="324" y="182"/>
                </a:lnTo>
                <a:lnTo>
                  <a:pt x="294" y="232"/>
                </a:lnTo>
                <a:lnTo>
                  <a:pt x="277" y="205"/>
                </a:lnTo>
                <a:lnTo>
                  <a:pt x="263" y="208"/>
                </a:lnTo>
                <a:lnTo>
                  <a:pt x="255" y="197"/>
                </a:lnTo>
                <a:lnTo>
                  <a:pt x="234" y="210"/>
                </a:lnTo>
                <a:lnTo>
                  <a:pt x="213" y="194"/>
                </a:lnTo>
                <a:lnTo>
                  <a:pt x="211" y="173"/>
                </a:lnTo>
                <a:lnTo>
                  <a:pt x="195" y="174"/>
                </a:lnTo>
                <a:lnTo>
                  <a:pt x="172" y="189"/>
                </a:lnTo>
                <a:lnTo>
                  <a:pt x="180" y="244"/>
                </a:lnTo>
                <a:lnTo>
                  <a:pt x="87" y="229"/>
                </a:lnTo>
                <a:lnTo>
                  <a:pt x="21" y="183"/>
                </a:lnTo>
                <a:lnTo>
                  <a:pt x="13" y="136"/>
                </a:lnTo>
                <a:lnTo>
                  <a:pt x="0" y="95"/>
                </a:lnTo>
                <a:lnTo>
                  <a:pt x="75" y="85"/>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44" name="Freeform 240"/>
          <p:cNvSpPr>
            <a:spLocks/>
          </p:cNvSpPr>
          <p:nvPr/>
        </p:nvSpPr>
        <p:spPr bwMode="auto">
          <a:xfrm>
            <a:off x="7081327" y="4705832"/>
            <a:ext cx="125413" cy="80963"/>
          </a:xfrm>
          <a:custGeom>
            <a:avLst/>
            <a:gdLst>
              <a:gd name="T0" fmla="*/ 18 w 164"/>
              <a:gd name="T1" fmla="*/ 17 h 124"/>
              <a:gd name="T2" fmla="*/ 26 w 164"/>
              <a:gd name="T3" fmla="*/ 21 h 124"/>
              <a:gd name="T4" fmla="*/ 34 w 164"/>
              <a:gd name="T5" fmla="*/ 14 h 124"/>
              <a:gd name="T6" fmla="*/ 38 w 164"/>
              <a:gd name="T7" fmla="*/ 14 h 124"/>
              <a:gd name="T8" fmla="*/ 31 w 164"/>
              <a:gd name="T9" fmla="*/ 5 h 124"/>
              <a:gd name="T10" fmla="*/ 28 w 164"/>
              <a:gd name="T11" fmla="*/ 1 h 124"/>
              <a:gd name="T12" fmla="*/ 20 w 164"/>
              <a:gd name="T13" fmla="*/ 0 h 124"/>
              <a:gd name="T14" fmla="*/ 16 w 164"/>
              <a:gd name="T15" fmla="*/ 2 h 124"/>
              <a:gd name="T16" fmla="*/ 12 w 164"/>
              <a:gd name="T17" fmla="*/ 2 h 124"/>
              <a:gd name="T18" fmla="*/ 12 w 164"/>
              <a:gd name="T19" fmla="*/ 5 h 124"/>
              <a:gd name="T20" fmla="*/ 5 w 164"/>
              <a:gd name="T21" fmla="*/ 6 h 124"/>
              <a:gd name="T22" fmla="*/ 1 w 164"/>
              <a:gd name="T23" fmla="*/ 10 h 124"/>
              <a:gd name="T24" fmla="*/ 0 w 164"/>
              <a:gd name="T25" fmla="*/ 15 h 124"/>
              <a:gd name="T26" fmla="*/ 1 w 164"/>
              <a:gd name="T27" fmla="*/ 17 h 124"/>
              <a:gd name="T28" fmla="*/ 10 w 164"/>
              <a:gd name="T29" fmla="*/ 19 h 124"/>
              <a:gd name="T30" fmla="*/ 13 w 164"/>
              <a:gd name="T31" fmla="*/ 14 h 124"/>
              <a:gd name="T32" fmla="*/ 17 w 164"/>
              <a:gd name="T33" fmla="*/ 15 h 124"/>
              <a:gd name="T34" fmla="*/ 18 w 164"/>
              <a:gd name="T35" fmla="*/ 17 h 1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4"/>
              <a:gd name="T55" fmla="*/ 0 h 124"/>
              <a:gd name="T56" fmla="*/ 164 w 164"/>
              <a:gd name="T57" fmla="*/ 124 h 1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4" h="124">
                <a:moveTo>
                  <a:pt x="79" y="103"/>
                </a:moveTo>
                <a:lnTo>
                  <a:pt x="109" y="124"/>
                </a:lnTo>
                <a:lnTo>
                  <a:pt x="148" y="86"/>
                </a:lnTo>
                <a:lnTo>
                  <a:pt x="164" y="82"/>
                </a:lnTo>
                <a:lnTo>
                  <a:pt x="135" y="32"/>
                </a:lnTo>
                <a:lnTo>
                  <a:pt x="122" y="7"/>
                </a:lnTo>
                <a:lnTo>
                  <a:pt x="86" y="0"/>
                </a:lnTo>
                <a:lnTo>
                  <a:pt x="71" y="14"/>
                </a:lnTo>
                <a:lnTo>
                  <a:pt x="51" y="11"/>
                </a:lnTo>
                <a:lnTo>
                  <a:pt x="52" y="30"/>
                </a:lnTo>
                <a:lnTo>
                  <a:pt x="23" y="34"/>
                </a:lnTo>
                <a:lnTo>
                  <a:pt x="6" y="61"/>
                </a:lnTo>
                <a:lnTo>
                  <a:pt x="0" y="87"/>
                </a:lnTo>
                <a:lnTo>
                  <a:pt x="7" y="100"/>
                </a:lnTo>
                <a:lnTo>
                  <a:pt x="42" y="114"/>
                </a:lnTo>
                <a:lnTo>
                  <a:pt x="58" y="80"/>
                </a:lnTo>
                <a:lnTo>
                  <a:pt x="73" y="87"/>
                </a:lnTo>
                <a:lnTo>
                  <a:pt x="79" y="10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45" name="Freeform 241"/>
          <p:cNvSpPr>
            <a:spLocks/>
          </p:cNvSpPr>
          <p:nvPr/>
        </p:nvSpPr>
        <p:spPr bwMode="auto">
          <a:xfrm>
            <a:off x="7033702" y="4758220"/>
            <a:ext cx="179388" cy="166688"/>
          </a:xfrm>
          <a:custGeom>
            <a:avLst/>
            <a:gdLst>
              <a:gd name="T0" fmla="*/ 17 w 238"/>
              <a:gd name="T1" fmla="*/ 38 h 254"/>
              <a:gd name="T2" fmla="*/ 24 w 238"/>
              <a:gd name="T3" fmla="*/ 39 h 254"/>
              <a:gd name="T4" fmla="*/ 31 w 238"/>
              <a:gd name="T5" fmla="*/ 41 h 254"/>
              <a:gd name="T6" fmla="*/ 36 w 238"/>
              <a:gd name="T7" fmla="*/ 43 h 254"/>
              <a:gd name="T8" fmla="*/ 39 w 238"/>
              <a:gd name="T9" fmla="*/ 38 h 254"/>
              <a:gd name="T10" fmla="*/ 41 w 238"/>
              <a:gd name="T11" fmla="*/ 36 h 254"/>
              <a:gd name="T12" fmla="*/ 40 w 238"/>
              <a:gd name="T13" fmla="*/ 33 h 254"/>
              <a:gd name="T14" fmla="*/ 42 w 238"/>
              <a:gd name="T15" fmla="*/ 29 h 254"/>
              <a:gd name="T16" fmla="*/ 46 w 238"/>
              <a:gd name="T17" fmla="*/ 26 h 254"/>
              <a:gd name="T18" fmla="*/ 47 w 238"/>
              <a:gd name="T19" fmla="*/ 21 h 254"/>
              <a:gd name="T20" fmla="*/ 54 w 238"/>
              <a:gd name="T21" fmla="*/ 19 h 254"/>
              <a:gd name="T22" fmla="*/ 49 w 238"/>
              <a:gd name="T23" fmla="*/ 14 h 254"/>
              <a:gd name="T24" fmla="*/ 46 w 238"/>
              <a:gd name="T25" fmla="*/ 10 h 254"/>
              <a:gd name="T26" fmla="*/ 39 w 238"/>
              <a:gd name="T27" fmla="*/ 7 h 254"/>
              <a:gd name="T28" fmla="*/ 32 w 238"/>
              <a:gd name="T29" fmla="*/ 4 h 254"/>
              <a:gd name="T30" fmla="*/ 31 w 238"/>
              <a:gd name="T31" fmla="*/ 1 h 254"/>
              <a:gd name="T32" fmla="*/ 27 w 238"/>
              <a:gd name="T33" fmla="*/ 0 h 254"/>
              <a:gd name="T34" fmla="*/ 24 w 238"/>
              <a:gd name="T35" fmla="*/ 6 h 254"/>
              <a:gd name="T36" fmla="*/ 16 w 238"/>
              <a:gd name="T37" fmla="*/ 3 h 254"/>
              <a:gd name="T38" fmla="*/ 9 w 238"/>
              <a:gd name="T39" fmla="*/ 10 h 254"/>
              <a:gd name="T40" fmla="*/ 11 w 238"/>
              <a:gd name="T41" fmla="*/ 13 h 254"/>
              <a:gd name="T42" fmla="*/ 9 w 238"/>
              <a:gd name="T43" fmla="*/ 17 h 254"/>
              <a:gd name="T44" fmla="*/ 2 w 238"/>
              <a:gd name="T45" fmla="*/ 17 h 254"/>
              <a:gd name="T46" fmla="*/ 1 w 238"/>
              <a:gd name="T47" fmla="*/ 21 h 254"/>
              <a:gd name="T48" fmla="*/ 0 w 238"/>
              <a:gd name="T49" fmla="*/ 23 h 254"/>
              <a:gd name="T50" fmla="*/ 3 w 238"/>
              <a:gd name="T51" fmla="*/ 29 h 254"/>
              <a:gd name="T52" fmla="*/ 5 w 238"/>
              <a:gd name="T53" fmla="*/ 30 h 254"/>
              <a:gd name="T54" fmla="*/ 4 w 238"/>
              <a:gd name="T55" fmla="*/ 37 h 254"/>
              <a:gd name="T56" fmla="*/ 5 w 238"/>
              <a:gd name="T57" fmla="*/ 41 h 254"/>
              <a:gd name="T58" fmla="*/ 8 w 238"/>
              <a:gd name="T59" fmla="*/ 41 h 254"/>
              <a:gd name="T60" fmla="*/ 9 w 238"/>
              <a:gd name="T61" fmla="*/ 43 h 254"/>
              <a:gd name="T62" fmla="*/ 12 w 238"/>
              <a:gd name="T63" fmla="*/ 41 h 254"/>
              <a:gd name="T64" fmla="*/ 14 w 238"/>
              <a:gd name="T65" fmla="*/ 43 h 254"/>
              <a:gd name="T66" fmla="*/ 17 w 238"/>
              <a:gd name="T67" fmla="*/ 38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8"/>
              <a:gd name="T103" fmla="*/ 0 h 254"/>
              <a:gd name="T104" fmla="*/ 238 w 238"/>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8" h="254">
                <a:moveTo>
                  <a:pt x="76" y="223"/>
                </a:moveTo>
                <a:lnTo>
                  <a:pt x="105" y="228"/>
                </a:lnTo>
                <a:lnTo>
                  <a:pt x="137" y="242"/>
                </a:lnTo>
                <a:lnTo>
                  <a:pt x="160" y="250"/>
                </a:lnTo>
                <a:lnTo>
                  <a:pt x="172" y="221"/>
                </a:lnTo>
                <a:lnTo>
                  <a:pt x="182" y="210"/>
                </a:lnTo>
                <a:lnTo>
                  <a:pt x="178" y="197"/>
                </a:lnTo>
                <a:lnTo>
                  <a:pt x="185" y="170"/>
                </a:lnTo>
                <a:lnTo>
                  <a:pt x="205" y="149"/>
                </a:lnTo>
                <a:lnTo>
                  <a:pt x="209" y="126"/>
                </a:lnTo>
                <a:lnTo>
                  <a:pt x="238" y="108"/>
                </a:lnTo>
                <a:lnTo>
                  <a:pt x="216" y="84"/>
                </a:lnTo>
                <a:lnTo>
                  <a:pt x="202" y="58"/>
                </a:lnTo>
                <a:lnTo>
                  <a:pt x="172" y="44"/>
                </a:lnTo>
                <a:lnTo>
                  <a:pt x="142" y="23"/>
                </a:lnTo>
                <a:lnTo>
                  <a:pt x="136" y="7"/>
                </a:lnTo>
                <a:lnTo>
                  <a:pt x="121" y="0"/>
                </a:lnTo>
                <a:lnTo>
                  <a:pt x="105" y="34"/>
                </a:lnTo>
                <a:lnTo>
                  <a:pt x="70" y="20"/>
                </a:lnTo>
                <a:lnTo>
                  <a:pt x="39" y="56"/>
                </a:lnTo>
                <a:lnTo>
                  <a:pt x="50" y="76"/>
                </a:lnTo>
                <a:lnTo>
                  <a:pt x="37" y="97"/>
                </a:lnTo>
                <a:lnTo>
                  <a:pt x="11" y="97"/>
                </a:lnTo>
                <a:lnTo>
                  <a:pt x="5" y="124"/>
                </a:lnTo>
                <a:lnTo>
                  <a:pt x="0" y="135"/>
                </a:lnTo>
                <a:lnTo>
                  <a:pt x="13" y="168"/>
                </a:lnTo>
                <a:lnTo>
                  <a:pt x="24" y="176"/>
                </a:lnTo>
                <a:lnTo>
                  <a:pt x="17" y="215"/>
                </a:lnTo>
                <a:lnTo>
                  <a:pt x="22" y="237"/>
                </a:lnTo>
                <a:lnTo>
                  <a:pt x="34" y="236"/>
                </a:lnTo>
                <a:lnTo>
                  <a:pt x="38" y="252"/>
                </a:lnTo>
                <a:lnTo>
                  <a:pt x="55" y="240"/>
                </a:lnTo>
                <a:lnTo>
                  <a:pt x="63" y="254"/>
                </a:lnTo>
                <a:lnTo>
                  <a:pt x="76" y="22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46" name="Freeform 242"/>
          <p:cNvSpPr>
            <a:spLocks/>
          </p:cNvSpPr>
          <p:nvPr/>
        </p:nvSpPr>
        <p:spPr bwMode="auto">
          <a:xfrm>
            <a:off x="6995602" y="4909032"/>
            <a:ext cx="190500" cy="231775"/>
          </a:xfrm>
          <a:custGeom>
            <a:avLst/>
            <a:gdLst>
              <a:gd name="T0" fmla="*/ 41 w 251"/>
              <a:gd name="T1" fmla="*/ 40 h 353"/>
              <a:gd name="T2" fmla="*/ 41 w 251"/>
              <a:gd name="T3" fmla="*/ 43 h 353"/>
              <a:gd name="T4" fmla="*/ 40 w 251"/>
              <a:gd name="T5" fmla="*/ 46 h 353"/>
              <a:gd name="T6" fmla="*/ 33 w 251"/>
              <a:gd name="T7" fmla="*/ 47 h 353"/>
              <a:gd name="T8" fmla="*/ 29 w 251"/>
              <a:gd name="T9" fmla="*/ 50 h 353"/>
              <a:gd name="T10" fmla="*/ 26 w 251"/>
              <a:gd name="T11" fmla="*/ 48 h 353"/>
              <a:gd name="T12" fmla="*/ 21 w 251"/>
              <a:gd name="T13" fmla="*/ 47 h 353"/>
              <a:gd name="T14" fmla="*/ 21 w 251"/>
              <a:gd name="T15" fmla="*/ 51 h 353"/>
              <a:gd name="T16" fmla="*/ 18 w 251"/>
              <a:gd name="T17" fmla="*/ 55 h 353"/>
              <a:gd name="T18" fmla="*/ 18 w 251"/>
              <a:gd name="T19" fmla="*/ 57 h 353"/>
              <a:gd name="T20" fmla="*/ 14 w 251"/>
              <a:gd name="T21" fmla="*/ 60 h 353"/>
              <a:gd name="T22" fmla="*/ 12 w 251"/>
              <a:gd name="T23" fmla="*/ 58 h 353"/>
              <a:gd name="T24" fmla="*/ 9 w 251"/>
              <a:gd name="T25" fmla="*/ 60 h 353"/>
              <a:gd name="T26" fmla="*/ 5 w 251"/>
              <a:gd name="T27" fmla="*/ 59 h 353"/>
              <a:gd name="T28" fmla="*/ 6 w 251"/>
              <a:gd name="T29" fmla="*/ 57 h 353"/>
              <a:gd name="T30" fmla="*/ 1 w 251"/>
              <a:gd name="T31" fmla="*/ 56 h 353"/>
              <a:gd name="T32" fmla="*/ 0 w 251"/>
              <a:gd name="T33" fmla="*/ 53 h 353"/>
              <a:gd name="T34" fmla="*/ 8 w 251"/>
              <a:gd name="T35" fmla="*/ 50 h 353"/>
              <a:gd name="T36" fmla="*/ 7 w 251"/>
              <a:gd name="T37" fmla="*/ 42 h 353"/>
              <a:gd name="T38" fmla="*/ 5 w 251"/>
              <a:gd name="T39" fmla="*/ 36 h 353"/>
              <a:gd name="T40" fmla="*/ 8 w 251"/>
              <a:gd name="T41" fmla="*/ 33 h 353"/>
              <a:gd name="T42" fmla="*/ 4 w 251"/>
              <a:gd name="T43" fmla="*/ 31 h 353"/>
              <a:gd name="T44" fmla="*/ 6 w 251"/>
              <a:gd name="T45" fmla="*/ 28 h 353"/>
              <a:gd name="T46" fmla="*/ 0 w 251"/>
              <a:gd name="T47" fmla="*/ 26 h 353"/>
              <a:gd name="T48" fmla="*/ 2 w 251"/>
              <a:gd name="T49" fmla="*/ 23 h 353"/>
              <a:gd name="T50" fmla="*/ 8 w 251"/>
              <a:gd name="T51" fmla="*/ 20 h 353"/>
              <a:gd name="T52" fmla="*/ 7 w 251"/>
              <a:gd name="T53" fmla="*/ 3 h 353"/>
              <a:gd name="T54" fmla="*/ 10 w 251"/>
              <a:gd name="T55" fmla="*/ 0 h 353"/>
              <a:gd name="T56" fmla="*/ 13 w 251"/>
              <a:gd name="T57" fmla="*/ 2 h 353"/>
              <a:gd name="T58" fmla="*/ 16 w 251"/>
              <a:gd name="T59" fmla="*/ 1 h 353"/>
              <a:gd name="T60" fmla="*/ 19 w 251"/>
              <a:gd name="T61" fmla="*/ 1 h 353"/>
              <a:gd name="T62" fmla="*/ 20 w 251"/>
              <a:gd name="T63" fmla="*/ 4 h 353"/>
              <a:gd name="T64" fmla="*/ 24 w 251"/>
              <a:gd name="T65" fmla="*/ 2 h 353"/>
              <a:gd name="T66" fmla="*/ 26 w 251"/>
              <a:gd name="T67" fmla="*/ 4 h 353"/>
              <a:gd name="T68" fmla="*/ 31 w 251"/>
              <a:gd name="T69" fmla="*/ 10 h 353"/>
              <a:gd name="T70" fmla="*/ 35 w 251"/>
              <a:gd name="T71" fmla="*/ 10 h 353"/>
              <a:gd name="T72" fmla="*/ 36 w 251"/>
              <a:gd name="T73" fmla="*/ 13 h 353"/>
              <a:gd name="T74" fmla="*/ 47 w 251"/>
              <a:gd name="T75" fmla="*/ 15 h 353"/>
              <a:gd name="T76" fmla="*/ 47 w 251"/>
              <a:gd name="T77" fmla="*/ 18 h 353"/>
              <a:gd name="T78" fmla="*/ 52 w 251"/>
              <a:gd name="T79" fmla="*/ 20 h 353"/>
              <a:gd name="T80" fmla="*/ 50 w 251"/>
              <a:gd name="T81" fmla="*/ 23 h 353"/>
              <a:gd name="T82" fmla="*/ 54 w 251"/>
              <a:gd name="T83" fmla="*/ 25 h 353"/>
              <a:gd name="T84" fmla="*/ 56 w 251"/>
              <a:gd name="T85" fmla="*/ 26 h 353"/>
              <a:gd name="T86" fmla="*/ 57 w 251"/>
              <a:gd name="T87" fmla="*/ 29 h 353"/>
              <a:gd name="T88" fmla="*/ 50 w 251"/>
              <a:gd name="T89" fmla="*/ 33 h 353"/>
              <a:gd name="T90" fmla="*/ 46 w 251"/>
              <a:gd name="T91" fmla="*/ 32 h 353"/>
              <a:gd name="T92" fmla="*/ 39 w 251"/>
              <a:gd name="T93" fmla="*/ 36 h 353"/>
              <a:gd name="T94" fmla="*/ 38 w 251"/>
              <a:gd name="T95" fmla="*/ 38 h 353"/>
              <a:gd name="T96" fmla="*/ 41 w 251"/>
              <a:gd name="T97" fmla="*/ 40 h 3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1"/>
              <a:gd name="T148" fmla="*/ 0 h 353"/>
              <a:gd name="T149" fmla="*/ 251 w 251"/>
              <a:gd name="T150" fmla="*/ 353 h 3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1" h="353">
                <a:moveTo>
                  <a:pt x="178" y="234"/>
                </a:moveTo>
                <a:lnTo>
                  <a:pt x="179" y="255"/>
                </a:lnTo>
                <a:lnTo>
                  <a:pt x="174" y="269"/>
                </a:lnTo>
                <a:lnTo>
                  <a:pt x="143" y="276"/>
                </a:lnTo>
                <a:lnTo>
                  <a:pt x="125" y="294"/>
                </a:lnTo>
                <a:lnTo>
                  <a:pt x="112" y="283"/>
                </a:lnTo>
                <a:lnTo>
                  <a:pt x="91" y="273"/>
                </a:lnTo>
                <a:lnTo>
                  <a:pt x="90" y="299"/>
                </a:lnTo>
                <a:lnTo>
                  <a:pt x="78" y="319"/>
                </a:lnTo>
                <a:lnTo>
                  <a:pt x="79" y="336"/>
                </a:lnTo>
                <a:lnTo>
                  <a:pt x="63" y="348"/>
                </a:lnTo>
                <a:lnTo>
                  <a:pt x="55" y="339"/>
                </a:lnTo>
                <a:lnTo>
                  <a:pt x="37" y="353"/>
                </a:lnTo>
                <a:lnTo>
                  <a:pt x="21" y="343"/>
                </a:lnTo>
                <a:lnTo>
                  <a:pt x="25" y="332"/>
                </a:lnTo>
                <a:lnTo>
                  <a:pt x="6" y="329"/>
                </a:lnTo>
                <a:lnTo>
                  <a:pt x="3" y="313"/>
                </a:lnTo>
                <a:lnTo>
                  <a:pt x="34" y="294"/>
                </a:lnTo>
                <a:lnTo>
                  <a:pt x="29" y="245"/>
                </a:lnTo>
                <a:lnTo>
                  <a:pt x="24" y="207"/>
                </a:lnTo>
                <a:lnTo>
                  <a:pt x="33" y="191"/>
                </a:lnTo>
                <a:lnTo>
                  <a:pt x="19" y="183"/>
                </a:lnTo>
                <a:lnTo>
                  <a:pt x="25" y="161"/>
                </a:lnTo>
                <a:lnTo>
                  <a:pt x="0" y="152"/>
                </a:lnTo>
                <a:lnTo>
                  <a:pt x="11" y="135"/>
                </a:lnTo>
                <a:lnTo>
                  <a:pt x="35" y="115"/>
                </a:lnTo>
                <a:lnTo>
                  <a:pt x="32" y="18"/>
                </a:lnTo>
                <a:lnTo>
                  <a:pt x="42" y="0"/>
                </a:lnTo>
                <a:lnTo>
                  <a:pt x="58" y="14"/>
                </a:lnTo>
                <a:lnTo>
                  <a:pt x="72" y="8"/>
                </a:lnTo>
                <a:lnTo>
                  <a:pt x="84" y="7"/>
                </a:lnTo>
                <a:lnTo>
                  <a:pt x="88" y="23"/>
                </a:lnTo>
                <a:lnTo>
                  <a:pt x="105" y="11"/>
                </a:lnTo>
                <a:lnTo>
                  <a:pt x="113" y="25"/>
                </a:lnTo>
                <a:lnTo>
                  <a:pt x="136" y="56"/>
                </a:lnTo>
                <a:lnTo>
                  <a:pt x="155" y="56"/>
                </a:lnTo>
                <a:lnTo>
                  <a:pt x="158" y="78"/>
                </a:lnTo>
                <a:lnTo>
                  <a:pt x="208" y="87"/>
                </a:lnTo>
                <a:lnTo>
                  <a:pt x="205" y="105"/>
                </a:lnTo>
                <a:lnTo>
                  <a:pt x="225" y="116"/>
                </a:lnTo>
                <a:lnTo>
                  <a:pt x="217" y="132"/>
                </a:lnTo>
                <a:lnTo>
                  <a:pt x="236" y="145"/>
                </a:lnTo>
                <a:lnTo>
                  <a:pt x="246" y="155"/>
                </a:lnTo>
                <a:lnTo>
                  <a:pt x="251" y="168"/>
                </a:lnTo>
                <a:lnTo>
                  <a:pt x="219" y="193"/>
                </a:lnTo>
                <a:lnTo>
                  <a:pt x="200" y="188"/>
                </a:lnTo>
                <a:lnTo>
                  <a:pt x="170" y="208"/>
                </a:lnTo>
                <a:lnTo>
                  <a:pt x="166" y="225"/>
                </a:lnTo>
                <a:lnTo>
                  <a:pt x="178" y="23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47" name="Freeform 243"/>
          <p:cNvSpPr>
            <a:spLocks/>
          </p:cNvSpPr>
          <p:nvPr/>
        </p:nvSpPr>
        <p:spPr bwMode="auto">
          <a:xfrm>
            <a:off x="6903527" y="4821720"/>
            <a:ext cx="149225" cy="182563"/>
          </a:xfrm>
          <a:custGeom>
            <a:avLst/>
            <a:gdLst>
              <a:gd name="T0" fmla="*/ 17 w 197"/>
              <a:gd name="T1" fmla="*/ 7 h 279"/>
              <a:gd name="T2" fmla="*/ 20 w 197"/>
              <a:gd name="T3" fmla="*/ 4 h 279"/>
              <a:gd name="T4" fmla="*/ 24 w 197"/>
              <a:gd name="T5" fmla="*/ 4 h 279"/>
              <a:gd name="T6" fmla="*/ 28 w 197"/>
              <a:gd name="T7" fmla="*/ 0 h 279"/>
              <a:gd name="T8" fmla="*/ 35 w 197"/>
              <a:gd name="T9" fmla="*/ 3 h 279"/>
              <a:gd name="T10" fmla="*/ 38 w 197"/>
              <a:gd name="T11" fmla="*/ 2 h 279"/>
              <a:gd name="T12" fmla="*/ 41 w 197"/>
              <a:gd name="T13" fmla="*/ 5 h 279"/>
              <a:gd name="T14" fmla="*/ 40 w 197"/>
              <a:gd name="T15" fmla="*/ 7 h 279"/>
              <a:gd name="T16" fmla="*/ 42 w 197"/>
              <a:gd name="T17" fmla="*/ 12 h 279"/>
              <a:gd name="T18" fmla="*/ 45 w 197"/>
              <a:gd name="T19" fmla="*/ 14 h 279"/>
              <a:gd name="T20" fmla="*/ 43 w 197"/>
              <a:gd name="T21" fmla="*/ 20 h 279"/>
              <a:gd name="T22" fmla="*/ 44 w 197"/>
              <a:gd name="T23" fmla="*/ 24 h 279"/>
              <a:gd name="T24" fmla="*/ 41 w 197"/>
              <a:gd name="T25" fmla="*/ 25 h 279"/>
              <a:gd name="T26" fmla="*/ 38 w 197"/>
              <a:gd name="T27" fmla="*/ 22 h 279"/>
              <a:gd name="T28" fmla="*/ 35 w 197"/>
              <a:gd name="T29" fmla="*/ 26 h 279"/>
              <a:gd name="T30" fmla="*/ 36 w 197"/>
              <a:gd name="T31" fmla="*/ 42 h 279"/>
              <a:gd name="T32" fmla="*/ 31 w 197"/>
              <a:gd name="T33" fmla="*/ 45 h 279"/>
              <a:gd name="T34" fmla="*/ 27 w 197"/>
              <a:gd name="T35" fmla="*/ 45 h 279"/>
              <a:gd name="T36" fmla="*/ 28 w 197"/>
              <a:gd name="T37" fmla="*/ 44 h 279"/>
              <a:gd name="T38" fmla="*/ 18 w 197"/>
              <a:gd name="T39" fmla="*/ 43 h 279"/>
              <a:gd name="T40" fmla="*/ 17 w 197"/>
              <a:gd name="T41" fmla="*/ 45 h 279"/>
              <a:gd name="T42" fmla="*/ 15 w 197"/>
              <a:gd name="T43" fmla="*/ 45 h 279"/>
              <a:gd name="T44" fmla="*/ 9 w 197"/>
              <a:gd name="T45" fmla="*/ 47 h 279"/>
              <a:gd name="T46" fmla="*/ 9 w 197"/>
              <a:gd name="T47" fmla="*/ 44 h 279"/>
              <a:gd name="T48" fmla="*/ 9 w 197"/>
              <a:gd name="T49" fmla="*/ 39 h 279"/>
              <a:gd name="T50" fmla="*/ 7 w 197"/>
              <a:gd name="T51" fmla="*/ 37 h 279"/>
              <a:gd name="T52" fmla="*/ 11 w 197"/>
              <a:gd name="T53" fmla="*/ 35 h 279"/>
              <a:gd name="T54" fmla="*/ 9 w 197"/>
              <a:gd name="T55" fmla="*/ 33 h 279"/>
              <a:gd name="T56" fmla="*/ 5 w 197"/>
              <a:gd name="T57" fmla="*/ 32 h 279"/>
              <a:gd name="T58" fmla="*/ 0 w 197"/>
              <a:gd name="T59" fmla="*/ 29 h 279"/>
              <a:gd name="T60" fmla="*/ 5 w 197"/>
              <a:gd name="T61" fmla="*/ 25 h 279"/>
              <a:gd name="T62" fmla="*/ 6 w 197"/>
              <a:gd name="T63" fmla="*/ 18 h 279"/>
              <a:gd name="T64" fmla="*/ 12 w 197"/>
              <a:gd name="T65" fmla="*/ 15 h 279"/>
              <a:gd name="T66" fmla="*/ 14 w 197"/>
              <a:gd name="T67" fmla="*/ 11 h 279"/>
              <a:gd name="T68" fmla="*/ 17 w 197"/>
              <a:gd name="T69" fmla="*/ 7 h 2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7"/>
              <a:gd name="T106" fmla="*/ 0 h 279"/>
              <a:gd name="T107" fmla="*/ 197 w 197"/>
              <a:gd name="T108" fmla="*/ 279 h 2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7" h="279">
                <a:moveTo>
                  <a:pt x="73" y="42"/>
                </a:moveTo>
                <a:lnTo>
                  <a:pt x="88" y="24"/>
                </a:lnTo>
                <a:lnTo>
                  <a:pt x="104" y="23"/>
                </a:lnTo>
                <a:lnTo>
                  <a:pt x="123" y="0"/>
                </a:lnTo>
                <a:lnTo>
                  <a:pt x="152" y="17"/>
                </a:lnTo>
                <a:lnTo>
                  <a:pt x="167" y="10"/>
                </a:lnTo>
                <a:lnTo>
                  <a:pt x="178" y="27"/>
                </a:lnTo>
                <a:lnTo>
                  <a:pt x="173" y="38"/>
                </a:lnTo>
                <a:lnTo>
                  <a:pt x="186" y="71"/>
                </a:lnTo>
                <a:lnTo>
                  <a:pt x="197" y="79"/>
                </a:lnTo>
                <a:lnTo>
                  <a:pt x="190" y="118"/>
                </a:lnTo>
                <a:lnTo>
                  <a:pt x="195" y="140"/>
                </a:lnTo>
                <a:lnTo>
                  <a:pt x="181" y="146"/>
                </a:lnTo>
                <a:lnTo>
                  <a:pt x="165" y="132"/>
                </a:lnTo>
                <a:lnTo>
                  <a:pt x="155" y="150"/>
                </a:lnTo>
                <a:lnTo>
                  <a:pt x="158" y="247"/>
                </a:lnTo>
                <a:lnTo>
                  <a:pt x="134" y="267"/>
                </a:lnTo>
                <a:lnTo>
                  <a:pt x="117" y="266"/>
                </a:lnTo>
                <a:lnTo>
                  <a:pt x="121" y="256"/>
                </a:lnTo>
                <a:lnTo>
                  <a:pt x="80" y="253"/>
                </a:lnTo>
                <a:lnTo>
                  <a:pt x="76" y="265"/>
                </a:lnTo>
                <a:lnTo>
                  <a:pt x="64" y="264"/>
                </a:lnTo>
                <a:lnTo>
                  <a:pt x="40" y="279"/>
                </a:lnTo>
                <a:lnTo>
                  <a:pt x="37" y="258"/>
                </a:lnTo>
                <a:lnTo>
                  <a:pt x="39" y="231"/>
                </a:lnTo>
                <a:lnTo>
                  <a:pt x="32" y="215"/>
                </a:lnTo>
                <a:lnTo>
                  <a:pt x="51" y="203"/>
                </a:lnTo>
                <a:lnTo>
                  <a:pt x="40" y="192"/>
                </a:lnTo>
                <a:lnTo>
                  <a:pt x="22" y="188"/>
                </a:lnTo>
                <a:lnTo>
                  <a:pt x="0" y="171"/>
                </a:lnTo>
                <a:lnTo>
                  <a:pt x="22" y="145"/>
                </a:lnTo>
                <a:lnTo>
                  <a:pt x="26" y="105"/>
                </a:lnTo>
                <a:lnTo>
                  <a:pt x="54" y="88"/>
                </a:lnTo>
                <a:lnTo>
                  <a:pt x="61" y="66"/>
                </a:lnTo>
                <a:lnTo>
                  <a:pt x="73" y="4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48" name="Freeform 244"/>
          <p:cNvSpPr>
            <a:spLocks/>
          </p:cNvSpPr>
          <p:nvPr/>
        </p:nvSpPr>
        <p:spPr bwMode="auto">
          <a:xfrm>
            <a:off x="6851139" y="4963007"/>
            <a:ext cx="82550" cy="69850"/>
          </a:xfrm>
          <a:custGeom>
            <a:avLst/>
            <a:gdLst>
              <a:gd name="T0" fmla="*/ 24 w 110"/>
              <a:gd name="T1" fmla="*/ 7 h 107"/>
              <a:gd name="T2" fmla="*/ 25 w 110"/>
              <a:gd name="T3" fmla="*/ 3 h 107"/>
              <a:gd name="T4" fmla="*/ 23 w 110"/>
              <a:gd name="T5" fmla="*/ 0 h 107"/>
              <a:gd name="T6" fmla="*/ 20 w 110"/>
              <a:gd name="T7" fmla="*/ 5 h 107"/>
              <a:gd name="T8" fmla="*/ 16 w 110"/>
              <a:gd name="T9" fmla="*/ 7 h 107"/>
              <a:gd name="T10" fmla="*/ 12 w 110"/>
              <a:gd name="T11" fmla="*/ 4 h 107"/>
              <a:gd name="T12" fmla="*/ 9 w 110"/>
              <a:gd name="T13" fmla="*/ 5 h 107"/>
              <a:gd name="T14" fmla="*/ 9 w 110"/>
              <a:gd name="T15" fmla="*/ 9 h 107"/>
              <a:gd name="T16" fmla="*/ 1 w 110"/>
              <a:gd name="T17" fmla="*/ 13 h 107"/>
              <a:gd name="T18" fmla="*/ 0 w 110"/>
              <a:gd name="T19" fmla="*/ 17 h 107"/>
              <a:gd name="T20" fmla="*/ 2 w 110"/>
              <a:gd name="T21" fmla="*/ 18 h 107"/>
              <a:gd name="T22" fmla="*/ 11 w 110"/>
              <a:gd name="T23" fmla="*/ 16 h 107"/>
              <a:gd name="T24" fmla="*/ 14 w 110"/>
              <a:gd name="T25" fmla="*/ 18 h 107"/>
              <a:gd name="T26" fmla="*/ 18 w 110"/>
              <a:gd name="T27" fmla="*/ 18 h 107"/>
              <a:gd name="T28" fmla="*/ 23 w 110"/>
              <a:gd name="T29" fmla="*/ 14 h 107"/>
              <a:gd name="T30" fmla="*/ 22 w 110"/>
              <a:gd name="T31" fmla="*/ 11 h 107"/>
              <a:gd name="T32" fmla="*/ 25 w 110"/>
              <a:gd name="T33" fmla="*/ 11 h 107"/>
              <a:gd name="T34" fmla="*/ 24 w 110"/>
              <a:gd name="T35" fmla="*/ 7 h 1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0"/>
              <a:gd name="T55" fmla="*/ 0 h 107"/>
              <a:gd name="T56" fmla="*/ 110 w 110"/>
              <a:gd name="T57" fmla="*/ 107 h 1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0" h="107">
                <a:moveTo>
                  <a:pt x="107" y="43"/>
                </a:moveTo>
                <a:lnTo>
                  <a:pt x="109" y="16"/>
                </a:lnTo>
                <a:lnTo>
                  <a:pt x="102" y="0"/>
                </a:lnTo>
                <a:lnTo>
                  <a:pt x="89" y="29"/>
                </a:lnTo>
                <a:lnTo>
                  <a:pt x="69" y="39"/>
                </a:lnTo>
                <a:lnTo>
                  <a:pt x="56" y="24"/>
                </a:lnTo>
                <a:lnTo>
                  <a:pt x="42" y="30"/>
                </a:lnTo>
                <a:lnTo>
                  <a:pt x="41" y="50"/>
                </a:lnTo>
                <a:lnTo>
                  <a:pt x="4" y="79"/>
                </a:lnTo>
                <a:lnTo>
                  <a:pt x="0" y="99"/>
                </a:lnTo>
                <a:lnTo>
                  <a:pt x="11" y="107"/>
                </a:lnTo>
                <a:lnTo>
                  <a:pt x="48" y="98"/>
                </a:lnTo>
                <a:lnTo>
                  <a:pt x="63" y="104"/>
                </a:lnTo>
                <a:lnTo>
                  <a:pt x="83" y="107"/>
                </a:lnTo>
                <a:lnTo>
                  <a:pt x="102" y="81"/>
                </a:lnTo>
                <a:lnTo>
                  <a:pt x="99" y="65"/>
                </a:lnTo>
                <a:lnTo>
                  <a:pt x="110" y="64"/>
                </a:lnTo>
                <a:lnTo>
                  <a:pt x="107" y="4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49" name="Freeform 245"/>
          <p:cNvSpPr>
            <a:spLocks/>
          </p:cNvSpPr>
          <p:nvPr/>
        </p:nvSpPr>
        <p:spPr bwMode="auto">
          <a:xfrm>
            <a:off x="6759064" y="4850295"/>
            <a:ext cx="111125" cy="155575"/>
          </a:xfrm>
          <a:custGeom>
            <a:avLst/>
            <a:gdLst>
              <a:gd name="T0" fmla="*/ 2 w 148"/>
              <a:gd name="T1" fmla="*/ 8 h 238"/>
              <a:gd name="T2" fmla="*/ 9 w 148"/>
              <a:gd name="T3" fmla="*/ 7 h 238"/>
              <a:gd name="T4" fmla="*/ 11 w 148"/>
              <a:gd name="T5" fmla="*/ 0 h 238"/>
              <a:gd name="T6" fmla="*/ 15 w 148"/>
              <a:gd name="T7" fmla="*/ 0 h 238"/>
              <a:gd name="T8" fmla="*/ 16 w 148"/>
              <a:gd name="T9" fmla="*/ 8 h 238"/>
              <a:gd name="T10" fmla="*/ 20 w 148"/>
              <a:gd name="T11" fmla="*/ 8 h 238"/>
              <a:gd name="T12" fmla="*/ 21 w 148"/>
              <a:gd name="T13" fmla="*/ 11 h 238"/>
              <a:gd name="T14" fmla="*/ 25 w 148"/>
              <a:gd name="T15" fmla="*/ 9 h 238"/>
              <a:gd name="T16" fmla="*/ 26 w 148"/>
              <a:gd name="T17" fmla="*/ 6 h 238"/>
              <a:gd name="T18" fmla="*/ 31 w 148"/>
              <a:gd name="T19" fmla="*/ 6 h 238"/>
              <a:gd name="T20" fmla="*/ 33 w 148"/>
              <a:gd name="T21" fmla="*/ 10 h 238"/>
              <a:gd name="T22" fmla="*/ 30 w 148"/>
              <a:gd name="T23" fmla="*/ 14 h 238"/>
              <a:gd name="T24" fmla="*/ 24 w 148"/>
              <a:gd name="T25" fmla="*/ 16 h 238"/>
              <a:gd name="T26" fmla="*/ 20 w 148"/>
              <a:gd name="T27" fmla="*/ 18 h 238"/>
              <a:gd name="T28" fmla="*/ 20 w 148"/>
              <a:gd name="T29" fmla="*/ 22 h 238"/>
              <a:gd name="T30" fmla="*/ 20 w 148"/>
              <a:gd name="T31" fmla="*/ 26 h 238"/>
              <a:gd name="T32" fmla="*/ 17 w 148"/>
              <a:gd name="T33" fmla="*/ 33 h 238"/>
              <a:gd name="T34" fmla="*/ 14 w 148"/>
              <a:gd name="T35" fmla="*/ 34 h 238"/>
              <a:gd name="T36" fmla="*/ 9 w 148"/>
              <a:gd name="T37" fmla="*/ 40 h 238"/>
              <a:gd name="T38" fmla="*/ 3 w 148"/>
              <a:gd name="T39" fmla="*/ 40 h 238"/>
              <a:gd name="T40" fmla="*/ 4 w 148"/>
              <a:gd name="T41" fmla="*/ 37 h 238"/>
              <a:gd name="T42" fmla="*/ 7 w 148"/>
              <a:gd name="T43" fmla="*/ 34 h 238"/>
              <a:gd name="T44" fmla="*/ 5 w 148"/>
              <a:gd name="T45" fmla="*/ 27 h 238"/>
              <a:gd name="T46" fmla="*/ 5 w 148"/>
              <a:gd name="T47" fmla="*/ 24 h 238"/>
              <a:gd name="T48" fmla="*/ 6 w 148"/>
              <a:gd name="T49" fmla="*/ 21 h 238"/>
              <a:gd name="T50" fmla="*/ 5 w 148"/>
              <a:gd name="T51" fmla="*/ 18 h 238"/>
              <a:gd name="T52" fmla="*/ 1 w 148"/>
              <a:gd name="T53" fmla="*/ 18 h 238"/>
              <a:gd name="T54" fmla="*/ 2 w 148"/>
              <a:gd name="T55" fmla="*/ 12 h 238"/>
              <a:gd name="T56" fmla="*/ 0 w 148"/>
              <a:gd name="T57" fmla="*/ 10 h 238"/>
              <a:gd name="T58" fmla="*/ 2 w 148"/>
              <a:gd name="T59" fmla="*/ 8 h 2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8"/>
              <a:gd name="T91" fmla="*/ 0 h 238"/>
              <a:gd name="T92" fmla="*/ 148 w 148"/>
              <a:gd name="T93" fmla="*/ 238 h 2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8" h="238">
                <a:moveTo>
                  <a:pt x="8" y="46"/>
                </a:moveTo>
                <a:lnTo>
                  <a:pt x="38" y="40"/>
                </a:lnTo>
                <a:lnTo>
                  <a:pt x="50" y="0"/>
                </a:lnTo>
                <a:lnTo>
                  <a:pt x="67" y="1"/>
                </a:lnTo>
                <a:lnTo>
                  <a:pt x="69" y="45"/>
                </a:lnTo>
                <a:lnTo>
                  <a:pt x="91" y="45"/>
                </a:lnTo>
                <a:lnTo>
                  <a:pt x="94" y="63"/>
                </a:lnTo>
                <a:lnTo>
                  <a:pt x="109" y="57"/>
                </a:lnTo>
                <a:lnTo>
                  <a:pt x="119" y="34"/>
                </a:lnTo>
                <a:lnTo>
                  <a:pt x="137" y="34"/>
                </a:lnTo>
                <a:lnTo>
                  <a:pt x="148" y="61"/>
                </a:lnTo>
                <a:lnTo>
                  <a:pt x="133" y="80"/>
                </a:lnTo>
                <a:lnTo>
                  <a:pt x="106" y="93"/>
                </a:lnTo>
                <a:lnTo>
                  <a:pt x="91" y="106"/>
                </a:lnTo>
                <a:lnTo>
                  <a:pt x="91" y="132"/>
                </a:lnTo>
                <a:lnTo>
                  <a:pt x="88" y="156"/>
                </a:lnTo>
                <a:lnTo>
                  <a:pt x="74" y="191"/>
                </a:lnTo>
                <a:lnTo>
                  <a:pt x="61" y="199"/>
                </a:lnTo>
                <a:lnTo>
                  <a:pt x="43" y="238"/>
                </a:lnTo>
                <a:lnTo>
                  <a:pt x="12" y="238"/>
                </a:lnTo>
                <a:lnTo>
                  <a:pt x="17" y="216"/>
                </a:lnTo>
                <a:lnTo>
                  <a:pt x="32" y="198"/>
                </a:lnTo>
                <a:lnTo>
                  <a:pt x="24" y="161"/>
                </a:lnTo>
                <a:lnTo>
                  <a:pt x="23" y="141"/>
                </a:lnTo>
                <a:lnTo>
                  <a:pt x="26" y="125"/>
                </a:lnTo>
                <a:lnTo>
                  <a:pt x="23" y="108"/>
                </a:lnTo>
                <a:lnTo>
                  <a:pt x="7" y="104"/>
                </a:lnTo>
                <a:lnTo>
                  <a:pt x="11" y="69"/>
                </a:lnTo>
                <a:lnTo>
                  <a:pt x="0" y="61"/>
                </a:lnTo>
                <a:lnTo>
                  <a:pt x="8" y="4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50" name="Freeform 246"/>
          <p:cNvSpPr>
            <a:spLocks/>
          </p:cNvSpPr>
          <p:nvPr/>
        </p:nvSpPr>
        <p:spPr bwMode="auto">
          <a:xfrm>
            <a:off x="6711439" y="4940782"/>
            <a:ext cx="71438" cy="85725"/>
          </a:xfrm>
          <a:custGeom>
            <a:avLst/>
            <a:gdLst>
              <a:gd name="T0" fmla="*/ 6 w 97"/>
              <a:gd name="T1" fmla="*/ 5 h 128"/>
              <a:gd name="T2" fmla="*/ 12 w 97"/>
              <a:gd name="T3" fmla="*/ 3 h 128"/>
              <a:gd name="T4" fmla="*/ 19 w 97"/>
              <a:gd name="T5" fmla="*/ 0 h 128"/>
              <a:gd name="T6" fmla="*/ 19 w 97"/>
              <a:gd name="T7" fmla="*/ 3 h 128"/>
              <a:gd name="T8" fmla="*/ 21 w 97"/>
              <a:gd name="T9" fmla="*/ 10 h 128"/>
              <a:gd name="T10" fmla="*/ 18 w 97"/>
              <a:gd name="T11" fmla="*/ 14 h 128"/>
              <a:gd name="T12" fmla="*/ 17 w 97"/>
              <a:gd name="T13" fmla="*/ 17 h 128"/>
              <a:gd name="T14" fmla="*/ 15 w 97"/>
              <a:gd name="T15" fmla="*/ 18 h 128"/>
              <a:gd name="T16" fmla="*/ 14 w 97"/>
              <a:gd name="T17" fmla="*/ 22 h 128"/>
              <a:gd name="T18" fmla="*/ 9 w 97"/>
              <a:gd name="T19" fmla="*/ 23 h 128"/>
              <a:gd name="T20" fmla="*/ 6 w 97"/>
              <a:gd name="T21" fmla="*/ 22 h 128"/>
              <a:gd name="T22" fmla="*/ 1 w 97"/>
              <a:gd name="T23" fmla="*/ 18 h 128"/>
              <a:gd name="T24" fmla="*/ 0 w 97"/>
              <a:gd name="T25" fmla="*/ 12 h 128"/>
              <a:gd name="T26" fmla="*/ 3 w 97"/>
              <a:gd name="T27" fmla="*/ 11 h 128"/>
              <a:gd name="T28" fmla="*/ 3 w 97"/>
              <a:gd name="T29" fmla="*/ 8 h 128"/>
              <a:gd name="T30" fmla="*/ 6 w 97"/>
              <a:gd name="T31" fmla="*/ 5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7"/>
              <a:gd name="T49" fmla="*/ 0 h 128"/>
              <a:gd name="T50" fmla="*/ 97 w 97"/>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7" h="128">
                <a:moveTo>
                  <a:pt x="26" y="27"/>
                </a:moveTo>
                <a:lnTo>
                  <a:pt x="56" y="18"/>
                </a:lnTo>
                <a:lnTo>
                  <a:pt x="88" y="0"/>
                </a:lnTo>
                <a:lnTo>
                  <a:pt x="89" y="20"/>
                </a:lnTo>
                <a:lnTo>
                  <a:pt x="97" y="57"/>
                </a:lnTo>
                <a:lnTo>
                  <a:pt x="82" y="75"/>
                </a:lnTo>
                <a:lnTo>
                  <a:pt x="77" y="97"/>
                </a:lnTo>
                <a:lnTo>
                  <a:pt x="69" y="103"/>
                </a:lnTo>
                <a:lnTo>
                  <a:pt x="67" y="121"/>
                </a:lnTo>
                <a:lnTo>
                  <a:pt x="43" y="128"/>
                </a:lnTo>
                <a:lnTo>
                  <a:pt x="26" y="123"/>
                </a:lnTo>
                <a:lnTo>
                  <a:pt x="6" y="101"/>
                </a:lnTo>
                <a:lnTo>
                  <a:pt x="0" y="68"/>
                </a:lnTo>
                <a:lnTo>
                  <a:pt x="16" y="62"/>
                </a:lnTo>
                <a:lnTo>
                  <a:pt x="16" y="45"/>
                </a:lnTo>
                <a:lnTo>
                  <a:pt x="26" y="27"/>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51" name="Freeform 247"/>
          <p:cNvSpPr>
            <a:spLocks/>
          </p:cNvSpPr>
          <p:nvPr/>
        </p:nvSpPr>
        <p:spPr bwMode="auto">
          <a:xfrm>
            <a:off x="6686039" y="5005870"/>
            <a:ext cx="106363" cy="100013"/>
          </a:xfrm>
          <a:custGeom>
            <a:avLst/>
            <a:gdLst>
              <a:gd name="T0" fmla="*/ 8 w 138"/>
              <a:gd name="T1" fmla="*/ 14 h 154"/>
              <a:gd name="T2" fmla="*/ 9 w 138"/>
              <a:gd name="T3" fmla="*/ 13 h 154"/>
              <a:gd name="T4" fmla="*/ 14 w 138"/>
              <a:gd name="T5" fmla="*/ 14 h 154"/>
              <a:gd name="T6" fmla="*/ 12 w 138"/>
              <a:gd name="T7" fmla="*/ 20 h 154"/>
              <a:gd name="T8" fmla="*/ 10 w 138"/>
              <a:gd name="T9" fmla="*/ 21 h 154"/>
              <a:gd name="T10" fmla="*/ 10 w 138"/>
              <a:gd name="T11" fmla="*/ 25 h 154"/>
              <a:gd name="T12" fmla="*/ 18 w 138"/>
              <a:gd name="T13" fmla="*/ 26 h 154"/>
              <a:gd name="T14" fmla="*/ 18 w 138"/>
              <a:gd name="T15" fmla="*/ 22 h 154"/>
              <a:gd name="T16" fmla="*/ 21 w 138"/>
              <a:gd name="T17" fmla="*/ 18 h 154"/>
              <a:gd name="T18" fmla="*/ 23 w 138"/>
              <a:gd name="T19" fmla="*/ 10 h 154"/>
              <a:gd name="T20" fmla="*/ 29 w 138"/>
              <a:gd name="T21" fmla="*/ 6 h 154"/>
              <a:gd name="T22" fmla="*/ 33 w 138"/>
              <a:gd name="T23" fmla="*/ 0 h 154"/>
              <a:gd name="T24" fmla="*/ 25 w 138"/>
              <a:gd name="T25" fmla="*/ 0 h 154"/>
              <a:gd name="T26" fmla="*/ 23 w 138"/>
              <a:gd name="T27" fmla="*/ 1 h 154"/>
              <a:gd name="T28" fmla="*/ 23 w 138"/>
              <a:gd name="T29" fmla="*/ 4 h 154"/>
              <a:gd name="T30" fmla="*/ 17 w 138"/>
              <a:gd name="T31" fmla="*/ 5 h 154"/>
              <a:gd name="T32" fmla="*/ 13 w 138"/>
              <a:gd name="T33" fmla="*/ 4 h 154"/>
              <a:gd name="T34" fmla="*/ 12 w 138"/>
              <a:gd name="T35" fmla="*/ 7 h 154"/>
              <a:gd name="T36" fmla="*/ 9 w 138"/>
              <a:gd name="T37" fmla="*/ 7 h 154"/>
              <a:gd name="T38" fmla="*/ 8 w 138"/>
              <a:gd name="T39" fmla="*/ 9 h 154"/>
              <a:gd name="T40" fmla="*/ 4 w 138"/>
              <a:gd name="T41" fmla="*/ 9 h 154"/>
              <a:gd name="T42" fmla="*/ 0 w 138"/>
              <a:gd name="T43" fmla="*/ 12 h 154"/>
              <a:gd name="T44" fmla="*/ 4 w 138"/>
              <a:gd name="T45" fmla="*/ 13 h 154"/>
              <a:gd name="T46" fmla="*/ 4 w 138"/>
              <a:gd name="T47" fmla="*/ 14 h 154"/>
              <a:gd name="T48" fmla="*/ 8 w 138"/>
              <a:gd name="T49" fmla="*/ 14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8"/>
              <a:gd name="T76" fmla="*/ 0 h 154"/>
              <a:gd name="T77" fmla="*/ 138 w 138"/>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8" h="154">
                <a:moveTo>
                  <a:pt x="32" y="86"/>
                </a:moveTo>
                <a:lnTo>
                  <a:pt x="37" y="79"/>
                </a:lnTo>
                <a:lnTo>
                  <a:pt x="58" y="86"/>
                </a:lnTo>
                <a:lnTo>
                  <a:pt x="50" y="117"/>
                </a:lnTo>
                <a:lnTo>
                  <a:pt x="42" y="124"/>
                </a:lnTo>
                <a:lnTo>
                  <a:pt x="44" y="150"/>
                </a:lnTo>
                <a:lnTo>
                  <a:pt x="76" y="154"/>
                </a:lnTo>
                <a:lnTo>
                  <a:pt x="79" y="131"/>
                </a:lnTo>
                <a:lnTo>
                  <a:pt x="91" y="106"/>
                </a:lnTo>
                <a:lnTo>
                  <a:pt x="99" y="62"/>
                </a:lnTo>
                <a:lnTo>
                  <a:pt x="123" y="34"/>
                </a:lnTo>
                <a:lnTo>
                  <a:pt x="138" y="0"/>
                </a:lnTo>
                <a:lnTo>
                  <a:pt x="107" y="0"/>
                </a:lnTo>
                <a:lnTo>
                  <a:pt x="99" y="6"/>
                </a:lnTo>
                <a:lnTo>
                  <a:pt x="97" y="24"/>
                </a:lnTo>
                <a:lnTo>
                  <a:pt x="73" y="31"/>
                </a:lnTo>
                <a:lnTo>
                  <a:pt x="56" y="26"/>
                </a:lnTo>
                <a:lnTo>
                  <a:pt x="50" y="41"/>
                </a:lnTo>
                <a:lnTo>
                  <a:pt x="39" y="38"/>
                </a:lnTo>
                <a:lnTo>
                  <a:pt x="33" y="53"/>
                </a:lnTo>
                <a:lnTo>
                  <a:pt x="17" y="51"/>
                </a:lnTo>
                <a:lnTo>
                  <a:pt x="0" y="74"/>
                </a:lnTo>
                <a:lnTo>
                  <a:pt x="16" y="75"/>
                </a:lnTo>
                <a:lnTo>
                  <a:pt x="19" y="86"/>
                </a:lnTo>
                <a:lnTo>
                  <a:pt x="32" y="8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52" name="Freeform 248"/>
          <p:cNvSpPr>
            <a:spLocks/>
          </p:cNvSpPr>
          <p:nvPr/>
        </p:nvSpPr>
        <p:spPr bwMode="auto">
          <a:xfrm>
            <a:off x="6624127" y="5053495"/>
            <a:ext cx="107950" cy="104775"/>
          </a:xfrm>
          <a:custGeom>
            <a:avLst/>
            <a:gdLst>
              <a:gd name="T0" fmla="*/ 27 w 140"/>
              <a:gd name="T1" fmla="*/ 2 h 160"/>
              <a:gd name="T2" fmla="*/ 28 w 140"/>
              <a:gd name="T3" fmla="*/ 1 h 160"/>
              <a:gd name="T4" fmla="*/ 33 w 140"/>
              <a:gd name="T5" fmla="*/ 2 h 160"/>
              <a:gd name="T6" fmla="*/ 31 w 140"/>
              <a:gd name="T7" fmla="*/ 7 h 160"/>
              <a:gd name="T8" fmla="*/ 29 w 140"/>
              <a:gd name="T9" fmla="*/ 9 h 160"/>
              <a:gd name="T10" fmla="*/ 30 w 140"/>
              <a:gd name="T11" fmla="*/ 13 h 160"/>
              <a:gd name="T12" fmla="*/ 30 w 140"/>
              <a:gd name="T13" fmla="*/ 21 h 160"/>
              <a:gd name="T14" fmla="*/ 26 w 140"/>
              <a:gd name="T15" fmla="*/ 24 h 160"/>
              <a:gd name="T16" fmla="*/ 26 w 140"/>
              <a:gd name="T17" fmla="*/ 26 h 160"/>
              <a:gd name="T18" fmla="*/ 17 w 140"/>
              <a:gd name="T19" fmla="*/ 27 h 160"/>
              <a:gd name="T20" fmla="*/ 17 w 140"/>
              <a:gd name="T21" fmla="*/ 25 h 160"/>
              <a:gd name="T22" fmla="*/ 11 w 140"/>
              <a:gd name="T23" fmla="*/ 23 h 160"/>
              <a:gd name="T24" fmla="*/ 9 w 140"/>
              <a:gd name="T25" fmla="*/ 24 h 160"/>
              <a:gd name="T26" fmla="*/ 6 w 140"/>
              <a:gd name="T27" fmla="*/ 22 h 160"/>
              <a:gd name="T28" fmla="*/ 4 w 140"/>
              <a:gd name="T29" fmla="*/ 23 h 160"/>
              <a:gd name="T30" fmla="*/ 2 w 140"/>
              <a:gd name="T31" fmla="*/ 20 h 160"/>
              <a:gd name="T32" fmla="*/ 2 w 140"/>
              <a:gd name="T33" fmla="*/ 16 h 160"/>
              <a:gd name="T34" fmla="*/ 0 w 140"/>
              <a:gd name="T35" fmla="*/ 13 h 160"/>
              <a:gd name="T36" fmla="*/ 3 w 140"/>
              <a:gd name="T37" fmla="*/ 11 h 160"/>
              <a:gd name="T38" fmla="*/ 5 w 140"/>
              <a:gd name="T39" fmla="*/ 7 h 160"/>
              <a:gd name="T40" fmla="*/ 3 w 140"/>
              <a:gd name="T41" fmla="*/ 5 h 160"/>
              <a:gd name="T42" fmla="*/ 10 w 140"/>
              <a:gd name="T43" fmla="*/ 2 h 160"/>
              <a:gd name="T44" fmla="*/ 13 w 140"/>
              <a:gd name="T45" fmla="*/ 3 h 160"/>
              <a:gd name="T46" fmla="*/ 19 w 140"/>
              <a:gd name="T47" fmla="*/ 0 h 160"/>
              <a:gd name="T48" fmla="*/ 23 w 140"/>
              <a:gd name="T49" fmla="*/ 0 h 160"/>
              <a:gd name="T50" fmla="*/ 24 w 140"/>
              <a:gd name="T51" fmla="*/ 2 h 160"/>
              <a:gd name="T52" fmla="*/ 27 w 140"/>
              <a:gd name="T53" fmla="*/ 2 h 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0"/>
              <a:gd name="T82" fmla="*/ 0 h 160"/>
              <a:gd name="T83" fmla="*/ 140 w 140"/>
              <a:gd name="T84" fmla="*/ 160 h 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0" h="160">
                <a:moveTo>
                  <a:pt x="114" y="12"/>
                </a:moveTo>
                <a:lnTo>
                  <a:pt x="119" y="5"/>
                </a:lnTo>
                <a:lnTo>
                  <a:pt x="140" y="12"/>
                </a:lnTo>
                <a:lnTo>
                  <a:pt x="132" y="43"/>
                </a:lnTo>
                <a:lnTo>
                  <a:pt x="124" y="50"/>
                </a:lnTo>
                <a:lnTo>
                  <a:pt x="126" y="76"/>
                </a:lnTo>
                <a:lnTo>
                  <a:pt x="125" y="122"/>
                </a:lnTo>
                <a:lnTo>
                  <a:pt x="111" y="140"/>
                </a:lnTo>
                <a:lnTo>
                  <a:pt x="110" y="151"/>
                </a:lnTo>
                <a:lnTo>
                  <a:pt x="75" y="160"/>
                </a:lnTo>
                <a:lnTo>
                  <a:pt x="72" y="146"/>
                </a:lnTo>
                <a:lnTo>
                  <a:pt x="48" y="135"/>
                </a:lnTo>
                <a:lnTo>
                  <a:pt x="40" y="142"/>
                </a:lnTo>
                <a:lnTo>
                  <a:pt x="25" y="132"/>
                </a:lnTo>
                <a:lnTo>
                  <a:pt x="17" y="134"/>
                </a:lnTo>
                <a:lnTo>
                  <a:pt x="8" y="118"/>
                </a:lnTo>
                <a:lnTo>
                  <a:pt x="10" y="94"/>
                </a:lnTo>
                <a:lnTo>
                  <a:pt x="0" y="77"/>
                </a:lnTo>
                <a:lnTo>
                  <a:pt x="12" y="66"/>
                </a:lnTo>
                <a:lnTo>
                  <a:pt x="20" y="43"/>
                </a:lnTo>
                <a:lnTo>
                  <a:pt x="13" y="26"/>
                </a:lnTo>
                <a:lnTo>
                  <a:pt x="43" y="14"/>
                </a:lnTo>
                <a:lnTo>
                  <a:pt x="56" y="17"/>
                </a:lnTo>
                <a:lnTo>
                  <a:pt x="82" y="0"/>
                </a:lnTo>
                <a:lnTo>
                  <a:pt x="98" y="1"/>
                </a:lnTo>
                <a:lnTo>
                  <a:pt x="101" y="12"/>
                </a:lnTo>
                <a:lnTo>
                  <a:pt x="114" y="1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53" name="Freeform 249"/>
          <p:cNvSpPr>
            <a:spLocks/>
          </p:cNvSpPr>
          <p:nvPr/>
        </p:nvSpPr>
        <p:spPr bwMode="auto">
          <a:xfrm>
            <a:off x="6767002" y="4645507"/>
            <a:ext cx="80963" cy="123825"/>
          </a:xfrm>
          <a:custGeom>
            <a:avLst/>
            <a:gdLst>
              <a:gd name="T0" fmla="*/ 12 w 108"/>
              <a:gd name="T1" fmla="*/ 0 h 189"/>
              <a:gd name="T2" fmla="*/ 14 w 108"/>
              <a:gd name="T3" fmla="*/ 2 h 189"/>
              <a:gd name="T4" fmla="*/ 20 w 108"/>
              <a:gd name="T5" fmla="*/ 2 h 189"/>
              <a:gd name="T6" fmla="*/ 24 w 108"/>
              <a:gd name="T7" fmla="*/ 7 h 189"/>
              <a:gd name="T8" fmla="*/ 19 w 108"/>
              <a:gd name="T9" fmla="*/ 8 h 189"/>
              <a:gd name="T10" fmla="*/ 21 w 108"/>
              <a:gd name="T11" fmla="*/ 12 h 189"/>
              <a:gd name="T12" fmla="*/ 20 w 108"/>
              <a:gd name="T13" fmla="*/ 16 h 189"/>
              <a:gd name="T14" fmla="*/ 23 w 108"/>
              <a:gd name="T15" fmla="*/ 19 h 189"/>
              <a:gd name="T16" fmla="*/ 21 w 108"/>
              <a:gd name="T17" fmla="*/ 21 h 189"/>
              <a:gd name="T18" fmla="*/ 13 w 108"/>
              <a:gd name="T19" fmla="*/ 24 h 189"/>
              <a:gd name="T20" fmla="*/ 13 w 108"/>
              <a:gd name="T21" fmla="*/ 29 h 189"/>
              <a:gd name="T22" fmla="*/ 0 w 108"/>
              <a:gd name="T23" fmla="*/ 32 h 189"/>
              <a:gd name="T24" fmla="*/ 4 w 108"/>
              <a:gd name="T25" fmla="*/ 22 h 189"/>
              <a:gd name="T26" fmla="*/ 1 w 108"/>
              <a:gd name="T27" fmla="*/ 16 h 189"/>
              <a:gd name="T28" fmla="*/ 3 w 108"/>
              <a:gd name="T29" fmla="*/ 14 h 189"/>
              <a:gd name="T30" fmla="*/ 1 w 108"/>
              <a:gd name="T31" fmla="*/ 8 h 189"/>
              <a:gd name="T32" fmla="*/ 4 w 108"/>
              <a:gd name="T33" fmla="*/ 0 h 189"/>
              <a:gd name="T34" fmla="*/ 12 w 108"/>
              <a:gd name="T35" fmla="*/ 0 h 1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8"/>
              <a:gd name="T55" fmla="*/ 0 h 189"/>
              <a:gd name="T56" fmla="*/ 108 w 108"/>
              <a:gd name="T57" fmla="*/ 189 h 1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8" h="189">
                <a:moveTo>
                  <a:pt x="52" y="0"/>
                </a:moveTo>
                <a:lnTo>
                  <a:pt x="63" y="15"/>
                </a:lnTo>
                <a:lnTo>
                  <a:pt x="92" y="11"/>
                </a:lnTo>
                <a:lnTo>
                  <a:pt x="108" y="40"/>
                </a:lnTo>
                <a:lnTo>
                  <a:pt x="84" y="48"/>
                </a:lnTo>
                <a:lnTo>
                  <a:pt x="94" y="71"/>
                </a:lnTo>
                <a:lnTo>
                  <a:pt x="91" y="92"/>
                </a:lnTo>
                <a:lnTo>
                  <a:pt x="101" y="113"/>
                </a:lnTo>
                <a:lnTo>
                  <a:pt x="96" y="126"/>
                </a:lnTo>
                <a:lnTo>
                  <a:pt x="60" y="137"/>
                </a:lnTo>
                <a:lnTo>
                  <a:pt x="57" y="172"/>
                </a:lnTo>
                <a:lnTo>
                  <a:pt x="0" y="189"/>
                </a:lnTo>
                <a:lnTo>
                  <a:pt x="19" y="131"/>
                </a:lnTo>
                <a:lnTo>
                  <a:pt x="5" y="94"/>
                </a:lnTo>
                <a:lnTo>
                  <a:pt x="12" y="79"/>
                </a:lnTo>
                <a:lnTo>
                  <a:pt x="7" y="49"/>
                </a:lnTo>
                <a:lnTo>
                  <a:pt x="19" y="1"/>
                </a:lnTo>
                <a:lnTo>
                  <a:pt x="52" y="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54" name="Freeform 250"/>
          <p:cNvSpPr>
            <a:spLocks/>
          </p:cNvSpPr>
          <p:nvPr/>
        </p:nvSpPr>
        <p:spPr bwMode="auto">
          <a:xfrm>
            <a:off x="6703502" y="4753457"/>
            <a:ext cx="87313" cy="95250"/>
          </a:xfrm>
          <a:custGeom>
            <a:avLst/>
            <a:gdLst>
              <a:gd name="T0" fmla="*/ 0 w 114"/>
              <a:gd name="T1" fmla="*/ 14 h 146"/>
              <a:gd name="T2" fmla="*/ 1 w 114"/>
              <a:gd name="T3" fmla="*/ 9 h 146"/>
              <a:gd name="T4" fmla="*/ 0 w 114"/>
              <a:gd name="T5" fmla="*/ 4 h 146"/>
              <a:gd name="T6" fmla="*/ 9 w 114"/>
              <a:gd name="T7" fmla="*/ 0 h 146"/>
              <a:gd name="T8" fmla="*/ 15 w 114"/>
              <a:gd name="T9" fmla="*/ 0 h 146"/>
              <a:gd name="T10" fmla="*/ 20 w 114"/>
              <a:gd name="T11" fmla="*/ 5 h 146"/>
              <a:gd name="T12" fmla="*/ 22 w 114"/>
              <a:gd name="T13" fmla="*/ 15 h 146"/>
              <a:gd name="T14" fmla="*/ 27 w 114"/>
              <a:gd name="T15" fmla="*/ 18 h 146"/>
              <a:gd name="T16" fmla="*/ 23 w 114"/>
              <a:gd name="T17" fmla="*/ 21 h 146"/>
              <a:gd name="T18" fmla="*/ 20 w 114"/>
              <a:gd name="T19" fmla="*/ 22 h 146"/>
              <a:gd name="T20" fmla="*/ 15 w 114"/>
              <a:gd name="T21" fmla="*/ 22 h 146"/>
              <a:gd name="T22" fmla="*/ 14 w 114"/>
              <a:gd name="T23" fmla="*/ 25 h 146"/>
              <a:gd name="T24" fmla="*/ 9 w 114"/>
              <a:gd name="T25" fmla="*/ 25 h 146"/>
              <a:gd name="T26" fmla="*/ 9 w 114"/>
              <a:gd name="T27" fmla="*/ 14 h 146"/>
              <a:gd name="T28" fmla="*/ 0 w 114"/>
              <a:gd name="T29" fmla="*/ 14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
              <a:gd name="T46" fmla="*/ 0 h 146"/>
              <a:gd name="T47" fmla="*/ 114 w 114"/>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 h="146">
                <a:moveTo>
                  <a:pt x="0" y="85"/>
                </a:moveTo>
                <a:lnTo>
                  <a:pt x="6" y="52"/>
                </a:lnTo>
                <a:lnTo>
                  <a:pt x="1" y="23"/>
                </a:lnTo>
                <a:lnTo>
                  <a:pt x="37" y="0"/>
                </a:lnTo>
                <a:lnTo>
                  <a:pt x="67" y="0"/>
                </a:lnTo>
                <a:lnTo>
                  <a:pt x="84" y="26"/>
                </a:lnTo>
                <a:lnTo>
                  <a:pt x="95" y="91"/>
                </a:lnTo>
                <a:lnTo>
                  <a:pt x="114" y="105"/>
                </a:lnTo>
                <a:lnTo>
                  <a:pt x="99" y="126"/>
                </a:lnTo>
                <a:lnTo>
                  <a:pt x="84" y="132"/>
                </a:lnTo>
                <a:lnTo>
                  <a:pt x="64" y="129"/>
                </a:lnTo>
                <a:lnTo>
                  <a:pt x="60" y="146"/>
                </a:lnTo>
                <a:lnTo>
                  <a:pt x="38" y="145"/>
                </a:lnTo>
                <a:lnTo>
                  <a:pt x="38" y="86"/>
                </a:lnTo>
                <a:lnTo>
                  <a:pt x="0" y="85"/>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55" name="Freeform 251"/>
          <p:cNvSpPr>
            <a:spLocks/>
          </p:cNvSpPr>
          <p:nvPr/>
        </p:nvSpPr>
        <p:spPr bwMode="auto">
          <a:xfrm>
            <a:off x="6676514" y="4836007"/>
            <a:ext cx="120650" cy="123825"/>
          </a:xfrm>
          <a:custGeom>
            <a:avLst/>
            <a:gdLst>
              <a:gd name="T0" fmla="*/ 8 w 159"/>
              <a:gd name="T1" fmla="*/ 23 h 190"/>
              <a:gd name="T2" fmla="*/ 12 w 159"/>
              <a:gd name="T3" fmla="*/ 32 h 190"/>
              <a:gd name="T4" fmla="*/ 16 w 159"/>
              <a:gd name="T5" fmla="*/ 32 h 190"/>
              <a:gd name="T6" fmla="*/ 23 w 159"/>
              <a:gd name="T7" fmla="*/ 30 h 190"/>
              <a:gd name="T8" fmla="*/ 30 w 159"/>
              <a:gd name="T9" fmla="*/ 28 h 190"/>
              <a:gd name="T10" fmla="*/ 31 w 159"/>
              <a:gd name="T11" fmla="*/ 25 h 190"/>
              <a:gd name="T12" fmla="*/ 30 w 159"/>
              <a:gd name="T13" fmla="*/ 22 h 190"/>
              <a:gd name="T14" fmla="*/ 26 w 159"/>
              <a:gd name="T15" fmla="*/ 21 h 190"/>
              <a:gd name="T16" fmla="*/ 27 w 159"/>
              <a:gd name="T17" fmla="*/ 15 h 190"/>
              <a:gd name="T18" fmla="*/ 25 w 159"/>
              <a:gd name="T19" fmla="*/ 14 h 190"/>
              <a:gd name="T20" fmla="*/ 27 w 159"/>
              <a:gd name="T21" fmla="*/ 11 h 190"/>
              <a:gd name="T22" fmla="*/ 33 w 159"/>
              <a:gd name="T23" fmla="*/ 10 h 190"/>
              <a:gd name="T24" fmla="*/ 36 w 159"/>
              <a:gd name="T25" fmla="*/ 4 h 190"/>
              <a:gd name="T26" fmla="*/ 31 w 159"/>
              <a:gd name="T27" fmla="*/ 0 h 190"/>
              <a:gd name="T28" fmla="*/ 27 w 159"/>
              <a:gd name="T29" fmla="*/ 1 h 190"/>
              <a:gd name="T30" fmla="*/ 23 w 159"/>
              <a:gd name="T31" fmla="*/ 0 h 190"/>
              <a:gd name="T32" fmla="*/ 22 w 159"/>
              <a:gd name="T33" fmla="*/ 3 h 190"/>
              <a:gd name="T34" fmla="*/ 17 w 159"/>
              <a:gd name="T35" fmla="*/ 3 h 190"/>
              <a:gd name="T36" fmla="*/ 12 w 159"/>
              <a:gd name="T37" fmla="*/ 5 h 190"/>
              <a:gd name="T38" fmla="*/ 9 w 159"/>
              <a:gd name="T39" fmla="*/ 4 h 190"/>
              <a:gd name="T40" fmla="*/ 10 w 159"/>
              <a:gd name="T41" fmla="*/ 8 h 190"/>
              <a:gd name="T42" fmla="*/ 8 w 159"/>
              <a:gd name="T43" fmla="*/ 10 h 190"/>
              <a:gd name="T44" fmla="*/ 2 w 159"/>
              <a:gd name="T45" fmla="*/ 11 h 190"/>
              <a:gd name="T46" fmla="*/ 2 w 159"/>
              <a:gd name="T47" fmla="*/ 14 h 190"/>
              <a:gd name="T48" fmla="*/ 5 w 159"/>
              <a:gd name="T49" fmla="*/ 15 h 190"/>
              <a:gd name="T50" fmla="*/ 0 w 159"/>
              <a:gd name="T51" fmla="*/ 22 h 190"/>
              <a:gd name="T52" fmla="*/ 2 w 159"/>
              <a:gd name="T53" fmla="*/ 24 h 190"/>
              <a:gd name="T54" fmla="*/ 8 w 159"/>
              <a:gd name="T55" fmla="*/ 23 h 1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9"/>
              <a:gd name="T85" fmla="*/ 0 h 190"/>
              <a:gd name="T86" fmla="*/ 159 w 159"/>
              <a:gd name="T87" fmla="*/ 190 h 1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9" h="190">
                <a:moveTo>
                  <a:pt x="34" y="133"/>
                </a:moveTo>
                <a:lnTo>
                  <a:pt x="54" y="187"/>
                </a:lnTo>
                <a:lnTo>
                  <a:pt x="70" y="190"/>
                </a:lnTo>
                <a:lnTo>
                  <a:pt x="100" y="181"/>
                </a:lnTo>
                <a:lnTo>
                  <a:pt x="132" y="163"/>
                </a:lnTo>
                <a:lnTo>
                  <a:pt x="135" y="147"/>
                </a:lnTo>
                <a:lnTo>
                  <a:pt x="132" y="130"/>
                </a:lnTo>
                <a:lnTo>
                  <a:pt x="116" y="126"/>
                </a:lnTo>
                <a:lnTo>
                  <a:pt x="120" y="91"/>
                </a:lnTo>
                <a:lnTo>
                  <a:pt x="109" y="83"/>
                </a:lnTo>
                <a:lnTo>
                  <a:pt x="117" y="68"/>
                </a:lnTo>
                <a:lnTo>
                  <a:pt x="147" y="62"/>
                </a:lnTo>
                <a:lnTo>
                  <a:pt x="159" y="22"/>
                </a:lnTo>
                <a:lnTo>
                  <a:pt x="135" y="0"/>
                </a:lnTo>
                <a:lnTo>
                  <a:pt x="120" y="6"/>
                </a:lnTo>
                <a:lnTo>
                  <a:pt x="100" y="3"/>
                </a:lnTo>
                <a:lnTo>
                  <a:pt x="96" y="20"/>
                </a:lnTo>
                <a:lnTo>
                  <a:pt x="74" y="19"/>
                </a:lnTo>
                <a:lnTo>
                  <a:pt x="53" y="31"/>
                </a:lnTo>
                <a:lnTo>
                  <a:pt x="37" y="25"/>
                </a:lnTo>
                <a:lnTo>
                  <a:pt x="44" y="48"/>
                </a:lnTo>
                <a:lnTo>
                  <a:pt x="36" y="60"/>
                </a:lnTo>
                <a:lnTo>
                  <a:pt x="11" y="63"/>
                </a:lnTo>
                <a:lnTo>
                  <a:pt x="9" y="81"/>
                </a:lnTo>
                <a:lnTo>
                  <a:pt x="23" y="91"/>
                </a:lnTo>
                <a:lnTo>
                  <a:pt x="0" y="131"/>
                </a:lnTo>
                <a:lnTo>
                  <a:pt x="10" y="142"/>
                </a:lnTo>
                <a:lnTo>
                  <a:pt x="34" y="13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56" name="Freeform 252"/>
          <p:cNvSpPr>
            <a:spLocks/>
          </p:cNvSpPr>
          <p:nvPr/>
        </p:nvSpPr>
        <p:spPr bwMode="auto">
          <a:xfrm>
            <a:off x="6600314" y="4809020"/>
            <a:ext cx="133350" cy="141288"/>
          </a:xfrm>
          <a:custGeom>
            <a:avLst/>
            <a:gdLst>
              <a:gd name="T0" fmla="*/ 13 w 176"/>
              <a:gd name="T1" fmla="*/ 37 h 216"/>
              <a:gd name="T2" fmla="*/ 20 w 176"/>
              <a:gd name="T3" fmla="*/ 36 h 216"/>
              <a:gd name="T4" fmla="*/ 22 w 176"/>
              <a:gd name="T5" fmla="*/ 33 h 216"/>
              <a:gd name="T6" fmla="*/ 25 w 176"/>
              <a:gd name="T7" fmla="*/ 31 h 216"/>
              <a:gd name="T8" fmla="*/ 23 w 176"/>
              <a:gd name="T9" fmla="*/ 29 h 216"/>
              <a:gd name="T10" fmla="*/ 29 w 176"/>
              <a:gd name="T11" fmla="*/ 22 h 216"/>
              <a:gd name="T12" fmla="*/ 25 w 176"/>
              <a:gd name="T13" fmla="*/ 21 h 216"/>
              <a:gd name="T14" fmla="*/ 26 w 176"/>
              <a:gd name="T15" fmla="*/ 18 h 216"/>
              <a:gd name="T16" fmla="*/ 32 w 176"/>
              <a:gd name="T17" fmla="*/ 17 h 216"/>
              <a:gd name="T18" fmla="*/ 33 w 176"/>
              <a:gd name="T19" fmla="*/ 15 h 216"/>
              <a:gd name="T20" fmla="*/ 32 w 176"/>
              <a:gd name="T21" fmla="*/ 11 h 216"/>
              <a:gd name="T22" fmla="*/ 35 w 176"/>
              <a:gd name="T23" fmla="*/ 12 h 216"/>
              <a:gd name="T24" fmla="*/ 40 w 176"/>
              <a:gd name="T25" fmla="*/ 10 h 216"/>
              <a:gd name="T26" fmla="*/ 40 w 176"/>
              <a:gd name="T27" fmla="*/ 0 h 216"/>
              <a:gd name="T28" fmla="*/ 32 w 176"/>
              <a:gd name="T29" fmla="*/ 0 h 216"/>
              <a:gd name="T30" fmla="*/ 29 w 176"/>
              <a:gd name="T31" fmla="*/ 5 h 216"/>
              <a:gd name="T32" fmla="*/ 24 w 176"/>
              <a:gd name="T33" fmla="*/ 8 h 216"/>
              <a:gd name="T34" fmla="*/ 21 w 176"/>
              <a:gd name="T35" fmla="*/ 6 h 216"/>
              <a:gd name="T36" fmla="*/ 9 w 176"/>
              <a:gd name="T37" fmla="*/ 4 h 216"/>
              <a:gd name="T38" fmla="*/ 7 w 176"/>
              <a:gd name="T39" fmla="*/ 8 h 216"/>
              <a:gd name="T40" fmla="*/ 11 w 176"/>
              <a:gd name="T41" fmla="*/ 11 h 216"/>
              <a:gd name="T42" fmla="*/ 11 w 176"/>
              <a:gd name="T43" fmla="*/ 14 h 216"/>
              <a:gd name="T44" fmla="*/ 15 w 176"/>
              <a:gd name="T45" fmla="*/ 13 h 216"/>
              <a:gd name="T46" fmla="*/ 20 w 176"/>
              <a:gd name="T47" fmla="*/ 12 h 216"/>
              <a:gd name="T48" fmla="*/ 23 w 176"/>
              <a:gd name="T49" fmla="*/ 13 h 216"/>
              <a:gd name="T50" fmla="*/ 21 w 176"/>
              <a:gd name="T51" fmla="*/ 15 h 216"/>
              <a:gd name="T52" fmla="*/ 14 w 176"/>
              <a:gd name="T53" fmla="*/ 19 h 216"/>
              <a:gd name="T54" fmla="*/ 9 w 176"/>
              <a:gd name="T55" fmla="*/ 20 h 216"/>
              <a:gd name="T56" fmla="*/ 2 w 176"/>
              <a:gd name="T57" fmla="*/ 20 h 216"/>
              <a:gd name="T58" fmla="*/ 1 w 176"/>
              <a:gd name="T59" fmla="*/ 25 h 216"/>
              <a:gd name="T60" fmla="*/ 3 w 176"/>
              <a:gd name="T61" fmla="*/ 27 h 216"/>
              <a:gd name="T62" fmla="*/ 0 w 176"/>
              <a:gd name="T63" fmla="*/ 31 h 216"/>
              <a:gd name="T64" fmla="*/ 3 w 176"/>
              <a:gd name="T65" fmla="*/ 32 h 216"/>
              <a:gd name="T66" fmla="*/ 7 w 176"/>
              <a:gd name="T67" fmla="*/ 32 h 216"/>
              <a:gd name="T68" fmla="*/ 8 w 176"/>
              <a:gd name="T69" fmla="*/ 34 h 216"/>
              <a:gd name="T70" fmla="*/ 11 w 176"/>
              <a:gd name="T71" fmla="*/ 32 h 216"/>
              <a:gd name="T72" fmla="*/ 14 w 176"/>
              <a:gd name="T73" fmla="*/ 33 h 216"/>
              <a:gd name="T74" fmla="*/ 13 w 176"/>
              <a:gd name="T75" fmla="*/ 37 h 2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6"/>
              <a:gd name="T115" fmla="*/ 0 h 216"/>
              <a:gd name="T116" fmla="*/ 176 w 176"/>
              <a:gd name="T117" fmla="*/ 216 h 2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6" h="216">
                <a:moveTo>
                  <a:pt x="58" y="216"/>
                </a:moveTo>
                <a:lnTo>
                  <a:pt x="86" y="213"/>
                </a:lnTo>
                <a:lnTo>
                  <a:pt x="96" y="195"/>
                </a:lnTo>
                <a:lnTo>
                  <a:pt x="112" y="183"/>
                </a:lnTo>
                <a:lnTo>
                  <a:pt x="102" y="172"/>
                </a:lnTo>
                <a:lnTo>
                  <a:pt x="125" y="132"/>
                </a:lnTo>
                <a:lnTo>
                  <a:pt x="111" y="122"/>
                </a:lnTo>
                <a:lnTo>
                  <a:pt x="113" y="104"/>
                </a:lnTo>
                <a:lnTo>
                  <a:pt x="138" y="101"/>
                </a:lnTo>
                <a:lnTo>
                  <a:pt x="146" y="89"/>
                </a:lnTo>
                <a:lnTo>
                  <a:pt x="139" y="66"/>
                </a:lnTo>
                <a:lnTo>
                  <a:pt x="155" y="72"/>
                </a:lnTo>
                <a:lnTo>
                  <a:pt x="176" y="60"/>
                </a:lnTo>
                <a:lnTo>
                  <a:pt x="176" y="1"/>
                </a:lnTo>
                <a:lnTo>
                  <a:pt x="138" y="0"/>
                </a:lnTo>
                <a:lnTo>
                  <a:pt x="125" y="28"/>
                </a:lnTo>
                <a:lnTo>
                  <a:pt x="106" y="47"/>
                </a:lnTo>
                <a:lnTo>
                  <a:pt x="90" y="36"/>
                </a:lnTo>
                <a:lnTo>
                  <a:pt x="37" y="25"/>
                </a:lnTo>
                <a:lnTo>
                  <a:pt x="31" y="45"/>
                </a:lnTo>
                <a:lnTo>
                  <a:pt x="49" y="63"/>
                </a:lnTo>
                <a:lnTo>
                  <a:pt x="51" y="86"/>
                </a:lnTo>
                <a:lnTo>
                  <a:pt x="65" y="76"/>
                </a:lnTo>
                <a:lnTo>
                  <a:pt x="89" y="68"/>
                </a:lnTo>
                <a:lnTo>
                  <a:pt x="100" y="75"/>
                </a:lnTo>
                <a:lnTo>
                  <a:pt x="90" y="89"/>
                </a:lnTo>
                <a:lnTo>
                  <a:pt x="61" y="114"/>
                </a:lnTo>
                <a:lnTo>
                  <a:pt x="40" y="119"/>
                </a:lnTo>
                <a:lnTo>
                  <a:pt x="11" y="119"/>
                </a:lnTo>
                <a:lnTo>
                  <a:pt x="5" y="149"/>
                </a:lnTo>
                <a:lnTo>
                  <a:pt x="13" y="159"/>
                </a:lnTo>
                <a:lnTo>
                  <a:pt x="0" y="181"/>
                </a:lnTo>
                <a:lnTo>
                  <a:pt x="14" y="188"/>
                </a:lnTo>
                <a:lnTo>
                  <a:pt x="32" y="186"/>
                </a:lnTo>
                <a:lnTo>
                  <a:pt x="34" y="201"/>
                </a:lnTo>
                <a:lnTo>
                  <a:pt x="48" y="186"/>
                </a:lnTo>
                <a:lnTo>
                  <a:pt x="61" y="192"/>
                </a:lnTo>
                <a:lnTo>
                  <a:pt x="58" y="21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57" name="Freeform 253"/>
          <p:cNvSpPr>
            <a:spLocks/>
          </p:cNvSpPr>
          <p:nvPr/>
        </p:nvSpPr>
        <p:spPr bwMode="auto">
          <a:xfrm>
            <a:off x="6832089" y="4642332"/>
            <a:ext cx="122238" cy="117475"/>
          </a:xfrm>
          <a:custGeom>
            <a:avLst/>
            <a:gdLst>
              <a:gd name="T0" fmla="*/ 3 w 163"/>
              <a:gd name="T1" fmla="*/ 22 h 178"/>
              <a:gd name="T2" fmla="*/ 4 w 163"/>
              <a:gd name="T3" fmla="*/ 20 h 178"/>
              <a:gd name="T4" fmla="*/ 1 w 163"/>
              <a:gd name="T5" fmla="*/ 17 h 178"/>
              <a:gd name="T6" fmla="*/ 2 w 163"/>
              <a:gd name="T7" fmla="*/ 13 h 178"/>
              <a:gd name="T8" fmla="*/ 0 w 163"/>
              <a:gd name="T9" fmla="*/ 9 h 178"/>
              <a:gd name="T10" fmla="*/ 5 w 163"/>
              <a:gd name="T11" fmla="*/ 8 h 178"/>
              <a:gd name="T12" fmla="*/ 16 w 163"/>
              <a:gd name="T13" fmla="*/ 7 h 178"/>
              <a:gd name="T14" fmla="*/ 18 w 163"/>
              <a:gd name="T15" fmla="*/ 0 h 178"/>
              <a:gd name="T16" fmla="*/ 23 w 163"/>
              <a:gd name="T17" fmla="*/ 2 h 178"/>
              <a:gd name="T18" fmla="*/ 25 w 163"/>
              <a:gd name="T19" fmla="*/ 4 h 178"/>
              <a:gd name="T20" fmla="*/ 27 w 163"/>
              <a:gd name="T21" fmla="*/ 7 h 178"/>
              <a:gd name="T22" fmla="*/ 29 w 163"/>
              <a:gd name="T23" fmla="*/ 12 h 178"/>
              <a:gd name="T24" fmla="*/ 27 w 163"/>
              <a:gd name="T25" fmla="*/ 13 h 178"/>
              <a:gd name="T26" fmla="*/ 28 w 163"/>
              <a:gd name="T27" fmla="*/ 15 h 178"/>
              <a:gd name="T28" fmla="*/ 34 w 163"/>
              <a:gd name="T29" fmla="*/ 12 h 178"/>
              <a:gd name="T30" fmla="*/ 36 w 163"/>
              <a:gd name="T31" fmla="*/ 15 h 178"/>
              <a:gd name="T32" fmla="*/ 35 w 163"/>
              <a:gd name="T33" fmla="*/ 20 h 178"/>
              <a:gd name="T34" fmla="*/ 32 w 163"/>
              <a:gd name="T35" fmla="*/ 20 h 178"/>
              <a:gd name="T36" fmla="*/ 27 w 163"/>
              <a:gd name="T37" fmla="*/ 25 h 178"/>
              <a:gd name="T38" fmla="*/ 22 w 163"/>
              <a:gd name="T39" fmla="*/ 25 h 178"/>
              <a:gd name="T40" fmla="*/ 15 w 163"/>
              <a:gd name="T41" fmla="*/ 30 h 178"/>
              <a:gd name="T42" fmla="*/ 11 w 163"/>
              <a:gd name="T43" fmla="*/ 31 h 178"/>
              <a:gd name="T44" fmla="*/ 14 w 163"/>
              <a:gd name="T45" fmla="*/ 20 h 178"/>
              <a:gd name="T46" fmla="*/ 3 w 163"/>
              <a:gd name="T47" fmla="*/ 22 h 1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3"/>
              <a:gd name="T73" fmla="*/ 0 h 178"/>
              <a:gd name="T74" fmla="*/ 163 w 163"/>
              <a:gd name="T75" fmla="*/ 178 h 1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3" h="178">
                <a:moveTo>
                  <a:pt x="12" y="131"/>
                </a:moveTo>
                <a:lnTo>
                  <a:pt x="17" y="118"/>
                </a:lnTo>
                <a:lnTo>
                  <a:pt x="7" y="97"/>
                </a:lnTo>
                <a:lnTo>
                  <a:pt x="10" y="76"/>
                </a:lnTo>
                <a:lnTo>
                  <a:pt x="0" y="53"/>
                </a:lnTo>
                <a:lnTo>
                  <a:pt x="24" y="45"/>
                </a:lnTo>
                <a:lnTo>
                  <a:pt x="69" y="38"/>
                </a:lnTo>
                <a:lnTo>
                  <a:pt x="81" y="0"/>
                </a:lnTo>
                <a:lnTo>
                  <a:pt x="103" y="11"/>
                </a:lnTo>
                <a:lnTo>
                  <a:pt x="110" y="23"/>
                </a:lnTo>
                <a:lnTo>
                  <a:pt x="123" y="44"/>
                </a:lnTo>
                <a:lnTo>
                  <a:pt x="130" y="68"/>
                </a:lnTo>
                <a:lnTo>
                  <a:pt x="123" y="74"/>
                </a:lnTo>
                <a:lnTo>
                  <a:pt x="128" y="85"/>
                </a:lnTo>
                <a:lnTo>
                  <a:pt x="151" y="72"/>
                </a:lnTo>
                <a:lnTo>
                  <a:pt x="163" y="87"/>
                </a:lnTo>
                <a:lnTo>
                  <a:pt x="159" y="113"/>
                </a:lnTo>
                <a:lnTo>
                  <a:pt x="142" y="115"/>
                </a:lnTo>
                <a:lnTo>
                  <a:pt x="123" y="141"/>
                </a:lnTo>
                <a:lnTo>
                  <a:pt x="98" y="141"/>
                </a:lnTo>
                <a:lnTo>
                  <a:pt x="68" y="171"/>
                </a:lnTo>
                <a:lnTo>
                  <a:pt x="50" y="178"/>
                </a:lnTo>
                <a:lnTo>
                  <a:pt x="63" y="115"/>
                </a:lnTo>
                <a:lnTo>
                  <a:pt x="12" y="13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58" name="Freeform 254"/>
          <p:cNvSpPr>
            <a:spLocks/>
          </p:cNvSpPr>
          <p:nvPr/>
        </p:nvSpPr>
        <p:spPr bwMode="auto">
          <a:xfrm>
            <a:off x="6767002" y="4716945"/>
            <a:ext cx="114300" cy="173038"/>
          </a:xfrm>
          <a:custGeom>
            <a:avLst/>
            <a:gdLst>
              <a:gd name="T0" fmla="*/ 28 w 151"/>
              <a:gd name="T1" fmla="*/ 35 h 264"/>
              <a:gd name="T2" fmla="*/ 29 w 151"/>
              <a:gd name="T3" fmla="*/ 40 h 264"/>
              <a:gd name="T4" fmla="*/ 24 w 151"/>
              <a:gd name="T5" fmla="*/ 40 h 264"/>
              <a:gd name="T6" fmla="*/ 22 w 151"/>
              <a:gd name="T7" fmla="*/ 44 h 264"/>
              <a:gd name="T8" fmla="*/ 19 w 151"/>
              <a:gd name="T9" fmla="*/ 45 h 264"/>
              <a:gd name="T10" fmla="*/ 18 w 151"/>
              <a:gd name="T11" fmla="*/ 42 h 264"/>
              <a:gd name="T12" fmla="*/ 13 w 151"/>
              <a:gd name="T13" fmla="*/ 42 h 264"/>
              <a:gd name="T14" fmla="*/ 13 w 151"/>
              <a:gd name="T15" fmla="*/ 34 h 264"/>
              <a:gd name="T16" fmla="*/ 9 w 151"/>
              <a:gd name="T17" fmla="*/ 34 h 264"/>
              <a:gd name="T18" fmla="*/ 3 w 151"/>
              <a:gd name="T19" fmla="*/ 31 h 264"/>
              <a:gd name="T20" fmla="*/ 7 w 151"/>
              <a:gd name="T21" fmla="*/ 27 h 264"/>
              <a:gd name="T22" fmla="*/ 2 w 151"/>
              <a:gd name="T23" fmla="*/ 24 h 264"/>
              <a:gd name="T24" fmla="*/ 0 w 151"/>
              <a:gd name="T25" fmla="*/ 14 h 264"/>
              <a:gd name="T26" fmla="*/ 13 w 151"/>
              <a:gd name="T27" fmla="*/ 11 h 264"/>
              <a:gd name="T28" fmla="*/ 14 w 151"/>
              <a:gd name="T29" fmla="*/ 5 h 264"/>
              <a:gd name="T30" fmla="*/ 22 w 151"/>
              <a:gd name="T31" fmla="*/ 3 h 264"/>
              <a:gd name="T32" fmla="*/ 33 w 151"/>
              <a:gd name="T33" fmla="*/ 0 h 264"/>
              <a:gd name="T34" fmla="*/ 31 w 151"/>
              <a:gd name="T35" fmla="*/ 11 h 264"/>
              <a:gd name="T36" fmla="*/ 28 w 151"/>
              <a:gd name="T37" fmla="*/ 12 h 264"/>
              <a:gd name="T38" fmla="*/ 28 w 151"/>
              <a:gd name="T39" fmla="*/ 14 h 264"/>
              <a:gd name="T40" fmla="*/ 31 w 151"/>
              <a:gd name="T41" fmla="*/ 16 h 264"/>
              <a:gd name="T42" fmla="*/ 34 w 151"/>
              <a:gd name="T43" fmla="*/ 19 h 264"/>
              <a:gd name="T44" fmla="*/ 26 w 151"/>
              <a:gd name="T45" fmla="*/ 24 h 264"/>
              <a:gd name="T46" fmla="*/ 25 w 151"/>
              <a:gd name="T47" fmla="*/ 32 h 264"/>
              <a:gd name="T48" fmla="*/ 28 w 151"/>
              <a:gd name="T49" fmla="*/ 35 h 2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1"/>
              <a:gd name="T76" fmla="*/ 0 h 264"/>
              <a:gd name="T77" fmla="*/ 151 w 151"/>
              <a:gd name="T78" fmla="*/ 264 h 2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1" h="264">
                <a:moveTo>
                  <a:pt x="122" y="204"/>
                </a:moveTo>
                <a:lnTo>
                  <a:pt x="126" y="235"/>
                </a:lnTo>
                <a:lnTo>
                  <a:pt x="108" y="235"/>
                </a:lnTo>
                <a:lnTo>
                  <a:pt x="98" y="258"/>
                </a:lnTo>
                <a:lnTo>
                  <a:pt x="83" y="264"/>
                </a:lnTo>
                <a:lnTo>
                  <a:pt x="80" y="246"/>
                </a:lnTo>
                <a:lnTo>
                  <a:pt x="58" y="246"/>
                </a:lnTo>
                <a:lnTo>
                  <a:pt x="56" y="202"/>
                </a:lnTo>
                <a:lnTo>
                  <a:pt x="39" y="201"/>
                </a:lnTo>
                <a:lnTo>
                  <a:pt x="15" y="179"/>
                </a:lnTo>
                <a:lnTo>
                  <a:pt x="30" y="158"/>
                </a:lnTo>
                <a:lnTo>
                  <a:pt x="11" y="144"/>
                </a:lnTo>
                <a:lnTo>
                  <a:pt x="0" y="79"/>
                </a:lnTo>
                <a:lnTo>
                  <a:pt x="57" y="62"/>
                </a:lnTo>
                <a:lnTo>
                  <a:pt x="60" y="27"/>
                </a:lnTo>
                <a:lnTo>
                  <a:pt x="96" y="16"/>
                </a:lnTo>
                <a:lnTo>
                  <a:pt x="147" y="0"/>
                </a:lnTo>
                <a:lnTo>
                  <a:pt x="134" y="63"/>
                </a:lnTo>
                <a:lnTo>
                  <a:pt x="122" y="69"/>
                </a:lnTo>
                <a:lnTo>
                  <a:pt x="123" y="85"/>
                </a:lnTo>
                <a:lnTo>
                  <a:pt x="136" y="93"/>
                </a:lnTo>
                <a:lnTo>
                  <a:pt x="151" y="110"/>
                </a:lnTo>
                <a:lnTo>
                  <a:pt x="114" y="139"/>
                </a:lnTo>
                <a:lnTo>
                  <a:pt x="109" y="187"/>
                </a:lnTo>
                <a:lnTo>
                  <a:pt x="122" y="20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59" name="Freeform 255"/>
          <p:cNvSpPr>
            <a:spLocks/>
          </p:cNvSpPr>
          <p:nvPr/>
        </p:nvSpPr>
        <p:spPr bwMode="auto">
          <a:xfrm>
            <a:off x="6973377" y="4266095"/>
            <a:ext cx="147638" cy="168275"/>
          </a:xfrm>
          <a:custGeom>
            <a:avLst/>
            <a:gdLst>
              <a:gd name="T0" fmla="*/ 39 w 198"/>
              <a:gd name="T1" fmla="*/ 15 h 255"/>
              <a:gd name="T2" fmla="*/ 40 w 198"/>
              <a:gd name="T3" fmla="*/ 19 h 255"/>
              <a:gd name="T4" fmla="*/ 36 w 198"/>
              <a:gd name="T5" fmla="*/ 25 h 255"/>
              <a:gd name="T6" fmla="*/ 39 w 198"/>
              <a:gd name="T7" fmla="*/ 28 h 255"/>
              <a:gd name="T8" fmla="*/ 37 w 198"/>
              <a:gd name="T9" fmla="*/ 36 h 255"/>
              <a:gd name="T10" fmla="*/ 32 w 198"/>
              <a:gd name="T11" fmla="*/ 34 h 255"/>
              <a:gd name="T12" fmla="*/ 27 w 198"/>
              <a:gd name="T13" fmla="*/ 34 h 255"/>
              <a:gd name="T14" fmla="*/ 23 w 198"/>
              <a:gd name="T15" fmla="*/ 39 h 255"/>
              <a:gd name="T16" fmla="*/ 18 w 198"/>
              <a:gd name="T17" fmla="*/ 44 h 255"/>
              <a:gd name="T18" fmla="*/ 14 w 198"/>
              <a:gd name="T19" fmla="*/ 37 h 255"/>
              <a:gd name="T20" fmla="*/ 6 w 198"/>
              <a:gd name="T21" fmla="*/ 31 h 255"/>
              <a:gd name="T22" fmla="*/ 0 w 198"/>
              <a:gd name="T23" fmla="*/ 27 h 255"/>
              <a:gd name="T24" fmla="*/ 7 w 198"/>
              <a:gd name="T25" fmla="*/ 18 h 255"/>
              <a:gd name="T26" fmla="*/ 7 w 198"/>
              <a:gd name="T27" fmla="*/ 15 h 255"/>
              <a:gd name="T28" fmla="*/ 8 w 198"/>
              <a:gd name="T29" fmla="*/ 10 h 255"/>
              <a:gd name="T30" fmla="*/ 8 w 198"/>
              <a:gd name="T31" fmla="*/ 0 h 255"/>
              <a:gd name="T32" fmla="*/ 23 w 198"/>
              <a:gd name="T33" fmla="*/ 2 h 255"/>
              <a:gd name="T34" fmla="*/ 26 w 198"/>
              <a:gd name="T35" fmla="*/ 4 h 255"/>
              <a:gd name="T36" fmla="*/ 35 w 198"/>
              <a:gd name="T37" fmla="*/ 7 h 255"/>
              <a:gd name="T38" fmla="*/ 44 w 198"/>
              <a:gd name="T39" fmla="*/ 11 h 255"/>
              <a:gd name="T40" fmla="*/ 42 w 198"/>
              <a:gd name="T41" fmla="*/ 14 h 255"/>
              <a:gd name="T42" fmla="*/ 39 w 198"/>
              <a:gd name="T43" fmla="*/ 15 h 2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8"/>
              <a:gd name="T67" fmla="*/ 0 h 255"/>
              <a:gd name="T68" fmla="*/ 198 w 198"/>
              <a:gd name="T69" fmla="*/ 255 h 2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8" h="255">
                <a:moveTo>
                  <a:pt x="178" y="90"/>
                </a:moveTo>
                <a:lnTo>
                  <a:pt x="180" y="111"/>
                </a:lnTo>
                <a:lnTo>
                  <a:pt x="162" y="142"/>
                </a:lnTo>
                <a:lnTo>
                  <a:pt x="176" y="161"/>
                </a:lnTo>
                <a:lnTo>
                  <a:pt x="168" y="206"/>
                </a:lnTo>
                <a:lnTo>
                  <a:pt x="146" y="197"/>
                </a:lnTo>
                <a:lnTo>
                  <a:pt x="122" y="196"/>
                </a:lnTo>
                <a:lnTo>
                  <a:pt x="107" y="228"/>
                </a:lnTo>
                <a:lnTo>
                  <a:pt x="83" y="255"/>
                </a:lnTo>
                <a:lnTo>
                  <a:pt x="61" y="214"/>
                </a:lnTo>
                <a:lnTo>
                  <a:pt x="28" y="177"/>
                </a:lnTo>
                <a:lnTo>
                  <a:pt x="0" y="156"/>
                </a:lnTo>
                <a:lnTo>
                  <a:pt x="30" y="106"/>
                </a:lnTo>
                <a:lnTo>
                  <a:pt x="29" y="85"/>
                </a:lnTo>
                <a:lnTo>
                  <a:pt x="39" y="58"/>
                </a:lnTo>
                <a:lnTo>
                  <a:pt x="36" y="0"/>
                </a:lnTo>
                <a:lnTo>
                  <a:pt x="103" y="9"/>
                </a:lnTo>
                <a:lnTo>
                  <a:pt x="118" y="21"/>
                </a:lnTo>
                <a:lnTo>
                  <a:pt x="158" y="39"/>
                </a:lnTo>
                <a:lnTo>
                  <a:pt x="198" y="62"/>
                </a:lnTo>
                <a:lnTo>
                  <a:pt x="190" y="82"/>
                </a:lnTo>
                <a:lnTo>
                  <a:pt x="178" y="9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60" name="Freeform 256"/>
          <p:cNvSpPr>
            <a:spLocks/>
          </p:cNvSpPr>
          <p:nvPr/>
        </p:nvSpPr>
        <p:spPr bwMode="auto">
          <a:xfrm>
            <a:off x="6598727" y="5742470"/>
            <a:ext cx="207963" cy="93663"/>
          </a:xfrm>
          <a:custGeom>
            <a:avLst/>
            <a:gdLst>
              <a:gd name="T0" fmla="*/ 58 w 275"/>
              <a:gd name="T1" fmla="*/ 13 h 145"/>
              <a:gd name="T2" fmla="*/ 62 w 275"/>
              <a:gd name="T3" fmla="*/ 8 h 145"/>
              <a:gd name="T4" fmla="*/ 54 w 275"/>
              <a:gd name="T5" fmla="*/ 5 h 145"/>
              <a:gd name="T6" fmla="*/ 42 w 275"/>
              <a:gd name="T7" fmla="*/ 3 h 145"/>
              <a:gd name="T8" fmla="*/ 40 w 275"/>
              <a:gd name="T9" fmla="*/ 4 h 145"/>
              <a:gd name="T10" fmla="*/ 33 w 275"/>
              <a:gd name="T11" fmla="*/ 2 h 145"/>
              <a:gd name="T12" fmla="*/ 30 w 275"/>
              <a:gd name="T13" fmla="*/ 0 h 145"/>
              <a:gd name="T14" fmla="*/ 28 w 275"/>
              <a:gd name="T15" fmla="*/ 0 h 145"/>
              <a:gd name="T16" fmla="*/ 27 w 275"/>
              <a:gd name="T17" fmla="*/ 3 h 145"/>
              <a:gd name="T18" fmla="*/ 24 w 275"/>
              <a:gd name="T19" fmla="*/ 6 h 145"/>
              <a:gd name="T20" fmla="*/ 17 w 275"/>
              <a:gd name="T21" fmla="*/ 6 h 145"/>
              <a:gd name="T22" fmla="*/ 12 w 275"/>
              <a:gd name="T23" fmla="*/ 8 h 145"/>
              <a:gd name="T24" fmla="*/ 6 w 275"/>
              <a:gd name="T25" fmla="*/ 8 h 145"/>
              <a:gd name="T26" fmla="*/ 0 w 275"/>
              <a:gd name="T27" fmla="*/ 10 h 145"/>
              <a:gd name="T28" fmla="*/ 3 w 275"/>
              <a:gd name="T29" fmla="*/ 14 h 145"/>
              <a:gd name="T30" fmla="*/ 14 w 275"/>
              <a:gd name="T31" fmla="*/ 12 h 145"/>
              <a:gd name="T32" fmla="*/ 14 w 275"/>
              <a:gd name="T33" fmla="*/ 14 h 145"/>
              <a:gd name="T34" fmla="*/ 14 w 275"/>
              <a:gd name="T35" fmla="*/ 16 h 145"/>
              <a:gd name="T36" fmla="*/ 17 w 275"/>
              <a:gd name="T37" fmla="*/ 18 h 145"/>
              <a:gd name="T38" fmla="*/ 17 w 275"/>
              <a:gd name="T39" fmla="*/ 21 h 145"/>
              <a:gd name="T40" fmla="*/ 21 w 275"/>
              <a:gd name="T41" fmla="*/ 21 h 145"/>
              <a:gd name="T42" fmla="*/ 29 w 275"/>
              <a:gd name="T43" fmla="*/ 17 h 145"/>
              <a:gd name="T44" fmla="*/ 32 w 275"/>
              <a:gd name="T45" fmla="*/ 17 h 145"/>
              <a:gd name="T46" fmla="*/ 35 w 275"/>
              <a:gd name="T47" fmla="*/ 10 h 145"/>
              <a:gd name="T48" fmla="*/ 39 w 275"/>
              <a:gd name="T49" fmla="*/ 8 h 145"/>
              <a:gd name="T50" fmla="*/ 41 w 275"/>
              <a:gd name="T51" fmla="*/ 9 h 145"/>
              <a:gd name="T52" fmla="*/ 39 w 275"/>
              <a:gd name="T53" fmla="*/ 17 h 145"/>
              <a:gd name="T54" fmla="*/ 40 w 275"/>
              <a:gd name="T55" fmla="*/ 20 h 145"/>
              <a:gd name="T56" fmla="*/ 41 w 275"/>
              <a:gd name="T57" fmla="*/ 17 h 145"/>
              <a:gd name="T58" fmla="*/ 43 w 275"/>
              <a:gd name="T59" fmla="*/ 17 h 145"/>
              <a:gd name="T60" fmla="*/ 46 w 275"/>
              <a:gd name="T61" fmla="*/ 19 h 145"/>
              <a:gd name="T62" fmla="*/ 43 w 275"/>
              <a:gd name="T63" fmla="*/ 21 h 145"/>
              <a:gd name="T64" fmla="*/ 43 w 275"/>
              <a:gd name="T65" fmla="*/ 24 h 145"/>
              <a:gd name="T66" fmla="*/ 53 w 275"/>
              <a:gd name="T67" fmla="*/ 23 h 145"/>
              <a:gd name="T68" fmla="*/ 52 w 275"/>
              <a:gd name="T69" fmla="*/ 20 h 145"/>
              <a:gd name="T70" fmla="*/ 53 w 275"/>
              <a:gd name="T71" fmla="*/ 15 h 145"/>
              <a:gd name="T72" fmla="*/ 58 w 275"/>
              <a:gd name="T73" fmla="*/ 13 h 1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5"/>
              <a:gd name="T112" fmla="*/ 0 h 145"/>
              <a:gd name="T113" fmla="*/ 275 w 275"/>
              <a:gd name="T114" fmla="*/ 145 h 1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5" h="145">
                <a:moveTo>
                  <a:pt x="255" y="82"/>
                </a:moveTo>
                <a:lnTo>
                  <a:pt x="275" y="49"/>
                </a:lnTo>
                <a:lnTo>
                  <a:pt x="238" y="33"/>
                </a:lnTo>
                <a:lnTo>
                  <a:pt x="184" y="19"/>
                </a:lnTo>
                <a:lnTo>
                  <a:pt x="178" y="26"/>
                </a:lnTo>
                <a:lnTo>
                  <a:pt x="144" y="15"/>
                </a:lnTo>
                <a:lnTo>
                  <a:pt x="134" y="0"/>
                </a:lnTo>
                <a:lnTo>
                  <a:pt x="121" y="1"/>
                </a:lnTo>
                <a:lnTo>
                  <a:pt x="118" y="17"/>
                </a:lnTo>
                <a:lnTo>
                  <a:pt x="105" y="38"/>
                </a:lnTo>
                <a:lnTo>
                  <a:pt x="76" y="38"/>
                </a:lnTo>
                <a:lnTo>
                  <a:pt x="55" y="49"/>
                </a:lnTo>
                <a:lnTo>
                  <a:pt x="28" y="48"/>
                </a:lnTo>
                <a:lnTo>
                  <a:pt x="0" y="59"/>
                </a:lnTo>
                <a:lnTo>
                  <a:pt x="14" y="83"/>
                </a:lnTo>
                <a:lnTo>
                  <a:pt x="63" y="73"/>
                </a:lnTo>
                <a:lnTo>
                  <a:pt x="64" y="84"/>
                </a:lnTo>
                <a:lnTo>
                  <a:pt x="60" y="98"/>
                </a:lnTo>
                <a:lnTo>
                  <a:pt x="74" y="107"/>
                </a:lnTo>
                <a:lnTo>
                  <a:pt x="73" y="125"/>
                </a:lnTo>
                <a:lnTo>
                  <a:pt x="93" y="125"/>
                </a:lnTo>
                <a:lnTo>
                  <a:pt x="126" y="103"/>
                </a:lnTo>
                <a:lnTo>
                  <a:pt x="140" y="101"/>
                </a:lnTo>
                <a:lnTo>
                  <a:pt x="155" y="59"/>
                </a:lnTo>
                <a:lnTo>
                  <a:pt x="170" y="48"/>
                </a:lnTo>
                <a:lnTo>
                  <a:pt x="181" y="57"/>
                </a:lnTo>
                <a:lnTo>
                  <a:pt x="169" y="104"/>
                </a:lnTo>
                <a:lnTo>
                  <a:pt x="175" y="119"/>
                </a:lnTo>
                <a:lnTo>
                  <a:pt x="181" y="105"/>
                </a:lnTo>
                <a:lnTo>
                  <a:pt x="191" y="102"/>
                </a:lnTo>
                <a:lnTo>
                  <a:pt x="201" y="116"/>
                </a:lnTo>
                <a:lnTo>
                  <a:pt x="190" y="126"/>
                </a:lnTo>
                <a:lnTo>
                  <a:pt x="191" y="145"/>
                </a:lnTo>
                <a:lnTo>
                  <a:pt x="235" y="138"/>
                </a:lnTo>
                <a:lnTo>
                  <a:pt x="228" y="118"/>
                </a:lnTo>
                <a:lnTo>
                  <a:pt x="236" y="88"/>
                </a:lnTo>
                <a:lnTo>
                  <a:pt x="255" y="8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61" name="Freeform 257"/>
          <p:cNvSpPr>
            <a:spLocks/>
          </p:cNvSpPr>
          <p:nvPr/>
        </p:nvSpPr>
        <p:spPr bwMode="auto">
          <a:xfrm>
            <a:off x="6601902" y="5831370"/>
            <a:ext cx="185738" cy="215900"/>
          </a:xfrm>
          <a:custGeom>
            <a:avLst/>
            <a:gdLst>
              <a:gd name="T0" fmla="*/ 52 w 247"/>
              <a:gd name="T1" fmla="*/ 33 h 330"/>
              <a:gd name="T2" fmla="*/ 55 w 247"/>
              <a:gd name="T3" fmla="*/ 28 h 330"/>
              <a:gd name="T4" fmla="*/ 48 w 247"/>
              <a:gd name="T5" fmla="*/ 27 h 330"/>
              <a:gd name="T6" fmla="*/ 49 w 247"/>
              <a:gd name="T7" fmla="*/ 24 h 330"/>
              <a:gd name="T8" fmla="*/ 53 w 247"/>
              <a:gd name="T9" fmla="*/ 21 h 330"/>
              <a:gd name="T10" fmla="*/ 52 w 247"/>
              <a:gd name="T11" fmla="*/ 16 h 330"/>
              <a:gd name="T12" fmla="*/ 52 w 247"/>
              <a:gd name="T13" fmla="*/ 10 h 330"/>
              <a:gd name="T14" fmla="*/ 54 w 247"/>
              <a:gd name="T15" fmla="*/ 8 h 330"/>
              <a:gd name="T16" fmla="*/ 53 w 247"/>
              <a:gd name="T17" fmla="*/ 4 h 330"/>
              <a:gd name="T18" fmla="*/ 52 w 247"/>
              <a:gd name="T19" fmla="*/ 0 h 330"/>
              <a:gd name="T20" fmla="*/ 44 w 247"/>
              <a:gd name="T21" fmla="*/ 3 h 330"/>
              <a:gd name="T22" fmla="*/ 42 w 247"/>
              <a:gd name="T23" fmla="*/ 6 h 330"/>
              <a:gd name="T24" fmla="*/ 40 w 247"/>
              <a:gd name="T25" fmla="*/ 12 h 330"/>
              <a:gd name="T26" fmla="*/ 36 w 247"/>
              <a:gd name="T27" fmla="*/ 14 h 330"/>
              <a:gd name="T28" fmla="*/ 32 w 247"/>
              <a:gd name="T29" fmla="*/ 15 h 330"/>
              <a:gd name="T30" fmla="*/ 30 w 247"/>
              <a:gd name="T31" fmla="*/ 17 h 330"/>
              <a:gd name="T32" fmla="*/ 21 w 247"/>
              <a:gd name="T33" fmla="*/ 15 h 330"/>
              <a:gd name="T34" fmla="*/ 18 w 247"/>
              <a:gd name="T35" fmla="*/ 19 h 330"/>
              <a:gd name="T36" fmla="*/ 19 w 247"/>
              <a:gd name="T37" fmla="*/ 21 h 330"/>
              <a:gd name="T38" fmla="*/ 13 w 247"/>
              <a:gd name="T39" fmla="*/ 28 h 330"/>
              <a:gd name="T40" fmla="*/ 8 w 247"/>
              <a:gd name="T41" fmla="*/ 29 h 330"/>
              <a:gd name="T42" fmla="*/ 6 w 247"/>
              <a:gd name="T43" fmla="*/ 27 h 330"/>
              <a:gd name="T44" fmla="*/ 2 w 247"/>
              <a:gd name="T45" fmla="*/ 32 h 330"/>
              <a:gd name="T46" fmla="*/ 4 w 247"/>
              <a:gd name="T47" fmla="*/ 35 h 330"/>
              <a:gd name="T48" fmla="*/ 0 w 247"/>
              <a:gd name="T49" fmla="*/ 36 h 330"/>
              <a:gd name="T50" fmla="*/ 5 w 247"/>
              <a:gd name="T51" fmla="*/ 42 h 330"/>
              <a:gd name="T52" fmla="*/ 10 w 247"/>
              <a:gd name="T53" fmla="*/ 38 h 330"/>
              <a:gd name="T54" fmla="*/ 13 w 247"/>
              <a:gd name="T55" fmla="*/ 40 h 330"/>
              <a:gd name="T56" fmla="*/ 13 w 247"/>
              <a:gd name="T57" fmla="*/ 44 h 330"/>
              <a:gd name="T58" fmla="*/ 10 w 247"/>
              <a:gd name="T59" fmla="*/ 48 h 330"/>
              <a:gd name="T60" fmla="*/ 13 w 247"/>
              <a:gd name="T61" fmla="*/ 50 h 330"/>
              <a:gd name="T62" fmla="*/ 16 w 247"/>
              <a:gd name="T63" fmla="*/ 50 h 330"/>
              <a:gd name="T64" fmla="*/ 16 w 247"/>
              <a:gd name="T65" fmla="*/ 53 h 330"/>
              <a:gd name="T66" fmla="*/ 19 w 247"/>
              <a:gd name="T67" fmla="*/ 56 h 330"/>
              <a:gd name="T68" fmla="*/ 22 w 247"/>
              <a:gd name="T69" fmla="*/ 56 h 330"/>
              <a:gd name="T70" fmla="*/ 24 w 247"/>
              <a:gd name="T71" fmla="*/ 54 h 330"/>
              <a:gd name="T72" fmla="*/ 26 w 247"/>
              <a:gd name="T73" fmla="*/ 54 h 330"/>
              <a:gd name="T74" fmla="*/ 27 w 247"/>
              <a:gd name="T75" fmla="*/ 56 h 330"/>
              <a:gd name="T76" fmla="*/ 34 w 247"/>
              <a:gd name="T77" fmla="*/ 56 h 330"/>
              <a:gd name="T78" fmla="*/ 35 w 247"/>
              <a:gd name="T79" fmla="*/ 49 h 330"/>
              <a:gd name="T80" fmla="*/ 41 w 247"/>
              <a:gd name="T81" fmla="*/ 41 h 330"/>
              <a:gd name="T82" fmla="*/ 44 w 247"/>
              <a:gd name="T83" fmla="*/ 40 h 330"/>
              <a:gd name="T84" fmla="*/ 46 w 247"/>
              <a:gd name="T85" fmla="*/ 35 h 330"/>
              <a:gd name="T86" fmla="*/ 52 w 247"/>
              <a:gd name="T87" fmla="*/ 33 h 3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7"/>
              <a:gd name="T133" fmla="*/ 0 h 330"/>
              <a:gd name="T134" fmla="*/ 247 w 247"/>
              <a:gd name="T135" fmla="*/ 330 h 3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7" h="330">
                <a:moveTo>
                  <a:pt x="233" y="193"/>
                </a:moveTo>
                <a:lnTo>
                  <a:pt x="247" y="168"/>
                </a:lnTo>
                <a:lnTo>
                  <a:pt x="216" y="161"/>
                </a:lnTo>
                <a:lnTo>
                  <a:pt x="220" y="142"/>
                </a:lnTo>
                <a:lnTo>
                  <a:pt x="237" y="125"/>
                </a:lnTo>
                <a:lnTo>
                  <a:pt x="230" y="91"/>
                </a:lnTo>
                <a:lnTo>
                  <a:pt x="230" y="61"/>
                </a:lnTo>
                <a:lnTo>
                  <a:pt x="239" y="47"/>
                </a:lnTo>
                <a:lnTo>
                  <a:pt x="237" y="21"/>
                </a:lnTo>
                <a:lnTo>
                  <a:pt x="231" y="0"/>
                </a:lnTo>
                <a:lnTo>
                  <a:pt x="197" y="17"/>
                </a:lnTo>
                <a:lnTo>
                  <a:pt x="186" y="37"/>
                </a:lnTo>
                <a:lnTo>
                  <a:pt x="178" y="73"/>
                </a:lnTo>
                <a:lnTo>
                  <a:pt x="158" y="86"/>
                </a:lnTo>
                <a:lnTo>
                  <a:pt x="141" y="89"/>
                </a:lnTo>
                <a:lnTo>
                  <a:pt x="132" y="102"/>
                </a:lnTo>
                <a:lnTo>
                  <a:pt x="92" y="90"/>
                </a:lnTo>
                <a:lnTo>
                  <a:pt x="83" y="111"/>
                </a:lnTo>
                <a:lnTo>
                  <a:pt x="87" y="125"/>
                </a:lnTo>
                <a:lnTo>
                  <a:pt x="58" y="167"/>
                </a:lnTo>
                <a:lnTo>
                  <a:pt x="36" y="173"/>
                </a:lnTo>
                <a:lnTo>
                  <a:pt x="26" y="161"/>
                </a:lnTo>
                <a:lnTo>
                  <a:pt x="8" y="187"/>
                </a:lnTo>
                <a:lnTo>
                  <a:pt x="17" y="204"/>
                </a:lnTo>
                <a:lnTo>
                  <a:pt x="0" y="211"/>
                </a:lnTo>
                <a:lnTo>
                  <a:pt x="24" y="244"/>
                </a:lnTo>
                <a:lnTo>
                  <a:pt x="46" y="225"/>
                </a:lnTo>
                <a:lnTo>
                  <a:pt x="57" y="232"/>
                </a:lnTo>
                <a:lnTo>
                  <a:pt x="60" y="260"/>
                </a:lnTo>
                <a:lnTo>
                  <a:pt x="46" y="281"/>
                </a:lnTo>
                <a:lnTo>
                  <a:pt x="56" y="296"/>
                </a:lnTo>
                <a:lnTo>
                  <a:pt x="69" y="293"/>
                </a:lnTo>
                <a:lnTo>
                  <a:pt x="70" y="314"/>
                </a:lnTo>
                <a:lnTo>
                  <a:pt x="84" y="330"/>
                </a:lnTo>
                <a:lnTo>
                  <a:pt x="100" y="328"/>
                </a:lnTo>
                <a:lnTo>
                  <a:pt x="105" y="317"/>
                </a:lnTo>
                <a:lnTo>
                  <a:pt x="116" y="319"/>
                </a:lnTo>
                <a:lnTo>
                  <a:pt x="119" y="329"/>
                </a:lnTo>
                <a:lnTo>
                  <a:pt x="152" y="329"/>
                </a:lnTo>
                <a:lnTo>
                  <a:pt x="156" y="287"/>
                </a:lnTo>
                <a:lnTo>
                  <a:pt x="181" y="242"/>
                </a:lnTo>
                <a:lnTo>
                  <a:pt x="196" y="235"/>
                </a:lnTo>
                <a:lnTo>
                  <a:pt x="207" y="208"/>
                </a:lnTo>
                <a:lnTo>
                  <a:pt x="233" y="19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62" name="Freeform 258"/>
          <p:cNvSpPr>
            <a:spLocks/>
          </p:cNvSpPr>
          <p:nvPr/>
        </p:nvSpPr>
        <p:spPr bwMode="auto">
          <a:xfrm>
            <a:off x="6549514" y="5964720"/>
            <a:ext cx="103188" cy="90488"/>
          </a:xfrm>
          <a:custGeom>
            <a:avLst/>
            <a:gdLst>
              <a:gd name="T0" fmla="*/ 8 w 139"/>
              <a:gd name="T1" fmla="*/ 23 h 140"/>
              <a:gd name="T2" fmla="*/ 10 w 139"/>
              <a:gd name="T3" fmla="*/ 22 h 140"/>
              <a:gd name="T4" fmla="*/ 15 w 139"/>
              <a:gd name="T5" fmla="*/ 22 h 140"/>
              <a:gd name="T6" fmla="*/ 14 w 139"/>
              <a:gd name="T7" fmla="*/ 20 h 140"/>
              <a:gd name="T8" fmla="*/ 17 w 139"/>
              <a:gd name="T9" fmla="*/ 18 h 140"/>
              <a:gd name="T10" fmla="*/ 24 w 139"/>
              <a:gd name="T11" fmla="*/ 20 h 140"/>
              <a:gd name="T12" fmla="*/ 27 w 139"/>
              <a:gd name="T13" fmla="*/ 22 h 140"/>
              <a:gd name="T14" fmla="*/ 30 w 139"/>
              <a:gd name="T15" fmla="*/ 19 h 140"/>
              <a:gd name="T16" fmla="*/ 30 w 139"/>
              <a:gd name="T17" fmla="*/ 15 h 140"/>
              <a:gd name="T18" fmla="*/ 27 w 139"/>
              <a:gd name="T19" fmla="*/ 15 h 140"/>
              <a:gd name="T20" fmla="*/ 25 w 139"/>
              <a:gd name="T21" fmla="*/ 13 h 140"/>
              <a:gd name="T22" fmla="*/ 28 w 139"/>
              <a:gd name="T23" fmla="*/ 10 h 140"/>
              <a:gd name="T24" fmla="*/ 28 w 139"/>
              <a:gd name="T25" fmla="*/ 5 h 140"/>
              <a:gd name="T26" fmla="*/ 25 w 139"/>
              <a:gd name="T27" fmla="*/ 4 h 140"/>
              <a:gd name="T28" fmla="*/ 20 w 139"/>
              <a:gd name="T29" fmla="*/ 7 h 140"/>
              <a:gd name="T30" fmla="*/ 15 w 139"/>
              <a:gd name="T31" fmla="*/ 2 h 140"/>
              <a:gd name="T32" fmla="*/ 12 w 139"/>
              <a:gd name="T33" fmla="*/ 0 h 140"/>
              <a:gd name="T34" fmla="*/ 7 w 139"/>
              <a:gd name="T35" fmla="*/ 0 h 140"/>
              <a:gd name="T36" fmla="*/ 5 w 139"/>
              <a:gd name="T37" fmla="*/ 1 h 140"/>
              <a:gd name="T38" fmla="*/ 5 w 139"/>
              <a:gd name="T39" fmla="*/ 4 h 140"/>
              <a:gd name="T40" fmla="*/ 2 w 139"/>
              <a:gd name="T41" fmla="*/ 6 h 140"/>
              <a:gd name="T42" fmla="*/ 0 w 139"/>
              <a:gd name="T43" fmla="*/ 9 h 140"/>
              <a:gd name="T44" fmla="*/ 1 w 139"/>
              <a:gd name="T45" fmla="*/ 13 h 140"/>
              <a:gd name="T46" fmla="*/ 2 w 139"/>
              <a:gd name="T47" fmla="*/ 15 h 140"/>
              <a:gd name="T48" fmla="*/ 6 w 139"/>
              <a:gd name="T49" fmla="*/ 15 h 140"/>
              <a:gd name="T50" fmla="*/ 6 w 139"/>
              <a:gd name="T51" fmla="*/ 16 h 140"/>
              <a:gd name="T52" fmla="*/ 3 w 139"/>
              <a:gd name="T53" fmla="*/ 20 h 140"/>
              <a:gd name="T54" fmla="*/ 5 w 139"/>
              <a:gd name="T55" fmla="*/ 22 h 140"/>
              <a:gd name="T56" fmla="*/ 8 w 139"/>
              <a:gd name="T57" fmla="*/ 23 h 1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9"/>
              <a:gd name="T88" fmla="*/ 0 h 140"/>
              <a:gd name="T89" fmla="*/ 139 w 139"/>
              <a:gd name="T90" fmla="*/ 140 h 1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9" h="140">
                <a:moveTo>
                  <a:pt x="37" y="140"/>
                </a:moveTo>
                <a:lnTo>
                  <a:pt x="48" y="131"/>
                </a:lnTo>
                <a:lnTo>
                  <a:pt x="68" y="132"/>
                </a:lnTo>
                <a:lnTo>
                  <a:pt x="65" y="121"/>
                </a:lnTo>
                <a:lnTo>
                  <a:pt x="78" y="111"/>
                </a:lnTo>
                <a:lnTo>
                  <a:pt x="111" y="121"/>
                </a:lnTo>
                <a:lnTo>
                  <a:pt x="124" y="129"/>
                </a:lnTo>
                <a:lnTo>
                  <a:pt x="139" y="112"/>
                </a:lnTo>
                <a:lnTo>
                  <a:pt x="138" y="91"/>
                </a:lnTo>
                <a:lnTo>
                  <a:pt x="125" y="94"/>
                </a:lnTo>
                <a:lnTo>
                  <a:pt x="115" y="79"/>
                </a:lnTo>
                <a:lnTo>
                  <a:pt x="129" y="58"/>
                </a:lnTo>
                <a:lnTo>
                  <a:pt x="126" y="30"/>
                </a:lnTo>
                <a:lnTo>
                  <a:pt x="115" y="23"/>
                </a:lnTo>
                <a:lnTo>
                  <a:pt x="93" y="42"/>
                </a:lnTo>
                <a:lnTo>
                  <a:pt x="69" y="9"/>
                </a:lnTo>
                <a:lnTo>
                  <a:pt x="54" y="3"/>
                </a:lnTo>
                <a:lnTo>
                  <a:pt x="30" y="0"/>
                </a:lnTo>
                <a:lnTo>
                  <a:pt x="22" y="8"/>
                </a:lnTo>
                <a:lnTo>
                  <a:pt x="22" y="23"/>
                </a:lnTo>
                <a:lnTo>
                  <a:pt x="9" y="38"/>
                </a:lnTo>
                <a:lnTo>
                  <a:pt x="0" y="57"/>
                </a:lnTo>
                <a:lnTo>
                  <a:pt x="4" y="79"/>
                </a:lnTo>
                <a:lnTo>
                  <a:pt x="9" y="91"/>
                </a:lnTo>
                <a:lnTo>
                  <a:pt x="27" y="90"/>
                </a:lnTo>
                <a:lnTo>
                  <a:pt x="27" y="99"/>
                </a:lnTo>
                <a:lnTo>
                  <a:pt x="12" y="117"/>
                </a:lnTo>
                <a:lnTo>
                  <a:pt x="21" y="131"/>
                </a:lnTo>
                <a:lnTo>
                  <a:pt x="37" y="14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63" name="Freeform 259"/>
          <p:cNvSpPr>
            <a:spLocks/>
          </p:cNvSpPr>
          <p:nvPr/>
        </p:nvSpPr>
        <p:spPr bwMode="auto">
          <a:xfrm>
            <a:off x="6517764" y="6113945"/>
            <a:ext cx="53975" cy="79375"/>
          </a:xfrm>
          <a:custGeom>
            <a:avLst/>
            <a:gdLst>
              <a:gd name="T0" fmla="*/ 1 w 73"/>
              <a:gd name="T1" fmla="*/ 10 h 123"/>
              <a:gd name="T2" fmla="*/ 2 w 73"/>
              <a:gd name="T3" fmla="*/ 11 h 123"/>
              <a:gd name="T4" fmla="*/ 2 w 73"/>
              <a:gd name="T5" fmla="*/ 13 h 123"/>
              <a:gd name="T6" fmla="*/ 0 w 73"/>
              <a:gd name="T7" fmla="*/ 15 h 123"/>
              <a:gd name="T8" fmla="*/ 2 w 73"/>
              <a:gd name="T9" fmla="*/ 17 h 123"/>
              <a:gd name="T10" fmla="*/ 3 w 73"/>
              <a:gd name="T11" fmla="*/ 20 h 123"/>
              <a:gd name="T12" fmla="*/ 11 w 73"/>
              <a:gd name="T13" fmla="*/ 20 h 123"/>
              <a:gd name="T14" fmla="*/ 15 w 73"/>
              <a:gd name="T15" fmla="*/ 16 h 123"/>
              <a:gd name="T16" fmla="*/ 13 w 73"/>
              <a:gd name="T17" fmla="*/ 13 h 123"/>
              <a:gd name="T18" fmla="*/ 16 w 73"/>
              <a:gd name="T19" fmla="*/ 11 h 123"/>
              <a:gd name="T20" fmla="*/ 16 w 73"/>
              <a:gd name="T21" fmla="*/ 6 h 123"/>
              <a:gd name="T22" fmla="*/ 9 w 73"/>
              <a:gd name="T23" fmla="*/ 4 h 123"/>
              <a:gd name="T24" fmla="*/ 7 w 73"/>
              <a:gd name="T25" fmla="*/ 0 h 123"/>
              <a:gd name="T26" fmla="*/ 5 w 73"/>
              <a:gd name="T27" fmla="*/ 1 h 123"/>
              <a:gd name="T28" fmla="*/ 4 w 73"/>
              <a:gd name="T29" fmla="*/ 4 h 123"/>
              <a:gd name="T30" fmla="*/ 3 w 73"/>
              <a:gd name="T31" fmla="*/ 5 h 123"/>
              <a:gd name="T32" fmla="*/ 1 w 73"/>
              <a:gd name="T33" fmla="*/ 5 h 123"/>
              <a:gd name="T34" fmla="*/ 1 w 73"/>
              <a:gd name="T35" fmla="*/ 10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123"/>
              <a:gd name="T56" fmla="*/ 73 w 73"/>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123">
                <a:moveTo>
                  <a:pt x="4" y="58"/>
                </a:moveTo>
                <a:lnTo>
                  <a:pt x="11" y="65"/>
                </a:lnTo>
                <a:lnTo>
                  <a:pt x="8" y="81"/>
                </a:lnTo>
                <a:lnTo>
                  <a:pt x="0" y="94"/>
                </a:lnTo>
                <a:lnTo>
                  <a:pt x="11" y="101"/>
                </a:lnTo>
                <a:lnTo>
                  <a:pt x="13" y="120"/>
                </a:lnTo>
                <a:lnTo>
                  <a:pt x="51" y="123"/>
                </a:lnTo>
                <a:lnTo>
                  <a:pt x="70" y="99"/>
                </a:lnTo>
                <a:lnTo>
                  <a:pt x="61" y="81"/>
                </a:lnTo>
                <a:lnTo>
                  <a:pt x="73" y="65"/>
                </a:lnTo>
                <a:lnTo>
                  <a:pt x="73" y="34"/>
                </a:lnTo>
                <a:lnTo>
                  <a:pt x="42" y="23"/>
                </a:lnTo>
                <a:lnTo>
                  <a:pt x="29" y="0"/>
                </a:lnTo>
                <a:lnTo>
                  <a:pt x="21" y="5"/>
                </a:lnTo>
                <a:lnTo>
                  <a:pt x="18" y="21"/>
                </a:lnTo>
                <a:lnTo>
                  <a:pt x="13" y="33"/>
                </a:lnTo>
                <a:lnTo>
                  <a:pt x="4" y="33"/>
                </a:lnTo>
                <a:lnTo>
                  <a:pt x="4" y="58"/>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64" name="Freeform 260"/>
          <p:cNvSpPr>
            <a:spLocks/>
          </p:cNvSpPr>
          <p:nvPr/>
        </p:nvSpPr>
        <p:spPr bwMode="auto">
          <a:xfrm>
            <a:off x="6538402" y="6036157"/>
            <a:ext cx="117475" cy="98425"/>
          </a:xfrm>
          <a:custGeom>
            <a:avLst/>
            <a:gdLst>
              <a:gd name="T0" fmla="*/ 7 w 157"/>
              <a:gd name="T1" fmla="*/ 13 h 150"/>
              <a:gd name="T2" fmla="*/ 8 w 157"/>
              <a:gd name="T3" fmla="*/ 11 h 150"/>
              <a:gd name="T4" fmla="*/ 4 w 157"/>
              <a:gd name="T5" fmla="*/ 8 h 150"/>
              <a:gd name="T6" fmla="*/ 8 w 157"/>
              <a:gd name="T7" fmla="*/ 3 h 150"/>
              <a:gd name="T8" fmla="*/ 11 w 157"/>
              <a:gd name="T9" fmla="*/ 5 h 150"/>
              <a:gd name="T10" fmla="*/ 14 w 157"/>
              <a:gd name="T11" fmla="*/ 3 h 150"/>
              <a:gd name="T12" fmla="*/ 18 w 157"/>
              <a:gd name="T13" fmla="*/ 4 h 150"/>
              <a:gd name="T14" fmla="*/ 17 w 157"/>
              <a:gd name="T15" fmla="*/ 2 h 150"/>
              <a:gd name="T16" fmla="*/ 20 w 157"/>
              <a:gd name="T17" fmla="*/ 0 h 150"/>
              <a:gd name="T18" fmla="*/ 28 w 157"/>
              <a:gd name="T19" fmla="*/ 2 h 150"/>
              <a:gd name="T20" fmla="*/ 31 w 157"/>
              <a:gd name="T21" fmla="*/ 3 h 150"/>
              <a:gd name="T22" fmla="*/ 29 w 157"/>
              <a:gd name="T23" fmla="*/ 6 h 150"/>
              <a:gd name="T24" fmla="*/ 34 w 157"/>
              <a:gd name="T25" fmla="*/ 12 h 150"/>
              <a:gd name="T26" fmla="*/ 35 w 157"/>
              <a:gd name="T27" fmla="*/ 15 h 150"/>
              <a:gd name="T28" fmla="*/ 29 w 157"/>
              <a:gd name="T29" fmla="*/ 19 h 150"/>
              <a:gd name="T30" fmla="*/ 27 w 157"/>
              <a:gd name="T31" fmla="*/ 19 h 150"/>
              <a:gd name="T32" fmla="*/ 26 w 157"/>
              <a:gd name="T33" fmla="*/ 21 h 150"/>
              <a:gd name="T34" fmla="*/ 23 w 157"/>
              <a:gd name="T35" fmla="*/ 21 h 150"/>
              <a:gd name="T36" fmla="*/ 19 w 157"/>
              <a:gd name="T37" fmla="*/ 24 h 150"/>
              <a:gd name="T38" fmla="*/ 16 w 157"/>
              <a:gd name="T39" fmla="*/ 25 h 150"/>
              <a:gd name="T40" fmla="*/ 10 w 157"/>
              <a:gd name="T41" fmla="*/ 26 h 150"/>
              <a:gd name="T42" fmla="*/ 3 w 157"/>
              <a:gd name="T43" fmla="*/ 24 h 150"/>
              <a:gd name="T44" fmla="*/ 0 w 157"/>
              <a:gd name="T45" fmla="*/ 20 h 150"/>
              <a:gd name="T46" fmla="*/ 2 w 157"/>
              <a:gd name="T47" fmla="*/ 15 h 150"/>
              <a:gd name="T48" fmla="*/ 6 w 157"/>
              <a:gd name="T49" fmla="*/ 14 h 150"/>
              <a:gd name="T50" fmla="*/ 7 w 157"/>
              <a:gd name="T51" fmla="*/ 13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7"/>
              <a:gd name="T79" fmla="*/ 0 h 150"/>
              <a:gd name="T80" fmla="*/ 157 w 157"/>
              <a:gd name="T81" fmla="*/ 150 h 1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7" h="150">
                <a:moveTo>
                  <a:pt x="31" y="74"/>
                </a:moveTo>
                <a:lnTo>
                  <a:pt x="34" y="66"/>
                </a:lnTo>
                <a:lnTo>
                  <a:pt x="16" y="47"/>
                </a:lnTo>
                <a:lnTo>
                  <a:pt x="35" y="20"/>
                </a:lnTo>
                <a:lnTo>
                  <a:pt x="51" y="29"/>
                </a:lnTo>
                <a:lnTo>
                  <a:pt x="62" y="20"/>
                </a:lnTo>
                <a:lnTo>
                  <a:pt x="82" y="21"/>
                </a:lnTo>
                <a:lnTo>
                  <a:pt x="79" y="10"/>
                </a:lnTo>
                <a:lnTo>
                  <a:pt x="92" y="0"/>
                </a:lnTo>
                <a:lnTo>
                  <a:pt x="125" y="10"/>
                </a:lnTo>
                <a:lnTo>
                  <a:pt x="138" y="18"/>
                </a:lnTo>
                <a:lnTo>
                  <a:pt x="131" y="35"/>
                </a:lnTo>
                <a:lnTo>
                  <a:pt x="155" y="69"/>
                </a:lnTo>
                <a:lnTo>
                  <a:pt x="157" y="87"/>
                </a:lnTo>
                <a:lnTo>
                  <a:pt x="132" y="112"/>
                </a:lnTo>
                <a:lnTo>
                  <a:pt x="120" y="110"/>
                </a:lnTo>
                <a:lnTo>
                  <a:pt x="116" y="125"/>
                </a:lnTo>
                <a:lnTo>
                  <a:pt x="101" y="122"/>
                </a:lnTo>
                <a:lnTo>
                  <a:pt x="88" y="137"/>
                </a:lnTo>
                <a:lnTo>
                  <a:pt x="72" y="146"/>
                </a:lnTo>
                <a:lnTo>
                  <a:pt x="44" y="150"/>
                </a:lnTo>
                <a:lnTo>
                  <a:pt x="13" y="139"/>
                </a:lnTo>
                <a:lnTo>
                  <a:pt x="0" y="116"/>
                </a:lnTo>
                <a:lnTo>
                  <a:pt x="9" y="86"/>
                </a:lnTo>
                <a:lnTo>
                  <a:pt x="28" y="84"/>
                </a:lnTo>
                <a:lnTo>
                  <a:pt x="31" y="7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65" name="Freeform 261"/>
          <p:cNvSpPr>
            <a:spLocks/>
          </p:cNvSpPr>
          <p:nvPr/>
        </p:nvSpPr>
        <p:spPr bwMode="auto">
          <a:xfrm>
            <a:off x="6506652" y="5912332"/>
            <a:ext cx="76200" cy="120650"/>
          </a:xfrm>
          <a:custGeom>
            <a:avLst/>
            <a:gdLst>
              <a:gd name="T0" fmla="*/ 3 w 100"/>
              <a:gd name="T1" fmla="*/ 28 h 184"/>
              <a:gd name="T2" fmla="*/ 6 w 100"/>
              <a:gd name="T3" fmla="*/ 31 h 184"/>
              <a:gd name="T4" fmla="*/ 11 w 100"/>
              <a:gd name="T5" fmla="*/ 31 h 184"/>
              <a:gd name="T6" fmla="*/ 12 w 100"/>
              <a:gd name="T7" fmla="*/ 29 h 184"/>
              <a:gd name="T8" fmla="*/ 14 w 100"/>
              <a:gd name="T9" fmla="*/ 27 h 184"/>
              <a:gd name="T10" fmla="*/ 13 w 100"/>
              <a:gd name="T11" fmla="*/ 24 h 184"/>
              <a:gd name="T12" fmla="*/ 15 w 100"/>
              <a:gd name="T13" fmla="*/ 20 h 184"/>
              <a:gd name="T14" fmla="*/ 18 w 100"/>
              <a:gd name="T15" fmla="*/ 18 h 184"/>
              <a:gd name="T16" fmla="*/ 18 w 100"/>
              <a:gd name="T17" fmla="*/ 15 h 184"/>
              <a:gd name="T18" fmla="*/ 20 w 100"/>
              <a:gd name="T19" fmla="*/ 14 h 184"/>
              <a:gd name="T20" fmla="*/ 22 w 100"/>
              <a:gd name="T21" fmla="*/ 11 h 184"/>
              <a:gd name="T22" fmla="*/ 23 w 100"/>
              <a:gd name="T23" fmla="*/ 5 h 184"/>
              <a:gd name="T24" fmla="*/ 16 w 100"/>
              <a:gd name="T25" fmla="*/ 4 h 184"/>
              <a:gd name="T26" fmla="*/ 15 w 100"/>
              <a:gd name="T27" fmla="*/ 0 h 184"/>
              <a:gd name="T28" fmla="*/ 12 w 100"/>
              <a:gd name="T29" fmla="*/ 1 h 184"/>
              <a:gd name="T30" fmla="*/ 10 w 100"/>
              <a:gd name="T31" fmla="*/ 4 h 184"/>
              <a:gd name="T32" fmla="*/ 7 w 100"/>
              <a:gd name="T33" fmla="*/ 5 h 184"/>
              <a:gd name="T34" fmla="*/ 6 w 100"/>
              <a:gd name="T35" fmla="*/ 8 h 184"/>
              <a:gd name="T36" fmla="*/ 0 w 100"/>
              <a:gd name="T37" fmla="*/ 8 h 184"/>
              <a:gd name="T38" fmla="*/ 2 w 100"/>
              <a:gd name="T39" fmla="*/ 12 h 184"/>
              <a:gd name="T40" fmla="*/ 1 w 100"/>
              <a:gd name="T41" fmla="*/ 15 h 184"/>
              <a:gd name="T42" fmla="*/ 5 w 100"/>
              <a:gd name="T43" fmla="*/ 17 h 184"/>
              <a:gd name="T44" fmla="*/ 7 w 100"/>
              <a:gd name="T45" fmla="*/ 20 h 184"/>
              <a:gd name="T46" fmla="*/ 4 w 100"/>
              <a:gd name="T47" fmla="*/ 21 h 184"/>
              <a:gd name="T48" fmla="*/ 4 w 100"/>
              <a:gd name="T49" fmla="*/ 26 h 184"/>
              <a:gd name="T50" fmla="*/ 3 w 100"/>
              <a:gd name="T51" fmla="*/ 28 h 1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0"/>
              <a:gd name="T79" fmla="*/ 0 h 184"/>
              <a:gd name="T80" fmla="*/ 100 w 100"/>
              <a:gd name="T81" fmla="*/ 184 h 1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0" h="184">
                <a:moveTo>
                  <a:pt x="14" y="162"/>
                </a:moveTo>
                <a:lnTo>
                  <a:pt x="28" y="184"/>
                </a:lnTo>
                <a:lnTo>
                  <a:pt x="47" y="183"/>
                </a:lnTo>
                <a:lnTo>
                  <a:pt x="49" y="166"/>
                </a:lnTo>
                <a:lnTo>
                  <a:pt x="60" y="159"/>
                </a:lnTo>
                <a:lnTo>
                  <a:pt x="56" y="137"/>
                </a:lnTo>
                <a:lnTo>
                  <a:pt x="65" y="118"/>
                </a:lnTo>
                <a:lnTo>
                  <a:pt x="78" y="103"/>
                </a:lnTo>
                <a:lnTo>
                  <a:pt x="78" y="88"/>
                </a:lnTo>
                <a:lnTo>
                  <a:pt x="86" y="80"/>
                </a:lnTo>
                <a:lnTo>
                  <a:pt x="95" y="64"/>
                </a:lnTo>
                <a:lnTo>
                  <a:pt x="100" y="30"/>
                </a:lnTo>
                <a:lnTo>
                  <a:pt x="71" y="21"/>
                </a:lnTo>
                <a:lnTo>
                  <a:pt x="67" y="0"/>
                </a:lnTo>
                <a:lnTo>
                  <a:pt x="49" y="5"/>
                </a:lnTo>
                <a:lnTo>
                  <a:pt x="43" y="21"/>
                </a:lnTo>
                <a:lnTo>
                  <a:pt x="29" y="27"/>
                </a:lnTo>
                <a:lnTo>
                  <a:pt x="26" y="48"/>
                </a:lnTo>
                <a:lnTo>
                  <a:pt x="0" y="47"/>
                </a:lnTo>
                <a:lnTo>
                  <a:pt x="8" y="71"/>
                </a:lnTo>
                <a:lnTo>
                  <a:pt x="4" y="86"/>
                </a:lnTo>
                <a:lnTo>
                  <a:pt x="22" y="100"/>
                </a:lnTo>
                <a:lnTo>
                  <a:pt x="30" y="118"/>
                </a:lnTo>
                <a:lnTo>
                  <a:pt x="17" y="122"/>
                </a:lnTo>
                <a:lnTo>
                  <a:pt x="17" y="150"/>
                </a:lnTo>
                <a:lnTo>
                  <a:pt x="14" y="16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66" name="Freeform 262"/>
          <p:cNvSpPr>
            <a:spLocks/>
          </p:cNvSpPr>
          <p:nvPr/>
        </p:nvSpPr>
        <p:spPr bwMode="auto">
          <a:xfrm>
            <a:off x="6625714" y="6037745"/>
            <a:ext cx="85725" cy="120650"/>
          </a:xfrm>
          <a:custGeom>
            <a:avLst/>
            <a:gdLst>
              <a:gd name="T0" fmla="*/ 16 w 111"/>
              <a:gd name="T1" fmla="*/ 2 h 185"/>
              <a:gd name="T2" fmla="*/ 17 w 111"/>
              <a:gd name="T3" fmla="*/ 0 h 185"/>
              <a:gd name="T4" fmla="*/ 19 w 111"/>
              <a:gd name="T5" fmla="*/ 1 h 185"/>
              <a:gd name="T6" fmla="*/ 20 w 111"/>
              <a:gd name="T7" fmla="*/ 2 h 185"/>
              <a:gd name="T8" fmla="*/ 20 w 111"/>
              <a:gd name="T9" fmla="*/ 5 h 185"/>
              <a:gd name="T10" fmla="*/ 24 w 111"/>
              <a:gd name="T11" fmla="*/ 6 h 185"/>
              <a:gd name="T12" fmla="*/ 18 w 111"/>
              <a:gd name="T13" fmla="*/ 8 h 185"/>
              <a:gd name="T14" fmla="*/ 18 w 111"/>
              <a:gd name="T15" fmla="*/ 14 h 185"/>
              <a:gd name="T16" fmla="*/ 25 w 111"/>
              <a:gd name="T17" fmla="*/ 16 h 185"/>
              <a:gd name="T18" fmla="*/ 26 w 111"/>
              <a:gd name="T19" fmla="*/ 20 h 185"/>
              <a:gd name="T20" fmla="*/ 22 w 111"/>
              <a:gd name="T21" fmla="*/ 20 h 185"/>
              <a:gd name="T22" fmla="*/ 21 w 111"/>
              <a:gd name="T23" fmla="*/ 26 h 185"/>
              <a:gd name="T24" fmla="*/ 19 w 111"/>
              <a:gd name="T25" fmla="*/ 30 h 185"/>
              <a:gd name="T26" fmla="*/ 13 w 111"/>
              <a:gd name="T27" fmla="*/ 30 h 185"/>
              <a:gd name="T28" fmla="*/ 9 w 111"/>
              <a:gd name="T29" fmla="*/ 31 h 185"/>
              <a:gd name="T30" fmla="*/ 3 w 111"/>
              <a:gd name="T31" fmla="*/ 28 h 185"/>
              <a:gd name="T32" fmla="*/ 3 w 111"/>
              <a:gd name="T33" fmla="*/ 25 h 185"/>
              <a:gd name="T34" fmla="*/ 0 w 111"/>
              <a:gd name="T35" fmla="*/ 21 h 185"/>
              <a:gd name="T36" fmla="*/ 1 w 111"/>
              <a:gd name="T37" fmla="*/ 18 h 185"/>
              <a:gd name="T38" fmla="*/ 4 w 111"/>
              <a:gd name="T39" fmla="*/ 19 h 185"/>
              <a:gd name="T40" fmla="*/ 10 w 111"/>
              <a:gd name="T41" fmla="*/ 14 h 185"/>
              <a:gd name="T42" fmla="*/ 9 w 111"/>
              <a:gd name="T43" fmla="*/ 12 h 185"/>
              <a:gd name="T44" fmla="*/ 3 w 111"/>
              <a:gd name="T45" fmla="*/ 6 h 185"/>
              <a:gd name="T46" fmla="*/ 5 w 111"/>
              <a:gd name="T47" fmla="*/ 3 h 185"/>
              <a:gd name="T48" fmla="*/ 9 w 111"/>
              <a:gd name="T49" fmla="*/ 0 h 185"/>
              <a:gd name="T50" fmla="*/ 12 w 111"/>
              <a:gd name="T51" fmla="*/ 3 h 185"/>
              <a:gd name="T52" fmla="*/ 16 w 111"/>
              <a:gd name="T53" fmla="*/ 2 h 1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
              <a:gd name="T82" fmla="*/ 0 h 185"/>
              <a:gd name="T83" fmla="*/ 111 w 111"/>
              <a:gd name="T84" fmla="*/ 185 h 1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 h="185">
                <a:moveTo>
                  <a:pt x="67" y="14"/>
                </a:moveTo>
                <a:lnTo>
                  <a:pt x="72" y="3"/>
                </a:lnTo>
                <a:lnTo>
                  <a:pt x="83" y="5"/>
                </a:lnTo>
                <a:lnTo>
                  <a:pt x="86" y="15"/>
                </a:lnTo>
                <a:lnTo>
                  <a:pt x="86" y="28"/>
                </a:lnTo>
                <a:lnTo>
                  <a:pt x="100" y="35"/>
                </a:lnTo>
                <a:lnTo>
                  <a:pt x="79" y="47"/>
                </a:lnTo>
                <a:lnTo>
                  <a:pt x="74" y="86"/>
                </a:lnTo>
                <a:lnTo>
                  <a:pt x="107" y="94"/>
                </a:lnTo>
                <a:lnTo>
                  <a:pt x="111" y="116"/>
                </a:lnTo>
                <a:lnTo>
                  <a:pt x="95" y="120"/>
                </a:lnTo>
                <a:lnTo>
                  <a:pt x="91" y="155"/>
                </a:lnTo>
                <a:lnTo>
                  <a:pt x="80" y="177"/>
                </a:lnTo>
                <a:lnTo>
                  <a:pt x="55" y="175"/>
                </a:lnTo>
                <a:lnTo>
                  <a:pt x="40" y="185"/>
                </a:lnTo>
                <a:lnTo>
                  <a:pt x="14" y="162"/>
                </a:lnTo>
                <a:lnTo>
                  <a:pt x="14" y="148"/>
                </a:lnTo>
                <a:lnTo>
                  <a:pt x="0" y="124"/>
                </a:lnTo>
                <a:lnTo>
                  <a:pt x="4" y="109"/>
                </a:lnTo>
                <a:lnTo>
                  <a:pt x="16" y="111"/>
                </a:lnTo>
                <a:lnTo>
                  <a:pt x="41" y="86"/>
                </a:lnTo>
                <a:lnTo>
                  <a:pt x="39" y="68"/>
                </a:lnTo>
                <a:lnTo>
                  <a:pt x="15" y="34"/>
                </a:lnTo>
                <a:lnTo>
                  <a:pt x="22" y="17"/>
                </a:lnTo>
                <a:lnTo>
                  <a:pt x="37" y="0"/>
                </a:lnTo>
                <a:lnTo>
                  <a:pt x="51" y="16"/>
                </a:lnTo>
                <a:lnTo>
                  <a:pt x="67" y="1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67" name="Freeform 263"/>
          <p:cNvSpPr>
            <a:spLocks/>
          </p:cNvSpPr>
          <p:nvPr/>
        </p:nvSpPr>
        <p:spPr bwMode="auto">
          <a:xfrm>
            <a:off x="6562214" y="6115532"/>
            <a:ext cx="152400" cy="79375"/>
          </a:xfrm>
          <a:custGeom>
            <a:avLst/>
            <a:gdLst>
              <a:gd name="T0" fmla="*/ 37 w 202"/>
              <a:gd name="T1" fmla="*/ 20 h 119"/>
              <a:gd name="T2" fmla="*/ 44 w 202"/>
              <a:gd name="T3" fmla="*/ 21 h 119"/>
              <a:gd name="T4" fmla="*/ 46 w 202"/>
              <a:gd name="T5" fmla="*/ 19 h 119"/>
              <a:gd name="T6" fmla="*/ 40 w 202"/>
              <a:gd name="T7" fmla="*/ 14 h 119"/>
              <a:gd name="T8" fmla="*/ 38 w 202"/>
              <a:gd name="T9" fmla="*/ 12 h 119"/>
              <a:gd name="T10" fmla="*/ 39 w 202"/>
              <a:gd name="T11" fmla="*/ 10 h 119"/>
              <a:gd name="T12" fmla="*/ 37 w 202"/>
              <a:gd name="T13" fmla="*/ 10 h 119"/>
              <a:gd name="T14" fmla="*/ 31 w 202"/>
              <a:gd name="T15" fmla="*/ 10 h 119"/>
              <a:gd name="T16" fmla="*/ 28 w 202"/>
              <a:gd name="T17" fmla="*/ 11 h 119"/>
              <a:gd name="T18" fmla="*/ 22 w 202"/>
              <a:gd name="T19" fmla="*/ 7 h 119"/>
              <a:gd name="T20" fmla="*/ 22 w 202"/>
              <a:gd name="T21" fmla="*/ 5 h 119"/>
              <a:gd name="T22" fmla="*/ 19 w 202"/>
              <a:gd name="T23" fmla="*/ 0 h 119"/>
              <a:gd name="T24" fmla="*/ 16 w 202"/>
              <a:gd name="T25" fmla="*/ 0 h 119"/>
              <a:gd name="T26" fmla="*/ 13 w 202"/>
              <a:gd name="T27" fmla="*/ 3 h 119"/>
              <a:gd name="T28" fmla="*/ 9 w 202"/>
              <a:gd name="T29" fmla="*/ 4 h 119"/>
              <a:gd name="T30" fmla="*/ 3 w 202"/>
              <a:gd name="T31" fmla="*/ 5 h 119"/>
              <a:gd name="T32" fmla="*/ 3 w 202"/>
              <a:gd name="T33" fmla="*/ 11 h 119"/>
              <a:gd name="T34" fmla="*/ 0 w 202"/>
              <a:gd name="T35" fmla="*/ 13 h 119"/>
              <a:gd name="T36" fmla="*/ 2 w 202"/>
              <a:gd name="T37" fmla="*/ 16 h 119"/>
              <a:gd name="T38" fmla="*/ 6 w 202"/>
              <a:gd name="T39" fmla="*/ 16 h 119"/>
              <a:gd name="T40" fmla="*/ 9 w 202"/>
              <a:gd name="T41" fmla="*/ 15 h 119"/>
              <a:gd name="T42" fmla="*/ 18 w 202"/>
              <a:gd name="T43" fmla="*/ 16 h 119"/>
              <a:gd name="T44" fmla="*/ 23 w 202"/>
              <a:gd name="T45" fmla="*/ 15 h 119"/>
              <a:gd name="T46" fmla="*/ 26 w 202"/>
              <a:gd name="T47" fmla="*/ 16 h 119"/>
              <a:gd name="T48" fmla="*/ 34 w 202"/>
              <a:gd name="T49" fmla="*/ 21 h 119"/>
              <a:gd name="T50" fmla="*/ 37 w 202"/>
              <a:gd name="T51" fmla="*/ 20 h 1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2"/>
              <a:gd name="T79" fmla="*/ 0 h 119"/>
              <a:gd name="T80" fmla="*/ 202 w 202"/>
              <a:gd name="T81" fmla="*/ 119 h 1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2" h="119">
                <a:moveTo>
                  <a:pt x="165" y="114"/>
                </a:moveTo>
                <a:lnTo>
                  <a:pt x="194" y="119"/>
                </a:lnTo>
                <a:lnTo>
                  <a:pt x="202" y="108"/>
                </a:lnTo>
                <a:lnTo>
                  <a:pt x="178" y="78"/>
                </a:lnTo>
                <a:lnTo>
                  <a:pt x="170" y="68"/>
                </a:lnTo>
                <a:lnTo>
                  <a:pt x="175" y="56"/>
                </a:lnTo>
                <a:lnTo>
                  <a:pt x="164" y="56"/>
                </a:lnTo>
                <a:lnTo>
                  <a:pt x="139" y="54"/>
                </a:lnTo>
                <a:lnTo>
                  <a:pt x="124" y="64"/>
                </a:lnTo>
                <a:lnTo>
                  <a:pt x="98" y="41"/>
                </a:lnTo>
                <a:lnTo>
                  <a:pt x="98" y="27"/>
                </a:lnTo>
                <a:lnTo>
                  <a:pt x="84" y="3"/>
                </a:lnTo>
                <a:lnTo>
                  <a:pt x="69" y="0"/>
                </a:lnTo>
                <a:lnTo>
                  <a:pt x="56" y="15"/>
                </a:lnTo>
                <a:lnTo>
                  <a:pt x="40" y="24"/>
                </a:lnTo>
                <a:lnTo>
                  <a:pt x="12" y="28"/>
                </a:lnTo>
                <a:lnTo>
                  <a:pt x="12" y="59"/>
                </a:lnTo>
                <a:lnTo>
                  <a:pt x="0" y="75"/>
                </a:lnTo>
                <a:lnTo>
                  <a:pt x="9" y="93"/>
                </a:lnTo>
                <a:lnTo>
                  <a:pt x="28" y="93"/>
                </a:lnTo>
                <a:lnTo>
                  <a:pt x="40" y="85"/>
                </a:lnTo>
                <a:lnTo>
                  <a:pt x="79" y="88"/>
                </a:lnTo>
                <a:lnTo>
                  <a:pt x="101" y="83"/>
                </a:lnTo>
                <a:lnTo>
                  <a:pt x="115" y="90"/>
                </a:lnTo>
                <a:lnTo>
                  <a:pt x="151" y="117"/>
                </a:lnTo>
                <a:lnTo>
                  <a:pt x="165" y="11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68" name="Freeform 264"/>
          <p:cNvSpPr>
            <a:spLocks/>
          </p:cNvSpPr>
          <p:nvPr/>
        </p:nvSpPr>
        <p:spPr bwMode="auto">
          <a:xfrm>
            <a:off x="6682864" y="6047270"/>
            <a:ext cx="73025" cy="139700"/>
          </a:xfrm>
          <a:custGeom>
            <a:avLst/>
            <a:gdLst>
              <a:gd name="T0" fmla="*/ 15 w 98"/>
              <a:gd name="T1" fmla="*/ 9 h 214"/>
              <a:gd name="T2" fmla="*/ 17 w 98"/>
              <a:gd name="T3" fmla="*/ 15 h 214"/>
              <a:gd name="T4" fmla="*/ 21 w 98"/>
              <a:gd name="T5" fmla="*/ 18 h 214"/>
              <a:gd name="T6" fmla="*/ 22 w 98"/>
              <a:gd name="T7" fmla="*/ 22 h 214"/>
              <a:gd name="T8" fmla="*/ 19 w 98"/>
              <a:gd name="T9" fmla="*/ 26 h 214"/>
              <a:gd name="T10" fmla="*/ 14 w 98"/>
              <a:gd name="T11" fmla="*/ 30 h 214"/>
              <a:gd name="T12" fmla="*/ 10 w 98"/>
              <a:gd name="T13" fmla="*/ 36 h 214"/>
              <a:gd name="T14" fmla="*/ 4 w 98"/>
              <a:gd name="T15" fmla="*/ 31 h 214"/>
              <a:gd name="T16" fmla="*/ 3 w 98"/>
              <a:gd name="T17" fmla="*/ 30 h 214"/>
              <a:gd name="T18" fmla="*/ 4 w 98"/>
              <a:gd name="T19" fmla="*/ 28 h 214"/>
              <a:gd name="T20" fmla="*/ 1 w 98"/>
              <a:gd name="T21" fmla="*/ 28 h 214"/>
              <a:gd name="T22" fmla="*/ 4 w 98"/>
              <a:gd name="T23" fmla="*/ 24 h 214"/>
              <a:gd name="T24" fmla="*/ 5 w 98"/>
              <a:gd name="T25" fmla="*/ 18 h 214"/>
              <a:gd name="T26" fmla="*/ 8 w 98"/>
              <a:gd name="T27" fmla="*/ 17 h 214"/>
              <a:gd name="T28" fmla="*/ 7 w 98"/>
              <a:gd name="T29" fmla="*/ 13 h 214"/>
              <a:gd name="T30" fmla="*/ 0 w 98"/>
              <a:gd name="T31" fmla="*/ 12 h 214"/>
              <a:gd name="T32" fmla="*/ 1 w 98"/>
              <a:gd name="T33" fmla="*/ 5 h 214"/>
              <a:gd name="T34" fmla="*/ 6 w 98"/>
              <a:gd name="T35" fmla="*/ 3 h 214"/>
              <a:gd name="T36" fmla="*/ 3 w 98"/>
              <a:gd name="T37" fmla="*/ 2 h 214"/>
              <a:gd name="T38" fmla="*/ 3 w 98"/>
              <a:gd name="T39" fmla="*/ 0 h 214"/>
              <a:gd name="T40" fmla="*/ 10 w 98"/>
              <a:gd name="T41" fmla="*/ 0 h 214"/>
              <a:gd name="T42" fmla="*/ 11 w 98"/>
              <a:gd name="T43" fmla="*/ 7 h 214"/>
              <a:gd name="T44" fmla="*/ 15 w 98"/>
              <a:gd name="T45" fmla="*/ 9 h 2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8"/>
              <a:gd name="T70" fmla="*/ 0 h 214"/>
              <a:gd name="T71" fmla="*/ 98 w 98"/>
              <a:gd name="T72" fmla="*/ 214 h 2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8" h="214">
                <a:moveTo>
                  <a:pt x="71" y="54"/>
                </a:moveTo>
                <a:lnTo>
                  <a:pt x="76" y="89"/>
                </a:lnTo>
                <a:lnTo>
                  <a:pt x="93" y="105"/>
                </a:lnTo>
                <a:lnTo>
                  <a:pt x="98" y="132"/>
                </a:lnTo>
                <a:lnTo>
                  <a:pt x="87" y="154"/>
                </a:lnTo>
                <a:lnTo>
                  <a:pt x="61" y="181"/>
                </a:lnTo>
                <a:lnTo>
                  <a:pt x="44" y="214"/>
                </a:lnTo>
                <a:lnTo>
                  <a:pt x="20" y="184"/>
                </a:lnTo>
                <a:lnTo>
                  <a:pt x="12" y="174"/>
                </a:lnTo>
                <a:lnTo>
                  <a:pt x="17" y="162"/>
                </a:lnTo>
                <a:lnTo>
                  <a:pt x="6" y="162"/>
                </a:lnTo>
                <a:lnTo>
                  <a:pt x="17" y="140"/>
                </a:lnTo>
                <a:lnTo>
                  <a:pt x="21" y="105"/>
                </a:lnTo>
                <a:lnTo>
                  <a:pt x="37" y="101"/>
                </a:lnTo>
                <a:lnTo>
                  <a:pt x="33" y="79"/>
                </a:lnTo>
                <a:lnTo>
                  <a:pt x="0" y="71"/>
                </a:lnTo>
                <a:lnTo>
                  <a:pt x="5" y="32"/>
                </a:lnTo>
                <a:lnTo>
                  <a:pt x="26" y="20"/>
                </a:lnTo>
                <a:lnTo>
                  <a:pt x="12" y="13"/>
                </a:lnTo>
                <a:lnTo>
                  <a:pt x="12" y="0"/>
                </a:lnTo>
                <a:lnTo>
                  <a:pt x="45" y="0"/>
                </a:lnTo>
                <a:lnTo>
                  <a:pt x="50" y="40"/>
                </a:lnTo>
                <a:lnTo>
                  <a:pt x="71" y="5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69" name="Freeform 265"/>
          <p:cNvSpPr>
            <a:spLocks/>
          </p:cNvSpPr>
          <p:nvPr/>
        </p:nvSpPr>
        <p:spPr bwMode="auto">
          <a:xfrm>
            <a:off x="6903527" y="5759932"/>
            <a:ext cx="146050" cy="142875"/>
          </a:xfrm>
          <a:custGeom>
            <a:avLst/>
            <a:gdLst>
              <a:gd name="T0" fmla="*/ 8 w 193"/>
              <a:gd name="T1" fmla="*/ 4 h 218"/>
              <a:gd name="T2" fmla="*/ 16 w 193"/>
              <a:gd name="T3" fmla="*/ 4 h 218"/>
              <a:gd name="T4" fmla="*/ 17 w 193"/>
              <a:gd name="T5" fmla="*/ 6 h 218"/>
              <a:gd name="T6" fmla="*/ 21 w 193"/>
              <a:gd name="T7" fmla="*/ 6 h 218"/>
              <a:gd name="T8" fmla="*/ 21 w 193"/>
              <a:gd name="T9" fmla="*/ 3 h 218"/>
              <a:gd name="T10" fmla="*/ 25 w 193"/>
              <a:gd name="T11" fmla="*/ 2 h 218"/>
              <a:gd name="T12" fmla="*/ 29 w 193"/>
              <a:gd name="T13" fmla="*/ 4 h 218"/>
              <a:gd name="T14" fmla="*/ 32 w 193"/>
              <a:gd name="T15" fmla="*/ 1 h 218"/>
              <a:gd name="T16" fmla="*/ 36 w 193"/>
              <a:gd name="T17" fmla="*/ 0 h 218"/>
              <a:gd name="T18" fmla="*/ 43 w 193"/>
              <a:gd name="T19" fmla="*/ 2 h 218"/>
              <a:gd name="T20" fmla="*/ 44 w 193"/>
              <a:gd name="T21" fmla="*/ 6 h 218"/>
              <a:gd name="T22" fmla="*/ 39 w 193"/>
              <a:gd name="T23" fmla="*/ 5 h 218"/>
              <a:gd name="T24" fmla="*/ 36 w 193"/>
              <a:gd name="T25" fmla="*/ 10 h 218"/>
              <a:gd name="T26" fmla="*/ 30 w 193"/>
              <a:gd name="T27" fmla="*/ 9 h 218"/>
              <a:gd name="T28" fmla="*/ 31 w 193"/>
              <a:gd name="T29" fmla="*/ 12 h 218"/>
              <a:gd name="T30" fmla="*/ 29 w 193"/>
              <a:gd name="T31" fmla="*/ 14 h 218"/>
              <a:gd name="T32" fmla="*/ 33 w 193"/>
              <a:gd name="T33" fmla="*/ 16 h 218"/>
              <a:gd name="T34" fmla="*/ 35 w 193"/>
              <a:gd name="T35" fmla="*/ 22 h 218"/>
              <a:gd name="T36" fmla="*/ 41 w 193"/>
              <a:gd name="T37" fmla="*/ 22 h 218"/>
              <a:gd name="T38" fmla="*/ 42 w 193"/>
              <a:gd name="T39" fmla="*/ 24 h 218"/>
              <a:gd name="T40" fmla="*/ 41 w 193"/>
              <a:gd name="T41" fmla="*/ 26 h 218"/>
              <a:gd name="T42" fmla="*/ 42 w 193"/>
              <a:gd name="T43" fmla="*/ 28 h 218"/>
              <a:gd name="T44" fmla="*/ 44 w 193"/>
              <a:gd name="T45" fmla="*/ 33 h 218"/>
              <a:gd name="T46" fmla="*/ 41 w 193"/>
              <a:gd name="T47" fmla="*/ 36 h 218"/>
              <a:gd name="T48" fmla="*/ 37 w 193"/>
              <a:gd name="T49" fmla="*/ 32 h 218"/>
              <a:gd name="T50" fmla="*/ 35 w 193"/>
              <a:gd name="T51" fmla="*/ 35 h 218"/>
              <a:gd name="T52" fmla="*/ 30 w 193"/>
              <a:gd name="T53" fmla="*/ 37 h 218"/>
              <a:gd name="T54" fmla="*/ 29 w 193"/>
              <a:gd name="T55" fmla="*/ 33 h 218"/>
              <a:gd name="T56" fmla="*/ 25 w 193"/>
              <a:gd name="T57" fmla="*/ 33 h 218"/>
              <a:gd name="T58" fmla="*/ 19 w 193"/>
              <a:gd name="T59" fmla="*/ 34 h 218"/>
              <a:gd name="T60" fmla="*/ 13 w 193"/>
              <a:gd name="T61" fmla="*/ 34 h 218"/>
              <a:gd name="T62" fmla="*/ 10 w 193"/>
              <a:gd name="T63" fmla="*/ 32 h 218"/>
              <a:gd name="T64" fmla="*/ 10 w 193"/>
              <a:gd name="T65" fmla="*/ 24 h 218"/>
              <a:gd name="T66" fmla="*/ 7 w 193"/>
              <a:gd name="T67" fmla="*/ 23 h 218"/>
              <a:gd name="T68" fmla="*/ 9 w 193"/>
              <a:gd name="T69" fmla="*/ 18 h 218"/>
              <a:gd name="T70" fmla="*/ 8 w 193"/>
              <a:gd name="T71" fmla="*/ 14 h 218"/>
              <a:gd name="T72" fmla="*/ 3 w 193"/>
              <a:gd name="T73" fmla="*/ 14 h 218"/>
              <a:gd name="T74" fmla="*/ 0 w 193"/>
              <a:gd name="T75" fmla="*/ 12 h 218"/>
              <a:gd name="T76" fmla="*/ 4 w 193"/>
              <a:gd name="T77" fmla="*/ 6 h 218"/>
              <a:gd name="T78" fmla="*/ 8 w 193"/>
              <a:gd name="T79" fmla="*/ 4 h 2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3"/>
              <a:gd name="T121" fmla="*/ 0 h 218"/>
              <a:gd name="T122" fmla="*/ 193 w 193"/>
              <a:gd name="T123" fmla="*/ 218 h 21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3" h="218">
                <a:moveTo>
                  <a:pt x="34" y="23"/>
                </a:moveTo>
                <a:lnTo>
                  <a:pt x="71" y="22"/>
                </a:lnTo>
                <a:lnTo>
                  <a:pt x="73" y="36"/>
                </a:lnTo>
                <a:lnTo>
                  <a:pt x="92" y="36"/>
                </a:lnTo>
                <a:lnTo>
                  <a:pt x="95" y="19"/>
                </a:lnTo>
                <a:lnTo>
                  <a:pt x="112" y="10"/>
                </a:lnTo>
                <a:lnTo>
                  <a:pt x="127" y="22"/>
                </a:lnTo>
                <a:lnTo>
                  <a:pt x="140" y="8"/>
                </a:lnTo>
                <a:lnTo>
                  <a:pt x="160" y="0"/>
                </a:lnTo>
                <a:lnTo>
                  <a:pt x="188" y="11"/>
                </a:lnTo>
                <a:lnTo>
                  <a:pt x="193" y="37"/>
                </a:lnTo>
                <a:lnTo>
                  <a:pt x="172" y="29"/>
                </a:lnTo>
                <a:lnTo>
                  <a:pt x="157" y="59"/>
                </a:lnTo>
                <a:lnTo>
                  <a:pt x="132" y="56"/>
                </a:lnTo>
                <a:lnTo>
                  <a:pt x="134" y="71"/>
                </a:lnTo>
                <a:lnTo>
                  <a:pt x="125" y="80"/>
                </a:lnTo>
                <a:lnTo>
                  <a:pt x="146" y="95"/>
                </a:lnTo>
                <a:lnTo>
                  <a:pt x="156" y="130"/>
                </a:lnTo>
                <a:lnTo>
                  <a:pt x="179" y="131"/>
                </a:lnTo>
                <a:lnTo>
                  <a:pt x="187" y="137"/>
                </a:lnTo>
                <a:lnTo>
                  <a:pt x="183" y="151"/>
                </a:lnTo>
                <a:lnTo>
                  <a:pt x="187" y="162"/>
                </a:lnTo>
                <a:lnTo>
                  <a:pt x="193" y="195"/>
                </a:lnTo>
                <a:lnTo>
                  <a:pt x="180" y="208"/>
                </a:lnTo>
                <a:lnTo>
                  <a:pt x="164" y="190"/>
                </a:lnTo>
                <a:lnTo>
                  <a:pt x="156" y="205"/>
                </a:lnTo>
                <a:lnTo>
                  <a:pt x="132" y="218"/>
                </a:lnTo>
                <a:lnTo>
                  <a:pt x="125" y="192"/>
                </a:lnTo>
                <a:lnTo>
                  <a:pt x="111" y="197"/>
                </a:lnTo>
                <a:lnTo>
                  <a:pt x="81" y="202"/>
                </a:lnTo>
                <a:lnTo>
                  <a:pt x="59" y="201"/>
                </a:lnTo>
                <a:lnTo>
                  <a:pt x="46" y="187"/>
                </a:lnTo>
                <a:lnTo>
                  <a:pt x="41" y="143"/>
                </a:lnTo>
                <a:lnTo>
                  <a:pt x="31" y="133"/>
                </a:lnTo>
                <a:lnTo>
                  <a:pt x="38" y="105"/>
                </a:lnTo>
                <a:lnTo>
                  <a:pt x="33" y="82"/>
                </a:lnTo>
                <a:lnTo>
                  <a:pt x="12" y="85"/>
                </a:lnTo>
                <a:lnTo>
                  <a:pt x="0" y="68"/>
                </a:lnTo>
                <a:lnTo>
                  <a:pt x="17" y="36"/>
                </a:lnTo>
                <a:lnTo>
                  <a:pt x="34" y="2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70" name="Freeform 266"/>
          <p:cNvSpPr>
            <a:spLocks/>
          </p:cNvSpPr>
          <p:nvPr/>
        </p:nvSpPr>
        <p:spPr bwMode="auto">
          <a:xfrm>
            <a:off x="6944802" y="5601182"/>
            <a:ext cx="120650" cy="117475"/>
          </a:xfrm>
          <a:custGeom>
            <a:avLst/>
            <a:gdLst>
              <a:gd name="T0" fmla="*/ 5 w 160"/>
              <a:gd name="T1" fmla="*/ 20 h 178"/>
              <a:gd name="T2" fmla="*/ 12 w 160"/>
              <a:gd name="T3" fmla="*/ 20 h 178"/>
              <a:gd name="T4" fmla="*/ 17 w 160"/>
              <a:gd name="T5" fmla="*/ 24 h 178"/>
              <a:gd name="T6" fmla="*/ 19 w 160"/>
              <a:gd name="T7" fmla="*/ 25 h 178"/>
              <a:gd name="T8" fmla="*/ 18 w 160"/>
              <a:gd name="T9" fmla="*/ 28 h 178"/>
              <a:gd name="T10" fmla="*/ 22 w 160"/>
              <a:gd name="T11" fmla="*/ 31 h 178"/>
              <a:gd name="T12" fmla="*/ 26 w 160"/>
              <a:gd name="T13" fmla="*/ 27 h 178"/>
              <a:gd name="T14" fmla="*/ 25 w 160"/>
              <a:gd name="T15" fmla="*/ 24 h 178"/>
              <a:gd name="T16" fmla="*/ 26 w 160"/>
              <a:gd name="T17" fmla="*/ 20 h 178"/>
              <a:gd name="T18" fmla="*/ 21 w 160"/>
              <a:gd name="T19" fmla="*/ 12 h 178"/>
              <a:gd name="T20" fmla="*/ 27 w 160"/>
              <a:gd name="T21" fmla="*/ 11 h 178"/>
              <a:gd name="T22" fmla="*/ 35 w 160"/>
              <a:gd name="T23" fmla="*/ 10 h 178"/>
              <a:gd name="T24" fmla="*/ 36 w 160"/>
              <a:gd name="T25" fmla="*/ 7 h 178"/>
              <a:gd name="T26" fmla="*/ 33 w 160"/>
              <a:gd name="T27" fmla="*/ 0 h 178"/>
              <a:gd name="T28" fmla="*/ 28 w 160"/>
              <a:gd name="T29" fmla="*/ 2 h 178"/>
              <a:gd name="T30" fmla="*/ 26 w 160"/>
              <a:gd name="T31" fmla="*/ 0 h 178"/>
              <a:gd name="T32" fmla="*/ 20 w 160"/>
              <a:gd name="T33" fmla="*/ 2 h 178"/>
              <a:gd name="T34" fmla="*/ 19 w 160"/>
              <a:gd name="T35" fmla="*/ 4 h 178"/>
              <a:gd name="T36" fmla="*/ 15 w 160"/>
              <a:gd name="T37" fmla="*/ 2 h 178"/>
              <a:gd name="T38" fmla="*/ 16 w 160"/>
              <a:gd name="T39" fmla="*/ 7 h 178"/>
              <a:gd name="T40" fmla="*/ 9 w 160"/>
              <a:gd name="T41" fmla="*/ 6 h 178"/>
              <a:gd name="T42" fmla="*/ 1 w 160"/>
              <a:gd name="T43" fmla="*/ 8 h 178"/>
              <a:gd name="T44" fmla="*/ 0 w 160"/>
              <a:gd name="T45" fmla="*/ 13 h 178"/>
              <a:gd name="T46" fmla="*/ 5 w 160"/>
              <a:gd name="T47" fmla="*/ 20 h 1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0"/>
              <a:gd name="T73" fmla="*/ 0 h 178"/>
              <a:gd name="T74" fmla="*/ 160 w 160"/>
              <a:gd name="T75" fmla="*/ 178 h 1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0" h="178">
                <a:moveTo>
                  <a:pt x="20" y="114"/>
                </a:moveTo>
                <a:lnTo>
                  <a:pt x="55" y="117"/>
                </a:lnTo>
                <a:lnTo>
                  <a:pt x="74" y="136"/>
                </a:lnTo>
                <a:lnTo>
                  <a:pt x="86" y="145"/>
                </a:lnTo>
                <a:lnTo>
                  <a:pt x="78" y="161"/>
                </a:lnTo>
                <a:lnTo>
                  <a:pt x="96" y="178"/>
                </a:lnTo>
                <a:lnTo>
                  <a:pt x="115" y="153"/>
                </a:lnTo>
                <a:lnTo>
                  <a:pt x="112" y="137"/>
                </a:lnTo>
                <a:lnTo>
                  <a:pt x="116" y="112"/>
                </a:lnTo>
                <a:lnTo>
                  <a:pt x="95" y="73"/>
                </a:lnTo>
                <a:lnTo>
                  <a:pt x="121" y="63"/>
                </a:lnTo>
                <a:lnTo>
                  <a:pt x="156" y="57"/>
                </a:lnTo>
                <a:lnTo>
                  <a:pt x="160" y="39"/>
                </a:lnTo>
                <a:lnTo>
                  <a:pt x="146" y="2"/>
                </a:lnTo>
                <a:lnTo>
                  <a:pt x="122" y="10"/>
                </a:lnTo>
                <a:lnTo>
                  <a:pt x="114" y="0"/>
                </a:lnTo>
                <a:lnTo>
                  <a:pt x="90" y="10"/>
                </a:lnTo>
                <a:lnTo>
                  <a:pt x="86" y="25"/>
                </a:lnTo>
                <a:lnTo>
                  <a:pt x="67" y="14"/>
                </a:lnTo>
                <a:lnTo>
                  <a:pt x="69" y="38"/>
                </a:lnTo>
                <a:lnTo>
                  <a:pt x="38" y="37"/>
                </a:lnTo>
                <a:lnTo>
                  <a:pt x="6" y="46"/>
                </a:lnTo>
                <a:lnTo>
                  <a:pt x="0" y="76"/>
                </a:lnTo>
                <a:lnTo>
                  <a:pt x="20" y="11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71" name="Freeform 267"/>
          <p:cNvSpPr>
            <a:spLocks/>
          </p:cNvSpPr>
          <p:nvPr/>
        </p:nvSpPr>
        <p:spPr bwMode="auto">
          <a:xfrm>
            <a:off x="7089264" y="5745645"/>
            <a:ext cx="119063" cy="90488"/>
          </a:xfrm>
          <a:custGeom>
            <a:avLst/>
            <a:gdLst>
              <a:gd name="T0" fmla="*/ 32 w 154"/>
              <a:gd name="T1" fmla="*/ 21 h 139"/>
              <a:gd name="T2" fmla="*/ 34 w 154"/>
              <a:gd name="T3" fmla="*/ 14 h 139"/>
              <a:gd name="T4" fmla="*/ 37 w 154"/>
              <a:gd name="T5" fmla="*/ 7 h 139"/>
              <a:gd name="T6" fmla="*/ 27 w 154"/>
              <a:gd name="T7" fmla="*/ 3 h 139"/>
              <a:gd name="T8" fmla="*/ 27 w 154"/>
              <a:gd name="T9" fmla="*/ 1 h 139"/>
              <a:gd name="T10" fmla="*/ 21 w 154"/>
              <a:gd name="T11" fmla="*/ 2 h 139"/>
              <a:gd name="T12" fmla="*/ 12 w 154"/>
              <a:gd name="T13" fmla="*/ 2 h 139"/>
              <a:gd name="T14" fmla="*/ 8 w 154"/>
              <a:gd name="T15" fmla="*/ 0 h 139"/>
              <a:gd name="T16" fmla="*/ 3 w 154"/>
              <a:gd name="T17" fmla="*/ 3 h 139"/>
              <a:gd name="T18" fmla="*/ 4 w 154"/>
              <a:gd name="T19" fmla="*/ 6 h 139"/>
              <a:gd name="T20" fmla="*/ 0 w 154"/>
              <a:gd name="T21" fmla="*/ 9 h 139"/>
              <a:gd name="T22" fmla="*/ 1 w 154"/>
              <a:gd name="T23" fmla="*/ 12 h 139"/>
              <a:gd name="T24" fmla="*/ 6 w 154"/>
              <a:gd name="T25" fmla="*/ 13 h 139"/>
              <a:gd name="T26" fmla="*/ 11 w 154"/>
              <a:gd name="T27" fmla="*/ 20 h 139"/>
              <a:gd name="T28" fmla="*/ 16 w 154"/>
              <a:gd name="T29" fmla="*/ 22 h 139"/>
              <a:gd name="T30" fmla="*/ 23 w 154"/>
              <a:gd name="T31" fmla="*/ 21 h 139"/>
              <a:gd name="T32" fmla="*/ 26 w 154"/>
              <a:gd name="T33" fmla="*/ 23 h 139"/>
              <a:gd name="T34" fmla="*/ 32 w 154"/>
              <a:gd name="T35" fmla="*/ 21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
              <a:gd name="T55" fmla="*/ 0 h 139"/>
              <a:gd name="T56" fmla="*/ 154 w 154"/>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 h="139">
                <a:moveTo>
                  <a:pt x="133" y="128"/>
                </a:moveTo>
                <a:lnTo>
                  <a:pt x="142" y="80"/>
                </a:lnTo>
                <a:lnTo>
                  <a:pt x="154" y="39"/>
                </a:lnTo>
                <a:lnTo>
                  <a:pt x="114" y="17"/>
                </a:lnTo>
                <a:lnTo>
                  <a:pt x="112" y="5"/>
                </a:lnTo>
                <a:lnTo>
                  <a:pt x="89" y="9"/>
                </a:lnTo>
                <a:lnTo>
                  <a:pt x="52" y="9"/>
                </a:lnTo>
                <a:lnTo>
                  <a:pt x="34" y="0"/>
                </a:lnTo>
                <a:lnTo>
                  <a:pt x="15" y="16"/>
                </a:lnTo>
                <a:lnTo>
                  <a:pt x="17" y="37"/>
                </a:lnTo>
                <a:lnTo>
                  <a:pt x="0" y="56"/>
                </a:lnTo>
                <a:lnTo>
                  <a:pt x="7" y="71"/>
                </a:lnTo>
                <a:lnTo>
                  <a:pt x="25" y="76"/>
                </a:lnTo>
                <a:lnTo>
                  <a:pt x="46" y="117"/>
                </a:lnTo>
                <a:lnTo>
                  <a:pt x="65" y="130"/>
                </a:lnTo>
                <a:lnTo>
                  <a:pt x="97" y="128"/>
                </a:lnTo>
                <a:lnTo>
                  <a:pt x="111" y="139"/>
                </a:lnTo>
                <a:lnTo>
                  <a:pt x="133" y="128"/>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72" name="Freeform 268"/>
          <p:cNvSpPr>
            <a:spLocks/>
          </p:cNvSpPr>
          <p:nvPr/>
        </p:nvSpPr>
        <p:spPr bwMode="auto">
          <a:xfrm>
            <a:off x="6620952" y="5140807"/>
            <a:ext cx="61913" cy="85725"/>
          </a:xfrm>
          <a:custGeom>
            <a:avLst/>
            <a:gdLst>
              <a:gd name="T0" fmla="*/ 10 w 82"/>
              <a:gd name="T1" fmla="*/ 16 h 132"/>
              <a:gd name="T2" fmla="*/ 10 w 82"/>
              <a:gd name="T3" fmla="*/ 19 h 132"/>
              <a:gd name="T4" fmla="*/ 9 w 82"/>
              <a:gd name="T5" fmla="*/ 22 h 132"/>
              <a:gd name="T6" fmla="*/ 2 w 82"/>
              <a:gd name="T7" fmla="*/ 21 h 132"/>
              <a:gd name="T8" fmla="*/ 3 w 82"/>
              <a:gd name="T9" fmla="*/ 17 h 132"/>
              <a:gd name="T10" fmla="*/ 0 w 82"/>
              <a:gd name="T11" fmla="*/ 11 h 132"/>
              <a:gd name="T12" fmla="*/ 0 w 82"/>
              <a:gd name="T13" fmla="*/ 7 h 132"/>
              <a:gd name="T14" fmla="*/ 4 w 82"/>
              <a:gd name="T15" fmla="*/ 4 h 132"/>
              <a:gd name="T16" fmla="*/ 5 w 82"/>
              <a:gd name="T17" fmla="*/ 0 h 132"/>
              <a:gd name="T18" fmla="*/ 7 w 82"/>
              <a:gd name="T19" fmla="*/ 0 h 132"/>
              <a:gd name="T20" fmla="*/ 10 w 82"/>
              <a:gd name="T21" fmla="*/ 2 h 132"/>
              <a:gd name="T22" fmla="*/ 12 w 82"/>
              <a:gd name="T23" fmla="*/ 0 h 132"/>
              <a:gd name="T24" fmla="*/ 18 w 82"/>
              <a:gd name="T25" fmla="*/ 2 h 132"/>
              <a:gd name="T26" fmla="*/ 19 w 82"/>
              <a:gd name="T27" fmla="*/ 4 h 132"/>
              <a:gd name="T28" fmla="*/ 17 w 82"/>
              <a:gd name="T29" fmla="*/ 5 h 132"/>
              <a:gd name="T30" fmla="*/ 14 w 82"/>
              <a:gd name="T31" fmla="*/ 9 h 132"/>
              <a:gd name="T32" fmla="*/ 15 w 82"/>
              <a:gd name="T33" fmla="*/ 14 h 132"/>
              <a:gd name="T34" fmla="*/ 14 w 82"/>
              <a:gd name="T35" fmla="*/ 16 h 132"/>
              <a:gd name="T36" fmla="*/ 10 w 82"/>
              <a:gd name="T37" fmla="*/ 16 h 1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32"/>
              <a:gd name="T59" fmla="*/ 82 w 82"/>
              <a:gd name="T60" fmla="*/ 132 h 1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32">
                <a:moveTo>
                  <a:pt x="46" y="96"/>
                </a:moveTo>
                <a:lnTo>
                  <a:pt x="46" y="113"/>
                </a:lnTo>
                <a:lnTo>
                  <a:pt x="37" y="132"/>
                </a:lnTo>
                <a:lnTo>
                  <a:pt x="9" y="127"/>
                </a:lnTo>
                <a:lnTo>
                  <a:pt x="12" y="103"/>
                </a:lnTo>
                <a:lnTo>
                  <a:pt x="0" y="69"/>
                </a:lnTo>
                <a:lnTo>
                  <a:pt x="1" y="42"/>
                </a:lnTo>
                <a:lnTo>
                  <a:pt x="18" y="24"/>
                </a:lnTo>
                <a:lnTo>
                  <a:pt x="24" y="2"/>
                </a:lnTo>
                <a:lnTo>
                  <a:pt x="32" y="0"/>
                </a:lnTo>
                <a:lnTo>
                  <a:pt x="47" y="10"/>
                </a:lnTo>
                <a:lnTo>
                  <a:pt x="55" y="3"/>
                </a:lnTo>
                <a:lnTo>
                  <a:pt x="79" y="14"/>
                </a:lnTo>
                <a:lnTo>
                  <a:pt x="82" y="28"/>
                </a:lnTo>
                <a:lnTo>
                  <a:pt x="73" y="32"/>
                </a:lnTo>
                <a:lnTo>
                  <a:pt x="62" y="53"/>
                </a:lnTo>
                <a:lnTo>
                  <a:pt x="67" y="80"/>
                </a:lnTo>
                <a:lnTo>
                  <a:pt x="62" y="96"/>
                </a:lnTo>
                <a:lnTo>
                  <a:pt x="46" y="9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73" name="Freeform 269"/>
          <p:cNvSpPr>
            <a:spLocks/>
          </p:cNvSpPr>
          <p:nvPr/>
        </p:nvSpPr>
        <p:spPr bwMode="auto">
          <a:xfrm>
            <a:off x="6579677" y="5364645"/>
            <a:ext cx="117475" cy="95250"/>
          </a:xfrm>
          <a:custGeom>
            <a:avLst/>
            <a:gdLst>
              <a:gd name="T0" fmla="*/ 7 w 157"/>
              <a:gd name="T1" fmla="*/ 17 h 145"/>
              <a:gd name="T2" fmla="*/ 10 w 157"/>
              <a:gd name="T3" fmla="*/ 21 h 145"/>
              <a:gd name="T4" fmla="*/ 10 w 157"/>
              <a:gd name="T5" fmla="*/ 24 h 145"/>
              <a:gd name="T6" fmla="*/ 19 w 157"/>
              <a:gd name="T7" fmla="*/ 25 h 145"/>
              <a:gd name="T8" fmla="*/ 19 w 157"/>
              <a:gd name="T9" fmla="*/ 22 h 145"/>
              <a:gd name="T10" fmla="*/ 23 w 157"/>
              <a:gd name="T11" fmla="*/ 21 h 145"/>
              <a:gd name="T12" fmla="*/ 24 w 157"/>
              <a:gd name="T13" fmla="*/ 22 h 145"/>
              <a:gd name="T14" fmla="*/ 29 w 157"/>
              <a:gd name="T15" fmla="*/ 23 h 145"/>
              <a:gd name="T16" fmla="*/ 33 w 157"/>
              <a:gd name="T17" fmla="*/ 21 h 145"/>
              <a:gd name="T18" fmla="*/ 35 w 157"/>
              <a:gd name="T19" fmla="*/ 19 h 145"/>
              <a:gd name="T20" fmla="*/ 31 w 157"/>
              <a:gd name="T21" fmla="*/ 18 h 145"/>
              <a:gd name="T22" fmla="*/ 32 w 157"/>
              <a:gd name="T23" fmla="*/ 14 h 145"/>
              <a:gd name="T24" fmla="*/ 29 w 157"/>
              <a:gd name="T25" fmla="*/ 11 h 145"/>
              <a:gd name="T26" fmla="*/ 25 w 157"/>
              <a:gd name="T27" fmla="*/ 11 h 145"/>
              <a:gd name="T28" fmla="*/ 23 w 157"/>
              <a:gd name="T29" fmla="*/ 7 h 145"/>
              <a:gd name="T30" fmla="*/ 24 w 157"/>
              <a:gd name="T31" fmla="*/ 4 h 145"/>
              <a:gd name="T32" fmla="*/ 24 w 157"/>
              <a:gd name="T33" fmla="*/ 1 h 145"/>
              <a:gd name="T34" fmla="*/ 19 w 157"/>
              <a:gd name="T35" fmla="*/ 0 h 145"/>
              <a:gd name="T36" fmla="*/ 17 w 157"/>
              <a:gd name="T37" fmla="*/ 2 h 145"/>
              <a:gd name="T38" fmla="*/ 14 w 157"/>
              <a:gd name="T39" fmla="*/ 0 h 145"/>
              <a:gd name="T40" fmla="*/ 11 w 157"/>
              <a:gd name="T41" fmla="*/ 2 h 145"/>
              <a:gd name="T42" fmla="*/ 8 w 157"/>
              <a:gd name="T43" fmla="*/ 1 h 145"/>
              <a:gd name="T44" fmla="*/ 4 w 157"/>
              <a:gd name="T45" fmla="*/ 5 h 145"/>
              <a:gd name="T46" fmla="*/ 2 w 157"/>
              <a:gd name="T47" fmla="*/ 10 h 145"/>
              <a:gd name="T48" fmla="*/ 0 w 157"/>
              <a:gd name="T49" fmla="*/ 12 h 145"/>
              <a:gd name="T50" fmla="*/ 4 w 157"/>
              <a:gd name="T51" fmla="*/ 13 h 145"/>
              <a:gd name="T52" fmla="*/ 7 w 157"/>
              <a:gd name="T53" fmla="*/ 14 h 145"/>
              <a:gd name="T54" fmla="*/ 7 w 157"/>
              <a:gd name="T55" fmla="*/ 17 h 1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7"/>
              <a:gd name="T85" fmla="*/ 0 h 145"/>
              <a:gd name="T86" fmla="*/ 157 w 157"/>
              <a:gd name="T87" fmla="*/ 145 h 1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7" h="145">
                <a:moveTo>
                  <a:pt x="32" y="98"/>
                </a:moveTo>
                <a:lnTo>
                  <a:pt x="45" y="123"/>
                </a:lnTo>
                <a:lnTo>
                  <a:pt x="44" y="140"/>
                </a:lnTo>
                <a:lnTo>
                  <a:pt x="85" y="145"/>
                </a:lnTo>
                <a:lnTo>
                  <a:pt x="86" y="129"/>
                </a:lnTo>
                <a:lnTo>
                  <a:pt x="104" y="121"/>
                </a:lnTo>
                <a:lnTo>
                  <a:pt x="109" y="131"/>
                </a:lnTo>
                <a:lnTo>
                  <a:pt x="131" y="136"/>
                </a:lnTo>
                <a:lnTo>
                  <a:pt x="146" y="124"/>
                </a:lnTo>
                <a:lnTo>
                  <a:pt x="157" y="110"/>
                </a:lnTo>
                <a:lnTo>
                  <a:pt x="139" y="103"/>
                </a:lnTo>
                <a:lnTo>
                  <a:pt x="143" y="84"/>
                </a:lnTo>
                <a:lnTo>
                  <a:pt x="129" y="64"/>
                </a:lnTo>
                <a:lnTo>
                  <a:pt x="115" y="62"/>
                </a:lnTo>
                <a:lnTo>
                  <a:pt x="101" y="42"/>
                </a:lnTo>
                <a:lnTo>
                  <a:pt x="107" y="23"/>
                </a:lnTo>
                <a:lnTo>
                  <a:pt x="107" y="8"/>
                </a:lnTo>
                <a:lnTo>
                  <a:pt x="87" y="1"/>
                </a:lnTo>
                <a:lnTo>
                  <a:pt x="76" y="9"/>
                </a:lnTo>
                <a:lnTo>
                  <a:pt x="61" y="0"/>
                </a:lnTo>
                <a:lnTo>
                  <a:pt x="48" y="11"/>
                </a:lnTo>
                <a:lnTo>
                  <a:pt x="34" y="6"/>
                </a:lnTo>
                <a:lnTo>
                  <a:pt x="20" y="27"/>
                </a:lnTo>
                <a:lnTo>
                  <a:pt x="8" y="55"/>
                </a:lnTo>
                <a:lnTo>
                  <a:pt x="0" y="72"/>
                </a:lnTo>
                <a:lnTo>
                  <a:pt x="18" y="76"/>
                </a:lnTo>
                <a:lnTo>
                  <a:pt x="32" y="80"/>
                </a:lnTo>
                <a:lnTo>
                  <a:pt x="32" y="98"/>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74" name="Freeform 270"/>
          <p:cNvSpPr>
            <a:spLocks/>
          </p:cNvSpPr>
          <p:nvPr/>
        </p:nvSpPr>
        <p:spPr bwMode="auto">
          <a:xfrm>
            <a:off x="6654289" y="5102707"/>
            <a:ext cx="90488" cy="134938"/>
          </a:xfrm>
          <a:custGeom>
            <a:avLst/>
            <a:gdLst>
              <a:gd name="T0" fmla="*/ 0 w 119"/>
              <a:gd name="T1" fmla="*/ 29 h 204"/>
              <a:gd name="T2" fmla="*/ 5 w 119"/>
              <a:gd name="T3" fmla="*/ 31 h 204"/>
              <a:gd name="T4" fmla="*/ 8 w 119"/>
              <a:gd name="T5" fmla="*/ 35 h 204"/>
              <a:gd name="T6" fmla="*/ 11 w 119"/>
              <a:gd name="T7" fmla="*/ 35 h 204"/>
              <a:gd name="T8" fmla="*/ 11 w 119"/>
              <a:gd name="T9" fmla="*/ 30 h 204"/>
              <a:gd name="T10" fmla="*/ 14 w 119"/>
              <a:gd name="T11" fmla="*/ 29 h 204"/>
              <a:gd name="T12" fmla="*/ 16 w 119"/>
              <a:gd name="T13" fmla="*/ 30 h 204"/>
              <a:gd name="T14" fmla="*/ 19 w 119"/>
              <a:gd name="T15" fmla="*/ 28 h 204"/>
              <a:gd name="T16" fmla="*/ 20 w 119"/>
              <a:gd name="T17" fmla="*/ 20 h 204"/>
              <a:gd name="T18" fmla="*/ 23 w 119"/>
              <a:gd name="T19" fmla="*/ 16 h 204"/>
              <a:gd name="T20" fmla="*/ 26 w 119"/>
              <a:gd name="T21" fmla="*/ 9 h 204"/>
              <a:gd name="T22" fmla="*/ 27 w 119"/>
              <a:gd name="T23" fmla="*/ 1 h 204"/>
              <a:gd name="T24" fmla="*/ 20 w 119"/>
              <a:gd name="T25" fmla="*/ 0 h 204"/>
              <a:gd name="T26" fmla="*/ 20 w 119"/>
              <a:gd name="T27" fmla="*/ 8 h 204"/>
              <a:gd name="T28" fmla="*/ 16 w 119"/>
              <a:gd name="T29" fmla="*/ 11 h 204"/>
              <a:gd name="T30" fmla="*/ 16 w 119"/>
              <a:gd name="T31" fmla="*/ 13 h 204"/>
              <a:gd name="T32" fmla="*/ 8 w 119"/>
              <a:gd name="T33" fmla="*/ 15 h 204"/>
              <a:gd name="T34" fmla="*/ 6 w 119"/>
              <a:gd name="T35" fmla="*/ 15 h 204"/>
              <a:gd name="T36" fmla="*/ 4 w 119"/>
              <a:gd name="T37" fmla="*/ 19 h 204"/>
              <a:gd name="T38" fmla="*/ 5 w 119"/>
              <a:gd name="T39" fmla="*/ 24 h 204"/>
              <a:gd name="T40" fmla="*/ 4 w 119"/>
              <a:gd name="T41" fmla="*/ 26 h 204"/>
              <a:gd name="T42" fmla="*/ 0 w 119"/>
              <a:gd name="T43" fmla="*/ 26 h 204"/>
              <a:gd name="T44" fmla="*/ 0 w 119"/>
              <a:gd name="T45" fmla="*/ 29 h 2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9"/>
              <a:gd name="T70" fmla="*/ 0 h 204"/>
              <a:gd name="T71" fmla="*/ 119 w 119"/>
              <a:gd name="T72" fmla="*/ 204 h 2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9" h="204">
                <a:moveTo>
                  <a:pt x="0" y="169"/>
                </a:moveTo>
                <a:lnTo>
                  <a:pt x="20" y="177"/>
                </a:lnTo>
                <a:lnTo>
                  <a:pt x="35" y="202"/>
                </a:lnTo>
                <a:lnTo>
                  <a:pt x="47" y="204"/>
                </a:lnTo>
                <a:lnTo>
                  <a:pt x="46" y="176"/>
                </a:lnTo>
                <a:lnTo>
                  <a:pt x="60" y="166"/>
                </a:lnTo>
                <a:lnTo>
                  <a:pt x="72" y="172"/>
                </a:lnTo>
                <a:lnTo>
                  <a:pt x="84" y="161"/>
                </a:lnTo>
                <a:lnTo>
                  <a:pt x="85" y="117"/>
                </a:lnTo>
                <a:lnTo>
                  <a:pt x="99" y="94"/>
                </a:lnTo>
                <a:lnTo>
                  <a:pt x="112" y="53"/>
                </a:lnTo>
                <a:lnTo>
                  <a:pt x="119" y="4"/>
                </a:lnTo>
                <a:lnTo>
                  <a:pt x="87" y="0"/>
                </a:lnTo>
                <a:lnTo>
                  <a:pt x="86" y="46"/>
                </a:lnTo>
                <a:lnTo>
                  <a:pt x="72" y="64"/>
                </a:lnTo>
                <a:lnTo>
                  <a:pt x="71" y="75"/>
                </a:lnTo>
                <a:lnTo>
                  <a:pt x="36" y="84"/>
                </a:lnTo>
                <a:lnTo>
                  <a:pt x="27" y="88"/>
                </a:lnTo>
                <a:lnTo>
                  <a:pt x="16" y="109"/>
                </a:lnTo>
                <a:lnTo>
                  <a:pt x="21" y="136"/>
                </a:lnTo>
                <a:lnTo>
                  <a:pt x="16" y="152"/>
                </a:lnTo>
                <a:lnTo>
                  <a:pt x="0" y="152"/>
                </a:lnTo>
                <a:lnTo>
                  <a:pt x="0" y="16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75" name="Freeform 271"/>
          <p:cNvSpPr>
            <a:spLocks/>
          </p:cNvSpPr>
          <p:nvPr/>
        </p:nvSpPr>
        <p:spPr bwMode="auto">
          <a:xfrm>
            <a:off x="6644764" y="5297970"/>
            <a:ext cx="152400" cy="139700"/>
          </a:xfrm>
          <a:custGeom>
            <a:avLst/>
            <a:gdLst>
              <a:gd name="T0" fmla="*/ 18 w 203"/>
              <a:gd name="T1" fmla="*/ 3 h 214"/>
              <a:gd name="T2" fmla="*/ 21 w 203"/>
              <a:gd name="T3" fmla="*/ 5 h 214"/>
              <a:gd name="T4" fmla="*/ 24 w 203"/>
              <a:gd name="T5" fmla="*/ 2 h 214"/>
              <a:gd name="T6" fmla="*/ 29 w 203"/>
              <a:gd name="T7" fmla="*/ 1 h 214"/>
              <a:gd name="T8" fmla="*/ 28 w 203"/>
              <a:gd name="T9" fmla="*/ 3 h 214"/>
              <a:gd name="T10" fmla="*/ 30 w 203"/>
              <a:gd name="T11" fmla="*/ 10 h 214"/>
              <a:gd name="T12" fmla="*/ 36 w 203"/>
              <a:gd name="T13" fmla="*/ 12 h 214"/>
              <a:gd name="T14" fmla="*/ 35 w 203"/>
              <a:gd name="T15" fmla="*/ 13 h 214"/>
              <a:gd name="T16" fmla="*/ 44 w 203"/>
              <a:gd name="T17" fmla="*/ 14 h 214"/>
              <a:gd name="T18" fmla="*/ 45 w 203"/>
              <a:gd name="T19" fmla="*/ 17 h 214"/>
              <a:gd name="T20" fmla="*/ 38 w 203"/>
              <a:gd name="T21" fmla="*/ 20 h 214"/>
              <a:gd name="T22" fmla="*/ 39 w 203"/>
              <a:gd name="T23" fmla="*/ 29 h 214"/>
              <a:gd name="T24" fmla="*/ 35 w 203"/>
              <a:gd name="T25" fmla="*/ 30 h 214"/>
              <a:gd name="T26" fmla="*/ 32 w 203"/>
              <a:gd name="T27" fmla="*/ 31 h 214"/>
              <a:gd name="T28" fmla="*/ 32 w 203"/>
              <a:gd name="T29" fmla="*/ 34 h 214"/>
              <a:gd name="T30" fmla="*/ 30 w 203"/>
              <a:gd name="T31" fmla="*/ 36 h 214"/>
              <a:gd name="T32" fmla="*/ 27 w 203"/>
              <a:gd name="T33" fmla="*/ 34 h 214"/>
              <a:gd name="T34" fmla="*/ 21 w 203"/>
              <a:gd name="T35" fmla="*/ 36 h 214"/>
              <a:gd name="T36" fmla="*/ 19 w 203"/>
              <a:gd name="T37" fmla="*/ 35 h 214"/>
              <a:gd name="T38" fmla="*/ 16 w 203"/>
              <a:gd name="T39" fmla="*/ 36 h 214"/>
              <a:gd name="T40" fmla="*/ 12 w 203"/>
              <a:gd name="T41" fmla="*/ 35 h 214"/>
              <a:gd name="T42" fmla="*/ 13 w 203"/>
              <a:gd name="T43" fmla="*/ 32 h 214"/>
              <a:gd name="T44" fmla="*/ 9 w 203"/>
              <a:gd name="T45" fmla="*/ 28 h 214"/>
              <a:gd name="T46" fmla="*/ 7 w 203"/>
              <a:gd name="T47" fmla="*/ 28 h 214"/>
              <a:gd name="T48" fmla="*/ 3 w 203"/>
              <a:gd name="T49" fmla="*/ 25 h 214"/>
              <a:gd name="T50" fmla="*/ 5 w 203"/>
              <a:gd name="T51" fmla="*/ 21 h 214"/>
              <a:gd name="T52" fmla="*/ 5 w 203"/>
              <a:gd name="T53" fmla="*/ 19 h 214"/>
              <a:gd name="T54" fmla="*/ 6 w 203"/>
              <a:gd name="T55" fmla="*/ 14 h 214"/>
              <a:gd name="T56" fmla="*/ 4 w 203"/>
              <a:gd name="T57" fmla="*/ 10 h 214"/>
              <a:gd name="T58" fmla="*/ 4 w 203"/>
              <a:gd name="T59" fmla="*/ 8 h 214"/>
              <a:gd name="T60" fmla="*/ 3 w 203"/>
              <a:gd name="T61" fmla="*/ 7 h 214"/>
              <a:gd name="T62" fmla="*/ 0 w 203"/>
              <a:gd name="T63" fmla="*/ 5 h 214"/>
              <a:gd name="T64" fmla="*/ 3 w 203"/>
              <a:gd name="T65" fmla="*/ 3 h 214"/>
              <a:gd name="T66" fmla="*/ 8 w 203"/>
              <a:gd name="T67" fmla="*/ 4 h 214"/>
              <a:gd name="T68" fmla="*/ 12 w 203"/>
              <a:gd name="T69" fmla="*/ 0 h 214"/>
              <a:gd name="T70" fmla="*/ 15 w 203"/>
              <a:gd name="T71" fmla="*/ 3 h 214"/>
              <a:gd name="T72" fmla="*/ 18 w 203"/>
              <a:gd name="T73" fmla="*/ 3 h 2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214"/>
              <a:gd name="T113" fmla="*/ 203 w 203"/>
              <a:gd name="T114" fmla="*/ 214 h 2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214">
                <a:moveTo>
                  <a:pt x="81" y="16"/>
                </a:moveTo>
                <a:lnTo>
                  <a:pt x="96" y="29"/>
                </a:lnTo>
                <a:lnTo>
                  <a:pt x="108" y="11"/>
                </a:lnTo>
                <a:lnTo>
                  <a:pt x="129" y="7"/>
                </a:lnTo>
                <a:lnTo>
                  <a:pt x="124" y="20"/>
                </a:lnTo>
                <a:lnTo>
                  <a:pt x="134" y="62"/>
                </a:lnTo>
                <a:lnTo>
                  <a:pt x="162" y="74"/>
                </a:lnTo>
                <a:lnTo>
                  <a:pt x="154" y="78"/>
                </a:lnTo>
                <a:lnTo>
                  <a:pt x="194" y="83"/>
                </a:lnTo>
                <a:lnTo>
                  <a:pt x="203" y="103"/>
                </a:lnTo>
                <a:lnTo>
                  <a:pt x="171" y="118"/>
                </a:lnTo>
                <a:lnTo>
                  <a:pt x="174" y="170"/>
                </a:lnTo>
                <a:lnTo>
                  <a:pt x="159" y="174"/>
                </a:lnTo>
                <a:lnTo>
                  <a:pt x="141" y="184"/>
                </a:lnTo>
                <a:lnTo>
                  <a:pt x="142" y="199"/>
                </a:lnTo>
                <a:lnTo>
                  <a:pt x="133" y="211"/>
                </a:lnTo>
                <a:lnTo>
                  <a:pt x="121" y="202"/>
                </a:lnTo>
                <a:lnTo>
                  <a:pt x="94" y="211"/>
                </a:lnTo>
                <a:lnTo>
                  <a:pt x="85" y="206"/>
                </a:lnTo>
                <a:lnTo>
                  <a:pt x="71" y="214"/>
                </a:lnTo>
                <a:lnTo>
                  <a:pt x="53" y="207"/>
                </a:lnTo>
                <a:lnTo>
                  <a:pt x="57" y="188"/>
                </a:lnTo>
                <a:lnTo>
                  <a:pt x="43" y="168"/>
                </a:lnTo>
                <a:lnTo>
                  <a:pt x="29" y="166"/>
                </a:lnTo>
                <a:lnTo>
                  <a:pt x="15" y="146"/>
                </a:lnTo>
                <a:lnTo>
                  <a:pt x="21" y="127"/>
                </a:lnTo>
                <a:lnTo>
                  <a:pt x="21" y="112"/>
                </a:lnTo>
                <a:lnTo>
                  <a:pt x="25" y="81"/>
                </a:lnTo>
                <a:lnTo>
                  <a:pt x="16" y="62"/>
                </a:lnTo>
                <a:lnTo>
                  <a:pt x="20" y="46"/>
                </a:lnTo>
                <a:lnTo>
                  <a:pt x="12" y="40"/>
                </a:lnTo>
                <a:lnTo>
                  <a:pt x="0" y="29"/>
                </a:lnTo>
                <a:lnTo>
                  <a:pt x="14" y="18"/>
                </a:lnTo>
                <a:lnTo>
                  <a:pt x="33" y="22"/>
                </a:lnTo>
                <a:lnTo>
                  <a:pt x="52" y="0"/>
                </a:lnTo>
                <a:lnTo>
                  <a:pt x="65" y="18"/>
                </a:lnTo>
                <a:lnTo>
                  <a:pt x="81" y="1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76" name="Freeform 272"/>
          <p:cNvSpPr>
            <a:spLocks/>
          </p:cNvSpPr>
          <p:nvPr/>
        </p:nvSpPr>
        <p:spPr bwMode="auto">
          <a:xfrm>
            <a:off x="6608252" y="5123345"/>
            <a:ext cx="236538" cy="222250"/>
          </a:xfrm>
          <a:custGeom>
            <a:avLst/>
            <a:gdLst>
              <a:gd name="T0" fmla="*/ 29 w 316"/>
              <a:gd name="T1" fmla="*/ 48 h 341"/>
              <a:gd name="T2" fmla="*/ 32 w 316"/>
              <a:gd name="T3" fmla="*/ 50 h 341"/>
              <a:gd name="T4" fmla="*/ 35 w 316"/>
              <a:gd name="T5" fmla="*/ 47 h 341"/>
              <a:gd name="T6" fmla="*/ 40 w 316"/>
              <a:gd name="T7" fmla="*/ 46 h 341"/>
              <a:gd name="T8" fmla="*/ 39 w 316"/>
              <a:gd name="T9" fmla="*/ 48 h 341"/>
              <a:gd name="T10" fmla="*/ 41 w 316"/>
              <a:gd name="T11" fmla="*/ 55 h 341"/>
              <a:gd name="T12" fmla="*/ 47 w 316"/>
              <a:gd name="T13" fmla="*/ 57 h 341"/>
              <a:gd name="T14" fmla="*/ 48 w 316"/>
              <a:gd name="T15" fmla="*/ 52 h 341"/>
              <a:gd name="T16" fmla="*/ 51 w 316"/>
              <a:gd name="T17" fmla="*/ 50 h 341"/>
              <a:gd name="T18" fmla="*/ 50 w 316"/>
              <a:gd name="T19" fmla="*/ 48 h 341"/>
              <a:gd name="T20" fmla="*/ 51 w 316"/>
              <a:gd name="T21" fmla="*/ 44 h 341"/>
              <a:gd name="T22" fmla="*/ 54 w 316"/>
              <a:gd name="T23" fmla="*/ 44 h 341"/>
              <a:gd name="T24" fmla="*/ 56 w 316"/>
              <a:gd name="T25" fmla="*/ 39 h 341"/>
              <a:gd name="T26" fmla="*/ 61 w 316"/>
              <a:gd name="T27" fmla="*/ 37 h 341"/>
              <a:gd name="T28" fmla="*/ 66 w 316"/>
              <a:gd name="T29" fmla="*/ 37 h 341"/>
              <a:gd name="T30" fmla="*/ 70 w 316"/>
              <a:gd name="T31" fmla="*/ 35 h 341"/>
              <a:gd name="T32" fmla="*/ 67 w 316"/>
              <a:gd name="T33" fmla="*/ 24 h 341"/>
              <a:gd name="T34" fmla="*/ 63 w 316"/>
              <a:gd name="T35" fmla="*/ 24 h 341"/>
              <a:gd name="T36" fmla="*/ 60 w 316"/>
              <a:gd name="T37" fmla="*/ 25 h 341"/>
              <a:gd name="T38" fmla="*/ 58 w 316"/>
              <a:gd name="T39" fmla="*/ 20 h 341"/>
              <a:gd name="T40" fmla="*/ 61 w 316"/>
              <a:gd name="T41" fmla="*/ 17 h 341"/>
              <a:gd name="T42" fmla="*/ 66 w 316"/>
              <a:gd name="T43" fmla="*/ 15 h 341"/>
              <a:gd name="T44" fmla="*/ 66 w 316"/>
              <a:gd name="T45" fmla="*/ 11 h 341"/>
              <a:gd name="T46" fmla="*/ 69 w 316"/>
              <a:gd name="T47" fmla="*/ 11 h 341"/>
              <a:gd name="T48" fmla="*/ 68 w 316"/>
              <a:gd name="T49" fmla="*/ 2 h 341"/>
              <a:gd name="T50" fmla="*/ 63 w 316"/>
              <a:gd name="T51" fmla="*/ 0 h 341"/>
              <a:gd name="T52" fmla="*/ 58 w 316"/>
              <a:gd name="T53" fmla="*/ 6 h 341"/>
              <a:gd name="T54" fmla="*/ 57 w 316"/>
              <a:gd name="T55" fmla="*/ 11 h 341"/>
              <a:gd name="T56" fmla="*/ 50 w 316"/>
              <a:gd name="T57" fmla="*/ 14 h 341"/>
              <a:gd name="T58" fmla="*/ 45 w 316"/>
              <a:gd name="T59" fmla="*/ 21 h 341"/>
              <a:gd name="T60" fmla="*/ 43 w 316"/>
              <a:gd name="T61" fmla="*/ 25 h 341"/>
              <a:gd name="T62" fmla="*/ 43 w 316"/>
              <a:gd name="T63" fmla="*/ 31 h 341"/>
              <a:gd name="T64" fmla="*/ 39 w 316"/>
              <a:gd name="T65" fmla="*/ 32 h 341"/>
              <a:gd name="T66" fmla="*/ 37 w 316"/>
              <a:gd name="T67" fmla="*/ 33 h 341"/>
              <a:gd name="T68" fmla="*/ 35 w 316"/>
              <a:gd name="T69" fmla="*/ 32 h 341"/>
              <a:gd name="T70" fmla="*/ 35 w 316"/>
              <a:gd name="T71" fmla="*/ 28 h 341"/>
              <a:gd name="T72" fmla="*/ 35 w 316"/>
              <a:gd name="T73" fmla="*/ 23 h 341"/>
              <a:gd name="T74" fmla="*/ 33 w 316"/>
              <a:gd name="T75" fmla="*/ 22 h 341"/>
              <a:gd name="T76" fmla="*/ 30 w 316"/>
              <a:gd name="T77" fmla="*/ 24 h 341"/>
              <a:gd name="T78" fmla="*/ 27 w 316"/>
              <a:gd name="T79" fmla="*/ 23 h 341"/>
              <a:gd name="T80" fmla="*/ 24 w 316"/>
              <a:gd name="T81" fmla="*/ 25 h 341"/>
              <a:gd name="T82" fmla="*/ 25 w 316"/>
              <a:gd name="T83" fmla="*/ 29 h 341"/>
              <a:gd name="T84" fmla="*/ 22 w 316"/>
              <a:gd name="T85" fmla="*/ 29 h 341"/>
              <a:gd name="T86" fmla="*/ 18 w 316"/>
              <a:gd name="T87" fmla="*/ 25 h 341"/>
              <a:gd name="T88" fmla="*/ 14 w 316"/>
              <a:gd name="T89" fmla="*/ 23 h 341"/>
              <a:gd name="T90" fmla="*/ 12 w 316"/>
              <a:gd name="T91" fmla="*/ 27 h 341"/>
              <a:gd name="T92" fmla="*/ 6 w 316"/>
              <a:gd name="T93" fmla="*/ 26 h 341"/>
              <a:gd name="T94" fmla="*/ 6 w 316"/>
              <a:gd name="T95" fmla="*/ 34 h 341"/>
              <a:gd name="T96" fmla="*/ 3 w 316"/>
              <a:gd name="T97" fmla="*/ 37 h 341"/>
              <a:gd name="T98" fmla="*/ 3 w 316"/>
              <a:gd name="T99" fmla="*/ 39 h 341"/>
              <a:gd name="T100" fmla="*/ 5 w 316"/>
              <a:gd name="T101" fmla="*/ 44 h 341"/>
              <a:gd name="T102" fmla="*/ 4 w 316"/>
              <a:gd name="T103" fmla="*/ 46 h 341"/>
              <a:gd name="T104" fmla="*/ 0 w 316"/>
              <a:gd name="T105" fmla="*/ 48 h 341"/>
              <a:gd name="T106" fmla="*/ 0 w 316"/>
              <a:gd name="T107" fmla="*/ 50 h 341"/>
              <a:gd name="T108" fmla="*/ 0 w 316"/>
              <a:gd name="T109" fmla="*/ 54 h 341"/>
              <a:gd name="T110" fmla="*/ 5 w 316"/>
              <a:gd name="T111" fmla="*/ 53 h 341"/>
              <a:gd name="T112" fmla="*/ 8 w 316"/>
              <a:gd name="T113" fmla="*/ 54 h 341"/>
              <a:gd name="T114" fmla="*/ 11 w 316"/>
              <a:gd name="T115" fmla="*/ 50 h 341"/>
              <a:gd name="T116" fmla="*/ 14 w 316"/>
              <a:gd name="T117" fmla="*/ 48 h 341"/>
              <a:gd name="T118" fmla="*/ 18 w 316"/>
              <a:gd name="T119" fmla="*/ 49 h 341"/>
              <a:gd name="T120" fmla="*/ 23 w 316"/>
              <a:gd name="T121" fmla="*/ 45 h 341"/>
              <a:gd name="T122" fmla="*/ 25 w 316"/>
              <a:gd name="T123" fmla="*/ 48 h 341"/>
              <a:gd name="T124" fmla="*/ 29 w 316"/>
              <a:gd name="T125" fmla="*/ 48 h 3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6"/>
              <a:gd name="T190" fmla="*/ 0 h 341"/>
              <a:gd name="T191" fmla="*/ 316 w 316"/>
              <a:gd name="T192" fmla="*/ 341 h 34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6" h="341">
                <a:moveTo>
                  <a:pt x="130" y="283"/>
                </a:moveTo>
                <a:lnTo>
                  <a:pt x="145" y="296"/>
                </a:lnTo>
                <a:lnTo>
                  <a:pt x="157" y="278"/>
                </a:lnTo>
                <a:lnTo>
                  <a:pt x="178" y="274"/>
                </a:lnTo>
                <a:lnTo>
                  <a:pt x="173" y="287"/>
                </a:lnTo>
                <a:lnTo>
                  <a:pt x="183" y="329"/>
                </a:lnTo>
                <a:lnTo>
                  <a:pt x="211" y="341"/>
                </a:lnTo>
                <a:lnTo>
                  <a:pt x="215" y="306"/>
                </a:lnTo>
                <a:lnTo>
                  <a:pt x="228" y="295"/>
                </a:lnTo>
                <a:lnTo>
                  <a:pt x="224" y="283"/>
                </a:lnTo>
                <a:lnTo>
                  <a:pt x="232" y="264"/>
                </a:lnTo>
                <a:lnTo>
                  <a:pt x="243" y="260"/>
                </a:lnTo>
                <a:lnTo>
                  <a:pt x="252" y="228"/>
                </a:lnTo>
                <a:lnTo>
                  <a:pt x="275" y="216"/>
                </a:lnTo>
                <a:lnTo>
                  <a:pt x="300" y="221"/>
                </a:lnTo>
                <a:lnTo>
                  <a:pt x="316" y="206"/>
                </a:lnTo>
                <a:lnTo>
                  <a:pt x="304" y="143"/>
                </a:lnTo>
                <a:lnTo>
                  <a:pt x="284" y="142"/>
                </a:lnTo>
                <a:lnTo>
                  <a:pt x="269" y="148"/>
                </a:lnTo>
                <a:lnTo>
                  <a:pt x="264" y="120"/>
                </a:lnTo>
                <a:lnTo>
                  <a:pt x="275" y="101"/>
                </a:lnTo>
                <a:lnTo>
                  <a:pt x="296" y="91"/>
                </a:lnTo>
                <a:lnTo>
                  <a:pt x="298" y="68"/>
                </a:lnTo>
                <a:lnTo>
                  <a:pt x="311" y="65"/>
                </a:lnTo>
                <a:lnTo>
                  <a:pt x="306" y="9"/>
                </a:lnTo>
                <a:lnTo>
                  <a:pt x="285" y="0"/>
                </a:lnTo>
                <a:lnTo>
                  <a:pt x="263" y="37"/>
                </a:lnTo>
                <a:lnTo>
                  <a:pt x="256" y="63"/>
                </a:lnTo>
                <a:lnTo>
                  <a:pt x="224" y="82"/>
                </a:lnTo>
                <a:lnTo>
                  <a:pt x="202" y="122"/>
                </a:lnTo>
                <a:lnTo>
                  <a:pt x="196" y="152"/>
                </a:lnTo>
                <a:lnTo>
                  <a:pt x="192" y="186"/>
                </a:lnTo>
                <a:lnTo>
                  <a:pt x="175" y="187"/>
                </a:lnTo>
                <a:lnTo>
                  <a:pt x="166" y="195"/>
                </a:lnTo>
                <a:lnTo>
                  <a:pt x="157" y="188"/>
                </a:lnTo>
                <a:lnTo>
                  <a:pt x="160" y="163"/>
                </a:lnTo>
                <a:lnTo>
                  <a:pt x="156" y="140"/>
                </a:lnTo>
                <a:lnTo>
                  <a:pt x="147" y="131"/>
                </a:lnTo>
                <a:lnTo>
                  <a:pt x="135" y="142"/>
                </a:lnTo>
                <a:lnTo>
                  <a:pt x="123" y="136"/>
                </a:lnTo>
                <a:lnTo>
                  <a:pt x="109" y="146"/>
                </a:lnTo>
                <a:lnTo>
                  <a:pt x="110" y="174"/>
                </a:lnTo>
                <a:lnTo>
                  <a:pt x="98" y="172"/>
                </a:lnTo>
                <a:lnTo>
                  <a:pt x="83" y="147"/>
                </a:lnTo>
                <a:lnTo>
                  <a:pt x="63" y="139"/>
                </a:lnTo>
                <a:lnTo>
                  <a:pt x="54" y="158"/>
                </a:lnTo>
                <a:lnTo>
                  <a:pt x="26" y="153"/>
                </a:lnTo>
                <a:lnTo>
                  <a:pt x="25" y="200"/>
                </a:lnTo>
                <a:lnTo>
                  <a:pt x="14" y="218"/>
                </a:lnTo>
                <a:lnTo>
                  <a:pt x="13" y="235"/>
                </a:lnTo>
                <a:lnTo>
                  <a:pt x="22" y="258"/>
                </a:lnTo>
                <a:lnTo>
                  <a:pt x="16" y="275"/>
                </a:lnTo>
                <a:lnTo>
                  <a:pt x="1" y="282"/>
                </a:lnTo>
                <a:lnTo>
                  <a:pt x="0" y="294"/>
                </a:lnTo>
                <a:lnTo>
                  <a:pt x="2" y="322"/>
                </a:lnTo>
                <a:lnTo>
                  <a:pt x="24" y="314"/>
                </a:lnTo>
                <a:lnTo>
                  <a:pt x="37" y="321"/>
                </a:lnTo>
                <a:lnTo>
                  <a:pt x="49" y="296"/>
                </a:lnTo>
                <a:lnTo>
                  <a:pt x="63" y="285"/>
                </a:lnTo>
                <a:lnTo>
                  <a:pt x="82" y="289"/>
                </a:lnTo>
                <a:lnTo>
                  <a:pt x="101" y="267"/>
                </a:lnTo>
                <a:lnTo>
                  <a:pt x="114" y="285"/>
                </a:lnTo>
                <a:lnTo>
                  <a:pt x="130" y="28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77" name="Freeform 273"/>
          <p:cNvSpPr>
            <a:spLocks/>
          </p:cNvSpPr>
          <p:nvPr/>
        </p:nvSpPr>
        <p:spPr bwMode="auto">
          <a:xfrm>
            <a:off x="6593964" y="5409095"/>
            <a:ext cx="195263" cy="195263"/>
          </a:xfrm>
          <a:custGeom>
            <a:avLst/>
            <a:gdLst>
              <a:gd name="T0" fmla="*/ 47 w 257"/>
              <a:gd name="T1" fmla="*/ 51 h 299"/>
              <a:gd name="T2" fmla="*/ 51 w 257"/>
              <a:gd name="T3" fmla="*/ 49 h 299"/>
              <a:gd name="T4" fmla="*/ 55 w 257"/>
              <a:gd name="T5" fmla="*/ 42 h 299"/>
              <a:gd name="T6" fmla="*/ 50 w 257"/>
              <a:gd name="T7" fmla="*/ 38 h 299"/>
              <a:gd name="T8" fmla="*/ 50 w 257"/>
              <a:gd name="T9" fmla="*/ 34 h 299"/>
              <a:gd name="T10" fmla="*/ 52 w 257"/>
              <a:gd name="T11" fmla="*/ 32 h 299"/>
              <a:gd name="T12" fmla="*/ 52 w 257"/>
              <a:gd name="T13" fmla="*/ 23 h 299"/>
              <a:gd name="T14" fmla="*/ 55 w 257"/>
              <a:gd name="T15" fmla="*/ 23 h 299"/>
              <a:gd name="T16" fmla="*/ 54 w 257"/>
              <a:gd name="T17" fmla="*/ 19 h 299"/>
              <a:gd name="T18" fmla="*/ 57 w 257"/>
              <a:gd name="T19" fmla="*/ 18 h 299"/>
              <a:gd name="T20" fmla="*/ 59 w 257"/>
              <a:gd name="T21" fmla="*/ 9 h 299"/>
              <a:gd name="T22" fmla="*/ 56 w 257"/>
              <a:gd name="T23" fmla="*/ 5 h 299"/>
              <a:gd name="T24" fmla="*/ 55 w 257"/>
              <a:gd name="T25" fmla="*/ 0 h 299"/>
              <a:gd name="T26" fmla="*/ 51 w 257"/>
              <a:gd name="T27" fmla="*/ 1 h 299"/>
              <a:gd name="T28" fmla="*/ 47 w 257"/>
              <a:gd name="T29" fmla="*/ 2 h 299"/>
              <a:gd name="T30" fmla="*/ 47 w 257"/>
              <a:gd name="T31" fmla="*/ 5 h 299"/>
              <a:gd name="T32" fmla="*/ 45 w 257"/>
              <a:gd name="T33" fmla="*/ 7 h 299"/>
              <a:gd name="T34" fmla="*/ 43 w 257"/>
              <a:gd name="T35" fmla="*/ 5 h 299"/>
              <a:gd name="T36" fmla="*/ 36 w 257"/>
              <a:gd name="T37" fmla="*/ 7 h 299"/>
              <a:gd name="T38" fmla="*/ 34 w 257"/>
              <a:gd name="T39" fmla="*/ 6 h 299"/>
              <a:gd name="T40" fmla="*/ 31 w 257"/>
              <a:gd name="T41" fmla="*/ 7 h 299"/>
              <a:gd name="T42" fmla="*/ 29 w 257"/>
              <a:gd name="T43" fmla="*/ 10 h 299"/>
              <a:gd name="T44" fmla="*/ 25 w 257"/>
              <a:gd name="T45" fmla="*/ 12 h 299"/>
              <a:gd name="T46" fmla="*/ 20 w 257"/>
              <a:gd name="T47" fmla="*/ 11 h 299"/>
              <a:gd name="T48" fmla="*/ 19 w 257"/>
              <a:gd name="T49" fmla="*/ 9 h 299"/>
              <a:gd name="T50" fmla="*/ 15 w 257"/>
              <a:gd name="T51" fmla="*/ 11 h 299"/>
              <a:gd name="T52" fmla="*/ 15 w 257"/>
              <a:gd name="T53" fmla="*/ 13 h 299"/>
              <a:gd name="T54" fmla="*/ 5 w 257"/>
              <a:gd name="T55" fmla="*/ 12 h 299"/>
              <a:gd name="T56" fmla="*/ 3 w 257"/>
              <a:gd name="T57" fmla="*/ 12 h 299"/>
              <a:gd name="T58" fmla="*/ 2 w 257"/>
              <a:gd name="T59" fmla="*/ 18 h 299"/>
              <a:gd name="T60" fmla="*/ 0 w 257"/>
              <a:gd name="T61" fmla="*/ 20 h 299"/>
              <a:gd name="T62" fmla="*/ 1 w 257"/>
              <a:gd name="T63" fmla="*/ 22 h 299"/>
              <a:gd name="T64" fmla="*/ 5 w 257"/>
              <a:gd name="T65" fmla="*/ 22 h 299"/>
              <a:gd name="T66" fmla="*/ 7 w 257"/>
              <a:gd name="T67" fmla="*/ 24 h 299"/>
              <a:gd name="T68" fmla="*/ 5 w 257"/>
              <a:gd name="T69" fmla="*/ 27 h 299"/>
              <a:gd name="T70" fmla="*/ 7 w 257"/>
              <a:gd name="T71" fmla="*/ 31 h 299"/>
              <a:gd name="T72" fmla="*/ 12 w 257"/>
              <a:gd name="T73" fmla="*/ 32 h 299"/>
              <a:gd name="T74" fmla="*/ 15 w 257"/>
              <a:gd name="T75" fmla="*/ 37 h 299"/>
              <a:gd name="T76" fmla="*/ 20 w 257"/>
              <a:gd name="T77" fmla="*/ 36 h 299"/>
              <a:gd name="T78" fmla="*/ 21 w 257"/>
              <a:gd name="T79" fmla="*/ 33 h 299"/>
              <a:gd name="T80" fmla="*/ 27 w 257"/>
              <a:gd name="T81" fmla="*/ 32 h 299"/>
              <a:gd name="T82" fmla="*/ 32 w 257"/>
              <a:gd name="T83" fmla="*/ 33 h 299"/>
              <a:gd name="T84" fmla="*/ 34 w 257"/>
              <a:gd name="T85" fmla="*/ 35 h 299"/>
              <a:gd name="T86" fmla="*/ 36 w 257"/>
              <a:gd name="T87" fmla="*/ 34 h 299"/>
              <a:gd name="T88" fmla="*/ 40 w 257"/>
              <a:gd name="T89" fmla="*/ 39 h 299"/>
              <a:gd name="T90" fmla="*/ 41 w 257"/>
              <a:gd name="T91" fmla="*/ 44 h 299"/>
              <a:gd name="T92" fmla="*/ 44 w 257"/>
              <a:gd name="T93" fmla="*/ 49 h 299"/>
              <a:gd name="T94" fmla="*/ 47 w 257"/>
              <a:gd name="T95" fmla="*/ 51 h 2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7"/>
              <a:gd name="T145" fmla="*/ 0 h 299"/>
              <a:gd name="T146" fmla="*/ 257 w 257"/>
              <a:gd name="T147" fmla="*/ 299 h 2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7" h="299">
                <a:moveTo>
                  <a:pt x="206" y="299"/>
                </a:moveTo>
                <a:lnTo>
                  <a:pt x="222" y="291"/>
                </a:lnTo>
                <a:lnTo>
                  <a:pt x="241" y="249"/>
                </a:lnTo>
                <a:lnTo>
                  <a:pt x="220" y="223"/>
                </a:lnTo>
                <a:lnTo>
                  <a:pt x="218" y="202"/>
                </a:lnTo>
                <a:lnTo>
                  <a:pt x="225" y="191"/>
                </a:lnTo>
                <a:lnTo>
                  <a:pt x="226" y="136"/>
                </a:lnTo>
                <a:lnTo>
                  <a:pt x="241" y="136"/>
                </a:lnTo>
                <a:lnTo>
                  <a:pt x="236" y="113"/>
                </a:lnTo>
                <a:lnTo>
                  <a:pt x="249" y="105"/>
                </a:lnTo>
                <a:lnTo>
                  <a:pt x="257" y="57"/>
                </a:lnTo>
                <a:lnTo>
                  <a:pt x="245" y="27"/>
                </a:lnTo>
                <a:lnTo>
                  <a:pt x="239" y="0"/>
                </a:lnTo>
                <a:lnTo>
                  <a:pt x="224" y="4"/>
                </a:lnTo>
                <a:lnTo>
                  <a:pt x="206" y="14"/>
                </a:lnTo>
                <a:lnTo>
                  <a:pt x="207" y="29"/>
                </a:lnTo>
                <a:lnTo>
                  <a:pt x="198" y="41"/>
                </a:lnTo>
                <a:lnTo>
                  <a:pt x="186" y="32"/>
                </a:lnTo>
                <a:lnTo>
                  <a:pt x="159" y="41"/>
                </a:lnTo>
                <a:lnTo>
                  <a:pt x="150" y="36"/>
                </a:lnTo>
                <a:lnTo>
                  <a:pt x="136" y="44"/>
                </a:lnTo>
                <a:lnTo>
                  <a:pt x="125" y="58"/>
                </a:lnTo>
                <a:lnTo>
                  <a:pt x="110" y="70"/>
                </a:lnTo>
                <a:lnTo>
                  <a:pt x="88" y="65"/>
                </a:lnTo>
                <a:lnTo>
                  <a:pt x="83" y="55"/>
                </a:lnTo>
                <a:lnTo>
                  <a:pt x="65" y="63"/>
                </a:lnTo>
                <a:lnTo>
                  <a:pt x="64" y="79"/>
                </a:lnTo>
                <a:lnTo>
                  <a:pt x="23" y="74"/>
                </a:lnTo>
                <a:lnTo>
                  <a:pt x="12" y="72"/>
                </a:lnTo>
                <a:lnTo>
                  <a:pt x="11" y="107"/>
                </a:lnTo>
                <a:lnTo>
                  <a:pt x="0" y="120"/>
                </a:lnTo>
                <a:lnTo>
                  <a:pt x="7" y="132"/>
                </a:lnTo>
                <a:lnTo>
                  <a:pt x="23" y="129"/>
                </a:lnTo>
                <a:lnTo>
                  <a:pt x="29" y="142"/>
                </a:lnTo>
                <a:lnTo>
                  <a:pt x="23" y="157"/>
                </a:lnTo>
                <a:lnTo>
                  <a:pt x="30" y="183"/>
                </a:lnTo>
                <a:lnTo>
                  <a:pt x="53" y="186"/>
                </a:lnTo>
                <a:lnTo>
                  <a:pt x="67" y="220"/>
                </a:lnTo>
                <a:lnTo>
                  <a:pt x="86" y="211"/>
                </a:lnTo>
                <a:lnTo>
                  <a:pt x="91" y="196"/>
                </a:lnTo>
                <a:lnTo>
                  <a:pt x="120" y="188"/>
                </a:lnTo>
                <a:lnTo>
                  <a:pt x="137" y="194"/>
                </a:lnTo>
                <a:lnTo>
                  <a:pt x="150" y="209"/>
                </a:lnTo>
                <a:lnTo>
                  <a:pt x="157" y="202"/>
                </a:lnTo>
                <a:lnTo>
                  <a:pt x="176" y="234"/>
                </a:lnTo>
                <a:lnTo>
                  <a:pt x="178" y="259"/>
                </a:lnTo>
                <a:lnTo>
                  <a:pt x="192" y="292"/>
                </a:lnTo>
                <a:lnTo>
                  <a:pt x="206" y="29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78" name="Freeform 274"/>
          <p:cNvSpPr>
            <a:spLocks/>
          </p:cNvSpPr>
          <p:nvPr/>
        </p:nvSpPr>
        <p:spPr bwMode="auto">
          <a:xfrm>
            <a:off x="6747952" y="5497995"/>
            <a:ext cx="103188" cy="241300"/>
          </a:xfrm>
          <a:custGeom>
            <a:avLst/>
            <a:gdLst>
              <a:gd name="T0" fmla="*/ 28 w 136"/>
              <a:gd name="T1" fmla="*/ 18 h 370"/>
              <a:gd name="T2" fmla="*/ 31 w 136"/>
              <a:gd name="T3" fmla="*/ 20 h 370"/>
              <a:gd name="T4" fmla="*/ 26 w 136"/>
              <a:gd name="T5" fmla="*/ 28 h 370"/>
              <a:gd name="T6" fmla="*/ 22 w 136"/>
              <a:gd name="T7" fmla="*/ 32 h 370"/>
              <a:gd name="T8" fmla="*/ 23 w 136"/>
              <a:gd name="T9" fmla="*/ 36 h 370"/>
              <a:gd name="T10" fmla="*/ 27 w 136"/>
              <a:gd name="T11" fmla="*/ 36 h 370"/>
              <a:gd name="T12" fmla="*/ 29 w 136"/>
              <a:gd name="T13" fmla="*/ 40 h 370"/>
              <a:gd name="T14" fmla="*/ 30 w 136"/>
              <a:gd name="T15" fmla="*/ 49 h 370"/>
              <a:gd name="T16" fmla="*/ 26 w 136"/>
              <a:gd name="T17" fmla="*/ 51 h 370"/>
              <a:gd name="T18" fmla="*/ 27 w 136"/>
              <a:gd name="T19" fmla="*/ 57 h 370"/>
              <a:gd name="T20" fmla="*/ 28 w 136"/>
              <a:gd name="T21" fmla="*/ 62 h 370"/>
              <a:gd name="T22" fmla="*/ 22 w 136"/>
              <a:gd name="T23" fmla="*/ 62 h 370"/>
              <a:gd name="T24" fmla="*/ 19 w 136"/>
              <a:gd name="T25" fmla="*/ 60 h 370"/>
              <a:gd name="T26" fmla="*/ 11 w 136"/>
              <a:gd name="T27" fmla="*/ 59 h 370"/>
              <a:gd name="T28" fmla="*/ 11 w 136"/>
              <a:gd name="T29" fmla="*/ 52 h 370"/>
              <a:gd name="T30" fmla="*/ 9 w 136"/>
              <a:gd name="T31" fmla="*/ 51 h 370"/>
              <a:gd name="T32" fmla="*/ 8 w 136"/>
              <a:gd name="T33" fmla="*/ 44 h 370"/>
              <a:gd name="T34" fmla="*/ 0 w 136"/>
              <a:gd name="T35" fmla="*/ 41 h 370"/>
              <a:gd name="T36" fmla="*/ 0 w 136"/>
              <a:gd name="T37" fmla="*/ 38 h 370"/>
              <a:gd name="T38" fmla="*/ 1 w 136"/>
              <a:gd name="T39" fmla="*/ 35 h 370"/>
              <a:gd name="T40" fmla="*/ 0 w 136"/>
              <a:gd name="T41" fmla="*/ 28 h 370"/>
              <a:gd name="T42" fmla="*/ 4 w 136"/>
              <a:gd name="T43" fmla="*/ 26 h 370"/>
              <a:gd name="T44" fmla="*/ 9 w 136"/>
              <a:gd name="T45" fmla="*/ 19 h 370"/>
              <a:gd name="T46" fmla="*/ 4 w 136"/>
              <a:gd name="T47" fmla="*/ 15 h 370"/>
              <a:gd name="T48" fmla="*/ 3 w 136"/>
              <a:gd name="T49" fmla="*/ 12 h 370"/>
              <a:gd name="T50" fmla="*/ 5 w 136"/>
              <a:gd name="T51" fmla="*/ 9 h 370"/>
              <a:gd name="T52" fmla="*/ 5 w 136"/>
              <a:gd name="T53" fmla="*/ 0 h 370"/>
              <a:gd name="T54" fmla="*/ 9 w 136"/>
              <a:gd name="T55" fmla="*/ 0 h 370"/>
              <a:gd name="T56" fmla="*/ 16 w 136"/>
              <a:gd name="T57" fmla="*/ 0 h 370"/>
              <a:gd name="T58" fmla="*/ 17 w 136"/>
              <a:gd name="T59" fmla="*/ 5 h 370"/>
              <a:gd name="T60" fmla="*/ 26 w 136"/>
              <a:gd name="T61" fmla="*/ 7 h 370"/>
              <a:gd name="T62" fmla="*/ 28 w 136"/>
              <a:gd name="T63" fmla="*/ 18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370"/>
              <a:gd name="T98" fmla="*/ 136 w 136"/>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370">
                <a:moveTo>
                  <a:pt x="121" y="104"/>
                </a:moveTo>
                <a:lnTo>
                  <a:pt x="136" y="119"/>
                </a:lnTo>
                <a:lnTo>
                  <a:pt x="113" y="165"/>
                </a:lnTo>
                <a:lnTo>
                  <a:pt x="95" y="189"/>
                </a:lnTo>
                <a:lnTo>
                  <a:pt x="102" y="212"/>
                </a:lnTo>
                <a:lnTo>
                  <a:pt x="118" y="211"/>
                </a:lnTo>
                <a:lnTo>
                  <a:pt x="127" y="237"/>
                </a:lnTo>
                <a:lnTo>
                  <a:pt x="129" y="290"/>
                </a:lnTo>
                <a:lnTo>
                  <a:pt x="112" y="305"/>
                </a:lnTo>
                <a:lnTo>
                  <a:pt x="118" y="339"/>
                </a:lnTo>
                <a:lnTo>
                  <a:pt x="122" y="365"/>
                </a:lnTo>
                <a:lnTo>
                  <a:pt x="97" y="370"/>
                </a:lnTo>
                <a:lnTo>
                  <a:pt x="83" y="353"/>
                </a:lnTo>
                <a:lnTo>
                  <a:pt x="46" y="348"/>
                </a:lnTo>
                <a:lnTo>
                  <a:pt x="49" y="306"/>
                </a:lnTo>
                <a:lnTo>
                  <a:pt x="39" y="299"/>
                </a:lnTo>
                <a:lnTo>
                  <a:pt x="35" y="259"/>
                </a:lnTo>
                <a:lnTo>
                  <a:pt x="2" y="241"/>
                </a:lnTo>
                <a:lnTo>
                  <a:pt x="0" y="227"/>
                </a:lnTo>
                <a:lnTo>
                  <a:pt x="6" y="210"/>
                </a:lnTo>
                <a:lnTo>
                  <a:pt x="3" y="164"/>
                </a:lnTo>
                <a:lnTo>
                  <a:pt x="19" y="156"/>
                </a:lnTo>
                <a:lnTo>
                  <a:pt x="38" y="114"/>
                </a:lnTo>
                <a:lnTo>
                  <a:pt x="17" y="88"/>
                </a:lnTo>
                <a:lnTo>
                  <a:pt x="15" y="67"/>
                </a:lnTo>
                <a:lnTo>
                  <a:pt x="22" y="56"/>
                </a:lnTo>
                <a:lnTo>
                  <a:pt x="23" y="1"/>
                </a:lnTo>
                <a:lnTo>
                  <a:pt x="38" y="1"/>
                </a:lnTo>
                <a:lnTo>
                  <a:pt x="71" y="0"/>
                </a:lnTo>
                <a:lnTo>
                  <a:pt x="73" y="26"/>
                </a:lnTo>
                <a:lnTo>
                  <a:pt x="115" y="44"/>
                </a:lnTo>
                <a:lnTo>
                  <a:pt x="121" y="10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79" name="Freeform 275"/>
          <p:cNvSpPr>
            <a:spLocks/>
          </p:cNvSpPr>
          <p:nvPr/>
        </p:nvSpPr>
        <p:spPr bwMode="auto">
          <a:xfrm>
            <a:off x="6774939" y="5364645"/>
            <a:ext cx="111125" cy="133350"/>
          </a:xfrm>
          <a:custGeom>
            <a:avLst/>
            <a:gdLst>
              <a:gd name="T0" fmla="*/ 21 w 150"/>
              <a:gd name="T1" fmla="*/ 29 h 203"/>
              <a:gd name="T2" fmla="*/ 26 w 150"/>
              <a:gd name="T3" fmla="*/ 27 h 203"/>
              <a:gd name="T4" fmla="*/ 30 w 150"/>
              <a:gd name="T5" fmla="*/ 27 h 203"/>
              <a:gd name="T6" fmla="*/ 31 w 150"/>
              <a:gd name="T7" fmla="*/ 24 h 203"/>
              <a:gd name="T8" fmla="*/ 32 w 150"/>
              <a:gd name="T9" fmla="*/ 17 h 203"/>
              <a:gd name="T10" fmla="*/ 33 w 150"/>
              <a:gd name="T11" fmla="*/ 9 h 203"/>
              <a:gd name="T12" fmla="*/ 28 w 150"/>
              <a:gd name="T13" fmla="*/ 8 h 203"/>
              <a:gd name="T14" fmla="*/ 25 w 150"/>
              <a:gd name="T15" fmla="*/ 3 h 203"/>
              <a:gd name="T16" fmla="*/ 20 w 150"/>
              <a:gd name="T17" fmla="*/ 2 h 203"/>
              <a:gd name="T18" fmla="*/ 18 w 150"/>
              <a:gd name="T19" fmla="*/ 5 h 203"/>
              <a:gd name="T20" fmla="*/ 14 w 150"/>
              <a:gd name="T21" fmla="*/ 4 h 203"/>
              <a:gd name="T22" fmla="*/ 11 w 150"/>
              <a:gd name="T23" fmla="*/ 0 h 203"/>
              <a:gd name="T24" fmla="*/ 7 w 150"/>
              <a:gd name="T25" fmla="*/ 0 h 203"/>
              <a:gd name="T26" fmla="*/ 0 w 150"/>
              <a:gd name="T27" fmla="*/ 2 h 203"/>
              <a:gd name="T28" fmla="*/ 0 w 150"/>
              <a:gd name="T29" fmla="*/ 12 h 203"/>
              <a:gd name="T30" fmla="*/ 2 w 150"/>
              <a:gd name="T31" fmla="*/ 16 h 203"/>
              <a:gd name="T32" fmla="*/ 5 w 150"/>
              <a:gd name="T33" fmla="*/ 21 h 203"/>
              <a:gd name="T34" fmla="*/ 3 w 150"/>
              <a:gd name="T35" fmla="*/ 29 h 203"/>
              <a:gd name="T36" fmla="*/ 0 w 150"/>
              <a:gd name="T37" fmla="*/ 31 h 203"/>
              <a:gd name="T38" fmla="*/ 1 w 150"/>
              <a:gd name="T39" fmla="*/ 35 h 203"/>
              <a:gd name="T40" fmla="*/ 8 w 150"/>
              <a:gd name="T41" fmla="*/ 35 h 203"/>
              <a:gd name="T42" fmla="*/ 13 w 150"/>
              <a:gd name="T43" fmla="*/ 34 h 203"/>
              <a:gd name="T44" fmla="*/ 13 w 150"/>
              <a:gd name="T45" fmla="*/ 31 h 203"/>
              <a:gd name="T46" fmla="*/ 16 w 150"/>
              <a:gd name="T47" fmla="*/ 31 h 203"/>
              <a:gd name="T48" fmla="*/ 17 w 150"/>
              <a:gd name="T49" fmla="*/ 30 h 203"/>
              <a:gd name="T50" fmla="*/ 21 w 150"/>
              <a:gd name="T51" fmla="*/ 29 h 2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0"/>
              <a:gd name="T79" fmla="*/ 0 h 203"/>
              <a:gd name="T80" fmla="*/ 150 w 150"/>
              <a:gd name="T81" fmla="*/ 203 h 2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0" h="203">
                <a:moveTo>
                  <a:pt x="99" y="170"/>
                </a:moveTo>
                <a:lnTo>
                  <a:pt x="117" y="159"/>
                </a:lnTo>
                <a:lnTo>
                  <a:pt x="137" y="159"/>
                </a:lnTo>
                <a:lnTo>
                  <a:pt x="144" y="138"/>
                </a:lnTo>
                <a:lnTo>
                  <a:pt x="146" y="100"/>
                </a:lnTo>
                <a:lnTo>
                  <a:pt x="150" y="53"/>
                </a:lnTo>
                <a:lnTo>
                  <a:pt x="128" y="47"/>
                </a:lnTo>
                <a:lnTo>
                  <a:pt x="115" y="19"/>
                </a:lnTo>
                <a:lnTo>
                  <a:pt x="92" y="15"/>
                </a:lnTo>
                <a:lnTo>
                  <a:pt x="82" y="26"/>
                </a:lnTo>
                <a:lnTo>
                  <a:pt x="67" y="24"/>
                </a:lnTo>
                <a:lnTo>
                  <a:pt x="52" y="0"/>
                </a:lnTo>
                <a:lnTo>
                  <a:pt x="32" y="0"/>
                </a:lnTo>
                <a:lnTo>
                  <a:pt x="0" y="15"/>
                </a:lnTo>
                <a:lnTo>
                  <a:pt x="3" y="67"/>
                </a:lnTo>
                <a:lnTo>
                  <a:pt x="9" y="94"/>
                </a:lnTo>
                <a:lnTo>
                  <a:pt x="21" y="124"/>
                </a:lnTo>
                <a:lnTo>
                  <a:pt x="13" y="172"/>
                </a:lnTo>
                <a:lnTo>
                  <a:pt x="0" y="180"/>
                </a:lnTo>
                <a:lnTo>
                  <a:pt x="5" y="203"/>
                </a:lnTo>
                <a:lnTo>
                  <a:pt x="38" y="202"/>
                </a:lnTo>
                <a:lnTo>
                  <a:pt x="57" y="198"/>
                </a:lnTo>
                <a:lnTo>
                  <a:pt x="60" y="178"/>
                </a:lnTo>
                <a:lnTo>
                  <a:pt x="73" y="181"/>
                </a:lnTo>
                <a:lnTo>
                  <a:pt x="78" y="173"/>
                </a:lnTo>
                <a:lnTo>
                  <a:pt x="99" y="17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80" name="Freeform 276"/>
          <p:cNvSpPr>
            <a:spLocks/>
          </p:cNvSpPr>
          <p:nvPr/>
        </p:nvSpPr>
        <p:spPr bwMode="auto">
          <a:xfrm>
            <a:off x="6598727" y="5655157"/>
            <a:ext cx="233363" cy="125413"/>
          </a:xfrm>
          <a:custGeom>
            <a:avLst/>
            <a:gdLst>
              <a:gd name="T0" fmla="*/ 5 w 308"/>
              <a:gd name="T1" fmla="*/ 25 h 192"/>
              <a:gd name="T2" fmla="*/ 8 w 308"/>
              <a:gd name="T3" fmla="*/ 25 h 192"/>
              <a:gd name="T4" fmla="*/ 8 w 308"/>
              <a:gd name="T5" fmla="*/ 14 h 192"/>
              <a:gd name="T6" fmla="*/ 11 w 308"/>
              <a:gd name="T7" fmla="*/ 14 h 192"/>
              <a:gd name="T8" fmla="*/ 18 w 308"/>
              <a:gd name="T9" fmla="*/ 11 h 192"/>
              <a:gd name="T10" fmla="*/ 21 w 308"/>
              <a:gd name="T11" fmla="*/ 12 h 192"/>
              <a:gd name="T12" fmla="*/ 28 w 308"/>
              <a:gd name="T13" fmla="*/ 4 h 192"/>
              <a:gd name="T14" fmla="*/ 34 w 308"/>
              <a:gd name="T15" fmla="*/ 9 h 192"/>
              <a:gd name="T16" fmla="*/ 44 w 308"/>
              <a:gd name="T17" fmla="*/ 3 h 192"/>
              <a:gd name="T18" fmla="*/ 46 w 308"/>
              <a:gd name="T19" fmla="*/ 0 h 192"/>
              <a:gd name="T20" fmla="*/ 53 w 308"/>
              <a:gd name="T21" fmla="*/ 3 h 192"/>
              <a:gd name="T22" fmla="*/ 54 w 308"/>
              <a:gd name="T23" fmla="*/ 10 h 192"/>
              <a:gd name="T24" fmla="*/ 56 w 308"/>
              <a:gd name="T25" fmla="*/ 11 h 192"/>
              <a:gd name="T26" fmla="*/ 56 w 308"/>
              <a:gd name="T27" fmla="*/ 18 h 192"/>
              <a:gd name="T28" fmla="*/ 64 w 308"/>
              <a:gd name="T29" fmla="*/ 19 h 192"/>
              <a:gd name="T30" fmla="*/ 67 w 308"/>
              <a:gd name="T31" fmla="*/ 22 h 192"/>
              <a:gd name="T32" fmla="*/ 67 w 308"/>
              <a:gd name="T33" fmla="*/ 26 h 192"/>
              <a:gd name="T34" fmla="*/ 70 w 308"/>
              <a:gd name="T35" fmla="*/ 28 h 192"/>
              <a:gd name="T36" fmla="*/ 68 w 308"/>
              <a:gd name="T37" fmla="*/ 32 h 192"/>
              <a:gd name="T38" fmla="*/ 63 w 308"/>
              <a:gd name="T39" fmla="*/ 31 h 192"/>
              <a:gd name="T40" fmla="*/ 54 w 308"/>
              <a:gd name="T41" fmla="*/ 28 h 192"/>
              <a:gd name="T42" fmla="*/ 42 w 308"/>
              <a:gd name="T43" fmla="*/ 26 h 192"/>
              <a:gd name="T44" fmla="*/ 41 w 308"/>
              <a:gd name="T45" fmla="*/ 27 h 192"/>
              <a:gd name="T46" fmla="*/ 33 w 308"/>
              <a:gd name="T47" fmla="*/ 25 h 192"/>
              <a:gd name="T48" fmla="*/ 31 w 308"/>
              <a:gd name="T49" fmla="*/ 23 h 192"/>
              <a:gd name="T50" fmla="*/ 28 w 308"/>
              <a:gd name="T51" fmla="*/ 23 h 192"/>
              <a:gd name="T52" fmla="*/ 27 w 308"/>
              <a:gd name="T53" fmla="*/ 26 h 192"/>
              <a:gd name="T54" fmla="*/ 24 w 308"/>
              <a:gd name="T55" fmla="*/ 29 h 192"/>
              <a:gd name="T56" fmla="*/ 17 w 308"/>
              <a:gd name="T57" fmla="*/ 29 h 192"/>
              <a:gd name="T58" fmla="*/ 12 w 308"/>
              <a:gd name="T59" fmla="*/ 31 h 192"/>
              <a:gd name="T60" fmla="*/ 6 w 308"/>
              <a:gd name="T61" fmla="*/ 30 h 192"/>
              <a:gd name="T62" fmla="*/ 0 w 308"/>
              <a:gd name="T63" fmla="*/ 33 h 192"/>
              <a:gd name="T64" fmla="*/ 0 w 308"/>
              <a:gd name="T65" fmla="*/ 29 h 192"/>
              <a:gd name="T66" fmla="*/ 4 w 308"/>
              <a:gd name="T67" fmla="*/ 28 h 192"/>
              <a:gd name="T68" fmla="*/ 5 w 308"/>
              <a:gd name="T69" fmla="*/ 25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8"/>
              <a:gd name="T106" fmla="*/ 0 h 192"/>
              <a:gd name="T107" fmla="*/ 308 w 308"/>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8" h="192">
                <a:moveTo>
                  <a:pt x="20" y="149"/>
                </a:moveTo>
                <a:lnTo>
                  <a:pt x="36" y="146"/>
                </a:lnTo>
                <a:lnTo>
                  <a:pt x="33" y="84"/>
                </a:lnTo>
                <a:lnTo>
                  <a:pt x="51" y="84"/>
                </a:lnTo>
                <a:lnTo>
                  <a:pt x="78" y="65"/>
                </a:lnTo>
                <a:lnTo>
                  <a:pt x="91" y="72"/>
                </a:lnTo>
                <a:lnTo>
                  <a:pt x="124" y="21"/>
                </a:lnTo>
                <a:lnTo>
                  <a:pt x="149" y="52"/>
                </a:lnTo>
                <a:lnTo>
                  <a:pt x="193" y="16"/>
                </a:lnTo>
                <a:lnTo>
                  <a:pt x="201" y="0"/>
                </a:lnTo>
                <a:lnTo>
                  <a:pt x="234" y="18"/>
                </a:lnTo>
                <a:lnTo>
                  <a:pt x="238" y="58"/>
                </a:lnTo>
                <a:lnTo>
                  <a:pt x="248" y="65"/>
                </a:lnTo>
                <a:lnTo>
                  <a:pt x="245" y="107"/>
                </a:lnTo>
                <a:lnTo>
                  <a:pt x="282" y="112"/>
                </a:lnTo>
                <a:lnTo>
                  <a:pt x="296" y="129"/>
                </a:lnTo>
                <a:lnTo>
                  <a:pt x="296" y="152"/>
                </a:lnTo>
                <a:lnTo>
                  <a:pt x="308" y="164"/>
                </a:lnTo>
                <a:lnTo>
                  <a:pt x="298" y="186"/>
                </a:lnTo>
                <a:lnTo>
                  <a:pt x="275" y="182"/>
                </a:lnTo>
                <a:lnTo>
                  <a:pt x="238" y="166"/>
                </a:lnTo>
                <a:lnTo>
                  <a:pt x="184" y="152"/>
                </a:lnTo>
                <a:lnTo>
                  <a:pt x="178" y="159"/>
                </a:lnTo>
                <a:lnTo>
                  <a:pt x="144" y="148"/>
                </a:lnTo>
                <a:lnTo>
                  <a:pt x="134" y="133"/>
                </a:lnTo>
                <a:lnTo>
                  <a:pt x="121" y="134"/>
                </a:lnTo>
                <a:lnTo>
                  <a:pt x="118" y="150"/>
                </a:lnTo>
                <a:lnTo>
                  <a:pt x="105" y="171"/>
                </a:lnTo>
                <a:lnTo>
                  <a:pt x="76" y="171"/>
                </a:lnTo>
                <a:lnTo>
                  <a:pt x="55" y="182"/>
                </a:lnTo>
                <a:lnTo>
                  <a:pt x="28" y="181"/>
                </a:lnTo>
                <a:lnTo>
                  <a:pt x="0" y="192"/>
                </a:lnTo>
                <a:lnTo>
                  <a:pt x="3" y="171"/>
                </a:lnTo>
                <a:lnTo>
                  <a:pt x="17" y="166"/>
                </a:lnTo>
                <a:lnTo>
                  <a:pt x="20" y="14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81" name="Freeform 277"/>
          <p:cNvSpPr>
            <a:spLocks/>
          </p:cNvSpPr>
          <p:nvPr/>
        </p:nvSpPr>
        <p:spPr bwMode="auto">
          <a:xfrm>
            <a:off x="6803514" y="5467832"/>
            <a:ext cx="182563" cy="246063"/>
          </a:xfrm>
          <a:custGeom>
            <a:avLst/>
            <a:gdLst>
              <a:gd name="T0" fmla="*/ 11 w 242"/>
              <a:gd name="T1" fmla="*/ 25 h 374"/>
              <a:gd name="T2" fmla="*/ 15 w 242"/>
              <a:gd name="T3" fmla="*/ 28 h 374"/>
              <a:gd name="T4" fmla="*/ 10 w 242"/>
              <a:gd name="T5" fmla="*/ 36 h 374"/>
              <a:gd name="T6" fmla="*/ 5 w 242"/>
              <a:gd name="T7" fmla="*/ 40 h 374"/>
              <a:gd name="T8" fmla="*/ 7 w 242"/>
              <a:gd name="T9" fmla="*/ 44 h 374"/>
              <a:gd name="T10" fmla="*/ 10 w 242"/>
              <a:gd name="T11" fmla="*/ 44 h 374"/>
              <a:gd name="T12" fmla="*/ 13 w 242"/>
              <a:gd name="T13" fmla="*/ 48 h 374"/>
              <a:gd name="T14" fmla="*/ 13 w 242"/>
              <a:gd name="T15" fmla="*/ 57 h 374"/>
              <a:gd name="T16" fmla="*/ 19 w 242"/>
              <a:gd name="T17" fmla="*/ 62 h 374"/>
              <a:gd name="T18" fmla="*/ 25 w 242"/>
              <a:gd name="T19" fmla="*/ 61 h 374"/>
              <a:gd name="T20" fmla="*/ 27 w 242"/>
              <a:gd name="T21" fmla="*/ 56 h 374"/>
              <a:gd name="T22" fmla="*/ 33 w 242"/>
              <a:gd name="T23" fmla="*/ 54 h 374"/>
              <a:gd name="T24" fmla="*/ 39 w 242"/>
              <a:gd name="T25" fmla="*/ 60 h 374"/>
              <a:gd name="T26" fmla="*/ 41 w 242"/>
              <a:gd name="T27" fmla="*/ 64 h 374"/>
              <a:gd name="T28" fmla="*/ 44 w 242"/>
              <a:gd name="T29" fmla="*/ 63 h 374"/>
              <a:gd name="T30" fmla="*/ 43 w 242"/>
              <a:gd name="T31" fmla="*/ 56 h 374"/>
              <a:gd name="T32" fmla="*/ 47 w 242"/>
              <a:gd name="T33" fmla="*/ 54 h 374"/>
              <a:gd name="T34" fmla="*/ 42 w 242"/>
              <a:gd name="T35" fmla="*/ 48 h 374"/>
              <a:gd name="T36" fmla="*/ 44 w 242"/>
              <a:gd name="T37" fmla="*/ 43 h 374"/>
              <a:gd name="T38" fmla="*/ 51 w 242"/>
              <a:gd name="T39" fmla="*/ 41 h 374"/>
              <a:gd name="T40" fmla="*/ 48 w 242"/>
              <a:gd name="T41" fmla="*/ 31 h 374"/>
              <a:gd name="T42" fmla="*/ 50 w 242"/>
              <a:gd name="T43" fmla="*/ 30 h 374"/>
              <a:gd name="T44" fmla="*/ 54 w 242"/>
              <a:gd name="T45" fmla="*/ 27 h 374"/>
              <a:gd name="T46" fmla="*/ 55 w 242"/>
              <a:gd name="T47" fmla="*/ 21 h 374"/>
              <a:gd name="T48" fmla="*/ 49 w 242"/>
              <a:gd name="T49" fmla="*/ 19 h 374"/>
              <a:gd name="T50" fmla="*/ 47 w 242"/>
              <a:gd name="T51" fmla="*/ 15 h 374"/>
              <a:gd name="T52" fmla="*/ 48 w 242"/>
              <a:gd name="T53" fmla="*/ 11 h 374"/>
              <a:gd name="T54" fmla="*/ 43 w 242"/>
              <a:gd name="T55" fmla="*/ 5 h 374"/>
              <a:gd name="T56" fmla="*/ 40 w 242"/>
              <a:gd name="T57" fmla="*/ 6 h 374"/>
              <a:gd name="T58" fmla="*/ 37 w 242"/>
              <a:gd name="T59" fmla="*/ 7 h 374"/>
              <a:gd name="T60" fmla="*/ 36 w 242"/>
              <a:gd name="T61" fmla="*/ 10 h 374"/>
              <a:gd name="T62" fmla="*/ 31 w 242"/>
              <a:gd name="T63" fmla="*/ 10 h 374"/>
              <a:gd name="T64" fmla="*/ 30 w 242"/>
              <a:gd name="T65" fmla="*/ 5 h 374"/>
              <a:gd name="T66" fmla="*/ 27 w 242"/>
              <a:gd name="T67" fmla="*/ 2 h 374"/>
              <a:gd name="T68" fmla="*/ 22 w 242"/>
              <a:gd name="T69" fmla="*/ 0 h 374"/>
              <a:gd name="T70" fmla="*/ 18 w 242"/>
              <a:gd name="T71" fmla="*/ 0 h 374"/>
              <a:gd name="T72" fmla="*/ 14 w 242"/>
              <a:gd name="T73" fmla="*/ 2 h 374"/>
              <a:gd name="T74" fmla="*/ 9 w 242"/>
              <a:gd name="T75" fmla="*/ 2 h 374"/>
              <a:gd name="T76" fmla="*/ 8 w 242"/>
              <a:gd name="T77" fmla="*/ 4 h 374"/>
              <a:gd name="T78" fmla="*/ 5 w 242"/>
              <a:gd name="T79" fmla="*/ 3 h 374"/>
              <a:gd name="T80" fmla="*/ 4 w 242"/>
              <a:gd name="T81" fmla="*/ 7 h 374"/>
              <a:gd name="T82" fmla="*/ 0 w 242"/>
              <a:gd name="T83" fmla="*/ 7 h 374"/>
              <a:gd name="T84" fmla="*/ 0 w 242"/>
              <a:gd name="T85" fmla="*/ 12 h 374"/>
              <a:gd name="T86" fmla="*/ 10 w 242"/>
              <a:gd name="T87" fmla="*/ 15 h 374"/>
              <a:gd name="T88" fmla="*/ 11 w 242"/>
              <a:gd name="T89" fmla="*/ 25 h 3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2"/>
              <a:gd name="T136" fmla="*/ 0 h 374"/>
              <a:gd name="T137" fmla="*/ 242 w 242"/>
              <a:gd name="T138" fmla="*/ 374 h 3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2" h="374">
                <a:moveTo>
                  <a:pt x="50" y="147"/>
                </a:moveTo>
                <a:lnTo>
                  <a:pt x="65" y="162"/>
                </a:lnTo>
                <a:lnTo>
                  <a:pt x="42" y="208"/>
                </a:lnTo>
                <a:lnTo>
                  <a:pt x="24" y="232"/>
                </a:lnTo>
                <a:lnTo>
                  <a:pt x="31" y="255"/>
                </a:lnTo>
                <a:lnTo>
                  <a:pt x="47" y="254"/>
                </a:lnTo>
                <a:lnTo>
                  <a:pt x="56" y="280"/>
                </a:lnTo>
                <a:lnTo>
                  <a:pt x="58" y="333"/>
                </a:lnTo>
                <a:lnTo>
                  <a:pt x="85" y="359"/>
                </a:lnTo>
                <a:lnTo>
                  <a:pt x="109" y="354"/>
                </a:lnTo>
                <a:lnTo>
                  <a:pt x="117" y="325"/>
                </a:lnTo>
                <a:lnTo>
                  <a:pt x="147" y="315"/>
                </a:lnTo>
                <a:lnTo>
                  <a:pt x="173" y="349"/>
                </a:lnTo>
                <a:lnTo>
                  <a:pt x="180" y="374"/>
                </a:lnTo>
                <a:lnTo>
                  <a:pt x="194" y="366"/>
                </a:lnTo>
                <a:lnTo>
                  <a:pt x="190" y="326"/>
                </a:lnTo>
                <a:lnTo>
                  <a:pt x="208" y="316"/>
                </a:lnTo>
                <a:lnTo>
                  <a:pt x="188" y="278"/>
                </a:lnTo>
                <a:lnTo>
                  <a:pt x="194" y="248"/>
                </a:lnTo>
                <a:lnTo>
                  <a:pt x="226" y="239"/>
                </a:lnTo>
                <a:lnTo>
                  <a:pt x="212" y="182"/>
                </a:lnTo>
                <a:lnTo>
                  <a:pt x="224" y="175"/>
                </a:lnTo>
                <a:lnTo>
                  <a:pt x="240" y="158"/>
                </a:lnTo>
                <a:lnTo>
                  <a:pt x="242" y="124"/>
                </a:lnTo>
                <a:lnTo>
                  <a:pt x="216" y="114"/>
                </a:lnTo>
                <a:lnTo>
                  <a:pt x="207" y="84"/>
                </a:lnTo>
                <a:lnTo>
                  <a:pt x="211" y="66"/>
                </a:lnTo>
                <a:lnTo>
                  <a:pt x="190" y="27"/>
                </a:lnTo>
                <a:lnTo>
                  <a:pt x="176" y="37"/>
                </a:lnTo>
                <a:lnTo>
                  <a:pt x="162" y="40"/>
                </a:lnTo>
                <a:lnTo>
                  <a:pt x="157" y="55"/>
                </a:lnTo>
                <a:lnTo>
                  <a:pt x="139" y="56"/>
                </a:lnTo>
                <a:lnTo>
                  <a:pt x="133" y="26"/>
                </a:lnTo>
                <a:lnTo>
                  <a:pt x="119" y="12"/>
                </a:lnTo>
                <a:lnTo>
                  <a:pt x="99" y="0"/>
                </a:lnTo>
                <a:lnTo>
                  <a:pt x="79" y="0"/>
                </a:lnTo>
                <a:lnTo>
                  <a:pt x="61" y="11"/>
                </a:lnTo>
                <a:lnTo>
                  <a:pt x="40" y="14"/>
                </a:lnTo>
                <a:lnTo>
                  <a:pt x="35" y="22"/>
                </a:lnTo>
                <a:lnTo>
                  <a:pt x="22" y="19"/>
                </a:lnTo>
                <a:lnTo>
                  <a:pt x="19" y="39"/>
                </a:lnTo>
                <a:lnTo>
                  <a:pt x="0" y="43"/>
                </a:lnTo>
                <a:lnTo>
                  <a:pt x="2" y="69"/>
                </a:lnTo>
                <a:lnTo>
                  <a:pt x="44" y="87"/>
                </a:lnTo>
                <a:lnTo>
                  <a:pt x="50" y="147"/>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82" name="Freeform 278"/>
          <p:cNvSpPr>
            <a:spLocks/>
          </p:cNvSpPr>
          <p:nvPr/>
        </p:nvSpPr>
        <p:spPr bwMode="auto">
          <a:xfrm>
            <a:off x="6501889" y="5528157"/>
            <a:ext cx="250825" cy="182563"/>
          </a:xfrm>
          <a:custGeom>
            <a:avLst/>
            <a:gdLst>
              <a:gd name="T0" fmla="*/ 7 w 332"/>
              <a:gd name="T1" fmla="*/ 46 h 277"/>
              <a:gd name="T2" fmla="*/ 12 w 332"/>
              <a:gd name="T3" fmla="*/ 45 h 277"/>
              <a:gd name="T4" fmla="*/ 14 w 332"/>
              <a:gd name="T5" fmla="*/ 42 h 277"/>
              <a:gd name="T6" fmla="*/ 18 w 332"/>
              <a:gd name="T7" fmla="*/ 41 h 277"/>
              <a:gd name="T8" fmla="*/ 21 w 332"/>
              <a:gd name="T9" fmla="*/ 42 h 277"/>
              <a:gd name="T10" fmla="*/ 29 w 332"/>
              <a:gd name="T11" fmla="*/ 43 h 277"/>
              <a:gd name="T12" fmla="*/ 34 w 332"/>
              <a:gd name="T13" fmla="*/ 40 h 277"/>
              <a:gd name="T14" fmla="*/ 34 w 332"/>
              <a:gd name="T15" fmla="*/ 44 h 277"/>
              <a:gd name="T16" fmla="*/ 32 w 332"/>
              <a:gd name="T17" fmla="*/ 46 h 277"/>
              <a:gd name="T18" fmla="*/ 36 w 332"/>
              <a:gd name="T19" fmla="*/ 48 h 277"/>
              <a:gd name="T20" fmla="*/ 40 w 332"/>
              <a:gd name="T21" fmla="*/ 48 h 277"/>
              <a:gd name="T22" fmla="*/ 47 w 332"/>
              <a:gd name="T23" fmla="*/ 44 h 277"/>
              <a:gd name="T24" fmla="*/ 49 w 332"/>
              <a:gd name="T25" fmla="*/ 46 h 277"/>
              <a:gd name="T26" fmla="*/ 57 w 332"/>
              <a:gd name="T27" fmla="*/ 37 h 277"/>
              <a:gd name="T28" fmla="*/ 62 w 332"/>
              <a:gd name="T29" fmla="*/ 42 h 277"/>
              <a:gd name="T30" fmla="*/ 72 w 332"/>
              <a:gd name="T31" fmla="*/ 36 h 277"/>
              <a:gd name="T32" fmla="*/ 74 w 332"/>
              <a:gd name="T33" fmla="*/ 33 h 277"/>
              <a:gd name="T34" fmla="*/ 74 w 332"/>
              <a:gd name="T35" fmla="*/ 31 h 277"/>
              <a:gd name="T36" fmla="*/ 75 w 332"/>
              <a:gd name="T37" fmla="*/ 28 h 277"/>
              <a:gd name="T38" fmla="*/ 75 w 332"/>
              <a:gd name="T39" fmla="*/ 20 h 277"/>
              <a:gd name="T40" fmla="*/ 71 w 332"/>
              <a:gd name="T41" fmla="*/ 19 h 277"/>
              <a:gd name="T42" fmla="*/ 68 w 332"/>
              <a:gd name="T43" fmla="*/ 13 h 277"/>
              <a:gd name="T44" fmla="*/ 68 w 332"/>
              <a:gd name="T45" fmla="*/ 9 h 277"/>
              <a:gd name="T46" fmla="*/ 63 w 332"/>
              <a:gd name="T47" fmla="*/ 3 h 277"/>
              <a:gd name="T48" fmla="*/ 62 w 332"/>
              <a:gd name="T49" fmla="*/ 5 h 277"/>
              <a:gd name="T50" fmla="*/ 59 w 332"/>
              <a:gd name="T51" fmla="*/ 2 h 277"/>
              <a:gd name="T52" fmla="*/ 55 w 332"/>
              <a:gd name="T53" fmla="*/ 1 h 277"/>
              <a:gd name="T54" fmla="*/ 49 w 332"/>
              <a:gd name="T55" fmla="*/ 2 h 277"/>
              <a:gd name="T56" fmla="*/ 47 w 332"/>
              <a:gd name="T57" fmla="*/ 5 h 277"/>
              <a:gd name="T58" fmla="*/ 43 w 332"/>
              <a:gd name="T59" fmla="*/ 6 h 277"/>
              <a:gd name="T60" fmla="*/ 40 w 332"/>
              <a:gd name="T61" fmla="*/ 0 h 277"/>
              <a:gd name="T62" fmla="*/ 35 w 332"/>
              <a:gd name="T63" fmla="*/ 0 h 277"/>
              <a:gd name="T64" fmla="*/ 31 w 332"/>
              <a:gd name="T65" fmla="*/ 1 h 277"/>
              <a:gd name="T66" fmla="*/ 30 w 332"/>
              <a:gd name="T67" fmla="*/ 8 h 277"/>
              <a:gd name="T68" fmla="*/ 30 w 332"/>
              <a:gd name="T69" fmla="*/ 11 h 277"/>
              <a:gd name="T70" fmla="*/ 28 w 332"/>
              <a:gd name="T71" fmla="*/ 17 h 277"/>
              <a:gd name="T72" fmla="*/ 25 w 332"/>
              <a:gd name="T73" fmla="*/ 16 h 277"/>
              <a:gd name="T74" fmla="*/ 24 w 332"/>
              <a:gd name="T75" fmla="*/ 18 h 277"/>
              <a:gd name="T76" fmla="*/ 18 w 332"/>
              <a:gd name="T77" fmla="*/ 18 h 277"/>
              <a:gd name="T78" fmla="*/ 14 w 332"/>
              <a:gd name="T79" fmla="*/ 20 h 277"/>
              <a:gd name="T80" fmla="*/ 13 w 332"/>
              <a:gd name="T81" fmla="*/ 19 h 277"/>
              <a:gd name="T82" fmla="*/ 6 w 332"/>
              <a:gd name="T83" fmla="*/ 21 h 277"/>
              <a:gd name="T84" fmla="*/ 3 w 332"/>
              <a:gd name="T85" fmla="*/ 20 h 277"/>
              <a:gd name="T86" fmla="*/ 0 w 332"/>
              <a:gd name="T87" fmla="*/ 22 h 277"/>
              <a:gd name="T88" fmla="*/ 1 w 332"/>
              <a:gd name="T89" fmla="*/ 30 h 277"/>
              <a:gd name="T90" fmla="*/ 1 w 332"/>
              <a:gd name="T91" fmla="*/ 38 h 277"/>
              <a:gd name="T92" fmla="*/ 5 w 332"/>
              <a:gd name="T93" fmla="*/ 42 h 277"/>
              <a:gd name="T94" fmla="*/ 7 w 332"/>
              <a:gd name="T95" fmla="*/ 46 h 2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2"/>
              <a:gd name="T145" fmla="*/ 0 h 277"/>
              <a:gd name="T146" fmla="*/ 332 w 332"/>
              <a:gd name="T147" fmla="*/ 277 h 2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2" h="277">
                <a:moveTo>
                  <a:pt x="30" y="270"/>
                </a:moveTo>
                <a:lnTo>
                  <a:pt x="53" y="260"/>
                </a:lnTo>
                <a:lnTo>
                  <a:pt x="61" y="243"/>
                </a:lnTo>
                <a:lnTo>
                  <a:pt x="79" y="237"/>
                </a:lnTo>
                <a:lnTo>
                  <a:pt x="94" y="245"/>
                </a:lnTo>
                <a:lnTo>
                  <a:pt x="129" y="250"/>
                </a:lnTo>
                <a:lnTo>
                  <a:pt x="149" y="234"/>
                </a:lnTo>
                <a:lnTo>
                  <a:pt x="152" y="252"/>
                </a:lnTo>
                <a:lnTo>
                  <a:pt x="143" y="269"/>
                </a:lnTo>
                <a:lnTo>
                  <a:pt x="160" y="277"/>
                </a:lnTo>
                <a:lnTo>
                  <a:pt x="178" y="277"/>
                </a:lnTo>
                <a:lnTo>
                  <a:pt x="205" y="258"/>
                </a:lnTo>
                <a:lnTo>
                  <a:pt x="218" y="265"/>
                </a:lnTo>
                <a:lnTo>
                  <a:pt x="251" y="214"/>
                </a:lnTo>
                <a:lnTo>
                  <a:pt x="276" y="245"/>
                </a:lnTo>
                <a:lnTo>
                  <a:pt x="320" y="209"/>
                </a:lnTo>
                <a:lnTo>
                  <a:pt x="328" y="193"/>
                </a:lnTo>
                <a:lnTo>
                  <a:pt x="326" y="179"/>
                </a:lnTo>
                <a:lnTo>
                  <a:pt x="332" y="162"/>
                </a:lnTo>
                <a:lnTo>
                  <a:pt x="329" y="116"/>
                </a:lnTo>
                <a:lnTo>
                  <a:pt x="315" y="109"/>
                </a:lnTo>
                <a:lnTo>
                  <a:pt x="301" y="76"/>
                </a:lnTo>
                <a:lnTo>
                  <a:pt x="299" y="51"/>
                </a:lnTo>
                <a:lnTo>
                  <a:pt x="280" y="19"/>
                </a:lnTo>
                <a:lnTo>
                  <a:pt x="273" y="26"/>
                </a:lnTo>
                <a:lnTo>
                  <a:pt x="260" y="11"/>
                </a:lnTo>
                <a:lnTo>
                  <a:pt x="243" y="5"/>
                </a:lnTo>
                <a:lnTo>
                  <a:pt x="214" y="13"/>
                </a:lnTo>
                <a:lnTo>
                  <a:pt x="209" y="28"/>
                </a:lnTo>
                <a:lnTo>
                  <a:pt x="190" y="37"/>
                </a:lnTo>
                <a:lnTo>
                  <a:pt x="176" y="3"/>
                </a:lnTo>
                <a:lnTo>
                  <a:pt x="153" y="0"/>
                </a:lnTo>
                <a:lnTo>
                  <a:pt x="139" y="8"/>
                </a:lnTo>
                <a:lnTo>
                  <a:pt x="130" y="49"/>
                </a:lnTo>
                <a:lnTo>
                  <a:pt x="134" y="63"/>
                </a:lnTo>
                <a:lnTo>
                  <a:pt x="121" y="99"/>
                </a:lnTo>
                <a:lnTo>
                  <a:pt x="109" y="95"/>
                </a:lnTo>
                <a:lnTo>
                  <a:pt x="106" y="106"/>
                </a:lnTo>
                <a:lnTo>
                  <a:pt x="80" y="106"/>
                </a:lnTo>
                <a:lnTo>
                  <a:pt x="63" y="118"/>
                </a:lnTo>
                <a:lnTo>
                  <a:pt x="58" y="112"/>
                </a:lnTo>
                <a:lnTo>
                  <a:pt x="26" y="121"/>
                </a:lnTo>
                <a:lnTo>
                  <a:pt x="15" y="114"/>
                </a:lnTo>
                <a:lnTo>
                  <a:pt x="0" y="128"/>
                </a:lnTo>
                <a:lnTo>
                  <a:pt x="7" y="174"/>
                </a:lnTo>
                <a:lnTo>
                  <a:pt x="6" y="221"/>
                </a:lnTo>
                <a:lnTo>
                  <a:pt x="21" y="241"/>
                </a:lnTo>
                <a:lnTo>
                  <a:pt x="30" y="27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83" name="Freeform 279"/>
          <p:cNvSpPr>
            <a:spLocks/>
          </p:cNvSpPr>
          <p:nvPr/>
        </p:nvSpPr>
        <p:spPr bwMode="auto">
          <a:xfrm>
            <a:off x="6525702" y="5682145"/>
            <a:ext cx="98425" cy="104775"/>
          </a:xfrm>
          <a:custGeom>
            <a:avLst/>
            <a:gdLst>
              <a:gd name="T0" fmla="*/ 0 w 133"/>
              <a:gd name="T1" fmla="*/ 6 h 161"/>
              <a:gd name="T2" fmla="*/ 5 w 133"/>
              <a:gd name="T3" fmla="*/ 5 h 161"/>
              <a:gd name="T4" fmla="*/ 7 w 133"/>
              <a:gd name="T5" fmla="*/ 2 h 161"/>
              <a:gd name="T6" fmla="*/ 11 w 133"/>
              <a:gd name="T7" fmla="*/ 0 h 161"/>
              <a:gd name="T8" fmla="*/ 14 w 133"/>
              <a:gd name="T9" fmla="*/ 2 h 161"/>
              <a:gd name="T10" fmla="*/ 21 w 133"/>
              <a:gd name="T11" fmla="*/ 3 h 161"/>
              <a:gd name="T12" fmla="*/ 26 w 133"/>
              <a:gd name="T13" fmla="*/ 0 h 161"/>
              <a:gd name="T14" fmla="*/ 27 w 133"/>
              <a:gd name="T15" fmla="*/ 3 h 161"/>
              <a:gd name="T16" fmla="*/ 25 w 133"/>
              <a:gd name="T17" fmla="*/ 6 h 161"/>
              <a:gd name="T18" fmla="*/ 28 w 133"/>
              <a:gd name="T19" fmla="*/ 7 h 161"/>
              <a:gd name="T20" fmla="*/ 29 w 133"/>
              <a:gd name="T21" fmla="*/ 18 h 161"/>
              <a:gd name="T22" fmla="*/ 26 w 133"/>
              <a:gd name="T23" fmla="*/ 18 h 161"/>
              <a:gd name="T24" fmla="*/ 25 w 133"/>
              <a:gd name="T25" fmla="*/ 21 h 161"/>
              <a:gd name="T26" fmla="*/ 22 w 133"/>
              <a:gd name="T27" fmla="*/ 22 h 161"/>
              <a:gd name="T28" fmla="*/ 21 w 133"/>
              <a:gd name="T29" fmla="*/ 25 h 161"/>
              <a:gd name="T30" fmla="*/ 12 w 133"/>
              <a:gd name="T31" fmla="*/ 27 h 161"/>
              <a:gd name="T32" fmla="*/ 6 w 133"/>
              <a:gd name="T33" fmla="*/ 27 h 161"/>
              <a:gd name="T34" fmla="*/ 3 w 133"/>
              <a:gd name="T35" fmla="*/ 25 h 161"/>
              <a:gd name="T36" fmla="*/ 4 w 133"/>
              <a:gd name="T37" fmla="*/ 23 h 161"/>
              <a:gd name="T38" fmla="*/ 3 w 133"/>
              <a:gd name="T39" fmla="*/ 20 h 161"/>
              <a:gd name="T40" fmla="*/ 5 w 133"/>
              <a:gd name="T41" fmla="*/ 16 h 161"/>
              <a:gd name="T42" fmla="*/ 3 w 133"/>
              <a:gd name="T43" fmla="*/ 11 h 161"/>
              <a:gd name="T44" fmla="*/ 1 w 133"/>
              <a:gd name="T45" fmla="*/ 9 h 161"/>
              <a:gd name="T46" fmla="*/ 0 w 133"/>
              <a:gd name="T47" fmla="*/ 6 h 1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3"/>
              <a:gd name="T73" fmla="*/ 0 h 161"/>
              <a:gd name="T74" fmla="*/ 133 w 133"/>
              <a:gd name="T75" fmla="*/ 161 h 1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3" h="161">
                <a:moveTo>
                  <a:pt x="0" y="36"/>
                </a:moveTo>
                <a:lnTo>
                  <a:pt x="23" y="26"/>
                </a:lnTo>
                <a:lnTo>
                  <a:pt x="31" y="9"/>
                </a:lnTo>
                <a:lnTo>
                  <a:pt x="49" y="3"/>
                </a:lnTo>
                <a:lnTo>
                  <a:pt x="64" y="11"/>
                </a:lnTo>
                <a:lnTo>
                  <a:pt x="99" y="16"/>
                </a:lnTo>
                <a:lnTo>
                  <a:pt x="119" y="0"/>
                </a:lnTo>
                <a:lnTo>
                  <a:pt x="122" y="18"/>
                </a:lnTo>
                <a:lnTo>
                  <a:pt x="113" y="35"/>
                </a:lnTo>
                <a:lnTo>
                  <a:pt x="130" y="43"/>
                </a:lnTo>
                <a:lnTo>
                  <a:pt x="133" y="105"/>
                </a:lnTo>
                <a:lnTo>
                  <a:pt x="117" y="108"/>
                </a:lnTo>
                <a:lnTo>
                  <a:pt x="114" y="125"/>
                </a:lnTo>
                <a:lnTo>
                  <a:pt x="100" y="130"/>
                </a:lnTo>
                <a:lnTo>
                  <a:pt x="97" y="151"/>
                </a:lnTo>
                <a:lnTo>
                  <a:pt x="54" y="161"/>
                </a:lnTo>
                <a:lnTo>
                  <a:pt x="27" y="160"/>
                </a:lnTo>
                <a:lnTo>
                  <a:pt x="15" y="147"/>
                </a:lnTo>
                <a:lnTo>
                  <a:pt x="19" y="134"/>
                </a:lnTo>
                <a:lnTo>
                  <a:pt x="13" y="122"/>
                </a:lnTo>
                <a:lnTo>
                  <a:pt x="22" y="97"/>
                </a:lnTo>
                <a:lnTo>
                  <a:pt x="13" y="64"/>
                </a:lnTo>
                <a:lnTo>
                  <a:pt x="4" y="54"/>
                </a:lnTo>
                <a:lnTo>
                  <a:pt x="0" y="3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84" name="Freeform 280"/>
          <p:cNvSpPr>
            <a:spLocks/>
          </p:cNvSpPr>
          <p:nvPr/>
        </p:nvSpPr>
        <p:spPr bwMode="auto">
          <a:xfrm>
            <a:off x="6447914" y="5778982"/>
            <a:ext cx="117475" cy="88900"/>
          </a:xfrm>
          <a:custGeom>
            <a:avLst/>
            <a:gdLst>
              <a:gd name="T0" fmla="*/ 6 w 157"/>
              <a:gd name="T1" fmla="*/ 23 h 137"/>
              <a:gd name="T2" fmla="*/ 8 w 157"/>
              <a:gd name="T3" fmla="*/ 20 h 137"/>
              <a:gd name="T4" fmla="*/ 11 w 157"/>
              <a:gd name="T5" fmla="*/ 21 h 137"/>
              <a:gd name="T6" fmla="*/ 17 w 157"/>
              <a:gd name="T7" fmla="*/ 16 h 137"/>
              <a:gd name="T8" fmla="*/ 23 w 157"/>
              <a:gd name="T9" fmla="*/ 16 h 137"/>
              <a:gd name="T10" fmla="*/ 25 w 157"/>
              <a:gd name="T11" fmla="*/ 13 h 137"/>
              <a:gd name="T12" fmla="*/ 28 w 157"/>
              <a:gd name="T13" fmla="*/ 15 h 137"/>
              <a:gd name="T14" fmla="*/ 29 w 157"/>
              <a:gd name="T15" fmla="*/ 12 h 137"/>
              <a:gd name="T16" fmla="*/ 29 w 157"/>
              <a:gd name="T17" fmla="*/ 7 h 137"/>
              <a:gd name="T18" fmla="*/ 34 w 157"/>
              <a:gd name="T19" fmla="*/ 4 h 137"/>
              <a:gd name="T20" fmla="*/ 35 w 157"/>
              <a:gd name="T21" fmla="*/ 2 h 137"/>
              <a:gd name="T22" fmla="*/ 29 w 157"/>
              <a:gd name="T23" fmla="*/ 2 h 137"/>
              <a:gd name="T24" fmla="*/ 26 w 157"/>
              <a:gd name="T25" fmla="*/ 0 h 137"/>
              <a:gd name="T26" fmla="*/ 23 w 157"/>
              <a:gd name="T27" fmla="*/ 2 h 137"/>
              <a:gd name="T28" fmla="*/ 20 w 157"/>
              <a:gd name="T29" fmla="*/ 2 h 137"/>
              <a:gd name="T30" fmla="*/ 15 w 157"/>
              <a:gd name="T31" fmla="*/ 4 h 137"/>
              <a:gd name="T32" fmla="*/ 10 w 157"/>
              <a:gd name="T33" fmla="*/ 7 h 137"/>
              <a:gd name="T34" fmla="*/ 7 w 157"/>
              <a:gd name="T35" fmla="*/ 10 h 137"/>
              <a:gd name="T36" fmla="*/ 0 w 157"/>
              <a:gd name="T37" fmla="*/ 16 h 137"/>
              <a:gd name="T38" fmla="*/ 0 w 157"/>
              <a:gd name="T39" fmla="*/ 20 h 137"/>
              <a:gd name="T40" fmla="*/ 6 w 157"/>
              <a:gd name="T41" fmla="*/ 23 h 1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137"/>
              <a:gd name="T65" fmla="*/ 157 w 157"/>
              <a:gd name="T66" fmla="*/ 137 h 1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137">
                <a:moveTo>
                  <a:pt x="25" y="137"/>
                </a:moveTo>
                <a:lnTo>
                  <a:pt x="35" y="122"/>
                </a:lnTo>
                <a:lnTo>
                  <a:pt x="49" y="127"/>
                </a:lnTo>
                <a:lnTo>
                  <a:pt x="76" y="92"/>
                </a:lnTo>
                <a:lnTo>
                  <a:pt x="102" y="97"/>
                </a:lnTo>
                <a:lnTo>
                  <a:pt x="115" y="80"/>
                </a:lnTo>
                <a:lnTo>
                  <a:pt x="125" y="87"/>
                </a:lnTo>
                <a:lnTo>
                  <a:pt x="130" y="73"/>
                </a:lnTo>
                <a:lnTo>
                  <a:pt x="131" y="40"/>
                </a:lnTo>
                <a:lnTo>
                  <a:pt x="155" y="26"/>
                </a:lnTo>
                <a:lnTo>
                  <a:pt x="157" y="14"/>
                </a:lnTo>
                <a:lnTo>
                  <a:pt x="130" y="13"/>
                </a:lnTo>
                <a:lnTo>
                  <a:pt x="118" y="0"/>
                </a:lnTo>
                <a:lnTo>
                  <a:pt x="105" y="10"/>
                </a:lnTo>
                <a:lnTo>
                  <a:pt x="91" y="9"/>
                </a:lnTo>
                <a:lnTo>
                  <a:pt x="65" y="24"/>
                </a:lnTo>
                <a:lnTo>
                  <a:pt x="46" y="43"/>
                </a:lnTo>
                <a:lnTo>
                  <a:pt x="31" y="58"/>
                </a:lnTo>
                <a:lnTo>
                  <a:pt x="1" y="95"/>
                </a:lnTo>
                <a:lnTo>
                  <a:pt x="0" y="117"/>
                </a:lnTo>
                <a:lnTo>
                  <a:pt x="25" y="137"/>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85" name="Freeform 281"/>
          <p:cNvSpPr>
            <a:spLocks/>
          </p:cNvSpPr>
          <p:nvPr/>
        </p:nvSpPr>
        <p:spPr bwMode="auto">
          <a:xfrm>
            <a:off x="6484427" y="5837720"/>
            <a:ext cx="49213" cy="66675"/>
          </a:xfrm>
          <a:custGeom>
            <a:avLst/>
            <a:gdLst>
              <a:gd name="T0" fmla="*/ 4 w 66"/>
              <a:gd name="T1" fmla="*/ 15 h 102"/>
              <a:gd name="T2" fmla="*/ 8 w 66"/>
              <a:gd name="T3" fmla="*/ 15 h 102"/>
              <a:gd name="T4" fmla="*/ 12 w 66"/>
              <a:gd name="T5" fmla="*/ 17 h 102"/>
              <a:gd name="T6" fmla="*/ 15 w 66"/>
              <a:gd name="T7" fmla="*/ 14 h 102"/>
              <a:gd name="T8" fmla="*/ 15 w 66"/>
              <a:gd name="T9" fmla="*/ 12 h 102"/>
              <a:gd name="T10" fmla="*/ 13 w 66"/>
              <a:gd name="T11" fmla="*/ 9 h 102"/>
              <a:gd name="T12" fmla="*/ 14 w 66"/>
              <a:gd name="T13" fmla="*/ 7 h 102"/>
              <a:gd name="T14" fmla="*/ 12 w 66"/>
              <a:gd name="T15" fmla="*/ 1 h 102"/>
              <a:gd name="T16" fmla="*/ 6 w 66"/>
              <a:gd name="T17" fmla="*/ 0 h 102"/>
              <a:gd name="T18" fmla="*/ 0 w 66"/>
              <a:gd name="T19" fmla="*/ 6 h 102"/>
              <a:gd name="T20" fmla="*/ 0 w 66"/>
              <a:gd name="T21" fmla="*/ 9 h 102"/>
              <a:gd name="T22" fmla="*/ 3 w 66"/>
              <a:gd name="T23" fmla="*/ 11 h 102"/>
              <a:gd name="T24" fmla="*/ 2 w 66"/>
              <a:gd name="T25" fmla="*/ 12 h 102"/>
              <a:gd name="T26" fmla="*/ 4 w 66"/>
              <a:gd name="T27" fmla="*/ 15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102"/>
              <a:gd name="T44" fmla="*/ 66 w 66"/>
              <a:gd name="T45" fmla="*/ 102 h 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102">
                <a:moveTo>
                  <a:pt x="18" y="89"/>
                </a:moveTo>
                <a:lnTo>
                  <a:pt x="39" y="89"/>
                </a:lnTo>
                <a:lnTo>
                  <a:pt x="54" y="102"/>
                </a:lnTo>
                <a:lnTo>
                  <a:pt x="66" y="80"/>
                </a:lnTo>
                <a:lnTo>
                  <a:pt x="66" y="68"/>
                </a:lnTo>
                <a:lnTo>
                  <a:pt x="57" y="56"/>
                </a:lnTo>
                <a:lnTo>
                  <a:pt x="64" y="41"/>
                </a:lnTo>
                <a:lnTo>
                  <a:pt x="53" y="5"/>
                </a:lnTo>
                <a:lnTo>
                  <a:pt x="27" y="0"/>
                </a:lnTo>
                <a:lnTo>
                  <a:pt x="0" y="35"/>
                </a:lnTo>
                <a:lnTo>
                  <a:pt x="1" y="53"/>
                </a:lnTo>
                <a:lnTo>
                  <a:pt x="14" y="66"/>
                </a:lnTo>
                <a:lnTo>
                  <a:pt x="9" y="72"/>
                </a:lnTo>
                <a:lnTo>
                  <a:pt x="18" y="8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86" name="Freeform 282"/>
          <p:cNvSpPr>
            <a:spLocks/>
          </p:cNvSpPr>
          <p:nvPr/>
        </p:nvSpPr>
        <p:spPr bwMode="auto">
          <a:xfrm>
            <a:off x="6416164" y="5855182"/>
            <a:ext cx="127000" cy="88900"/>
          </a:xfrm>
          <a:custGeom>
            <a:avLst/>
            <a:gdLst>
              <a:gd name="T0" fmla="*/ 19 w 170"/>
              <a:gd name="T1" fmla="*/ 21 h 136"/>
              <a:gd name="T2" fmla="*/ 24 w 170"/>
              <a:gd name="T3" fmla="*/ 21 h 136"/>
              <a:gd name="T4" fmla="*/ 24 w 170"/>
              <a:gd name="T5" fmla="*/ 23 h 136"/>
              <a:gd name="T6" fmla="*/ 27 w 170"/>
              <a:gd name="T7" fmla="*/ 23 h 136"/>
              <a:gd name="T8" fmla="*/ 32 w 170"/>
              <a:gd name="T9" fmla="*/ 23 h 136"/>
              <a:gd name="T10" fmla="*/ 33 w 170"/>
              <a:gd name="T11" fmla="*/ 19 h 136"/>
              <a:gd name="T12" fmla="*/ 36 w 170"/>
              <a:gd name="T13" fmla="*/ 19 h 136"/>
              <a:gd name="T14" fmla="*/ 38 w 170"/>
              <a:gd name="T15" fmla="*/ 16 h 136"/>
              <a:gd name="T16" fmla="*/ 37 w 170"/>
              <a:gd name="T17" fmla="*/ 15 h 136"/>
              <a:gd name="T18" fmla="*/ 34 w 170"/>
              <a:gd name="T19" fmla="*/ 16 h 136"/>
              <a:gd name="T20" fmla="*/ 32 w 170"/>
              <a:gd name="T21" fmla="*/ 13 h 136"/>
              <a:gd name="T22" fmla="*/ 29 w 170"/>
              <a:gd name="T23" fmla="*/ 11 h 136"/>
              <a:gd name="T24" fmla="*/ 24 w 170"/>
              <a:gd name="T25" fmla="*/ 11 h 136"/>
              <a:gd name="T26" fmla="*/ 22 w 170"/>
              <a:gd name="T27" fmla="*/ 8 h 136"/>
              <a:gd name="T28" fmla="*/ 23 w 170"/>
              <a:gd name="T29" fmla="*/ 7 h 136"/>
              <a:gd name="T30" fmla="*/ 20 w 170"/>
              <a:gd name="T31" fmla="*/ 5 h 136"/>
              <a:gd name="T32" fmla="*/ 20 w 170"/>
              <a:gd name="T33" fmla="*/ 2 h 136"/>
              <a:gd name="T34" fmla="*/ 17 w 170"/>
              <a:gd name="T35" fmla="*/ 1 h 136"/>
              <a:gd name="T36" fmla="*/ 15 w 170"/>
              <a:gd name="T37" fmla="*/ 3 h 136"/>
              <a:gd name="T38" fmla="*/ 9 w 170"/>
              <a:gd name="T39" fmla="*/ 0 h 136"/>
              <a:gd name="T40" fmla="*/ 6 w 170"/>
              <a:gd name="T41" fmla="*/ 1 h 136"/>
              <a:gd name="T42" fmla="*/ 0 w 170"/>
              <a:gd name="T43" fmla="*/ 1 h 136"/>
              <a:gd name="T44" fmla="*/ 1 w 170"/>
              <a:gd name="T45" fmla="*/ 4 h 136"/>
              <a:gd name="T46" fmla="*/ 6 w 170"/>
              <a:gd name="T47" fmla="*/ 7 h 136"/>
              <a:gd name="T48" fmla="*/ 8 w 170"/>
              <a:gd name="T49" fmla="*/ 14 h 136"/>
              <a:gd name="T50" fmla="*/ 12 w 170"/>
              <a:gd name="T51" fmla="*/ 16 h 136"/>
              <a:gd name="T52" fmla="*/ 14 w 170"/>
              <a:gd name="T53" fmla="*/ 20 h 136"/>
              <a:gd name="T54" fmla="*/ 16 w 170"/>
              <a:gd name="T55" fmla="*/ 21 h 136"/>
              <a:gd name="T56" fmla="*/ 19 w 170"/>
              <a:gd name="T57" fmla="*/ 21 h 1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0"/>
              <a:gd name="T88" fmla="*/ 0 h 136"/>
              <a:gd name="T89" fmla="*/ 170 w 170"/>
              <a:gd name="T90" fmla="*/ 136 h 1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0" h="136">
                <a:moveTo>
                  <a:pt x="85" y="123"/>
                </a:moveTo>
                <a:lnTo>
                  <a:pt x="108" y="124"/>
                </a:lnTo>
                <a:lnTo>
                  <a:pt x="111" y="133"/>
                </a:lnTo>
                <a:lnTo>
                  <a:pt x="121" y="135"/>
                </a:lnTo>
                <a:lnTo>
                  <a:pt x="147" y="136"/>
                </a:lnTo>
                <a:lnTo>
                  <a:pt x="150" y="115"/>
                </a:lnTo>
                <a:lnTo>
                  <a:pt x="164" y="109"/>
                </a:lnTo>
                <a:lnTo>
                  <a:pt x="170" y="93"/>
                </a:lnTo>
                <a:lnTo>
                  <a:pt x="165" y="87"/>
                </a:lnTo>
                <a:lnTo>
                  <a:pt x="155" y="93"/>
                </a:lnTo>
                <a:lnTo>
                  <a:pt x="145" y="77"/>
                </a:lnTo>
                <a:lnTo>
                  <a:pt x="130" y="64"/>
                </a:lnTo>
                <a:lnTo>
                  <a:pt x="109" y="64"/>
                </a:lnTo>
                <a:lnTo>
                  <a:pt x="100" y="47"/>
                </a:lnTo>
                <a:lnTo>
                  <a:pt x="105" y="41"/>
                </a:lnTo>
                <a:lnTo>
                  <a:pt x="92" y="28"/>
                </a:lnTo>
                <a:lnTo>
                  <a:pt x="91" y="10"/>
                </a:lnTo>
                <a:lnTo>
                  <a:pt x="77" y="5"/>
                </a:lnTo>
                <a:lnTo>
                  <a:pt x="67" y="20"/>
                </a:lnTo>
                <a:lnTo>
                  <a:pt x="42" y="0"/>
                </a:lnTo>
                <a:lnTo>
                  <a:pt x="28" y="8"/>
                </a:lnTo>
                <a:lnTo>
                  <a:pt x="0" y="5"/>
                </a:lnTo>
                <a:lnTo>
                  <a:pt x="4" y="21"/>
                </a:lnTo>
                <a:lnTo>
                  <a:pt x="28" y="42"/>
                </a:lnTo>
                <a:lnTo>
                  <a:pt x="33" y="81"/>
                </a:lnTo>
                <a:lnTo>
                  <a:pt x="53" y="94"/>
                </a:lnTo>
                <a:lnTo>
                  <a:pt x="62" y="119"/>
                </a:lnTo>
                <a:lnTo>
                  <a:pt x="74" y="126"/>
                </a:lnTo>
                <a:lnTo>
                  <a:pt x="85" y="12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87" name="Freeform 283"/>
          <p:cNvSpPr>
            <a:spLocks/>
          </p:cNvSpPr>
          <p:nvPr/>
        </p:nvSpPr>
        <p:spPr bwMode="auto">
          <a:xfrm>
            <a:off x="6524114" y="5780570"/>
            <a:ext cx="147638" cy="190500"/>
          </a:xfrm>
          <a:custGeom>
            <a:avLst/>
            <a:gdLst>
              <a:gd name="T0" fmla="*/ 36 w 194"/>
              <a:gd name="T1" fmla="*/ 7 h 290"/>
              <a:gd name="T2" fmla="*/ 37 w 194"/>
              <a:gd name="T3" fmla="*/ 4 h 290"/>
              <a:gd name="T4" fmla="*/ 37 w 194"/>
              <a:gd name="T5" fmla="*/ 2 h 290"/>
              <a:gd name="T6" fmla="*/ 26 w 194"/>
              <a:gd name="T7" fmla="*/ 4 h 290"/>
              <a:gd name="T8" fmla="*/ 23 w 194"/>
              <a:gd name="T9" fmla="*/ 0 h 290"/>
              <a:gd name="T10" fmla="*/ 12 w 194"/>
              <a:gd name="T11" fmla="*/ 2 h 290"/>
              <a:gd name="T12" fmla="*/ 12 w 194"/>
              <a:gd name="T13" fmla="*/ 4 h 290"/>
              <a:gd name="T14" fmla="*/ 7 w 194"/>
              <a:gd name="T15" fmla="*/ 6 h 290"/>
              <a:gd name="T16" fmla="*/ 6 w 194"/>
              <a:gd name="T17" fmla="*/ 12 h 290"/>
              <a:gd name="T18" fmla="*/ 5 w 194"/>
              <a:gd name="T19" fmla="*/ 14 h 290"/>
              <a:gd name="T20" fmla="*/ 3 w 194"/>
              <a:gd name="T21" fmla="*/ 13 h 290"/>
              <a:gd name="T22" fmla="*/ 0 w 194"/>
              <a:gd name="T23" fmla="*/ 16 h 290"/>
              <a:gd name="T24" fmla="*/ 2 w 194"/>
              <a:gd name="T25" fmla="*/ 22 h 290"/>
              <a:gd name="T26" fmla="*/ 1 w 194"/>
              <a:gd name="T27" fmla="*/ 25 h 290"/>
              <a:gd name="T28" fmla="*/ 3 w 194"/>
              <a:gd name="T29" fmla="*/ 27 h 290"/>
              <a:gd name="T30" fmla="*/ 3 w 194"/>
              <a:gd name="T31" fmla="*/ 29 h 290"/>
              <a:gd name="T32" fmla="*/ 0 w 194"/>
              <a:gd name="T33" fmla="*/ 33 h 290"/>
              <a:gd name="T34" fmla="*/ 2 w 194"/>
              <a:gd name="T35" fmla="*/ 35 h 290"/>
              <a:gd name="T36" fmla="*/ 5 w 194"/>
              <a:gd name="T37" fmla="*/ 34 h 290"/>
              <a:gd name="T38" fmla="*/ 6 w 194"/>
              <a:gd name="T39" fmla="*/ 35 h 290"/>
              <a:gd name="T40" fmla="*/ 10 w 194"/>
              <a:gd name="T41" fmla="*/ 34 h 290"/>
              <a:gd name="T42" fmla="*/ 11 w 194"/>
              <a:gd name="T43" fmla="*/ 38 h 290"/>
              <a:gd name="T44" fmla="*/ 18 w 194"/>
              <a:gd name="T45" fmla="*/ 40 h 290"/>
              <a:gd name="T46" fmla="*/ 17 w 194"/>
              <a:gd name="T47" fmla="*/ 46 h 290"/>
              <a:gd name="T48" fmla="*/ 14 w 194"/>
              <a:gd name="T49" fmla="*/ 48 h 290"/>
              <a:gd name="T50" fmla="*/ 20 w 194"/>
              <a:gd name="T51" fmla="*/ 49 h 290"/>
              <a:gd name="T52" fmla="*/ 23 w 194"/>
              <a:gd name="T53" fmla="*/ 50 h 290"/>
              <a:gd name="T54" fmla="*/ 27 w 194"/>
              <a:gd name="T55" fmla="*/ 48 h 290"/>
              <a:gd name="T56" fmla="*/ 25 w 194"/>
              <a:gd name="T57" fmla="*/ 46 h 290"/>
              <a:gd name="T58" fmla="*/ 29 w 194"/>
              <a:gd name="T59" fmla="*/ 41 h 290"/>
              <a:gd name="T60" fmla="*/ 32 w 194"/>
              <a:gd name="T61" fmla="*/ 43 h 290"/>
              <a:gd name="T62" fmla="*/ 37 w 194"/>
              <a:gd name="T63" fmla="*/ 42 h 290"/>
              <a:gd name="T64" fmla="*/ 44 w 194"/>
              <a:gd name="T65" fmla="*/ 35 h 290"/>
              <a:gd name="T66" fmla="*/ 43 w 194"/>
              <a:gd name="T67" fmla="*/ 33 h 290"/>
              <a:gd name="T68" fmla="*/ 45 w 194"/>
              <a:gd name="T69" fmla="*/ 29 h 290"/>
              <a:gd name="T70" fmla="*/ 44 w 194"/>
              <a:gd name="T71" fmla="*/ 26 h 290"/>
              <a:gd name="T72" fmla="*/ 43 w 194"/>
              <a:gd name="T73" fmla="*/ 22 h 290"/>
              <a:gd name="T74" fmla="*/ 44 w 194"/>
              <a:gd name="T75" fmla="*/ 17 h 290"/>
              <a:gd name="T76" fmla="*/ 44 w 194"/>
              <a:gd name="T77" fmla="*/ 11 h 290"/>
              <a:gd name="T78" fmla="*/ 39 w 194"/>
              <a:gd name="T79" fmla="*/ 11 h 290"/>
              <a:gd name="T80" fmla="*/ 39 w 194"/>
              <a:gd name="T81" fmla="*/ 8 h 290"/>
              <a:gd name="T82" fmla="*/ 36 w 194"/>
              <a:gd name="T83" fmla="*/ 7 h 2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290"/>
              <a:gd name="T128" fmla="*/ 194 w 194"/>
              <a:gd name="T129" fmla="*/ 290 h 2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290">
                <a:moveTo>
                  <a:pt x="158" y="39"/>
                </a:moveTo>
                <a:lnTo>
                  <a:pt x="162" y="25"/>
                </a:lnTo>
                <a:lnTo>
                  <a:pt x="161" y="14"/>
                </a:lnTo>
                <a:lnTo>
                  <a:pt x="112" y="24"/>
                </a:lnTo>
                <a:lnTo>
                  <a:pt x="98" y="0"/>
                </a:lnTo>
                <a:lnTo>
                  <a:pt x="55" y="10"/>
                </a:lnTo>
                <a:lnTo>
                  <a:pt x="53" y="22"/>
                </a:lnTo>
                <a:lnTo>
                  <a:pt x="29" y="36"/>
                </a:lnTo>
                <a:lnTo>
                  <a:pt x="28" y="69"/>
                </a:lnTo>
                <a:lnTo>
                  <a:pt x="23" y="83"/>
                </a:lnTo>
                <a:lnTo>
                  <a:pt x="13" y="76"/>
                </a:lnTo>
                <a:lnTo>
                  <a:pt x="0" y="93"/>
                </a:lnTo>
                <a:lnTo>
                  <a:pt x="11" y="129"/>
                </a:lnTo>
                <a:lnTo>
                  <a:pt x="4" y="144"/>
                </a:lnTo>
                <a:lnTo>
                  <a:pt x="13" y="156"/>
                </a:lnTo>
                <a:lnTo>
                  <a:pt x="13" y="168"/>
                </a:lnTo>
                <a:lnTo>
                  <a:pt x="1" y="190"/>
                </a:lnTo>
                <a:lnTo>
                  <a:pt x="11" y="206"/>
                </a:lnTo>
                <a:lnTo>
                  <a:pt x="21" y="200"/>
                </a:lnTo>
                <a:lnTo>
                  <a:pt x="26" y="206"/>
                </a:lnTo>
                <a:lnTo>
                  <a:pt x="44" y="201"/>
                </a:lnTo>
                <a:lnTo>
                  <a:pt x="48" y="222"/>
                </a:lnTo>
                <a:lnTo>
                  <a:pt x="77" y="231"/>
                </a:lnTo>
                <a:lnTo>
                  <a:pt x="72" y="265"/>
                </a:lnTo>
                <a:lnTo>
                  <a:pt x="63" y="281"/>
                </a:lnTo>
                <a:lnTo>
                  <a:pt x="87" y="284"/>
                </a:lnTo>
                <a:lnTo>
                  <a:pt x="102" y="290"/>
                </a:lnTo>
                <a:lnTo>
                  <a:pt x="119" y="283"/>
                </a:lnTo>
                <a:lnTo>
                  <a:pt x="110" y="266"/>
                </a:lnTo>
                <a:lnTo>
                  <a:pt x="128" y="240"/>
                </a:lnTo>
                <a:lnTo>
                  <a:pt x="138" y="252"/>
                </a:lnTo>
                <a:lnTo>
                  <a:pt x="160" y="246"/>
                </a:lnTo>
                <a:lnTo>
                  <a:pt x="189" y="204"/>
                </a:lnTo>
                <a:lnTo>
                  <a:pt x="185" y="190"/>
                </a:lnTo>
                <a:lnTo>
                  <a:pt x="194" y="169"/>
                </a:lnTo>
                <a:lnTo>
                  <a:pt x="191" y="150"/>
                </a:lnTo>
                <a:lnTo>
                  <a:pt x="186" y="130"/>
                </a:lnTo>
                <a:lnTo>
                  <a:pt x="191" y="100"/>
                </a:lnTo>
                <a:lnTo>
                  <a:pt x="191" y="66"/>
                </a:lnTo>
                <a:lnTo>
                  <a:pt x="171" y="66"/>
                </a:lnTo>
                <a:lnTo>
                  <a:pt x="172" y="48"/>
                </a:lnTo>
                <a:lnTo>
                  <a:pt x="158" y="3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88" name="Freeform 284"/>
          <p:cNvSpPr>
            <a:spLocks/>
          </p:cNvSpPr>
          <p:nvPr/>
        </p:nvSpPr>
        <p:spPr bwMode="auto">
          <a:xfrm>
            <a:off x="6822564" y="5675795"/>
            <a:ext cx="196850" cy="134938"/>
          </a:xfrm>
          <a:custGeom>
            <a:avLst/>
            <a:gdLst>
              <a:gd name="T0" fmla="*/ 32 w 261"/>
              <a:gd name="T1" fmla="*/ 25 h 209"/>
              <a:gd name="T2" fmla="*/ 41 w 261"/>
              <a:gd name="T3" fmla="*/ 25 h 209"/>
              <a:gd name="T4" fmla="*/ 41 w 261"/>
              <a:gd name="T5" fmla="*/ 27 h 209"/>
              <a:gd name="T6" fmla="*/ 45 w 261"/>
              <a:gd name="T7" fmla="*/ 27 h 209"/>
              <a:gd name="T8" fmla="*/ 46 w 261"/>
              <a:gd name="T9" fmla="*/ 24 h 209"/>
              <a:gd name="T10" fmla="*/ 50 w 261"/>
              <a:gd name="T11" fmla="*/ 23 h 209"/>
              <a:gd name="T12" fmla="*/ 53 w 261"/>
              <a:gd name="T13" fmla="*/ 25 h 209"/>
              <a:gd name="T14" fmla="*/ 56 w 261"/>
              <a:gd name="T15" fmla="*/ 23 h 209"/>
              <a:gd name="T16" fmla="*/ 57 w 261"/>
              <a:gd name="T17" fmla="*/ 17 h 209"/>
              <a:gd name="T18" fmla="*/ 59 w 261"/>
              <a:gd name="T19" fmla="*/ 15 h 209"/>
              <a:gd name="T20" fmla="*/ 58 w 261"/>
              <a:gd name="T21" fmla="*/ 11 h 209"/>
              <a:gd name="T22" fmla="*/ 54 w 261"/>
              <a:gd name="T23" fmla="*/ 8 h 209"/>
              <a:gd name="T24" fmla="*/ 56 w 261"/>
              <a:gd name="T25" fmla="*/ 5 h 209"/>
              <a:gd name="T26" fmla="*/ 53 w 261"/>
              <a:gd name="T27" fmla="*/ 4 h 209"/>
              <a:gd name="T28" fmla="*/ 49 w 261"/>
              <a:gd name="T29" fmla="*/ 1 h 209"/>
              <a:gd name="T30" fmla="*/ 41 w 261"/>
              <a:gd name="T31" fmla="*/ 0 h 209"/>
              <a:gd name="T32" fmla="*/ 37 w 261"/>
              <a:gd name="T33" fmla="*/ 2 h 209"/>
              <a:gd name="T34" fmla="*/ 38 w 261"/>
              <a:gd name="T35" fmla="*/ 9 h 209"/>
              <a:gd name="T36" fmla="*/ 35 w 261"/>
              <a:gd name="T37" fmla="*/ 10 h 209"/>
              <a:gd name="T38" fmla="*/ 33 w 261"/>
              <a:gd name="T39" fmla="*/ 6 h 209"/>
              <a:gd name="T40" fmla="*/ 27 w 261"/>
              <a:gd name="T41" fmla="*/ 0 h 209"/>
              <a:gd name="T42" fmla="*/ 20 w 261"/>
              <a:gd name="T43" fmla="*/ 2 h 209"/>
              <a:gd name="T44" fmla="*/ 19 w 261"/>
              <a:gd name="T45" fmla="*/ 7 h 209"/>
              <a:gd name="T46" fmla="*/ 13 w 261"/>
              <a:gd name="T47" fmla="*/ 7 h 209"/>
              <a:gd name="T48" fmla="*/ 7 w 261"/>
              <a:gd name="T49" fmla="*/ 3 h 209"/>
              <a:gd name="T50" fmla="*/ 3 w 261"/>
              <a:gd name="T51" fmla="*/ 5 h 209"/>
              <a:gd name="T52" fmla="*/ 5 w 261"/>
              <a:gd name="T53" fmla="*/ 11 h 209"/>
              <a:gd name="T54" fmla="*/ 6 w 261"/>
              <a:gd name="T55" fmla="*/ 15 h 209"/>
              <a:gd name="T56" fmla="*/ 0 w 261"/>
              <a:gd name="T57" fmla="*/ 16 h 209"/>
              <a:gd name="T58" fmla="*/ 0 w 261"/>
              <a:gd name="T59" fmla="*/ 20 h 209"/>
              <a:gd name="T60" fmla="*/ 3 w 261"/>
              <a:gd name="T61" fmla="*/ 22 h 209"/>
              <a:gd name="T62" fmla="*/ 0 w 261"/>
              <a:gd name="T63" fmla="*/ 26 h 209"/>
              <a:gd name="T64" fmla="*/ 6 w 261"/>
              <a:gd name="T65" fmla="*/ 31 h 209"/>
              <a:gd name="T66" fmla="*/ 9 w 261"/>
              <a:gd name="T67" fmla="*/ 32 h 209"/>
              <a:gd name="T68" fmla="*/ 16 w 261"/>
              <a:gd name="T69" fmla="*/ 33 h 209"/>
              <a:gd name="T70" fmla="*/ 22 w 261"/>
              <a:gd name="T71" fmla="*/ 35 h 209"/>
              <a:gd name="T72" fmla="*/ 25 w 261"/>
              <a:gd name="T73" fmla="*/ 33 h 209"/>
              <a:gd name="T74" fmla="*/ 29 w 261"/>
              <a:gd name="T75" fmla="*/ 27 h 209"/>
              <a:gd name="T76" fmla="*/ 32 w 261"/>
              <a:gd name="T77" fmla="*/ 25 h 2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1"/>
              <a:gd name="T118" fmla="*/ 0 h 209"/>
              <a:gd name="T119" fmla="*/ 261 w 261"/>
              <a:gd name="T120" fmla="*/ 209 h 20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1" h="209">
                <a:moveTo>
                  <a:pt x="143" y="152"/>
                </a:moveTo>
                <a:lnTo>
                  <a:pt x="180" y="151"/>
                </a:lnTo>
                <a:lnTo>
                  <a:pt x="182" y="165"/>
                </a:lnTo>
                <a:lnTo>
                  <a:pt x="201" y="165"/>
                </a:lnTo>
                <a:lnTo>
                  <a:pt x="204" y="148"/>
                </a:lnTo>
                <a:lnTo>
                  <a:pt x="221" y="139"/>
                </a:lnTo>
                <a:lnTo>
                  <a:pt x="236" y="151"/>
                </a:lnTo>
                <a:lnTo>
                  <a:pt x="249" y="137"/>
                </a:lnTo>
                <a:lnTo>
                  <a:pt x="251" y="102"/>
                </a:lnTo>
                <a:lnTo>
                  <a:pt x="261" y="93"/>
                </a:lnTo>
                <a:lnTo>
                  <a:pt x="258" y="65"/>
                </a:lnTo>
                <a:lnTo>
                  <a:pt x="240" y="48"/>
                </a:lnTo>
                <a:lnTo>
                  <a:pt x="248" y="32"/>
                </a:lnTo>
                <a:lnTo>
                  <a:pt x="236" y="23"/>
                </a:lnTo>
                <a:lnTo>
                  <a:pt x="217" y="4"/>
                </a:lnTo>
                <a:lnTo>
                  <a:pt x="182" y="1"/>
                </a:lnTo>
                <a:lnTo>
                  <a:pt x="164" y="11"/>
                </a:lnTo>
                <a:lnTo>
                  <a:pt x="168" y="51"/>
                </a:lnTo>
                <a:lnTo>
                  <a:pt x="154" y="59"/>
                </a:lnTo>
                <a:lnTo>
                  <a:pt x="147" y="34"/>
                </a:lnTo>
                <a:lnTo>
                  <a:pt x="121" y="0"/>
                </a:lnTo>
                <a:lnTo>
                  <a:pt x="91" y="10"/>
                </a:lnTo>
                <a:lnTo>
                  <a:pt x="83" y="39"/>
                </a:lnTo>
                <a:lnTo>
                  <a:pt x="59" y="44"/>
                </a:lnTo>
                <a:lnTo>
                  <a:pt x="32" y="18"/>
                </a:lnTo>
                <a:lnTo>
                  <a:pt x="15" y="33"/>
                </a:lnTo>
                <a:lnTo>
                  <a:pt x="21" y="67"/>
                </a:lnTo>
                <a:lnTo>
                  <a:pt x="25" y="93"/>
                </a:lnTo>
                <a:lnTo>
                  <a:pt x="0" y="98"/>
                </a:lnTo>
                <a:lnTo>
                  <a:pt x="0" y="121"/>
                </a:lnTo>
                <a:lnTo>
                  <a:pt x="12" y="133"/>
                </a:lnTo>
                <a:lnTo>
                  <a:pt x="2" y="155"/>
                </a:lnTo>
                <a:lnTo>
                  <a:pt x="26" y="185"/>
                </a:lnTo>
                <a:lnTo>
                  <a:pt x="39" y="192"/>
                </a:lnTo>
                <a:lnTo>
                  <a:pt x="70" y="197"/>
                </a:lnTo>
                <a:lnTo>
                  <a:pt x="96" y="209"/>
                </a:lnTo>
                <a:lnTo>
                  <a:pt x="109" y="197"/>
                </a:lnTo>
                <a:lnTo>
                  <a:pt x="126" y="165"/>
                </a:lnTo>
                <a:lnTo>
                  <a:pt x="143" y="15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89" name="Freeform 285"/>
          <p:cNvSpPr>
            <a:spLocks/>
          </p:cNvSpPr>
          <p:nvPr/>
        </p:nvSpPr>
        <p:spPr bwMode="auto">
          <a:xfrm>
            <a:off x="6771764" y="5772632"/>
            <a:ext cx="90488" cy="103188"/>
          </a:xfrm>
          <a:custGeom>
            <a:avLst/>
            <a:gdLst>
              <a:gd name="T0" fmla="*/ 18 w 120"/>
              <a:gd name="T1" fmla="*/ 27 h 155"/>
              <a:gd name="T2" fmla="*/ 23 w 120"/>
              <a:gd name="T3" fmla="*/ 24 h 155"/>
              <a:gd name="T4" fmla="*/ 24 w 120"/>
              <a:gd name="T5" fmla="*/ 22 h 155"/>
              <a:gd name="T6" fmla="*/ 27 w 120"/>
              <a:gd name="T7" fmla="*/ 21 h 155"/>
              <a:gd name="T8" fmla="*/ 26 w 120"/>
              <a:gd name="T9" fmla="*/ 16 h 155"/>
              <a:gd name="T10" fmla="*/ 21 w 120"/>
              <a:gd name="T11" fmla="*/ 6 h 155"/>
              <a:gd name="T12" fmla="*/ 16 w 120"/>
              <a:gd name="T13" fmla="*/ 1 h 155"/>
              <a:gd name="T14" fmla="*/ 10 w 120"/>
              <a:gd name="T15" fmla="*/ 0 h 155"/>
              <a:gd name="T16" fmla="*/ 6 w 120"/>
              <a:gd name="T17" fmla="*/ 6 h 155"/>
              <a:gd name="T18" fmla="*/ 2 w 120"/>
              <a:gd name="T19" fmla="*/ 7 h 155"/>
              <a:gd name="T20" fmla="*/ 0 w 120"/>
              <a:gd name="T21" fmla="*/ 12 h 155"/>
              <a:gd name="T22" fmla="*/ 1 w 120"/>
              <a:gd name="T23" fmla="*/ 16 h 155"/>
              <a:gd name="T24" fmla="*/ 3 w 120"/>
              <a:gd name="T25" fmla="*/ 19 h 155"/>
              <a:gd name="T26" fmla="*/ 3 w 120"/>
              <a:gd name="T27" fmla="*/ 24 h 155"/>
              <a:gd name="T28" fmla="*/ 8 w 120"/>
              <a:gd name="T29" fmla="*/ 25 h 155"/>
              <a:gd name="T30" fmla="*/ 12 w 120"/>
              <a:gd name="T31" fmla="*/ 25 h 155"/>
              <a:gd name="T32" fmla="*/ 14 w 120"/>
              <a:gd name="T33" fmla="*/ 27 h 155"/>
              <a:gd name="T34" fmla="*/ 18 w 120"/>
              <a:gd name="T35" fmla="*/ 27 h 1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55"/>
              <a:gd name="T56" fmla="*/ 120 w 120"/>
              <a:gd name="T57" fmla="*/ 155 h 1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55">
                <a:moveTo>
                  <a:pt x="81" y="152"/>
                </a:moveTo>
                <a:lnTo>
                  <a:pt x="100" y="136"/>
                </a:lnTo>
                <a:lnTo>
                  <a:pt x="106" y="123"/>
                </a:lnTo>
                <a:lnTo>
                  <a:pt x="120" y="121"/>
                </a:lnTo>
                <a:lnTo>
                  <a:pt x="116" y="89"/>
                </a:lnTo>
                <a:lnTo>
                  <a:pt x="94" y="34"/>
                </a:lnTo>
                <a:lnTo>
                  <a:pt x="70" y="4"/>
                </a:lnTo>
                <a:lnTo>
                  <a:pt x="47" y="0"/>
                </a:lnTo>
                <a:lnTo>
                  <a:pt x="27" y="33"/>
                </a:lnTo>
                <a:lnTo>
                  <a:pt x="8" y="39"/>
                </a:lnTo>
                <a:lnTo>
                  <a:pt x="0" y="69"/>
                </a:lnTo>
                <a:lnTo>
                  <a:pt x="7" y="89"/>
                </a:lnTo>
                <a:lnTo>
                  <a:pt x="13" y="110"/>
                </a:lnTo>
                <a:lnTo>
                  <a:pt x="15" y="136"/>
                </a:lnTo>
                <a:lnTo>
                  <a:pt x="33" y="143"/>
                </a:lnTo>
                <a:lnTo>
                  <a:pt x="52" y="140"/>
                </a:lnTo>
                <a:lnTo>
                  <a:pt x="60" y="155"/>
                </a:lnTo>
                <a:lnTo>
                  <a:pt x="81" y="15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90" name="Freeform 286"/>
          <p:cNvSpPr>
            <a:spLocks/>
          </p:cNvSpPr>
          <p:nvPr/>
        </p:nvSpPr>
        <p:spPr bwMode="auto">
          <a:xfrm>
            <a:off x="6832089" y="5796445"/>
            <a:ext cx="106363" cy="98425"/>
          </a:xfrm>
          <a:custGeom>
            <a:avLst/>
            <a:gdLst>
              <a:gd name="T0" fmla="*/ 0 w 142"/>
              <a:gd name="T1" fmla="*/ 20 h 150"/>
              <a:gd name="T2" fmla="*/ 4 w 142"/>
              <a:gd name="T3" fmla="*/ 17 h 150"/>
              <a:gd name="T4" fmla="*/ 6 w 142"/>
              <a:gd name="T5" fmla="*/ 15 h 150"/>
              <a:gd name="T6" fmla="*/ 8 w 142"/>
              <a:gd name="T7" fmla="*/ 15 h 150"/>
              <a:gd name="T8" fmla="*/ 8 w 142"/>
              <a:gd name="T9" fmla="*/ 10 h 150"/>
              <a:gd name="T10" fmla="*/ 3 w 142"/>
              <a:gd name="T11" fmla="*/ 0 h 150"/>
              <a:gd name="T12" fmla="*/ 6 w 142"/>
              <a:gd name="T13" fmla="*/ 1 h 150"/>
              <a:gd name="T14" fmla="*/ 13 w 142"/>
              <a:gd name="T15" fmla="*/ 2 h 150"/>
              <a:gd name="T16" fmla="*/ 18 w 142"/>
              <a:gd name="T17" fmla="*/ 4 h 150"/>
              <a:gd name="T18" fmla="*/ 21 w 142"/>
              <a:gd name="T19" fmla="*/ 2 h 150"/>
              <a:gd name="T20" fmla="*/ 24 w 142"/>
              <a:gd name="T21" fmla="*/ 5 h 150"/>
              <a:gd name="T22" fmla="*/ 29 w 142"/>
              <a:gd name="T23" fmla="*/ 5 h 150"/>
              <a:gd name="T24" fmla="*/ 30 w 142"/>
              <a:gd name="T25" fmla="*/ 8 h 150"/>
              <a:gd name="T26" fmla="*/ 28 w 142"/>
              <a:gd name="T27" fmla="*/ 13 h 150"/>
              <a:gd name="T28" fmla="*/ 31 w 142"/>
              <a:gd name="T29" fmla="*/ 15 h 150"/>
              <a:gd name="T30" fmla="*/ 32 w 142"/>
              <a:gd name="T31" fmla="*/ 22 h 150"/>
              <a:gd name="T32" fmla="*/ 29 w 142"/>
              <a:gd name="T33" fmla="*/ 25 h 150"/>
              <a:gd name="T34" fmla="*/ 24 w 142"/>
              <a:gd name="T35" fmla="*/ 25 h 150"/>
              <a:gd name="T36" fmla="*/ 16 w 142"/>
              <a:gd name="T37" fmla="*/ 25 h 150"/>
              <a:gd name="T38" fmla="*/ 10 w 142"/>
              <a:gd name="T39" fmla="*/ 26 h 150"/>
              <a:gd name="T40" fmla="*/ 7 w 142"/>
              <a:gd name="T41" fmla="*/ 26 h 150"/>
              <a:gd name="T42" fmla="*/ 3 w 142"/>
              <a:gd name="T43" fmla="*/ 25 h 150"/>
              <a:gd name="T44" fmla="*/ 0 w 142"/>
              <a:gd name="T45" fmla="*/ 20 h 1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2"/>
              <a:gd name="T70" fmla="*/ 0 h 150"/>
              <a:gd name="T71" fmla="*/ 142 w 142"/>
              <a:gd name="T72" fmla="*/ 150 h 1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2" h="150">
                <a:moveTo>
                  <a:pt x="0" y="118"/>
                </a:moveTo>
                <a:lnTo>
                  <a:pt x="19" y="102"/>
                </a:lnTo>
                <a:lnTo>
                  <a:pt x="25" y="89"/>
                </a:lnTo>
                <a:lnTo>
                  <a:pt x="39" y="87"/>
                </a:lnTo>
                <a:lnTo>
                  <a:pt x="35" y="55"/>
                </a:lnTo>
                <a:lnTo>
                  <a:pt x="13" y="0"/>
                </a:lnTo>
                <a:lnTo>
                  <a:pt x="26" y="7"/>
                </a:lnTo>
                <a:lnTo>
                  <a:pt x="57" y="12"/>
                </a:lnTo>
                <a:lnTo>
                  <a:pt x="83" y="24"/>
                </a:lnTo>
                <a:lnTo>
                  <a:pt x="96" y="12"/>
                </a:lnTo>
                <a:lnTo>
                  <a:pt x="108" y="29"/>
                </a:lnTo>
                <a:lnTo>
                  <a:pt x="129" y="26"/>
                </a:lnTo>
                <a:lnTo>
                  <a:pt x="134" y="49"/>
                </a:lnTo>
                <a:lnTo>
                  <a:pt x="127" y="77"/>
                </a:lnTo>
                <a:lnTo>
                  <a:pt x="137" y="87"/>
                </a:lnTo>
                <a:lnTo>
                  <a:pt x="142" y="131"/>
                </a:lnTo>
                <a:lnTo>
                  <a:pt x="129" y="145"/>
                </a:lnTo>
                <a:lnTo>
                  <a:pt x="105" y="146"/>
                </a:lnTo>
                <a:lnTo>
                  <a:pt x="72" y="147"/>
                </a:lnTo>
                <a:lnTo>
                  <a:pt x="46" y="150"/>
                </a:lnTo>
                <a:lnTo>
                  <a:pt x="32" y="150"/>
                </a:lnTo>
                <a:lnTo>
                  <a:pt x="14" y="146"/>
                </a:lnTo>
                <a:lnTo>
                  <a:pt x="0" y="118"/>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91" name="Freeform 287"/>
          <p:cNvSpPr>
            <a:spLocks/>
          </p:cNvSpPr>
          <p:nvPr/>
        </p:nvSpPr>
        <p:spPr bwMode="auto">
          <a:xfrm>
            <a:off x="6806689" y="5874232"/>
            <a:ext cx="61913" cy="80963"/>
          </a:xfrm>
          <a:custGeom>
            <a:avLst/>
            <a:gdLst>
              <a:gd name="T0" fmla="*/ 8 w 80"/>
              <a:gd name="T1" fmla="*/ 0 h 124"/>
              <a:gd name="T2" fmla="*/ 11 w 80"/>
              <a:gd name="T3" fmla="*/ 5 h 124"/>
              <a:gd name="T4" fmla="*/ 11 w 80"/>
              <a:gd name="T5" fmla="*/ 9 h 124"/>
              <a:gd name="T6" fmla="*/ 14 w 80"/>
              <a:gd name="T7" fmla="*/ 14 h 124"/>
              <a:gd name="T8" fmla="*/ 19 w 80"/>
              <a:gd name="T9" fmla="*/ 17 h 124"/>
              <a:gd name="T10" fmla="*/ 14 w 80"/>
              <a:gd name="T11" fmla="*/ 21 h 124"/>
              <a:gd name="T12" fmla="*/ 9 w 80"/>
              <a:gd name="T13" fmla="*/ 21 h 124"/>
              <a:gd name="T14" fmla="*/ 5 w 80"/>
              <a:gd name="T15" fmla="*/ 19 h 124"/>
              <a:gd name="T16" fmla="*/ 0 w 80"/>
              <a:gd name="T17" fmla="*/ 16 h 124"/>
              <a:gd name="T18" fmla="*/ 0 w 80"/>
              <a:gd name="T19" fmla="*/ 13 h 124"/>
              <a:gd name="T20" fmla="*/ 4 w 80"/>
              <a:gd name="T21" fmla="*/ 12 h 124"/>
              <a:gd name="T22" fmla="*/ 2 w 80"/>
              <a:gd name="T23" fmla="*/ 0 h 124"/>
              <a:gd name="T24" fmla="*/ 8 w 80"/>
              <a:gd name="T25" fmla="*/ 0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124"/>
              <a:gd name="T41" fmla="*/ 80 w 80"/>
              <a:gd name="T42" fmla="*/ 124 h 1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124">
                <a:moveTo>
                  <a:pt x="32" y="0"/>
                </a:moveTo>
                <a:lnTo>
                  <a:pt x="46" y="28"/>
                </a:lnTo>
                <a:lnTo>
                  <a:pt x="47" y="53"/>
                </a:lnTo>
                <a:lnTo>
                  <a:pt x="59" y="81"/>
                </a:lnTo>
                <a:lnTo>
                  <a:pt x="80" y="103"/>
                </a:lnTo>
                <a:lnTo>
                  <a:pt x="60" y="124"/>
                </a:lnTo>
                <a:lnTo>
                  <a:pt x="39" y="123"/>
                </a:lnTo>
                <a:lnTo>
                  <a:pt x="20" y="114"/>
                </a:lnTo>
                <a:lnTo>
                  <a:pt x="0" y="96"/>
                </a:lnTo>
                <a:lnTo>
                  <a:pt x="3" y="79"/>
                </a:lnTo>
                <a:lnTo>
                  <a:pt x="17" y="72"/>
                </a:lnTo>
                <a:lnTo>
                  <a:pt x="11" y="3"/>
                </a:lnTo>
                <a:lnTo>
                  <a:pt x="32" y="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92" name="Freeform 288"/>
          <p:cNvSpPr>
            <a:spLocks/>
          </p:cNvSpPr>
          <p:nvPr/>
        </p:nvSpPr>
        <p:spPr bwMode="auto">
          <a:xfrm>
            <a:off x="6663814" y="5772632"/>
            <a:ext cx="112713" cy="127000"/>
          </a:xfrm>
          <a:custGeom>
            <a:avLst/>
            <a:gdLst>
              <a:gd name="T0" fmla="*/ 12 w 147"/>
              <a:gd name="T1" fmla="*/ 9 h 192"/>
              <a:gd name="T2" fmla="*/ 15 w 147"/>
              <a:gd name="T3" fmla="*/ 2 h 192"/>
              <a:gd name="T4" fmla="*/ 19 w 147"/>
              <a:gd name="T5" fmla="*/ 0 h 192"/>
              <a:gd name="T6" fmla="*/ 22 w 147"/>
              <a:gd name="T7" fmla="*/ 2 h 192"/>
              <a:gd name="T8" fmla="*/ 19 w 147"/>
              <a:gd name="T9" fmla="*/ 10 h 192"/>
              <a:gd name="T10" fmla="*/ 20 w 147"/>
              <a:gd name="T11" fmla="*/ 12 h 192"/>
              <a:gd name="T12" fmla="*/ 22 w 147"/>
              <a:gd name="T13" fmla="*/ 10 h 192"/>
              <a:gd name="T14" fmla="*/ 24 w 147"/>
              <a:gd name="T15" fmla="*/ 9 h 192"/>
              <a:gd name="T16" fmla="*/ 27 w 147"/>
              <a:gd name="T17" fmla="*/ 12 h 192"/>
              <a:gd name="T18" fmla="*/ 24 w 147"/>
              <a:gd name="T19" fmla="*/ 14 h 192"/>
              <a:gd name="T20" fmla="*/ 24 w 147"/>
              <a:gd name="T21" fmla="*/ 17 h 192"/>
              <a:gd name="T22" fmla="*/ 34 w 147"/>
              <a:gd name="T23" fmla="*/ 16 h 192"/>
              <a:gd name="T24" fmla="*/ 27 w 147"/>
              <a:gd name="T25" fmla="*/ 19 h 192"/>
              <a:gd name="T26" fmla="*/ 24 w 147"/>
              <a:gd name="T27" fmla="*/ 22 h 192"/>
              <a:gd name="T28" fmla="*/ 22 w 147"/>
              <a:gd name="T29" fmla="*/ 28 h 192"/>
              <a:gd name="T30" fmla="*/ 17 w 147"/>
              <a:gd name="T31" fmla="*/ 30 h 192"/>
              <a:gd name="T32" fmla="*/ 14 w 147"/>
              <a:gd name="T33" fmla="*/ 31 h 192"/>
              <a:gd name="T34" fmla="*/ 11 w 147"/>
              <a:gd name="T35" fmla="*/ 33 h 192"/>
              <a:gd name="T36" fmla="*/ 2 w 147"/>
              <a:gd name="T37" fmla="*/ 31 h 192"/>
              <a:gd name="T38" fmla="*/ 1 w 147"/>
              <a:gd name="T39" fmla="*/ 28 h 192"/>
              <a:gd name="T40" fmla="*/ 0 w 147"/>
              <a:gd name="T41" fmla="*/ 25 h 192"/>
              <a:gd name="T42" fmla="*/ 1 w 147"/>
              <a:gd name="T43" fmla="*/ 19 h 192"/>
              <a:gd name="T44" fmla="*/ 1 w 147"/>
              <a:gd name="T45" fmla="*/ 13 h 192"/>
              <a:gd name="T46" fmla="*/ 9 w 147"/>
              <a:gd name="T47" fmla="*/ 10 h 192"/>
              <a:gd name="T48" fmla="*/ 12 w 147"/>
              <a:gd name="T49" fmla="*/ 9 h 1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192"/>
              <a:gd name="T77" fmla="*/ 147 w 147"/>
              <a:gd name="T78" fmla="*/ 192 h 1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192">
                <a:moveTo>
                  <a:pt x="52" y="53"/>
                </a:moveTo>
                <a:lnTo>
                  <a:pt x="67" y="11"/>
                </a:lnTo>
                <a:lnTo>
                  <a:pt x="82" y="0"/>
                </a:lnTo>
                <a:lnTo>
                  <a:pt x="93" y="9"/>
                </a:lnTo>
                <a:lnTo>
                  <a:pt x="81" y="56"/>
                </a:lnTo>
                <a:lnTo>
                  <a:pt x="87" y="71"/>
                </a:lnTo>
                <a:lnTo>
                  <a:pt x="93" y="57"/>
                </a:lnTo>
                <a:lnTo>
                  <a:pt x="103" y="54"/>
                </a:lnTo>
                <a:lnTo>
                  <a:pt x="113" y="68"/>
                </a:lnTo>
                <a:lnTo>
                  <a:pt x="102" y="78"/>
                </a:lnTo>
                <a:lnTo>
                  <a:pt x="103" y="97"/>
                </a:lnTo>
                <a:lnTo>
                  <a:pt x="147" y="90"/>
                </a:lnTo>
                <a:lnTo>
                  <a:pt x="113" y="107"/>
                </a:lnTo>
                <a:lnTo>
                  <a:pt x="102" y="127"/>
                </a:lnTo>
                <a:lnTo>
                  <a:pt x="94" y="163"/>
                </a:lnTo>
                <a:lnTo>
                  <a:pt x="74" y="176"/>
                </a:lnTo>
                <a:lnTo>
                  <a:pt x="57" y="179"/>
                </a:lnTo>
                <a:lnTo>
                  <a:pt x="48" y="192"/>
                </a:lnTo>
                <a:lnTo>
                  <a:pt x="8" y="180"/>
                </a:lnTo>
                <a:lnTo>
                  <a:pt x="5" y="161"/>
                </a:lnTo>
                <a:lnTo>
                  <a:pt x="0" y="141"/>
                </a:lnTo>
                <a:lnTo>
                  <a:pt x="5" y="111"/>
                </a:lnTo>
                <a:lnTo>
                  <a:pt x="5" y="77"/>
                </a:lnTo>
                <a:lnTo>
                  <a:pt x="38" y="55"/>
                </a:lnTo>
                <a:lnTo>
                  <a:pt x="52" y="5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93" name="Freeform 289"/>
          <p:cNvSpPr>
            <a:spLocks/>
          </p:cNvSpPr>
          <p:nvPr/>
        </p:nvSpPr>
        <p:spPr bwMode="auto">
          <a:xfrm>
            <a:off x="6763827" y="5861532"/>
            <a:ext cx="57150" cy="80963"/>
          </a:xfrm>
          <a:custGeom>
            <a:avLst/>
            <a:gdLst>
              <a:gd name="T0" fmla="*/ 3 w 74"/>
              <a:gd name="T1" fmla="*/ 8 h 121"/>
              <a:gd name="T2" fmla="*/ 5 w 74"/>
              <a:gd name="T3" fmla="*/ 14 h 121"/>
              <a:gd name="T4" fmla="*/ 1 w 74"/>
              <a:gd name="T5" fmla="*/ 17 h 121"/>
              <a:gd name="T6" fmla="*/ 0 w 74"/>
              <a:gd name="T7" fmla="*/ 20 h 121"/>
              <a:gd name="T8" fmla="*/ 7 w 74"/>
              <a:gd name="T9" fmla="*/ 21 h 121"/>
              <a:gd name="T10" fmla="*/ 14 w 74"/>
              <a:gd name="T11" fmla="*/ 20 h 121"/>
              <a:gd name="T12" fmla="*/ 14 w 74"/>
              <a:gd name="T13" fmla="*/ 17 h 121"/>
              <a:gd name="T14" fmla="*/ 18 w 74"/>
              <a:gd name="T15" fmla="*/ 16 h 121"/>
              <a:gd name="T16" fmla="*/ 16 w 74"/>
              <a:gd name="T17" fmla="*/ 3 h 121"/>
              <a:gd name="T18" fmla="*/ 14 w 74"/>
              <a:gd name="T19" fmla="*/ 1 h 121"/>
              <a:gd name="T20" fmla="*/ 10 w 74"/>
              <a:gd name="T21" fmla="*/ 1 h 121"/>
              <a:gd name="T22" fmla="*/ 5 w 74"/>
              <a:gd name="T23" fmla="*/ 0 h 121"/>
              <a:gd name="T24" fmla="*/ 3 w 74"/>
              <a:gd name="T25" fmla="*/ 3 h 121"/>
              <a:gd name="T26" fmla="*/ 3 w 74"/>
              <a:gd name="T27" fmla="*/ 8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21"/>
              <a:gd name="T44" fmla="*/ 74 w 74"/>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21">
                <a:moveTo>
                  <a:pt x="14" y="44"/>
                </a:moveTo>
                <a:lnTo>
                  <a:pt x="21" y="78"/>
                </a:lnTo>
                <a:lnTo>
                  <a:pt x="4" y="95"/>
                </a:lnTo>
                <a:lnTo>
                  <a:pt x="0" y="114"/>
                </a:lnTo>
                <a:lnTo>
                  <a:pt x="31" y="121"/>
                </a:lnTo>
                <a:lnTo>
                  <a:pt x="57" y="112"/>
                </a:lnTo>
                <a:lnTo>
                  <a:pt x="60" y="95"/>
                </a:lnTo>
                <a:lnTo>
                  <a:pt x="74" y="88"/>
                </a:lnTo>
                <a:lnTo>
                  <a:pt x="68" y="19"/>
                </a:lnTo>
                <a:lnTo>
                  <a:pt x="60" y="4"/>
                </a:lnTo>
                <a:lnTo>
                  <a:pt x="41" y="7"/>
                </a:lnTo>
                <a:lnTo>
                  <a:pt x="23" y="0"/>
                </a:lnTo>
                <a:lnTo>
                  <a:pt x="14" y="14"/>
                </a:lnTo>
                <a:lnTo>
                  <a:pt x="14" y="4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94" name="Freeform 290"/>
          <p:cNvSpPr>
            <a:spLocks/>
          </p:cNvSpPr>
          <p:nvPr/>
        </p:nvSpPr>
        <p:spPr bwMode="auto">
          <a:xfrm>
            <a:off x="6236777" y="4894745"/>
            <a:ext cx="139700" cy="155575"/>
          </a:xfrm>
          <a:custGeom>
            <a:avLst/>
            <a:gdLst>
              <a:gd name="T0" fmla="*/ 18 w 186"/>
              <a:gd name="T1" fmla="*/ 34 h 237"/>
              <a:gd name="T2" fmla="*/ 21 w 186"/>
              <a:gd name="T3" fmla="*/ 38 h 237"/>
              <a:gd name="T4" fmla="*/ 22 w 186"/>
              <a:gd name="T5" fmla="*/ 41 h 237"/>
              <a:gd name="T6" fmla="*/ 29 w 186"/>
              <a:gd name="T7" fmla="*/ 36 h 237"/>
              <a:gd name="T8" fmla="*/ 26 w 186"/>
              <a:gd name="T9" fmla="*/ 33 h 237"/>
              <a:gd name="T10" fmla="*/ 31 w 186"/>
              <a:gd name="T11" fmla="*/ 29 h 237"/>
              <a:gd name="T12" fmla="*/ 40 w 186"/>
              <a:gd name="T13" fmla="*/ 26 h 237"/>
              <a:gd name="T14" fmla="*/ 42 w 186"/>
              <a:gd name="T15" fmla="*/ 20 h 237"/>
              <a:gd name="T16" fmla="*/ 37 w 186"/>
              <a:gd name="T17" fmla="*/ 19 h 237"/>
              <a:gd name="T18" fmla="*/ 31 w 186"/>
              <a:gd name="T19" fmla="*/ 26 h 237"/>
              <a:gd name="T20" fmla="*/ 27 w 186"/>
              <a:gd name="T21" fmla="*/ 25 h 237"/>
              <a:gd name="T22" fmla="*/ 25 w 186"/>
              <a:gd name="T23" fmla="*/ 27 h 237"/>
              <a:gd name="T24" fmla="*/ 18 w 186"/>
              <a:gd name="T25" fmla="*/ 26 h 237"/>
              <a:gd name="T26" fmla="*/ 18 w 186"/>
              <a:gd name="T27" fmla="*/ 23 h 237"/>
              <a:gd name="T28" fmla="*/ 23 w 186"/>
              <a:gd name="T29" fmla="*/ 18 h 237"/>
              <a:gd name="T30" fmla="*/ 29 w 186"/>
              <a:gd name="T31" fmla="*/ 16 h 237"/>
              <a:gd name="T32" fmla="*/ 33 w 186"/>
              <a:gd name="T33" fmla="*/ 12 h 237"/>
              <a:gd name="T34" fmla="*/ 26 w 186"/>
              <a:gd name="T35" fmla="*/ 7 h 237"/>
              <a:gd name="T36" fmla="*/ 24 w 186"/>
              <a:gd name="T37" fmla="*/ 7 h 237"/>
              <a:gd name="T38" fmla="*/ 9 w 186"/>
              <a:gd name="T39" fmla="*/ 0 h 237"/>
              <a:gd name="T40" fmla="*/ 5 w 186"/>
              <a:gd name="T41" fmla="*/ 3 h 237"/>
              <a:gd name="T42" fmla="*/ 3 w 186"/>
              <a:gd name="T43" fmla="*/ 13 h 237"/>
              <a:gd name="T44" fmla="*/ 0 w 186"/>
              <a:gd name="T45" fmla="*/ 16 h 237"/>
              <a:gd name="T46" fmla="*/ 0 w 186"/>
              <a:gd name="T47" fmla="*/ 20 h 237"/>
              <a:gd name="T48" fmla="*/ 5 w 186"/>
              <a:gd name="T49" fmla="*/ 24 h 237"/>
              <a:gd name="T50" fmla="*/ 6 w 186"/>
              <a:gd name="T51" fmla="*/ 26 h 237"/>
              <a:gd name="T52" fmla="*/ 3 w 186"/>
              <a:gd name="T53" fmla="*/ 31 h 237"/>
              <a:gd name="T54" fmla="*/ 4 w 186"/>
              <a:gd name="T55" fmla="*/ 35 h 237"/>
              <a:gd name="T56" fmla="*/ 9 w 186"/>
              <a:gd name="T57" fmla="*/ 34 h 237"/>
              <a:gd name="T58" fmla="*/ 14 w 186"/>
              <a:gd name="T59" fmla="*/ 33 h 237"/>
              <a:gd name="T60" fmla="*/ 18 w 186"/>
              <a:gd name="T61" fmla="*/ 34 h 23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6"/>
              <a:gd name="T94" fmla="*/ 0 h 237"/>
              <a:gd name="T95" fmla="*/ 186 w 186"/>
              <a:gd name="T96" fmla="*/ 237 h 23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6" h="237">
                <a:moveTo>
                  <a:pt x="80" y="200"/>
                </a:moveTo>
                <a:lnTo>
                  <a:pt x="94" y="220"/>
                </a:lnTo>
                <a:lnTo>
                  <a:pt x="100" y="237"/>
                </a:lnTo>
                <a:lnTo>
                  <a:pt x="131" y="211"/>
                </a:lnTo>
                <a:lnTo>
                  <a:pt x="119" y="190"/>
                </a:lnTo>
                <a:lnTo>
                  <a:pt x="137" y="169"/>
                </a:lnTo>
                <a:lnTo>
                  <a:pt x="179" y="150"/>
                </a:lnTo>
                <a:lnTo>
                  <a:pt x="186" y="115"/>
                </a:lnTo>
                <a:lnTo>
                  <a:pt x="168" y="113"/>
                </a:lnTo>
                <a:lnTo>
                  <a:pt x="140" y="153"/>
                </a:lnTo>
                <a:lnTo>
                  <a:pt x="121" y="148"/>
                </a:lnTo>
                <a:lnTo>
                  <a:pt x="110" y="157"/>
                </a:lnTo>
                <a:lnTo>
                  <a:pt x="81" y="152"/>
                </a:lnTo>
                <a:lnTo>
                  <a:pt x="83" y="133"/>
                </a:lnTo>
                <a:lnTo>
                  <a:pt x="102" y="107"/>
                </a:lnTo>
                <a:lnTo>
                  <a:pt x="128" y="91"/>
                </a:lnTo>
                <a:lnTo>
                  <a:pt x="148" y="67"/>
                </a:lnTo>
                <a:lnTo>
                  <a:pt x="117" y="38"/>
                </a:lnTo>
                <a:lnTo>
                  <a:pt x="105" y="40"/>
                </a:lnTo>
                <a:lnTo>
                  <a:pt x="37" y="0"/>
                </a:lnTo>
                <a:lnTo>
                  <a:pt x="24" y="16"/>
                </a:lnTo>
                <a:lnTo>
                  <a:pt x="12" y="77"/>
                </a:lnTo>
                <a:lnTo>
                  <a:pt x="0" y="92"/>
                </a:lnTo>
                <a:lnTo>
                  <a:pt x="1" y="117"/>
                </a:lnTo>
                <a:lnTo>
                  <a:pt x="22" y="139"/>
                </a:lnTo>
                <a:lnTo>
                  <a:pt x="26" y="155"/>
                </a:lnTo>
                <a:lnTo>
                  <a:pt x="13" y="180"/>
                </a:lnTo>
                <a:lnTo>
                  <a:pt x="20" y="206"/>
                </a:lnTo>
                <a:lnTo>
                  <a:pt x="37" y="199"/>
                </a:lnTo>
                <a:lnTo>
                  <a:pt x="63" y="190"/>
                </a:lnTo>
                <a:lnTo>
                  <a:pt x="80" y="20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95" name="Freeform 291"/>
          <p:cNvSpPr>
            <a:spLocks/>
          </p:cNvSpPr>
          <p:nvPr/>
        </p:nvSpPr>
        <p:spPr bwMode="auto">
          <a:xfrm>
            <a:off x="6249477" y="5020157"/>
            <a:ext cx="101600" cy="90488"/>
          </a:xfrm>
          <a:custGeom>
            <a:avLst/>
            <a:gdLst>
              <a:gd name="T0" fmla="*/ 14 w 134"/>
              <a:gd name="T1" fmla="*/ 2 h 141"/>
              <a:gd name="T2" fmla="*/ 17 w 134"/>
              <a:gd name="T3" fmla="*/ 5 h 141"/>
              <a:gd name="T4" fmla="*/ 18 w 134"/>
              <a:gd name="T5" fmla="*/ 8 h 141"/>
              <a:gd name="T6" fmla="*/ 25 w 134"/>
              <a:gd name="T7" fmla="*/ 3 h 141"/>
              <a:gd name="T8" fmla="*/ 29 w 134"/>
              <a:gd name="T9" fmla="*/ 4 h 141"/>
              <a:gd name="T10" fmla="*/ 31 w 134"/>
              <a:gd name="T11" fmla="*/ 6 h 141"/>
              <a:gd name="T12" fmla="*/ 27 w 134"/>
              <a:gd name="T13" fmla="*/ 11 h 141"/>
              <a:gd name="T14" fmla="*/ 27 w 134"/>
              <a:gd name="T15" fmla="*/ 14 h 141"/>
              <a:gd name="T16" fmla="*/ 26 w 134"/>
              <a:gd name="T17" fmla="*/ 15 h 141"/>
              <a:gd name="T18" fmla="*/ 21 w 134"/>
              <a:gd name="T19" fmla="*/ 17 h 141"/>
              <a:gd name="T20" fmla="*/ 22 w 134"/>
              <a:gd name="T21" fmla="*/ 19 h 141"/>
              <a:gd name="T22" fmla="*/ 19 w 134"/>
              <a:gd name="T23" fmla="*/ 23 h 141"/>
              <a:gd name="T24" fmla="*/ 17 w 134"/>
              <a:gd name="T25" fmla="*/ 21 h 141"/>
              <a:gd name="T26" fmla="*/ 15 w 134"/>
              <a:gd name="T27" fmla="*/ 21 h 141"/>
              <a:gd name="T28" fmla="*/ 5 w 134"/>
              <a:gd name="T29" fmla="*/ 19 h 141"/>
              <a:gd name="T30" fmla="*/ 1 w 134"/>
              <a:gd name="T31" fmla="*/ 16 h 141"/>
              <a:gd name="T32" fmla="*/ 1 w 134"/>
              <a:gd name="T33" fmla="*/ 13 h 141"/>
              <a:gd name="T34" fmla="*/ 1 w 134"/>
              <a:gd name="T35" fmla="*/ 11 h 141"/>
              <a:gd name="T36" fmla="*/ 7 w 134"/>
              <a:gd name="T37" fmla="*/ 6 h 141"/>
              <a:gd name="T38" fmla="*/ 2 w 134"/>
              <a:gd name="T39" fmla="*/ 5 h 141"/>
              <a:gd name="T40" fmla="*/ 1 w 134"/>
              <a:gd name="T41" fmla="*/ 3 h 141"/>
              <a:gd name="T42" fmla="*/ 0 w 134"/>
              <a:gd name="T43" fmla="*/ 2 h 141"/>
              <a:gd name="T44" fmla="*/ 4 w 134"/>
              <a:gd name="T45" fmla="*/ 2 h 141"/>
              <a:gd name="T46" fmla="*/ 10 w 134"/>
              <a:gd name="T47" fmla="*/ 0 h 141"/>
              <a:gd name="T48" fmla="*/ 14 w 134"/>
              <a:gd name="T49" fmla="*/ 2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4"/>
              <a:gd name="T76" fmla="*/ 0 h 141"/>
              <a:gd name="T77" fmla="*/ 134 w 134"/>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4" h="141">
                <a:moveTo>
                  <a:pt x="60" y="10"/>
                </a:moveTo>
                <a:lnTo>
                  <a:pt x="74" y="30"/>
                </a:lnTo>
                <a:lnTo>
                  <a:pt x="80" y="47"/>
                </a:lnTo>
                <a:lnTo>
                  <a:pt x="111" y="21"/>
                </a:lnTo>
                <a:lnTo>
                  <a:pt x="128" y="23"/>
                </a:lnTo>
                <a:lnTo>
                  <a:pt x="134" y="36"/>
                </a:lnTo>
                <a:lnTo>
                  <a:pt x="120" y="64"/>
                </a:lnTo>
                <a:lnTo>
                  <a:pt x="118" y="85"/>
                </a:lnTo>
                <a:lnTo>
                  <a:pt x="113" y="90"/>
                </a:lnTo>
                <a:lnTo>
                  <a:pt x="95" y="101"/>
                </a:lnTo>
                <a:lnTo>
                  <a:pt x="97" y="118"/>
                </a:lnTo>
                <a:lnTo>
                  <a:pt x="83" y="141"/>
                </a:lnTo>
                <a:lnTo>
                  <a:pt x="73" y="130"/>
                </a:lnTo>
                <a:lnTo>
                  <a:pt x="64" y="125"/>
                </a:lnTo>
                <a:lnTo>
                  <a:pt x="23" y="118"/>
                </a:lnTo>
                <a:lnTo>
                  <a:pt x="5" y="98"/>
                </a:lnTo>
                <a:lnTo>
                  <a:pt x="7" y="78"/>
                </a:lnTo>
                <a:lnTo>
                  <a:pt x="7" y="67"/>
                </a:lnTo>
                <a:lnTo>
                  <a:pt x="29" y="40"/>
                </a:lnTo>
                <a:lnTo>
                  <a:pt x="8" y="30"/>
                </a:lnTo>
                <a:lnTo>
                  <a:pt x="7" y="21"/>
                </a:lnTo>
                <a:lnTo>
                  <a:pt x="0" y="16"/>
                </a:lnTo>
                <a:lnTo>
                  <a:pt x="17" y="9"/>
                </a:lnTo>
                <a:lnTo>
                  <a:pt x="43" y="0"/>
                </a:lnTo>
                <a:lnTo>
                  <a:pt x="60" y="1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96" name="Freeform 292"/>
          <p:cNvSpPr>
            <a:spLocks/>
          </p:cNvSpPr>
          <p:nvPr/>
        </p:nvSpPr>
        <p:spPr bwMode="auto">
          <a:xfrm>
            <a:off x="6371714" y="4880457"/>
            <a:ext cx="169863" cy="147638"/>
          </a:xfrm>
          <a:custGeom>
            <a:avLst/>
            <a:gdLst>
              <a:gd name="T0" fmla="*/ 38 w 226"/>
              <a:gd name="T1" fmla="*/ 38 h 226"/>
              <a:gd name="T2" fmla="*/ 40 w 226"/>
              <a:gd name="T3" fmla="*/ 36 h 226"/>
              <a:gd name="T4" fmla="*/ 38 w 226"/>
              <a:gd name="T5" fmla="*/ 32 h 226"/>
              <a:gd name="T6" fmla="*/ 41 w 226"/>
              <a:gd name="T7" fmla="*/ 30 h 226"/>
              <a:gd name="T8" fmla="*/ 45 w 226"/>
              <a:gd name="T9" fmla="*/ 31 h 226"/>
              <a:gd name="T10" fmla="*/ 51 w 226"/>
              <a:gd name="T11" fmla="*/ 30 h 226"/>
              <a:gd name="T12" fmla="*/ 49 w 226"/>
              <a:gd name="T13" fmla="*/ 28 h 226"/>
              <a:gd name="T14" fmla="*/ 48 w 226"/>
              <a:gd name="T15" fmla="*/ 23 h 226"/>
              <a:gd name="T16" fmla="*/ 44 w 226"/>
              <a:gd name="T17" fmla="*/ 21 h 226"/>
              <a:gd name="T18" fmla="*/ 39 w 226"/>
              <a:gd name="T19" fmla="*/ 20 h 226"/>
              <a:gd name="T20" fmla="*/ 36 w 226"/>
              <a:gd name="T21" fmla="*/ 19 h 226"/>
              <a:gd name="T22" fmla="*/ 40 w 226"/>
              <a:gd name="T23" fmla="*/ 9 h 226"/>
              <a:gd name="T24" fmla="*/ 43 w 226"/>
              <a:gd name="T25" fmla="*/ 3 h 226"/>
              <a:gd name="T26" fmla="*/ 40 w 226"/>
              <a:gd name="T27" fmla="*/ 1 h 226"/>
              <a:gd name="T28" fmla="*/ 36 w 226"/>
              <a:gd name="T29" fmla="*/ 0 h 226"/>
              <a:gd name="T30" fmla="*/ 27 w 226"/>
              <a:gd name="T31" fmla="*/ 9 h 226"/>
              <a:gd name="T32" fmla="*/ 23 w 226"/>
              <a:gd name="T33" fmla="*/ 13 h 226"/>
              <a:gd name="T34" fmla="*/ 23 w 226"/>
              <a:gd name="T35" fmla="*/ 15 h 226"/>
              <a:gd name="T36" fmla="*/ 18 w 226"/>
              <a:gd name="T37" fmla="*/ 20 h 226"/>
              <a:gd name="T38" fmla="*/ 10 w 226"/>
              <a:gd name="T39" fmla="*/ 21 h 226"/>
              <a:gd name="T40" fmla="*/ 5 w 226"/>
              <a:gd name="T41" fmla="*/ 26 h 226"/>
              <a:gd name="T42" fmla="*/ 5 w 226"/>
              <a:gd name="T43" fmla="*/ 28 h 226"/>
              <a:gd name="T44" fmla="*/ 0 w 226"/>
              <a:gd name="T45" fmla="*/ 30 h 226"/>
              <a:gd name="T46" fmla="*/ 5 w 226"/>
              <a:gd name="T47" fmla="*/ 32 h 226"/>
              <a:gd name="T48" fmla="*/ 15 w 226"/>
              <a:gd name="T49" fmla="*/ 28 h 226"/>
              <a:gd name="T50" fmla="*/ 14 w 226"/>
              <a:gd name="T51" fmla="*/ 33 h 226"/>
              <a:gd name="T52" fmla="*/ 19 w 226"/>
              <a:gd name="T53" fmla="*/ 32 h 226"/>
              <a:gd name="T54" fmla="*/ 24 w 226"/>
              <a:gd name="T55" fmla="*/ 38 h 226"/>
              <a:gd name="T56" fmla="*/ 27 w 226"/>
              <a:gd name="T57" fmla="*/ 37 h 226"/>
              <a:gd name="T58" fmla="*/ 35 w 226"/>
              <a:gd name="T59" fmla="*/ 37 h 226"/>
              <a:gd name="T60" fmla="*/ 38 w 226"/>
              <a:gd name="T61" fmla="*/ 38 h 2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6"/>
              <a:gd name="T94" fmla="*/ 0 h 226"/>
              <a:gd name="T95" fmla="*/ 226 w 226"/>
              <a:gd name="T96" fmla="*/ 226 h 2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6" h="226">
                <a:moveTo>
                  <a:pt x="168" y="226"/>
                </a:moveTo>
                <a:lnTo>
                  <a:pt x="179" y="212"/>
                </a:lnTo>
                <a:lnTo>
                  <a:pt x="171" y="187"/>
                </a:lnTo>
                <a:lnTo>
                  <a:pt x="184" y="181"/>
                </a:lnTo>
                <a:lnTo>
                  <a:pt x="203" y="185"/>
                </a:lnTo>
                <a:lnTo>
                  <a:pt x="226" y="178"/>
                </a:lnTo>
                <a:lnTo>
                  <a:pt x="220" y="163"/>
                </a:lnTo>
                <a:lnTo>
                  <a:pt x="213" y="139"/>
                </a:lnTo>
                <a:lnTo>
                  <a:pt x="197" y="125"/>
                </a:lnTo>
                <a:lnTo>
                  <a:pt x="173" y="120"/>
                </a:lnTo>
                <a:lnTo>
                  <a:pt x="161" y="112"/>
                </a:lnTo>
                <a:lnTo>
                  <a:pt x="180" y="55"/>
                </a:lnTo>
                <a:lnTo>
                  <a:pt x="192" y="17"/>
                </a:lnTo>
                <a:lnTo>
                  <a:pt x="179" y="6"/>
                </a:lnTo>
                <a:lnTo>
                  <a:pt x="159" y="0"/>
                </a:lnTo>
                <a:lnTo>
                  <a:pt x="123" y="55"/>
                </a:lnTo>
                <a:lnTo>
                  <a:pt x="102" y="76"/>
                </a:lnTo>
                <a:lnTo>
                  <a:pt x="103" y="87"/>
                </a:lnTo>
                <a:lnTo>
                  <a:pt x="83" y="118"/>
                </a:lnTo>
                <a:lnTo>
                  <a:pt x="45" y="125"/>
                </a:lnTo>
                <a:lnTo>
                  <a:pt x="21" y="152"/>
                </a:lnTo>
                <a:lnTo>
                  <a:pt x="22" y="165"/>
                </a:lnTo>
                <a:lnTo>
                  <a:pt x="0" y="174"/>
                </a:lnTo>
                <a:lnTo>
                  <a:pt x="22" y="187"/>
                </a:lnTo>
                <a:lnTo>
                  <a:pt x="65" y="167"/>
                </a:lnTo>
                <a:lnTo>
                  <a:pt x="63" y="191"/>
                </a:lnTo>
                <a:lnTo>
                  <a:pt x="87" y="190"/>
                </a:lnTo>
                <a:lnTo>
                  <a:pt x="105" y="224"/>
                </a:lnTo>
                <a:lnTo>
                  <a:pt x="121" y="216"/>
                </a:lnTo>
                <a:lnTo>
                  <a:pt x="156" y="220"/>
                </a:lnTo>
                <a:lnTo>
                  <a:pt x="168" y="22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97" name="Freeform 293"/>
          <p:cNvSpPr>
            <a:spLocks/>
          </p:cNvSpPr>
          <p:nvPr/>
        </p:nvSpPr>
        <p:spPr bwMode="auto">
          <a:xfrm>
            <a:off x="6500302" y="4969357"/>
            <a:ext cx="142875" cy="80963"/>
          </a:xfrm>
          <a:custGeom>
            <a:avLst/>
            <a:gdLst>
              <a:gd name="T0" fmla="*/ 41 w 189"/>
              <a:gd name="T1" fmla="*/ 10 h 122"/>
              <a:gd name="T2" fmla="*/ 43 w 189"/>
              <a:gd name="T3" fmla="*/ 6 h 122"/>
              <a:gd name="T4" fmla="*/ 40 w 189"/>
              <a:gd name="T5" fmla="*/ 3 h 122"/>
              <a:gd name="T6" fmla="*/ 37 w 189"/>
              <a:gd name="T7" fmla="*/ 3 h 122"/>
              <a:gd name="T8" fmla="*/ 32 w 189"/>
              <a:gd name="T9" fmla="*/ 0 h 122"/>
              <a:gd name="T10" fmla="*/ 27 w 189"/>
              <a:gd name="T11" fmla="*/ 2 h 122"/>
              <a:gd name="T12" fmla="*/ 18 w 189"/>
              <a:gd name="T13" fmla="*/ 3 h 122"/>
              <a:gd name="T14" fmla="*/ 18 w 189"/>
              <a:gd name="T15" fmla="*/ 4 h 122"/>
              <a:gd name="T16" fmla="*/ 11 w 189"/>
              <a:gd name="T17" fmla="*/ 4 h 122"/>
              <a:gd name="T18" fmla="*/ 12 w 189"/>
              <a:gd name="T19" fmla="*/ 7 h 122"/>
              <a:gd name="T20" fmla="*/ 7 w 189"/>
              <a:gd name="T21" fmla="*/ 8 h 122"/>
              <a:gd name="T22" fmla="*/ 3 w 189"/>
              <a:gd name="T23" fmla="*/ 8 h 122"/>
              <a:gd name="T24" fmla="*/ 0 w 189"/>
              <a:gd name="T25" fmla="*/ 8 h 122"/>
              <a:gd name="T26" fmla="*/ 2 w 189"/>
              <a:gd name="T27" fmla="*/ 13 h 122"/>
              <a:gd name="T28" fmla="*/ 5 w 189"/>
              <a:gd name="T29" fmla="*/ 14 h 122"/>
              <a:gd name="T30" fmla="*/ 5 w 189"/>
              <a:gd name="T31" fmla="*/ 18 h 122"/>
              <a:gd name="T32" fmla="*/ 11 w 189"/>
              <a:gd name="T33" fmla="*/ 18 h 122"/>
              <a:gd name="T34" fmla="*/ 16 w 189"/>
              <a:gd name="T35" fmla="*/ 21 h 122"/>
              <a:gd name="T36" fmla="*/ 20 w 189"/>
              <a:gd name="T37" fmla="*/ 20 h 122"/>
              <a:gd name="T38" fmla="*/ 23 w 189"/>
              <a:gd name="T39" fmla="*/ 16 h 122"/>
              <a:gd name="T40" fmla="*/ 27 w 189"/>
              <a:gd name="T41" fmla="*/ 17 h 122"/>
              <a:gd name="T42" fmla="*/ 30 w 189"/>
              <a:gd name="T43" fmla="*/ 14 h 122"/>
              <a:gd name="T44" fmla="*/ 36 w 189"/>
              <a:gd name="T45" fmla="*/ 14 h 122"/>
              <a:gd name="T46" fmla="*/ 35 w 189"/>
              <a:gd name="T47" fmla="*/ 12 h 122"/>
              <a:gd name="T48" fmla="*/ 41 w 189"/>
              <a:gd name="T49" fmla="*/ 10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9"/>
              <a:gd name="T76" fmla="*/ 0 h 122"/>
              <a:gd name="T77" fmla="*/ 189 w 189"/>
              <a:gd name="T78" fmla="*/ 122 h 1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9" h="122">
                <a:moveTo>
                  <a:pt x="180" y="57"/>
                </a:moveTo>
                <a:lnTo>
                  <a:pt x="189" y="37"/>
                </a:lnTo>
                <a:lnTo>
                  <a:pt x="176" y="16"/>
                </a:lnTo>
                <a:lnTo>
                  <a:pt x="162" y="14"/>
                </a:lnTo>
                <a:lnTo>
                  <a:pt x="141" y="0"/>
                </a:lnTo>
                <a:lnTo>
                  <a:pt x="120" y="11"/>
                </a:lnTo>
                <a:lnTo>
                  <a:pt x="80" y="17"/>
                </a:lnTo>
                <a:lnTo>
                  <a:pt x="78" y="25"/>
                </a:lnTo>
                <a:lnTo>
                  <a:pt x="49" y="24"/>
                </a:lnTo>
                <a:lnTo>
                  <a:pt x="55" y="39"/>
                </a:lnTo>
                <a:lnTo>
                  <a:pt x="32" y="46"/>
                </a:lnTo>
                <a:lnTo>
                  <a:pt x="13" y="42"/>
                </a:lnTo>
                <a:lnTo>
                  <a:pt x="0" y="48"/>
                </a:lnTo>
                <a:lnTo>
                  <a:pt x="8" y="73"/>
                </a:lnTo>
                <a:lnTo>
                  <a:pt x="22" y="80"/>
                </a:lnTo>
                <a:lnTo>
                  <a:pt x="22" y="104"/>
                </a:lnTo>
                <a:lnTo>
                  <a:pt x="48" y="105"/>
                </a:lnTo>
                <a:lnTo>
                  <a:pt x="69" y="122"/>
                </a:lnTo>
                <a:lnTo>
                  <a:pt x="91" y="118"/>
                </a:lnTo>
                <a:lnTo>
                  <a:pt x="102" y="93"/>
                </a:lnTo>
                <a:lnTo>
                  <a:pt x="117" y="96"/>
                </a:lnTo>
                <a:lnTo>
                  <a:pt x="134" y="79"/>
                </a:lnTo>
                <a:lnTo>
                  <a:pt x="159" y="80"/>
                </a:lnTo>
                <a:lnTo>
                  <a:pt x="154" y="70"/>
                </a:lnTo>
                <a:lnTo>
                  <a:pt x="180" y="57"/>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98" name="Freeform 294"/>
          <p:cNvSpPr>
            <a:spLocks/>
          </p:cNvSpPr>
          <p:nvPr/>
        </p:nvSpPr>
        <p:spPr bwMode="auto">
          <a:xfrm>
            <a:off x="6509827" y="4458182"/>
            <a:ext cx="207963" cy="184150"/>
          </a:xfrm>
          <a:custGeom>
            <a:avLst/>
            <a:gdLst>
              <a:gd name="T0" fmla="*/ 28 w 276"/>
              <a:gd name="T1" fmla="*/ 28 h 281"/>
              <a:gd name="T2" fmla="*/ 28 w 276"/>
              <a:gd name="T3" fmla="*/ 25 h 281"/>
              <a:gd name="T4" fmla="*/ 31 w 276"/>
              <a:gd name="T5" fmla="*/ 23 h 281"/>
              <a:gd name="T6" fmla="*/ 35 w 276"/>
              <a:gd name="T7" fmla="*/ 22 h 281"/>
              <a:gd name="T8" fmla="*/ 34 w 276"/>
              <a:gd name="T9" fmla="*/ 14 h 281"/>
              <a:gd name="T10" fmla="*/ 32 w 276"/>
              <a:gd name="T11" fmla="*/ 11 h 281"/>
              <a:gd name="T12" fmla="*/ 39 w 276"/>
              <a:gd name="T13" fmla="*/ 0 h 281"/>
              <a:gd name="T14" fmla="*/ 45 w 276"/>
              <a:gd name="T15" fmla="*/ 0 h 281"/>
              <a:gd name="T16" fmla="*/ 56 w 276"/>
              <a:gd name="T17" fmla="*/ 20 h 281"/>
              <a:gd name="T18" fmla="*/ 62 w 276"/>
              <a:gd name="T19" fmla="*/ 23 h 281"/>
              <a:gd name="T20" fmla="*/ 62 w 276"/>
              <a:gd name="T21" fmla="*/ 31 h 281"/>
              <a:gd name="T22" fmla="*/ 60 w 276"/>
              <a:gd name="T23" fmla="*/ 36 h 281"/>
              <a:gd name="T24" fmla="*/ 56 w 276"/>
              <a:gd name="T25" fmla="*/ 37 h 281"/>
              <a:gd name="T26" fmla="*/ 52 w 276"/>
              <a:gd name="T27" fmla="*/ 39 h 281"/>
              <a:gd name="T28" fmla="*/ 51 w 276"/>
              <a:gd name="T29" fmla="*/ 46 h 281"/>
              <a:gd name="T30" fmla="*/ 47 w 276"/>
              <a:gd name="T31" fmla="*/ 43 h 281"/>
              <a:gd name="T32" fmla="*/ 41 w 276"/>
              <a:gd name="T33" fmla="*/ 46 h 281"/>
              <a:gd name="T34" fmla="*/ 38 w 276"/>
              <a:gd name="T35" fmla="*/ 42 h 281"/>
              <a:gd name="T36" fmla="*/ 32 w 276"/>
              <a:gd name="T37" fmla="*/ 44 h 281"/>
              <a:gd name="T38" fmla="*/ 26 w 276"/>
              <a:gd name="T39" fmla="*/ 42 h 281"/>
              <a:gd name="T40" fmla="*/ 20 w 276"/>
              <a:gd name="T41" fmla="*/ 45 h 281"/>
              <a:gd name="T42" fmla="*/ 17 w 276"/>
              <a:gd name="T43" fmla="*/ 41 h 281"/>
              <a:gd name="T44" fmla="*/ 9 w 276"/>
              <a:gd name="T45" fmla="*/ 42 h 281"/>
              <a:gd name="T46" fmla="*/ 8 w 276"/>
              <a:gd name="T47" fmla="*/ 45 h 281"/>
              <a:gd name="T48" fmla="*/ 9 w 276"/>
              <a:gd name="T49" fmla="*/ 47 h 281"/>
              <a:gd name="T50" fmla="*/ 5 w 276"/>
              <a:gd name="T51" fmla="*/ 48 h 281"/>
              <a:gd name="T52" fmla="*/ 2 w 276"/>
              <a:gd name="T53" fmla="*/ 45 h 281"/>
              <a:gd name="T54" fmla="*/ 0 w 276"/>
              <a:gd name="T55" fmla="*/ 43 h 281"/>
              <a:gd name="T56" fmla="*/ 1 w 276"/>
              <a:gd name="T57" fmla="*/ 30 h 281"/>
              <a:gd name="T58" fmla="*/ 6 w 276"/>
              <a:gd name="T59" fmla="*/ 27 h 281"/>
              <a:gd name="T60" fmla="*/ 17 w 276"/>
              <a:gd name="T61" fmla="*/ 28 h 281"/>
              <a:gd name="T62" fmla="*/ 25 w 276"/>
              <a:gd name="T63" fmla="*/ 29 h 281"/>
              <a:gd name="T64" fmla="*/ 28 w 276"/>
              <a:gd name="T65" fmla="*/ 28 h 2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6"/>
              <a:gd name="T100" fmla="*/ 0 h 281"/>
              <a:gd name="T101" fmla="*/ 276 w 276"/>
              <a:gd name="T102" fmla="*/ 281 h 2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6" h="281">
                <a:moveTo>
                  <a:pt x="126" y="168"/>
                </a:moveTo>
                <a:lnTo>
                  <a:pt x="127" y="146"/>
                </a:lnTo>
                <a:lnTo>
                  <a:pt x="140" y="134"/>
                </a:lnTo>
                <a:lnTo>
                  <a:pt x="153" y="129"/>
                </a:lnTo>
                <a:lnTo>
                  <a:pt x="152" y="85"/>
                </a:lnTo>
                <a:lnTo>
                  <a:pt x="141" y="62"/>
                </a:lnTo>
                <a:lnTo>
                  <a:pt x="173" y="2"/>
                </a:lnTo>
                <a:lnTo>
                  <a:pt x="199" y="0"/>
                </a:lnTo>
                <a:lnTo>
                  <a:pt x="251" y="118"/>
                </a:lnTo>
                <a:lnTo>
                  <a:pt x="276" y="136"/>
                </a:lnTo>
                <a:lnTo>
                  <a:pt x="274" y="180"/>
                </a:lnTo>
                <a:lnTo>
                  <a:pt x="267" y="210"/>
                </a:lnTo>
                <a:lnTo>
                  <a:pt x="251" y="215"/>
                </a:lnTo>
                <a:lnTo>
                  <a:pt x="232" y="230"/>
                </a:lnTo>
                <a:lnTo>
                  <a:pt x="227" y="270"/>
                </a:lnTo>
                <a:lnTo>
                  <a:pt x="206" y="252"/>
                </a:lnTo>
                <a:lnTo>
                  <a:pt x="184" y="270"/>
                </a:lnTo>
                <a:lnTo>
                  <a:pt x="169" y="244"/>
                </a:lnTo>
                <a:lnTo>
                  <a:pt x="141" y="256"/>
                </a:lnTo>
                <a:lnTo>
                  <a:pt x="114" y="246"/>
                </a:lnTo>
                <a:lnTo>
                  <a:pt x="89" y="265"/>
                </a:lnTo>
                <a:lnTo>
                  <a:pt x="73" y="243"/>
                </a:lnTo>
                <a:lnTo>
                  <a:pt x="43" y="247"/>
                </a:lnTo>
                <a:lnTo>
                  <a:pt x="34" y="261"/>
                </a:lnTo>
                <a:lnTo>
                  <a:pt x="42" y="279"/>
                </a:lnTo>
                <a:lnTo>
                  <a:pt x="22" y="281"/>
                </a:lnTo>
                <a:lnTo>
                  <a:pt x="11" y="267"/>
                </a:lnTo>
                <a:lnTo>
                  <a:pt x="0" y="253"/>
                </a:lnTo>
                <a:lnTo>
                  <a:pt x="6" y="176"/>
                </a:lnTo>
                <a:lnTo>
                  <a:pt x="26" y="158"/>
                </a:lnTo>
                <a:lnTo>
                  <a:pt x="76" y="168"/>
                </a:lnTo>
                <a:lnTo>
                  <a:pt x="111" y="169"/>
                </a:lnTo>
                <a:lnTo>
                  <a:pt x="126" y="168"/>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299" name="Freeform 295"/>
          <p:cNvSpPr>
            <a:spLocks/>
          </p:cNvSpPr>
          <p:nvPr/>
        </p:nvSpPr>
        <p:spPr bwMode="auto">
          <a:xfrm>
            <a:off x="6328852" y="4680432"/>
            <a:ext cx="88900" cy="152400"/>
          </a:xfrm>
          <a:custGeom>
            <a:avLst/>
            <a:gdLst>
              <a:gd name="T0" fmla="*/ 14 w 116"/>
              <a:gd name="T1" fmla="*/ 6 h 231"/>
              <a:gd name="T2" fmla="*/ 18 w 116"/>
              <a:gd name="T3" fmla="*/ 0 h 231"/>
              <a:gd name="T4" fmla="*/ 23 w 116"/>
              <a:gd name="T5" fmla="*/ 2 h 231"/>
              <a:gd name="T6" fmla="*/ 27 w 116"/>
              <a:gd name="T7" fmla="*/ 5 h 231"/>
              <a:gd name="T8" fmla="*/ 27 w 116"/>
              <a:gd name="T9" fmla="*/ 13 h 231"/>
              <a:gd name="T10" fmla="*/ 20 w 116"/>
              <a:gd name="T11" fmla="*/ 22 h 231"/>
              <a:gd name="T12" fmla="*/ 18 w 116"/>
              <a:gd name="T13" fmla="*/ 25 h 231"/>
              <a:gd name="T14" fmla="*/ 16 w 116"/>
              <a:gd name="T15" fmla="*/ 33 h 231"/>
              <a:gd name="T16" fmla="*/ 10 w 116"/>
              <a:gd name="T17" fmla="*/ 40 h 231"/>
              <a:gd name="T18" fmla="*/ 1 w 116"/>
              <a:gd name="T19" fmla="*/ 35 h 231"/>
              <a:gd name="T20" fmla="*/ 2 w 116"/>
              <a:gd name="T21" fmla="*/ 27 h 231"/>
              <a:gd name="T22" fmla="*/ 0 w 116"/>
              <a:gd name="T23" fmla="*/ 24 h 231"/>
              <a:gd name="T24" fmla="*/ 1 w 116"/>
              <a:gd name="T25" fmla="*/ 10 h 231"/>
              <a:gd name="T26" fmla="*/ 5 w 116"/>
              <a:gd name="T27" fmla="*/ 5 h 231"/>
              <a:gd name="T28" fmla="*/ 14 w 116"/>
              <a:gd name="T29" fmla="*/ 6 h 2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231"/>
              <a:gd name="T47" fmla="*/ 116 w 116"/>
              <a:gd name="T48" fmla="*/ 231 h 2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231">
                <a:moveTo>
                  <a:pt x="57" y="35"/>
                </a:moveTo>
                <a:lnTo>
                  <a:pt x="78" y="0"/>
                </a:lnTo>
                <a:lnTo>
                  <a:pt x="100" y="11"/>
                </a:lnTo>
                <a:lnTo>
                  <a:pt x="116" y="27"/>
                </a:lnTo>
                <a:lnTo>
                  <a:pt x="116" y="77"/>
                </a:lnTo>
                <a:lnTo>
                  <a:pt x="88" y="126"/>
                </a:lnTo>
                <a:lnTo>
                  <a:pt x="76" y="145"/>
                </a:lnTo>
                <a:lnTo>
                  <a:pt x="69" y="190"/>
                </a:lnTo>
                <a:lnTo>
                  <a:pt x="42" y="231"/>
                </a:lnTo>
                <a:lnTo>
                  <a:pt x="5" y="204"/>
                </a:lnTo>
                <a:lnTo>
                  <a:pt x="9" y="155"/>
                </a:lnTo>
                <a:lnTo>
                  <a:pt x="0" y="139"/>
                </a:lnTo>
                <a:lnTo>
                  <a:pt x="6" y="58"/>
                </a:lnTo>
                <a:lnTo>
                  <a:pt x="23" y="27"/>
                </a:lnTo>
                <a:lnTo>
                  <a:pt x="57" y="35"/>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00" name="Freeform 296"/>
          <p:cNvSpPr>
            <a:spLocks/>
          </p:cNvSpPr>
          <p:nvPr/>
        </p:nvSpPr>
        <p:spPr bwMode="auto">
          <a:xfrm>
            <a:off x="6465377" y="4499457"/>
            <a:ext cx="115888" cy="74613"/>
          </a:xfrm>
          <a:custGeom>
            <a:avLst/>
            <a:gdLst>
              <a:gd name="T0" fmla="*/ 15 w 151"/>
              <a:gd name="T1" fmla="*/ 20 h 113"/>
              <a:gd name="T2" fmla="*/ 20 w 151"/>
              <a:gd name="T3" fmla="*/ 17 h 113"/>
              <a:gd name="T4" fmla="*/ 31 w 151"/>
              <a:gd name="T5" fmla="*/ 18 h 113"/>
              <a:gd name="T6" fmla="*/ 35 w 151"/>
              <a:gd name="T7" fmla="*/ 10 h 113"/>
              <a:gd name="T8" fmla="*/ 31 w 151"/>
              <a:gd name="T9" fmla="*/ 8 h 113"/>
              <a:gd name="T10" fmla="*/ 30 w 151"/>
              <a:gd name="T11" fmla="*/ 0 h 113"/>
              <a:gd name="T12" fmla="*/ 16 w 151"/>
              <a:gd name="T13" fmla="*/ 2 h 113"/>
              <a:gd name="T14" fmla="*/ 11 w 151"/>
              <a:gd name="T15" fmla="*/ 0 h 113"/>
              <a:gd name="T16" fmla="*/ 7 w 151"/>
              <a:gd name="T17" fmla="*/ 0 h 113"/>
              <a:gd name="T18" fmla="*/ 8 w 151"/>
              <a:gd name="T19" fmla="*/ 5 h 113"/>
              <a:gd name="T20" fmla="*/ 4 w 151"/>
              <a:gd name="T21" fmla="*/ 5 h 113"/>
              <a:gd name="T22" fmla="*/ 0 w 151"/>
              <a:gd name="T23" fmla="*/ 11 h 113"/>
              <a:gd name="T24" fmla="*/ 9 w 151"/>
              <a:gd name="T25" fmla="*/ 14 h 113"/>
              <a:gd name="T26" fmla="*/ 15 w 151"/>
              <a:gd name="T27" fmla="*/ 20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1"/>
              <a:gd name="T43" fmla="*/ 0 h 113"/>
              <a:gd name="T44" fmla="*/ 151 w 151"/>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1" h="113">
                <a:moveTo>
                  <a:pt x="64" y="113"/>
                </a:moveTo>
                <a:lnTo>
                  <a:pt x="84" y="95"/>
                </a:lnTo>
                <a:lnTo>
                  <a:pt x="134" y="105"/>
                </a:lnTo>
                <a:lnTo>
                  <a:pt x="151" y="60"/>
                </a:lnTo>
                <a:lnTo>
                  <a:pt x="133" y="47"/>
                </a:lnTo>
                <a:lnTo>
                  <a:pt x="128" y="0"/>
                </a:lnTo>
                <a:lnTo>
                  <a:pt x="71" y="9"/>
                </a:lnTo>
                <a:lnTo>
                  <a:pt x="45" y="3"/>
                </a:lnTo>
                <a:lnTo>
                  <a:pt x="28" y="2"/>
                </a:lnTo>
                <a:lnTo>
                  <a:pt x="36" y="31"/>
                </a:lnTo>
                <a:lnTo>
                  <a:pt x="16" y="32"/>
                </a:lnTo>
                <a:lnTo>
                  <a:pt x="0" y="64"/>
                </a:lnTo>
                <a:lnTo>
                  <a:pt x="37" y="82"/>
                </a:lnTo>
                <a:lnTo>
                  <a:pt x="64" y="11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01" name="Freeform 297"/>
          <p:cNvSpPr>
            <a:spLocks/>
          </p:cNvSpPr>
          <p:nvPr/>
        </p:nvSpPr>
        <p:spPr bwMode="auto">
          <a:xfrm>
            <a:off x="6578089" y="4618520"/>
            <a:ext cx="38100" cy="39688"/>
          </a:xfrm>
          <a:custGeom>
            <a:avLst/>
            <a:gdLst>
              <a:gd name="T0" fmla="*/ 9 w 52"/>
              <a:gd name="T1" fmla="*/ 7 h 61"/>
              <a:gd name="T2" fmla="*/ 11 w 52"/>
              <a:gd name="T3" fmla="*/ 2 h 61"/>
              <a:gd name="T4" fmla="*/ 6 w 52"/>
              <a:gd name="T5" fmla="*/ 0 h 61"/>
              <a:gd name="T6" fmla="*/ 0 w 52"/>
              <a:gd name="T7" fmla="*/ 3 h 61"/>
              <a:gd name="T8" fmla="*/ 4 w 52"/>
              <a:gd name="T9" fmla="*/ 10 h 61"/>
              <a:gd name="T10" fmla="*/ 9 w 52"/>
              <a:gd name="T11" fmla="*/ 7 h 61"/>
              <a:gd name="T12" fmla="*/ 0 60000 65536"/>
              <a:gd name="T13" fmla="*/ 0 60000 65536"/>
              <a:gd name="T14" fmla="*/ 0 60000 65536"/>
              <a:gd name="T15" fmla="*/ 0 60000 65536"/>
              <a:gd name="T16" fmla="*/ 0 60000 65536"/>
              <a:gd name="T17" fmla="*/ 0 60000 65536"/>
              <a:gd name="T18" fmla="*/ 0 w 52"/>
              <a:gd name="T19" fmla="*/ 0 h 61"/>
              <a:gd name="T20" fmla="*/ 52 w 52"/>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52" h="61">
                <a:moveTo>
                  <a:pt x="43" y="38"/>
                </a:moveTo>
                <a:lnTo>
                  <a:pt x="52" y="10"/>
                </a:lnTo>
                <a:lnTo>
                  <a:pt x="25" y="0"/>
                </a:lnTo>
                <a:lnTo>
                  <a:pt x="0" y="19"/>
                </a:lnTo>
                <a:lnTo>
                  <a:pt x="20" y="61"/>
                </a:lnTo>
                <a:lnTo>
                  <a:pt x="43" y="38"/>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02" name="Freeform 298"/>
          <p:cNvSpPr>
            <a:spLocks/>
          </p:cNvSpPr>
          <p:nvPr/>
        </p:nvSpPr>
        <p:spPr bwMode="auto">
          <a:xfrm>
            <a:off x="6436802" y="4540732"/>
            <a:ext cx="77788" cy="123825"/>
          </a:xfrm>
          <a:custGeom>
            <a:avLst/>
            <a:gdLst>
              <a:gd name="T0" fmla="*/ 0 w 102"/>
              <a:gd name="T1" fmla="*/ 7 h 190"/>
              <a:gd name="T2" fmla="*/ 2 w 102"/>
              <a:gd name="T3" fmla="*/ 11 h 190"/>
              <a:gd name="T4" fmla="*/ 6 w 102"/>
              <a:gd name="T5" fmla="*/ 16 h 190"/>
              <a:gd name="T6" fmla="*/ 4 w 102"/>
              <a:gd name="T7" fmla="*/ 27 h 190"/>
              <a:gd name="T8" fmla="*/ 6 w 102"/>
              <a:gd name="T9" fmla="*/ 30 h 190"/>
              <a:gd name="T10" fmla="*/ 11 w 102"/>
              <a:gd name="T11" fmla="*/ 32 h 190"/>
              <a:gd name="T12" fmla="*/ 18 w 102"/>
              <a:gd name="T13" fmla="*/ 32 h 190"/>
              <a:gd name="T14" fmla="*/ 22 w 102"/>
              <a:gd name="T15" fmla="*/ 29 h 190"/>
              <a:gd name="T16" fmla="*/ 22 w 102"/>
              <a:gd name="T17" fmla="*/ 21 h 190"/>
              <a:gd name="T18" fmla="*/ 24 w 102"/>
              <a:gd name="T19" fmla="*/ 8 h 190"/>
              <a:gd name="T20" fmla="*/ 17 w 102"/>
              <a:gd name="T21" fmla="*/ 3 h 190"/>
              <a:gd name="T22" fmla="*/ 9 w 102"/>
              <a:gd name="T23" fmla="*/ 0 h 190"/>
              <a:gd name="T24" fmla="*/ 4 w 102"/>
              <a:gd name="T25" fmla="*/ 0 h 190"/>
              <a:gd name="T26" fmla="*/ 0 w 102"/>
              <a:gd name="T27" fmla="*/ 7 h 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190"/>
              <a:gd name="T44" fmla="*/ 102 w 102"/>
              <a:gd name="T45" fmla="*/ 190 h 1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190">
                <a:moveTo>
                  <a:pt x="0" y="41"/>
                </a:moveTo>
                <a:lnTo>
                  <a:pt x="9" y="69"/>
                </a:lnTo>
                <a:lnTo>
                  <a:pt x="27" y="93"/>
                </a:lnTo>
                <a:lnTo>
                  <a:pt x="18" y="159"/>
                </a:lnTo>
                <a:lnTo>
                  <a:pt x="25" y="181"/>
                </a:lnTo>
                <a:lnTo>
                  <a:pt x="47" y="190"/>
                </a:lnTo>
                <a:lnTo>
                  <a:pt x="79" y="188"/>
                </a:lnTo>
                <a:lnTo>
                  <a:pt x="96" y="170"/>
                </a:lnTo>
                <a:lnTo>
                  <a:pt x="96" y="126"/>
                </a:lnTo>
                <a:lnTo>
                  <a:pt x="102" y="49"/>
                </a:lnTo>
                <a:lnTo>
                  <a:pt x="75" y="18"/>
                </a:lnTo>
                <a:lnTo>
                  <a:pt x="38" y="0"/>
                </a:lnTo>
                <a:lnTo>
                  <a:pt x="17" y="0"/>
                </a:lnTo>
                <a:lnTo>
                  <a:pt x="0" y="4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03" name="Freeform 299"/>
          <p:cNvSpPr>
            <a:spLocks/>
          </p:cNvSpPr>
          <p:nvPr/>
        </p:nvSpPr>
        <p:spPr bwMode="auto">
          <a:xfrm>
            <a:off x="6346314" y="4585182"/>
            <a:ext cx="182563" cy="219075"/>
          </a:xfrm>
          <a:custGeom>
            <a:avLst/>
            <a:gdLst>
              <a:gd name="T0" fmla="*/ 8 w 241"/>
              <a:gd name="T1" fmla="*/ 31 h 333"/>
              <a:gd name="T2" fmla="*/ 12 w 241"/>
              <a:gd name="T3" fmla="*/ 25 h 333"/>
              <a:gd name="T4" fmla="*/ 18 w 241"/>
              <a:gd name="T5" fmla="*/ 27 h 333"/>
              <a:gd name="T6" fmla="*/ 21 w 241"/>
              <a:gd name="T7" fmla="*/ 30 h 333"/>
              <a:gd name="T8" fmla="*/ 21 w 241"/>
              <a:gd name="T9" fmla="*/ 38 h 333"/>
              <a:gd name="T10" fmla="*/ 30 w 241"/>
              <a:gd name="T11" fmla="*/ 36 h 333"/>
              <a:gd name="T12" fmla="*/ 31 w 241"/>
              <a:gd name="T13" fmla="*/ 40 h 333"/>
              <a:gd name="T14" fmla="*/ 37 w 241"/>
              <a:gd name="T15" fmla="*/ 39 h 333"/>
              <a:gd name="T16" fmla="*/ 39 w 241"/>
              <a:gd name="T17" fmla="*/ 44 h 333"/>
              <a:gd name="T18" fmla="*/ 42 w 241"/>
              <a:gd name="T19" fmla="*/ 44 h 333"/>
              <a:gd name="T20" fmla="*/ 44 w 241"/>
              <a:gd name="T21" fmla="*/ 54 h 333"/>
              <a:gd name="T22" fmla="*/ 52 w 241"/>
              <a:gd name="T23" fmla="*/ 57 h 333"/>
              <a:gd name="T24" fmla="*/ 55 w 241"/>
              <a:gd name="T25" fmla="*/ 55 h 333"/>
              <a:gd name="T26" fmla="*/ 53 w 241"/>
              <a:gd name="T27" fmla="*/ 39 h 333"/>
              <a:gd name="T28" fmla="*/ 50 w 241"/>
              <a:gd name="T29" fmla="*/ 28 h 333"/>
              <a:gd name="T30" fmla="*/ 45 w 241"/>
              <a:gd name="T31" fmla="*/ 20 h 333"/>
              <a:gd name="T32" fmla="*/ 38 w 241"/>
              <a:gd name="T33" fmla="*/ 21 h 333"/>
              <a:gd name="T34" fmla="*/ 33 w 241"/>
              <a:gd name="T35" fmla="*/ 19 h 333"/>
              <a:gd name="T36" fmla="*/ 31 w 241"/>
              <a:gd name="T37" fmla="*/ 15 h 333"/>
              <a:gd name="T38" fmla="*/ 33 w 241"/>
              <a:gd name="T39" fmla="*/ 4 h 333"/>
              <a:gd name="T40" fmla="*/ 30 w 241"/>
              <a:gd name="T41" fmla="*/ 0 h 333"/>
              <a:gd name="T42" fmla="*/ 23 w 241"/>
              <a:gd name="T43" fmla="*/ 3 h 333"/>
              <a:gd name="T44" fmla="*/ 15 w 241"/>
              <a:gd name="T45" fmla="*/ 3 h 333"/>
              <a:gd name="T46" fmla="*/ 10 w 241"/>
              <a:gd name="T47" fmla="*/ 4 h 333"/>
              <a:gd name="T48" fmla="*/ 4 w 241"/>
              <a:gd name="T49" fmla="*/ 2 h 333"/>
              <a:gd name="T50" fmla="*/ 0 w 241"/>
              <a:gd name="T51" fmla="*/ 14 h 333"/>
              <a:gd name="T52" fmla="*/ 3 w 241"/>
              <a:gd name="T53" fmla="*/ 22 h 333"/>
              <a:gd name="T54" fmla="*/ 0 w 241"/>
              <a:gd name="T55" fmla="*/ 30 h 333"/>
              <a:gd name="T56" fmla="*/ 8 w 241"/>
              <a:gd name="T57" fmla="*/ 31 h 3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1"/>
              <a:gd name="T88" fmla="*/ 0 h 333"/>
              <a:gd name="T89" fmla="*/ 241 w 241"/>
              <a:gd name="T90" fmla="*/ 333 h 3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1" h="333">
                <a:moveTo>
                  <a:pt x="34" y="181"/>
                </a:moveTo>
                <a:lnTo>
                  <a:pt x="55" y="146"/>
                </a:lnTo>
                <a:lnTo>
                  <a:pt x="77" y="157"/>
                </a:lnTo>
                <a:lnTo>
                  <a:pt x="93" y="173"/>
                </a:lnTo>
                <a:lnTo>
                  <a:pt x="93" y="223"/>
                </a:lnTo>
                <a:lnTo>
                  <a:pt x="133" y="210"/>
                </a:lnTo>
                <a:lnTo>
                  <a:pt x="134" y="233"/>
                </a:lnTo>
                <a:lnTo>
                  <a:pt x="162" y="229"/>
                </a:lnTo>
                <a:lnTo>
                  <a:pt x="170" y="253"/>
                </a:lnTo>
                <a:lnTo>
                  <a:pt x="186" y="254"/>
                </a:lnTo>
                <a:lnTo>
                  <a:pt x="194" y="313"/>
                </a:lnTo>
                <a:lnTo>
                  <a:pt x="226" y="333"/>
                </a:lnTo>
                <a:lnTo>
                  <a:pt x="241" y="320"/>
                </a:lnTo>
                <a:lnTo>
                  <a:pt x="234" y="227"/>
                </a:lnTo>
                <a:lnTo>
                  <a:pt x="218" y="165"/>
                </a:lnTo>
                <a:lnTo>
                  <a:pt x="199" y="119"/>
                </a:lnTo>
                <a:lnTo>
                  <a:pt x="167" y="121"/>
                </a:lnTo>
                <a:lnTo>
                  <a:pt x="145" y="112"/>
                </a:lnTo>
                <a:lnTo>
                  <a:pt x="138" y="90"/>
                </a:lnTo>
                <a:lnTo>
                  <a:pt x="147" y="24"/>
                </a:lnTo>
                <a:lnTo>
                  <a:pt x="129" y="0"/>
                </a:lnTo>
                <a:lnTo>
                  <a:pt x="102" y="18"/>
                </a:lnTo>
                <a:lnTo>
                  <a:pt x="64" y="18"/>
                </a:lnTo>
                <a:lnTo>
                  <a:pt x="42" y="24"/>
                </a:lnTo>
                <a:lnTo>
                  <a:pt x="19" y="9"/>
                </a:lnTo>
                <a:lnTo>
                  <a:pt x="1" y="80"/>
                </a:lnTo>
                <a:lnTo>
                  <a:pt x="13" y="130"/>
                </a:lnTo>
                <a:lnTo>
                  <a:pt x="0" y="173"/>
                </a:lnTo>
                <a:lnTo>
                  <a:pt x="34" y="18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04" name="Freeform 300"/>
          <p:cNvSpPr>
            <a:spLocks/>
          </p:cNvSpPr>
          <p:nvPr/>
        </p:nvSpPr>
        <p:spPr bwMode="auto">
          <a:xfrm>
            <a:off x="6606664" y="4923320"/>
            <a:ext cx="123825" cy="141288"/>
          </a:xfrm>
          <a:custGeom>
            <a:avLst/>
            <a:gdLst>
              <a:gd name="T0" fmla="*/ 29 w 163"/>
              <a:gd name="T1" fmla="*/ 0 h 218"/>
              <a:gd name="T2" fmla="*/ 33 w 163"/>
              <a:gd name="T3" fmla="*/ 9 h 218"/>
              <a:gd name="T4" fmla="*/ 37 w 163"/>
              <a:gd name="T5" fmla="*/ 9 h 218"/>
              <a:gd name="T6" fmla="*/ 35 w 163"/>
              <a:gd name="T7" fmla="*/ 13 h 218"/>
              <a:gd name="T8" fmla="*/ 35 w 163"/>
              <a:gd name="T9" fmla="*/ 16 h 218"/>
              <a:gd name="T10" fmla="*/ 32 w 163"/>
              <a:gd name="T11" fmla="*/ 16 h 218"/>
              <a:gd name="T12" fmla="*/ 33 w 163"/>
              <a:gd name="T13" fmla="*/ 22 h 218"/>
              <a:gd name="T14" fmla="*/ 37 w 163"/>
              <a:gd name="T15" fmla="*/ 25 h 218"/>
              <a:gd name="T16" fmla="*/ 36 w 163"/>
              <a:gd name="T17" fmla="*/ 28 h 218"/>
              <a:gd name="T18" fmla="*/ 33 w 163"/>
              <a:gd name="T19" fmla="*/ 27 h 218"/>
              <a:gd name="T20" fmla="*/ 32 w 163"/>
              <a:gd name="T21" fmla="*/ 30 h 218"/>
              <a:gd name="T22" fmla="*/ 28 w 163"/>
              <a:gd name="T23" fmla="*/ 30 h 218"/>
              <a:gd name="T24" fmla="*/ 24 w 163"/>
              <a:gd name="T25" fmla="*/ 33 h 218"/>
              <a:gd name="T26" fmla="*/ 19 w 163"/>
              <a:gd name="T27" fmla="*/ 36 h 218"/>
              <a:gd name="T28" fmla="*/ 16 w 163"/>
              <a:gd name="T29" fmla="*/ 36 h 218"/>
              <a:gd name="T30" fmla="*/ 15 w 163"/>
              <a:gd name="T31" fmla="*/ 33 h 218"/>
              <a:gd name="T32" fmla="*/ 18 w 163"/>
              <a:gd name="T33" fmla="*/ 30 h 218"/>
              <a:gd name="T34" fmla="*/ 9 w 163"/>
              <a:gd name="T35" fmla="*/ 29 h 218"/>
              <a:gd name="T36" fmla="*/ 6 w 163"/>
              <a:gd name="T37" fmla="*/ 31 h 218"/>
              <a:gd name="T38" fmla="*/ 2 w 163"/>
              <a:gd name="T39" fmla="*/ 29 h 218"/>
              <a:gd name="T40" fmla="*/ 4 w 163"/>
              <a:gd name="T41" fmla="*/ 27 h 218"/>
              <a:gd name="T42" fmla="*/ 8 w 163"/>
              <a:gd name="T43" fmla="*/ 27 h 218"/>
              <a:gd name="T44" fmla="*/ 11 w 163"/>
              <a:gd name="T45" fmla="*/ 25 h 218"/>
              <a:gd name="T46" fmla="*/ 12 w 163"/>
              <a:gd name="T47" fmla="*/ 22 h 218"/>
              <a:gd name="T48" fmla="*/ 11 w 163"/>
              <a:gd name="T49" fmla="*/ 18 h 218"/>
              <a:gd name="T50" fmla="*/ 8 w 163"/>
              <a:gd name="T51" fmla="*/ 15 h 218"/>
              <a:gd name="T52" fmla="*/ 5 w 163"/>
              <a:gd name="T53" fmla="*/ 15 h 218"/>
              <a:gd name="T54" fmla="*/ 0 w 163"/>
              <a:gd name="T55" fmla="*/ 12 h 218"/>
              <a:gd name="T56" fmla="*/ 6 w 163"/>
              <a:gd name="T57" fmla="*/ 4 h 218"/>
              <a:gd name="T58" fmla="*/ 9 w 163"/>
              <a:gd name="T59" fmla="*/ 2 h 218"/>
              <a:gd name="T60" fmla="*/ 12 w 163"/>
              <a:gd name="T61" fmla="*/ 3 h 218"/>
              <a:gd name="T62" fmla="*/ 11 w 163"/>
              <a:gd name="T63" fmla="*/ 7 h 218"/>
              <a:gd name="T64" fmla="*/ 18 w 163"/>
              <a:gd name="T65" fmla="*/ 7 h 218"/>
              <a:gd name="T66" fmla="*/ 20 w 163"/>
              <a:gd name="T67" fmla="*/ 4 h 218"/>
              <a:gd name="T68" fmla="*/ 23 w 163"/>
              <a:gd name="T69" fmla="*/ 2 h 218"/>
              <a:gd name="T70" fmla="*/ 29 w 163"/>
              <a:gd name="T71" fmla="*/ 0 h 2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3"/>
              <a:gd name="T109" fmla="*/ 0 h 218"/>
              <a:gd name="T110" fmla="*/ 163 w 163"/>
              <a:gd name="T111" fmla="*/ 218 h 2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3" h="218">
                <a:moveTo>
                  <a:pt x="127" y="0"/>
                </a:moveTo>
                <a:lnTo>
                  <a:pt x="147" y="54"/>
                </a:lnTo>
                <a:lnTo>
                  <a:pt x="163" y="57"/>
                </a:lnTo>
                <a:lnTo>
                  <a:pt x="153" y="75"/>
                </a:lnTo>
                <a:lnTo>
                  <a:pt x="153" y="92"/>
                </a:lnTo>
                <a:lnTo>
                  <a:pt x="137" y="98"/>
                </a:lnTo>
                <a:lnTo>
                  <a:pt x="143" y="131"/>
                </a:lnTo>
                <a:lnTo>
                  <a:pt x="163" y="153"/>
                </a:lnTo>
                <a:lnTo>
                  <a:pt x="157" y="168"/>
                </a:lnTo>
                <a:lnTo>
                  <a:pt x="146" y="165"/>
                </a:lnTo>
                <a:lnTo>
                  <a:pt x="140" y="180"/>
                </a:lnTo>
                <a:lnTo>
                  <a:pt x="124" y="178"/>
                </a:lnTo>
                <a:lnTo>
                  <a:pt x="107" y="201"/>
                </a:lnTo>
                <a:lnTo>
                  <a:pt x="81" y="218"/>
                </a:lnTo>
                <a:lnTo>
                  <a:pt x="68" y="215"/>
                </a:lnTo>
                <a:lnTo>
                  <a:pt x="64" y="201"/>
                </a:lnTo>
                <a:lnTo>
                  <a:pt x="80" y="181"/>
                </a:lnTo>
                <a:lnTo>
                  <a:pt x="38" y="176"/>
                </a:lnTo>
                <a:lnTo>
                  <a:pt x="26" y="185"/>
                </a:lnTo>
                <a:lnTo>
                  <a:pt x="11" y="175"/>
                </a:lnTo>
                <a:lnTo>
                  <a:pt x="18" y="164"/>
                </a:lnTo>
                <a:lnTo>
                  <a:pt x="36" y="161"/>
                </a:lnTo>
                <a:lnTo>
                  <a:pt x="49" y="151"/>
                </a:lnTo>
                <a:lnTo>
                  <a:pt x="54" y="133"/>
                </a:lnTo>
                <a:lnTo>
                  <a:pt x="48" y="111"/>
                </a:lnTo>
                <a:lnTo>
                  <a:pt x="35" y="90"/>
                </a:lnTo>
                <a:lnTo>
                  <a:pt x="21" y="88"/>
                </a:lnTo>
                <a:lnTo>
                  <a:pt x="0" y="74"/>
                </a:lnTo>
                <a:lnTo>
                  <a:pt x="25" y="27"/>
                </a:lnTo>
                <a:lnTo>
                  <a:pt x="39" y="12"/>
                </a:lnTo>
                <a:lnTo>
                  <a:pt x="52" y="18"/>
                </a:lnTo>
                <a:lnTo>
                  <a:pt x="49" y="42"/>
                </a:lnTo>
                <a:lnTo>
                  <a:pt x="77" y="39"/>
                </a:lnTo>
                <a:lnTo>
                  <a:pt x="87" y="21"/>
                </a:lnTo>
                <a:lnTo>
                  <a:pt x="103" y="9"/>
                </a:lnTo>
                <a:lnTo>
                  <a:pt x="127" y="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05" name="Freeform 301"/>
          <p:cNvSpPr>
            <a:spLocks/>
          </p:cNvSpPr>
          <p:nvPr/>
        </p:nvSpPr>
        <p:spPr bwMode="auto">
          <a:xfrm>
            <a:off x="6822564" y="5028095"/>
            <a:ext cx="95250" cy="109538"/>
          </a:xfrm>
          <a:custGeom>
            <a:avLst/>
            <a:gdLst>
              <a:gd name="T0" fmla="*/ 24 w 127"/>
              <a:gd name="T1" fmla="*/ 18 h 169"/>
              <a:gd name="T2" fmla="*/ 28 w 127"/>
              <a:gd name="T3" fmla="*/ 22 h 169"/>
              <a:gd name="T4" fmla="*/ 26 w 127"/>
              <a:gd name="T5" fmla="*/ 27 h 169"/>
              <a:gd name="T6" fmla="*/ 16 w 127"/>
              <a:gd name="T7" fmla="*/ 28 h 169"/>
              <a:gd name="T8" fmla="*/ 15 w 127"/>
              <a:gd name="T9" fmla="*/ 25 h 169"/>
              <a:gd name="T10" fmla="*/ 5 w 127"/>
              <a:gd name="T11" fmla="*/ 26 h 169"/>
              <a:gd name="T12" fmla="*/ 0 w 127"/>
              <a:gd name="T13" fmla="*/ 24 h 169"/>
              <a:gd name="T14" fmla="*/ 4 w 127"/>
              <a:gd name="T15" fmla="*/ 15 h 169"/>
              <a:gd name="T16" fmla="*/ 6 w 127"/>
              <a:gd name="T17" fmla="*/ 8 h 169"/>
              <a:gd name="T18" fmla="*/ 8 w 127"/>
              <a:gd name="T19" fmla="*/ 6 h 169"/>
              <a:gd name="T20" fmla="*/ 7 w 127"/>
              <a:gd name="T21" fmla="*/ 4 h 169"/>
              <a:gd name="T22" fmla="*/ 8 w 127"/>
              <a:gd name="T23" fmla="*/ 0 h 169"/>
              <a:gd name="T24" fmla="*/ 11 w 127"/>
              <a:gd name="T25" fmla="*/ 2 h 169"/>
              <a:gd name="T26" fmla="*/ 19 w 127"/>
              <a:gd name="T27" fmla="*/ 0 h 169"/>
              <a:gd name="T28" fmla="*/ 22 w 127"/>
              <a:gd name="T29" fmla="*/ 1 h 169"/>
              <a:gd name="T30" fmla="*/ 22 w 127"/>
              <a:gd name="T31" fmla="*/ 6 h 169"/>
              <a:gd name="T32" fmla="*/ 24 w 127"/>
              <a:gd name="T33" fmla="*/ 10 h 169"/>
              <a:gd name="T34" fmla="*/ 23 w 127"/>
              <a:gd name="T35" fmla="*/ 14 h 169"/>
              <a:gd name="T36" fmla="*/ 24 w 127"/>
              <a:gd name="T37" fmla="*/ 18 h 1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7"/>
              <a:gd name="T58" fmla="*/ 0 h 169"/>
              <a:gd name="T59" fmla="*/ 127 w 127"/>
              <a:gd name="T60" fmla="*/ 169 h 1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7" h="169">
                <a:moveTo>
                  <a:pt x="106" y="106"/>
                </a:moveTo>
                <a:lnTo>
                  <a:pt x="127" y="134"/>
                </a:lnTo>
                <a:lnTo>
                  <a:pt x="114" y="159"/>
                </a:lnTo>
                <a:lnTo>
                  <a:pt x="69" y="169"/>
                </a:lnTo>
                <a:lnTo>
                  <a:pt x="67" y="149"/>
                </a:lnTo>
                <a:lnTo>
                  <a:pt x="21" y="156"/>
                </a:lnTo>
                <a:lnTo>
                  <a:pt x="0" y="147"/>
                </a:lnTo>
                <a:lnTo>
                  <a:pt x="18" y="88"/>
                </a:lnTo>
                <a:lnTo>
                  <a:pt x="26" y="48"/>
                </a:lnTo>
                <a:lnTo>
                  <a:pt x="35" y="35"/>
                </a:lnTo>
                <a:lnTo>
                  <a:pt x="31" y="22"/>
                </a:lnTo>
                <a:lnTo>
                  <a:pt x="37" y="1"/>
                </a:lnTo>
                <a:lnTo>
                  <a:pt x="48" y="9"/>
                </a:lnTo>
                <a:lnTo>
                  <a:pt x="85" y="0"/>
                </a:lnTo>
                <a:lnTo>
                  <a:pt x="100" y="6"/>
                </a:lnTo>
                <a:lnTo>
                  <a:pt x="100" y="37"/>
                </a:lnTo>
                <a:lnTo>
                  <a:pt x="108" y="61"/>
                </a:lnTo>
                <a:lnTo>
                  <a:pt x="103" y="85"/>
                </a:lnTo>
                <a:lnTo>
                  <a:pt x="106" y="10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06" name="Freeform 302"/>
          <p:cNvSpPr>
            <a:spLocks/>
          </p:cNvSpPr>
          <p:nvPr/>
        </p:nvSpPr>
        <p:spPr bwMode="auto">
          <a:xfrm>
            <a:off x="6381239" y="6086957"/>
            <a:ext cx="61913" cy="50800"/>
          </a:xfrm>
          <a:custGeom>
            <a:avLst/>
            <a:gdLst>
              <a:gd name="T0" fmla="*/ 5 w 82"/>
              <a:gd name="T1" fmla="*/ 3 h 77"/>
              <a:gd name="T2" fmla="*/ 8 w 82"/>
              <a:gd name="T3" fmla="*/ 2 h 77"/>
              <a:gd name="T4" fmla="*/ 11 w 82"/>
              <a:gd name="T5" fmla="*/ 1 h 77"/>
              <a:gd name="T6" fmla="*/ 11 w 82"/>
              <a:gd name="T7" fmla="*/ 0 h 77"/>
              <a:gd name="T8" fmla="*/ 13 w 82"/>
              <a:gd name="T9" fmla="*/ 1 h 77"/>
              <a:gd name="T10" fmla="*/ 14 w 82"/>
              <a:gd name="T11" fmla="*/ 3 h 77"/>
              <a:gd name="T12" fmla="*/ 17 w 82"/>
              <a:gd name="T13" fmla="*/ 3 h 77"/>
              <a:gd name="T14" fmla="*/ 17 w 82"/>
              <a:gd name="T15" fmla="*/ 2 h 77"/>
              <a:gd name="T16" fmla="*/ 19 w 82"/>
              <a:gd name="T17" fmla="*/ 4 h 77"/>
              <a:gd name="T18" fmla="*/ 19 w 82"/>
              <a:gd name="T19" fmla="*/ 7 h 77"/>
              <a:gd name="T20" fmla="*/ 16 w 82"/>
              <a:gd name="T21" fmla="*/ 8 h 77"/>
              <a:gd name="T22" fmla="*/ 17 w 82"/>
              <a:gd name="T23" fmla="*/ 10 h 77"/>
              <a:gd name="T24" fmla="*/ 15 w 82"/>
              <a:gd name="T25" fmla="*/ 12 h 77"/>
              <a:gd name="T26" fmla="*/ 11 w 82"/>
              <a:gd name="T27" fmla="*/ 12 h 77"/>
              <a:gd name="T28" fmla="*/ 10 w 82"/>
              <a:gd name="T29" fmla="*/ 12 h 77"/>
              <a:gd name="T30" fmla="*/ 1 w 82"/>
              <a:gd name="T31" fmla="*/ 13 h 77"/>
              <a:gd name="T32" fmla="*/ 0 w 82"/>
              <a:gd name="T33" fmla="*/ 10 h 77"/>
              <a:gd name="T34" fmla="*/ 0 w 82"/>
              <a:gd name="T35" fmla="*/ 8 h 77"/>
              <a:gd name="T36" fmla="*/ 0 w 82"/>
              <a:gd name="T37" fmla="*/ 6 h 77"/>
              <a:gd name="T38" fmla="*/ 1 w 82"/>
              <a:gd name="T39" fmla="*/ 5 h 77"/>
              <a:gd name="T40" fmla="*/ 5 w 82"/>
              <a:gd name="T41" fmla="*/ 3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77"/>
              <a:gd name="T65" fmla="*/ 82 w 82"/>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77">
                <a:moveTo>
                  <a:pt x="24" y="18"/>
                </a:moveTo>
                <a:lnTo>
                  <a:pt x="34" y="10"/>
                </a:lnTo>
                <a:lnTo>
                  <a:pt x="48" y="7"/>
                </a:lnTo>
                <a:lnTo>
                  <a:pt x="51" y="0"/>
                </a:lnTo>
                <a:lnTo>
                  <a:pt x="57" y="7"/>
                </a:lnTo>
                <a:lnTo>
                  <a:pt x="62" y="16"/>
                </a:lnTo>
                <a:lnTo>
                  <a:pt x="73" y="16"/>
                </a:lnTo>
                <a:lnTo>
                  <a:pt x="76" y="14"/>
                </a:lnTo>
                <a:lnTo>
                  <a:pt x="82" y="21"/>
                </a:lnTo>
                <a:lnTo>
                  <a:pt x="81" y="41"/>
                </a:lnTo>
                <a:lnTo>
                  <a:pt x="71" y="46"/>
                </a:lnTo>
                <a:lnTo>
                  <a:pt x="76" y="56"/>
                </a:lnTo>
                <a:lnTo>
                  <a:pt x="66" y="67"/>
                </a:lnTo>
                <a:lnTo>
                  <a:pt x="48" y="67"/>
                </a:lnTo>
                <a:lnTo>
                  <a:pt x="45" y="73"/>
                </a:lnTo>
                <a:lnTo>
                  <a:pt x="7" y="77"/>
                </a:lnTo>
                <a:lnTo>
                  <a:pt x="1" y="61"/>
                </a:lnTo>
                <a:lnTo>
                  <a:pt x="0" y="46"/>
                </a:lnTo>
                <a:lnTo>
                  <a:pt x="0" y="35"/>
                </a:lnTo>
                <a:lnTo>
                  <a:pt x="6" y="29"/>
                </a:lnTo>
                <a:lnTo>
                  <a:pt x="24" y="18"/>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07" name="Freeform 303"/>
          <p:cNvSpPr>
            <a:spLocks/>
          </p:cNvSpPr>
          <p:nvPr/>
        </p:nvSpPr>
        <p:spPr bwMode="auto">
          <a:xfrm>
            <a:off x="6386002" y="6002820"/>
            <a:ext cx="82550" cy="50800"/>
          </a:xfrm>
          <a:custGeom>
            <a:avLst/>
            <a:gdLst>
              <a:gd name="T0" fmla="*/ 8 w 110"/>
              <a:gd name="T1" fmla="*/ 11 h 75"/>
              <a:gd name="T2" fmla="*/ 11 w 110"/>
              <a:gd name="T3" fmla="*/ 10 h 75"/>
              <a:gd name="T4" fmla="*/ 13 w 110"/>
              <a:gd name="T5" fmla="*/ 12 h 75"/>
              <a:gd name="T6" fmla="*/ 16 w 110"/>
              <a:gd name="T7" fmla="*/ 11 h 75"/>
              <a:gd name="T8" fmla="*/ 17 w 110"/>
              <a:gd name="T9" fmla="*/ 11 h 75"/>
              <a:gd name="T10" fmla="*/ 18 w 110"/>
              <a:gd name="T11" fmla="*/ 7 h 75"/>
              <a:gd name="T12" fmla="*/ 23 w 110"/>
              <a:gd name="T13" fmla="*/ 7 h 75"/>
              <a:gd name="T14" fmla="*/ 25 w 110"/>
              <a:gd name="T15" fmla="*/ 3 h 75"/>
              <a:gd name="T16" fmla="*/ 23 w 110"/>
              <a:gd name="T17" fmla="*/ 1 h 75"/>
              <a:gd name="T18" fmla="*/ 17 w 110"/>
              <a:gd name="T19" fmla="*/ 1 h 75"/>
              <a:gd name="T20" fmla="*/ 11 w 110"/>
              <a:gd name="T21" fmla="*/ 0 h 75"/>
              <a:gd name="T22" fmla="*/ 9 w 110"/>
              <a:gd name="T23" fmla="*/ 2 h 75"/>
              <a:gd name="T24" fmla="*/ 1 w 110"/>
              <a:gd name="T25" fmla="*/ 2 h 75"/>
              <a:gd name="T26" fmla="*/ 2 w 110"/>
              <a:gd name="T27" fmla="*/ 8 h 75"/>
              <a:gd name="T28" fmla="*/ 1 w 110"/>
              <a:gd name="T29" fmla="*/ 8 h 75"/>
              <a:gd name="T30" fmla="*/ 0 w 110"/>
              <a:gd name="T31" fmla="*/ 9 h 75"/>
              <a:gd name="T32" fmla="*/ 1 w 110"/>
              <a:gd name="T33" fmla="*/ 11 h 75"/>
              <a:gd name="T34" fmla="*/ 3 w 110"/>
              <a:gd name="T35" fmla="*/ 10 h 75"/>
              <a:gd name="T36" fmla="*/ 4 w 110"/>
              <a:gd name="T37" fmla="*/ 12 h 75"/>
              <a:gd name="T38" fmla="*/ 3 w 110"/>
              <a:gd name="T39" fmla="*/ 13 h 75"/>
              <a:gd name="T40" fmla="*/ 5 w 110"/>
              <a:gd name="T41" fmla="*/ 14 h 75"/>
              <a:gd name="T42" fmla="*/ 7 w 110"/>
              <a:gd name="T43" fmla="*/ 13 h 75"/>
              <a:gd name="T44" fmla="*/ 8 w 110"/>
              <a:gd name="T45" fmla="*/ 11 h 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
              <a:gd name="T70" fmla="*/ 0 h 75"/>
              <a:gd name="T71" fmla="*/ 110 w 110"/>
              <a:gd name="T72" fmla="*/ 75 h 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 h="75">
                <a:moveTo>
                  <a:pt x="37" y="58"/>
                </a:moveTo>
                <a:lnTo>
                  <a:pt x="49" y="57"/>
                </a:lnTo>
                <a:lnTo>
                  <a:pt x="60" y="65"/>
                </a:lnTo>
                <a:lnTo>
                  <a:pt x="70" y="60"/>
                </a:lnTo>
                <a:lnTo>
                  <a:pt x="76" y="62"/>
                </a:lnTo>
                <a:lnTo>
                  <a:pt x="80" y="38"/>
                </a:lnTo>
                <a:lnTo>
                  <a:pt x="104" y="37"/>
                </a:lnTo>
                <a:lnTo>
                  <a:pt x="110" y="18"/>
                </a:lnTo>
                <a:lnTo>
                  <a:pt x="104" y="6"/>
                </a:lnTo>
                <a:lnTo>
                  <a:pt x="79" y="6"/>
                </a:lnTo>
                <a:lnTo>
                  <a:pt x="49" y="0"/>
                </a:lnTo>
                <a:lnTo>
                  <a:pt x="40" y="12"/>
                </a:lnTo>
                <a:lnTo>
                  <a:pt x="7" y="12"/>
                </a:lnTo>
                <a:lnTo>
                  <a:pt x="9" y="42"/>
                </a:lnTo>
                <a:lnTo>
                  <a:pt x="6" y="45"/>
                </a:lnTo>
                <a:lnTo>
                  <a:pt x="0" y="52"/>
                </a:lnTo>
                <a:lnTo>
                  <a:pt x="6" y="60"/>
                </a:lnTo>
                <a:lnTo>
                  <a:pt x="15" y="56"/>
                </a:lnTo>
                <a:lnTo>
                  <a:pt x="19" y="65"/>
                </a:lnTo>
                <a:lnTo>
                  <a:pt x="14" y="72"/>
                </a:lnTo>
                <a:lnTo>
                  <a:pt x="21" y="75"/>
                </a:lnTo>
                <a:lnTo>
                  <a:pt x="29" y="73"/>
                </a:lnTo>
                <a:lnTo>
                  <a:pt x="37" y="58"/>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08" name="Freeform 304"/>
          <p:cNvSpPr>
            <a:spLocks/>
          </p:cNvSpPr>
          <p:nvPr/>
        </p:nvSpPr>
        <p:spPr bwMode="auto">
          <a:xfrm>
            <a:off x="6419339" y="6077432"/>
            <a:ext cx="23813" cy="20638"/>
          </a:xfrm>
          <a:custGeom>
            <a:avLst/>
            <a:gdLst>
              <a:gd name="T0" fmla="*/ 6 w 31"/>
              <a:gd name="T1" fmla="*/ 5 h 32"/>
              <a:gd name="T2" fmla="*/ 7 w 31"/>
              <a:gd name="T3" fmla="*/ 4 h 32"/>
              <a:gd name="T4" fmla="*/ 4 w 31"/>
              <a:gd name="T5" fmla="*/ 4 h 32"/>
              <a:gd name="T6" fmla="*/ 3 w 31"/>
              <a:gd name="T7" fmla="*/ 3 h 32"/>
              <a:gd name="T8" fmla="*/ 4 w 31"/>
              <a:gd name="T9" fmla="*/ 3 h 32"/>
              <a:gd name="T10" fmla="*/ 5 w 31"/>
              <a:gd name="T11" fmla="*/ 3 h 32"/>
              <a:gd name="T12" fmla="*/ 7 w 31"/>
              <a:gd name="T13" fmla="*/ 1 h 32"/>
              <a:gd name="T14" fmla="*/ 5 w 31"/>
              <a:gd name="T15" fmla="*/ 0 h 32"/>
              <a:gd name="T16" fmla="*/ 4 w 31"/>
              <a:gd name="T17" fmla="*/ 0 h 32"/>
              <a:gd name="T18" fmla="*/ 3 w 31"/>
              <a:gd name="T19" fmla="*/ 0 h 32"/>
              <a:gd name="T20" fmla="*/ 4 w 31"/>
              <a:gd name="T21" fmla="*/ 1 h 32"/>
              <a:gd name="T22" fmla="*/ 0 w 31"/>
              <a:gd name="T23" fmla="*/ 2 h 32"/>
              <a:gd name="T24" fmla="*/ 0 w 31"/>
              <a:gd name="T25" fmla="*/ 3 h 32"/>
              <a:gd name="T26" fmla="*/ 1 w 31"/>
              <a:gd name="T27" fmla="*/ 4 h 32"/>
              <a:gd name="T28" fmla="*/ 2 w 31"/>
              <a:gd name="T29" fmla="*/ 5 h 32"/>
              <a:gd name="T30" fmla="*/ 5 w 31"/>
              <a:gd name="T31" fmla="*/ 5 h 32"/>
              <a:gd name="T32" fmla="*/ 6 w 31"/>
              <a:gd name="T33" fmla="*/ 5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2"/>
              <a:gd name="T53" fmla="*/ 31 w 31"/>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2">
                <a:moveTo>
                  <a:pt x="25" y="30"/>
                </a:moveTo>
                <a:lnTo>
                  <a:pt x="28" y="26"/>
                </a:lnTo>
                <a:lnTo>
                  <a:pt x="18" y="23"/>
                </a:lnTo>
                <a:lnTo>
                  <a:pt x="15" y="19"/>
                </a:lnTo>
                <a:lnTo>
                  <a:pt x="18" y="17"/>
                </a:lnTo>
                <a:lnTo>
                  <a:pt x="23" y="18"/>
                </a:lnTo>
                <a:lnTo>
                  <a:pt x="31" y="8"/>
                </a:lnTo>
                <a:lnTo>
                  <a:pt x="22" y="1"/>
                </a:lnTo>
                <a:lnTo>
                  <a:pt x="18" y="0"/>
                </a:lnTo>
                <a:lnTo>
                  <a:pt x="15" y="3"/>
                </a:lnTo>
                <a:lnTo>
                  <a:pt x="16" y="8"/>
                </a:lnTo>
                <a:lnTo>
                  <a:pt x="0" y="10"/>
                </a:lnTo>
                <a:lnTo>
                  <a:pt x="0" y="16"/>
                </a:lnTo>
                <a:lnTo>
                  <a:pt x="6" y="23"/>
                </a:lnTo>
                <a:lnTo>
                  <a:pt x="11" y="32"/>
                </a:lnTo>
                <a:lnTo>
                  <a:pt x="22" y="32"/>
                </a:lnTo>
                <a:lnTo>
                  <a:pt x="25" y="3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09" name="Freeform 305"/>
          <p:cNvSpPr>
            <a:spLocks/>
          </p:cNvSpPr>
          <p:nvPr/>
        </p:nvSpPr>
        <p:spPr bwMode="auto">
          <a:xfrm>
            <a:off x="6398702" y="5905982"/>
            <a:ext cx="100013" cy="103188"/>
          </a:xfrm>
          <a:custGeom>
            <a:avLst/>
            <a:gdLst>
              <a:gd name="T0" fmla="*/ 18 w 134"/>
              <a:gd name="T1" fmla="*/ 21 h 154"/>
              <a:gd name="T2" fmla="*/ 22 w 134"/>
              <a:gd name="T3" fmla="*/ 19 h 154"/>
              <a:gd name="T4" fmla="*/ 26 w 134"/>
              <a:gd name="T5" fmla="*/ 19 h 154"/>
              <a:gd name="T6" fmla="*/ 25 w 134"/>
              <a:gd name="T7" fmla="*/ 15 h 154"/>
              <a:gd name="T8" fmla="*/ 30 w 134"/>
              <a:gd name="T9" fmla="*/ 9 h 154"/>
              <a:gd name="T10" fmla="*/ 29 w 134"/>
              <a:gd name="T11" fmla="*/ 8 h 154"/>
              <a:gd name="T12" fmla="*/ 24 w 134"/>
              <a:gd name="T13" fmla="*/ 8 h 154"/>
              <a:gd name="T14" fmla="*/ 22 w 134"/>
              <a:gd name="T15" fmla="*/ 8 h 154"/>
              <a:gd name="T16" fmla="*/ 19 w 134"/>
              <a:gd name="T17" fmla="*/ 7 h 154"/>
              <a:gd name="T18" fmla="*/ 17 w 134"/>
              <a:gd name="T19" fmla="*/ 2 h 154"/>
              <a:gd name="T20" fmla="*/ 12 w 134"/>
              <a:gd name="T21" fmla="*/ 0 h 154"/>
              <a:gd name="T22" fmla="*/ 9 w 134"/>
              <a:gd name="T23" fmla="*/ 2 h 154"/>
              <a:gd name="T24" fmla="*/ 6 w 134"/>
              <a:gd name="T25" fmla="*/ 5 h 154"/>
              <a:gd name="T26" fmla="*/ 7 w 134"/>
              <a:gd name="T27" fmla="*/ 10 h 154"/>
              <a:gd name="T28" fmla="*/ 3 w 134"/>
              <a:gd name="T29" fmla="*/ 12 h 154"/>
              <a:gd name="T30" fmla="*/ 3 w 134"/>
              <a:gd name="T31" fmla="*/ 14 h 154"/>
              <a:gd name="T32" fmla="*/ 0 w 134"/>
              <a:gd name="T33" fmla="*/ 15 h 154"/>
              <a:gd name="T34" fmla="*/ 0 w 134"/>
              <a:gd name="T35" fmla="*/ 18 h 154"/>
              <a:gd name="T36" fmla="*/ 3 w 134"/>
              <a:gd name="T37" fmla="*/ 21 h 154"/>
              <a:gd name="T38" fmla="*/ 2 w 134"/>
              <a:gd name="T39" fmla="*/ 23 h 154"/>
              <a:gd name="T40" fmla="*/ 5 w 134"/>
              <a:gd name="T41" fmla="*/ 24 h 154"/>
              <a:gd name="T42" fmla="*/ 7 w 134"/>
              <a:gd name="T43" fmla="*/ 24 h 154"/>
              <a:gd name="T44" fmla="*/ 7 w 134"/>
              <a:gd name="T45" fmla="*/ 26 h 154"/>
              <a:gd name="T46" fmla="*/ 14 w 134"/>
              <a:gd name="T47" fmla="*/ 27 h 154"/>
              <a:gd name="T48" fmla="*/ 15 w 134"/>
              <a:gd name="T49" fmla="*/ 26 h 154"/>
              <a:gd name="T50" fmla="*/ 13 w 134"/>
              <a:gd name="T51" fmla="*/ 24 h 154"/>
              <a:gd name="T52" fmla="*/ 14 w 134"/>
              <a:gd name="T53" fmla="*/ 22 h 154"/>
              <a:gd name="T54" fmla="*/ 16 w 134"/>
              <a:gd name="T55" fmla="*/ 21 h 154"/>
              <a:gd name="T56" fmla="*/ 18 w 134"/>
              <a:gd name="T57" fmla="*/ 21 h 1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4"/>
              <a:gd name="T88" fmla="*/ 0 h 154"/>
              <a:gd name="T89" fmla="*/ 134 w 134"/>
              <a:gd name="T90" fmla="*/ 154 h 1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4" h="154">
                <a:moveTo>
                  <a:pt x="83" y="118"/>
                </a:moveTo>
                <a:lnTo>
                  <a:pt x="100" y="109"/>
                </a:lnTo>
                <a:lnTo>
                  <a:pt x="117" y="108"/>
                </a:lnTo>
                <a:lnTo>
                  <a:pt x="114" y="86"/>
                </a:lnTo>
                <a:lnTo>
                  <a:pt x="134" y="52"/>
                </a:lnTo>
                <a:lnTo>
                  <a:pt x="131" y="43"/>
                </a:lnTo>
                <a:lnTo>
                  <a:pt x="108" y="42"/>
                </a:lnTo>
                <a:lnTo>
                  <a:pt x="97" y="45"/>
                </a:lnTo>
                <a:lnTo>
                  <a:pt x="85" y="38"/>
                </a:lnTo>
                <a:lnTo>
                  <a:pt x="76" y="13"/>
                </a:lnTo>
                <a:lnTo>
                  <a:pt x="56" y="0"/>
                </a:lnTo>
                <a:lnTo>
                  <a:pt x="43" y="9"/>
                </a:lnTo>
                <a:lnTo>
                  <a:pt x="27" y="29"/>
                </a:lnTo>
                <a:lnTo>
                  <a:pt x="30" y="56"/>
                </a:lnTo>
                <a:lnTo>
                  <a:pt x="13" y="67"/>
                </a:lnTo>
                <a:lnTo>
                  <a:pt x="12" y="81"/>
                </a:lnTo>
                <a:lnTo>
                  <a:pt x="2" y="86"/>
                </a:lnTo>
                <a:lnTo>
                  <a:pt x="0" y="99"/>
                </a:lnTo>
                <a:lnTo>
                  <a:pt x="14" y="116"/>
                </a:lnTo>
                <a:lnTo>
                  <a:pt x="11" y="130"/>
                </a:lnTo>
                <a:lnTo>
                  <a:pt x="22" y="136"/>
                </a:lnTo>
                <a:lnTo>
                  <a:pt x="29" y="132"/>
                </a:lnTo>
                <a:lnTo>
                  <a:pt x="32" y="148"/>
                </a:lnTo>
                <a:lnTo>
                  <a:pt x="62" y="154"/>
                </a:lnTo>
                <a:lnTo>
                  <a:pt x="65" y="145"/>
                </a:lnTo>
                <a:lnTo>
                  <a:pt x="60" y="138"/>
                </a:lnTo>
                <a:lnTo>
                  <a:pt x="61" y="124"/>
                </a:lnTo>
                <a:lnTo>
                  <a:pt x="72" y="116"/>
                </a:lnTo>
                <a:lnTo>
                  <a:pt x="83" y="118"/>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10" name="Freeform 306"/>
          <p:cNvSpPr>
            <a:spLocks/>
          </p:cNvSpPr>
          <p:nvPr/>
        </p:nvSpPr>
        <p:spPr bwMode="auto">
          <a:xfrm>
            <a:off x="6432039" y="6061557"/>
            <a:ext cx="65088" cy="39688"/>
          </a:xfrm>
          <a:custGeom>
            <a:avLst/>
            <a:gdLst>
              <a:gd name="T0" fmla="*/ 14 w 86"/>
              <a:gd name="T1" fmla="*/ 2 h 63"/>
              <a:gd name="T2" fmla="*/ 17 w 86"/>
              <a:gd name="T3" fmla="*/ 6 h 63"/>
              <a:gd name="T4" fmla="*/ 20 w 86"/>
              <a:gd name="T5" fmla="*/ 7 h 63"/>
              <a:gd name="T6" fmla="*/ 20 w 86"/>
              <a:gd name="T7" fmla="*/ 9 h 63"/>
              <a:gd name="T8" fmla="*/ 18 w 86"/>
              <a:gd name="T9" fmla="*/ 10 h 63"/>
              <a:gd name="T10" fmla="*/ 17 w 86"/>
              <a:gd name="T11" fmla="*/ 8 h 63"/>
              <a:gd name="T12" fmla="*/ 16 w 86"/>
              <a:gd name="T13" fmla="*/ 10 h 63"/>
              <a:gd name="T14" fmla="*/ 14 w 86"/>
              <a:gd name="T15" fmla="*/ 8 h 63"/>
              <a:gd name="T16" fmla="*/ 12 w 86"/>
              <a:gd name="T17" fmla="*/ 8 h 63"/>
              <a:gd name="T18" fmla="*/ 10 w 86"/>
              <a:gd name="T19" fmla="*/ 9 h 63"/>
              <a:gd name="T20" fmla="*/ 8 w 86"/>
              <a:gd name="T21" fmla="*/ 8 h 63"/>
              <a:gd name="T22" fmla="*/ 7 w 86"/>
              <a:gd name="T23" fmla="*/ 10 h 63"/>
              <a:gd name="T24" fmla="*/ 4 w 86"/>
              <a:gd name="T25" fmla="*/ 10 h 63"/>
              <a:gd name="T26" fmla="*/ 2 w 86"/>
              <a:gd name="T27" fmla="*/ 9 h 63"/>
              <a:gd name="T28" fmla="*/ 3 w 86"/>
              <a:gd name="T29" fmla="*/ 8 h 63"/>
              <a:gd name="T30" fmla="*/ 0 w 86"/>
              <a:gd name="T31" fmla="*/ 8 h 63"/>
              <a:gd name="T32" fmla="*/ 0 w 86"/>
              <a:gd name="T33" fmla="*/ 7 h 63"/>
              <a:gd name="T34" fmla="*/ 0 w 86"/>
              <a:gd name="T35" fmla="*/ 7 h 63"/>
              <a:gd name="T36" fmla="*/ 2 w 86"/>
              <a:gd name="T37" fmla="*/ 7 h 63"/>
              <a:gd name="T38" fmla="*/ 4 w 86"/>
              <a:gd name="T39" fmla="*/ 5 h 63"/>
              <a:gd name="T40" fmla="*/ 1 w 86"/>
              <a:gd name="T41" fmla="*/ 4 h 63"/>
              <a:gd name="T42" fmla="*/ 2 w 86"/>
              <a:gd name="T43" fmla="*/ 2 h 63"/>
              <a:gd name="T44" fmla="*/ 1 w 86"/>
              <a:gd name="T45" fmla="*/ 1 h 63"/>
              <a:gd name="T46" fmla="*/ 1 w 86"/>
              <a:gd name="T47" fmla="*/ 0 h 63"/>
              <a:gd name="T48" fmla="*/ 4 w 86"/>
              <a:gd name="T49" fmla="*/ 0 h 63"/>
              <a:gd name="T50" fmla="*/ 6 w 86"/>
              <a:gd name="T51" fmla="*/ 3 h 63"/>
              <a:gd name="T52" fmla="*/ 9 w 86"/>
              <a:gd name="T53" fmla="*/ 2 h 63"/>
              <a:gd name="T54" fmla="*/ 9 w 86"/>
              <a:gd name="T55" fmla="*/ 3 h 63"/>
              <a:gd name="T56" fmla="*/ 14 w 86"/>
              <a:gd name="T57" fmla="*/ 2 h 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63"/>
              <a:gd name="T89" fmla="*/ 86 w 86"/>
              <a:gd name="T90" fmla="*/ 63 h 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63">
                <a:moveTo>
                  <a:pt x="61" y="13"/>
                </a:moveTo>
                <a:lnTo>
                  <a:pt x="74" y="38"/>
                </a:lnTo>
                <a:lnTo>
                  <a:pt x="85" y="46"/>
                </a:lnTo>
                <a:lnTo>
                  <a:pt x="86" y="57"/>
                </a:lnTo>
                <a:lnTo>
                  <a:pt x="80" y="60"/>
                </a:lnTo>
                <a:lnTo>
                  <a:pt x="74" y="53"/>
                </a:lnTo>
                <a:lnTo>
                  <a:pt x="69" y="63"/>
                </a:lnTo>
                <a:lnTo>
                  <a:pt x="61" y="54"/>
                </a:lnTo>
                <a:lnTo>
                  <a:pt x="55" y="52"/>
                </a:lnTo>
                <a:lnTo>
                  <a:pt x="46" y="57"/>
                </a:lnTo>
                <a:lnTo>
                  <a:pt x="33" y="54"/>
                </a:lnTo>
                <a:lnTo>
                  <a:pt x="29" y="62"/>
                </a:lnTo>
                <a:lnTo>
                  <a:pt x="16" y="63"/>
                </a:lnTo>
                <a:lnTo>
                  <a:pt x="10" y="56"/>
                </a:lnTo>
                <a:lnTo>
                  <a:pt x="13" y="52"/>
                </a:lnTo>
                <a:lnTo>
                  <a:pt x="3" y="49"/>
                </a:lnTo>
                <a:lnTo>
                  <a:pt x="0" y="45"/>
                </a:lnTo>
                <a:lnTo>
                  <a:pt x="3" y="43"/>
                </a:lnTo>
                <a:lnTo>
                  <a:pt x="8" y="44"/>
                </a:lnTo>
                <a:lnTo>
                  <a:pt x="16" y="34"/>
                </a:lnTo>
                <a:lnTo>
                  <a:pt x="7" y="27"/>
                </a:lnTo>
                <a:lnTo>
                  <a:pt x="9" y="13"/>
                </a:lnTo>
                <a:lnTo>
                  <a:pt x="5" y="8"/>
                </a:lnTo>
                <a:lnTo>
                  <a:pt x="7" y="3"/>
                </a:lnTo>
                <a:lnTo>
                  <a:pt x="18" y="0"/>
                </a:lnTo>
                <a:lnTo>
                  <a:pt x="27" y="17"/>
                </a:lnTo>
                <a:lnTo>
                  <a:pt x="37" y="10"/>
                </a:lnTo>
                <a:lnTo>
                  <a:pt x="40" y="19"/>
                </a:lnTo>
                <a:lnTo>
                  <a:pt x="61" y="1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11" name="Freeform 307"/>
          <p:cNvSpPr>
            <a:spLocks/>
          </p:cNvSpPr>
          <p:nvPr/>
        </p:nvSpPr>
        <p:spPr bwMode="auto">
          <a:xfrm>
            <a:off x="6352664" y="6131407"/>
            <a:ext cx="95250" cy="52388"/>
          </a:xfrm>
          <a:custGeom>
            <a:avLst/>
            <a:gdLst>
              <a:gd name="T0" fmla="*/ 11 w 124"/>
              <a:gd name="T1" fmla="*/ 10 h 81"/>
              <a:gd name="T2" fmla="*/ 12 w 124"/>
              <a:gd name="T3" fmla="*/ 8 h 81"/>
              <a:gd name="T4" fmla="*/ 12 w 124"/>
              <a:gd name="T5" fmla="*/ 5 h 81"/>
              <a:gd name="T6" fmla="*/ 12 w 124"/>
              <a:gd name="T7" fmla="*/ 4 h 81"/>
              <a:gd name="T8" fmla="*/ 10 w 124"/>
              <a:gd name="T9" fmla="*/ 2 h 81"/>
              <a:gd name="T10" fmla="*/ 19 w 124"/>
              <a:gd name="T11" fmla="*/ 1 h 81"/>
              <a:gd name="T12" fmla="*/ 20 w 124"/>
              <a:gd name="T13" fmla="*/ 0 h 81"/>
              <a:gd name="T14" fmla="*/ 24 w 124"/>
              <a:gd name="T15" fmla="*/ 0 h 81"/>
              <a:gd name="T16" fmla="*/ 27 w 124"/>
              <a:gd name="T17" fmla="*/ 4 h 81"/>
              <a:gd name="T18" fmla="*/ 29 w 124"/>
              <a:gd name="T19" fmla="*/ 4 h 81"/>
              <a:gd name="T20" fmla="*/ 29 w 124"/>
              <a:gd name="T21" fmla="*/ 4 h 81"/>
              <a:gd name="T22" fmla="*/ 28 w 124"/>
              <a:gd name="T23" fmla="*/ 5 h 81"/>
              <a:gd name="T24" fmla="*/ 26 w 124"/>
              <a:gd name="T25" fmla="*/ 7 h 81"/>
              <a:gd name="T26" fmla="*/ 23 w 124"/>
              <a:gd name="T27" fmla="*/ 6 h 81"/>
              <a:gd name="T28" fmla="*/ 22 w 124"/>
              <a:gd name="T29" fmla="*/ 6 h 81"/>
              <a:gd name="T30" fmla="*/ 21 w 124"/>
              <a:gd name="T31" fmla="*/ 6 h 81"/>
              <a:gd name="T32" fmla="*/ 19 w 124"/>
              <a:gd name="T33" fmla="*/ 6 h 81"/>
              <a:gd name="T34" fmla="*/ 20 w 124"/>
              <a:gd name="T35" fmla="*/ 9 h 81"/>
              <a:gd name="T36" fmla="*/ 21 w 124"/>
              <a:gd name="T37" fmla="*/ 10 h 81"/>
              <a:gd name="T38" fmla="*/ 18 w 124"/>
              <a:gd name="T39" fmla="*/ 11 h 81"/>
              <a:gd name="T40" fmla="*/ 15 w 124"/>
              <a:gd name="T41" fmla="*/ 13 h 81"/>
              <a:gd name="T42" fmla="*/ 13 w 124"/>
              <a:gd name="T43" fmla="*/ 12 h 81"/>
              <a:gd name="T44" fmla="*/ 10 w 124"/>
              <a:gd name="T45" fmla="*/ 12 h 81"/>
              <a:gd name="T46" fmla="*/ 9 w 124"/>
              <a:gd name="T47" fmla="*/ 13 h 81"/>
              <a:gd name="T48" fmla="*/ 9 w 124"/>
              <a:gd name="T49" fmla="*/ 13 h 81"/>
              <a:gd name="T50" fmla="*/ 7 w 124"/>
              <a:gd name="T51" fmla="*/ 13 h 81"/>
              <a:gd name="T52" fmla="*/ 6 w 124"/>
              <a:gd name="T53" fmla="*/ 13 h 81"/>
              <a:gd name="T54" fmla="*/ 5 w 124"/>
              <a:gd name="T55" fmla="*/ 12 h 81"/>
              <a:gd name="T56" fmla="*/ 0 w 124"/>
              <a:gd name="T57" fmla="*/ 13 h 81"/>
              <a:gd name="T58" fmla="*/ 4 w 124"/>
              <a:gd name="T59" fmla="*/ 7 h 81"/>
              <a:gd name="T60" fmla="*/ 5 w 124"/>
              <a:gd name="T61" fmla="*/ 8 h 81"/>
              <a:gd name="T62" fmla="*/ 5 w 124"/>
              <a:gd name="T63" fmla="*/ 10 h 81"/>
              <a:gd name="T64" fmla="*/ 8 w 124"/>
              <a:gd name="T65" fmla="*/ 11 h 81"/>
              <a:gd name="T66" fmla="*/ 10 w 124"/>
              <a:gd name="T67" fmla="*/ 11 h 81"/>
              <a:gd name="T68" fmla="*/ 11 w 124"/>
              <a:gd name="T69" fmla="*/ 10 h 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81"/>
              <a:gd name="T107" fmla="*/ 124 w 124"/>
              <a:gd name="T108" fmla="*/ 81 h 8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81">
                <a:moveTo>
                  <a:pt x="45" y="60"/>
                </a:moveTo>
                <a:lnTo>
                  <a:pt x="51" y="46"/>
                </a:lnTo>
                <a:lnTo>
                  <a:pt x="52" y="32"/>
                </a:lnTo>
                <a:lnTo>
                  <a:pt x="49" y="21"/>
                </a:lnTo>
                <a:lnTo>
                  <a:pt x="44" y="10"/>
                </a:lnTo>
                <a:lnTo>
                  <a:pt x="82" y="6"/>
                </a:lnTo>
                <a:lnTo>
                  <a:pt x="85" y="0"/>
                </a:lnTo>
                <a:lnTo>
                  <a:pt x="103" y="0"/>
                </a:lnTo>
                <a:lnTo>
                  <a:pt x="115" y="22"/>
                </a:lnTo>
                <a:lnTo>
                  <a:pt x="124" y="23"/>
                </a:lnTo>
                <a:lnTo>
                  <a:pt x="122" y="27"/>
                </a:lnTo>
                <a:lnTo>
                  <a:pt x="120" y="33"/>
                </a:lnTo>
                <a:lnTo>
                  <a:pt x="110" y="43"/>
                </a:lnTo>
                <a:lnTo>
                  <a:pt x="99" y="36"/>
                </a:lnTo>
                <a:lnTo>
                  <a:pt x="92" y="36"/>
                </a:lnTo>
                <a:lnTo>
                  <a:pt x="89" y="35"/>
                </a:lnTo>
                <a:lnTo>
                  <a:pt x="82" y="36"/>
                </a:lnTo>
                <a:lnTo>
                  <a:pt x="84" y="55"/>
                </a:lnTo>
                <a:lnTo>
                  <a:pt x="88" y="60"/>
                </a:lnTo>
                <a:lnTo>
                  <a:pt x="78" y="64"/>
                </a:lnTo>
                <a:lnTo>
                  <a:pt x="67" y="79"/>
                </a:lnTo>
                <a:lnTo>
                  <a:pt x="55" y="71"/>
                </a:lnTo>
                <a:lnTo>
                  <a:pt x="44" y="73"/>
                </a:lnTo>
                <a:lnTo>
                  <a:pt x="40" y="76"/>
                </a:lnTo>
                <a:lnTo>
                  <a:pt x="38" y="81"/>
                </a:lnTo>
                <a:lnTo>
                  <a:pt x="32" y="81"/>
                </a:lnTo>
                <a:lnTo>
                  <a:pt x="27" y="75"/>
                </a:lnTo>
                <a:lnTo>
                  <a:pt x="21" y="73"/>
                </a:lnTo>
                <a:lnTo>
                  <a:pt x="0" y="81"/>
                </a:lnTo>
                <a:lnTo>
                  <a:pt x="18" y="44"/>
                </a:lnTo>
                <a:lnTo>
                  <a:pt x="21" y="48"/>
                </a:lnTo>
                <a:lnTo>
                  <a:pt x="23" y="61"/>
                </a:lnTo>
                <a:lnTo>
                  <a:pt x="33" y="65"/>
                </a:lnTo>
                <a:lnTo>
                  <a:pt x="41" y="67"/>
                </a:lnTo>
                <a:lnTo>
                  <a:pt x="45" y="6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12" name="Freeform 308"/>
          <p:cNvSpPr>
            <a:spLocks/>
          </p:cNvSpPr>
          <p:nvPr/>
        </p:nvSpPr>
        <p:spPr bwMode="auto">
          <a:xfrm>
            <a:off x="6406639" y="6040920"/>
            <a:ext cx="34925" cy="44450"/>
          </a:xfrm>
          <a:custGeom>
            <a:avLst/>
            <a:gdLst>
              <a:gd name="T0" fmla="*/ 2 w 47"/>
              <a:gd name="T1" fmla="*/ 0 h 65"/>
              <a:gd name="T2" fmla="*/ 4 w 47"/>
              <a:gd name="T3" fmla="*/ 0 h 65"/>
              <a:gd name="T4" fmla="*/ 7 w 47"/>
              <a:gd name="T5" fmla="*/ 1 h 65"/>
              <a:gd name="T6" fmla="*/ 9 w 47"/>
              <a:gd name="T7" fmla="*/ 0 h 65"/>
              <a:gd name="T8" fmla="*/ 10 w 47"/>
              <a:gd name="T9" fmla="*/ 1 h 65"/>
              <a:gd name="T10" fmla="*/ 10 w 47"/>
              <a:gd name="T11" fmla="*/ 3 h 65"/>
              <a:gd name="T12" fmla="*/ 8 w 47"/>
              <a:gd name="T13" fmla="*/ 5 h 65"/>
              <a:gd name="T14" fmla="*/ 8 w 47"/>
              <a:gd name="T15" fmla="*/ 6 h 65"/>
              <a:gd name="T16" fmla="*/ 8 w 47"/>
              <a:gd name="T17" fmla="*/ 7 h 65"/>
              <a:gd name="T18" fmla="*/ 9 w 47"/>
              <a:gd name="T19" fmla="*/ 8 h 65"/>
              <a:gd name="T20" fmla="*/ 8 w 47"/>
              <a:gd name="T21" fmla="*/ 10 h 65"/>
              <a:gd name="T22" fmla="*/ 7 w 47"/>
              <a:gd name="T23" fmla="*/ 10 h 65"/>
              <a:gd name="T24" fmla="*/ 7 w 47"/>
              <a:gd name="T25" fmla="*/ 11 h 65"/>
              <a:gd name="T26" fmla="*/ 7 w 47"/>
              <a:gd name="T27" fmla="*/ 12 h 65"/>
              <a:gd name="T28" fmla="*/ 4 w 47"/>
              <a:gd name="T29" fmla="*/ 12 h 65"/>
              <a:gd name="T30" fmla="*/ 4 w 47"/>
              <a:gd name="T31" fmla="*/ 11 h 65"/>
              <a:gd name="T32" fmla="*/ 5 w 47"/>
              <a:gd name="T33" fmla="*/ 9 h 65"/>
              <a:gd name="T34" fmla="*/ 5 w 47"/>
              <a:gd name="T35" fmla="*/ 8 h 65"/>
              <a:gd name="T36" fmla="*/ 4 w 47"/>
              <a:gd name="T37" fmla="*/ 6 h 65"/>
              <a:gd name="T38" fmla="*/ 3 w 47"/>
              <a:gd name="T39" fmla="*/ 5 h 65"/>
              <a:gd name="T40" fmla="*/ 0 w 47"/>
              <a:gd name="T41" fmla="*/ 3 h 65"/>
              <a:gd name="T42" fmla="*/ 2 w 47"/>
              <a:gd name="T43" fmla="*/ 0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
              <a:gd name="T67" fmla="*/ 0 h 65"/>
              <a:gd name="T68" fmla="*/ 47 w 47"/>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 h="65">
                <a:moveTo>
                  <a:pt x="8" y="1"/>
                </a:moveTo>
                <a:lnTo>
                  <a:pt x="20" y="0"/>
                </a:lnTo>
                <a:lnTo>
                  <a:pt x="31" y="8"/>
                </a:lnTo>
                <a:lnTo>
                  <a:pt x="41" y="3"/>
                </a:lnTo>
                <a:lnTo>
                  <a:pt x="47" y="5"/>
                </a:lnTo>
                <a:lnTo>
                  <a:pt x="45" y="19"/>
                </a:lnTo>
                <a:lnTo>
                  <a:pt x="38" y="25"/>
                </a:lnTo>
                <a:lnTo>
                  <a:pt x="39" y="32"/>
                </a:lnTo>
                <a:lnTo>
                  <a:pt x="37" y="37"/>
                </a:lnTo>
                <a:lnTo>
                  <a:pt x="41" y="42"/>
                </a:lnTo>
                <a:lnTo>
                  <a:pt x="39" y="56"/>
                </a:lnTo>
                <a:lnTo>
                  <a:pt x="35" y="55"/>
                </a:lnTo>
                <a:lnTo>
                  <a:pt x="32" y="58"/>
                </a:lnTo>
                <a:lnTo>
                  <a:pt x="33" y="63"/>
                </a:lnTo>
                <a:lnTo>
                  <a:pt x="17" y="65"/>
                </a:lnTo>
                <a:lnTo>
                  <a:pt x="17" y="61"/>
                </a:lnTo>
                <a:lnTo>
                  <a:pt x="22" y="48"/>
                </a:lnTo>
                <a:lnTo>
                  <a:pt x="22" y="43"/>
                </a:lnTo>
                <a:lnTo>
                  <a:pt x="18" y="31"/>
                </a:lnTo>
                <a:lnTo>
                  <a:pt x="12" y="27"/>
                </a:lnTo>
                <a:lnTo>
                  <a:pt x="0" y="16"/>
                </a:lnTo>
                <a:lnTo>
                  <a:pt x="8" y="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13" name="Freeform 309"/>
          <p:cNvSpPr>
            <a:spLocks/>
          </p:cNvSpPr>
          <p:nvPr/>
        </p:nvSpPr>
        <p:spPr bwMode="auto">
          <a:xfrm>
            <a:off x="6432039" y="6094895"/>
            <a:ext cx="88900" cy="58738"/>
          </a:xfrm>
          <a:custGeom>
            <a:avLst/>
            <a:gdLst>
              <a:gd name="T0" fmla="*/ 16 w 117"/>
              <a:gd name="T1" fmla="*/ 15 h 90"/>
              <a:gd name="T2" fmla="*/ 22 w 117"/>
              <a:gd name="T3" fmla="*/ 15 h 90"/>
              <a:gd name="T4" fmla="*/ 24 w 117"/>
              <a:gd name="T5" fmla="*/ 12 h 90"/>
              <a:gd name="T6" fmla="*/ 26 w 117"/>
              <a:gd name="T7" fmla="*/ 11 h 90"/>
              <a:gd name="T8" fmla="*/ 27 w 117"/>
              <a:gd name="T9" fmla="*/ 10 h 90"/>
              <a:gd name="T10" fmla="*/ 22 w 117"/>
              <a:gd name="T11" fmla="*/ 9 h 90"/>
              <a:gd name="T12" fmla="*/ 21 w 117"/>
              <a:gd name="T13" fmla="*/ 7 h 90"/>
              <a:gd name="T14" fmla="*/ 19 w 117"/>
              <a:gd name="T15" fmla="*/ 7 h 90"/>
              <a:gd name="T16" fmla="*/ 16 w 117"/>
              <a:gd name="T17" fmla="*/ 2 h 90"/>
              <a:gd name="T18" fmla="*/ 14 w 117"/>
              <a:gd name="T19" fmla="*/ 0 h 90"/>
              <a:gd name="T20" fmla="*/ 12 w 117"/>
              <a:gd name="T21" fmla="*/ 0 h 90"/>
              <a:gd name="T22" fmla="*/ 11 w 117"/>
              <a:gd name="T23" fmla="*/ 1 h 90"/>
              <a:gd name="T24" fmla="*/ 8 w 117"/>
              <a:gd name="T25" fmla="*/ 0 h 90"/>
              <a:gd name="T26" fmla="*/ 7 w 117"/>
              <a:gd name="T27" fmla="*/ 2 h 90"/>
              <a:gd name="T28" fmla="*/ 4 w 117"/>
              <a:gd name="T29" fmla="*/ 2 h 90"/>
              <a:gd name="T30" fmla="*/ 3 w 117"/>
              <a:gd name="T31" fmla="*/ 5 h 90"/>
              <a:gd name="T32" fmla="*/ 1 w 117"/>
              <a:gd name="T33" fmla="*/ 6 h 90"/>
              <a:gd name="T34" fmla="*/ 2 w 117"/>
              <a:gd name="T35" fmla="*/ 8 h 90"/>
              <a:gd name="T36" fmla="*/ 0 w 117"/>
              <a:gd name="T37" fmla="*/ 9 h 90"/>
              <a:gd name="T38" fmla="*/ 3 w 117"/>
              <a:gd name="T39" fmla="*/ 13 h 90"/>
              <a:gd name="T40" fmla="*/ 5 w 117"/>
              <a:gd name="T41" fmla="*/ 14 h 90"/>
              <a:gd name="T42" fmla="*/ 4 w 117"/>
              <a:gd name="T43" fmla="*/ 14 h 90"/>
              <a:gd name="T44" fmla="*/ 8 w 117"/>
              <a:gd name="T45" fmla="*/ 15 h 90"/>
              <a:gd name="T46" fmla="*/ 9 w 117"/>
              <a:gd name="T47" fmla="*/ 14 h 90"/>
              <a:gd name="T48" fmla="*/ 11 w 117"/>
              <a:gd name="T49" fmla="*/ 14 h 90"/>
              <a:gd name="T50" fmla="*/ 10 w 117"/>
              <a:gd name="T51" fmla="*/ 15 h 90"/>
              <a:gd name="T52" fmla="*/ 11 w 117"/>
              <a:gd name="T53" fmla="*/ 15 h 90"/>
              <a:gd name="T54" fmla="*/ 14 w 117"/>
              <a:gd name="T55" fmla="*/ 14 h 90"/>
              <a:gd name="T56" fmla="*/ 16 w 117"/>
              <a:gd name="T57" fmla="*/ 15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7"/>
              <a:gd name="T88" fmla="*/ 0 h 90"/>
              <a:gd name="T89" fmla="*/ 117 w 117"/>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7" h="90">
                <a:moveTo>
                  <a:pt x="68" y="89"/>
                </a:moveTo>
                <a:lnTo>
                  <a:pt x="94" y="89"/>
                </a:lnTo>
                <a:lnTo>
                  <a:pt x="106" y="74"/>
                </a:lnTo>
                <a:lnTo>
                  <a:pt x="112" y="65"/>
                </a:lnTo>
                <a:lnTo>
                  <a:pt x="117" y="61"/>
                </a:lnTo>
                <a:lnTo>
                  <a:pt x="98" y="55"/>
                </a:lnTo>
                <a:lnTo>
                  <a:pt x="91" y="38"/>
                </a:lnTo>
                <a:lnTo>
                  <a:pt x="82" y="40"/>
                </a:lnTo>
                <a:lnTo>
                  <a:pt x="69" y="11"/>
                </a:lnTo>
                <a:lnTo>
                  <a:pt x="61" y="2"/>
                </a:lnTo>
                <a:lnTo>
                  <a:pt x="55" y="0"/>
                </a:lnTo>
                <a:lnTo>
                  <a:pt x="46" y="5"/>
                </a:lnTo>
                <a:lnTo>
                  <a:pt x="33" y="2"/>
                </a:lnTo>
                <a:lnTo>
                  <a:pt x="29" y="10"/>
                </a:lnTo>
                <a:lnTo>
                  <a:pt x="16" y="11"/>
                </a:lnTo>
                <a:lnTo>
                  <a:pt x="15" y="31"/>
                </a:lnTo>
                <a:lnTo>
                  <a:pt x="5" y="36"/>
                </a:lnTo>
                <a:lnTo>
                  <a:pt x="10" y="46"/>
                </a:lnTo>
                <a:lnTo>
                  <a:pt x="0" y="57"/>
                </a:lnTo>
                <a:lnTo>
                  <a:pt x="12" y="79"/>
                </a:lnTo>
                <a:lnTo>
                  <a:pt x="21" y="80"/>
                </a:lnTo>
                <a:lnTo>
                  <a:pt x="19" y="84"/>
                </a:lnTo>
                <a:lnTo>
                  <a:pt x="34" y="87"/>
                </a:lnTo>
                <a:lnTo>
                  <a:pt x="37" y="81"/>
                </a:lnTo>
                <a:lnTo>
                  <a:pt x="45" y="81"/>
                </a:lnTo>
                <a:lnTo>
                  <a:pt x="44" y="88"/>
                </a:lnTo>
                <a:lnTo>
                  <a:pt x="49" y="90"/>
                </a:lnTo>
                <a:lnTo>
                  <a:pt x="61" y="82"/>
                </a:lnTo>
                <a:lnTo>
                  <a:pt x="68" y="8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14" name="Freeform 310"/>
          <p:cNvSpPr>
            <a:spLocks/>
          </p:cNvSpPr>
          <p:nvPr/>
        </p:nvSpPr>
        <p:spPr bwMode="auto">
          <a:xfrm>
            <a:off x="6435214" y="6028220"/>
            <a:ext cx="128588" cy="106363"/>
          </a:xfrm>
          <a:custGeom>
            <a:avLst/>
            <a:gdLst>
              <a:gd name="T0" fmla="*/ 12 w 170"/>
              <a:gd name="T1" fmla="*/ 11 h 162"/>
              <a:gd name="T2" fmla="*/ 15 w 170"/>
              <a:gd name="T3" fmla="*/ 15 h 162"/>
              <a:gd name="T4" fmla="*/ 18 w 170"/>
              <a:gd name="T5" fmla="*/ 16 h 162"/>
              <a:gd name="T6" fmla="*/ 18 w 170"/>
              <a:gd name="T7" fmla="*/ 18 h 162"/>
              <a:gd name="T8" fmla="*/ 17 w 170"/>
              <a:gd name="T9" fmla="*/ 19 h 162"/>
              <a:gd name="T10" fmla="*/ 15 w 170"/>
              <a:gd name="T11" fmla="*/ 17 h 162"/>
              <a:gd name="T12" fmla="*/ 14 w 170"/>
              <a:gd name="T13" fmla="*/ 19 h 162"/>
              <a:gd name="T14" fmla="*/ 17 w 170"/>
              <a:gd name="T15" fmla="*/ 24 h 162"/>
              <a:gd name="T16" fmla="*/ 20 w 170"/>
              <a:gd name="T17" fmla="*/ 24 h 162"/>
              <a:gd name="T18" fmla="*/ 21 w 170"/>
              <a:gd name="T19" fmla="*/ 27 h 162"/>
              <a:gd name="T20" fmla="*/ 25 w 170"/>
              <a:gd name="T21" fmla="*/ 28 h 162"/>
              <a:gd name="T22" fmla="*/ 27 w 170"/>
              <a:gd name="T23" fmla="*/ 28 h 162"/>
              <a:gd name="T24" fmla="*/ 29 w 170"/>
              <a:gd name="T25" fmla="*/ 26 h 162"/>
              <a:gd name="T26" fmla="*/ 29 w 170"/>
              <a:gd name="T27" fmla="*/ 23 h 162"/>
              <a:gd name="T28" fmla="*/ 31 w 170"/>
              <a:gd name="T29" fmla="*/ 22 h 162"/>
              <a:gd name="T30" fmla="*/ 33 w 170"/>
              <a:gd name="T31" fmla="*/ 17 h 162"/>
              <a:gd name="T32" fmla="*/ 37 w 170"/>
              <a:gd name="T33" fmla="*/ 17 h 162"/>
              <a:gd name="T34" fmla="*/ 38 w 170"/>
              <a:gd name="T35" fmla="*/ 15 h 162"/>
              <a:gd name="T36" fmla="*/ 39 w 170"/>
              <a:gd name="T37" fmla="*/ 14 h 162"/>
              <a:gd name="T38" fmla="*/ 34 w 170"/>
              <a:gd name="T39" fmla="*/ 10 h 162"/>
              <a:gd name="T40" fmla="*/ 32 w 170"/>
              <a:gd name="T41" fmla="*/ 10 h 162"/>
              <a:gd name="T42" fmla="*/ 27 w 170"/>
              <a:gd name="T43" fmla="*/ 7 h 162"/>
              <a:gd name="T44" fmla="*/ 24 w 170"/>
              <a:gd name="T45" fmla="*/ 6 h 162"/>
              <a:gd name="T46" fmla="*/ 21 w 170"/>
              <a:gd name="T47" fmla="*/ 5 h 162"/>
              <a:gd name="T48" fmla="*/ 17 w 170"/>
              <a:gd name="T49" fmla="*/ 4 h 162"/>
              <a:gd name="T50" fmla="*/ 15 w 170"/>
              <a:gd name="T51" fmla="*/ 4 h 162"/>
              <a:gd name="T52" fmla="*/ 15 w 170"/>
              <a:gd name="T53" fmla="*/ 2 h 162"/>
              <a:gd name="T54" fmla="*/ 14 w 170"/>
              <a:gd name="T55" fmla="*/ 1 h 162"/>
              <a:gd name="T56" fmla="*/ 11 w 170"/>
              <a:gd name="T57" fmla="*/ 2 h 162"/>
              <a:gd name="T58" fmla="*/ 10 w 170"/>
              <a:gd name="T59" fmla="*/ 0 h 162"/>
              <a:gd name="T60" fmla="*/ 9 w 170"/>
              <a:gd name="T61" fmla="*/ 0 h 162"/>
              <a:gd name="T62" fmla="*/ 3 w 170"/>
              <a:gd name="T63" fmla="*/ 0 h 162"/>
              <a:gd name="T64" fmla="*/ 2 w 170"/>
              <a:gd name="T65" fmla="*/ 4 h 162"/>
              <a:gd name="T66" fmla="*/ 1 w 170"/>
              <a:gd name="T67" fmla="*/ 7 h 162"/>
              <a:gd name="T68" fmla="*/ 0 w 170"/>
              <a:gd name="T69" fmla="*/ 8 h 162"/>
              <a:gd name="T70" fmla="*/ 0 w 170"/>
              <a:gd name="T71" fmla="*/ 9 h 162"/>
              <a:gd name="T72" fmla="*/ 3 w 170"/>
              <a:gd name="T73" fmla="*/ 8 h 162"/>
              <a:gd name="T74" fmla="*/ 5 w 170"/>
              <a:gd name="T75" fmla="*/ 11 h 162"/>
              <a:gd name="T76" fmla="*/ 7 w 170"/>
              <a:gd name="T77" fmla="*/ 10 h 162"/>
              <a:gd name="T78" fmla="*/ 8 w 170"/>
              <a:gd name="T79" fmla="*/ 12 h 162"/>
              <a:gd name="T80" fmla="*/ 12 w 170"/>
              <a:gd name="T81" fmla="*/ 11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2"/>
              <a:gd name="T125" fmla="*/ 170 w 170"/>
              <a:gd name="T126" fmla="*/ 162 h 1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2">
                <a:moveTo>
                  <a:pt x="55" y="62"/>
                </a:moveTo>
                <a:lnTo>
                  <a:pt x="68" y="87"/>
                </a:lnTo>
                <a:lnTo>
                  <a:pt x="79" y="95"/>
                </a:lnTo>
                <a:lnTo>
                  <a:pt x="80" y="106"/>
                </a:lnTo>
                <a:lnTo>
                  <a:pt x="74" y="109"/>
                </a:lnTo>
                <a:lnTo>
                  <a:pt x="68" y="102"/>
                </a:lnTo>
                <a:lnTo>
                  <a:pt x="63" y="112"/>
                </a:lnTo>
                <a:lnTo>
                  <a:pt x="76" y="141"/>
                </a:lnTo>
                <a:lnTo>
                  <a:pt x="85" y="139"/>
                </a:lnTo>
                <a:lnTo>
                  <a:pt x="92" y="156"/>
                </a:lnTo>
                <a:lnTo>
                  <a:pt x="111" y="162"/>
                </a:lnTo>
                <a:lnTo>
                  <a:pt x="120" y="162"/>
                </a:lnTo>
                <a:lnTo>
                  <a:pt x="125" y="150"/>
                </a:lnTo>
                <a:lnTo>
                  <a:pt x="128" y="134"/>
                </a:lnTo>
                <a:lnTo>
                  <a:pt x="136" y="129"/>
                </a:lnTo>
                <a:lnTo>
                  <a:pt x="145" y="99"/>
                </a:lnTo>
                <a:lnTo>
                  <a:pt x="164" y="97"/>
                </a:lnTo>
                <a:lnTo>
                  <a:pt x="167" y="87"/>
                </a:lnTo>
                <a:lnTo>
                  <a:pt x="170" y="79"/>
                </a:lnTo>
                <a:lnTo>
                  <a:pt x="152" y="60"/>
                </a:lnTo>
                <a:lnTo>
                  <a:pt x="142" y="57"/>
                </a:lnTo>
                <a:lnTo>
                  <a:pt x="119" y="38"/>
                </a:lnTo>
                <a:lnTo>
                  <a:pt x="108" y="36"/>
                </a:lnTo>
                <a:lnTo>
                  <a:pt x="94" y="29"/>
                </a:lnTo>
                <a:lnTo>
                  <a:pt x="75" y="23"/>
                </a:lnTo>
                <a:lnTo>
                  <a:pt x="65" y="25"/>
                </a:lnTo>
                <a:lnTo>
                  <a:pt x="67" y="15"/>
                </a:lnTo>
                <a:lnTo>
                  <a:pt x="62" y="7"/>
                </a:lnTo>
                <a:lnTo>
                  <a:pt x="50" y="11"/>
                </a:lnTo>
                <a:lnTo>
                  <a:pt x="41" y="0"/>
                </a:lnTo>
                <a:lnTo>
                  <a:pt x="37" y="0"/>
                </a:lnTo>
                <a:lnTo>
                  <a:pt x="13" y="1"/>
                </a:lnTo>
                <a:lnTo>
                  <a:pt x="9" y="25"/>
                </a:lnTo>
                <a:lnTo>
                  <a:pt x="7" y="39"/>
                </a:lnTo>
                <a:lnTo>
                  <a:pt x="0" y="45"/>
                </a:lnTo>
                <a:lnTo>
                  <a:pt x="1" y="52"/>
                </a:lnTo>
                <a:lnTo>
                  <a:pt x="12" y="49"/>
                </a:lnTo>
                <a:lnTo>
                  <a:pt x="21" y="66"/>
                </a:lnTo>
                <a:lnTo>
                  <a:pt x="31" y="59"/>
                </a:lnTo>
                <a:lnTo>
                  <a:pt x="34" y="68"/>
                </a:lnTo>
                <a:lnTo>
                  <a:pt x="55" y="6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15" name="Freeform 311"/>
          <p:cNvSpPr>
            <a:spLocks/>
          </p:cNvSpPr>
          <p:nvPr/>
        </p:nvSpPr>
        <p:spPr bwMode="auto">
          <a:xfrm>
            <a:off x="6355839" y="5956782"/>
            <a:ext cx="66675" cy="53975"/>
          </a:xfrm>
          <a:custGeom>
            <a:avLst/>
            <a:gdLst>
              <a:gd name="T0" fmla="*/ 4 w 89"/>
              <a:gd name="T1" fmla="*/ 2 h 86"/>
              <a:gd name="T2" fmla="*/ 8 w 89"/>
              <a:gd name="T3" fmla="*/ 1 h 86"/>
              <a:gd name="T4" fmla="*/ 11 w 89"/>
              <a:gd name="T5" fmla="*/ 2 h 86"/>
              <a:gd name="T6" fmla="*/ 13 w 89"/>
              <a:gd name="T7" fmla="*/ 4 h 86"/>
              <a:gd name="T8" fmla="*/ 16 w 89"/>
              <a:gd name="T9" fmla="*/ 7 h 86"/>
              <a:gd name="T10" fmla="*/ 15 w 89"/>
              <a:gd name="T11" fmla="*/ 9 h 86"/>
              <a:gd name="T12" fmla="*/ 17 w 89"/>
              <a:gd name="T13" fmla="*/ 10 h 86"/>
              <a:gd name="T14" fmla="*/ 19 w 89"/>
              <a:gd name="T15" fmla="*/ 9 h 86"/>
              <a:gd name="T16" fmla="*/ 20 w 89"/>
              <a:gd name="T17" fmla="*/ 11 h 86"/>
              <a:gd name="T18" fmla="*/ 18 w 89"/>
              <a:gd name="T19" fmla="*/ 13 h 86"/>
              <a:gd name="T20" fmla="*/ 10 w 89"/>
              <a:gd name="T21" fmla="*/ 13 h 86"/>
              <a:gd name="T22" fmla="*/ 9 w 89"/>
              <a:gd name="T23" fmla="*/ 10 h 86"/>
              <a:gd name="T24" fmla="*/ 4 w 89"/>
              <a:gd name="T25" fmla="*/ 9 h 86"/>
              <a:gd name="T26" fmla="*/ 0 w 89"/>
              <a:gd name="T27" fmla="*/ 0 h 86"/>
              <a:gd name="T28" fmla="*/ 3 w 89"/>
              <a:gd name="T29" fmla="*/ 0 h 86"/>
              <a:gd name="T30" fmla="*/ 4 w 89"/>
              <a:gd name="T31" fmla="*/ 2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86"/>
              <a:gd name="T50" fmla="*/ 89 w 89"/>
              <a:gd name="T51" fmla="*/ 86 h 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86">
                <a:moveTo>
                  <a:pt x="20" y="12"/>
                </a:moveTo>
                <a:lnTo>
                  <a:pt x="37" y="7"/>
                </a:lnTo>
                <a:lnTo>
                  <a:pt x="50" y="13"/>
                </a:lnTo>
                <a:lnTo>
                  <a:pt x="57" y="25"/>
                </a:lnTo>
                <a:lnTo>
                  <a:pt x="71" y="42"/>
                </a:lnTo>
                <a:lnTo>
                  <a:pt x="68" y="56"/>
                </a:lnTo>
                <a:lnTo>
                  <a:pt x="79" y="62"/>
                </a:lnTo>
                <a:lnTo>
                  <a:pt x="86" y="58"/>
                </a:lnTo>
                <a:lnTo>
                  <a:pt x="89" y="74"/>
                </a:lnTo>
                <a:lnTo>
                  <a:pt x="80" y="86"/>
                </a:lnTo>
                <a:lnTo>
                  <a:pt x="47" y="86"/>
                </a:lnTo>
                <a:lnTo>
                  <a:pt x="41" y="63"/>
                </a:lnTo>
                <a:lnTo>
                  <a:pt x="17" y="57"/>
                </a:lnTo>
                <a:lnTo>
                  <a:pt x="0" y="3"/>
                </a:lnTo>
                <a:lnTo>
                  <a:pt x="13" y="0"/>
                </a:lnTo>
                <a:lnTo>
                  <a:pt x="20" y="1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16" name="Freeform 312"/>
          <p:cNvSpPr>
            <a:spLocks/>
          </p:cNvSpPr>
          <p:nvPr/>
        </p:nvSpPr>
        <p:spPr bwMode="auto">
          <a:xfrm>
            <a:off x="6443152" y="5940907"/>
            <a:ext cx="127000" cy="127000"/>
          </a:xfrm>
          <a:custGeom>
            <a:avLst/>
            <a:gdLst>
              <a:gd name="T0" fmla="*/ 23 w 167"/>
              <a:gd name="T1" fmla="*/ 20 h 193"/>
              <a:gd name="T2" fmla="*/ 26 w 167"/>
              <a:gd name="T3" fmla="*/ 24 h 193"/>
              <a:gd name="T4" fmla="*/ 30 w 167"/>
              <a:gd name="T5" fmla="*/ 24 h 193"/>
              <a:gd name="T6" fmla="*/ 31 w 167"/>
              <a:gd name="T7" fmla="*/ 21 h 193"/>
              <a:gd name="T8" fmla="*/ 33 w 167"/>
              <a:gd name="T9" fmla="*/ 19 h 193"/>
              <a:gd name="T10" fmla="*/ 34 w 167"/>
              <a:gd name="T11" fmla="*/ 22 h 193"/>
              <a:gd name="T12" fmla="*/ 38 w 167"/>
              <a:gd name="T13" fmla="*/ 22 h 193"/>
              <a:gd name="T14" fmla="*/ 38 w 167"/>
              <a:gd name="T15" fmla="*/ 23 h 193"/>
              <a:gd name="T16" fmla="*/ 35 w 167"/>
              <a:gd name="T17" fmla="*/ 26 h 193"/>
              <a:gd name="T18" fmla="*/ 37 w 167"/>
              <a:gd name="T19" fmla="*/ 29 h 193"/>
              <a:gd name="T20" fmla="*/ 33 w 167"/>
              <a:gd name="T21" fmla="*/ 33 h 193"/>
              <a:gd name="T22" fmla="*/ 30 w 167"/>
              <a:gd name="T23" fmla="*/ 33 h 193"/>
              <a:gd name="T24" fmla="*/ 25 w 167"/>
              <a:gd name="T25" fmla="*/ 29 h 193"/>
              <a:gd name="T26" fmla="*/ 23 w 167"/>
              <a:gd name="T27" fmla="*/ 29 h 193"/>
              <a:gd name="T28" fmla="*/ 19 w 167"/>
              <a:gd name="T29" fmla="*/ 28 h 193"/>
              <a:gd name="T30" fmla="*/ 15 w 167"/>
              <a:gd name="T31" fmla="*/ 27 h 193"/>
              <a:gd name="T32" fmla="*/ 12 w 167"/>
              <a:gd name="T33" fmla="*/ 27 h 193"/>
              <a:gd name="T34" fmla="*/ 13 w 167"/>
              <a:gd name="T35" fmla="*/ 25 h 193"/>
              <a:gd name="T36" fmla="*/ 12 w 167"/>
              <a:gd name="T37" fmla="*/ 24 h 193"/>
              <a:gd name="T38" fmla="*/ 9 w 167"/>
              <a:gd name="T39" fmla="*/ 25 h 193"/>
              <a:gd name="T40" fmla="*/ 7 w 167"/>
              <a:gd name="T41" fmla="*/ 23 h 193"/>
              <a:gd name="T42" fmla="*/ 6 w 167"/>
              <a:gd name="T43" fmla="*/ 23 h 193"/>
              <a:gd name="T44" fmla="*/ 8 w 167"/>
              <a:gd name="T45" fmla="*/ 19 h 193"/>
              <a:gd name="T46" fmla="*/ 6 w 167"/>
              <a:gd name="T47" fmla="*/ 17 h 193"/>
              <a:gd name="T48" fmla="*/ 0 w 167"/>
              <a:gd name="T49" fmla="*/ 17 h 193"/>
              <a:gd name="T50" fmla="*/ 1 w 167"/>
              <a:gd name="T51" fmla="*/ 16 h 193"/>
              <a:gd name="T52" fmla="*/ 0 w 167"/>
              <a:gd name="T53" fmla="*/ 15 h 193"/>
              <a:gd name="T54" fmla="*/ 0 w 167"/>
              <a:gd name="T55" fmla="*/ 12 h 193"/>
              <a:gd name="T56" fmla="*/ 3 w 167"/>
              <a:gd name="T57" fmla="*/ 11 h 193"/>
              <a:gd name="T58" fmla="*/ 5 w 167"/>
              <a:gd name="T59" fmla="*/ 11 h 193"/>
              <a:gd name="T60" fmla="*/ 9 w 167"/>
              <a:gd name="T61" fmla="*/ 10 h 193"/>
              <a:gd name="T62" fmla="*/ 13 w 167"/>
              <a:gd name="T63" fmla="*/ 10 h 193"/>
              <a:gd name="T64" fmla="*/ 12 w 167"/>
              <a:gd name="T65" fmla="*/ 6 h 193"/>
              <a:gd name="T66" fmla="*/ 17 w 167"/>
              <a:gd name="T67" fmla="*/ 0 h 193"/>
              <a:gd name="T68" fmla="*/ 19 w 167"/>
              <a:gd name="T69" fmla="*/ 0 h 193"/>
              <a:gd name="T70" fmla="*/ 21 w 167"/>
              <a:gd name="T71" fmla="*/ 5 h 193"/>
              <a:gd name="T72" fmla="*/ 20 w 167"/>
              <a:gd name="T73" fmla="*/ 7 h 193"/>
              <a:gd name="T74" fmla="*/ 24 w 167"/>
              <a:gd name="T75" fmla="*/ 10 h 193"/>
              <a:gd name="T76" fmla="*/ 26 w 167"/>
              <a:gd name="T77" fmla="*/ 12 h 193"/>
              <a:gd name="T78" fmla="*/ 23 w 167"/>
              <a:gd name="T79" fmla="*/ 13 h 193"/>
              <a:gd name="T80" fmla="*/ 23 w 167"/>
              <a:gd name="T81" fmla="*/ 18 h 193"/>
              <a:gd name="T82" fmla="*/ 23 w 167"/>
              <a:gd name="T83" fmla="*/ 20 h 1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7"/>
              <a:gd name="T127" fmla="*/ 0 h 193"/>
              <a:gd name="T128" fmla="*/ 167 w 167"/>
              <a:gd name="T129" fmla="*/ 193 h 19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7" h="193">
                <a:moveTo>
                  <a:pt x="98" y="117"/>
                </a:moveTo>
                <a:lnTo>
                  <a:pt x="112" y="139"/>
                </a:lnTo>
                <a:lnTo>
                  <a:pt x="131" y="138"/>
                </a:lnTo>
                <a:lnTo>
                  <a:pt x="133" y="121"/>
                </a:lnTo>
                <a:lnTo>
                  <a:pt x="144" y="114"/>
                </a:lnTo>
                <a:lnTo>
                  <a:pt x="149" y="126"/>
                </a:lnTo>
                <a:lnTo>
                  <a:pt x="167" y="125"/>
                </a:lnTo>
                <a:lnTo>
                  <a:pt x="167" y="134"/>
                </a:lnTo>
                <a:lnTo>
                  <a:pt x="152" y="152"/>
                </a:lnTo>
                <a:lnTo>
                  <a:pt x="161" y="166"/>
                </a:lnTo>
                <a:lnTo>
                  <a:pt x="142" y="193"/>
                </a:lnTo>
                <a:lnTo>
                  <a:pt x="132" y="190"/>
                </a:lnTo>
                <a:lnTo>
                  <a:pt x="109" y="171"/>
                </a:lnTo>
                <a:lnTo>
                  <a:pt x="98" y="169"/>
                </a:lnTo>
                <a:lnTo>
                  <a:pt x="84" y="162"/>
                </a:lnTo>
                <a:lnTo>
                  <a:pt x="65" y="156"/>
                </a:lnTo>
                <a:lnTo>
                  <a:pt x="55" y="158"/>
                </a:lnTo>
                <a:lnTo>
                  <a:pt x="57" y="148"/>
                </a:lnTo>
                <a:lnTo>
                  <a:pt x="52" y="140"/>
                </a:lnTo>
                <a:lnTo>
                  <a:pt x="40" y="144"/>
                </a:lnTo>
                <a:lnTo>
                  <a:pt x="31" y="133"/>
                </a:lnTo>
                <a:lnTo>
                  <a:pt x="27" y="133"/>
                </a:lnTo>
                <a:lnTo>
                  <a:pt x="33" y="114"/>
                </a:lnTo>
                <a:lnTo>
                  <a:pt x="27" y="102"/>
                </a:lnTo>
                <a:lnTo>
                  <a:pt x="2" y="102"/>
                </a:lnTo>
                <a:lnTo>
                  <a:pt x="5" y="93"/>
                </a:lnTo>
                <a:lnTo>
                  <a:pt x="0" y="86"/>
                </a:lnTo>
                <a:lnTo>
                  <a:pt x="1" y="72"/>
                </a:lnTo>
                <a:lnTo>
                  <a:pt x="12" y="64"/>
                </a:lnTo>
                <a:lnTo>
                  <a:pt x="23" y="66"/>
                </a:lnTo>
                <a:lnTo>
                  <a:pt x="40" y="57"/>
                </a:lnTo>
                <a:lnTo>
                  <a:pt x="57" y="56"/>
                </a:lnTo>
                <a:lnTo>
                  <a:pt x="54" y="34"/>
                </a:lnTo>
                <a:lnTo>
                  <a:pt x="74" y="0"/>
                </a:lnTo>
                <a:lnTo>
                  <a:pt x="84" y="2"/>
                </a:lnTo>
                <a:lnTo>
                  <a:pt x="92" y="26"/>
                </a:lnTo>
                <a:lnTo>
                  <a:pt x="88" y="41"/>
                </a:lnTo>
                <a:lnTo>
                  <a:pt x="106" y="55"/>
                </a:lnTo>
                <a:lnTo>
                  <a:pt x="114" y="73"/>
                </a:lnTo>
                <a:lnTo>
                  <a:pt x="101" y="77"/>
                </a:lnTo>
                <a:lnTo>
                  <a:pt x="101" y="105"/>
                </a:lnTo>
                <a:lnTo>
                  <a:pt x="98" y="117"/>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17" name="Freeform 313"/>
          <p:cNvSpPr>
            <a:spLocks/>
          </p:cNvSpPr>
          <p:nvPr/>
        </p:nvSpPr>
        <p:spPr bwMode="auto">
          <a:xfrm>
            <a:off x="6403464" y="6134582"/>
            <a:ext cx="123825" cy="73025"/>
          </a:xfrm>
          <a:custGeom>
            <a:avLst/>
            <a:gdLst>
              <a:gd name="T0" fmla="*/ 36 w 162"/>
              <a:gd name="T1" fmla="*/ 4 h 111"/>
              <a:gd name="T2" fmla="*/ 37 w 162"/>
              <a:gd name="T3" fmla="*/ 5 h 111"/>
              <a:gd name="T4" fmla="*/ 37 w 162"/>
              <a:gd name="T5" fmla="*/ 8 h 111"/>
              <a:gd name="T6" fmla="*/ 35 w 162"/>
              <a:gd name="T7" fmla="*/ 10 h 111"/>
              <a:gd name="T8" fmla="*/ 37 w 162"/>
              <a:gd name="T9" fmla="*/ 12 h 111"/>
              <a:gd name="T10" fmla="*/ 38 w 162"/>
              <a:gd name="T11" fmla="*/ 15 h 111"/>
              <a:gd name="T12" fmla="*/ 35 w 162"/>
              <a:gd name="T13" fmla="*/ 16 h 111"/>
              <a:gd name="T14" fmla="*/ 32 w 162"/>
              <a:gd name="T15" fmla="*/ 17 h 111"/>
              <a:gd name="T16" fmla="*/ 29 w 162"/>
              <a:gd name="T17" fmla="*/ 17 h 111"/>
              <a:gd name="T18" fmla="*/ 26 w 162"/>
              <a:gd name="T19" fmla="*/ 19 h 111"/>
              <a:gd name="T20" fmla="*/ 25 w 162"/>
              <a:gd name="T21" fmla="*/ 18 h 111"/>
              <a:gd name="T22" fmla="*/ 22 w 162"/>
              <a:gd name="T23" fmla="*/ 18 h 111"/>
              <a:gd name="T24" fmla="*/ 20 w 162"/>
              <a:gd name="T25" fmla="*/ 18 h 111"/>
              <a:gd name="T26" fmla="*/ 16 w 162"/>
              <a:gd name="T27" fmla="*/ 16 h 111"/>
              <a:gd name="T28" fmla="*/ 9 w 162"/>
              <a:gd name="T29" fmla="*/ 15 h 111"/>
              <a:gd name="T30" fmla="*/ 6 w 162"/>
              <a:gd name="T31" fmla="*/ 15 h 111"/>
              <a:gd name="T32" fmla="*/ 4 w 162"/>
              <a:gd name="T33" fmla="*/ 15 h 111"/>
              <a:gd name="T34" fmla="*/ 0 w 162"/>
              <a:gd name="T35" fmla="*/ 13 h 111"/>
              <a:gd name="T36" fmla="*/ 2 w 162"/>
              <a:gd name="T37" fmla="*/ 10 h 111"/>
              <a:gd name="T38" fmla="*/ 5 w 162"/>
              <a:gd name="T39" fmla="*/ 10 h 111"/>
              <a:gd name="T40" fmla="*/ 4 w 162"/>
              <a:gd name="T41" fmla="*/ 9 h 111"/>
              <a:gd name="T42" fmla="*/ 3 w 162"/>
              <a:gd name="T43" fmla="*/ 5 h 111"/>
              <a:gd name="T44" fmla="*/ 5 w 162"/>
              <a:gd name="T45" fmla="*/ 5 h 111"/>
              <a:gd name="T46" fmla="*/ 6 w 162"/>
              <a:gd name="T47" fmla="*/ 5 h 111"/>
              <a:gd name="T48" fmla="*/ 7 w 162"/>
              <a:gd name="T49" fmla="*/ 5 h 111"/>
              <a:gd name="T50" fmla="*/ 10 w 162"/>
              <a:gd name="T51" fmla="*/ 7 h 111"/>
              <a:gd name="T52" fmla="*/ 13 w 162"/>
              <a:gd name="T53" fmla="*/ 5 h 111"/>
              <a:gd name="T54" fmla="*/ 13 w 162"/>
              <a:gd name="T55" fmla="*/ 4 h 111"/>
              <a:gd name="T56" fmla="*/ 16 w 162"/>
              <a:gd name="T57" fmla="*/ 5 h 111"/>
              <a:gd name="T58" fmla="*/ 17 w 162"/>
              <a:gd name="T59" fmla="*/ 3 h 111"/>
              <a:gd name="T60" fmla="*/ 19 w 162"/>
              <a:gd name="T61" fmla="*/ 3 h 111"/>
              <a:gd name="T62" fmla="*/ 19 w 162"/>
              <a:gd name="T63" fmla="*/ 5 h 111"/>
              <a:gd name="T64" fmla="*/ 20 w 162"/>
              <a:gd name="T65" fmla="*/ 5 h 111"/>
              <a:gd name="T66" fmla="*/ 23 w 162"/>
              <a:gd name="T67" fmla="*/ 4 h 111"/>
              <a:gd name="T68" fmla="*/ 24 w 162"/>
              <a:gd name="T69" fmla="*/ 5 h 111"/>
              <a:gd name="T70" fmla="*/ 30 w 162"/>
              <a:gd name="T71" fmla="*/ 5 h 111"/>
              <a:gd name="T72" fmla="*/ 33 w 162"/>
              <a:gd name="T73" fmla="*/ 2 h 111"/>
              <a:gd name="T74" fmla="*/ 34 w 162"/>
              <a:gd name="T75" fmla="*/ 1 h 111"/>
              <a:gd name="T76" fmla="*/ 36 w 162"/>
              <a:gd name="T77" fmla="*/ 0 h 111"/>
              <a:gd name="T78" fmla="*/ 36 w 162"/>
              <a:gd name="T79" fmla="*/ 4 h 1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111"/>
              <a:gd name="T122" fmla="*/ 162 w 162"/>
              <a:gd name="T123" fmla="*/ 111 h 1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111">
                <a:moveTo>
                  <a:pt x="153" y="25"/>
                </a:moveTo>
                <a:lnTo>
                  <a:pt x="160" y="32"/>
                </a:lnTo>
                <a:lnTo>
                  <a:pt x="157" y="48"/>
                </a:lnTo>
                <a:lnTo>
                  <a:pt x="149" y="61"/>
                </a:lnTo>
                <a:lnTo>
                  <a:pt x="160" y="68"/>
                </a:lnTo>
                <a:lnTo>
                  <a:pt x="162" y="87"/>
                </a:lnTo>
                <a:lnTo>
                  <a:pt x="151" y="92"/>
                </a:lnTo>
                <a:lnTo>
                  <a:pt x="139" y="100"/>
                </a:lnTo>
                <a:lnTo>
                  <a:pt x="126" y="101"/>
                </a:lnTo>
                <a:lnTo>
                  <a:pt x="110" y="111"/>
                </a:lnTo>
                <a:lnTo>
                  <a:pt x="105" y="105"/>
                </a:lnTo>
                <a:lnTo>
                  <a:pt x="93" y="106"/>
                </a:lnTo>
                <a:lnTo>
                  <a:pt x="85" y="103"/>
                </a:lnTo>
                <a:lnTo>
                  <a:pt x="68" y="93"/>
                </a:lnTo>
                <a:lnTo>
                  <a:pt x="37" y="84"/>
                </a:lnTo>
                <a:lnTo>
                  <a:pt x="25" y="87"/>
                </a:lnTo>
                <a:lnTo>
                  <a:pt x="16" y="87"/>
                </a:lnTo>
                <a:lnTo>
                  <a:pt x="0" y="75"/>
                </a:lnTo>
                <a:lnTo>
                  <a:pt x="11" y="60"/>
                </a:lnTo>
                <a:lnTo>
                  <a:pt x="21" y="56"/>
                </a:lnTo>
                <a:lnTo>
                  <a:pt x="17" y="51"/>
                </a:lnTo>
                <a:lnTo>
                  <a:pt x="15" y="32"/>
                </a:lnTo>
                <a:lnTo>
                  <a:pt x="22" y="31"/>
                </a:lnTo>
                <a:lnTo>
                  <a:pt x="25" y="32"/>
                </a:lnTo>
                <a:lnTo>
                  <a:pt x="32" y="32"/>
                </a:lnTo>
                <a:lnTo>
                  <a:pt x="43" y="39"/>
                </a:lnTo>
                <a:lnTo>
                  <a:pt x="53" y="29"/>
                </a:lnTo>
                <a:lnTo>
                  <a:pt x="55" y="23"/>
                </a:lnTo>
                <a:lnTo>
                  <a:pt x="70" y="26"/>
                </a:lnTo>
                <a:lnTo>
                  <a:pt x="73" y="20"/>
                </a:lnTo>
                <a:lnTo>
                  <a:pt x="81" y="20"/>
                </a:lnTo>
                <a:lnTo>
                  <a:pt x="80" y="27"/>
                </a:lnTo>
                <a:lnTo>
                  <a:pt x="85" y="29"/>
                </a:lnTo>
                <a:lnTo>
                  <a:pt x="97" y="21"/>
                </a:lnTo>
                <a:lnTo>
                  <a:pt x="104" y="28"/>
                </a:lnTo>
                <a:lnTo>
                  <a:pt x="130" y="28"/>
                </a:lnTo>
                <a:lnTo>
                  <a:pt x="142" y="13"/>
                </a:lnTo>
                <a:lnTo>
                  <a:pt x="148" y="4"/>
                </a:lnTo>
                <a:lnTo>
                  <a:pt x="153" y="0"/>
                </a:lnTo>
                <a:lnTo>
                  <a:pt x="153" y="25"/>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18" name="Freeform 314"/>
          <p:cNvSpPr>
            <a:spLocks/>
          </p:cNvSpPr>
          <p:nvPr/>
        </p:nvSpPr>
        <p:spPr bwMode="auto">
          <a:xfrm>
            <a:off x="6217727" y="5255107"/>
            <a:ext cx="120650" cy="49213"/>
          </a:xfrm>
          <a:custGeom>
            <a:avLst/>
            <a:gdLst>
              <a:gd name="T0" fmla="*/ 24 w 158"/>
              <a:gd name="T1" fmla="*/ 0 h 76"/>
              <a:gd name="T2" fmla="*/ 27 w 158"/>
              <a:gd name="T3" fmla="*/ 1 h 76"/>
              <a:gd name="T4" fmla="*/ 30 w 158"/>
              <a:gd name="T5" fmla="*/ 1 h 76"/>
              <a:gd name="T6" fmla="*/ 37 w 158"/>
              <a:gd name="T7" fmla="*/ 12 h 76"/>
              <a:gd name="T8" fmla="*/ 33 w 158"/>
              <a:gd name="T9" fmla="*/ 12 h 76"/>
              <a:gd name="T10" fmla="*/ 29 w 158"/>
              <a:gd name="T11" fmla="*/ 12 h 76"/>
              <a:gd name="T12" fmla="*/ 25 w 158"/>
              <a:gd name="T13" fmla="*/ 11 h 76"/>
              <a:gd name="T14" fmla="*/ 23 w 158"/>
              <a:gd name="T15" fmla="*/ 12 h 76"/>
              <a:gd name="T16" fmla="*/ 21 w 158"/>
              <a:gd name="T17" fmla="*/ 10 h 76"/>
              <a:gd name="T18" fmla="*/ 15 w 158"/>
              <a:gd name="T19" fmla="*/ 13 h 76"/>
              <a:gd name="T20" fmla="*/ 12 w 158"/>
              <a:gd name="T21" fmla="*/ 11 h 76"/>
              <a:gd name="T22" fmla="*/ 7 w 158"/>
              <a:gd name="T23" fmla="*/ 10 h 76"/>
              <a:gd name="T24" fmla="*/ 5 w 158"/>
              <a:gd name="T25" fmla="*/ 10 h 76"/>
              <a:gd name="T26" fmla="*/ 3 w 158"/>
              <a:gd name="T27" fmla="*/ 10 h 76"/>
              <a:gd name="T28" fmla="*/ 0 w 158"/>
              <a:gd name="T29" fmla="*/ 8 h 76"/>
              <a:gd name="T30" fmla="*/ 1 w 158"/>
              <a:gd name="T31" fmla="*/ 7 h 76"/>
              <a:gd name="T32" fmla="*/ 0 w 158"/>
              <a:gd name="T33" fmla="*/ 5 h 76"/>
              <a:gd name="T34" fmla="*/ 1 w 158"/>
              <a:gd name="T35" fmla="*/ 4 h 76"/>
              <a:gd name="T36" fmla="*/ 4 w 158"/>
              <a:gd name="T37" fmla="*/ 4 h 76"/>
              <a:gd name="T38" fmla="*/ 5 w 158"/>
              <a:gd name="T39" fmla="*/ 4 h 76"/>
              <a:gd name="T40" fmla="*/ 10 w 158"/>
              <a:gd name="T41" fmla="*/ 1 h 76"/>
              <a:gd name="T42" fmla="*/ 11 w 158"/>
              <a:gd name="T43" fmla="*/ 0 h 76"/>
              <a:gd name="T44" fmla="*/ 18 w 158"/>
              <a:gd name="T45" fmla="*/ 0 h 76"/>
              <a:gd name="T46" fmla="*/ 24 w 158"/>
              <a:gd name="T47" fmla="*/ 0 h 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
              <a:gd name="T73" fmla="*/ 0 h 76"/>
              <a:gd name="T74" fmla="*/ 158 w 158"/>
              <a:gd name="T75" fmla="*/ 76 h 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 h="76">
                <a:moveTo>
                  <a:pt x="104" y="0"/>
                </a:moveTo>
                <a:lnTo>
                  <a:pt x="119" y="4"/>
                </a:lnTo>
                <a:lnTo>
                  <a:pt x="132" y="6"/>
                </a:lnTo>
                <a:lnTo>
                  <a:pt x="158" y="72"/>
                </a:lnTo>
                <a:lnTo>
                  <a:pt x="141" y="72"/>
                </a:lnTo>
                <a:lnTo>
                  <a:pt x="125" y="74"/>
                </a:lnTo>
                <a:lnTo>
                  <a:pt x="111" y="66"/>
                </a:lnTo>
                <a:lnTo>
                  <a:pt x="100" y="70"/>
                </a:lnTo>
                <a:lnTo>
                  <a:pt x="92" y="59"/>
                </a:lnTo>
                <a:lnTo>
                  <a:pt x="67" y="76"/>
                </a:lnTo>
                <a:lnTo>
                  <a:pt x="49" y="64"/>
                </a:lnTo>
                <a:lnTo>
                  <a:pt x="32" y="58"/>
                </a:lnTo>
                <a:lnTo>
                  <a:pt x="21" y="58"/>
                </a:lnTo>
                <a:lnTo>
                  <a:pt x="15" y="60"/>
                </a:lnTo>
                <a:lnTo>
                  <a:pt x="2" y="46"/>
                </a:lnTo>
                <a:lnTo>
                  <a:pt x="5" y="43"/>
                </a:lnTo>
                <a:lnTo>
                  <a:pt x="0" y="30"/>
                </a:lnTo>
                <a:lnTo>
                  <a:pt x="7" y="26"/>
                </a:lnTo>
                <a:lnTo>
                  <a:pt x="18" y="23"/>
                </a:lnTo>
                <a:lnTo>
                  <a:pt x="23" y="24"/>
                </a:lnTo>
                <a:lnTo>
                  <a:pt x="41" y="6"/>
                </a:lnTo>
                <a:lnTo>
                  <a:pt x="48" y="3"/>
                </a:lnTo>
                <a:lnTo>
                  <a:pt x="80" y="0"/>
                </a:lnTo>
                <a:lnTo>
                  <a:pt x="104" y="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19" name="Freeform 315"/>
          <p:cNvSpPr>
            <a:spLocks/>
          </p:cNvSpPr>
          <p:nvPr/>
        </p:nvSpPr>
        <p:spPr bwMode="auto">
          <a:xfrm>
            <a:off x="6111364" y="5237645"/>
            <a:ext cx="22225" cy="30163"/>
          </a:xfrm>
          <a:custGeom>
            <a:avLst/>
            <a:gdLst>
              <a:gd name="T0" fmla="*/ 4 w 30"/>
              <a:gd name="T1" fmla="*/ 0 h 49"/>
              <a:gd name="T2" fmla="*/ 6 w 30"/>
              <a:gd name="T3" fmla="*/ 0 h 49"/>
              <a:gd name="T4" fmla="*/ 7 w 30"/>
              <a:gd name="T5" fmla="*/ 2 h 49"/>
              <a:gd name="T6" fmla="*/ 6 w 30"/>
              <a:gd name="T7" fmla="*/ 3 h 49"/>
              <a:gd name="T8" fmla="*/ 5 w 30"/>
              <a:gd name="T9" fmla="*/ 4 h 49"/>
              <a:gd name="T10" fmla="*/ 5 w 30"/>
              <a:gd name="T11" fmla="*/ 6 h 49"/>
              <a:gd name="T12" fmla="*/ 4 w 30"/>
              <a:gd name="T13" fmla="*/ 7 h 49"/>
              <a:gd name="T14" fmla="*/ 3 w 30"/>
              <a:gd name="T15" fmla="*/ 7 h 49"/>
              <a:gd name="T16" fmla="*/ 0 w 30"/>
              <a:gd name="T17" fmla="*/ 5 h 49"/>
              <a:gd name="T18" fmla="*/ 0 w 30"/>
              <a:gd name="T19" fmla="*/ 5 h 49"/>
              <a:gd name="T20" fmla="*/ 2 w 30"/>
              <a:gd name="T21" fmla="*/ 5 h 49"/>
              <a:gd name="T22" fmla="*/ 2 w 30"/>
              <a:gd name="T23" fmla="*/ 4 h 49"/>
              <a:gd name="T24" fmla="*/ 1 w 30"/>
              <a:gd name="T25" fmla="*/ 3 h 49"/>
              <a:gd name="T26" fmla="*/ 1 w 30"/>
              <a:gd name="T27" fmla="*/ 3 h 49"/>
              <a:gd name="T28" fmla="*/ 3 w 30"/>
              <a:gd name="T29" fmla="*/ 3 h 49"/>
              <a:gd name="T30" fmla="*/ 3 w 30"/>
              <a:gd name="T31" fmla="*/ 1 h 49"/>
              <a:gd name="T32" fmla="*/ 4 w 30"/>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9"/>
              <a:gd name="T53" fmla="*/ 30 w 30"/>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9">
                <a:moveTo>
                  <a:pt x="20" y="2"/>
                </a:moveTo>
                <a:lnTo>
                  <a:pt x="26" y="0"/>
                </a:lnTo>
                <a:lnTo>
                  <a:pt x="30" y="10"/>
                </a:lnTo>
                <a:lnTo>
                  <a:pt x="26" y="18"/>
                </a:lnTo>
                <a:lnTo>
                  <a:pt x="22" y="29"/>
                </a:lnTo>
                <a:lnTo>
                  <a:pt x="22" y="39"/>
                </a:lnTo>
                <a:lnTo>
                  <a:pt x="20" y="47"/>
                </a:lnTo>
                <a:lnTo>
                  <a:pt x="16" y="49"/>
                </a:lnTo>
                <a:lnTo>
                  <a:pt x="0" y="36"/>
                </a:lnTo>
                <a:lnTo>
                  <a:pt x="0" y="31"/>
                </a:lnTo>
                <a:lnTo>
                  <a:pt x="8" y="32"/>
                </a:lnTo>
                <a:lnTo>
                  <a:pt x="9" y="26"/>
                </a:lnTo>
                <a:lnTo>
                  <a:pt x="7" y="23"/>
                </a:lnTo>
                <a:lnTo>
                  <a:pt x="7" y="18"/>
                </a:lnTo>
                <a:lnTo>
                  <a:pt x="13" y="19"/>
                </a:lnTo>
                <a:lnTo>
                  <a:pt x="13" y="7"/>
                </a:lnTo>
                <a:lnTo>
                  <a:pt x="20" y="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20" name="Freeform 316"/>
          <p:cNvSpPr>
            <a:spLocks/>
          </p:cNvSpPr>
          <p:nvPr/>
        </p:nvSpPr>
        <p:spPr bwMode="auto">
          <a:xfrm>
            <a:off x="6105014" y="5221770"/>
            <a:ext cx="15875" cy="20638"/>
          </a:xfrm>
          <a:custGeom>
            <a:avLst/>
            <a:gdLst>
              <a:gd name="T0" fmla="*/ 0 w 19"/>
              <a:gd name="T1" fmla="*/ 5 h 31"/>
              <a:gd name="T2" fmla="*/ 1 w 19"/>
              <a:gd name="T3" fmla="*/ 5 h 31"/>
              <a:gd name="T4" fmla="*/ 5 w 19"/>
              <a:gd name="T5" fmla="*/ 3 h 31"/>
              <a:gd name="T6" fmla="*/ 2 w 19"/>
              <a:gd name="T7" fmla="*/ 0 h 31"/>
              <a:gd name="T8" fmla="*/ 0 w 19"/>
              <a:gd name="T9" fmla="*/ 5 h 31"/>
              <a:gd name="T10" fmla="*/ 0 60000 65536"/>
              <a:gd name="T11" fmla="*/ 0 60000 65536"/>
              <a:gd name="T12" fmla="*/ 0 60000 65536"/>
              <a:gd name="T13" fmla="*/ 0 60000 65536"/>
              <a:gd name="T14" fmla="*/ 0 60000 65536"/>
              <a:gd name="T15" fmla="*/ 0 w 19"/>
              <a:gd name="T16" fmla="*/ 0 h 31"/>
              <a:gd name="T17" fmla="*/ 19 w 19"/>
              <a:gd name="T18" fmla="*/ 31 h 31"/>
            </a:gdLst>
            <a:ahLst/>
            <a:cxnLst>
              <a:cxn ang="T10">
                <a:pos x="T0" y="T1"/>
              </a:cxn>
              <a:cxn ang="T11">
                <a:pos x="T2" y="T3"/>
              </a:cxn>
              <a:cxn ang="T12">
                <a:pos x="T4" y="T5"/>
              </a:cxn>
              <a:cxn ang="T13">
                <a:pos x="T6" y="T7"/>
              </a:cxn>
              <a:cxn ang="T14">
                <a:pos x="T8" y="T9"/>
              </a:cxn>
            </a:cxnLst>
            <a:rect l="T15" t="T16" r="T17" b="T18"/>
            <a:pathLst>
              <a:path w="19" h="31">
                <a:moveTo>
                  <a:pt x="0" y="29"/>
                </a:moveTo>
                <a:lnTo>
                  <a:pt x="4" y="31"/>
                </a:lnTo>
                <a:lnTo>
                  <a:pt x="19" y="14"/>
                </a:lnTo>
                <a:lnTo>
                  <a:pt x="8" y="0"/>
                </a:lnTo>
                <a:lnTo>
                  <a:pt x="0" y="2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21" name="Freeform 317"/>
          <p:cNvSpPr>
            <a:spLocks/>
          </p:cNvSpPr>
          <p:nvPr/>
        </p:nvSpPr>
        <p:spPr bwMode="auto">
          <a:xfrm>
            <a:off x="6308214" y="5209070"/>
            <a:ext cx="82550" cy="93663"/>
          </a:xfrm>
          <a:custGeom>
            <a:avLst/>
            <a:gdLst>
              <a:gd name="T0" fmla="*/ 6 w 110"/>
              <a:gd name="T1" fmla="*/ 10 h 142"/>
              <a:gd name="T2" fmla="*/ 12 w 110"/>
              <a:gd name="T3" fmla="*/ 5 h 142"/>
              <a:gd name="T4" fmla="*/ 11 w 110"/>
              <a:gd name="T5" fmla="*/ 3 h 142"/>
              <a:gd name="T6" fmla="*/ 17 w 110"/>
              <a:gd name="T7" fmla="*/ 0 h 142"/>
              <a:gd name="T8" fmla="*/ 25 w 110"/>
              <a:gd name="T9" fmla="*/ 0 h 142"/>
              <a:gd name="T10" fmla="*/ 25 w 110"/>
              <a:gd name="T11" fmla="*/ 2 h 142"/>
              <a:gd name="T12" fmla="*/ 22 w 110"/>
              <a:gd name="T13" fmla="*/ 4 h 142"/>
              <a:gd name="T14" fmla="*/ 20 w 110"/>
              <a:gd name="T15" fmla="*/ 4 h 142"/>
              <a:gd name="T16" fmla="*/ 19 w 110"/>
              <a:gd name="T17" fmla="*/ 6 h 142"/>
              <a:gd name="T18" fmla="*/ 22 w 110"/>
              <a:gd name="T19" fmla="*/ 7 h 142"/>
              <a:gd name="T20" fmla="*/ 20 w 110"/>
              <a:gd name="T21" fmla="*/ 12 h 142"/>
              <a:gd name="T22" fmla="*/ 19 w 110"/>
              <a:gd name="T23" fmla="*/ 13 h 142"/>
              <a:gd name="T24" fmla="*/ 21 w 110"/>
              <a:gd name="T25" fmla="*/ 15 h 142"/>
              <a:gd name="T26" fmla="*/ 24 w 110"/>
              <a:gd name="T27" fmla="*/ 16 h 142"/>
              <a:gd name="T28" fmla="*/ 23 w 110"/>
              <a:gd name="T29" fmla="*/ 18 h 142"/>
              <a:gd name="T30" fmla="*/ 24 w 110"/>
              <a:gd name="T31" fmla="*/ 18 h 142"/>
              <a:gd name="T32" fmla="*/ 14 w 110"/>
              <a:gd name="T33" fmla="*/ 22 h 142"/>
              <a:gd name="T34" fmla="*/ 15 w 110"/>
              <a:gd name="T35" fmla="*/ 25 h 142"/>
              <a:gd name="T36" fmla="*/ 9 w 110"/>
              <a:gd name="T37" fmla="*/ 25 h 142"/>
              <a:gd name="T38" fmla="*/ 3 w 110"/>
              <a:gd name="T39" fmla="*/ 13 h 142"/>
              <a:gd name="T40" fmla="*/ 0 w 110"/>
              <a:gd name="T41" fmla="*/ 13 h 142"/>
              <a:gd name="T42" fmla="*/ 4 w 110"/>
              <a:gd name="T43" fmla="*/ 8 h 142"/>
              <a:gd name="T44" fmla="*/ 6 w 110"/>
              <a:gd name="T45" fmla="*/ 10 h 1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
              <a:gd name="T70" fmla="*/ 0 h 142"/>
              <a:gd name="T71" fmla="*/ 110 w 110"/>
              <a:gd name="T72" fmla="*/ 142 h 1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 h="142">
                <a:moveTo>
                  <a:pt x="28" y="57"/>
                </a:moveTo>
                <a:lnTo>
                  <a:pt x="55" y="29"/>
                </a:lnTo>
                <a:lnTo>
                  <a:pt x="51" y="17"/>
                </a:lnTo>
                <a:lnTo>
                  <a:pt x="78" y="1"/>
                </a:lnTo>
                <a:lnTo>
                  <a:pt x="110" y="0"/>
                </a:lnTo>
                <a:lnTo>
                  <a:pt x="109" y="15"/>
                </a:lnTo>
                <a:lnTo>
                  <a:pt x="100" y="22"/>
                </a:lnTo>
                <a:lnTo>
                  <a:pt x="89" y="25"/>
                </a:lnTo>
                <a:lnTo>
                  <a:pt x="87" y="33"/>
                </a:lnTo>
                <a:lnTo>
                  <a:pt x="99" y="42"/>
                </a:lnTo>
                <a:lnTo>
                  <a:pt x="90" y="70"/>
                </a:lnTo>
                <a:lnTo>
                  <a:pt x="85" y="77"/>
                </a:lnTo>
                <a:lnTo>
                  <a:pt x="93" y="86"/>
                </a:lnTo>
                <a:lnTo>
                  <a:pt x="105" y="95"/>
                </a:lnTo>
                <a:lnTo>
                  <a:pt x="103" y="103"/>
                </a:lnTo>
                <a:lnTo>
                  <a:pt x="105" y="105"/>
                </a:lnTo>
                <a:lnTo>
                  <a:pt x="61" y="129"/>
                </a:lnTo>
                <a:lnTo>
                  <a:pt x="66" y="141"/>
                </a:lnTo>
                <a:lnTo>
                  <a:pt x="39" y="142"/>
                </a:lnTo>
                <a:lnTo>
                  <a:pt x="13" y="76"/>
                </a:lnTo>
                <a:lnTo>
                  <a:pt x="0" y="74"/>
                </a:lnTo>
                <a:lnTo>
                  <a:pt x="16" y="49"/>
                </a:lnTo>
                <a:lnTo>
                  <a:pt x="28" y="57"/>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22" name="Freeform 318"/>
          <p:cNvSpPr>
            <a:spLocks/>
          </p:cNvSpPr>
          <p:nvPr/>
        </p:nvSpPr>
        <p:spPr bwMode="auto">
          <a:xfrm>
            <a:off x="6268527" y="5293207"/>
            <a:ext cx="165100" cy="144463"/>
          </a:xfrm>
          <a:custGeom>
            <a:avLst/>
            <a:gdLst>
              <a:gd name="T0" fmla="*/ 25 w 219"/>
              <a:gd name="T1" fmla="*/ 32 h 219"/>
              <a:gd name="T2" fmla="*/ 29 w 219"/>
              <a:gd name="T3" fmla="*/ 32 h 219"/>
              <a:gd name="T4" fmla="*/ 36 w 219"/>
              <a:gd name="T5" fmla="*/ 37 h 219"/>
              <a:gd name="T6" fmla="*/ 43 w 219"/>
              <a:gd name="T7" fmla="*/ 30 h 219"/>
              <a:gd name="T8" fmla="*/ 41 w 219"/>
              <a:gd name="T9" fmla="*/ 27 h 219"/>
              <a:gd name="T10" fmla="*/ 43 w 219"/>
              <a:gd name="T11" fmla="*/ 25 h 219"/>
              <a:gd name="T12" fmla="*/ 42 w 219"/>
              <a:gd name="T13" fmla="*/ 23 h 219"/>
              <a:gd name="T14" fmla="*/ 44 w 219"/>
              <a:gd name="T15" fmla="*/ 20 h 219"/>
              <a:gd name="T16" fmla="*/ 41 w 219"/>
              <a:gd name="T17" fmla="*/ 20 h 219"/>
              <a:gd name="T18" fmla="*/ 40 w 219"/>
              <a:gd name="T19" fmla="*/ 19 h 219"/>
              <a:gd name="T20" fmla="*/ 49 w 219"/>
              <a:gd name="T21" fmla="*/ 8 h 219"/>
              <a:gd name="T22" fmla="*/ 43 w 219"/>
              <a:gd name="T23" fmla="*/ 9 h 219"/>
              <a:gd name="T24" fmla="*/ 37 w 219"/>
              <a:gd name="T25" fmla="*/ 5 h 219"/>
              <a:gd name="T26" fmla="*/ 29 w 219"/>
              <a:gd name="T27" fmla="*/ 10 h 219"/>
              <a:gd name="T28" fmla="*/ 26 w 219"/>
              <a:gd name="T29" fmla="*/ 5 h 219"/>
              <a:gd name="T30" fmla="*/ 27 w 219"/>
              <a:gd name="T31" fmla="*/ 2 h 219"/>
              <a:gd name="T32" fmla="*/ 20 w 219"/>
              <a:gd name="T33" fmla="*/ 2 h 219"/>
              <a:gd name="T34" fmla="*/ 17 w 219"/>
              <a:gd name="T35" fmla="*/ 2 h 219"/>
              <a:gd name="T36" fmla="*/ 13 w 219"/>
              <a:gd name="T37" fmla="*/ 2 h 219"/>
              <a:gd name="T38" fmla="*/ 10 w 219"/>
              <a:gd name="T39" fmla="*/ 1 h 219"/>
              <a:gd name="T40" fmla="*/ 8 w 219"/>
              <a:gd name="T41" fmla="*/ 2 h 219"/>
              <a:gd name="T42" fmla="*/ 6 w 219"/>
              <a:gd name="T43" fmla="*/ 0 h 219"/>
              <a:gd name="T44" fmla="*/ 0 w 219"/>
              <a:gd name="T45" fmla="*/ 3 h 219"/>
              <a:gd name="T46" fmla="*/ 4 w 219"/>
              <a:gd name="T47" fmla="*/ 7 h 219"/>
              <a:gd name="T48" fmla="*/ 2 w 219"/>
              <a:gd name="T49" fmla="*/ 11 h 219"/>
              <a:gd name="T50" fmla="*/ 4 w 219"/>
              <a:gd name="T51" fmla="*/ 12 h 219"/>
              <a:gd name="T52" fmla="*/ 4 w 219"/>
              <a:gd name="T53" fmla="*/ 15 h 219"/>
              <a:gd name="T54" fmla="*/ 3 w 219"/>
              <a:gd name="T55" fmla="*/ 17 h 219"/>
              <a:gd name="T56" fmla="*/ 4 w 219"/>
              <a:gd name="T57" fmla="*/ 18 h 219"/>
              <a:gd name="T58" fmla="*/ 6 w 219"/>
              <a:gd name="T59" fmla="*/ 19 h 219"/>
              <a:gd name="T60" fmla="*/ 7 w 219"/>
              <a:gd name="T61" fmla="*/ 20 h 219"/>
              <a:gd name="T62" fmla="*/ 8 w 219"/>
              <a:gd name="T63" fmla="*/ 23 h 219"/>
              <a:gd name="T64" fmla="*/ 6 w 219"/>
              <a:gd name="T65" fmla="*/ 30 h 219"/>
              <a:gd name="T66" fmla="*/ 9 w 219"/>
              <a:gd name="T67" fmla="*/ 33 h 219"/>
              <a:gd name="T68" fmla="*/ 8 w 219"/>
              <a:gd name="T69" fmla="*/ 38 h 219"/>
              <a:gd name="T70" fmla="*/ 14 w 219"/>
              <a:gd name="T71" fmla="*/ 37 h 219"/>
              <a:gd name="T72" fmla="*/ 16 w 219"/>
              <a:gd name="T73" fmla="*/ 33 h 219"/>
              <a:gd name="T74" fmla="*/ 25 w 219"/>
              <a:gd name="T75" fmla="*/ 32 h 2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9"/>
              <a:gd name="T115" fmla="*/ 0 h 219"/>
              <a:gd name="T116" fmla="*/ 219 w 219"/>
              <a:gd name="T117" fmla="*/ 219 h 2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9" h="219">
                <a:moveTo>
                  <a:pt x="111" y="183"/>
                </a:moveTo>
                <a:lnTo>
                  <a:pt x="128" y="187"/>
                </a:lnTo>
                <a:lnTo>
                  <a:pt x="157" y="215"/>
                </a:lnTo>
                <a:lnTo>
                  <a:pt x="192" y="173"/>
                </a:lnTo>
                <a:lnTo>
                  <a:pt x="183" y="159"/>
                </a:lnTo>
                <a:lnTo>
                  <a:pt x="192" y="147"/>
                </a:lnTo>
                <a:lnTo>
                  <a:pt x="186" y="132"/>
                </a:lnTo>
                <a:lnTo>
                  <a:pt x="194" y="118"/>
                </a:lnTo>
                <a:lnTo>
                  <a:pt x="182" y="118"/>
                </a:lnTo>
                <a:lnTo>
                  <a:pt x="180" y="111"/>
                </a:lnTo>
                <a:lnTo>
                  <a:pt x="219" y="45"/>
                </a:lnTo>
                <a:lnTo>
                  <a:pt x="189" y="53"/>
                </a:lnTo>
                <a:lnTo>
                  <a:pt x="162" y="31"/>
                </a:lnTo>
                <a:lnTo>
                  <a:pt x="129" y="58"/>
                </a:lnTo>
                <a:lnTo>
                  <a:pt x="114" y="31"/>
                </a:lnTo>
                <a:lnTo>
                  <a:pt x="118" y="12"/>
                </a:lnTo>
                <a:lnTo>
                  <a:pt x="91" y="13"/>
                </a:lnTo>
                <a:lnTo>
                  <a:pt x="74" y="13"/>
                </a:lnTo>
                <a:lnTo>
                  <a:pt x="58" y="15"/>
                </a:lnTo>
                <a:lnTo>
                  <a:pt x="44" y="7"/>
                </a:lnTo>
                <a:lnTo>
                  <a:pt x="33" y="11"/>
                </a:lnTo>
                <a:lnTo>
                  <a:pt x="25" y="0"/>
                </a:lnTo>
                <a:lnTo>
                  <a:pt x="0" y="17"/>
                </a:lnTo>
                <a:lnTo>
                  <a:pt x="17" y="40"/>
                </a:lnTo>
                <a:lnTo>
                  <a:pt x="11" y="62"/>
                </a:lnTo>
                <a:lnTo>
                  <a:pt x="16" y="73"/>
                </a:lnTo>
                <a:lnTo>
                  <a:pt x="19" y="85"/>
                </a:lnTo>
                <a:lnTo>
                  <a:pt x="15" y="99"/>
                </a:lnTo>
                <a:lnTo>
                  <a:pt x="18" y="106"/>
                </a:lnTo>
                <a:lnTo>
                  <a:pt x="27" y="109"/>
                </a:lnTo>
                <a:lnTo>
                  <a:pt x="31" y="115"/>
                </a:lnTo>
                <a:lnTo>
                  <a:pt x="35" y="135"/>
                </a:lnTo>
                <a:lnTo>
                  <a:pt x="28" y="176"/>
                </a:lnTo>
                <a:lnTo>
                  <a:pt x="38" y="190"/>
                </a:lnTo>
                <a:lnTo>
                  <a:pt x="36" y="219"/>
                </a:lnTo>
                <a:lnTo>
                  <a:pt x="61" y="216"/>
                </a:lnTo>
                <a:lnTo>
                  <a:pt x="70" y="190"/>
                </a:lnTo>
                <a:lnTo>
                  <a:pt x="111" y="18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23" name="Freeform 319"/>
          <p:cNvSpPr>
            <a:spLocks/>
          </p:cNvSpPr>
          <p:nvPr/>
        </p:nvSpPr>
        <p:spPr bwMode="auto">
          <a:xfrm>
            <a:off x="6136764" y="5202720"/>
            <a:ext cx="120650" cy="115888"/>
          </a:xfrm>
          <a:custGeom>
            <a:avLst/>
            <a:gdLst>
              <a:gd name="T0" fmla="*/ 17 w 161"/>
              <a:gd name="T1" fmla="*/ 1 h 176"/>
              <a:gd name="T2" fmla="*/ 18 w 161"/>
              <a:gd name="T3" fmla="*/ 0 h 176"/>
              <a:gd name="T4" fmla="*/ 20 w 161"/>
              <a:gd name="T5" fmla="*/ 0 h 176"/>
              <a:gd name="T6" fmla="*/ 22 w 161"/>
              <a:gd name="T7" fmla="*/ 1 h 176"/>
              <a:gd name="T8" fmla="*/ 22 w 161"/>
              <a:gd name="T9" fmla="*/ 4 h 176"/>
              <a:gd name="T10" fmla="*/ 22 w 161"/>
              <a:gd name="T11" fmla="*/ 5 h 176"/>
              <a:gd name="T12" fmla="*/ 25 w 161"/>
              <a:gd name="T13" fmla="*/ 3 h 176"/>
              <a:gd name="T14" fmla="*/ 28 w 161"/>
              <a:gd name="T15" fmla="*/ 1 h 176"/>
              <a:gd name="T16" fmla="*/ 32 w 161"/>
              <a:gd name="T17" fmla="*/ 0 h 176"/>
              <a:gd name="T18" fmla="*/ 34 w 161"/>
              <a:gd name="T19" fmla="*/ 2 h 176"/>
              <a:gd name="T20" fmla="*/ 34 w 161"/>
              <a:gd name="T21" fmla="*/ 5 h 176"/>
              <a:gd name="T22" fmla="*/ 36 w 161"/>
              <a:gd name="T23" fmla="*/ 7 h 176"/>
              <a:gd name="T24" fmla="*/ 33 w 161"/>
              <a:gd name="T25" fmla="*/ 9 h 176"/>
              <a:gd name="T26" fmla="*/ 31 w 161"/>
              <a:gd name="T27" fmla="*/ 9 h 176"/>
              <a:gd name="T28" fmla="*/ 27 w 161"/>
              <a:gd name="T29" fmla="*/ 10 h 176"/>
              <a:gd name="T30" fmla="*/ 26 w 161"/>
              <a:gd name="T31" fmla="*/ 10 h 176"/>
              <a:gd name="T32" fmla="*/ 26 w 161"/>
              <a:gd name="T33" fmla="*/ 11 h 176"/>
              <a:gd name="T34" fmla="*/ 26 w 161"/>
              <a:gd name="T35" fmla="*/ 13 h 176"/>
              <a:gd name="T36" fmla="*/ 24 w 161"/>
              <a:gd name="T37" fmla="*/ 13 h 176"/>
              <a:gd name="T38" fmla="*/ 25 w 161"/>
              <a:gd name="T39" fmla="*/ 18 h 176"/>
              <a:gd name="T40" fmla="*/ 24 w 161"/>
              <a:gd name="T41" fmla="*/ 19 h 176"/>
              <a:gd name="T42" fmla="*/ 18 w 161"/>
              <a:gd name="T43" fmla="*/ 19 h 176"/>
              <a:gd name="T44" fmla="*/ 17 w 161"/>
              <a:gd name="T45" fmla="*/ 22 h 176"/>
              <a:gd name="T46" fmla="*/ 20 w 161"/>
              <a:gd name="T47" fmla="*/ 28 h 176"/>
              <a:gd name="T48" fmla="*/ 19 w 161"/>
              <a:gd name="T49" fmla="*/ 30 h 176"/>
              <a:gd name="T50" fmla="*/ 14 w 161"/>
              <a:gd name="T51" fmla="*/ 30 h 176"/>
              <a:gd name="T52" fmla="*/ 15 w 161"/>
              <a:gd name="T53" fmla="*/ 28 h 176"/>
              <a:gd name="T54" fmla="*/ 15 w 161"/>
              <a:gd name="T55" fmla="*/ 24 h 176"/>
              <a:gd name="T56" fmla="*/ 14 w 161"/>
              <a:gd name="T57" fmla="*/ 22 h 176"/>
              <a:gd name="T58" fmla="*/ 13 w 161"/>
              <a:gd name="T59" fmla="*/ 24 h 176"/>
              <a:gd name="T60" fmla="*/ 12 w 161"/>
              <a:gd name="T61" fmla="*/ 24 h 176"/>
              <a:gd name="T62" fmla="*/ 10 w 161"/>
              <a:gd name="T63" fmla="*/ 19 h 176"/>
              <a:gd name="T64" fmla="*/ 10 w 161"/>
              <a:gd name="T65" fmla="*/ 18 h 176"/>
              <a:gd name="T66" fmla="*/ 11 w 161"/>
              <a:gd name="T67" fmla="*/ 18 h 176"/>
              <a:gd name="T68" fmla="*/ 16 w 161"/>
              <a:gd name="T69" fmla="*/ 15 h 176"/>
              <a:gd name="T70" fmla="*/ 15 w 161"/>
              <a:gd name="T71" fmla="*/ 15 h 176"/>
              <a:gd name="T72" fmla="*/ 12 w 161"/>
              <a:gd name="T73" fmla="*/ 16 h 176"/>
              <a:gd name="T74" fmla="*/ 11 w 161"/>
              <a:gd name="T75" fmla="*/ 15 h 176"/>
              <a:gd name="T76" fmla="*/ 8 w 161"/>
              <a:gd name="T77" fmla="*/ 16 h 176"/>
              <a:gd name="T78" fmla="*/ 7 w 161"/>
              <a:gd name="T79" fmla="*/ 14 h 176"/>
              <a:gd name="T80" fmla="*/ 6 w 161"/>
              <a:gd name="T81" fmla="*/ 14 h 176"/>
              <a:gd name="T82" fmla="*/ 5 w 161"/>
              <a:gd name="T83" fmla="*/ 14 h 176"/>
              <a:gd name="T84" fmla="*/ 4 w 161"/>
              <a:gd name="T85" fmla="*/ 15 h 176"/>
              <a:gd name="T86" fmla="*/ 4 w 161"/>
              <a:gd name="T87" fmla="*/ 16 h 176"/>
              <a:gd name="T88" fmla="*/ 2 w 161"/>
              <a:gd name="T89" fmla="*/ 16 h 176"/>
              <a:gd name="T90" fmla="*/ 1 w 161"/>
              <a:gd name="T91" fmla="*/ 15 h 176"/>
              <a:gd name="T92" fmla="*/ 0 w 161"/>
              <a:gd name="T93" fmla="*/ 14 h 176"/>
              <a:gd name="T94" fmla="*/ 0 w 161"/>
              <a:gd name="T95" fmla="*/ 13 h 176"/>
              <a:gd name="T96" fmla="*/ 0 w 161"/>
              <a:gd name="T97" fmla="*/ 12 h 176"/>
              <a:gd name="T98" fmla="*/ 1 w 161"/>
              <a:gd name="T99" fmla="*/ 11 h 176"/>
              <a:gd name="T100" fmla="*/ 4 w 161"/>
              <a:gd name="T101" fmla="*/ 10 h 176"/>
              <a:gd name="T102" fmla="*/ 7 w 161"/>
              <a:gd name="T103" fmla="*/ 9 h 176"/>
              <a:gd name="T104" fmla="*/ 8 w 161"/>
              <a:gd name="T105" fmla="*/ 6 h 176"/>
              <a:gd name="T106" fmla="*/ 11 w 161"/>
              <a:gd name="T107" fmla="*/ 4 h 176"/>
              <a:gd name="T108" fmla="*/ 13 w 161"/>
              <a:gd name="T109" fmla="*/ 2 h 176"/>
              <a:gd name="T110" fmla="*/ 16 w 161"/>
              <a:gd name="T111" fmla="*/ 2 h 176"/>
              <a:gd name="T112" fmla="*/ 17 w 161"/>
              <a:gd name="T113" fmla="*/ 1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1"/>
              <a:gd name="T172" fmla="*/ 0 h 176"/>
              <a:gd name="T173" fmla="*/ 161 w 161"/>
              <a:gd name="T174" fmla="*/ 176 h 1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1" h="176">
                <a:moveTo>
                  <a:pt x="76" y="7"/>
                </a:moveTo>
                <a:lnTo>
                  <a:pt x="82" y="0"/>
                </a:lnTo>
                <a:lnTo>
                  <a:pt x="92" y="0"/>
                </a:lnTo>
                <a:lnTo>
                  <a:pt x="98" y="4"/>
                </a:lnTo>
                <a:lnTo>
                  <a:pt x="99" y="21"/>
                </a:lnTo>
                <a:lnTo>
                  <a:pt x="99" y="28"/>
                </a:lnTo>
                <a:lnTo>
                  <a:pt x="112" y="18"/>
                </a:lnTo>
                <a:lnTo>
                  <a:pt x="124" y="8"/>
                </a:lnTo>
                <a:lnTo>
                  <a:pt x="141" y="0"/>
                </a:lnTo>
                <a:lnTo>
                  <a:pt x="150" y="14"/>
                </a:lnTo>
                <a:lnTo>
                  <a:pt x="151" y="32"/>
                </a:lnTo>
                <a:lnTo>
                  <a:pt x="161" y="41"/>
                </a:lnTo>
                <a:lnTo>
                  <a:pt x="147" y="54"/>
                </a:lnTo>
                <a:lnTo>
                  <a:pt x="140" y="53"/>
                </a:lnTo>
                <a:lnTo>
                  <a:pt x="123" y="57"/>
                </a:lnTo>
                <a:lnTo>
                  <a:pt x="117" y="59"/>
                </a:lnTo>
                <a:lnTo>
                  <a:pt x="116" y="64"/>
                </a:lnTo>
                <a:lnTo>
                  <a:pt x="116" y="76"/>
                </a:lnTo>
                <a:lnTo>
                  <a:pt x="109" y="77"/>
                </a:lnTo>
                <a:lnTo>
                  <a:pt x="114" y="107"/>
                </a:lnTo>
                <a:lnTo>
                  <a:pt x="107" y="111"/>
                </a:lnTo>
                <a:lnTo>
                  <a:pt x="81" y="114"/>
                </a:lnTo>
                <a:lnTo>
                  <a:pt x="75" y="125"/>
                </a:lnTo>
                <a:lnTo>
                  <a:pt x="88" y="162"/>
                </a:lnTo>
                <a:lnTo>
                  <a:pt x="85" y="176"/>
                </a:lnTo>
                <a:lnTo>
                  <a:pt x="63" y="176"/>
                </a:lnTo>
                <a:lnTo>
                  <a:pt x="65" y="162"/>
                </a:lnTo>
                <a:lnTo>
                  <a:pt x="67" y="137"/>
                </a:lnTo>
                <a:lnTo>
                  <a:pt x="64" y="130"/>
                </a:lnTo>
                <a:lnTo>
                  <a:pt x="58" y="140"/>
                </a:lnTo>
                <a:lnTo>
                  <a:pt x="55" y="139"/>
                </a:lnTo>
                <a:lnTo>
                  <a:pt x="46" y="112"/>
                </a:lnTo>
                <a:lnTo>
                  <a:pt x="45" y="107"/>
                </a:lnTo>
                <a:lnTo>
                  <a:pt x="48" y="103"/>
                </a:lnTo>
                <a:lnTo>
                  <a:pt x="72" y="90"/>
                </a:lnTo>
                <a:lnTo>
                  <a:pt x="65" y="90"/>
                </a:lnTo>
                <a:lnTo>
                  <a:pt x="56" y="93"/>
                </a:lnTo>
                <a:lnTo>
                  <a:pt x="50" y="90"/>
                </a:lnTo>
                <a:lnTo>
                  <a:pt x="36" y="92"/>
                </a:lnTo>
                <a:lnTo>
                  <a:pt x="31" y="82"/>
                </a:lnTo>
                <a:lnTo>
                  <a:pt x="26" y="80"/>
                </a:lnTo>
                <a:lnTo>
                  <a:pt x="21" y="82"/>
                </a:lnTo>
                <a:lnTo>
                  <a:pt x="19" y="90"/>
                </a:lnTo>
                <a:lnTo>
                  <a:pt x="16" y="92"/>
                </a:lnTo>
                <a:lnTo>
                  <a:pt x="11" y="92"/>
                </a:lnTo>
                <a:lnTo>
                  <a:pt x="6" y="90"/>
                </a:lnTo>
                <a:lnTo>
                  <a:pt x="2" y="81"/>
                </a:lnTo>
                <a:lnTo>
                  <a:pt x="0" y="77"/>
                </a:lnTo>
                <a:lnTo>
                  <a:pt x="0" y="72"/>
                </a:lnTo>
                <a:lnTo>
                  <a:pt x="5" y="63"/>
                </a:lnTo>
                <a:lnTo>
                  <a:pt x="17" y="58"/>
                </a:lnTo>
                <a:lnTo>
                  <a:pt x="29" y="54"/>
                </a:lnTo>
                <a:lnTo>
                  <a:pt x="33" y="35"/>
                </a:lnTo>
                <a:lnTo>
                  <a:pt x="49" y="25"/>
                </a:lnTo>
                <a:lnTo>
                  <a:pt x="60" y="10"/>
                </a:lnTo>
                <a:lnTo>
                  <a:pt x="71" y="10"/>
                </a:lnTo>
                <a:lnTo>
                  <a:pt x="76" y="7"/>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24" name="Freeform 320"/>
          <p:cNvSpPr>
            <a:spLocks/>
          </p:cNvSpPr>
          <p:nvPr/>
        </p:nvSpPr>
        <p:spPr bwMode="auto">
          <a:xfrm>
            <a:off x="6193914" y="5274157"/>
            <a:ext cx="74613" cy="49213"/>
          </a:xfrm>
          <a:custGeom>
            <a:avLst/>
            <a:gdLst>
              <a:gd name="T0" fmla="*/ 7 w 99"/>
              <a:gd name="T1" fmla="*/ 0 h 74"/>
              <a:gd name="T2" fmla="*/ 9 w 99"/>
              <a:gd name="T3" fmla="*/ 2 h 74"/>
              <a:gd name="T4" fmla="*/ 8 w 99"/>
              <a:gd name="T5" fmla="*/ 3 h 74"/>
              <a:gd name="T6" fmla="*/ 10 w 99"/>
              <a:gd name="T7" fmla="*/ 5 h 74"/>
              <a:gd name="T8" fmla="*/ 12 w 99"/>
              <a:gd name="T9" fmla="*/ 5 h 74"/>
              <a:gd name="T10" fmla="*/ 14 w 99"/>
              <a:gd name="T11" fmla="*/ 5 h 74"/>
              <a:gd name="T12" fmla="*/ 18 w 99"/>
              <a:gd name="T13" fmla="*/ 6 h 74"/>
              <a:gd name="T14" fmla="*/ 22 w 99"/>
              <a:gd name="T15" fmla="*/ 8 h 74"/>
              <a:gd name="T16" fmla="*/ 17 w 99"/>
              <a:gd name="T17" fmla="*/ 11 h 74"/>
              <a:gd name="T18" fmla="*/ 11 w 99"/>
              <a:gd name="T19" fmla="*/ 12 h 74"/>
              <a:gd name="T20" fmla="*/ 4 w 99"/>
              <a:gd name="T21" fmla="*/ 13 h 74"/>
              <a:gd name="T22" fmla="*/ 2 w 99"/>
              <a:gd name="T23" fmla="*/ 11 h 74"/>
              <a:gd name="T24" fmla="*/ 3 w 99"/>
              <a:gd name="T25" fmla="*/ 9 h 74"/>
              <a:gd name="T26" fmla="*/ 0 w 99"/>
              <a:gd name="T27" fmla="*/ 3 h 74"/>
              <a:gd name="T28" fmla="*/ 1 w 99"/>
              <a:gd name="T29" fmla="*/ 0 h 74"/>
              <a:gd name="T30" fmla="*/ 7 w 99"/>
              <a:gd name="T31" fmla="*/ 0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9"/>
              <a:gd name="T49" fmla="*/ 0 h 74"/>
              <a:gd name="T50" fmla="*/ 99 w 99"/>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9" h="74">
                <a:moveTo>
                  <a:pt x="32" y="0"/>
                </a:moveTo>
                <a:lnTo>
                  <a:pt x="37" y="13"/>
                </a:lnTo>
                <a:lnTo>
                  <a:pt x="34" y="16"/>
                </a:lnTo>
                <a:lnTo>
                  <a:pt x="47" y="30"/>
                </a:lnTo>
                <a:lnTo>
                  <a:pt x="53" y="28"/>
                </a:lnTo>
                <a:lnTo>
                  <a:pt x="64" y="28"/>
                </a:lnTo>
                <a:lnTo>
                  <a:pt x="81" y="34"/>
                </a:lnTo>
                <a:lnTo>
                  <a:pt x="99" y="46"/>
                </a:lnTo>
                <a:lnTo>
                  <a:pt x="73" y="61"/>
                </a:lnTo>
                <a:lnTo>
                  <a:pt x="50" y="69"/>
                </a:lnTo>
                <a:lnTo>
                  <a:pt x="17" y="74"/>
                </a:lnTo>
                <a:lnTo>
                  <a:pt x="10" y="65"/>
                </a:lnTo>
                <a:lnTo>
                  <a:pt x="13" y="51"/>
                </a:lnTo>
                <a:lnTo>
                  <a:pt x="0" y="14"/>
                </a:lnTo>
                <a:lnTo>
                  <a:pt x="6" y="3"/>
                </a:lnTo>
                <a:lnTo>
                  <a:pt x="32" y="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25" name="Freeform 321"/>
          <p:cNvSpPr>
            <a:spLocks/>
          </p:cNvSpPr>
          <p:nvPr/>
        </p:nvSpPr>
        <p:spPr bwMode="auto">
          <a:xfrm>
            <a:off x="6352664" y="5183670"/>
            <a:ext cx="161925" cy="149225"/>
          </a:xfrm>
          <a:custGeom>
            <a:avLst/>
            <a:gdLst>
              <a:gd name="T0" fmla="*/ 41 w 214"/>
              <a:gd name="T1" fmla="*/ 16 h 227"/>
              <a:gd name="T2" fmla="*/ 44 w 214"/>
              <a:gd name="T3" fmla="*/ 17 h 227"/>
              <a:gd name="T4" fmla="*/ 44 w 214"/>
              <a:gd name="T5" fmla="*/ 23 h 227"/>
              <a:gd name="T6" fmla="*/ 47 w 214"/>
              <a:gd name="T7" fmla="*/ 24 h 227"/>
              <a:gd name="T8" fmla="*/ 49 w 214"/>
              <a:gd name="T9" fmla="*/ 27 h 227"/>
              <a:gd name="T10" fmla="*/ 43 w 214"/>
              <a:gd name="T11" fmla="*/ 30 h 227"/>
              <a:gd name="T12" fmla="*/ 39 w 214"/>
              <a:gd name="T13" fmla="*/ 27 h 227"/>
              <a:gd name="T14" fmla="*/ 35 w 214"/>
              <a:gd name="T15" fmla="*/ 28 h 227"/>
              <a:gd name="T16" fmla="*/ 34 w 214"/>
              <a:gd name="T17" fmla="*/ 31 h 227"/>
              <a:gd name="T18" fmla="*/ 24 w 214"/>
              <a:gd name="T19" fmla="*/ 37 h 227"/>
              <a:gd name="T20" fmla="*/ 17 w 214"/>
              <a:gd name="T21" fmla="*/ 38 h 227"/>
              <a:gd name="T22" fmla="*/ 11 w 214"/>
              <a:gd name="T23" fmla="*/ 34 h 227"/>
              <a:gd name="T24" fmla="*/ 4 w 214"/>
              <a:gd name="T25" fmla="*/ 39 h 227"/>
              <a:gd name="T26" fmla="*/ 0 w 214"/>
              <a:gd name="T27" fmla="*/ 34 h 227"/>
              <a:gd name="T28" fmla="*/ 1 w 214"/>
              <a:gd name="T29" fmla="*/ 31 h 227"/>
              <a:gd name="T30" fmla="*/ 0 w 214"/>
              <a:gd name="T31" fmla="*/ 29 h 227"/>
              <a:gd name="T32" fmla="*/ 10 w 214"/>
              <a:gd name="T33" fmla="*/ 25 h 227"/>
              <a:gd name="T34" fmla="*/ 10 w 214"/>
              <a:gd name="T35" fmla="*/ 24 h 227"/>
              <a:gd name="T36" fmla="*/ 10 w 214"/>
              <a:gd name="T37" fmla="*/ 23 h 227"/>
              <a:gd name="T38" fmla="*/ 7 w 214"/>
              <a:gd name="T39" fmla="*/ 22 h 227"/>
              <a:gd name="T40" fmla="*/ 5 w 214"/>
              <a:gd name="T41" fmla="*/ 20 h 227"/>
              <a:gd name="T42" fmla="*/ 7 w 214"/>
              <a:gd name="T43" fmla="*/ 19 h 227"/>
              <a:gd name="T44" fmla="*/ 9 w 214"/>
              <a:gd name="T45" fmla="*/ 14 h 227"/>
              <a:gd name="T46" fmla="*/ 6 w 214"/>
              <a:gd name="T47" fmla="*/ 12 h 227"/>
              <a:gd name="T48" fmla="*/ 6 w 214"/>
              <a:gd name="T49" fmla="*/ 11 h 227"/>
              <a:gd name="T50" fmla="*/ 9 w 214"/>
              <a:gd name="T51" fmla="*/ 11 h 227"/>
              <a:gd name="T52" fmla="*/ 11 w 214"/>
              <a:gd name="T53" fmla="*/ 10 h 227"/>
              <a:gd name="T54" fmla="*/ 11 w 214"/>
              <a:gd name="T55" fmla="*/ 7 h 227"/>
              <a:gd name="T56" fmla="*/ 14 w 214"/>
              <a:gd name="T57" fmla="*/ 7 h 227"/>
              <a:gd name="T58" fmla="*/ 20 w 214"/>
              <a:gd name="T59" fmla="*/ 1 h 227"/>
              <a:gd name="T60" fmla="*/ 23 w 214"/>
              <a:gd name="T61" fmla="*/ 0 h 227"/>
              <a:gd name="T62" fmla="*/ 28 w 214"/>
              <a:gd name="T63" fmla="*/ 4 h 227"/>
              <a:gd name="T64" fmla="*/ 36 w 214"/>
              <a:gd name="T65" fmla="*/ 3 h 227"/>
              <a:gd name="T66" fmla="*/ 37 w 214"/>
              <a:gd name="T67" fmla="*/ 5 h 227"/>
              <a:gd name="T68" fmla="*/ 36 w 214"/>
              <a:gd name="T69" fmla="*/ 9 h 227"/>
              <a:gd name="T70" fmla="*/ 39 w 214"/>
              <a:gd name="T71" fmla="*/ 11 h 227"/>
              <a:gd name="T72" fmla="*/ 38 w 214"/>
              <a:gd name="T73" fmla="*/ 13 h 227"/>
              <a:gd name="T74" fmla="*/ 41 w 214"/>
              <a:gd name="T75" fmla="*/ 14 h 227"/>
              <a:gd name="T76" fmla="*/ 41 w 214"/>
              <a:gd name="T77" fmla="*/ 16 h 2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4"/>
              <a:gd name="T118" fmla="*/ 0 h 227"/>
              <a:gd name="T119" fmla="*/ 214 w 214"/>
              <a:gd name="T120" fmla="*/ 227 h 2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4" h="227">
                <a:moveTo>
                  <a:pt x="182" y="95"/>
                </a:moveTo>
                <a:lnTo>
                  <a:pt x="196" y="100"/>
                </a:lnTo>
                <a:lnTo>
                  <a:pt x="192" y="134"/>
                </a:lnTo>
                <a:lnTo>
                  <a:pt x="206" y="137"/>
                </a:lnTo>
                <a:lnTo>
                  <a:pt x="214" y="154"/>
                </a:lnTo>
                <a:lnTo>
                  <a:pt x="189" y="174"/>
                </a:lnTo>
                <a:lnTo>
                  <a:pt x="173" y="158"/>
                </a:lnTo>
                <a:lnTo>
                  <a:pt x="155" y="162"/>
                </a:lnTo>
                <a:lnTo>
                  <a:pt x="152" y="178"/>
                </a:lnTo>
                <a:lnTo>
                  <a:pt x="106" y="214"/>
                </a:lnTo>
                <a:lnTo>
                  <a:pt x="76" y="222"/>
                </a:lnTo>
                <a:lnTo>
                  <a:pt x="49" y="200"/>
                </a:lnTo>
                <a:lnTo>
                  <a:pt x="16" y="227"/>
                </a:lnTo>
                <a:lnTo>
                  <a:pt x="1" y="200"/>
                </a:lnTo>
                <a:lnTo>
                  <a:pt x="5" y="181"/>
                </a:lnTo>
                <a:lnTo>
                  <a:pt x="0" y="169"/>
                </a:lnTo>
                <a:lnTo>
                  <a:pt x="44" y="145"/>
                </a:lnTo>
                <a:lnTo>
                  <a:pt x="42" y="143"/>
                </a:lnTo>
                <a:lnTo>
                  <a:pt x="44" y="135"/>
                </a:lnTo>
                <a:lnTo>
                  <a:pt x="32" y="126"/>
                </a:lnTo>
                <a:lnTo>
                  <a:pt x="24" y="117"/>
                </a:lnTo>
                <a:lnTo>
                  <a:pt x="29" y="110"/>
                </a:lnTo>
                <a:lnTo>
                  <a:pt x="38" y="82"/>
                </a:lnTo>
                <a:lnTo>
                  <a:pt x="26" y="73"/>
                </a:lnTo>
                <a:lnTo>
                  <a:pt x="28" y="65"/>
                </a:lnTo>
                <a:lnTo>
                  <a:pt x="39" y="62"/>
                </a:lnTo>
                <a:lnTo>
                  <a:pt x="48" y="55"/>
                </a:lnTo>
                <a:lnTo>
                  <a:pt x="49" y="40"/>
                </a:lnTo>
                <a:lnTo>
                  <a:pt x="62" y="39"/>
                </a:lnTo>
                <a:lnTo>
                  <a:pt x="88" y="4"/>
                </a:lnTo>
                <a:lnTo>
                  <a:pt x="100" y="0"/>
                </a:lnTo>
                <a:lnTo>
                  <a:pt x="124" y="21"/>
                </a:lnTo>
                <a:lnTo>
                  <a:pt x="159" y="16"/>
                </a:lnTo>
                <a:lnTo>
                  <a:pt x="163" y="26"/>
                </a:lnTo>
                <a:lnTo>
                  <a:pt x="160" y="51"/>
                </a:lnTo>
                <a:lnTo>
                  <a:pt x="171" y="64"/>
                </a:lnTo>
                <a:lnTo>
                  <a:pt x="166" y="76"/>
                </a:lnTo>
                <a:lnTo>
                  <a:pt x="183" y="82"/>
                </a:lnTo>
                <a:lnTo>
                  <a:pt x="182" y="95"/>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26" name="Freeform 322"/>
          <p:cNvSpPr>
            <a:spLocks/>
          </p:cNvSpPr>
          <p:nvPr/>
        </p:nvSpPr>
        <p:spPr bwMode="auto">
          <a:xfrm>
            <a:off x="6454264" y="5317020"/>
            <a:ext cx="207963" cy="244475"/>
          </a:xfrm>
          <a:custGeom>
            <a:avLst/>
            <a:gdLst>
              <a:gd name="T0" fmla="*/ 13 w 276"/>
              <a:gd name="T1" fmla="*/ 52 h 373"/>
              <a:gd name="T2" fmla="*/ 20 w 276"/>
              <a:gd name="T3" fmla="*/ 50 h 373"/>
              <a:gd name="T4" fmla="*/ 28 w 276"/>
              <a:gd name="T5" fmla="*/ 51 h 373"/>
              <a:gd name="T6" fmla="*/ 29 w 276"/>
              <a:gd name="T7" fmla="*/ 49 h 373"/>
              <a:gd name="T8" fmla="*/ 30 w 276"/>
              <a:gd name="T9" fmla="*/ 52 h 373"/>
              <a:gd name="T10" fmla="*/ 32 w 276"/>
              <a:gd name="T11" fmla="*/ 52 h 373"/>
              <a:gd name="T12" fmla="*/ 38 w 276"/>
              <a:gd name="T13" fmla="*/ 55 h 373"/>
              <a:gd name="T14" fmla="*/ 37 w 276"/>
              <a:gd name="T15" fmla="*/ 59 h 373"/>
              <a:gd name="T16" fmla="*/ 39 w 276"/>
              <a:gd name="T17" fmla="*/ 62 h 373"/>
              <a:gd name="T18" fmla="*/ 44 w 276"/>
              <a:gd name="T19" fmla="*/ 64 h 373"/>
              <a:gd name="T20" fmla="*/ 46 w 276"/>
              <a:gd name="T21" fmla="*/ 57 h 373"/>
              <a:gd name="T22" fmla="*/ 49 w 276"/>
              <a:gd name="T23" fmla="*/ 55 h 373"/>
              <a:gd name="T24" fmla="*/ 47 w 276"/>
              <a:gd name="T25" fmla="*/ 51 h 373"/>
              <a:gd name="T26" fmla="*/ 48 w 276"/>
              <a:gd name="T27" fmla="*/ 48 h 373"/>
              <a:gd name="T28" fmla="*/ 47 w 276"/>
              <a:gd name="T29" fmla="*/ 46 h 373"/>
              <a:gd name="T30" fmla="*/ 44 w 276"/>
              <a:gd name="T31" fmla="*/ 47 h 373"/>
              <a:gd name="T32" fmla="*/ 42 w 276"/>
              <a:gd name="T33" fmla="*/ 45 h 373"/>
              <a:gd name="T34" fmla="*/ 45 w 276"/>
              <a:gd name="T35" fmla="*/ 42 h 373"/>
              <a:gd name="T36" fmla="*/ 45 w 276"/>
              <a:gd name="T37" fmla="*/ 36 h 373"/>
              <a:gd name="T38" fmla="*/ 47 w 276"/>
              <a:gd name="T39" fmla="*/ 37 h 373"/>
              <a:gd name="T40" fmla="*/ 47 w 276"/>
              <a:gd name="T41" fmla="*/ 34 h 373"/>
              <a:gd name="T42" fmla="*/ 45 w 276"/>
              <a:gd name="T43" fmla="*/ 29 h 373"/>
              <a:gd name="T44" fmla="*/ 45 w 276"/>
              <a:gd name="T45" fmla="*/ 26 h 373"/>
              <a:gd name="T46" fmla="*/ 41 w 276"/>
              <a:gd name="T47" fmla="*/ 26 h 373"/>
              <a:gd name="T48" fmla="*/ 37 w 276"/>
              <a:gd name="T49" fmla="*/ 25 h 373"/>
              <a:gd name="T50" fmla="*/ 39 w 276"/>
              <a:gd name="T51" fmla="*/ 22 h 373"/>
              <a:gd name="T52" fmla="*/ 42 w 276"/>
              <a:gd name="T53" fmla="*/ 17 h 373"/>
              <a:gd name="T54" fmla="*/ 45 w 276"/>
              <a:gd name="T55" fmla="*/ 14 h 373"/>
              <a:gd name="T56" fmla="*/ 48 w 276"/>
              <a:gd name="T57" fmla="*/ 15 h 373"/>
              <a:gd name="T58" fmla="*/ 51 w 276"/>
              <a:gd name="T59" fmla="*/ 13 h 373"/>
              <a:gd name="T60" fmla="*/ 54 w 276"/>
              <a:gd name="T61" fmla="*/ 14 h 373"/>
              <a:gd name="T62" fmla="*/ 57 w 276"/>
              <a:gd name="T63" fmla="*/ 13 h 373"/>
              <a:gd name="T64" fmla="*/ 61 w 276"/>
              <a:gd name="T65" fmla="*/ 14 h 373"/>
              <a:gd name="T66" fmla="*/ 62 w 276"/>
              <a:gd name="T67" fmla="*/ 9 h 373"/>
              <a:gd name="T68" fmla="*/ 60 w 276"/>
              <a:gd name="T69" fmla="*/ 6 h 373"/>
              <a:gd name="T70" fmla="*/ 61 w 276"/>
              <a:gd name="T71" fmla="*/ 3 h 373"/>
              <a:gd name="T72" fmla="*/ 59 w 276"/>
              <a:gd name="T73" fmla="*/ 2 h 373"/>
              <a:gd name="T74" fmla="*/ 56 w 276"/>
              <a:gd name="T75" fmla="*/ 0 h 373"/>
              <a:gd name="T76" fmla="*/ 54 w 276"/>
              <a:gd name="T77" fmla="*/ 4 h 373"/>
              <a:gd name="T78" fmla="*/ 51 w 276"/>
              <a:gd name="T79" fmla="*/ 3 h 373"/>
              <a:gd name="T80" fmla="*/ 46 w 276"/>
              <a:gd name="T81" fmla="*/ 5 h 373"/>
              <a:gd name="T82" fmla="*/ 45 w 276"/>
              <a:gd name="T83" fmla="*/ 7 h 373"/>
              <a:gd name="T84" fmla="*/ 41 w 276"/>
              <a:gd name="T85" fmla="*/ 9 h 373"/>
              <a:gd name="T86" fmla="*/ 33 w 276"/>
              <a:gd name="T87" fmla="*/ 19 h 373"/>
              <a:gd name="T88" fmla="*/ 31 w 276"/>
              <a:gd name="T89" fmla="*/ 23 h 373"/>
              <a:gd name="T90" fmla="*/ 27 w 276"/>
              <a:gd name="T91" fmla="*/ 24 h 373"/>
              <a:gd name="T92" fmla="*/ 27 w 276"/>
              <a:gd name="T93" fmla="*/ 27 h 373"/>
              <a:gd name="T94" fmla="*/ 23 w 276"/>
              <a:gd name="T95" fmla="*/ 27 h 373"/>
              <a:gd name="T96" fmla="*/ 22 w 276"/>
              <a:gd name="T97" fmla="*/ 29 h 373"/>
              <a:gd name="T98" fmla="*/ 16 w 276"/>
              <a:gd name="T99" fmla="*/ 30 h 373"/>
              <a:gd name="T100" fmla="*/ 14 w 276"/>
              <a:gd name="T101" fmla="*/ 36 h 373"/>
              <a:gd name="T102" fmla="*/ 11 w 276"/>
              <a:gd name="T103" fmla="*/ 35 h 373"/>
              <a:gd name="T104" fmla="*/ 9 w 276"/>
              <a:gd name="T105" fmla="*/ 37 h 373"/>
              <a:gd name="T106" fmla="*/ 7 w 276"/>
              <a:gd name="T107" fmla="*/ 42 h 373"/>
              <a:gd name="T108" fmla="*/ 4 w 276"/>
              <a:gd name="T109" fmla="*/ 46 h 373"/>
              <a:gd name="T110" fmla="*/ 0 w 276"/>
              <a:gd name="T111" fmla="*/ 48 h 373"/>
              <a:gd name="T112" fmla="*/ 0 w 276"/>
              <a:gd name="T113" fmla="*/ 51 h 373"/>
              <a:gd name="T114" fmla="*/ 3 w 276"/>
              <a:gd name="T115" fmla="*/ 58 h 373"/>
              <a:gd name="T116" fmla="*/ 9 w 276"/>
              <a:gd name="T117" fmla="*/ 53 h 373"/>
              <a:gd name="T118" fmla="*/ 10 w 276"/>
              <a:gd name="T119" fmla="*/ 50 h 373"/>
              <a:gd name="T120" fmla="*/ 13 w 276"/>
              <a:gd name="T121" fmla="*/ 52 h 3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6"/>
              <a:gd name="T184" fmla="*/ 0 h 373"/>
              <a:gd name="T185" fmla="*/ 276 w 276"/>
              <a:gd name="T186" fmla="*/ 373 h 3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6" h="373">
                <a:moveTo>
                  <a:pt x="59" y="302"/>
                </a:moveTo>
                <a:lnTo>
                  <a:pt x="90" y="290"/>
                </a:lnTo>
                <a:lnTo>
                  <a:pt x="122" y="297"/>
                </a:lnTo>
                <a:lnTo>
                  <a:pt x="131" y="289"/>
                </a:lnTo>
                <a:lnTo>
                  <a:pt x="134" y="307"/>
                </a:lnTo>
                <a:lnTo>
                  <a:pt x="144" y="305"/>
                </a:lnTo>
                <a:lnTo>
                  <a:pt x="171" y="322"/>
                </a:lnTo>
                <a:lnTo>
                  <a:pt x="164" y="345"/>
                </a:lnTo>
                <a:lnTo>
                  <a:pt x="173" y="365"/>
                </a:lnTo>
                <a:lnTo>
                  <a:pt x="193" y="373"/>
                </a:lnTo>
                <a:lnTo>
                  <a:pt x="202" y="332"/>
                </a:lnTo>
                <a:lnTo>
                  <a:pt x="216" y="324"/>
                </a:lnTo>
                <a:lnTo>
                  <a:pt x="209" y="298"/>
                </a:lnTo>
                <a:lnTo>
                  <a:pt x="215" y="283"/>
                </a:lnTo>
                <a:lnTo>
                  <a:pt x="209" y="270"/>
                </a:lnTo>
                <a:lnTo>
                  <a:pt x="193" y="273"/>
                </a:lnTo>
                <a:lnTo>
                  <a:pt x="186" y="261"/>
                </a:lnTo>
                <a:lnTo>
                  <a:pt x="197" y="248"/>
                </a:lnTo>
                <a:lnTo>
                  <a:pt x="198" y="213"/>
                </a:lnTo>
                <a:lnTo>
                  <a:pt x="209" y="215"/>
                </a:lnTo>
                <a:lnTo>
                  <a:pt x="210" y="198"/>
                </a:lnTo>
                <a:lnTo>
                  <a:pt x="197" y="173"/>
                </a:lnTo>
                <a:lnTo>
                  <a:pt x="197" y="155"/>
                </a:lnTo>
                <a:lnTo>
                  <a:pt x="183" y="151"/>
                </a:lnTo>
                <a:lnTo>
                  <a:pt x="165" y="147"/>
                </a:lnTo>
                <a:lnTo>
                  <a:pt x="173" y="130"/>
                </a:lnTo>
                <a:lnTo>
                  <a:pt x="185" y="102"/>
                </a:lnTo>
                <a:lnTo>
                  <a:pt x="199" y="81"/>
                </a:lnTo>
                <a:lnTo>
                  <a:pt x="213" y="86"/>
                </a:lnTo>
                <a:lnTo>
                  <a:pt x="226" y="75"/>
                </a:lnTo>
                <a:lnTo>
                  <a:pt x="241" y="84"/>
                </a:lnTo>
                <a:lnTo>
                  <a:pt x="252" y="76"/>
                </a:lnTo>
                <a:lnTo>
                  <a:pt x="272" y="83"/>
                </a:lnTo>
                <a:lnTo>
                  <a:pt x="276" y="52"/>
                </a:lnTo>
                <a:lnTo>
                  <a:pt x="267" y="33"/>
                </a:lnTo>
                <a:lnTo>
                  <a:pt x="271" y="17"/>
                </a:lnTo>
                <a:lnTo>
                  <a:pt x="263" y="11"/>
                </a:lnTo>
                <a:lnTo>
                  <a:pt x="251" y="0"/>
                </a:lnTo>
                <a:lnTo>
                  <a:pt x="239" y="25"/>
                </a:lnTo>
                <a:lnTo>
                  <a:pt x="226" y="18"/>
                </a:lnTo>
                <a:lnTo>
                  <a:pt x="204" y="26"/>
                </a:lnTo>
                <a:lnTo>
                  <a:pt x="199" y="44"/>
                </a:lnTo>
                <a:lnTo>
                  <a:pt x="183" y="53"/>
                </a:lnTo>
                <a:lnTo>
                  <a:pt x="145" y="112"/>
                </a:lnTo>
                <a:lnTo>
                  <a:pt x="136" y="133"/>
                </a:lnTo>
                <a:lnTo>
                  <a:pt x="118" y="143"/>
                </a:lnTo>
                <a:lnTo>
                  <a:pt x="118" y="157"/>
                </a:lnTo>
                <a:lnTo>
                  <a:pt x="103" y="160"/>
                </a:lnTo>
                <a:lnTo>
                  <a:pt x="97" y="172"/>
                </a:lnTo>
                <a:lnTo>
                  <a:pt x="72" y="178"/>
                </a:lnTo>
                <a:lnTo>
                  <a:pt x="64" y="211"/>
                </a:lnTo>
                <a:lnTo>
                  <a:pt x="50" y="205"/>
                </a:lnTo>
                <a:lnTo>
                  <a:pt x="39" y="218"/>
                </a:lnTo>
                <a:lnTo>
                  <a:pt x="32" y="248"/>
                </a:lnTo>
                <a:lnTo>
                  <a:pt x="16" y="268"/>
                </a:lnTo>
                <a:lnTo>
                  <a:pt x="0" y="281"/>
                </a:lnTo>
                <a:lnTo>
                  <a:pt x="1" y="300"/>
                </a:lnTo>
                <a:lnTo>
                  <a:pt x="13" y="339"/>
                </a:lnTo>
                <a:lnTo>
                  <a:pt x="43" y="313"/>
                </a:lnTo>
                <a:lnTo>
                  <a:pt x="46" y="295"/>
                </a:lnTo>
                <a:lnTo>
                  <a:pt x="59" y="30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27" name="Freeform 323"/>
          <p:cNvSpPr>
            <a:spLocks/>
          </p:cNvSpPr>
          <p:nvPr/>
        </p:nvSpPr>
        <p:spPr bwMode="auto">
          <a:xfrm>
            <a:off x="6390764" y="5504345"/>
            <a:ext cx="212725" cy="111125"/>
          </a:xfrm>
          <a:custGeom>
            <a:avLst/>
            <a:gdLst>
              <a:gd name="T0" fmla="*/ 32 w 282"/>
              <a:gd name="T1" fmla="*/ 2 h 168"/>
              <a:gd name="T2" fmla="*/ 39 w 282"/>
              <a:gd name="T3" fmla="*/ 0 h 168"/>
              <a:gd name="T4" fmla="*/ 47 w 282"/>
              <a:gd name="T5" fmla="*/ 1 h 168"/>
              <a:gd name="T6" fmla="*/ 49 w 282"/>
              <a:gd name="T7" fmla="*/ 0 h 168"/>
              <a:gd name="T8" fmla="*/ 49 w 282"/>
              <a:gd name="T9" fmla="*/ 3 h 168"/>
              <a:gd name="T10" fmla="*/ 52 w 282"/>
              <a:gd name="T11" fmla="*/ 3 h 168"/>
              <a:gd name="T12" fmla="*/ 58 w 282"/>
              <a:gd name="T13" fmla="*/ 6 h 168"/>
              <a:gd name="T14" fmla="*/ 56 w 282"/>
              <a:gd name="T15" fmla="*/ 10 h 168"/>
              <a:gd name="T16" fmla="*/ 58 w 282"/>
              <a:gd name="T17" fmla="*/ 13 h 168"/>
              <a:gd name="T18" fmla="*/ 63 w 282"/>
              <a:gd name="T19" fmla="*/ 15 h 168"/>
              <a:gd name="T20" fmla="*/ 64 w 282"/>
              <a:gd name="T21" fmla="*/ 17 h 168"/>
              <a:gd name="T22" fmla="*/ 61 w 282"/>
              <a:gd name="T23" fmla="*/ 23 h 168"/>
              <a:gd name="T24" fmla="*/ 58 w 282"/>
              <a:gd name="T25" fmla="*/ 22 h 168"/>
              <a:gd name="T26" fmla="*/ 57 w 282"/>
              <a:gd name="T27" fmla="*/ 25 h 168"/>
              <a:gd name="T28" fmla="*/ 51 w 282"/>
              <a:gd name="T29" fmla="*/ 25 h 168"/>
              <a:gd name="T30" fmla="*/ 48 w 282"/>
              <a:gd name="T31" fmla="*/ 27 h 168"/>
              <a:gd name="T32" fmla="*/ 47 w 282"/>
              <a:gd name="T33" fmla="*/ 25 h 168"/>
              <a:gd name="T34" fmla="*/ 39 w 282"/>
              <a:gd name="T35" fmla="*/ 27 h 168"/>
              <a:gd name="T36" fmla="*/ 37 w 282"/>
              <a:gd name="T37" fmla="*/ 26 h 168"/>
              <a:gd name="T38" fmla="*/ 33 w 282"/>
              <a:gd name="T39" fmla="*/ 28 h 168"/>
              <a:gd name="T40" fmla="*/ 24 w 282"/>
              <a:gd name="T41" fmla="*/ 29 h 168"/>
              <a:gd name="T42" fmla="*/ 24 w 282"/>
              <a:gd name="T43" fmla="*/ 24 h 168"/>
              <a:gd name="T44" fmla="*/ 21 w 282"/>
              <a:gd name="T45" fmla="*/ 24 h 168"/>
              <a:gd name="T46" fmla="*/ 19 w 282"/>
              <a:gd name="T47" fmla="*/ 26 h 168"/>
              <a:gd name="T48" fmla="*/ 16 w 282"/>
              <a:gd name="T49" fmla="*/ 28 h 168"/>
              <a:gd name="T50" fmla="*/ 12 w 282"/>
              <a:gd name="T51" fmla="*/ 26 h 168"/>
              <a:gd name="T52" fmla="*/ 12 w 282"/>
              <a:gd name="T53" fmla="*/ 21 h 168"/>
              <a:gd name="T54" fmla="*/ 9 w 282"/>
              <a:gd name="T55" fmla="*/ 20 h 168"/>
              <a:gd name="T56" fmla="*/ 7 w 282"/>
              <a:gd name="T57" fmla="*/ 17 h 168"/>
              <a:gd name="T58" fmla="*/ 0 w 282"/>
              <a:gd name="T59" fmla="*/ 14 h 168"/>
              <a:gd name="T60" fmla="*/ 2 w 282"/>
              <a:gd name="T61" fmla="*/ 9 h 168"/>
              <a:gd name="T62" fmla="*/ 5 w 282"/>
              <a:gd name="T63" fmla="*/ 9 h 168"/>
              <a:gd name="T64" fmla="*/ 8 w 282"/>
              <a:gd name="T65" fmla="*/ 6 h 168"/>
              <a:gd name="T66" fmla="*/ 13 w 282"/>
              <a:gd name="T67" fmla="*/ 8 h 168"/>
              <a:gd name="T68" fmla="*/ 15 w 282"/>
              <a:gd name="T69" fmla="*/ 4 h 168"/>
              <a:gd name="T70" fmla="*/ 19 w 282"/>
              <a:gd name="T71" fmla="*/ 2 h 168"/>
              <a:gd name="T72" fmla="*/ 22 w 282"/>
              <a:gd name="T73" fmla="*/ 9 h 168"/>
              <a:gd name="T74" fmla="*/ 29 w 282"/>
              <a:gd name="T75" fmla="*/ 4 h 168"/>
              <a:gd name="T76" fmla="*/ 29 w 282"/>
              <a:gd name="T77" fmla="*/ 1 h 168"/>
              <a:gd name="T78" fmla="*/ 32 w 282"/>
              <a:gd name="T79" fmla="*/ 2 h 1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2"/>
              <a:gd name="T121" fmla="*/ 0 h 168"/>
              <a:gd name="T122" fmla="*/ 282 w 282"/>
              <a:gd name="T123" fmla="*/ 168 h 1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2" h="168">
                <a:moveTo>
                  <a:pt x="144" y="13"/>
                </a:moveTo>
                <a:lnTo>
                  <a:pt x="175" y="1"/>
                </a:lnTo>
                <a:lnTo>
                  <a:pt x="207" y="8"/>
                </a:lnTo>
                <a:lnTo>
                  <a:pt x="216" y="0"/>
                </a:lnTo>
                <a:lnTo>
                  <a:pt x="219" y="18"/>
                </a:lnTo>
                <a:lnTo>
                  <a:pt x="229" y="16"/>
                </a:lnTo>
                <a:lnTo>
                  <a:pt x="256" y="33"/>
                </a:lnTo>
                <a:lnTo>
                  <a:pt x="249" y="56"/>
                </a:lnTo>
                <a:lnTo>
                  <a:pt x="258" y="76"/>
                </a:lnTo>
                <a:lnTo>
                  <a:pt x="278" y="84"/>
                </a:lnTo>
                <a:lnTo>
                  <a:pt x="282" y="98"/>
                </a:lnTo>
                <a:lnTo>
                  <a:pt x="269" y="134"/>
                </a:lnTo>
                <a:lnTo>
                  <a:pt x="257" y="130"/>
                </a:lnTo>
                <a:lnTo>
                  <a:pt x="254" y="141"/>
                </a:lnTo>
                <a:lnTo>
                  <a:pt x="228" y="141"/>
                </a:lnTo>
                <a:lnTo>
                  <a:pt x="211" y="153"/>
                </a:lnTo>
                <a:lnTo>
                  <a:pt x="206" y="147"/>
                </a:lnTo>
                <a:lnTo>
                  <a:pt x="174" y="156"/>
                </a:lnTo>
                <a:lnTo>
                  <a:pt x="163" y="149"/>
                </a:lnTo>
                <a:lnTo>
                  <a:pt x="148" y="163"/>
                </a:lnTo>
                <a:lnTo>
                  <a:pt x="107" y="168"/>
                </a:lnTo>
                <a:lnTo>
                  <a:pt x="108" y="138"/>
                </a:lnTo>
                <a:lnTo>
                  <a:pt x="95" y="137"/>
                </a:lnTo>
                <a:lnTo>
                  <a:pt x="84" y="149"/>
                </a:lnTo>
                <a:lnTo>
                  <a:pt x="69" y="160"/>
                </a:lnTo>
                <a:lnTo>
                  <a:pt x="55" y="148"/>
                </a:lnTo>
                <a:lnTo>
                  <a:pt x="55" y="119"/>
                </a:lnTo>
                <a:lnTo>
                  <a:pt x="39" y="115"/>
                </a:lnTo>
                <a:lnTo>
                  <a:pt x="29" y="97"/>
                </a:lnTo>
                <a:lnTo>
                  <a:pt x="0" y="81"/>
                </a:lnTo>
                <a:lnTo>
                  <a:pt x="9" y="54"/>
                </a:lnTo>
                <a:lnTo>
                  <a:pt x="20" y="54"/>
                </a:lnTo>
                <a:lnTo>
                  <a:pt x="35" y="36"/>
                </a:lnTo>
                <a:lnTo>
                  <a:pt x="58" y="42"/>
                </a:lnTo>
                <a:lnTo>
                  <a:pt x="67" y="21"/>
                </a:lnTo>
                <a:lnTo>
                  <a:pt x="86" y="11"/>
                </a:lnTo>
                <a:lnTo>
                  <a:pt x="98" y="50"/>
                </a:lnTo>
                <a:lnTo>
                  <a:pt x="128" y="24"/>
                </a:lnTo>
                <a:lnTo>
                  <a:pt x="131" y="6"/>
                </a:lnTo>
                <a:lnTo>
                  <a:pt x="144" y="1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28" name="Freeform 324"/>
          <p:cNvSpPr>
            <a:spLocks/>
          </p:cNvSpPr>
          <p:nvPr/>
        </p:nvSpPr>
        <p:spPr bwMode="auto">
          <a:xfrm>
            <a:off x="6476489" y="5275745"/>
            <a:ext cx="146050" cy="158750"/>
          </a:xfrm>
          <a:custGeom>
            <a:avLst/>
            <a:gdLst>
              <a:gd name="T0" fmla="*/ 11 w 195"/>
              <a:gd name="T1" fmla="*/ 2 h 241"/>
              <a:gd name="T2" fmla="*/ 12 w 195"/>
              <a:gd name="T3" fmla="*/ 7 h 241"/>
              <a:gd name="T4" fmla="*/ 14 w 195"/>
              <a:gd name="T5" fmla="*/ 9 h 241"/>
              <a:gd name="T6" fmla="*/ 16 w 195"/>
              <a:gd name="T7" fmla="*/ 7 h 241"/>
              <a:gd name="T8" fmla="*/ 19 w 195"/>
              <a:gd name="T9" fmla="*/ 9 h 241"/>
              <a:gd name="T10" fmla="*/ 24 w 195"/>
              <a:gd name="T11" fmla="*/ 8 h 241"/>
              <a:gd name="T12" fmla="*/ 29 w 195"/>
              <a:gd name="T13" fmla="*/ 3 h 241"/>
              <a:gd name="T14" fmla="*/ 34 w 195"/>
              <a:gd name="T15" fmla="*/ 6 h 241"/>
              <a:gd name="T16" fmla="*/ 42 w 195"/>
              <a:gd name="T17" fmla="*/ 0 h 241"/>
              <a:gd name="T18" fmla="*/ 43 w 195"/>
              <a:gd name="T19" fmla="*/ 4 h 241"/>
              <a:gd name="T20" fmla="*/ 42 w 195"/>
              <a:gd name="T21" fmla="*/ 7 h 241"/>
              <a:gd name="T22" fmla="*/ 39 w 195"/>
              <a:gd name="T23" fmla="*/ 8 h 241"/>
              <a:gd name="T24" fmla="*/ 39 w 195"/>
              <a:gd name="T25" fmla="*/ 10 h 241"/>
              <a:gd name="T26" fmla="*/ 39 w 195"/>
              <a:gd name="T27" fmla="*/ 15 h 241"/>
              <a:gd name="T28" fmla="*/ 38 w 195"/>
              <a:gd name="T29" fmla="*/ 18 h 241"/>
              <a:gd name="T30" fmla="*/ 34 w 195"/>
              <a:gd name="T31" fmla="*/ 20 h 241"/>
              <a:gd name="T32" fmla="*/ 26 w 195"/>
              <a:gd name="T33" fmla="*/ 30 h 241"/>
              <a:gd name="T34" fmla="*/ 24 w 195"/>
              <a:gd name="T35" fmla="*/ 33 h 241"/>
              <a:gd name="T36" fmla="*/ 20 w 195"/>
              <a:gd name="T37" fmla="*/ 35 h 241"/>
              <a:gd name="T38" fmla="*/ 20 w 195"/>
              <a:gd name="T39" fmla="*/ 37 h 241"/>
              <a:gd name="T40" fmla="*/ 17 w 195"/>
              <a:gd name="T41" fmla="*/ 38 h 241"/>
              <a:gd name="T42" fmla="*/ 15 w 195"/>
              <a:gd name="T43" fmla="*/ 40 h 241"/>
              <a:gd name="T44" fmla="*/ 9 w 195"/>
              <a:gd name="T45" fmla="*/ 41 h 241"/>
              <a:gd name="T46" fmla="*/ 6 w 195"/>
              <a:gd name="T47" fmla="*/ 41 h 241"/>
              <a:gd name="T48" fmla="*/ 5 w 195"/>
              <a:gd name="T49" fmla="*/ 39 h 241"/>
              <a:gd name="T50" fmla="*/ 7 w 195"/>
              <a:gd name="T51" fmla="*/ 38 h 241"/>
              <a:gd name="T52" fmla="*/ 8 w 195"/>
              <a:gd name="T53" fmla="*/ 34 h 241"/>
              <a:gd name="T54" fmla="*/ 4 w 195"/>
              <a:gd name="T55" fmla="*/ 33 h 241"/>
              <a:gd name="T56" fmla="*/ 6 w 195"/>
              <a:gd name="T57" fmla="*/ 30 h 241"/>
              <a:gd name="T58" fmla="*/ 6 w 195"/>
              <a:gd name="T59" fmla="*/ 27 h 241"/>
              <a:gd name="T60" fmla="*/ 4 w 195"/>
              <a:gd name="T61" fmla="*/ 27 h 241"/>
              <a:gd name="T62" fmla="*/ 4 w 195"/>
              <a:gd name="T63" fmla="*/ 24 h 241"/>
              <a:gd name="T64" fmla="*/ 8 w 195"/>
              <a:gd name="T65" fmla="*/ 24 h 241"/>
              <a:gd name="T66" fmla="*/ 9 w 195"/>
              <a:gd name="T67" fmla="*/ 19 h 241"/>
              <a:gd name="T68" fmla="*/ 8 w 195"/>
              <a:gd name="T69" fmla="*/ 16 h 241"/>
              <a:gd name="T70" fmla="*/ 3 w 195"/>
              <a:gd name="T71" fmla="*/ 17 h 241"/>
              <a:gd name="T72" fmla="*/ 0 w 195"/>
              <a:gd name="T73" fmla="*/ 15 h 241"/>
              <a:gd name="T74" fmla="*/ 6 w 195"/>
              <a:gd name="T75" fmla="*/ 5 h 241"/>
              <a:gd name="T76" fmla="*/ 11 w 195"/>
              <a:gd name="T77" fmla="*/ 2 h 2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5"/>
              <a:gd name="T118" fmla="*/ 0 h 241"/>
              <a:gd name="T119" fmla="*/ 195 w 195"/>
              <a:gd name="T120" fmla="*/ 241 h 2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5" h="241">
                <a:moveTo>
                  <a:pt x="51" y="11"/>
                </a:moveTo>
                <a:lnTo>
                  <a:pt x="55" y="42"/>
                </a:lnTo>
                <a:lnTo>
                  <a:pt x="63" y="50"/>
                </a:lnTo>
                <a:lnTo>
                  <a:pt x="73" y="43"/>
                </a:lnTo>
                <a:lnTo>
                  <a:pt x="87" y="52"/>
                </a:lnTo>
                <a:lnTo>
                  <a:pt x="106" y="48"/>
                </a:lnTo>
                <a:lnTo>
                  <a:pt x="130" y="20"/>
                </a:lnTo>
                <a:lnTo>
                  <a:pt x="153" y="35"/>
                </a:lnTo>
                <a:lnTo>
                  <a:pt x="186" y="0"/>
                </a:lnTo>
                <a:lnTo>
                  <a:pt x="195" y="23"/>
                </a:lnTo>
                <a:lnTo>
                  <a:pt x="189" y="40"/>
                </a:lnTo>
                <a:lnTo>
                  <a:pt x="174" y="47"/>
                </a:lnTo>
                <a:lnTo>
                  <a:pt x="173" y="59"/>
                </a:lnTo>
                <a:lnTo>
                  <a:pt x="175" y="87"/>
                </a:lnTo>
                <a:lnTo>
                  <a:pt x="170" y="105"/>
                </a:lnTo>
                <a:lnTo>
                  <a:pt x="154" y="114"/>
                </a:lnTo>
                <a:lnTo>
                  <a:pt x="116" y="173"/>
                </a:lnTo>
                <a:lnTo>
                  <a:pt x="107" y="194"/>
                </a:lnTo>
                <a:lnTo>
                  <a:pt x="89" y="204"/>
                </a:lnTo>
                <a:lnTo>
                  <a:pt x="89" y="218"/>
                </a:lnTo>
                <a:lnTo>
                  <a:pt x="74" y="221"/>
                </a:lnTo>
                <a:lnTo>
                  <a:pt x="68" y="233"/>
                </a:lnTo>
                <a:lnTo>
                  <a:pt x="43" y="239"/>
                </a:lnTo>
                <a:lnTo>
                  <a:pt x="28" y="241"/>
                </a:lnTo>
                <a:lnTo>
                  <a:pt x="21" y="229"/>
                </a:lnTo>
                <a:lnTo>
                  <a:pt x="31" y="220"/>
                </a:lnTo>
                <a:lnTo>
                  <a:pt x="33" y="197"/>
                </a:lnTo>
                <a:lnTo>
                  <a:pt x="20" y="190"/>
                </a:lnTo>
                <a:lnTo>
                  <a:pt x="25" y="175"/>
                </a:lnTo>
                <a:lnTo>
                  <a:pt x="27" y="158"/>
                </a:lnTo>
                <a:lnTo>
                  <a:pt x="19" y="154"/>
                </a:lnTo>
                <a:lnTo>
                  <a:pt x="20" y="138"/>
                </a:lnTo>
                <a:lnTo>
                  <a:pt x="35" y="138"/>
                </a:lnTo>
                <a:lnTo>
                  <a:pt x="43" y="110"/>
                </a:lnTo>
                <a:lnTo>
                  <a:pt x="33" y="95"/>
                </a:lnTo>
                <a:lnTo>
                  <a:pt x="14" y="100"/>
                </a:lnTo>
                <a:lnTo>
                  <a:pt x="0" y="86"/>
                </a:lnTo>
                <a:lnTo>
                  <a:pt x="26" y="31"/>
                </a:lnTo>
                <a:lnTo>
                  <a:pt x="51" y="1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29" name="Freeform 325"/>
          <p:cNvSpPr>
            <a:spLocks/>
          </p:cNvSpPr>
          <p:nvPr/>
        </p:nvSpPr>
        <p:spPr bwMode="auto">
          <a:xfrm>
            <a:off x="6387589" y="5286857"/>
            <a:ext cx="122238" cy="204788"/>
          </a:xfrm>
          <a:custGeom>
            <a:avLst/>
            <a:gdLst>
              <a:gd name="T0" fmla="*/ 32 w 162"/>
              <a:gd name="T1" fmla="*/ 27 h 314"/>
              <a:gd name="T2" fmla="*/ 33 w 162"/>
              <a:gd name="T3" fmla="*/ 24 h 314"/>
              <a:gd name="T4" fmla="*/ 31 w 162"/>
              <a:gd name="T5" fmla="*/ 23 h 314"/>
              <a:gd name="T6" fmla="*/ 31 w 162"/>
              <a:gd name="T7" fmla="*/ 21 h 314"/>
              <a:gd name="T8" fmla="*/ 35 w 162"/>
              <a:gd name="T9" fmla="*/ 21 h 314"/>
              <a:gd name="T10" fmla="*/ 37 w 162"/>
              <a:gd name="T11" fmla="*/ 16 h 314"/>
              <a:gd name="T12" fmla="*/ 34 w 162"/>
              <a:gd name="T13" fmla="*/ 14 h 314"/>
              <a:gd name="T14" fmla="*/ 30 w 162"/>
              <a:gd name="T15" fmla="*/ 14 h 314"/>
              <a:gd name="T16" fmla="*/ 27 w 162"/>
              <a:gd name="T17" fmla="*/ 12 h 314"/>
              <a:gd name="T18" fmla="*/ 33 w 162"/>
              <a:gd name="T19" fmla="*/ 3 h 314"/>
              <a:gd name="T20" fmla="*/ 29 w 162"/>
              <a:gd name="T21" fmla="*/ 0 h 314"/>
              <a:gd name="T22" fmla="*/ 25 w 162"/>
              <a:gd name="T23" fmla="*/ 1 h 314"/>
              <a:gd name="T24" fmla="*/ 24 w 162"/>
              <a:gd name="T25" fmla="*/ 3 h 314"/>
              <a:gd name="T26" fmla="*/ 14 w 162"/>
              <a:gd name="T27" fmla="*/ 9 h 314"/>
              <a:gd name="T28" fmla="*/ 5 w 162"/>
              <a:gd name="T29" fmla="*/ 21 h 314"/>
              <a:gd name="T30" fmla="*/ 6 w 162"/>
              <a:gd name="T31" fmla="*/ 22 h 314"/>
              <a:gd name="T32" fmla="*/ 9 w 162"/>
              <a:gd name="T33" fmla="*/ 22 h 314"/>
              <a:gd name="T34" fmla="*/ 7 w 162"/>
              <a:gd name="T35" fmla="*/ 24 h 314"/>
              <a:gd name="T36" fmla="*/ 8 w 162"/>
              <a:gd name="T37" fmla="*/ 27 h 314"/>
              <a:gd name="T38" fmla="*/ 6 w 162"/>
              <a:gd name="T39" fmla="*/ 29 h 314"/>
              <a:gd name="T40" fmla="*/ 8 w 162"/>
              <a:gd name="T41" fmla="*/ 31 h 314"/>
              <a:gd name="T42" fmla="*/ 0 w 162"/>
              <a:gd name="T43" fmla="*/ 38 h 314"/>
              <a:gd name="T44" fmla="*/ 5 w 162"/>
              <a:gd name="T45" fmla="*/ 40 h 314"/>
              <a:gd name="T46" fmla="*/ 10 w 162"/>
              <a:gd name="T47" fmla="*/ 41 h 314"/>
              <a:gd name="T48" fmla="*/ 11 w 162"/>
              <a:gd name="T49" fmla="*/ 44 h 314"/>
              <a:gd name="T50" fmla="*/ 10 w 162"/>
              <a:gd name="T51" fmla="*/ 44 h 314"/>
              <a:gd name="T52" fmla="*/ 10 w 162"/>
              <a:gd name="T53" fmla="*/ 50 h 314"/>
              <a:gd name="T54" fmla="*/ 15 w 162"/>
              <a:gd name="T55" fmla="*/ 49 h 314"/>
              <a:gd name="T56" fmla="*/ 19 w 162"/>
              <a:gd name="T57" fmla="*/ 50 h 314"/>
              <a:gd name="T58" fmla="*/ 18 w 162"/>
              <a:gd name="T59" fmla="*/ 52 h 314"/>
              <a:gd name="T60" fmla="*/ 19 w 162"/>
              <a:gd name="T61" fmla="*/ 53 h 314"/>
              <a:gd name="T62" fmla="*/ 22 w 162"/>
              <a:gd name="T63" fmla="*/ 52 h 314"/>
              <a:gd name="T64" fmla="*/ 24 w 162"/>
              <a:gd name="T65" fmla="*/ 53 h 314"/>
              <a:gd name="T66" fmla="*/ 28 w 162"/>
              <a:gd name="T67" fmla="*/ 50 h 314"/>
              <a:gd name="T68" fmla="*/ 29 w 162"/>
              <a:gd name="T69" fmla="*/ 44 h 314"/>
              <a:gd name="T70" fmla="*/ 32 w 162"/>
              <a:gd name="T71" fmla="*/ 42 h 314"/>
              <a:gd name="T72" fmla="*/ 35 w 162"/>
              <a:gd name="T73" fmla="*/ 44 h 314"/>
              <a:gd name="T74" fmla="*/ 37 w 162"/>
              <a:gd name="T75" fmla="*/ 38 h 314"/>
              <a:gd name="T76" fmla="*/ 33 w 162"/>
              <a:gd name="T77" fmla="*/ 38 h 314"/>
              <a:gd name="T78" fmla="*/ 32 w 162"/>
              <a:gd name="T79" fmla="*/ 36 h 314"/>
              <a:gd name="T80" fmla="*/ 34 w 162"/>
              <a:gd name="T81" fmla="*/ 35 h 314"/>
              <a:gd name="T82" fmla="*/ 34 w 162"/>
              <a:gd name="T83" fmla="*/ 31 h 314"/>
              <a:gd name="T84" fmla="*/ 31 w 162"/>
              <a:gd name="T85" fmla="*/ 30 h 314"/>
              <a:gd name="T86" fmla="*/ 32 w 162"/>
              <a:gd name="T87" fmla="*/ 27 h 3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2"/>
              <a:gd name="T133" fmla="*/ 0 h 314"/>
              <a:gd name="T134" fmla="*/ 162 w 162"/>
              <a:gd name="T135" fmla="*/ 314 h 3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2" h="314">
                <a:moveTo>
                  <a:pt x="144" y="160"/>
                </a:moveTo>
                <a:lnTo>
                  <a:pt x="146" y="143"/>
                </a:lnTo>
                <a:lnTo>
                  <a:pt x="138" y="139"/>
                </a:lnTo>
                <a:lnTo>
                  <a:pt x="139" y="123"/>
                </a:lnTo>
                <a:lnTo>
                  <a:pt x="154" y="123"/>
                </a:lnTo>
                <a:lnTo>
                  <a:pt x="162" y="95"/>
                </a:lnTo>
                <a:lnTo>
                  <a:pt x="152" y="80"/>
                </a:lnTo>
                <a:lnTo>
                  <a:pt x="133" y="85"/>
                </a:lnTo>
                <a:lnTo>
                  <a:pt x="119" y="71"/>
                </a:lnTo>
                <a:lnTo>
                  <a:pt x="145" y="16"/>
                </a:lnTo>
                <a:lnTo>
                  <a:pt x="129" y="0"/>
                </a:lnTo>
                <a:lnTo>
                  <a:pt x="111" y="4"/>
                </a:lnTo>
                <a:lnTo>
                  <a:pt x="108" y="20"/>
                </a:lnTo>
                <a:lnTo>
                  <a:pt x="62" y="56"/>
                </a:lnTo>
                <a:lnTo>
                  <a:pt x="23" y="122"/>
                </a:lnTo>
                <a:lnTo>
                  <a:pt x="25" y="129"/>
                </a:lnTo>
                <a:lnTo>
                  <a:pt x="37" y="129"/>
                </a:lnTo>
                <a:lnTo>
                  <a:pt x="29" y="143"/>
                </a:lnTo>
                <a:lnTo>
                  <a:pt x="35" y="158"/>
                </a:lnTo>
                <a:lnTo>
                  <a:pt x="26" y="170"/>
                </a:lnTo>
                <a:lnTo>
                  <a:pt x="35" y="184"/>
                </a:lnTo>
                <a:lnTo>
                  <a:pt x="0" y="226"/>
                </a:lnTo>
                <a:lnTo>
                  <a:pt x="20" y="239"/>
                </a:lnTo>
                <a:lnTo>
                  <a:pt x="44" y="241"/>
                </a:lnTo>
                <a:lnTo>
                  <a:pt x="50" y="259"/>
                </a:lnTo>
                <a:lnTo>
                  <a:pt x="42" y="264"/>
                </a:lnTo>
                <a:lnTo>
                  <a:pt x="45" y="296"/>
                </a:lnTo>
                <a:lnTo>
                  <a:pt x="67" y="291"/>
                </a:lnTo>
                <a:lnTo>
                  <a:pt x="82" y="296"/>
                </a:lnTo>
                <a:lnTo>
                  <a:pt x="78" y="308"/>
                </a:lnTo>
                <a:lnTo>
                  <a:pt x="87" y="313"/>
                </a:lnTo>
                <a:lnTo>
                  <a:pt x="96" y="307"/>
                </a:lnTo>
                <a:lnTo>
                  <a:pt x="106" y="314"/>
                </a:lnTo>
                <a:lnTo>
                  <a:pt x="122" y="294"/>
                </a:lnTo>
                <a:lnTo>
                  <a:pt x="129" y="264"/>
                </a:lnTo>
                <a:lnTo>
                  <a:pt x="140" y="251"/>
                </a:lnTo>
                <a:lnTo>
                  <a:pt x="154" y="257"/>
                </a:lnTo>
                <a:lnTo>
                  <a:pt x="162" y="224"/>
                </a:lnTo>
                <a:lnTo>
                  <a:pt x="147" y="226"/>
                </a:lnTo>
                <a:lnTo>
                  <a:pt x="140" y="214"/>
                </a:lnTo>
                <a:lnTo>
                  <a:pt x="150" y="205"/>
                </a:lnTo>
                <a:lnTo>
                  <a:pt x="152" y="182"/>
                </a:lnTo>
                <a:lnTo>
                  <a:pt x="139" y="175"/>
                </a:lnTo>
                <a:lnTo>
                  <a:pt x="144" y="16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30" name="Freeform 326"/>
          <p:cNvSpPr>
            <a:spLocks/>
          </p:cNvSpPr>
          <p:nvPr/>
        </p:nvSpPr>
        <p:spPr bwMode="auto">
          <a:xfrm>
            <a:off x="6397114" y="5674207"/>
            <a:ext cx="144463" cy="142875"/>
          </a:xfrm>
          <a:custGeom>
            <a:avLst/>
            <a:gdLst>
              <a:gd name="T0" fmla="*/ 38 w 192"/>
              <a:gd name="T1" fmla="*/ 8 h 218"/>
              <a:gd name="T2" fmla="*/ 39 w 192"/>
              <a:gd name="T3" fmla="*/ 12 h 218"/>
              <a:gd name="T4" fmla="*/ 41 w 192"/>
              <a:gd name="T5" fmla="*/ 13 h 218"/>
              <a:gd name="T6" fmla="*/ 43 w 192"/>
              <a:gd name="T7" fmla="*/ 19 h 218"/>
              <a:gd name="T8" fmla="*/ 41 w 192"/>
              <a:gd name="T9" fmla="*/ 23 h 218"/>
              <a:gd name="T10" fmla="*/ 43 w 192"/>
              <a:gd name="T11" fmla="*/ 25 h 218"/>
              <a:gd name="T12" fmla="*/ 42 w 192"/>
              <a:gd name="T13" fmla="*/ 27 h 218"/>
              <a:gd name="T14" fmla="*/ 39 w 192"/>
              <a:gd name="T15" fmla="*/ 29 h 218"/>
              <a:gd name="T16" fmla="*/ 36 w 192"/>
              <a:gd name="T17" fmla="*/ 29 h 218"/>
              <a:gd name="T18" fmla="*/ 30 w 192"/>
              <a:gd name="T19" fmla="*/ 31 h 218"/>
              <a:gd name="T20" fmla="*/ 26 w 192"/>
              <a:gd name="T21" fmla="*/ 35 h 218"/>
              <a:gd name="T22" fmla="*/ 22 w 192"/>
              <a:gd name="T23" fmla="*/ 37 h 218"/>
              <a:gd name="T24" fmla="*/ 18 w 192"/>
              <a:gd name="T25" fmla="*/ 35 h 218"/>
              <a:gd name="T26" fmla="*/ 6 w 192"/>
              <a:gd name="T27" fmla="*/ 33 h 218"/>
              <a:gd name="T28" fmla="*/ 3 w 192"/>
              <a:gd name="T29" fmla="*/ 33 h 218"/>
              <a:gd name="T30" fmla="*/ 5 w 192"/>
              <a:gd name="T31" fmla="*/ 27 h 218"/>
              <a:gd name="T32" fmla="*/ 0 w 192"/>
              <a:gd name="T33" fmla="*/ 25 h 218"/>
              <a:gd name="T34" fmla="*/ 2 w 192"/>
              <a:gd name="T35" fmla="*/ 22 h 218"/>
              <a:gd name="T36" fmla="*/ 4 w 192"/>
              <a:gd name="T37" fmla="*/ 19 h 218"/>
              <a:gd name="T38" fmla="*/ 4 w 192"/>
              <a:gd name="T39" fmla="*/ 14 h 218"/>
              <a:gd name="T40" fmla="*/ 8 w 192"/>
              <a:gd name="T41" fmla="*/ 14 h 218"/>
              <a:gd name="T42" fmla="*/ 9 w 192"/>
              <a:gd name="T43" fmla="*/ 9 h 218"/>
              <a:gd name="T44" fmla="*/ 22 w 192"/>
              <a:gd name="T45" fmla="*/ 4 h 218"/>
              <a:gd name="T46" fmla="*/ 22 w 192"/>
              <a:gd name="T47" fmla="*/ 2 h 218"/>
              <a:gd name="T48" fmla="*/ 30 w 192"/>
              <a:gd name="T49" fmla="*/ 2 h 218"/>
              <a:gd name="T50" fmla="*/ 33 w 192"/>
              <a:gd name="T51" fmla="*/ 0 h 218"/>
              <a:gd name="T52" fmla="*/ 36 w 192"/>
              <a:gd name="T53" fmla="*/ 3 h 218"/>
              <a:gd name="T54" fmla="*/ 38 w 192"/>
              <a:gd name="T55" fmla="*/ 8 h 2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2"/>
              <a:gd name="T85" fmla="*/ 0 h 218"/>
              <a:gd name="T86" fmla="*/ 192 w 192"/>
              <a:gd name="T87" fmla="*/ 218 h 2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2" h="218">
                <a:moveTo>
                  <a:pt x="170" y="49"/>
                </a:moveTo>
                <a:lnTo>
                  <a:pt x="174" y="67"/>
                </a:lnTo>
                <a:lnTo>
                  <a:pt x="183" y="77"/>
                </a:lnTo>
                <a:lnTo>
                  <a:pt x="192" y="110"/>
                </a:lnTo>
                <a:lnTo>
                  <a:pt x="183" y="135"/>
                </a:lnTo>
                <a:lnTo>
                  <a:pt x="189" y="147"/>
                </a:lnTo>
                <a:lnTo>
                  <a:pt x="185" y="160"/>
                </a:lnTo>
                <a:lnTo>
                  <a:pt x="172" y="170"/>
                </a:lnTo>
                <a:lnTo>
                  <a:pt x="158" y="169"/>
                </a:lnTo>
                <a:lnTo>
                  <a:pt x="132" y="184"/>
                </a:lnTo>
                <a:lnTo>
                  <a:pt x="113" y="203"/>
                </a:lnTo>
                <a:lnTo>
                  <a:pt x="98" y="218"/>
                </a:lnTo>
                <a:lnTo>
                  <a:pt x="80" y="204"/>
                </a:lnTo>
                <a:lnTo>
                  <a:pt x="27" y="196"/>
                </a:lnTo>
                <a:lnTo>
                  <a:pt x="12" y="191"/>
                </a:lnTo>
                <a:lnTo>
                  <a:pt x="22" y="159"/>
                </a:lnTo>
                <a:lnTo>
                  <a:pt x="0" y="145"/>
                </a:lnTo>
                <a:lnTo>
                  <a:pt x="11" y="129"/>
                </a:lnTo>
                <a:lnTo>
                  <a:pt x="18" y="111"/>
                </a:lnTo>
                <a:lnTo>
                  <a:pt x="20" y="82"/>
                </a:lnTo>
                <a:lnTo>
                  <a:pt x="35" y="81"/>
                </a:lnTo>
                <a:lnTo>
                  <a:pt x="42" y="56"/>
                </a:lnTo>
                <a:lnTo>
                  <a:pt x="100" y="25"/>
                </a:lnTo>
                <a:lnTo>
                  <a:pt x="98" y="10"/>
                </a:lnTo>
                <a:lnTo>
                  <a:pt x="134" y="11"/>
                </a:lnTo>
                <a:lnTo>
                  <a:pt x="146" y="0"/>
                </a:lnTo>
                <a:lnTo>
                  <a:pt x="161" y="20"/>
                </a:lnTo>
                <a:lnTo>
                  <a:pt x="170" y="4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31" name="Freeform 327"/>
          <p:cNvSpPr>
            <a:spLocks/>
          </p:cNvSpPr>
          <p:nvPr/>
        </p:nvSpPr>
        <p:spPr bwMode="auto">
          <a:xfrm>
            <a:off x="6384414" y="5893282"/>
            <a:ext cx="46038" cy="57150"/>
          </a:xfrm>
          <a:custGeom>
            <a:avLst/>
            <a:gdLst>
              <a:gd name="T0" fmla="*/ 7 w 61"/>
              <a:gd name="T1" fmla="*/ 14 h 90"/>
              <a:gd name="T2" fmla="*/ 11 w 61"/>
              <a:gd name="T3" fmla="*/ 12 h 90"/>
              <a:gd name="T4" fmla="*/ 10 w 61"/>
              <a:gd name="T5" fmla="*/ 8 h 90"/>
              <a:gd name="T6" fmla="*/ 14 w 61"/>
              <a:gd name="T7" fmla="*/ 5 h 90"/>
              <a:gd name="T8" fmla="*/ 10 w 61"/>
              <a:gd name="T9" fmla="*/ 1 h 90"/>
              <a:gd name="T10" fmla="*/ 7 w 61"/>
              <a:gd name="T11" fmla="*/ 1 h 90"/>
              <a:gd name="T12" fmla="*/ 5 w 61"/>
              <a:gd name="T13" fmla="*/ 0 h 90"/>
              <a:gd name="T14" fmla="*/ 0 w 61"/>
              <a:gd name="T15" fmla="*/ 2 h 90"/>
              <a:gd name="T16" fmla="*/ 2 w 61"/>
              <a:gd name="T17" fmla="*/ 7 h 90"/>
              <a:gd name="T18" fmla="*/ 4 w 61"/>
              <a:gd name="T19" fmla="*/ 10 h 90"/>
              <a:gd name="T20" fmla="*/ 0 w 61"/>
              <a:gd name="T21" fmla="*/ 10 h 90"/>
              <a:gd name="T22" fmla="*/ 4 w 61"/>
              <a:gd name="T23" fmla="*/ 14 h 90"/>
              <a:gd name="T24" fmla="*/ 7 w 61"/>
              <a:gd name="T25" fmla="*/ 14 h 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90"/>
              <a:gd name="T41" fmla="*/ 61 w 61"/>
              <a:gd name="T42" fmla="*/ 90 h 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90">
                <a:moveTo>
                  <a:pt x="31" y="89"/>
                </a:moveTo>
                <a:lnTo>
                  <a:pt x="48" y="78"/>
                </a:lnTo>
                <a:lnTo>
                  <a:pt x="45" y="51"/>
                </a:lnTo>
                <a:lnTo>
                  <a:pt x="61" y="31"/>
                </a:lnTo>
                <a:lnTo>
                  <a:pt x="44" y="8"/>
                </a:lnTo>
                <a:lnTo>
                  <a:pt x="32" y="5"/>
                </a:lnTo>
                <a:lnTo>
                  <a:pt x="24" y="0"/>
                </a:lnTo>
                <a:lnTo>
                  <a:pt x="0" y="10"/>
                </a:lnTo>
                <a:lnTo>
                  <a:pt x="11" y="42"/>
                </a:lnTo>
                <a:lnTo>
                  <a:pt x="16" y="60"/>
                </a:lnTo>
                <a:lnTo>
                  <a:pt x="3" y="65"/>
                </a:lnTo>
                <a:lnTo>
                  <a:pt x="18" y="90"/>
                </a:lnTo>
                <a:lnTo>
                  <a:pt x="31" y="8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32" name="Freeform 328"/>
          <p:cNvSpPr>
            <a:spLocks/>
          </p:cNvSpPr>
          <p:nvPr/>
        </p:nvSpPr>
        <p:spPr bwMode="auto">
          <a:xfrm>
            <a:off x="6374889" y="5869470"/>
            <a:ext cx="65088" cy="44450"/>
          </a:xfrm>
          <a:custGeom>
            <a:avLst/>
            <a:gdLst>
              <a:gd name="T0" fmla="*/ 8 w 87"/>
              <a:gd name="T1" fmla="*/ 2 h 69"/>
              <a:gd name="T2" fmla="*/ 13 w 87"/>
              <a:gd name="T3" fmla="*/ 0 h 69"/>
              <a:gd name="T4" fmla="*/ 18 w 87"/>
              <a:gd name="T5" fmla="*/ 4 h 69"/>
              <a:gd name="T6" fmla="*/ 19 w 87"/>
              <a:gd name="T7" fmla="*/ 10 h 69"/>
              <a:gd name="T8" fmla="*/ 16 w 87"/>
              <a:gd name="T9" fmla="*/ 11 h 69"/>
              <a:gd name="T10" fmla="*/ 13 w 87"/>
              <a:gd name="T11" fmla="*/ 8 h 69"/>
              <a:gd name="T12" fmla="*/ 10 w 87"/>
              <a:gd name="T13" fmla="*/ 7 h 69"/>
              <a:gd name="T14" fmla="*/ 8 w 87"/>
              <a:gd name="T15" fmla="*/ 6 h 69"/>
              <a:gd name="T16" fmla="*/ 3 w 87"/>
              <a:gd name="T17" fmla="*/ 8 h 69"/>
              <a:gd name="T18" fmla="*/ 0 w 87"/>
              <a:gd name="T19" fmla="*/ 5 h 69"/>
              <a:gd name="T20" fmla="*/ 5 w 87"/>
              <a:gd name="T21" fmla="*/ 4 h 69"/>
              <a:gd name="T22" fmla="*/ 8 w 87"/>
              <a:gd name="T23" fmla="*/ 4 h 69"/>
              <a:gd name="T24" fmla="*/ 8 w 87"/>
              <a:gd name="T25" fmla="*/ 2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
              <a:gd name="T40" fmla="*/ 0 h 69"/>
              <a:gd name="T41" fmla="*/ 87 w 87"/>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 h="69">
                <a:moveTo>
                  <a:pt x="39" y="12"/>
                </a:moveTo>
                <a:lnTo>
                  <a:pt x="58" y="0"/>
                </a:lnTo>
                <a:lnTo>
                  <a:pt x="82" y="21"/>
                </a:lnTo>
                <a:lnTo>
                  <a:pt x="87" y="60"/>
                </a:lnTo>
                <a:lnTo>
                  <a:pt x="74" y="69"/>
                </a:lnTo>
                <a:lnTo>
                  <a:pt x="57" y="46"/>
                </a:lnTo>
                <a:lnTo>
                  <a:pt x="45" y="43"/>
                </a:lnTo>
                <a:lnTo>
                  <a:pt x="37" y="38"/>
                </a:lnTo>
                <a:lnTo>
                  <a:pt x="13" y="48"/>
                </a:lnTo>
                <a:lnTo>
                  <a:pt x="0" y="32"/>
                </a:lnTo>
                <a:lnTo>
                  <a:pt x="23" y="24"/>
                </a:lnTo>
                <a:lnTo>
                  <a:pt x="38" y="21"/>
                </a:lnTo>
                <a:lnTo>
                  <a:pt x="39" y="1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33" name="Freeform 329"/>
          <p:cNvSpPr>
            <a:spLocks/>
          </p:cNvSpPr>
          <p:nvPr/>
        </p:nvSpPr>
        <p:spPr bwMode="auto">
          <a:xfrm>
            <a:off x="6327264" y="5758345"/>
            <a:ext cx="85725" cy="57150"/>
          </a:xfrm>
          <a:custGeom>
            <a:avLst/>
            <a:gdLst>
              <a:gd name="T0" fmla="*/ 10 w 114"/>
              <a:gd name="T1" fmla="*/ 15 h 85"/>
              <a:gd name="T2" fmla="*/ 17 w 114"/>
              <a:gd name="T3" fmla="*/ 14 h 85"/>
              <a:gd name="T4" fmla="*/ 20 w 114"/>
              <a:gd name="T5" fmla="*/ 10 h 85"/>
              <a:gd name="T6" fmla="*/ 23 w 114"/>
              <a:gd name="T7" fmla="*/ 11 h 85"/>
              <a:gd name="T8" fmla="*/ 26 w 114"/>
              <a:gd name="T9" fmla="*/ 5 h 85"/>
              <a:gd name="T10" fmla="*/ 21 w 114"/>
              <a:gd name="T11" fmla="*/ 3 h 85"/>
              <a:gd name="T12" fmla="*/ 17 w 114"/>
              <a:gd name="T13" fmla="*/ 4 h 85"/>
              <a:gd name="T14" fmla="*/ 13 w 114"/>
              <a:gd name="T15" fmla="*/ 2 h 85"/>
              <a:gd name="T16" fmla="*/ 8 w 114"/>
              <a:gd name="T17" fmla="*/ 0 h 85"/>
              <a:gd name="T18" fmla="*/ 4 w 114"/>
              <a:gd name="T19" fmla="*/ 1 h 85"/>
              <a:gd name="T20" fmla="*/ 0 w 114"/>
              <a:gd name="T21" fmla="*/ 3 h 85"/>
              <a:gd name="T22" fmla="*/ 0 w 114"/>
              <a:gd name="T23" fmla="*/ 8 h 85"/>
              <a:gd name="T24" fmla="*/ 4 w 114"/>
              <a:gd name="T25" fmla="*/ 9 h 85"/>
              <a:gd name="T26" fmla="*/ 9 w 114"/>
              <a:gd name="T27" fmla="*/ 12 h 85"/>
              <a:gd name="T28" fmla="*/ 10 w 114"/>
              <a:gd name="T29" fmla="*/ 15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
              <a:gd name="T46" fmla="*/ 0 h 85"/>
              <a:gd name="T47" fmla="*/ 114 w 114"/>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 h="85">
                <a:moveTo>
                  <a:pt x="44" y="85"/>
                </a:moveTo>
                <a:lnTo>
                  <a:pt x="73" y="80"/>
                </a:lnTo>
                <a:lnTo>
                  <a:pt x="89" y="55"/>
                </a:lnTo>
                <a:lnTo>
                  <a:pt x="104" y="60"/>
                </a:lnTo>
                <a:lnTo>
                  <a:pt x="114" y="28"/>
                </a:lnTo>
                <a:lnTo>
                  <a:pt x="92" y="14"/>
                </a:lnTo>
                <a:lnTo>
                  <a:pt x="73" y="22"/>
                </a:lnTo>
                <a:lnTo>
                  <a:pt x="57" y="10"/>
                </a:lnTo>
                <a:lnTo>
                  <a:pt x="34" y="0"/>
                </a:lnTo>
                <a:lnTo>
                  <a:pt x="18" y="6"/>
                </a:lnTo>
                <a:lnTo>
                  <a:pt x="0" y="19"/>
                </a:lnTo>
                <a:lnTo>
                  <a:pt x="3" y="44"/>
                </a:lnTo>
                <a:lnTo>
                  <a:pt x="20" y="50"/>
                </a:lnTo>
                <a:lnTo>
                  <a:pt x="37" y="65"/>
                </a:lnTo>
                <a:lnTo>
                  <a:pt x="44" y="85"/>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34" name="Freeform 330"/>
          <p:cNvSpPr>
            <a:spLocks/>
          </p:cNvSpPr>
          <p:nvPr/>
        </p:nvSpPr>
        <p:spPr bwMode="auto">
          <a:xfrm>
            <a:off x="6311389" y="5855182"/>
            <a:ext cx="96838" cy="117475"/>
          </a:xfrm>
          <a:custGeom>
            <a:avLst/>
            <a:gdLst>
              <a:gd name="T0" fmla="*/ 17 w 129"/>
              <a:gd name="T1" fmla="*/ 29 h 179"/>
              <a:gd name="T2" fmla="*/ 21 w 129"/>
              <a:gd name="T3" fmla="*/ 28 h 179"/>
              <a:gd name="T4" fmla="*/ 25 w 129"/>
              <a:gd name="T5" fmla="*/ 29 h 179"/>
              <a:gd name="T6" fmla="*/ 26 w 129"/>
              <a:gd name="T7" fmla="*/ 31 h 179"/>
              <a:gd name="T8" fmla="*/ 26 w 129"/>
              <a:gd name="T9" fmla="*/ 29 h 179"/>
              <a:gd name="T10" fmla="*/ 29 w 129"/>
              <a:gd name="T11" fmla="*/ 28 h 179"/>
              <a:gd name="T12" fmla="*/ 29 w 129"/>
              <a:gd name="T13" fmla="*/ 25 h 179"/>
              <a:gd name="T14" fmla="*/ 26 w 129"/>
              <a:gd name="T15" fmla="*/ 25 h 179"/>
              <a:gd name="T16" fmla="*/ 23 w 129"/>
              <a:gd name="T17" fmla="*/ 21 h 179"/>
              <a:gd name="T18" fmla="*/ 26 w 129"/>
              <a:gd name="T19" fmla="*/ 20 h 179"/>
              <a:gd name="T20" fmla="*/ 25 w 129"/>
              <a:gd name="T21" fmla="*/ 17 h 179"/>
              <a:gd name="T22" fmla="*/ 22 w 129"/>
              <a:gd name="T23" fmla="*/ 12 h 179"/>
              <a:gd name="T24" fmla="*/ 19 w 129"/>
              <a:gd name="T25" fmla="*/ 9 h 179"/>
              <a:gd name="T26" fmla="*/ 16 w 129"/>
              <a:gd name="T27" fmla="*/ 6 h 179"/>
              <a:gd name="T28" fmla="*/ 19 w 129"/>
              <a:gd name="T29" fmla="*/ 4 h 179"/>
              <a:gd name="T30" fmla="*/ 16 w 129"/>
              <a:gd name="T31" fmla="*/ 0 h 179"/>
              <a:gd name="T32" fmla="*/ 14 w 129"/>
              <a:gd name="T33" fmla="*/ 0 h 179"/>
              <a:gd name="T34" fmla="*/ 12 w 129"/>
              <a:gd name="T35" fmla="*/ 2 h 179"/>
              <a:gd name="T36" fmla="*/ 7 w 129"/>
              <a:gd name="T37" fmla="*/ 5 h 179"/>
              <a:gd name="T38" fmla="*/ 7 w 129"/>
              <a:gd name="T39" fmla="*/ 7 h 179"/>
              <a:gd name="T40" fmla="*/ 0 w 129"/>
              <a:gd name="T41" fmla="*/ 8 h 179"/>
              <a:gd name="T42" fmla="*/ 2 w 129"/>
              <a:gd name="T43" fmla="*/ 10 h 179"/>
              <a:gd name="T44" fmla="*/ 5 w 129"/>
              <a:gd name="T45" fmla="*/ 14 h 179"/>
              <a:gd name="T46" fmla="*/ 9 w 129"/>
              <a:gd name="T47" fmla="*/ 17 h 179"/>
              <a:gd name="T48" fmla="*/ 12 w 129"/>
              <a:gd name="T49" fmla="*/ 21 h 179"/>
              <a:gd name="T50" fmla="*/ 13 w 129"/>
              <a:gd name="T51" fmla="*/ 27 h 179"/>
              <a:gd name="T52" fmla="*/ 16 w 129"/>
              <a:gd name="T53" fmla="*/ 26 h 179"/>
              <a:gd name="T54" fmla="*/ 17 w 129"/>
              <a:gd name="T55" fmla="*/ 29 h 1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9"/>
              <a:gd name="T85" fmla="*/ 0 h 179"/>
              <a:gd name="T86" fmla="*/ 129 w 129"/>
              <a:gd name="T87" fmla="*/ 179 h 17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9" h="179">
                <a:moveTo>
                  <a:pt x="79" y="166"/>
                </a:moveTo>
                <a:lnTo>
                  <a:pt x="96" y="161"/>
                </a:lnTo>
                <a:lnTo>
                  <a:pt x="109" y="167"/>
                </a:lnTo>
                <a:lnTo>
                  <a:pt x="116" y="179"/>
                </a:lnTo>
                <a:lnTo>
                  <a:pt x="118" y="166"/>
                </a:lnTo>
                <a:lnTo>
                  <a:pt x="128" y="161"/>
                </a:lnTo>
                <a:lnTo>
                  <a:pt x="129" y="147"/>
                </a:lnTo>
                <a:lnTo>
                  <a:pt x="116" y="148"/>
                </a:lnTo>
                <a:lnTo>
                  <a:pt x="101" y="123"/>
                </a:lnTo>
                <a:lnTo>
                  <a:pt x="114" y="118"/>
                </a:lnTo>
                <a:lnTo>
                  <a:pt x="109" y="100"/>
                </a:lnTo>
                <a:lnTo>
                  <a:pt x="98" y="68"/>
                </a:lnTo>
                <a:lnTo>
                  <a:pt x="85" y="52"/>
                </a:lnTo>
                <a:lnTo>
                  <a:pt x="71" y="37"/>
                </a:lnTo>
                <a:lnTo>
                  <a:pt x="84" y="22"/>
                </a:lnTo>
                <a:lnTo>
                  <a:pt x="70" y="2"/>
                </a:lnTo>
                <a:lnTo>
                  <a:pt x="62" y="0"/>
                </a:lnTo>
                <a:lnTo>
                  <a:pt x="55" y="13"/>
                </a:lnTo>
                <a:lnTo>
                  <a:pt x="31" y="30"/>
                </a:lnTo>
                <a:lnTo>
                  <a:pt x="32" y="40"/>
                </a:lnTo>
                <a:lnTo>
                  <a:pt x="0" y="46"/>
                </a:lnTo>
                <a:lnTo>
                  <a:pt x="11" y="59"/>
                </a:lnTo>
                <a:lnTo>
                  <a:pt x="24" y="80"/>
                </a:lnTo>
                <a:lnTo>
                  <a:pt x="40" y="100"/>
                </a:lnTo>
                <a:lnTo>
                  <a:pt x="53" y="126"/>
                </a:lnTo>
                <a:lnTo>
                  <a:pt x="59" y="157"/>
                </a:lnTo>
                <a:lnTo>
                  <a:pt x="72" y="154"/>
                </a:lnTo>
                <a:lnTo>
                  <a:pt x="79" y="16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35" name="Freeform 331"/>
          <p:cNvSpPr>
            <a:spLocks/>
          </p:cNvSpPr>
          <p:nvPr/>
        </p:nvSpPr>
        <p:spPr bwMode="auto">
          <a:xfrm>
            <a:off x="6281227" y="5820257"/>
            <a:ext cx="76200" cy="65088"/>
          </a:xfrm>
          <a:custGeom>
            <a:avLst/>
            <a:gdLst>
              <a:gd name="T0" fmla="*/ 6 w 100"/>
              <a:gd name="T1" fmla="*/ 6 h 99"/>
              <a:gd name="T2" fmla="*/ 6 w 100"/>
              <a:gd name="T3" fmla="*/ 9 h 99"/>
              <a:gd name="T4" fmla="*/ 8 w 100"/>
              <a:gd name="T5" fmla="*/ 15 h 99"/>
              <a:gd name="T6" fmla="*/ 9 w 100"/>
              <a:gd name="T7" fmla="*/ 17 h 99"/>
              <a:gd name="T8" fmla="*/ 16 w 100"/>
              <a:gd name="T9" fmla="*/ 16 h 99"/>
              <a:gd name="T10" fmla="*/ 16 w 100"/>
              <a:gd name="T11" fmla="*/ 14 h 99"/>
              <a:gd name="T12" fmla="*/ 22 w 100"/>
              <a:gd name="T13" fmla="*/ 11 h 99"/>
              <a:gd name="T14" fmla="*/ 23 w 100"/>
              <a:gd name="T15" fmla="*/ 9 h 99"/>
              <a:gd name="T16" fmla="*/ 21 w 100"/>
              <a:gd name="T17" fmla="*/ 9 h 99"/>
              <a:gd name="T18" fmla="*/ 18 w 100"/>
              <a:gd name="T19" fmla="*/ 9 h 99"/>
              <a:gd name="T20" fmla="*/ 16 w 100"/>
              <a:gd name="T21" fmla="*/ 6 h 99"/>
              <a:gd name="T22" fmla="*/ 11 w 100"/>
              <a:gd name="T23" fmla="*/ 3 h 99"/>
              <a:gd name="T24" fmla="*/ 3 w 100"/>
              <a:gd name="T25" fmla="*/ 0 h 99"/>
              <a:gd name="T26" fmla="*/ 0 w 100"/>
              <a:gd name="T27" fmla="*/ 0 h 99"/>
              <a:gd name="T28" fmla="*/ 3 w 100"/>
              <a:gd name="T29" fmla="*/ 2 h 99"/>
              <a:gd name="T30" fmla="*/ 6 w 100"/>
              <a:gd name="T31" fmla="*/ 6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
              <a:gd name="T49" fmla="*/ 0 h 99"/>
              <a:gd name="T50" fmla="*/ 100 w 100"/>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 h="99">
                <a:moveTo>
                  <a:pt x="24" y="33"/>
                </a:moveTo>
                <a:lnTo>
                  <a:pt x="28" y="51"/>
                </a:lnTo>
                <a:lnTo>
                  <a:pt x="33" y="89"/>
                </a:lnTo>
                <a:lnTo>
                  <a:pt x="38" y="99"/>
                </a:lnTo>
                <a:lnTo>
                  <a:pt x="70" y="93"/>
                </a:lnTo>
                <a:lnTo>
                  <a:pt x="69" y="83"/>
                </a:lnTo>
                <a:lnTo>
                  <a:pt x="93" y="66"/>
                </a:lnTo>
                <a:lnTo>
                  <a:pt x="100" y="53"/>
                </a:lnTo>
                <a:lnTo>
                  <a:pt x="90" y="50"/>
                </a:lnTo>
                <a:lnTo>
                  <a:pt x="80" y="50"/>
                </a:lnTo>
                <a:lnTo>
                  <a:pt x="71" y="37"/>
                </a:lnTo>
                <a:lnTo>
                  <a:pt x="45" y="20"/>
                </a:lnTo>
                <a:lnTo>
                  <a:pt x="15" y="0"/>
                </a:lnTo>
                <a:lnTo>
                  <a:pt x="0" y="2"/>
                </a:lnTo>
                <a:lnTo>
                  <a:pt x="13" y="13"/>
                </a:lnTo>
                <a:lnTo>
                  <a:pt x="24" y="3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36" name="Freeform 332"/>
          <p:cNvSpPr>
            <a:spLocks/>
          </p:cNvSpPr>
          <p:nvPr/>
        </p:nvSpPr>
        <p:spPr bwMode="auto">
          <a:xfrm>
            <a:off x="6360602" y="5794857"/>
            <a:ext cx="109538" cy="93663"/>
          </a:xfrm>
          <a:custGeom>
            <a:avLst/>
            <a:gdLst>
              <a:gd name="T0" fmla="*/ 23 w 146"/>
              <a:gd name="T1" fmla="*/ 17 h 144"/>
              <a:gd name="T2" fmla="*/ 26 w 146"/>
              <a:gd name="T3" fmla="*/ 15 h 144"/>
              <a:gd name="T4" fmla="*/ 26 w 146"/>
              <a:gd name="T5" fmla="*/ 11 h 144"/>
              <a:gd name="T6" fmla="*/ 33 w 146"/>
              <a:gd name="T7" fmla="*/ 5 h 144"/>
              <a:gd name="T8" fmla="*/ 28 w 146"/>
              <a:gd name="T9" fmla="*/ 3 h 144"/>
              <a:gd name="T10" fmla="*/ 17 w 146"/>
              <a:gd name="T11" fmla="*/ 2 h 144"/>
              <a:gd name="T12" fmla="*/ 13 w 146"/>
              <a:gd name="T13" fmla="*/ 1 h 144"/>
              <a:gd name="T14" fmla="*/ 10 w 146"/>
              <a:gd name="T15" fmla="*/ 0 h 144"/>
              <a:gd name="T16" fmla="*/ 7 w 146"/>
              <a:gd name="T17" fmla="*/ 4 h 144"/>
              <a:gd name="T18" fmla="*/ 0 w 146"/>
              <a:gd name="T19" fmla="*/ 5 h 144"/>
              <a:gd name="T20" fmla="*/ 4 w 146"/>
              <a:gd name="T21" fmla="*/ 8 h 144"/>
              <a:gd name="T22" fmla="*/ 5 w 146"/>
              <a:gd name="T23" fmla="*/ 11 h 144"/>
              <a:gd name="T24" fmla="*/ 4 w 146"/>
              <a:gd name="T25" fmla="*/ 14 h 144"/>
              <a:gd name="T26" fmla="*/ 1 w 146"/>
              <a:gd name="T27" fmla="*/ 16 h 144"/>
              <a:gd name="T28" fmla="*/ 4 w 146"/>
              <a:gd name="T29" fmla="*/ 19 h 144"/>
              <a:gd name="T30" fmla="*/ 1 w 146"/>
              <a:gd name="T31" fmla="*/ 22 h 144"/>
              <a:gd name="T32" fmla="*/ 4 w 146"/>
              <a:gd name="T33" fmla="*/ 24 h 144"/>
              <a:gd name="T34" fmla="*/ 9 w 146"/>
              <a:gd name="T35" fmla="*/ 23 h 144"/>
              <a:gd name="T36" fmla="*/ 13 w 146"/>
              <a:gd name="T37" fmla="*/ 22 h 144"/>
              <a:gd name="T38" fmla="*/ 13 w 146"/>
              <a:gd name="T39" fmla="*/ 21 h 144"/>
              <a:gd name="T40" fmla="*/ 17 w 146"/>
              <a:gd name="T41" fmla="*/ 19 h 144"/>
              <a:gd name="T42" fmla="*/ 17 w 146"/>
              <a:gd name="T43" fmla="*/ 16 h 144"/>
              <a:gd name="T44" fmla="*/ 23 w 146"/>
              <a:gd name="T45" fmla="*/ 17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6"/>
              <a:gd name="T70" fmla="*/ 0 h 144"/>
              <a:gd name="T71" fmla="*/ 146 w 146"/>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6" h="144">
                <a:moveTo>
                  <a:pt x="101" y="99"/>
                </a:moveTo>
                <a:lnTo>
                  <a:pt x="115" y="91"/>
                </a:lnTo>
                <a:lnTo>
                  <a:pt x="116" y="69"/>
                </a:lnTo>
                <a:lnTo>
                  <a:pt x="146" y="32"/>
                </a:lnTo>
                <a:lnTo>
                  <a:pt x="128" y="18"/>
                </a:lnTo>
                <a:lnTo>
                  <a:pt x="75" y="10"/>
                </a:lnTo>
                <a:lnTo>
                  <a:pt x="60" y="5"/>
                </a:lnTo>
                <a:lnTo>
                  <a:pt x="45" y="0"/>
                </a:lnTo>
                <a:lnTo>
                  <a:pt x="29" y="25"/>
                </a:lnTo>
                <a:lnTo>
                  <a:pt x="0" y="30"/>
                </a:lnTo>
                <a:lnTo>
                  <a:pt x="16" y="48"/>
                </a:lnTo>
                <a:lnTo>
                  <a:pt x="24" y="68"/>
                </a:lnTo>
                <a:lnTo>
                  <a:pt x="17" y="85"/>
                </a:lnTo>
                <a:lnTo>
                  <a:pt x="4" y="94"/>
                </a:lnTo>
                <a:lnTo>
                  <a:pt x="18" y="114"/>
                </a:lnTo>
                <a:lnTo>
                  <a:pt x="5" y="129"/>
                </a:lnTo>
                <a:lnTo>
                  <a:pt x="19" y="144"/>
                </a:lnTo>
                <a:lnTo>
                  <a:pt x="42" y="136"/>
                </a:lnTo>
                <a:lnTo>
                  <a:pt x="57" y="133"/>
                </a:lnTo>
                <a:lnTo>
                  <a:pt x="58" y="124"/>
                </a:lnTo>
                <a:lnTo>
                  <a:pt x="77" y="112"/>
                </a:lnTo>
                <a:lnTo>
                  <a:pt x="73" y="96"/>
                </a:lnTo>
                <a:lnTo>
                  <a:pt x="101" y="9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37" name="Freeform 333"/>
          <p:cNvSpPr>
            <a:spLocks/>
          </p:cNvSpPr>
          <p:nvPr/>
        </p:nvSpPr>
        <p:spPr bwMode="auto">
          <a:xfrm>
            <a:off x="6333614" y="5569432"/>
            <a:ext cx="174625" cy="158750"/>
          </a:xfrm>
          <a:custGeom>
            <a:avLst/>
            <a:gdLst>
              <a:gd name="T0" fmla="*/ 30 w 231"/>
              <a:gd name="T1" fmla="*/ 9 h 241"/>
              <a:gd name="T2" fmla="*/ 33 w 231"/>
              <a:gd name="T3" fmla="*/ 11 h 241"/>
              <a:gd name="T4" fmla="*/ 36 w 231"/>
              <a:gd name="T5" fmla="*/ 9 h 241"/>
              <a:gd name="T6" fmla="*/ 39 w 231"/>
              <a:gd name="T7" fmla="*/ 7 h 241"/>
              <a:gd name="T8" fmla="*/ 42 w 231"/>
              <a:gd name="T9" fmla="*/ 7 h 241"/>
              <a:gd name="T10" fmla="*/ 41 w 231"/>
              <a:gd name="T11" fmla="*/ 12 h 241"/>
              <a:gd name="T12" fmla="*/ 51 w 231"/>
              <a:gd name="T13" fmla="*/ 11 h 241"/>
              <a:gd name="T14" fmla="*/ 52 w 231"/>
              <a:gd name="T15" fmla="*/ 19 h 241"/>
              <a:gd name="T16" fmla="*/ 52 w 231"/>
              <a:gd name="T17" fmla="*/ 27 h 241"/>
              <a:gd name="T18" fmla="*/ 50 w 231"/>
              <a:gd name="T19" fmla="*/ 29 h 241"/>
              <a:gd name="T20" fmla="*/ 41 w 231"/>
              <a:gd name="T21" fmla="*/ 29 h 241"/>
              <a:gd name="T22" fmla="*/ 42 w 231"/>
              <a:gd name="T23" fmla="*/ 32 h 241"/>
              <a:gd name="T24" fmla="*/ 29 w 231"/>
              <a:gd name="T25" fmla="*/ 37 h 241"/>
              <a:gd name="T26" fmla="*/ 27 w 231"/>
              <a:gd name="T27" fmla="*/ 41 h 241"/>
              <a:gd name="T28" fmla="*/ 24 w 231"/>
              <a:gd name="T29" fmla="*/ 41 h 241"/>
              <a:gd name="T30" fmla="*/ 23 w 231"/>
              <a:gd name="T31" fmla="*/ 37 h 241"/>
              <a:gd name="T32" fmla="*/ 20 w 231"/>
              <a:gd name="T33" fmla="*/ 32 h 241"/>
              <a:gd name="T34" fmla="*/ 16 w 231"/>
              <a:gd name="T35" fmla="*/ 29 h 241"/>
              <a:gd name="T36" fmla="*/ 12 w 231"/>
              <a:gd name="T37" fmla="*/ 32 h 241"/>
              <a:gd name="T38" fmla="*/ 8 w 231"/>
              <a:gd name="T39" fmla="*/ 32 h 241"/>
              <a:gd name="T40" fmla="*/ 5 w 231"/>
              <a:gd name="T41" fmla="*/ 27 h 241"/>
              <a:gd name="T42" fmla="*/ 2 w 231"/>
              <a:gd name="T43" fmla="*/ 22 h 241"/>
              <a:gd name="T44" fmla="*/ 0 w 231"/>
              <a:gd name="T45" fmla="*/ 17 h 241"/>
              <a:gd name="T46" fmla="*/ 3 w 231"/>
              <a:gd name="T47" fmla="*/ 14 h 241"/>
              <a:gd name="T48" fmla="*/ 10 w 231"/>
              <a:gd name="T49" fmla="*/ 10 h 241"/>
              <a:gd name="T50" fmla="*/ 16 w 231"/>
              <a:gd name="T51" fmla="*/ 10 h 241"/>
              <a:gd name="T52" fmla="*/ 20 w 231"/>
              <a:gd name="T53" fmla="*/ 8 h 241"/>
              <a:gd name="T54" fmla="*/ 21 w 231"/>
              <a:gd name="T55" fmla="*/ 2 h 241"/>
              <a:gd name="T56" fmla="*/ 24 w 231"/>
              <a:gd name="T57" fmla="*/ 0 h 241"/>
              <a:gd name="T58" fmla="*/ 26 w 231"/>
              <a:gd name="T59" fmla="*/ 3 h 241"/>
              <a:gd name="T60" fmla="*/ 30 w 231"/>
              <a:gd name="T61" fmla="*/ 4 h 241"/>
              <a:gd name="T62" fmla="*/ 30 w 231"/>
              <a:gd name="T63" fmla="*/ 9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1"/>
              <a:gd name="T97" fmla="*/ 0 h 241"/>
              <a:gd name="T98" fmla="*/ 231 w 231"/>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1" h="241">
                <a:moveTo>
                  <a:pt x="131" y="51"/>
                </a:moveTo>
                <a:lnTo>
                  <a:pt x="145" y="63"/>
                </a:lnTo>
                <a:lnTo>
                  <a:pt x="160" y="52"/>
                </a:lnTo>
                <a:lnTo>
                  <a:pt x="171" y="40"/>
                </a:lnTo>
                <a:lnTo>
                  <a:pt x="184" y="41"/>
                </a:lnTo>
                <a:lnTo>
                  <a:pt x="183" y="71"/>
                </a:lnTo>
                <a:lnTo>
                  <a:pt x="224" y="66"/>
                </a:lnTo>
                <a:lnTo>
                  <a:pt x="231" y="112"/>
                </a:lnTo>
                <a:lnTo>
                  <a:pt x="230" y="159"/>
                </a:lnTo>
                <a:lnTo>
                  <a:pt x="218" y="170"/>
                </a:lnTo>
                <a:lnTo>
                  <a:pt x="182" y="169"/>
                </a:lnTo>
                <a:lnTo>
                  <a:pt x="184" y="184"/>
                </a:lnTo>
                <a:lnTo>
                  <a:pt x="126" y="215"/>
                </a:lnTo>
                <a:lnTo>
                  <a:pt x="119" y="240"/>
                </a:lnTo>
                <a:lnTo>
                  <a:pt x="104" y="241"/>
                </a:lnTo>
                <a:lnTo>
                  <a:pt x="100" y="214"/>
                </a:lnTo>
                <a:lnTo>
                  <a:pt x="91" y="184"/>
                </a:lnTo>
                <a:lnTo>
                  <a:pt x="71" y="172"/>
                </a:lnTo>
                <a:lnTo>
                  <a:pt x="53" y="184"/>
                </a:lnTo>
                <a:lnTo>
                  <a:pt x="35" y="183"/>
                </a:lnTo>
                <a:lnTo>
                  <a:pt x="22" y="154"/>
                </a:lnTo>
                <a:lnTo>
                  <a:pt x="11" y="129"/>
                </a:lnTo>
                <a:lnTo>
                  <a:pt x="0" y="96"/>
                </a:lnTo>
                <a:lnTo>
                  <a:pt x="12" y="79"/>
                </a:lnTo>
                <a:lnTo>
                  <a:pt x="45" y="55"/>
                </a:lnTo>
                <a:lnTo>
                  <a:pt x="70" y="55"/>
                </a:lnTo>
                <a:lnTo>
                  <a:pt x="88" y="45"/>
                </a:lnTo>
                <a:lnTo>
                  <a:pt x="93" y="15"/>
                </a:lnTo>
                <a:lnTo>
                  <a:pt x="105" y="0"/>
                </a:lnTo>
                <a:lnTo>
                  <a:pt x="115" y="18"/>
                </a:lnTo>
                <a:lnTo>
                  <a:pt x="131" y="22"/>
                </a:lnTo>
                <a:lnTo>
                  <a:pt x="131" y="5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38" name="Freeform 334"/>
          <p:cNvSpPr>
            <a:spLocks/>
          </p:cNvSpPr>
          <p:nvPr/>
        </p:nvSpPr>
        <p:spPr bwMode="auto">
          <a:xfrm>
            <a:off x="6217727" y="5237645"/>
            <a:ext cx="36513" cy="34925"/>
          </a:xfrm>
          <a:custGeom>
            <a:avLst/>
            <a:gdLst>
              <a:gd name="T0" fmla="*/ 2 w 46"/>
              <a:gd name="T1" fmla="*/ 1 h 54"/>
              <a:gd name="T2" fmla="*/ 3 w 46"/>
              <a:gd name="T3" fmla="*/ 1 h 54"/>
              <a:gd name="T4" fmla="*/ 7 w 46"/>
              <a:gd name="T5" fmla="*/ 0 h 54"/>
              <a:gd name="T6" fmla="*/ 10 w 46"/>
              <a:gd name="T7" fmla="*/ 0 h 54"/>
              <a:gd name="T8" fmla="*/ 11 w 46"/>
              <a:gd name="T9" fmla="*/ 2 h 54"/>
              <a:gd name="T10" fmla="*/ 10 w 46"/>
              <a:gd name="T11" fmla="*/ 3 h 54"/>
              <a:gd name="T12" fmla="*/ 10 w 46"/>
              <a:gd name="T13" fmla="*/ 4 h 54"/>
              <a:gd name="T14" fmla="*/ 12 w 46"/>
              <a:gd name="T15" fmla="*/ 5 h 54"/>
              <a:gd name="T16" fmla="*/ 10 w 46"/>
              <a:gd name="T17" fmla="*/ 6 h 54"/>
              <a:gd name="T18" fmla="*/ 6 w 46"/>
              <a:gd name="T19" fmla="*/ 9 h 54"/>
              <a:gd name="T20" fmla="*/ 4 w 46"/>
              <a:gd name="T21" fmla="*/ 9 h 54"/>
              <a:gd name="T22" fmla="*/ 1 w 46"/>
              <a:gd name="T23" fmla="*/ 9 h 54"/>
              <a:gd name="T24" fmla="*/ 0 w 46"/>
              <a:gd name="T25" fmla="*/ 4 h 54"/>
              <a:gd name="T26" fmla="*/ 1 w 46"/>
              <a:gd name="T27" fmla="*/ 4 h 54"/>
              <a:gd name="T28" fmla="*/ 1 w 46"/>
              <a:gd name="T29" fmla="*/ 2 h 54"/>
              <a:gd name="T30" fmla="*/ 2 w 46"/>
              <a:gd name="T31" fmla="*/ 1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54"/>
              <a:gd name="T50" fmla="*/ 46 w 46"/>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54">
                <a:moveTo>
                  <a:pt x="8" y="6"/>
                </a:moveTo>
                <a:lnTo>
                  <a:pt x="14" y="4"/>
                </a:lnTo>
                <a:lnTo>
                  <a:pt x="31" y="0"/>
                </a:lnTo>
                <a:lnTo>
                  <a:pt x="38" y="1"/>
                </a:lnTo>
                <a:lnTo>
                  <a:pt x="43" y="15"/>
                </a:lnTo>
                <a:lnTo>
                  <a:pt x="39" y="18"/>
                </a:lnTo>
                <a:lnTo>
                  <a:pt x="40" y="27"/>
                </a:lnTo>
                <a:lnTo>
                  <a:pt x="46" y="31"/>
                </a:lnTo>
                <a:lnTo>
                  <a:pt x="39" y="34"/>
                </a:lnTo>
                <a:lnTo>
                  <a:pt x="21" y="52"/>
                </a:lnTo>
                <a:lnTo>
                  <a:pt x="16" y="51"/>
                </a:lnTo>
                <a:lnTo>
                  <a:pt x="5" y="54"/>
                </a:lnTo>
                <a:lnTo>
                  <a:pt x="0" y="24"/>
                </a:lnTo>
                <a:lnTo>
                  <a:pt x="7" y="23"/>
                </a:lnTo>
                <a:lnTo>
                  <a:pt x="7" y="11"/>
                </a:lnTo>
                <a:lnTo>
                  <a:pt x="8" y="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39" name="Freeform 335"/>
          <p:cNvSpPr>
            <a:spLocks/>
          </p:cNvSpPr>
          <p:nvPr/>
        </p:nvSpPr>
        <p:spPr bwMode="auto">
          <a:xfrm>
            <a:off x="6270114" y="5434495"/>
            <a:ext cx="196850" cy="196850"/>
          </a:xfrm>
          <a:custGeom>
            <a:avLst/>
            <a:gdLst>
              <a:gd name="T0" fmla="*/ 18 w 260"/>
              <a:gd name="T1" fmla="*/ 18 h 302"/>
              <a:gd name="T2" fmla="*/ 21 w 260"/>
              <a:gd name="T3" fmla="*/ 16 h 302"/>
              <a:gd name="T4" fmla="*/ 20 w 260"/>
              <a:gd name="T5" fmla="*/ 13 h 302"/>
              <a:gd name="T6" fmla="*/ 23 w 260"/>
              <a:gd name="T7" fmla="*/ 12 h 302"/>
              <a:gd name="T8" fmla="*/ 21 w 260"/>
              <a:gd name="T9" fmla="*/ 9 h 302"/>
              <a:gd name="T10" fmla="*/ 22 w 260"/>
              <a:gd name="T11" fmla="*/ 7 h 302"/>
              <a:gd name="T12" fmla="*/ 25 w 260"/>
              <a:gd name="T13" fmla="*/ 6 h 302"/>
              <a:gd name="T14" fmla="*/ 35 w 260"/>
              <a:gd name="T15" fmla="*/ 0 h 302"/>
              <a:gd name="T16" fmla="*/ 40 w 260"/>
              <a:gd name="T17" fmla="*/ 2 h 302"/>
              <a:gd name="T18" fmla="*/ 45 w 260"/>
              <a:gd name="T19" fmla="*/ 2 h 302"/>
              <a:gd name="T20" fmla="*/ 46 w 260"/>
              <a:gd name="T21" fmla="*/ 6 h 302"/>
              <a:gd name="T22" fmla="*/ 44 w 260"/>
              <a:gd name="T23" fmla="*/ 7 h 302"/>
              <a:gd name="T24" fmla="*/ 45 w 260"/>
              <a:gd name="T25" fmla="*/ 12 h 302"/>
              <a:gd name="T26" fmla="*/ 50 w 260"/>
              <a:gd name="T27" fmla="*/ 11 h 302"/>
              <a:gd name="T28" fmla="*/ 54 w 260"/>
              <a:gd name="T29" fmla="*/ 12 h 302"/>
              <a:gd name="T30" fmla="*/ 53 w 260"/>
              <a:gd name="T31" fmla="*/ 14 h 302"/>
              <a:gd name="T32" fmla="*/ 55 w 260"/>
              <a:gd name="T33" fmla="*/ 15 h 302"/>
              <a:gd name="T34" fmla="*/ 57 w 260"/>
              <a:gd name="T35" fmla="*/ 14 h 302"/>
              <a:gd name="T36" fmla="*/ 59 w 260"/>
              <a:gd name="T37" fmla="*/ 15 h 302"/>
              <a:gd name="T38" fmla="*/ 55 w 260"/>
              <a:gd name="T39" fmla="*/ 17 h 302"/>
              <a:gd name="T40" fmla="*/ 56 w 260"/>
              <a:gd name="T41" fmla="*/ 20 h 302"/>
              <a:gd name="T42" fmla="*/ 52 w 260"/>
              <a:gd name="T43" fmla="*/ 22 h 302"/>
              <a:gd name="T44" fmla="*/ 49 w 260"/>
              <a:gd name="T45" fmla="*/ 25 h 302"/>
              <a:gd name="T46" fmla="*/ 44 w 260"/>
              <a:gd name="T47" fmla="*/ 25 h 302"/>
              <a:gd name="T48" fmla="*/ 41 w 260"/>
              <a:gd name="T49" fmla="*/ 28 h 302"/>
              <a:gd name="T50" fmla="*/ 38 w 260"/>
              <a:gd name="T51" fmla="*/ 28 h 302"/>
              <a:gd name="T52" fmla="*/ 36 w 260"/>
              <a:gd name="T53" fmla="*/ 32 h 302"/>
              <a:gd name="T54" fmla="*/ 43 w 260"/>
              <a:gd name="T55" fmla="*/ 35 h 302"/>
              <a:gd name="T56" fmla="*/ 40 w 260"/>
              <a:gd name="T57" fmla="*/ 37 h 302"/>
              <a:gd name="T58" fmla="*/ 39 w 260"/>
              <a:gd name="T59" fmla="*/ 42 h 302"/>
              <a:gd name="T60" fmla="*/ 35 w 260"/>
              <a:gd name="T61" fmla="*/ 44 h 302"/>
              <a:gd name="T62" fmla="*/ 29 w 260"/>
              <a:gd name="T63" fmla="*/ 44 h 302"/>
              <a:gd name="T64" fmla="*/ 21 w 260"/>
              <a:gd name="T65" fmla="*/ 48 h 302"/>
              <a:gd name="T66" fmla="*/ 19 w 260"/>
              <a:gd name="T67" fmla="*/ 51 h 302"/>
              <a:gd name="T68" fmla="*/ 19 w 260"/>
              <a:gd name="T69" fmla="*/ 46 h 302"/>
              <a:gd name="T70" fmla="*/ 15 w 260"/>
              <a:gd name="T71" fmla="*/ 43 h 302"/>
              <a:gd name="T72" fmla="*/ 10 w 260"/>
              <a:gd name="T73" fmla="*/ 39 h 302"/>
              <a:gd name="T74" fmla="*/ 4 w 260"/>
              <a:gd name="T75" fmla="*/ 38 h 302"/>
              <a:gd name="T76" fmla="*/ 0 w 260"/>
              <a:gd name="T77" fmla="*/ 35 h 302"/>
              <a:gd name="T78" fmla="*/ 1 w 260"/>
              <a:gd name="T79" fmla="*/ 32 h 302"/>
              <a:gd name="T80" fmla="*/ 1 w 260"/>
              <a:gd name="T81" fmla="*/ 29 h 302"/>
              <a:gd name="T82" fmla="*/ 10 w 260"/>
              <a:gd name="T83" fmla="*/ 28 h 302"/>
              <a:gd name="T84" fmla="*/ 14 w 260"/>
              <a:gd name="T85" fmla="*/ 30 h 302"/>
              <a:gd name="T86" fmla="*/ 16 w 260"/>
              <a:gd name="T87" fmla="*/ 27 h 302"/>
              <a:gd name="T88" fmla="*/ 20 w 260"/>
              <a:gd name="T89" fmla="*/ 26 h 302"/>
              <a:gd name="T90" fmla="*/ 17 w 260"/>
              <a:gd name="T91" fmla="*/ 23 h 302"/>
              <a:gd name="T92" fmla="*/ 18 w 260"/>
              <a:gd name="T93" fmla="*/ 22 h 302"/>
              <a:gd name="T94" fmla="*/ 18 w 260"/>
              <a:gd name="T95" fmla="*/ 18 h 3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0"/>
              <a:gd name="T145" fmla="*/ 0 h 302"/>
              <a:gd name="T146" fmla="*/ 260 w 260"/>
              <a:gd name="T147" fmla="*/ 302 h 3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0" h="302">
                <a:moveTo>
                  <a:pt x="77" y="105"/>
                </a:moveTo>
                <a:lnTo>
                  <a:pt x="94" y="96"/>
                </a:lnTo>
                <a:lnTo>
                  <a:pt x="89" y="79"/>
                </a:lnTo>
                <a:lnTo>
                  <a:pt x="100" y="73"/>
                </a:lnTo>
                <a:lnTo>
                  <a:pt x="93" y="55"/>
                </a:lnTo>
                <a:lnTo>
                  <a:pt x="97" y="42"/>
                </a:lnTo>
                <a:lnTo>
                  <a:pt x="112" y="37"/>
                </a:lnTo>
                <a:lnTo>
                  <a:pt x="154" y="0"/>
                </a:lnTo>
                <a:lnTo>
                  <a:pt x="174" y="13"/>
                </a:lnTo>
                <a:lnTo>
                  <a:pt x="198" y="15"/>
                </a:lnTo>
                <a:lnTo>
                  <a:pt x="204" y="33"/>
                </a:lnTo>
                <a:lnTo>
                  <a:pt x="196" y="38"/>
                </a:lnTo>
                <a:lnTo>
                  <a:pt x="199" y="70"/>
                </a:lnTo>
                <a:lnTo>
                  <a:pt x="221" y="65"/>
                </a:lnTo>
                <a:lnTo>
                  <a:pt x="236" y="70"/>
                </a:lnTo>
                <a:lnTo>
                  <a:pt x="232" y="82"/>
                </a:lnTo>
                <a:lnTo>
                  <a:pt x="241" y="87"/>
                </a:lnTo>
                <a:lnTo>
                  <a:pt x="250" y="81"/>
                </a:lnTo>
                <a:lnTo>
                  <a:pt x="260" y="88"/>
                </a:lnTo>
                <a:lnTo>
                  <a:pt x="244" y="101"/>
                </a:lnTo>
                <a:lnTo>
                  <a:pt x="245" y="120"/>
                </a:lnTo>
                <a:lnTo>
                  <a:pt x="226" y="130"/>
                </a:lnTo>
                <a:lnTo>
                  <a:pt x="217" y="151"/>
                </a:lnTo>
                <a:lnTo>
                  <a:pt x="194" y="145"/>
                </a:lnTo>
                <a:lnTo>
                  <a:pt x="179" y="163"/>
                </a:lnTo>
                <a:lnTo>
                  <a:pt x="168" y="163"/>
                </a:lnTo>
                <a:lnTo>
                  <a:pt x="159" y="190"/>
                </a:lnTo>
                <a:lnTo>
                  <a:pt x="188" y="206"/>
                </a:lnTo>
                <a:lnTo>
                  <a:pt x="176" y="221"/>
                </a:lnTo>
                <a:lnTo>
                  <a:pt x="171" y="251"/>
                </a:lnTo>
                <a:lnTo>
                  <a:pt x="153" y="261"/>
                </a:lnTo>
                <a:lnTo>
                  <a:pt x="128" y="261"/>
                </a:lnTo>
                <a:lnTo>
                  <a:pt x="95" y="285"/>
                </a:lnTo>
                <a:lnTo>
                  <a:pt x="83" y="302"/>
                </a:lnTo>
                <a:lnTo>
                  <a:pt x="84" y="273"/>
                </a:lnTo>
                <a:lnTo>
                  <a:pt x="66" y="256"/>
                </a:lnTo>
                <a:lnTo>
                  <a:pt x="41" y="235"/>
                </a:lnTo>
                <a:lnTo>
                  <a:pt x="16" y="227"/>
                </a:lnTo>
                <a:lnTo>
                  <a:pt x="0" y="206"/>
                </a:lnTo>
                <a:lnTo>
                  <a:pt x="5" y="187"/>
                </a:lnTo>
                <a:lnTo>
                  <a:pt x="5" y="171"/>
                </a:lnTo>
                <a:lnTo>
                  <a:pt x="45" y="163"/>
                </a:lnTo>
                <a:lnTo>
                  <a:pt x="60" y="176"/>
                </a:lnTo>
                <a:lnTo>
                  <a:pt x="70" y="161"/>
                </a:lnTo>
                <a:lnTo>
                  <a:pt x="87" y="155"/>
                </a:lnTo>
                <a:lnTo>
                  <a:pt x="73" y="140"/>
                </a:lnTo>
                <a:lnTo>
                  <a:pt x="78" y="128"/>
                </a:lnTo>
                <a:lnTo>
                  <a:pt x="77" y="105"/>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40" name="Freeform 336"/>
          <p:cNvSpPr>
            <a:spLocks/>
          </p:cNvSpPr>
          <p:nvPr/>
        </p:nvSpPr>
        <p:spPr bwMode="auto">
          <a:xfrm>
            <a:off x="6220902" y="5409095"/>
            <a:ext cx="166688" cy="141288"/>
          </a:xfrm>
          <a:custGeom>
            <a:avLst/>
            <a:gdLst>
              <a:gd name="T0" fmla="*/ 33 w 219"/>
              <a:gd name="T1" fmla="*/ 25 h 215"/>
              <a:gd name="T2" fmla="*/ 36 w 219"/>
              <a:gd name="T3" fmla="*/ 23 h 215"/>
              <a:gd name="T4" fmla="*/ 35 w 219"/>
              <a:gd name="T5" fmla="*/ 20 h 215"/>
              <a:gd name="T6" fmla="*/ 38 w 219"/>
              <a:gd name="T7" fmla="*/ 19 h 215"/>
              <a:gd name="T8" fmla="*/ 36 w 219"/>
              <a:gd name="T9" fmla="*/ 16 h 215"/>
              <a:gd name="T10" fmla="*/ 37 w 219"/>
              <a:gd name="T11" fmla="*/ 14 h 215"/>
              <a:gd name="T12" fmla="*/ 41 w 219"/>
              <a:gd name="T13" fmla="*/ 13 h 215"/>
              <a:gd name="T14" fmla="*/ 50 w 219"/>
              <a:gd name="T15" fmla="*/ 7 h 215"/>
              <a:gd name="T16" fmla="*/ 44 w 219"/>
              <a:gd name="T17" fmla="*/ 2 h 215"/>
              <a:gd name="T18" fmla="*/ 40 w 219"/>
              <a:gd name="T19" fmla="*/ 1 h 215"/>
              <a:gd name="T20" fmla="*/ 30 w 219"/>
              <a:gd name="T21" fmla="*/ 2 h 215"/>
              <a:gd name="T22" fmla="*/ 28 w 219"/>
              <a:gd name="T23" fmla="*/ 7 h 215"/>
              <a:gd name="T24" fmla="*/ 23 w 219"/>
              <a:gd name="T25" fmla="*/ 7 h 215"/>
              <a:gd name="T26" fmla="*/ 23 w 219"/>
              <a:gd name="T27" fmla="*/ 2 h 215"/>
              <a:gd name="T28" fmla="*/ 21 w 219"/>
              <a:gd name="T29" fmla="*/ 0 h 215"/>
              <a:gd name="T30" fmla="*/ 13 w 219"/>
              <a:gd name="T31" fmla="*/ 3 h 215"/>
              <a:gd name="T32" fmla="*/ 6 w 219"/>
              <a:gd name="T33" fmla="*/ 2 h 215"/>
              <a:gd name="T34" fmla="*/ 4 w 219"/>
              <a:gd name="T35" fmla="*/ 3 h 215"/>
              <a:gd name="T36" fmla="*/ 4 w 219"/>
              <a:gd name="T37" fmla="*/ 6 h 215"/>
              <a:gd name="T38" fmla="*/ 0 w 219"/>
              <a:gd name="T39" fmla="*/ 7 h 215"/>
              <a:gd name="T40" fmla="*/ 0 w 219"/>
              <a:gd name="T41" fmla="*/ 12 h 215"/>
              <a:gd name="T42" fmla="*/ 5 w 219"/>
              <a:gd name="T43" fmla="*/ 16 h 215"/>
              <a:gd name="T44" fmla="*/ 8 w 219"/>
              <a:gd name="T45" fmla="*/ 21 h 215"/>
              <a:gd name="T46" fmla="*/ 9 w 219"/>
              <a:gd name="T47" fmla="*/ 26 h 215"/>
              <a:gd name="T48" fmla="*/ 11 w 219"/>
              <a:gd name="T49" fmla="*/ 31 h 215"/>
              <a:gd name="T50" fmla="*/ 14 w 219"/>
              <a:gd name="T51" fmla="*/ 32 h 215"/>
              <a:gd name="T52" fmla="*/ 16 w 219"/>
              <a:gd name="T53" fmla="*/ 36 h 215"/>
              <a:gd name="T54" fmla="*/ 25 w 219"/>
              <a:gd name="T55" fmla="*/ 35 h 215"/>
              <a:gd name="T56" fmla="*/ 29 w 219"/>
              <a:gd name="T57" fmla="*/ 37 h 215"/>
              <a:gd name="T58" fmla="*/ 31 w 219"/>
              <a:gd name="T59" fmla="*/ 34 h 215"/>
              <a:gd name="T60" fmla="*/ 35 w 219"/>
              <a:gd name="T61" fmla="*/ 33 h 215"/>
              <a:gd name="T62" fmla="*/ 32 w 219"/>
              <a:gd name="T63" fmla="*/ 31 h 215"/>
              <a:gd name="T64" fmla="*/ 33 w 219"/>
              <a:gd name="T65" fmla="*/ 29 h 215"/>
              <a:gd name="T66" fmla="*/ 33 w 219"/>
              <a:gd name="T67" fmla="*/ 25 h 2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
              <a:gd name="T103" fmla="*/ 0 h 215"/>
              <a:gd name="T104" fmla="*/ 219 w 219"/>
              <a:gd name="T105" fmla="*/ 215 h 2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 h="215">
                <a:moveTo>
                  <a:pt x="142" y="144"/>
                </a:moveTo>
                <a:lnTo>
                  <a:pt x="159" y="135"/>
                </a:lnTo>
                <a:lnTo>
                  <a:pt x="154" y="118"/>
                </a:lnTo>
                <a:lnTo>
                  <a:pt x="165" y="112"/>
                </a:lnTo>
                <a:lnTo>
                  <a:pt x="158" y="94"/>
                </a:lnTo>
                <a:lnTo>
                  <a:pt x="162" y="81"/>
                </a:lnTo>
                <a:lnTo>
                  <a:pt x="177" y="76"/>
                </a:lnTo>
                <a:lnTo>
                  <a:pt x="219" y="39"/>
                </a:lnTo>
                <a:lnTo>
                  <a:pt x="190" y="11"/>
                </a:lnTo>
                <a:lnTo>
                  <a:pt x="173" y="7"/>
                </a:lnTo>
                <a:lnTo>
                  <a:pt x="132" y="14"/>
                </a:lnTo>
                <a:lnTo>
                  <a:pt x="123" y="40"/>
                </a:lnTo>
                <a:lnTo>
                  <a:pt x="98" y="43"/>
                </a:lnTo>
                <a:lnTo>
                  <a:pt x="100" y="14"/>
                </a:lnTo>
                <a:lnTo>
                  <a:pt x="90" y="0"/>
                </a:lnTo>
                <a:lnTo>
                  <a:pt x="56" y="18"/>
                </a:lnTo>
                <a:lnTo>
                  <a:pt x="28" y="11"/>
                </a:lnTo>
                <a:lnTo>
                  <a:pt x="16" y="19"/>
                </a:lnTo>
                <a:lnTo>
                  <a:pt x="18" y="36"/>
                </a:lnTo>
                <a:lnTo>
                  <a:pt x="2" y="44"/>
                </a:lnTo>
                <a:lnTo>
                  <a:pt x="0" y="68"/>
                </a:lnTo>
                <a:lnTo>
                  <a:pt x="20" y="93"/>
                </a:lnTo>
                <a:lnTo>
                  <a:pt x="36" y="120"/>
                </a:lnTo>
                <a:lnTo>
                  <a:pt x="38" y="154"/>
                </a:lnTo>
                <a:lnTo>
                  <a:pt x="47" y="178"/>
                </a:lnTo>
                <a:lnTo>
                  <a:pt x="63" y="189"/>
                </a:lnTo>
                <a:lnTo>
                  <a:pt x="70" y="210"/>
                </a:lnTo>
                <a:lnTo>
                  <a:pt x="110" y="202"/>
                </a:lnTo>
                <a:lnTo>
                  <a:pt x="125" y="215"/>
                </a:lnTo>
                <a:lnTo>
                  <a:pt x="135" y="200"/>
                </a:lnTo>
                <a:lnTo>
                  <a:pt x="152" y="194"/>
                </a:lnTo>
                <a:lnTo>
                  <a:pt x="138" y="179"/>
                </a:lnTo>
                <a:lnTo>
                  <a:pt x="143" y="167"/>
                </a:lnTo>
                <a:lnTo>
                  <a:pt x="142" y="14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41" name="Freeform 337"/>
          <p:cNvSpPr>
            <a:spLocks/>
          </p:cNvSpPr>
          <p:nvPr/>
        </p:nvSpPr>
        <p:spPr bwMode="auto">
          <a:xfrm>
            <a:off x="6176452" y="5304320"/>
            <a:ext cx="119063" cy="117475"/>
          </a:xfrm>
          <a:custGeom>
            <a:avLst/>
            <a:gdLst>
              <a:gd name="T0" fmla="*/ 0 w 156"/>
              <a:gd name="T1" fmla="*/ 17 h 178"/>
              <a:gd name="T2" fmla="*/ 2 w 156"/>
              <a:gd name="T3" fmla="*/ 22 h 178"/>
              <a:gd name="T4" fmla="*/ 4 w 156"/>
              <a:gd name="T5" fmla="*/ 25 h 178"/>
              <a:gd name="T6" fmla="*/ 6 w 156"/>
              <a:gd name="T7" fmla="*/ 25 h 178"/>
              <a:gd name="T8" fmla="*/ 7 w 156"/>
              <a:gd name="T9" fmla="*/ 25 h 178"/>
              <a:gd name="T10" fmla="*/ 8 w 156"/>
              <a:gd name="T11" fmla="*/ 23 h 178"/>
              <a:gd name="T12" fmla="*/ 10 w 156"/>
              <a:gd name="T13" fmla="*/ 18 h 178"/>
              <a:gd name="T14" fmla="*/ 11 w 156"/>
              <a:gd name="T15" fmla="*/ 15 h 178"/>
              <a:gd name="T16" fmla="*/ 12 w 156"/>
              <a:gd name="T17" fmla="*/ 14 h 178"/>
              <a:gd name="T18" fmla="*/ 14 w 156"/>
              <a:gd name="T19" fmla="*/ 15 h 178"/>
              <a:gd name="T20" fmla="*/ 14 w 156"/>
              <a:gd name="T21" fmla="*/ 17 h 178"/>
              <a:gd name="T22" fmla="*/ 14 w 156"/>
              <a:gd name="T23" fmla="*/ 22 h 178"/>
              <a:gd name="T24" fmla="*/ 12 w 156"/>
              <a:gd name="T25" fmla="*/ 26 h 178"/>
              <a:gd name="T26" fmla="*/ 13 w 156"/>
              <a:gd name="T27" fmla="*/ 27 h 178"/>
              <a:gd name="T28" fmla="*/ 16 w 156"/>
              <a:gd name="T29" fmla="*/ 26 h 178"/>
              <a:gd name="T30" fmla="*/ 17 w 156"/>
              <a:gd name="T31" fmla="*/ 27 h 178"/>
              <a:gd name="T32" fmla="*/ 17 w 156"/>
              <a:gd name="T33" fmla="*/ 31 h 178"/>
              <a:gd name="T34" fmla="*/ 20 w 156"/>
              <a:gd name="T35" fmla="*/ 30 h 178"/>
              <a:gd name="T36" fmla="*/ 26 w 156"/>
              <a:gd name="T37" fmla="*/ 31 h 178"/>
              <a:gd name="T38" fmla="*/ 35 w 156"/>
              <a:gd name="T39" fmla="*/ 27 h 178"/>
              <a:gd name="T40" fmla="*/ 36 w 156"/>
              <a:gd name="T41" fmla="*/ 20 h 178"/>
              <a:gd name="T42" fmla="*/ 35 w 156"/>
              <a:gd name="T43" fmla="*/ 17 h 178"/>
              <a:gd name="T44" fmla="*/ 34 w 156"/>
              <a:gd name="T45" fmla="*/ 16 h 178"/>
              <a:gd name="T46" fmla="*/ 32 w 156"/>
              <a:gd name="T47" fmla="*/ 15 h 178"/>
              <a:gd name="T48" fmla="*/ 31 w 156"/>
              <a:gd name="T49" fmla="*/ 14 h 178"/>
              <a:gd name="T50" fmla="*/ 32 w 156"/>
              <a:gd name="T51" fmla="*/ 12 h 178"/>
              <a:gd name="T52" fmla="*/ 32 w 156"/>
              <a:gd name="T53" fmla="*/ 10 h 178"/>
              <a:gd name="T54" fmla="*/ 30 w 156"/>
              <a:gd name="T55" fmla="*/ 8 h 178"/>
              <a:gd name="T56" fmla="*/ 32 w 156"/>
              <a:gd name="T57" fmla="*/ 4 h 178"/>
              <a:gd name="T58" fmla="*/ 28 w 156"/>
              <a:gd name="T59" fmla="*/ 0 h 178"/>
              <a:gd name="T60" fmla="*/ 22 w 156"/>
              <a:gd name="T61" fmla="*/ 2 h 178"/>
              <a:gd name="T62" fmla="*/ 17 w 156"/>
              <a:gd name="T63" fmla="*/ 4 h 178"/>
              <a:gd name="T64" fmla="*/ 9 w 156"/>
              <a:gd name="T65" fmla="*/ 5 h 178"/>
              <a:gd name="T66" fmla="*/ 7 w 156"/>
              <a:gd name="T67" fmla="*/ 3 h 178"/>
              <a:gd name="T68" fmla="*/ 2 w 156"/>
              <a:gd name="T69" fmla="*/ 3 h 178"/>
              <a:gd name="T70" fmla="*/ 2 w 156"/>
              <a:gd name="T71" fmla="*/ 7 h 178"/>
              <a:gd name="T72" fmla="*/ 2 w 156"/>
              <a:gd name="T73" fmla="*/ 10 h 178"/>
              <a:gd name="T74" fmla="*/ 0 w 156"/>
              <a:gd name="T75" fmla="*/ 14 h 178"/>
              <a:gd name="T76" fmla="*/ 0 w 156"/>
              <a:gd name="T77" fmla="*/ 16 h 178"/>
              <a:gd name="T78" fmla="*/ 0 w 156"/>
              <a:gd name="T79" fmla="*/ 17 h 1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6"/>
              <a:gd name="T121" fmla="*/ 0 h 178"/>
              <a:gd name="T122" fmla="*/ 156 w 156"/>
              <a:gd name="T123" fmla="*/ 178 h 1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6" h="178">
                <a:moveTo>
                  <a:pt x="1" y="101"/>
                </a:moveTo>
                <a:lnTo>
                  <a:pt x="11" y="130"/>
                </a:lnTo>
                <a:lnTo>
                  <a:pt x="17" y="141"/>
                </a:lnTo>
                <a:lnTo>
                  <a:pt x="24" y="145"/>
                </a:lnTo>
                <a:lnTo>
                  <a:pt x="30" y="142"/>
                </a:lnTo>
                <a:lnTo>
                  <a:pt x="34" y="132"/>
                </a:lnTo>
                <a:lnTo>
                  <a:pt x="42" y="103"/>
                </a:lnTo>
                <a:lnTo>
                  <a:pt x="47" y="89"/>
                </a:lnTo>
                <a:lnTo>
                  <a:pt x="54" y="82"/>
                </a:lnTo>
                <a:lnTo>
                  <a:pt x="60" y="87"/>
                </a:lnTo>
                <a:lnTo>
                  <a:pt x="62" y="98"/>
                </a:lnTo>
                <a:lnTo>
                  <a:pt x="61" y="128"/>
                </a:lnTo>
                <a:lnTo>
                  <a:pt x="52" y="149"/>
                </a:lnTo>
                <a:lnTo>
                  <a:pt x="57" y="155"/>
                </a:lnTo>
                <a:lnTo>
                  <a:pt x="69" y="152"/>
                </a:lnTo>
                <a:lnTo>
                  <a:pt x="73" y="158"/>
                </a:lnTo>
                <a:lnTo>
                  <a:pt x="75" y="178"/>
                </a:lnTo>
                <a:lnTo>
                  <a:pt x="87" y="170"/>
                </a:lnTo>
                <a:lnTo>
                  <a:pt x="115" y="177"/>
                </a:lnTo>
                <a:lnTo>
                  <a:pt x="149" y="159"/>
                </a:lnTo>
                <a:lnTo>
                  <a:pt x="156" y="118"/>
                </a:lnTo>
                <a:lnTo>
                  <a:pt x="152" y="98"/>
                </a:lnTo>
                <a:lnTo>
                  <a:pt x="148" y="92"/>
                </a:lnTo>
                <a:lnTo>
                  <a:pt x="139" y="89"/>
                </a:lnTo>
                <a:lnTo>
                  <a:pt x="136" y="82"/>
                </a:lnTo>
                <a:lnTo>
                  <a:pt x="140" y="68"/>
                </a:lnTo>
                <a:lnTo>
                  <a:pt x="137" y="56"/>
                </a:lnTo>
                <a:lnTo>
                  <a:pt x="132" y="45"/>
                </a:lnTo>
                <a:lnTo>
                  <a:pt x="138" y="23"/>
                </a:lnTo>
                <a:lnTo>
                  <a:pt x="121" y="0"/>
                </a:lnTo>
                <a:lnTo>
                  <a:pt x="95" y="15"/>
                </a:lnTo>
                <a:lnTo>
                  <a:pt x="72" y="23"/>
                </a:lnTo>
                <a:lnTo>
                  <a:pt x="39" y="28"/>
                </a:lnTo>
                <a:lnTo>
                  <a:pt x="32" y="19"/>
                </a:lnTo>
                <a:lnTo>
                  <a:pt x="10" y="19"/>
                </a:lnTo>
                <a:lnTo>
                  <a:pt x="10" y="40"/>
                </a:lnTo>
                <a:lnTo>
                  <a:pt x="11" y="55"/>
                </a:lnTo>
                <a:lnTo>
                  <a:pt x="3" y="80"/>
                </a:lnTo>
                <a:lnTo>
                  <a:pt x="0" y="91"/>
                </a:lnTo>
                <a:lnTo>
                  <a:pt x="1" y="101"/>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42" name="Freeform 338"/>
          <p:cNvSpPr>
            <a:spLocks/>
          </p:cNvSpPr>
          <p:nvPr/>
        </p:nvSpPr>
        <p:spPr bwMode="auto">
          <a:xfrm>
            <a:off x="6417752" y="5105882"/>
            <a:ext cx="120650" cy="93663"/>
          </a:xfrm>
          <a:custGeom>
            <a:avLst/>
            <a:gdLst>
              <a:gd name="T0" fmla="*/ 23 w 160"/>
              <a:gd name="T1" fmla="*/ 5 h 145"/>
              <a:gd name="T2" fmla="*/ 27 w 160"/>
              <a:gd name="T3" fmla="*/ 4 h 145"/>
              <a:gd name="T4" fmla="*/ 32 w 160"/>
              <a:gd name="T5" fmla="*/ 6 h 145"/>
              <a:gd name="T6" fmla="*/ 32 w 160"/>
              <a:gd name="T7" fmla="*/ 13 h 145"/>
              <a:gd name="T8" fmla="*/ 36 w 160"/>
              <a:gd name="T9" fmla="*/ 15 h 145"/>
              <a:gd name="T10" fmla="*/ 34 w 160"/>
              <a:gd name="T11" fmla="*/ 18 h 145"/>
              <a:gd name="T12" fmla="*/ 29 w 160"/>
              <a:gd name="T13" fmla="*/ 19 h 145"/>
              <a:gd name="T14" fmla="*/ 25 w 160"/>
              <a:gd name="T15" fmla="*/ 22 h 145"/>
              <a:gd name="T16" fmla="*/ 18 w 160"/>
              <a:gd name="T17" fmla="*/ 24 h 145"/>
              <a:gd name="T18" fmla="*/ 17 w 160"/>
              <a:gd name="T19" fmla="*/ 22 h 145"/>
              <a:gd name="T20" fmla="*/ 9 w 160"/>
              <a:gd name="T21" fmla="*/ 23 h 145"/>
              <a:gd name="T22" fmla="*/ 3 w 160"/>
              <a:gd name="T23" fmla="*/ 20 h 145"/>
              <a:gd name="T24" fmla="*/ 8 w 160"/>
              <a:gd name="T25" fmla="*/ 17 h 145"/>
              <a:gd name="T26" fmla="*/ 7 w 160"/>
              <a:gd name="T27" fmla="*/ 10 h 145"/>
              <a:gd name="T28" fmla="*/ 1 w 160"/>
              <a:gd name="T29" fmla="*/ 8 h 145"/>
              <a:gd name="T30" fmla="*/ 0 w 160"/>
              <a:gd name="T31" fmla="*/ 4 h 145"/>
              <a:gd name="T32" fmla="*/ 2 w 160"/>
              <a:gd name="T33" fmla="*/ 4 h 145"/>
              <a:gd name="T34" fmla="*/ 4 w 160"/>
              <a:gd name="T35" fmla="*/ 2 h 145"/>
              <a:gd name="T36" fmla="*/ 6 w 160"/>
              <a:gd name="T37" fmla="*/ 1 h 145"/>
              <a:gd name="T38" fmla="*/ 10 w 160"/>
              <a:gd name="T39" fmla="*/ 2 h 145"/>
              <a:gd name="T40" fmla="*/ 20 w 160"/>
              <a:gd name="T41" fmla="*/ 1 h 145"/>
              <a:gd name="T42" fmla="*/ 24 w 160"/>
              <a:gd name="T43" fmla="*/ 0 h 145"/>
              <a:gd name="T44" fmla="*/ 23 w 160"/>
              <a:gd name="T45" fmla="*/ 5 h 1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0"/>
              <a:gd name="T70" fmla="*/ 0 h 145"/>
              <a:gd name="T71" fmla="*/ 160 w 160"/>
              <a:gd name="T72" fmla="*/ 145 h 1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0" h="145">
                <a:moveTo>
                  <a:pt x="102" y="33"/>
                </a:moveTo>
                <a:lnTo>
                  <a:pt x="119" y="26"/>
                </a:lnTo>
                <a:lnTo>
                  <a:pt x="142" y="36"/>
                </a:lnTo>
                <a:lnTo>
                  <a:pt x="142" y="75"/>
                </a:lnTo>
                <a:lnTo>
                  <a:pt x="160" y="92"/>
                </a:lnTo>
                <a:lnTo>
                  <a:pt x="152" y="108"/>
                </a:lnTo>
                <a:lnTo>
                  <a:pt x="129" y="112"/>
                </a:lnTo>
                <a:lnTo>
                  <a:pt x="111" y="136"/>
                </a:lnTo>
                <a:lnTo>
                  <a:pt x="78" y="145"/>
                </a:lnTo>
                <a:lnTo>
                  <a:pt x="74" y="135"/>
                </a:lnTo>
                <a:lnTo>
                  <a:pt x="39" y="140"/>
                </a:lnTo>
                <a:lnTo>
                  <a:pt x="15" y="119"/>
                </a:lnTo>
                <a:lnTo>
                  <a:pt x="34" y="101"/>
                </a:lnTo>
                <a:lnTo>
                  <a:pt x="31" y="60"/>
                </a:lnTo>
                <a:lnTo>
                  <a:pt x="4" y="46"/>
                </a:lnTo>
                <a:lnTo>
                  <a:pt x="0" y="25"/>
                </a:lnTo>
                <a:lnTo>
                  <a:pt x="11" y="24"/>
                </a:lnTo>
                <a:lnTo>
                  <a:pt x="17" y="9"/>
                </a:lnTo>
                <a:lnTo>
                  <a:pt x="25" y="6"/>
                </a:lnTo>
                <a:lnTo>
                  <a:pt x="45" y="12"/>
                </a:lnTo>
                <a:lnTo>
                  <a:pt x="88" y="7"/>
                </a:lnTo>
                <a:lnTo>
                  <a:pt x="107" y="0"/>
                </a:lnTo>
                <a:lnTo>
                  <a:pt x="102" y="3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43" name="Freeform 339"/>
          <p:cNvSpPr>
            <a:spLocks/>
          </p:cNvSpPr>
          <p:nvPr/>
        </p:nvSpPr>
        <p:spPr bwMode="auto">
          <a:xfrm>
            <a:off x="6473314" y="5158270"/>
            <a:ext cx="155575" cy="152400"/>
          </a:xfrm>
          <a:custGeom>
            <a:avLst/>
            <a:gdLst>
              <a:gd name="T0" fmla="*/ 12 w 205"/>
              <a:gd name="T1" fmla="*/ 32 h 234"/>
              <a:gd name="T2" fmla="*/ 13 w 205"/>
              <a:gd name="T3" fmla="*/ 38 h 234"/>
              <a:gd name="T4" fmla="*/ 15 w 205"/>
              <a:gd name="T5" fmla="*/ 39 h 234"/>
              <a:gd name="T6" fmla="*/ 17 w 205"/>
              <a:gd name="T7" fmla="*/ 38 h 234"/>
              <a:gd name="T8" fmla="*/ 21 w 205"/>
              <a:gd name="T9" fmla="*/ 39 h 234"/>
              <a:gd name="T10" fmla="*/ 25 w 205"/>
              <a:gd name="T11" fmla="*/ 39 h 234"/>
              <a:gd name="T12" fmla="*/ 31 w 205"/>
              <a:gd name="T13" fmla="*/ 34 h 234"/>
              <a:gd name="T14" fmla="*/ 36 w 205"/>
              <a:gd name="T15" fmla="*/ 37 h 234"/>
              <a:gd name="T16" fmla="*/ 43 w 205"/>
              <a:gd name="T17" fmla="*/ 31 h 234"/>
              <a:gd name="T18" fmla="*/ 44 w 205"/>
              <a:gd name="T19" fmla="*/ 28 h 234"/>
              <a:gd name="T20" fmla="*/ 46 w 205"/>
              <a:gd name="T21" fmla="*/ 25 h 234"/>
              <a:gd name="T22" fmla="*/ 46 w 205"/>
              <a:gd name="T23" fmla="*/ 17 h 234"/>
              <a:gd name="T24" fmla="*/ 47 w 205"/>
              <a:gd name="T25" fmla="*/ 13 h 234"/>
              <a:gd name="T26" fmla="*/ 44 w 205"/>
              <a:gd name="T27" fmla="*/ 7 h 234"/>
              <a:gd name="T28" fmla="*/ 37 w 205"/>
              <a:gd name="T29" fmla="*/ 9 h 234"/>
              <a:gd name="T30" fmla="*/ 34 w 205"/>
              <a:gd name="T31" fmla="*/ 9 h 234"/>
              <a:gd name="T32" fmla="*/ 33 w 205"/>
              <a:gd name="T33" fmla="*/ 1 h 234"/>
              <a:gd name="T34" fmla="*/ 31 w 205"/>
              <a:gd name="T35" fmla="*/ 0 h 234"/>
              <a:gd name="T36" fmla="*/ 28 w 205"/>
              <a:gd name="T37" fmla="*/ 4 h 234"/>
              <a:gd name="T38" fmla="*/ 22 w 205"/>
              <a:gd name="T39" fmla="*/ 4 h 234"/>
              <a:gd name="T40" fmla="*/ 20 w 205"/>
              <a:gd name="T41" fmla="*/ 2 h 234"/>
              <a:gd name="T42" fmla="*/ 18 w 205"/>
              <a:gd name="T43" fmla="*/ 5 h 234"/>
              <a:gd name="T44" fmla="*/ 12 w 205"/>
              <a:gd name="T45" fmla="*/ 5 h 234"/>
              <a:gd name="T46" fmla="*/ 8 w 205"/>
              <a:gd name="T47" fmla="*/ 9 h 234"/>
              <a:gd name="T48" fmla="*/ 0 w 205"/>
              <a:gd name="T49" fmla="*/ 11 h 234"/>
              <a:gd name="T50" fmla="*/ 0 w 205"/>
              <a:gd name="T51" fmla="*/ 15 h 234"/>
              <a:gd name="T52" fmla="*/ 2 w 205"/>
              <a:gd name="T53" fmla="*/ 17 h 234"/>
              <a:gd name="T54" fmla="*/ 1 w 205"/>
              <a:gd name="T55" fmla="*/ 19 h 234"/>
              <a:gd name="T56" fmla="*/ 5 w 205"/>
              <a:gd name="T57" fmla="*/ 21 h 234"/>
              <a:gd name="T58" fmla="*/ 5 w 205"/>
              <a:gd name="T59" fmla="*/ 23 h 234"/>
              <a:gd name="T60" fmla="*/ 8 w 205"/>
              <a:gd name="T61" fmla="*/ 23 h 234"/>
              <a:gd name="T62" fmla="*/ 7 w 205"/>
              <a:gd name="T63" fmla="*/ 29 h 234"/>
              <a:gd name="T64" fmla="*/ 11 w 205"/>
              <a:gd name="T65" fmla="*/ 30 h 234"/>
              <a:gd name="T66" fmla="*/ 12 w 205"/>
              <a:gd name="T67" fmla="*/ 32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5"/>
              <a:gd name="T103" fmla="*/ 0 h 234"/>
              <a:gd name="T104" fmla="*/ 205 w 205"/>
              <a:gd name="T105" fmla="*/ 234 h 2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5" h="234">
                <a:moveTo>
                  <a:pt x="54" y="193"/>
                </a:moveTo>
                <a:lnTo>
                  <a:pt x="58" y="224"/>
                </a:lnTo>
                <a:lnTo>
                  <a:pt x="66" y="232"/>
                </a:lnTo>
                <a:lnTo>
                  <a:pt x="76" y="225"/>
                </a:lnTo>
                <a:lnTo>
                  <a:pt x="90" y="234"/>
                </a:lnTo>
                <a:lnTo>
                  <a:pt x="109" y="230"/>
                </a:lnTo>
                <a:lnTo>
                  <a:pt x="133" y="202"/>
                </a:lnTo>
                <a:lnTo>
                  <a:pt x="156" y="217"/>
                </a:lnTo>
                <a:lnTo>
                  <a:pt x="189" y="182"/>
                </a:lnTo>
                <a:lnTo>
                  <a:pt x="190" y="165"/>
                </a:lnTo>
                <a:lnTo>
                  <a:pt x="201" y="147"/>
                </a:lnTo>
                <a:lnTo>
                  <a:pt x="202" y="100"/>
                </a:lnTo>
                <a:lnTo>
                  <a:pt x="205" y="76"/>
                </a:lnTo>
                <a:lnTo>
                  <a:pt x="193" y="42"/>
                </a:lnTo>
                <a:lnTo>
                  <a:pt x="162" y="55"/>
                </a:lnTo>
                <a:lnTo>
                  <a:pt x="149" y="52"/>
                </a:lnTo>
                <a:lnTo>
                  <a:pt x="147" y="8"/>
                </a:lnTo>
                <a:lnTo>
                  <a:pt x="136" y="0"/>
                </a:lnTo>
                <a:lnTo>
                  <a:pt x="123" y="24"/>
                </a:lnTo>
                <a:lnTo>
                  <a:pt x="98" y="25"/>
                </a:lnTo>
                <a:lnTo>
                  <a:pt x="85" y="12"/>
                </a:lnTo>
                <a:lnTo>
                  <a:pt x="77" y="28"/>
                </a:lnTo>
                <a:lnTo>
                  <a:pt x="54" y="32"/>
                </a:lnTo>
                <a:lnTo>
                  <a:pt x="36" y="56"/>
                </a:lnTo>
                <a:lnTo>
                  <a:pt x="3" y="65"/>
                </a:lnTo>
                <a:lnTo>
                  <a:pt x="0" y="90"/>
                </a:lnTo>
                <a:lnTo>
                  <a:pt x="11" y="103"/>
                </a:lnTo>
                <a:lnTo>
                  <a:pt x="6" y="115"/>
                </a:lnTo>
                <a:lnTo>
                  <a:pt x="23" y="121"/>
                </a:lnTo>
                <a:lnTo>
                  <a:pt x="22" y="134"/>
                </a:lnTo>
                <a:lnTo>
                  <a:pt x="36" y="139"/>
                </a:lnTo>
                <a:lnTo>
                  <a:pt x="32" y="173"/>
                </a:lnTo>
                <a:lnTo>
                  <a:pt x="46" y="176"/>
                </a:lnTo>
                <a:lnTo>
                  <a:pt x="54" y="193"/>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44" name="Freeform 340"/>
          <p:cNvSpPr>
            <a:spLocks/>
          </p:cNvSpPr>
          <p:nvPr/>
        </p:nvSpPr>
        <p:spPr bwMode="auto">
          <a:xfrm>
            <a:off x="6495539" y="4994757"/>
            <a:ext cx="171450" cy="198438"/>
          </a:xfrm>
          <a:custGeom>
            <a:avLst/>
            <a:gdLst>
              <a:gd name="T0" fmla="*/ 0 w 228"/>
              <a:gd name="T1" fmla="*/ 34 h 304"/>
              <a:gd name="T2" fmla="*/ 4 w 228"/>
              <a:gd name="T3" fmla="*/ 33 h 304"/>
              <a:gd name="T4" fmla="*/ 9 w 228"/>
              <a:gd name="T5" fmla="*/ 35 h 304"/>
              <a:gd name="T6" fmla="*/ 9 w 228"/>
              <a:gd name="T7" fmla="*/ 41 h 304"/>
              <a:gd name="T8" fmla="*/ 13 w 228"/>
              <a:gd name="T9" fmla="*/ 44 h 304"/>
              <a:gd name="T10" fmla="*/ 16 w 228"/>
              <a:gd name="T11" fmla="*/ 46 h 304"/>
              <a:gd name="T12" fmla="*/ 21 w 228"/>
              <a:gd name="T13" fmla="*/ 46 h 304"/>
              <a:gd name="T14" fmla="*/ 25 w 228"/>
              <a:gd name="T15" fmla="*/ 42 h 304"/>
              <a:gd name="T16" fmla="*/ 27 w 228"/>
              <a:gd name="T17" fmla="*/ 44 h 304"/>
              <a:gd name="T18" fmla="*/ 27 w 228"/>
              <a:gd name="T19" fmla="*/ 51 h 304"/>
              <a:gd name="T20" fmla="*/ 30 w 228"/>
              <a:gd name="T21" fmla="*/ 51 h 304"/>
              <a:gd name="T22" fmla="*/ 37 w 228"/>
              <a:gd name="T23" fmla="*/ 49 h 304"/>
              <a:gd name="T24" fmla="*/ 37 w 228"/>
              <a:gd name="T25" fmla="*/ 45 h 304"/>
              <a:gd name="T26" fmla="*/ 41 w 228"/>
              <a:gd name="T27" fmla="*/ 42 h 304"/>
              <a:gd name="T28" fmla="*/ 43 w 228"/>
              <a:gd name="T29" fmla="*/ 38 h 304"/>
              <a:gd name="T30" fmla="*/ 41 w 228"/>
              <a:gd name="T31" fmla="*/ 35 h 304"/>
              <a:gd name="T32" fmla="*/ 41 w 228"/>
              <a:gd name="T33" fmla="*/ 31 h 304"/>
              <a:gd name="T34" fmla="*/ 39 w 228"/>
              <a:gd name="T35" fmla="*/ 28 h 304"/>
              <a:gd name="T36" fmla="*/ 42 w 228"/>
              <a:gd name="T37" fmla="*/ 26 h 304"/>
              <a:gd name="T38" fmla="*/ 43 w 228"/>
              <a:gd name="T39" fmla="*/ 23 h 304"/>
              <a:gd name="T40" fmla="*/ 42 w 228"/>
              <a:gd name="T41" fmla="*/ 20 h 304"/>
              <a:gd name="T42" fmla="*/ 48 w 228"/>
              <a:gd name="T43" fmla="*/ 18 h 304"/>
              <a:gd name="T44" fmla="*/ 47 w 228"/>
              <a:gd name="T45" fmla="*/ 15 h 304"/>
              <a:gd name="T46" fmla="*/ 51 w 228"/>
              <a:gd name="T47" fmla="*/ 12 h 304"/>
              <a:gd name="T48" fmla="*/ 42 w 228"/>
              <a:gd name="T49" fmla="*/ 11 h 304"/>
              <a:gd name="T50" fmla="*/ 39 w 228"/>
              <a:gd name="T51" fmla="*/ 12 h 304"/>
              <a:gd name="T52" fmla="*/ 36 w 228"/>
              <a:gd name="T53" fmla="*/ 11 h 304"/>
              <a:gd name="T54" fmla="*/ 37 w 228"/>
              <a:gd name="T55" fmla="*/ 9 h 304"/>
              <a:gd name="T56" fmla="*/ 41 w 228"/>
              <a:gd name="T57" fmla="*/ 9 h 304"/>
              <a:gd name="T58" fmla="*/ 44 w 228"/>
              <a:gd name="T59" fmla="*/ 7 h 304"/>
              <a:gd name="T60" fmla="*/ 45 w 228"/>
              <a:gd name="T61" fmla="*/ 4 h 304"/>
              <a:gd name="T62" fmla="*/ 44 w 228"/>
              <a:gd name="T63" fmla="*/ 0 h 304"/>
              <a:gd name="T64" fmla="*/ 42 w 228"/>
              <a:gd name="T65" fmla="*/ 3 h 304"/>
              <a:gd name="T66" fmla="*/ 36 w 228"/>
              <a:gd name="T67" fmla="*/ 6 h 304"/>
              <a:gd name="T68" fmla="*/ 37 w 228"/>
              <a:gd name="T69" fmla="*/ 7 h 304"/>
              <a:gd name="T70" fmla="*/ 32 w 228"/>
              <a:gd name="T71" fmla="*/ 7 h 304"/>
              <a:gd name="T72" fmla="*/ 28 w 228"/>
              <a:gd name="T73" fmla="*/ 10 h 304"/>
              <a:gd name="T74" fmla="*/ 25 w 228"/>
              <a:gd name="T75" fmla="*/ 9 h 304"/>
              <a:gd name="T76" fmla="*/ 22 w 228"/>
              <a:gd name="T77" fmla="*/ 14 h 304"/>
              <a:gd name="T78" fmla="*/ 17 w 228"/>
              <a:gd name="T79" fmla="*/ 14 h 304"/>
              <a:gd name="T80" fmla="*/ 13 w 228"/>
              <a:gd name="T81" fmla="*/ 18 h 304"/>
              <a:gd name="T82" fmla="*/ 9 w 228"/>
              <a:gd name="T83" fmla="*/ 23 h 304"/>
              <a:gd name="T84" fmla="*/ 5 w 228"/>
              <a:gd name="T85" fmla="*/ 23 h 304"/>
              <a:gd name="T86" fmla="*/ 4 w 228"/>
              <a:gd name="T87" fmla="*/ 28 h 304"/>
              <a:gd name="T88" fmla="*/ 1 w 228"/>
              <a:gd name="T89" fmla="*/ 28 h 304"/>
              <a:gd name="T90" fmla="*/ 0 w 228"/>
              <a:gd name="T91" fmla="*/ 34 h 3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8"/>
              <a:gd name="T139" fmla="*/ 0 h 304"/>
              <a:gd name="T140" fmla="*/ 228 w 228"/>
              <a:gd name="T141" fmla="*/ 304 h 3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8" h="304">
                <a:moveTo>
                  <a:pt x="0" y="202"/>
                </a:moveTo>
                <a:lnTo>
                  <a:pt x="17" y="195"/>
                </a:lnTo>
                <a:lnTo>
                  <a:pt x="40" y="205"/>
                </a:lnTo>
                <a:lnTo>
                  <a:pt x="40" y="244"/>
                </a:lnTo>
                <a:lnTo>
                  <a:pt x="58" y="261"/>
                </a:lnTo>
                <a:lnTo>
                  <a:pt x="71" y="274"/>
                </a:lnTo>
                <a:lnTo>
                  <a:pt x="96" y="273"/>
                </a:lnTo>
                <a:lnTo>
                  <a:pt x="109" y="249"/>
                </a:lnTo>
                <a:lnTo>
                  <a:pt x="120" y="257"/>
                </a:lnTo>
                <a:lnTo>
                  <a:pt x="122" y="301"/>
                </a:lnTo>
                <a:lnTo>
                  <a:pt x="135" y="304"/>
                </a:lnTo>
                <a:lnTo>
                  <a:pt x="166" y="291"/>
                </a:lnTo>
                <a:lnTo>
                  <a:pt x="167" y="264"/>
                </a:lnTo>
                <a:lnTo>
                  <a:pt x="184" y="246"/>
                </a:lnTo>
                <a:lnTo>
                  <a:pt x="190" y="224"/>
                </a:lnTo>
                <a:lnTo>
                  <a:pt x="181" y="208"/>
                </a:lnTo>
                <a:lnTo>
                  <a:pt x="183" y="184"/>
                </a:lnTo>
                <a:lnTo>
                  <a:pt x="173" y="167"/>
                </a:lnTo>
                <a:lnTo>
                  <a:pt x="185" y="156"/>
                </a:lnTo>
                <a:lnTo>
                  <a:pt x="193" y="133"/>
                </a:lnTo>
                <a:lnTo>
                  <a:pt x="186" y="116"/>
                </a:lnTo>
                <a:lnTo>
                  <a:pt x="216" y="104"/>
                </a:lnTo>
                <a:lnTo>
                  <a:pt x="212" y="90"/>
                </a:lnTo>
                <a:lnTo>
                  <a:pt x="228" y="70"/>
                </a:lnTo>
                <a:lnTo>
                  <a:pt x="186" y="65"/>
                </a:lnTo>
                <a:lnTo>
                  <a:pt x="174" y="74"/>
                </a:lnTo>
                <a:lnTo>
                  <a:pt x="159" y="64"/>
                </a:lnTo>
                <a:lnTo>
                  <a:pt x="166" y="53"/>
                </a:lnTo>
                <a:lnTo>
                  <a:pt x="184" y="50"/>
                </a:lnTo>
                <a:lnTo>
                  <a:pt x="197" y="40"/>
                </a:lnTo>
                <a:lnTo>
                  <a:pt x="202" y="22"/>
                </a:lnTo>
                <a:lnTo>
                  <a:pt x="196" y="0"/>
                </a:lnTo>
                <a:lnTo>
                  <a:pt x="187" y="20"/>
                </a:lnTo>
                <a:lnTo>
                  <a:pt x="161" y="33"/>
                </a:lnTo>
                <a:lnTo>
                  <a:pt x="166" y="43"/>
                </a:lnTo>
                <a:lnTo>
                  <a:pt x="141" y="42"/>
                </a:lnTo>
                <a:lnTo>
                  <a:pt x="124" y="59"/>
                </a:lnTo>
                <a:lnTo>
                  <a:pt x="109" y="56"/>
                </a:lnTo>
                <a:lnTo>
                  <a:pt x="98" y="81"/>
                </a:lnTo>
                <a:lnTo>
                  <a:pt x="76" y="85"/>
                </a:lnTo>
                <a:lnTo>
                  <a:pt x="60" y="108"/>
                </a:lnTo>
                <a:lnTo>
                  <a:pt x="39" y="136"/>
                </a:lnTo>
                <a:lnTo>
                  <a:pt x="23" y="135"/>
                </a:lnTo>
                <a:lnTo>
                  <a:pt x="18" y="162"/>
                </a:lnTo>
                <a:lnTo>
                  <a:pt x="5" y="169"/>
                </a:lnTo>
                <a:lnTo>
                  <a:pt x="0" y="20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45" name="Freeform 341"/>
          <p:cNvSpPr>
            <a:spLocks/>
          </p:cNvSpPr>
          <p:nvPr/>
        </p:nvSpPr>
        <p:spPr bwMode="auto">
          <a:xfrm>
            <a:off x="6078027" y="4950307"/>
            <a:ext cx="50800" cy="84138"/>
          </a:xfrm>
          <a:custGeom>
            <a:avLst/>
            <a:gdLst>
              <a:gd name="T0" fmla="*/ 2 w 68"/>
              <a:gd name="T1" fmla="*/ 22 h 129"/>
              <a:gd name="T2" fmla="*/ 5 w 68"/>
              <a:gd name="T3" fmla="*/ 21 h 129"/>
              <a:gd name="T4" fmla="*/ 6 w 68"/>
              <a:gd name="T5" fmla="*/ 20 h 129"/>
              <a:gd name="T6" fmla="*/ 8 w 68"/>
              <a:gd name="T7" fmla="*/ 18 h 129"/>
              <a:gd name="T8" fmla="*/ 10 w 68"/>
              <a:gd name="T9" fmla="*/ 17 h 129"/>
              <a:gd name="T10" fmla="*/ 15 w 68"/>
              <a:gd name="T11" fmla="*/ 12 h 129"/>
              <a:gd name="T12" fmla="*/ 15 w 68"/>
              <a:gd name="T13" fmla="*/ 9 h 129"/>
              <a:gd name="T14" fmla="*/ 13 w 68"/>
              <a:gd name="T15" fmla="*/ 1 h 129"/>
              <a:gd name="T16" fmla="*/ 10 w 68"/>
              <a:gd name="T17" fmla="*/ 0 h 129"/>
              <a:gd name="T18" fmla="*/ 6 w 68"/>
              <a:gd name="T19" fmla="*/ 2 h 129"/>
              <a:gd name="T20" fmla="*/ 0 w 68"/>
              <a:gd name="T21" fmla="*/ 10 h 129"/>
              <a:gd name="T22" fmla="*/ 0 w 68"/>
              <a:gd name="T23" fmla="*/ 14 h 129"/>
              <a:gd name="T24" fmla="*/ 2 w 68"/>
              <a:gd name="T25" fmla="*/ 13 h 129"/>
              <a:gd name="T26" fmla="*/ 1 w 68"/>
              <a:gd name="T27" fmla="*/ 15 h 129"/>
              <a:gd name="T28" fmla="*/ 0 w 68"/>
              <a:gd name="T29" fmla="*/ 17 h 129"/>
              <a:gd name="T30" fmla="*/ 2 w 68"/>
              <a:gd name="T31" fmla="*/ 18 h 129"/>
              <a:gd name="T32" fmla="*/ 4 w 68"/>
              <a:gd name="T33" fmla="*/ 18 h 129"/>
              <a:gd name="T34" fmla="*/ 3 w 68"/>
              <a:gd name="T35" fmla="*/ 20 h 129"/>
              <a:gd name="T36" fmla="*/ 1 w 68"/>
              <a:gd name="T37" fmla="*/ 21 h 129"/>
              <a:gd name="T38" fmla="*/ 2 w 68"/>
              <a:gd name="T39" fmla="*/ 22 h 1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129"/>
              <a:gd name="T62" fmla="*/ 68 w 68"/>
              <a:gd name="T63" fmla="*/ 129 h 1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129">
                <a:moveTo>
                  <a:pt x="8" y="129"/>
                </a:moveTo>
                <a:lnTo>
                  <a:pt x="21" y="127"/>
                </a:lnTo>
                <a:lnTo>
                  <a:pt x="28" y="120"/>
                </a:lnTo>
                <a:lnTo>
                  <a:pt x="37" y="109"/>
                </a:lnTo>
                <a:lnTo>
                  <a:pt x="44" y="103"/>
                </a:lnTo>
                <a:lnTo>
                  <a:pt x="68" y="69"/>
                </a:lnTo>
                <a:lnTo>
                  <a:pt x="66" y="53"/>
                </a:lnTo>
                <a:lnTo>
                  <a:pt x="57" y="5"/>
                </a:lnTo>
                <a:lnTo>
                  <a:pt x="44" y="0"/>
                </a:lnTo>
                <a:lnTo>
                  <a:pt x="27" y="9"/>
                </a:lnTo>
                <a:lnTo>
                  <a:pt x="1" y="62"/>
                </a:lnTo>
                <a:lnTo>
                  <a:pt x="0" y="82"/>
                </a:lnTo>
                <a:lnTo>
                  <a:pt x="9" y="79"/>
                </a:lnTo>
                <a:lnTo>
                  <a:pt x="6" y="91"/>
                </a:lnTo>
                <a:lnTo>
                  <a:pt x="3" y="102"/>
                </a:lnTo>
                <a:lnTo>
                  <a:pt x="8" y="106"/>
                </a:lnTo>
                <a:lnTo>
                  <a:pt x="16" y="107"/>
                </a:lnTo>
                <a:lnTo>
                  <a:pt x="13" y="118"/>
                </a:lnTo>
                <a:lnTo>
                  <a:pt x="7" y="124"/>
                </a:lnTo>
                <a:lnTo>
                  <a:pt x="8" y="12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46" name="Freeform 343"/>
          <p:cNvSpPr>
            <a:spLocks/>
          </p:cNvSpPr>
          <p:nvPr/>
        </p:nvSpPr>
        <p:spPr bwMode="auto">
          <a:xfrm>
            <a:off x="6155814" y="5080482"/>
            <a:ext cx="68263" cy="77788"/>
          </a:xfrm>
          <a:custGeom>
            <a:avLst/>
            <a:gdLst>
              <a:gd name="T0" fmla="*/ 17 w 91"/>
              <a:gd name="T1" fmla="*/ 16 h 119"/>
              <a:gd name="T2" fmla="*/ 18 w 91"/>
              <a:gd name="T3" fmla="*/ 15 h 119"/>
              <a:gd name="T4" fmla="*/ 20 w 91"/>
              <a:gd name="T5" fmla="*/ 14 h 119"/>
              <a:gd name="T6" fmla="*/ 20 w 91"/>
              <a:gd name="T7" fmla="*/ 11 h 119"/>
              <a:gd name="T8" fmla="*/ 19 w 91"/>
              <a:gd name="T9" fmla="*/ 8 h 119"/>
              <a:gd name="T10" fmla="*/ 20 w 91"/>
              <a:gd name="T11" fmla="*/ 6 h 119"/>
              <a:gd name="T12" fmla="*/ 19 w 91"/>
              <a:gd name="T13" fmla="*/ 4 h 119"/>
              <a:gd name="T14" fmla="*/ 17 w 91"/>
              <a:gd name="T15" fmla="*/ 2 h 119"/>
              <a:gd name="T16" fmla="*/ 13 w 91"/>
              <a:gd name="T17" fmla="*/ 2 h 119"/>
              <a:gd name="T18" fmla="*/ 12 w 91"/>
              <a:gd name="T19" fmla="*/ 1 h 119"/>
              <a:gd name="T20" fmla="*/ 9 w 91"/>
              <a:gd name="T21" fmla="*/ 0 h 119"/>
              <a:gd name="T22" fmla="*/ 8 w 91"/>
              <a:gd name="T23" fmla="*/ 2 h 119"/>
              <a:gd name="T24" fmla="*/ 8 w 91"/>
              <a:gd name="T25" fmla="*/ 4 h 119"/>
              <a:gd name="T26" fmla="*/ 6 w 91"/>
              <a:gd name="T27" fmla="*/ 6 h 119"/>
              <a:gd name="T28" fmla="*/ 4 w 91"/>
              <a:gd name="T29" fmla="*/ 7 h 119"/>
              <a:gd name="T30" fmla="*/ 5 w 91"/>
              <a:gd name="T31" fmla="*/ 9 h 119"/>
              <a:gd name="T32" fmla="*/ 5 w 91"/>
              <a:gd name="T33" fmla="*/ 12 h 119"/>
              <a:gd name="T34" fmla="*/ 5 w 91"/>
              <a:gd name="T35" fmla="*/ 14 h 119"/>
              <a:gd name="T36" fmla="*/ 4 w 91"/>
              <a:gd name="T37" fmla="*/ 16 h 119"/>
              <a:gd name="T38" fmla="*/ 0 w 91"/>
              <a:gd name="T39" fmla="*/ 19 h 119"/>
              <a:gd name="T40" fmla="*/ 6 w 91"/>
              <a:gd name="T41" fmla="*/ 20 h 119"/>
              <a:gd name="T42" fmla="*/ 15 w 91"/>
              <a:gd name="T43" fmla="*/ 20 h 119"/>
              <a:gd name="T44" fmla="*/ 16 w 91"/>
              <a:gd name="T45" fmla="*/ 19 h 119"/>
              <a:gd name="T46" fmla="*/ 16 w 91"/>
              <a:gd name="T47" fmla="*/ 17 h 119"/>
              <a:gd name="T48" fmla="*/ 17 w 91"/>
              <a:gd name="T49" fmla="*/ 17 h 119"/>
              <a:gd name="T50" fmla="*/ 17 w 91"/>
              <a:gd name="T51" fmla="*/ 16 h 1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1"/>
              <a:gd name="T79" fmla="*/ 0 h 119"/>
              <a:gd name="T80" fmla="*/ 91 w 91"/>
              <a:gd name="T81" fmla="*/ 119 h 1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1" h="119">
                <a:moveTo>
                  <a:pt x="78" y="98"/>
                </a:moveTo>
                <a:lnTo>
                  <a:pt x="83" y="91"/>
                </a:lnTo>
                <a:lnTo>
                  <a:pt x="89" y="80"/>
                </a:lnTo>
                <a:lnTo>
                  <a:pt x="91" y="64"/>
                </a:lnTo>
                <a:lnTo>
                  <a:pt x="87" y="45"/>
                </a:lnTo>
                <a:lnTo>
                  <a:pt x="88" y="34"/>
                </a:lnTo>
                <a:lnTo>
                  <a:pt x="85" y="24"/>
                </a:lnTo>
                <a:lnTo>
                  <a:pt x="75" y="15"/>
                </a:lnTo>
                <a:lnTo>
                  <a:pt x="60" y="13"/>
                </a:lnTo>
                <a:lnTo>
                  <a:pt x="56" y="5"/>
                </a:lnTo>
                <a:lnTo>
                  <a:pt x="39" y="0"/>
                </a:lnTo>
                <a:lnTo>
                  <a:pt x="37" y="15"/>
                </a:lnTo>
                <a:lnTo>
                  <a:pt x="33" y="25"/>
                </a:lnTo>
                <a:lnTo>
                  <a:pt x="25" y="34"/>
                </a:lnTo>
                <a:lnTo>
                  <a:pt x="20" y="41"/>
                </a:lnTo>
                <a:lnTo>
                  <a:pt x="21" y="54"/>
                </a:lnTo>
                <a:lnTo>
                  <a:pt x="22" y="68"/>
                </a:lnTo>
                <a:lnTo>
                  <a:pt x="21" y="81"/>
                </a:lnTo>
                <a:lnTo>
                  <a:pt x="17" y="95"/>
                </a:lnTo>
                <a:lnTo>
                  <a:pt x="0" y="114"/>
                </a:lnTo>
                <a:lnTo>
                  <a:pt x="26" y="119"/>
                </a:lnTo>
                <a:lnTo>
                  <a:pt x="67" y="118"/>
                </a:lnTo>
                <a:lnTo>
                  <a:pt x="71" y="112"/>
                </a:lnTo>
                <a:lnTo>
                  <a:pt x="72" y="102"/>
                </a:lnTo>
                <a:lnTo>
                  <a:pt x="74" y="99"/>
                </a:lnTo>
                <a:lnTo>
                  <a:pt x="78" y="98"/>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47" name="Freeform 344"/>
          <p:cNvSpPr>
            <a:spLocks/>
          </p:cNvSpPr>
          <p:nvPr/>
        </p:nvSpPr>
        <p:spPr bwMode="auto">
          <a:xfrm>
            <a:off x="6157402" y="5101120"/>
            <a:ext cx="6350" cy="9525"/>
          </a:xfrm>
          <a:custGeom>
            <a:avLst/>
            <a:gdLst>
              <a:gd name="T0" fmla="*/ 0 w 7"/>
              <a:gd name="T1" fmla="*/ 2 h 16"/>
              <a:gd name="T2" fmla="*/ 1 w 7"/>
              <a:gd name="T3" fmla="*/ 2 h 16"/>
              <a:gd name="T4" fmla="*/ 2 w 7"/>
              <a:gd name="T5" fmla="*/ 1 h 16"/>
              <a:gd name="T6" fmla="*/ 2 w 7"/>
              <a:gd name="T7" fmla="*/ 0 h 16"/>
              <a:gd name="T8" fmla="*/ 1 w 7"/>
              <a:gd name="T9" fmla="*/ 0 h 16"/>
              <a:gd name="T10" fmla="*/ 1 w 7"/>
              <a:gd name="T11" fmla="*/ 1 h 16"/>
              <a:gd name="T12" fmla="*/ 0 w 7"/>
              <a:gd name="T13" fmla="*/ 2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16"/>
                </a:moveTo>
                <a:lnTo>
                  <a:pt x="3" y="15"/>
                </a:lnTo>
                <a:lnTo>
                  <a:pt x="7" y="9"/>
                </a:lnTo>
                <a:lnTo>
                  <a:pt x="7" y="3"/>
                </a:lnTo>
                <a:lnTo>
                  <a:pt x="2" y="0"/>
                </a:lnTo>
                <a:lnTo>
                  <a:pt x="1" y="7"/>
                </a:lnTo>
                <a:lnTo>
                  <a:pt x="0" y="1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48" name="Freeform 345"/>
          <p:cNvSpPr>
            <a:spLocks/>
          </p:cNvSpPr>
          <p:nvPr/>
        </p:nvSpPr>
        <p:spPr bwMode="auto">
          <a:xfrm>
            <a:off x="6095489" y="5104295"/>
            <a:ext cx="60325" cy="63500"/>
          </a:xfrm>
          <a:custGeom>
            <a:avLst/>
            <a:gdLst>
              <a:gd name="T0" fmla="*/ 12 w 78"/>
              <a:gd name="T1" fmla="*/ 12 h 95"/>
              <a:gd name="T2" fmla="*/ 12 w 78"/>
              <a:gd name="T3" fmla="*/ 13 h 95"/>
              <a:gd name="T4" fmla="*/ 11 w 78"/>
              <a:gd name="T5" fmla="*/ 13 h 95"/>
              <a:gd name="T6" fmla="*/ 9 w 78"/>
              <a:gd name="T7" fmla="*/ 14 h 95"/>
              <a:gd name="T8" fmla="*/ 9 w 78"/>
              <a:gd name="T9" fmla="*/ 15 h 95"/>
              <a:gd name="T10" fmla="*/ 8 w 78"/>
              <a:gd name="T11" fmla="*/ 16 h 95"/>
              <a:gd name="T12" fmla="*/ 7 w 78"/>
              <a:gd name="T13" fmla="*/ 17 h 95"/>
              <a:gd name="T14" fmla="*/ 4 w 78"/>
              <a:gd name="T15" fmla="*/ 17 h 95"/>
              <a:gd name="T16" fmla="*/ 4 w 78"/>
              <a:gd name="T17" fmla="*/ 16 h 95"/>
              <a:gd name="T18" fmla="*/ 4 w 78"/>
              <a:gd name="T19" fmla="*/ 14 h 95"/>
              <a:gd name="T20" fmla="*/ 2 w 78"/>
              <a:gd name="T21" fmla="*/ 13 h 95"/>
              <a:gd name="T22" fmla="*/ 2 w 78"/>
              <a:gd name="T23" fmla="*/ 13 h 95"/>
              <a:gd name="T24" fmla="*/ 2 w 78"/>
              <a:gd name="T25" fmla="*/ 12 h 95"/>
              <a:gd name="T26" fmla="*/ 1 w 78"/>
              <a:gd name="T27" fmla="*/ 11 h 95"/>
              <a:gd name="T28" fmla="*/ 2 w 78"/>
              <a:gd name="T29" fmla="*/ 10 h 95"/>
              <a:gd name="T30" fmla="*/ 3 w 78"/>
              <a:gd name="T31" fmla="*/ 10 h 95"/>
              <a:gd name="T32" fmla="*/ 5 w 78"/>
              <a:gd name="T33" fmla="*/ 10 h 95"/>
              <a:gd name="T34" fmla="*/ 5 w 78"/>
              <a:gd name="T35" fmla="*/ 9 h 95"/>
              <a:gd name="T36" fmla="*/ 5 w 78"/>
              <a:gd name="T37" fmla="*/ 8 h 95"/>
              <a:gd name="T38" fmla="*/ 2 w 78"/>
              <a:gd name="T39" fmla="*/ 8 h 95"/>
              <a:gd name="T40" fmla="*/ 0 w 78"/>
              <a:gd name="T41" fmla="*/ 8 h 95"/>
              <a:gd name="T42" fmla="*/ 0 w 78"/>
              <a:gd name="T43" fmla="*/ 7 h 95"/>
              <a:gd name="T44" fmla="*/ 0 w 78"/>
              <a:gd name="T45" fmla="*/ 6 h 95"/>
              <a:gd name="T46" fmla="*/ 1 w 78"/>
              <a:gd name="T47" fmla="*/ 5 h 95"/>
              <a:gd name="T48" fmla="*/ 2 w 78"/>
              <a:gd name="T49" fmla="*/ 4 h 95"/>
              <a:gd name="T50" fmla="*/ 3 w 78"/>
              <a:gd name="T51" fmla="*/ 4 h 95"/>
              <a:gd name="T52" fmla="*/ 7 w 78"/>
              <a:gd name="T53" fmla="*/ 4 h 95"/>
              <a:gd name="T54" fmla="*/ 9 w 78"/>
              <a:gd name="T55" fmla="*/ 4 h 95"/>
              <a:gd name="T56" fmla="*/ 10 w 78"/>
              <a:gd name="T57" fmla="*/ 3 h 95"/>
              <a:gd name="T58" fmla="*/ 11 w 78"/>
              <a:gd name="T59" fmla="*/ 0 h 95"/>
              <a:gd name="T60" fmla="*/ 12 w 78"/>
              <a:gd name="T61" fmla="*/ 0 h 95"/>
              <a:gd name="T62" fmla="*/ 13 w 78"/>
              <a:gd name="T63" fmla="*/ 0 h 95"/>
              <a:gd name="T64" fmla="*/ 15 w 78"/>
              <a:gd name="T65" fmla="*/ 1 h 95"/>
              <a:gd name="T66" fmla="*/ 15 w 78"/>
              <a:gd name="T67" fmla="*/ 2 h 95"/>
              <a:gd name="T68" fmla="*/ 14 w 78"/>
              <a:gd name="T69" fmla="*/ 3 h 95"/>
              <a:gd name="T70" fmla="*/ 15 w 78"/>
              <a:gd name="T71" fmla="*/ 4 h 95"/>
              <a:gd name="T72" fmla="*/ 18 w 78"/>
              <a:gd name="T73" fmla="*/ 3 h 95"/>
              <a:gd name="T74" fmla="*/ 19 w 78"/>
              <a:gd name="T75" fmla="*/ 4 h 95"/>
              <a:gd name="T76" fmla="*/ 19 w 78"/>
              <a:gd name="T77" fmla="*/ 6 h 95"/>
              <a:gd name="T78" fmla="*/ 19 w 78"/>
              <a:gd name="T79" fmla="*/ 8 h 95"/>
              <a:gd name="T80" fmla="*/ 18 w 78"/>
              <a:gd name="T81" fmla="*/ 10 h 95"/>
              <a:gd name="T82" fmla="*/ 17 w 78"/>
              <a:gd name="T83" fmla="*/ 11 h 95"/>
              <a:gd name="T84" fmla="*/ 16 w 78"/>
              <a:gd name="T85" fmla="*/ 11 h 95"/>
              <a:gd name="T86" fmla="*/ 15 w 78"/>
              <a:gd name="T87" fmla="*/ 9 h 95"/>
              <a:gd name="T88" fmla="*/ 14 w 78"/>
              <a:gd name="T89" fmla="*/ 9 h 95"/>
              <a:gd name="T90" fmla="*/ 13 w 78"/>
              <a:gd name="T91" fmla="*/ 11 h 95"/>
              <a:gd name="T92" fmla="*/ 12 w 78"/>
              <a:gd name="T93" fmla="*/ 12 h 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
              <a:gd name="T142" fmla="*/ 0 h 95"/>
              <a:gd name="T143" fmla="*/ 78 w 78"/>
              <a:gd name="T144" fmla="*/ 95 h 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 h="95">
                <a:moveTo>
                  <a:pt x="52" y="70"/>
                </a:moveTo>
                <a:lnTo>
                  <a:pt x="52" y="75"/>
                </a:lnTo>
                <a:lnTo>
                  <a:pt x="47" y="77"/>
                </a:lnTo>
                <a:lnTo>
                  <a:pt x="40" y="80"/>
                </a:lnTo>
                <a:lnTo>
                  <a:pt x="36" y="83"/>
                </a:lnTo>
                <a:lnTo>
                  <a:pt x="33" y="90"/>
                </a:lnTo>
                <a:lnTo>
                  <a:pt x="30" y="95"/>
                </a:lnTo>
                <a:lnTo>
                  <a:pt x="19" y="95"/>
                </a:lnTo>
                <a:lnTo>
                  <a:pt x="18" y="91"/>
                </a:lnTo>
                <a:lnTo>
                  <a:pt x="18" y="79"/>
                </a:lnTo>
                <a:lnTo>
                  <a:pt x="11" y="76"/>
                </a:lnTo>
                <a:lnTo>
                  <a:pt x="9" y="74"/>
                </a:lnTo>
                <a:lnTo>
                  <a:pt x="8" y="70"/>
                </a:lnTo>
                <a:lnTo>
                  <a:pt x="7" y="62"/>
                </a:lnTo>
                <a:lnTo>
                  <a:pt x="8" y="56"/>
                </a:lnTo>
                <a:lnTo>
                  <a:pt x="13" y="55"/>
                </a:lnTo>
                <a:lnTo>
                  <a:pt x="21" y="54"/>
                </a:lnTo>
                <a:lnTo>
                  <a:pt x="22" y="50"/>
                </a:lnTo>
                <a:lnTo>
                  <a:pt x="21" y="44"/>
                </a:lnTo>
                <a:lnTo>
                  <a:pt x="8" y="46"/>
                </a:lnTo>
                <a:lnTo>
                  <a:pt x="3" y="44"/>
                </a:lnTo>
                <a:lnTo>
                  <a:pt x="0" y="39"/>
                </a:lnTo>
                <a:lnTo>
                  <a:pt x="0" y="34"/>
                </a:lnTo>
                <a:lnTo>
                  <a:pt x="4" y="25"/>
                </a:lnTo>
                <a:lnTo>
                  <a:pt x="8" y="23"/>
                </a:lnTo>
                <a:lnTo>
                  <a:pt x="13" y="21"/>
                </a:lnTo>
                <a:lnTo>
                  <a:pt x="31" y="24"/>
                </a:lnTo>
                <a:lnTo>
                  <a:pt x="37" y="23"/>
                </a:lnTo>
                <a:lnTo>
                  <a:pt x="41" y="19"/>
                </a:lnTo>
                <a:lnTo>
                  <a:pt x="47" y="2"/>
                </a:lnTo>
                <a:lnTo>
                  <a:pt x="50" y="0"/>
                </a:lnTo>
                <a:lnTo>
                  <a:pt x="56" y="1"/>
                </a:lnTo>
                <a:lnTo>
                  <a:pt x="63" y="7"/>
                </a:lnTo>
                <a:lnTo>
                  <a:pt x="61" y="12"/>
                </a:lnTo>
                <a:lnTo>
                  <a:pt x="58" y="19"/>
                </a:lnTo>
                <a:lnTo>
                  <a:pt x="63" y="22"/>
                </a:lnTo>
                <a:lnTo>
                  <a:pt x="73" y="15"/>
                </a:lnTo>
                <a:lnTo>
                  <a:pt x="78" y="22"/>
                </a:lnTo>
                <a:lnTo>
                  <a:pt x="78" y="33"/>
                </a:lnTo>
                <a:lnTo>
                  <a:pt x="78" y="48"/>
                </a:lnTo>
                <a:lnTo>
                  <a:pt x="75" y="56"/>
                </a:lnTo>
                <a:lnTo>
                  <a:pt x="70" y="61"/>
                </a:lnTo>
                <a:lnTo>
                  <a:pt x="65" y="61"/>
                </a:lnTo>
                <a:lnTo>
                  <a:pt x="64" y="53"/>
                </a:lnTo>
                <a:lnTo>
                  <a:pt x="58" y="52"/>
                </a:lnTo>
                <a:lnTo>
                  <a:pt x="56" y="63"/>
                </a:lnTo>
                <a:lnTo>
                  <a:pt x="52" y="7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49" name="Freeform 346"/>
          <p:cNvSpPr>
            <a:spLocks/>
          </p:cNvSpPr>
          <p:nvPr/>
        </p:nvSpPr>
        <p:spPr bwMode="auto">
          <a:xfrm>
            <a:off x="6065327" y="5026507"/>
            <a:ext cx="117475" cy="90488"/>
          </a:xfrm>
          <a:custGeom>
            <a:avLst/>
            <a:gdLst>
              <a:gd name="T0" fmla="*/ 33 w 154"/>
              <a:gd name="T1" fmla="*/ 19 h 137"/>
              <a:gd name="T2" fmla="*/ 34 w 154"/>
              <a:gd name="T3" fmla="*/ 17 h 137"/>
              <a:gd name="T4" fmla="*/ 35 w 154"/>
              <a:gd name="T5" fmla="*/ 14 h 137"/>
              <a:gd name="T6" fmla="*/ 34 w 154"/>
              <a:gd name="T7" fmla="*/ 12 h 137"/>
              <a:gd name="T8" fmla="*/ 35 w 154"/>
              <a:gd name="T9" fmla="*/ 10 h 137"/>
              <a:gd name="T10" fmla="*/ 36 w 154"/>
              <a:gd name="T11" fmla="*/ 8 h 137"/>
              <a:gd name="T12" fmla="*/ 35 w 154"/>
              <a:gd name="T13" fmla="*/ 7 h 137"/>
              <a:gd name="T14" fmla="*/ 34 w 154"/>
              <a:gd name="T15" fmla="*/ 6 h 137"/>
              <a:gd name="T16" fmla="*/ 32 w 154"/>
              <a:gd name="T17" fmla="*/ 5 h 137"/>
              <a:gd name="T18" fmla="*/ 31 w 154"/>
              <a:gd name="T19" fmla="*/ 4 h 137"/>
              <a:gd name="T20" fmla="*/ 30 w 154"/>
              <a:gd name="T21" fmla="*/ 2 h 137"/>
              <a:gd name="T22" fmla="*/ 30 w 154"/>
              <a:gd name="T23" fmla="*/ 0 h 137"/>
              <a:gd name="T24" fmla="*/ 28 w 154"/>
              <a:gd name="T25" fmla="*/ 0 h 137"/>
              <a:gd name="T26" fmla="*/ 26 w 154"/>
              <a:gd name="T27" fmla="*/ 0 h 137"/>
              <a:gd name="T28" fmla="*/ 24 w 154"/>
              <a:gd name="T29" fmla="*/ 1 h 137"/>
              <a:gd name="T30" fmla="*/ 24 w 154"/>
              <a:gd name="T31" fmla="*/ 2 h 137"/>
              <a:gd name="T32" fmla="*/ 24 w 154"/>
              <a:gd name="T33" fmla="*/ 4 h 137"/>
              <a:gd name="T34" fmla="*/ 24 w 154"/>
              <a:gd name="T35" fmla="*/ 5 h 137"/>
              <a:gd name="T36" fmla="*/ 23 w 154"/>
              <a:gd name="T37" fmla="*/ 5 h 137"/>
              <a:gd name="T38" fmla="*/ 21 w 154"/>
              <a:gd name="T39" fmla="*/ 5 h 137"/>
              <a:gd name="T40" fmla="*/ 19 w 154"/>
              <a:gd name="T41" fmla="*/ 5 h 137"/>
              <a:gd name="T42" fmla="*/ 17 w 154"/>
              <a:gd name="T43" fmla="*/ 7 h 137"/>
              <a:gd name="T44" fmla="*/ 16 w 154"/>
              <a:gd name="T45" fmla="*/ 8 h 137"/>
              <a:gd name="T46" fmla="*/ 13 w 154"/>
              <a:gd name="T47" fmla="*/ 9 h 137"/>
              <a:gd name="T48" fmla="*/ 12 w 154"/>
              <a:gd name="T49" fmla="*/ 10 h 137"/>
              <a:gd name="T50" fmla="*/ 10 w 154"/>
              <a:gd name="T51" fmla="*/ 10 h 137"/>
              <a:gd name="T52" fmla="*/ 9 w 154"/>
              <a:gd name="T53" fmla="*/ 11 h 137"/>
              <a:gd name="T54" fmla="*/ 7 w 154"/>
              <a:gd name="T55" fmla="*/ 12 h 137"/>
              <a:gd name="T56" fmla="*/ 5 w 154"/>
              <a:gd name="T57" fmla="*/ 11 h 137"/>
              <a:gd name="T58" fmla="*/ 4 w 154"/>
              <a:gd name="T59" fmla="*/ 11 h 137"/>
              <a:gd name="T60" fmla="*/ 1 w 154"/>
              <a:gd name="T61" fmla="*/ 13 h 137"/>
              <a:gd name="T62" fmla="*/ 0 w 154"/>
              <a:gd name="T63" fmla="*/ 16 h 137"/>
              <a:gd name="T64" fmla="*/ 1 w 154"/>
              <a:gd name="T65" fmla="*/ 15 h 137"/>
              <a:gd name="T66" fmla="*/ 2 w 154"/>
              <a:gd name="T67" fmla="*/ 14 h 137"/>
              <a:gd name="T68" fmla="*/ 4 w 154"/>
              <a:gd name="T69" fmla="*/ 14 h 137"/>
              <a:gd name="T70" fmla="*/ 4 w 154"/>
              <a:gd name="T71" fmla="*/ 15 h 137"/>
              <a:gd name="T72" fmla="*/ 5 w 154"/>
              <a:gd name="T73" fmla="*/ 17 h 137"/>
              <a:gd name="T74" fmla="*/ 7 w 154"/>
              <a:gd name="T75" fmla="*/ 18 h 137"/>
              <a:gd name="T76" fmla="*/ 8 w 154"/>
              <a:gd name="T77" fmla="*/ 20 h 137"/>
              <a:gd name="T78" fmla="*/ 7 w 154"/>
              <a:gd name="T79" fmla="*/ 21 h 137"/>
              <a:gd name="T80" fmla="*/ 6 w 154"/>
              <a:gd name="T81" fmla="*/ 22 h 137"/>
              <a:gd name="T82" fmla="*/ 5 w 154"/>
              <a:gd name="T83" fmla="*/ 23 h 137"/>
              <a:gd name="T84" fmla="*/ 6 w 154"/>
              <a:gd name="T85" fmla="*/ 23 h 137"/>
              <a:gd name="T86" fmla="*/ 8 w 154"/>
              <a:gd name="T87" fmla="*/ 22 h 137"/>
              <a:gd name="T88" fmla="*/ 9 w 154"/>
              <a:gd name="T89" fmla="*/ 23 h 137"/>
              <a:gd name="T90" fmla="*/ 10 w 154"/>
              <a:gd name="T91" fmla="*/ 24 h 137"/>
              <a:gd name="T92" fmla="*/ 12 w 154"/>
              <a:gd name="T93" fmla="*/ 24 h 137"/>
              <a:gd name="T94" fmla="*/ 13 w 154"/>
              <a:gd name="T95" fmla="*/ 22 h 137"/>
              <a:gd name="T96" fmla="*/ 14 w 154"/>
              <a:gd name="T97" fmla="*/ 21 h 137"/>
              <a:gd name="T98" fmla="*/ 15 w 154"/>
              <a:gd name="T99" fmla="*/ 19 h 137"/>
              <a:gd name="T100" fmla="*/ 16 w 154"/>
              <a:gd name="T101" fmla="*/ 18 h 137"/>
              <a:gd name="T102" fmla="*/ 18 w 154"/>
              <a:gd name="T103" fmla="*/ 17 h 137"/>
              <a:gd name="T104" fmla="*/ 20 w 154"/>
              <a:gd name="T105" fmla="*/ 17 h 137"/>
              <a:gd name="T106" fmla="*/ 22 w 154"/>
              <a:gd name="T107" fmla="*/ 19 h 137"/>
              <a:gd name="T108" fmla="*/ 24 w 154"/>
              <a:gd name="T109" fmla="*/ 20 h 137"/>
              <a:gd name="T110" fmla="*/ 23 w 154"/>
              <a:gd name="T111" fmla="*/ 21 h 137"/>
              <a:gd name="T112" fmla="*/ 25 w 154"/>
              <a:gd name="T113" fmla="*/ 21 h 137"/>
              <a:gd name="T114" fmla="*/ 26 w 154"/>
              <a:gd name="T115" fmla="*/ 20 h 137"/>
              <a:gd name="T116" fmla="*/ 28 w 154"/>
              <a:gd name="T117" fmla="*/ 19 h 137"/>
              <a:gd name="T118" fmla="*/ 28 w 154"/>
              <a:gd name="T119" fmla="*/ 19 h 137"/>
              <a:gd name="T120" fmla="*/ 30 w 154"/>
              <a:gd name="T121" fmla="*/ 19 h 137"/>
              <a:gd name="T122" fmla="*/ 33 w 154"/>
              <a:gd name="T123" fmla="*/ 19 h 1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4"/>
              <a:gd name="T187" fmla="*/ 0 h 137"/>
              <a:gd name="T188" fmla="*/ 154 w 154"/>
              <a:gd name="T189" fmla="*/ 137 h 1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4" h="137">
                <a:moveTo>
                  <a:pt x="143" y="107"/>
                </a:moveTo>
                <a:lnTo>
                  <a:pt x="147" y="97"/>
                </a:lnTo>
                <a:lnTo>
                  <a:pt x="149" y="81"/>
                </a:lnTo>
                <a:lnTo>
                  <a:pt x="148" y="69"/>
                </a:lnTo>
                <a:lnTo>
                  <a:pt x="150" y="59"/>
                </a:lnTo>
                <a:lnTo>
                  <a:pt x="154" y="49"/>
                </a:lnTo>
                <a:lnTo>
                  <a:pt x="152" y="41"/>
                </a:lnTo>
                <a:lnTo>
                  <a:pt x="147" y="33"/>
                </a:lnTo>
                <a:lnTo>
                  <a:pt x="140" y="28"/>
                </a:lnTo>
                <a:lnTo>
                  <a:pt x="135" y="23"/>
                </a:lnTo>
                <a:lnTo>
                  <a:pt x="132" y="12"/>
                </a:lnTo>
                <a:lnTo>
                  <a:pt x="132" y="1"/>
                </a:lnTo>
                <a:lnTo>
                  <a:pt x="121" y="0"/>
                </a:lnTo>
                <a:lnTo>
                  <a:pt x="114" y="0"/>
                </a:lnTo>
                <a:lnTo>
                  <a:pt x="104" y="7"/>
                </a:lnTo>
                <a:lnTo>
                  <a:pt x="102" y="15"/>
                </a:lnTo>
                <a:lnTo>
                  <a:pt x="103" y="24"/>
                </a:lnTo>
                <a:lnTo>
                  <a:pt x="101" y="32"/>
                </a:lnTo>
                <a:lnTo>
                  <a:pt x="97" y="32"/>
                </a:lnTo>
                <a:lnTo>
                  <a:pt x="89" y="29"/>
                </a:lnTo>
                <a:lnTo>
                  <a:pt x="82" y="32"/>
                </a:lnTo>
                <a:lnTo>
                  <a:pt x="74" y="39"/>
                </a:lnTo>
                <a:lnTo>
                  <a:pt x="68" y="47"/>
                </a:lnTo>
                <a:lnTo>
                  <a:pt x="59" y="52"/>
                </a:lnTo>
                <a:lnTo>
                  <a:pt x="53" y="56"/>
                </a:lnTo>
                <a:lnTo>
                  <a:pt x="43" y="60"/>
                </a:lnTo>
                <a:lnTo>
                  <a:pt x="37" y="63"/>
                </a:lnTo>
                <a:lnTo>
                  <a:pt x="32" y="67"/>
                </a:lnTo>
                <a:lnTo>
                  <a:pt x="23" y="66"/>
                </a:lnTo>
                <a:lnTo>
                  <a:pt x="16" y="64"/>
                </a:lnTo>
                <a:lnTo>
                  <a:pt x="6" y="76"/>
                </a:lnTo>
                <a:lnTo>
                  <a:pt x="0" y="91"/>
                </a:lnTo>
                <a:lnTo>
                  <a:pt x="4" y="88"/>
                </a:lnTo>
                <a:lnTo>
                  <a:pt x="8" y="81"/>
                </a:lnTo>
                <a:lnTo>
                  <a:pt x="16" y="82"/>
                </a:lnTo>
                <a:lnTo>
                  <a:pt x="17" y="90"/>
                </a:lnTo>
                <a:lnTo>
                  <a:pt x="22" y="96"/>
                </a:lnTo>
                <a:lnTo>
                  <a:pt x="30" y="105"/>
                </a:lnTo>
                <a:lnTo>
                  <a:pt x="34" y="113"/>
                </a:lnTo>
                <a:lnTo>
                  <a:pt x="32" y="120"/>
                </a:lnTo>
                <a:lnTo>
                  <a:pt x="27" y="128"/>
                </a:lnTo>
                <a:lnTo>
                  <a:pt x="23" y="131"/>
                </a:lnTo>
                <a:lnTo>
                  <a:pt x="28" y="135"/>
                </a:lnTo>
                <a:lnTo>
                  <a:pt x="34" y="130"/>
                </a:lnTo>
                <a:lnTo>
                  <a:pt x="38" y="134"/>
                </a:lnTo>
                <a:lnTo>
                  <a:pt x="43" y="137"/>
                </a:lnTo>
                <a:lnTo>
                  <a:pt x="49" y="136"/>
                </a:lnTo>
                <a:lnTo>
                  <a:pt x="56" y="129"/>
                </a:lnTo>
                <a:lnTo>
                  <a:pt x="61" y="120"/>
                </a:lnTo>
                <a:lnTo>
                  <a:pt x="64" y="110"/>
                </a:lnTo>
                <a:lnTo>
                  <a:pt x="69" y="104"/>
                </a:lnTo>
                <a:lnTo>
                  <a:pt x="80" y="97"/>
                </a:lnTo>
                <a:lnTo>
                  <a:pt x="87" y="102"/>
                </a:lnTo>
                <a:lnTo>
                  <a:pt x="96" y="108"/>
                </a:lnTo>
                <a:lnTo>
                  <a:pt x="101" y="114"/>
                </a:lnTo>
                <a:lnTo>
                  <a:pt x="100" y="121"/>
                </a:lnTo>
                <a:lnTo>
                  <a:pt x="107" y="123"/>
                </a:lnTo>
                <a:lnTo>
                  <a:pt x="113" y="114"/>
                </a:lnTo>
                <a:lnTo>
                  <a:pt x="120" y="110"/>
                </a:lnTo>
                <a:lnTo>
                  <a:pt x="123" y="109"/>
                </a:lnTo>
                <a:lnTo>
                  <a:pt x="132" y="108"/>
                </a:lnTo>
                <a:lnTo>
                  <a:pt x="143" y="107"/>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50" name="Freeform 347"/>
          <p:cNvSpPr>
            <a:spLocks/>
          </p:cNvSpPr>
          <p:nvPr/>
        </p:nvSpPr>
        <p:spPr bwMode="auto">
          <a:xfrm>
            <a:off x="6089139" y="5040795"/>
            <a:ext cx="31750" cy="19050"/>
          </a:xfrm>
          <a:custGeom>
            <a:avLst/>
            <a:gdLst>
              <a:gd name="T0" fmla="*/ 2 w 41"/>
              <a:gd name="T1" fmla="*/ 2 h 29"/>
              <a:gd name="T2" fmla="*/ 6 w 41"/>
              <a:gd name="T3" fmla="*/ 0 h 29"/>
              <a:gd name="T4" fmla="*/ 10 w 41"/>
              <a:gd name="T5" fmla="*/ 0 h 29"/>
              <a:gd name="T6" fmla="*/ 9 w 41"/>
              <a:gd name="T7" fmla="*/ 2 h 29"/>
              <a:gd name="T8" fmla="*/ 6 w 41"/>
              <a:gd name="T9" fmla="*/ 4 h 29"/>
              <a:gd name="T10" fmla="*/ 4 w 41"/>
              <a:gd name="T11" fmla="*/ 5 h 29"/>
              <a:gd name="T12" fmla="*/ 0 w 41"/>
              <a:gd name="T13" fmla="*/ 5 h 29"/>
              <a:gd name="T14" fmla="*/ 0 w 41"/>
              <a:gd name="T15" fmla="*/ 4 h 29"/>
              <a:gd name="T16" fmla="*/ 2 w 41"/>
              <a:gd name="T17" fmla="*/ 2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29"/>
              <a:gd name="T29" fmla="*/ 41 w 41"/>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29">
                <a:moveTo>
                  <a:pt x="10" y="14"/>
                </a:moveTo>
                <a:lnTo>
                  <a:pt x="24" y="2"/>
                </a:lnTo>
                <a:lnTo>
                  <a:pt x="41" y="0"/>
                </a:lnTo>
                <a:lnTo>
                  <a:pt x="36" y="12"/>
                </a:lnTo>
                <a:lnTo>
                  <a:pt x="27" y="21"/>
                </a:lnTo>
                <a:lnTo>
                  <a:pt x="16" y="26"/>
                </a:lnTo>
                <a:lnTo>
                  <a:pt x="0" y="29"/>
                </a:lnTo>
                <a:lnTo>
                  <a:pt x="3" y="21"/>
                </a:lnTo>
                <a:lnTo>
                  <a:pt x="10" y="1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51" name="Freeform 348"/>
          <p:cNvSpPr>
            <a:spLocks/>
          </p:cNvSpPr>
          <p:nvPr/>
        </p:nvSpPr>
        <p:spPr bwMode="auto">
          <a:xfrm>
            <a:off x="6152639" y="5102707"/>
            <a:ext cx="3175" cy="7938"/>
          </a:xfrm>
          <a:custGeom>
            <a:avLst/>
            <a:gdLst>
              <a:gd name="T0" fmla="*/ 0 w 7"/>
              <a:gd name="T1" fmla="*/ 2 h 11"/>
              <a:gd name="T2" fmla="*/ 0 w 7"/>
              <a:gd name="T3" fmla="*/ 0 h 11"/>
              <a:gd name="T4" fmla="*/ 1 w 7"/>
              <a:gd name="T5" fmla="*/ 2 h 11"/>
              <a:gd name="T6" fmla="*/ 0 w 7"/>
              <a:gd name="T7" fmla="*/ 2 h 11"/>
              <a:gd name="T8" fmla="*/ 0 60000 65536"/>
              <a:gd name="T9" fmla="*/ 0 60000 65536"/>
              <a:gd name="T10" fmla="*/ 0 60000 65536"/>
              <a:gd name="T11" fmla="*/ 0 60000 65536"/>
              <a:gd name="T12" fmla="*/ 0 w 7"/>
              <a:gd name="T13" fmla="*/ 0 h 11"/>
              <a:gd name="T14" fmla="*/ 7 w 7"/>
              <a:gd name="T15" fmla="*/ 11 h 11"/>
            </a:gdLst>
            <a:ahLst/>
            <a:cxnLst>
              <a:cxn ang="T8">
                <a:pos x="T0" y="T1"/>
              </a:cxn>
              <a:cxn ang="T9">
                <a:pos x="T2" y="T3"/>
              </a:cxn>
              <a:cxn ang="T10">
                <a:pos x="T4" y="T5"/>
              </a:cxn>
              <a:cxn ang="T11">
                <a:pos x="T6" y="T7"/>
              </a:cxn>
            </a:cxnLst>
            <a:rect l="T12" t="T13" r="T14" b="T15"/>
            <a:pathLst>
              <a:path w="7" h="11">
                <a:moveTo>
                  <a:pt x="0" y="10"/>
                </a:moveTo>
                <a:lnTo>
                  <a:pt x="4" y="0"/>
                </a:lnTo>
                <a:lnTo>
                  <a:pt x="7" y="11"/>
                </a:lnTo>
                <a:lnTo>
                  <a:pt x="0" y="1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52" name="Freeform 350"/>
          <p:cNvSpPr>
            <a:spLocks/>
          </p:cNvSpPr>
          <p:nvPr/>
        </p:nvSpPr>
        <p:spPr bwMode="auto">
          <a:xfrm>
            <a:off x="6211377" y="5101120"/>
            <a:ext cx="101600" cy="120650"/>
          </a:xfrm>
          <a:custGeom>
            <a:avLst/>
            <a:gdLst>
              <a:gd name="T0" fmla="*/ 10 w 136"/>
              <a:gd name="T1" fmla="*/ 10 h 182"/>
              <a:gd name="T2" fmla="*/ 13 w 136"/>
              <a:gd name="T3" fmla="*/ 9 h 182"/>
              <a:gd name="T4" fmla="*/ 14 w 136"/>
              <a:gd name="T5" fmla="*/ 10 h 182"/>
              <a:gd name="T6" fmla="*/ 16 w 136"/>
              <a:gd name="T7" fmla="*/ 10 h 182"/>
              <a:gd name="T8" fmla="*/ 17 w 136"/>
              <a:gd name="T9" fmla="*/ 8 h 182"/>
              <a:gd name="T10" fmla="*/ 17 w 136"/>
              <a:gd name="T11" fmla="*/ 7 h 182"/>
              <a:gd name="T12" fmla="*/ 23 w 136"/>
              <a:gd name="T13" fmla="*/ 3 h 182"/>
              <a:gd name="T14" fmla="*/ 24 w 136"/>
              <a:gd name="T15" fmla="*/ 1 h 182"/>
              <a:gd name="T16" fmla="*/ 26 w 136"/>
              <a:gd name="T17" fmla="*/ 0 h 182"/>
              <a:gd name="T18" fmla="*/ 28 w 136"/>
              <a:gd name="T19" fmla="*/ 1 h 182"/>
              <a:gd name="T20" fmla="*/ 30 w 136"/>
              <a:gd name="T21" fmla="*/ 3 h 182"/>
              <a:gd name="T22" fmla="*/ 30 w 136"/>
              <a:gd name="T23" fmla="*/ 5 h 182"/>
              <a:gd name="T24" fmla="*/ 27 w 136"/>
              <a:gd name="T25" fmla="*/ 6 h 182"/>
              <a:gd name="T26" fmla="*/ 26 w 136"/>
              <a:gd name="T27" fmla="*/ 8 h 182"/>
              <a:gd name="T28" fmla="*/ 26 w 136"/>
              <a:gd name="T29" fmla="*/ 10 h 182"/>
              <a:gd name="T30" fmla="*/ 28 w 136"/>
              <a:gd name="T31" fmla="*/ 13 h 182"/>
              <a:gd name="T32" fmla="*/ 25 w 136"/>
              <a:gd name="T33" fmla="*/ 15 h 182"/>
              <a:gd name="T34" fmla="*/ 22 w 136"/>
              <a:gd name="T35" fmla="*/ 16 h 182"/>
              <a:gd name="T36" fmla="*/ 21 w 136"/>
              <a:gd name="T37" fmla="*/ 18 h 182"/>
              <a:gd name="T38" fmla="*/ 20 w 136"/>
              <a:gd name="T39" fmla="*/ 22 h 182"/>
              <a:gd name="T40" fmla="*/ 20 w 136"/>
              <a:gd name="T41" fmla="*/ 24 h 182"/>
              <a:gd name="T42" fmla="*/ 18 w 136"/>
              <a:gd name="T43" fmla="*/ 24 h 182"/>
              <a:gd name="T44" fmla="*/ 13 w 136"/>
              <a:gd name="T45" fmla="*/ 25 h 182"/>
              <a:gd name="T46" fmla="*/ 9 w 136"/>
              <a:gd name="T47" fmla="*/ 27 h 182"/>
              <a:gd name="T48" fmla="*/ 6 w 136"/>
              <a:gd name="T49" fmla="*/ 28 h 182"/>
              <a:gd name="T50" fmla="*/ 3 w 136"/>
              <a:gd name="T51" fmla="*/ 30 h 182"/>
              <a:gd name="T52" fmla="*/ 0 w 136"/>
              <a:gd name="T53" fmla="*/ 32 h 182"/>
              <a:gd name="T54" fmla="*/ 0 w 136"/>
              <a:gd name="T55" fmla="*/ 30 h 182"/>
              <a:gd name="T56" fmla="*/ 0 w 136"/>
              <a:gd name="T57" fmla="*/ 28 h 182"/>
              <a:gd name="T58" fmla="*/ 5 w 136"/>
              <a:gd name="T59" fmla="*/ 19 h 182"/>
              <a:gd name="T60" fmla="*/ 8 w 136"/>
              <a:gd name="T61" fmla="*/ 17 h 182"/>
              <a:gd name="T62" fmla="*/ 8 w 136"/>
              <a:gd name="T63" fmla="*/ 15 h 182"/>
              <a:gd name="T64" fmla="*/ 8 w 136"/>
              <a:gd name="T65" fmla="*/ 14 h 182"/>
              <a:gd name="T66" fmla="*/ 10 w 136"/>
              <a:gd name="T67" fmla="*/ 10 h 1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
              <a:gd name="T103" fmla="*/ 0 h 182"/>
              <a:gd name="T104" fmla="*/ 136 w 136"/>
              <a:gd name="T105" fmla="*/ 182 h 1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 h="182">
                <a:moveTo>
                  <a:pt x="46" y="58"/>
                </a:moveTo>
                <a:lnTo>
                  <a:pt x="57" y="53"/>
                </a:lnTo>
                <a:lnTo>
                  <a:pt x="64" y="55"/>
                </a:lnTo>
                <a:lnTo>
                  <a:pt x="72" y="54"/>
                </a:lnTo>
                <a:lnTo>
                  <a:pt x="77" y="47"/>
                </a:lnTo>
                <a:lnTo>
                  <a:pt x="79" y="38"/>
                </a:lnTo>
                <a:lnTo>
                  <a:pt x="105" y="17"/>
                </a:lnTo>
                <a:lnTo>
                  <a:pt x="109" y="4"/>
                </a:lnTo>
                <a:lnTo>
                  <a:pt x="117" y="0"/>
                </a:lnTo>
                <a:lnTo>
                  <a:pt x="126" y="5"/>
                </a:lnTo>
                <a:lnTo>
                  <a:pt x="136" y="16"/>
                </a:lnTo>
                <a:lnTo>
                  <a:pt x="133" y="26"/>
                </a:lnTo>
                <a:lnTo>
                  <a:pt x="121" y="37"/>
                </a:lnTo>
                <a:lnTo>
                  <a:pt x="117" y="46"/>
                </a:lnTo>
                <a:lnTo>
                  <a:pt x="117" y="54"/>
                </a:lnTo>
                <a:lnTo>
                  <a:pt x="126" y="73"/>
                </a:lnTo>
                <a:lnTo>
                  <a:pt x="114" y="85"/>
                </a:lnTo>
                <a:lnTo>
                  <a:pt x="100" y="91"/>
                </a:lnTo>
                <a:lnTo>
                  <a:pt x="94" y="105"/>
                </a:lnTo>
                <a:lnTo>
                  <a:pt x="91" y="126"/>
                </a:lnTo>
                <a:lnTo>
                  <a:pt x="89" y="136"/>
                </a:lnTo>
                <a:lnTo>
                  <a:pt x="81" y="139"/>
                </a:lnTo>
                <a:lnTo>
                  <a:pt x="59" y="146"/>
                </a:lnTo>
                <a:lnTo>
                  <a:pt x="43" y="154"/>
                </a:lnTo>
                <a:lnTo>
                  <a:pt x="26" y="162"/>
                </a:lnTo>
                <a:lnTo>
                  <a:pt x="14" y="172"/>
                </a:lnTo>
                <a:lnTo>
                  <a:pt x="1" y="182"/>
                </a:lnTo>
                <a:lnTo>
                  <a:pt x="1" y="175"/>
                </a:lnTo>
                <a:lnTo>
                  <a:pt x="0" y="158"/>
                </a:lnTo>
                <a:lnTo>
                  <a:pt x="24" y="109"/>
                </a:lnTo>
                <a:lnTo>
                  <a:pt x="36" y="96"/>
                </a:lnTo>
                <a:lnTo>
                  <a:pt x="39" y="88"/>
                </a:lnTo>
                <a:lnTo>
                  <a:pt x="38" y="81"/>
                </a:lnTo>
                <a:lnTo>
                  <a:pt x="46" y="58"/>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53" name="Freeform 351"/>
          <p:cNvSpPr>
            <a:spLocks/>
          </p:cNvSpPr>
          <p:nvPr/>
        </p:nvSpPr>
        <p:spPr bwMode="auto">
          <a:xfrm>
            <a:off x="6244714" y="5148745"/>
            <a:ext cx="80963" cy="109538"/>
          </a:xfrm>
          <a:custGeom>
            <a:avLst/>
            <a:gdLst>
              <a:gd name="T0" fmla="*/ 16 w 108"/>
              <a:gd name="T1" fmla="*/ 28 h 166"/>
              <a:gd name="T2" fmla="*/ 19 w 108"/>
              <a:gd name="T3" fmla="*/ 29 h 166"/>
              <a:gd name="T4" fmla="*/ 23 w 108"/>
              <a:gd name="T5" fmla="*/ 25 h 166"/>
              <a:gd name="T6" fmla="*/ 23 w 108"/>
              <a:gd name="T7" fmla="*/ 23 h 166"/>
              <a:gd name="T8" fmla="*/ 24 w 108"/>
              <a:gd name="T9" fmla="*/ 22 h 166"/>
              <a:gd name="T10" fmla="*/ 20 w 108"/>
              <a:gd name="T11" fmla="*/ 18 h 166"/>
              <a:gd name="T12" fmla="*/ 20 w 108"/>
              <a:gd name="T13" fmla="*/ 13 h 166"/>
              <a:gd name="T14" fmla="*/ 19 w 108"/>
              <a:gd name="T15" fmla="*/ 13 h 166"/>
              <a:gd name="T16" fmla="*/ 18 w 108"/>
              <a:gd name="T17" fmla="*/ 12 h 166"/>
              <a:gd name="T18" fmla="*/ 17 w 108"/>
              <a:gd name="T19" fmla="*/ 12 h 166"/>
              <a:gd name="T20" fmla="*/ 18 w 108"/>
              <a:gd name="T21" fmla="*/ 10 h 166"/>
              <a:gd name="T22" fmla="*/ 19 w 108"/>
              <a:gd name="T23" fmla="*/ 7 h 166"/>
              <a:gd name="T24" fmla="*/ 20 w 108"/>
              <a:gd name="T25" fmla="*/ 5 h 166"/>
              <a:gd name="T26" fmla="*/ 24 w 108"/>
              <a:gd name="T27" fmla="*/ 1 h 166"/>
              <a:gd name="T28" fmla="*/ 22 w 108"/>
              <a:gd name="T29" fmla="*/ 0 h 166"/>
              <a:gd name="T30" fmla="*/ 18 w 108"/>
              <a:gd name="T31" fmla="*/ 0 h 166"/>
              <a:gd name="T32" fmla="*/ 16 w 108"/>
              <a:gd name="T33" fmla="*/ 2 h 166"/>
              <a:gd name="T34" fmla="*/ 13 w 108"/>
              <a:gd name="T35" fmla="*/ 3 h 166"/>
              <a:gd name="T36" fmla="*/ 11 w 108"/>
              <a:gd name="T37" fmla="*/ 5 h 166"/>
              <a:gd name="T38" fmla="*/ 11 w 108"/>
              <a:gd name="T39" fmla="*/ 9 h 166"/>
              <a:gd name="T40" fmla="*/ 10 w 108"/>
              <a:gd name="T41" fmla="*/ 11 h 166"/>
              <a:gd name="T42" fmla="*/ 9 w 108"/>
              <a:gd name="T43" fmla="*/ 11 h 166"/>
              <a:gd name="T44" fmla="*/ 4 w 108"/>
              <a:gd name="T45" fmla="*/ 12 h 166"/>
              <a:gd name="T46" fmla="*/ 0 w 108"/>
              <a:gd name="T47" fmla="*/ 14 h 166"/>
              <a:gd name="T48" fmla="*/ 2 w 108"/>
              <a:gd name="T49" fmla="*/ 16 h 166"/>
              <a:gd name="T50" fmla="*/ 2 w 108"/>
              <a:gd name="T51" fmla="*/ 20 h 166"/>
              <a:gd name="T52" fmla="*/ 4 w 108"/>
              <a:gd name="T53" fmla="*/ 21 h 166"/>
              <a:gd name="T54" fmla="*/ 1 w 108"/>
              <a:gd name="T55" fmla="*/ 23 h 166"/>
              <a:gd name="T56" fmla="*/ 2 w 108"/>
              <a:gd name="T57" fmla="*/ 26 h 166"/>
              <a:gd name="T58" fmla="*/ 1 w 108"/>
              <a:gd name="T59" fmla="*/ 26 h 166"/>
              <a:gd name="T60" fmla="*/ 2 w 108"/>
              <a:gd name="T61" fmla="*/ 28 h 166"/>
              <a:gd name="T62" fmla="*/ 3 w 108"/>
              <a:gd name="T63" fmla="*/ 29 h 166"/>
              <a:gd name="T64" fmla="*/ 10 w 108"/>
              <a:gd name="T65" fmla="*/ 28 h 166"/>
              <a:gd name="T66" fmla="*/ 16 w 108"/>
              <a:gd name="T67" fmla="*/ 28 h 1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
              <a:gd name="T103" fmla="*/ 0 h 166"/>
              <a:gd name="T104" fmla="*/ 108 w 108"/>
              <a:gd name="T105" fmla="*/ 166 h 1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 h="166">
                <a:moveTo>
                  <a:pt x="70" y="162"/>
                </a:moveTo>
                <a:lnTo>
                  <a:pt x="85" y="166"/>
                </a:lnTo>
                <a:lnTo>
                  <a:pt x="101" y="141"/>
                </a:lnTo>
                <a:lnTo>
                  <a:pt x="104" y="135"/>
                </a:lnTo>
                <a:lnTo>
                  <a:pt x="105" y="129"/>
                </a:lnTo>
                <a:lnTo>
                  <a:pt x="89" y="104"/>
                </a:lnTo>
                <a:lnTo>
                  <a:pt x="89" y="78"/>
                </a:lnTo>
                <a:lnTo>
                  <a:pt x="85" y="74"/>
                </a:lnTo>
                <a:lnTo>
                  <a:pt x="80" y="73"/>
                </a:lnTo>
                <a:lnTo>
                  <a:pt x="79" y="68"/>
                </a:lnTo>
                <a:lnTo>
                  <a:pt x="81" y="59"/>
                </a:lnTo>
                <a:lnTo>
                  <a:pt x="85" y="41"/>
                </a:lnTo>
                <a:lnTo>
                  <a:pt x="92" y="28"/>
                </a:lnTo>
                <a:lnTo>
                  <a:pt x="108" y="8"/>
                </a:lnTo>
                <a:lnTo>
                  <a:pt x="98" y="1"/>
                </a:lnTo>
                <a:lnTo>
                  <a:pt x="83" y="0"/>
                </a:lnTo>
                <a:lnTo>
                  <a:pt x="71" y="12"/>
                </a:lnTo>
                <a:lnTo>
                  <a:pt x="57" y="18"/>
                </a:lnTo>
                <a:lnTo>
                  <a:pt x="51" y="32"/>
                </a:lnTo>
                <a:lnTo>
                  <a:pt x="48" y="53"/>
                </a:lnTo>
                <a:lnTo>
                  <a:pt x="46" y="63"/>
                </a:lnTo>
                <a:lnTo>
                  <a:pt x="38" y="66"/>
                </a:lnTo>
                <a:lnTo>
                  <a:pt x="16" y="73"/>
                </a:lnTo>
                <a:lnTo>
                  <a:pt x="0" y="81"/>
                </a:lnTo>
                <a:lnTo>
                  <a:pt x="9" y="95"/>
                </a:lnTo>
                <a:lnTo>
                  <a:pt x="10" y="113"/>
                </a:lnTo>
                <a:lnTo>
                  <a:pt x="20" y="122"/>
                </a:lnTo>
                <a:lnTo>
                  <a:pt x="6" y="135"/>
                </a:lnTo>
                <a:lnTo>
                  <a:pt x="11" y="149"/>
                </a:lnTo>
                <a:lnTo>
                  <a:pt x="7" y="152"/>
                </a:lnTo>
                <a:lnTo>
                  <a:pt x="8" y="161"/>
                </a:lnTo>
                <a:lnTo>
                  <a:pt x="14" y="165"/>
                </a:lnTo>
                <a:lnTo>
                  <a:pt x="46" y="162"/>
                </a:lnTo>
                <a:lnTo>
                  <a:pt x="70" y="16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54" name="Freeform 352"/>
          <p:cNvSpPr>
            <a:spLocks/>
          </p:cNvSpPr>
          <p:nvPr/>
        </p:nvSpPr>
        <p:spPr bwMode="auto">
          <a:xfrm>
            <a:off x="6209789" y="5029682"/>
            <a:ext cx="88900" cy="111125"/>
          </a:xfrm>
          <a:custGeom>
            <a:avLst/>
            <a:gdLst>
              <a:gd name="T0" fmla="*/ 11 w 119"/>
              <a:gd name="T1" fmla="*/ 29 h 167"/>
              <a:gd name="T2" fmla="*/ 13 w 119"/>
              <a:gd name="T3" fmla="*/ 29 h 167"/>
              <a:gd name="T4" fmla="*/ 15 w 119"/>
              <a:gd name="T5" fmla="*/ 29 h 167"/>
              <a:gd name="T6" fmla="*/ 16 w 119"/>
              <a:gd name="T7" fmla="*/ 29 h 167"/>
              <a:gd name="T8" fmla="*/ 17 w 119"/>
              <a:gd name="T9" fmla="*/ 27 h 167"/>
              <a:gd name="T10" fmla="*/ 18 w 119"/>
              <a:gd name="T11" fmla="*/ 26 h 167"/>
              <a:gd name="T12" fmla="*/ 24 w 119"/>
              <a:gd name="T13" fmla="*/ 22 h 167"/>
              <a:gd name="T14" fmla="*/ 24 w 119"/>
              <a:gd name="T15" fmla="*/ 20 h 167"/>
              <a:gd name="T16" fmla="*/ 26 w 119"/>
              <a:gd name="T17" fmla="*/ 19 h 167"/>
              <a:gd name="T18" fmla="*/ 17 w 119"/>
              <a:gd name="T19" fmla="*/ 18 h 167"/>
              <a:gd name="T20" fmla="*/ 13 w 119"/>
              <a:gd name="T21" fmla="*/ 14 h 167"/>
              <a:gd name="T22" fmla="*/ 14 w 119"/>
              <a:gd name="T23" fmla="*/ 11 h 167"/>
              <a:gd name="T24" fmla="*/ 14 w 119"/>
              <a:gd name="T25" fmla="*/ 9 h 167"/>
              <a:gd name="T26" fmla="*/ 19 w 119"/>
              <a:gd name="T27" fmla="*/ 4 h 167"/>
              <a:gd name="T28" fmla="*/ 14 w 119"/>
              <a:gd name="T29" fmla="*/ 3 h 167"/>
              <a:gd name="T30" fmla="*/ 14 w 119"/>
              <a:gd name="T31" fmla="*/ 1 h 167"/>
              <a:gd name="T32" fmla="*/ 12 w 119"/>
              <a:gd name="T33" fmla="*/ 0 h 167"/>
              <a:gd name="T34" fmla="*/ 9 w 119"/>
              <a:gd name="T35" fmla="*/ 4 h 167"/>
              <a:gd name="T36" fmla="*/ 3 w 119"/>
              <a:gd name="T37" fmla="*/ 9 h 167"/>
              <a:gd name="T38" fmla="*/ 2 w 119"/>
              <a:gd name="T39" fmla="*/ 12 h 167"/>
              <a:gd name="T40" fmla="*/ 0 w 119"/>
              <a:gd name="T41" fmla="*/ 13 h 167"/>
              <a:gd name="T42" fmla="*/ 0 w 119"/>
              <a:gd name="T43" fmla="*/ 16 h 167"/>
              <a:gd name="T44" fmla="*/ 3 w 119"/>
              <a:gd name="T45" fmla="*/ 18 h 167"/>
              <a:gd name="T46" fmla="*/ 4 w 119"/>
              <a:gd name="T47" fmla="*/ 19 h 167"/>
              <a:gd name="T48" fmla="*/ 3 w 119"/>
              <a:gd name="T49" fmla="*/ 21 h 167"/>
              <a:gd name="T50" fmla="*/ 4 w 119"/>
              <a:gd name="T51" fmla="*/ 25 h 167"/>
              <a:gd name="T52" fmla="*/ 4 w 119"/>
              <a:gd name="T53" fmla="*/ 27 h 167"/>
              <a:gd name="T54" fmla="*/ 11 w 119"/>
              <a:gd name="T55" fmla="*/ 29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9"/>
              <a:gd name="T85" fmla="*/ 0 h 167"/>
              <a:gd name="T86" fmla="*/ 119 w 119"/>
              <a:gd name="T87" fmla="*/ 167 h 1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9" h="167">
                <a:moveTo>
                  <a:pt x="48" y="167"/>
                </a:moveTo>
                <a:lnTo>
                  <a:pt x="59" y="162"/>
                </a:lnTo>
                <a:lnTo>
                  <a:pt x="66" y="164"/>
                </a:lnTo>
                <a:lnTo>
                  <a:pt x="74" y="163"/>
                </a:lnTo>
                <a:lnTo>
                  <a:pt x="79" y="156"/>
                </a:lnTo>
                <a:lnTo>
                  <a:pt x="81" y="147"/>
                </a:lnTo>
                <a:lnTo>
                  <a:pt x="107" y="126"/>
                </a:lnTo>
                <a:lnTo>
                  <a:pt x="111" y="113"/>
                </a:lnTo>
                <a:lnTo>
                  <a:pt x="119" y="109"/>
                </a:lnTo>
                <a:lnTo>
                  <a:pt x="78" y="102"/>
                </a:lnTo>
                <a:lnTo>
                  <a:pt x="60" y="82"/>
                </a:lnTo>
                <a:lnTo>
                  <a:pt x="62" y="62"/>
                </a:lnTo>
                <a:lnTo>
                  <a:pt x="62" y="51"/>
                </a:lnTo>
                <a:lnTo>
                  <a:pt x="84" y="24"/>
                </a:lnTo>
                <a:lnTo>
                  <a:pt x="63" y="14"/>
                </a:lnTo>
                <a:lnTo>
                  <a:pt x="62" y="5"/>
                </a:lnTo>
                <a:lnTo>
                  <a:pt x="55" y="0"/>
                </a:lnTo>
                <a:lnTo>
                  <a:pt x="42" y="24"/>
                </a:lnTo>
                <a:lnTo>
                  <a:pt x="15" y="51"/>
                </a:lnTo>
                <a:lnTo>
                  <a:pt x="11" y="68"/>
                </a:lnTo>
                <a:lnTo>
                  <a:pt x="0" y="74"/>
                </a:lnTo>
                <a:lnTo>
                  <a:pt x="3" y="91"/>
                </a:lnTo>
                <a:lnTo>
                  <a:pt x="13" y="100"/>
                </a:lnTo>
                <a:lnTo>
                  <a:pt x="16" y="110"/>
                </a:lnTo>
                <a:lnTo>
                  <a:pt x="15" y="121"/>
                </a:lnTo>
                <a:lnTo>
                  <a:pt x="19" y="140"/>
                </a:lnTo>
                <a:lnTo>
                  <a:pt x="17" y="156"/>
                </a:lnTo>
                <a:lnTo>
                  <a:pt x="48" y="167"/>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55" name="Freeform 353"/>
          <p:cNvSpPr>
            <a:spLocks/>
          </p:cNvSpPr>
          <p:nvPr/>
        </p:nvSpPr>
        <p:spPr bwMode="auto">
          <a:xfrm>
            <a:off x="6135177" y="5132870"/>
            <a:ext cx="111125" cy="92075"/>
          </a:xfrm>
          <a:custGeom>
            <a:avLst/>
            <a:gdLst>
              <a:gd name="T0" fmla="*/ 18 w 146"/>
              <a:gd name="T1" fmla="*/ 19 h 143"/>
              <a:gd name="T2" fmla="*/ 19 w 146"/>
              <a:gd name="T3" fmla="*/ 17 h 143"/>
              <a:gd name="T4" fmla="*/ 22 w 146"/>
              <a:gd name="T5" fmla="*/ 17 h 143"/>
              <a:gd name="T6" fmla="*/ 23 w 146"/>
              <a:gd name="T7" fmla="*/ 18 h 143"/>
              <a:gd name="T8" fmla="*/ 28 w 146"/>
              <a:gd name="T9" fmla="*/ 10 h 143"/>
              <a:gd name="T10" fmla="*/ 31 w 146"/>
              <a:gd name="T11" fmla="*/ 8 h 143"/>
              <a:gd name="T12" fmla="*/ 32 w 146"/>
              <a:gd name="T13" fmla="*/ 7 h 143"/>
              <a:gd name="T14" fmla="*/ 32 w 146"/>
              <a:gd name="T15" fmla="*/ 6 h 143"/>
              <a:gd name="T16" fmla="*/ 34 w 146"/>
              <a:gd name="T17" fmla="*/ 2 h 143"/>
              <a:gd name="T18" fmla="*/ 26 w 146"/>
              <a:gd name="T19" fmla="*/ 0 h 143"/>
              <a:gd name="T20" fmla="*/ 25 w 146"/>
              <a:gd name="T21" fmla="*/ 2 h 143"/>
              <a:gd name="T22" fmla="*/ 24 w 146"/>
              <a:gd name="T23" fmla="*/ 3 h 143"/>
              <a:gd name="T24" fmla="*/ 23 w 146"/>
              <a:gd name="T25" fmla="*/ 3 h 143"/>
              <a:gd name="T26" fmla="*/ 23 w 146"/>
              <a:gd name="T27" fmla="*/ 4 h 143"/>
              <a:gd name="T28" fmla="*/ 23 w 146"/>
              <a:gd name="T29" fmla="*/ 5 h 143"/>
              <a:gd name="T30" fmla="*/ 22 w 146"/>
              <a:gd name="T31" fmla="*/ 6 h 143"/>
              <a:gd name="T32" fmla="*/ 12 w 146"/>
              <a:gd name="T33" fmla="*/ 6 h 143"/>
              <a:gd name="T34" fmla="*/ 6 w 146"/>
              <a:gd name="T35" fmla="*/ 6 h 143"/>
              <a:gd name="T36" fmla="*/ 6 w 146"/>
              <a:gd name="T37" fmla="*/ 6 h 143"/>
              <a:gd name="T38" fmla="*/ 5 w 146"/>
              <a:gd name="T39" fmla="*/ 8 h 143"/>
              <a:gd name="T40" fmla="*/ 6 w 146"/>
              <a:gd name="T41" fmla="*/ 9 h 143"/>
              <a:gd name="T42" fmla="*/ 4 w 146"/>
              <a:gd name="T43" fmla="*/ 12 h 143"/>
              <a:gd name="T44" fmla="*/ 3 w 146"/>
              <a:gd name="T45" fmla="*/ 14 h 143"/>
              <a:gd name="T46" fmla="*/ 2 w 146"/>
              <a:gd name="T47" fmla="*/ 15 h 143"/>
              <a:gd name="T48" fmla="*/ 0 w 146"/>
              <a:gd name="T49" fmla="*/ 17 h 143"/>
              <a:gd name="T50" fmla="*/ 0 w 146"/>
              <a:gd name="T51" fmla="*/ 18 h 143"/>
              <a:gd name="T52" fmla="*/ 1 w 146"/>
              <a:gd name="T53" fmla="*/ 19 h 143"/>
              <a:gd name="T54" fmla="*/ 2 w 146"/>
              <a:gd name="T55" fmla="*/ 20 h 143"/>
              <a:gd name="T56" fmla="*/ 3 w 146"/>
              <a:gd name="T57" fmla="*/ 21 h 143"/>
              <a:gd name="T58" fmla="*/ 3 w 146"/>
              <a:gd name="T59" fmla="*/ 23 h 143"/>
              <a:gd name="T60" fmla="*/ 4 w 146"/>
              <a:gd name="T61" fmla="*/ 24 h 143"/>
              <a:gd name="T62" fmla="*/ 7 w 146"/>
              <a:gd name="T63" fmla="*/ 24 h 143"/>
              <a:gd name="T64" fmla="*/ 8 w 146"/>
              <a:gd name="T65" fmla="*/ 24 h 143"/>
              <a:gd name="T66" fmla="*/ 12 w 146"/>
              <a:gd name="T67" fmla="*/ 22 h 143"/>
              <a:gd name="T68" fmla="*/ 14 w 146"/>
              <a:gd name="T69" fmla="*/ 19 h 143"/>
              <a:gd name="T70" fmla="*/ 17 w 146"/>
              <a:gd name="T71" fmla="*/ 19 h 143"/>
              <a:gd name="T72" fmla="*/ 18 w 146"/>
              <a:gd name="T73" fmla="*/ 19 h 1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6"/>
              <a:gd name="T112" fmla="*/ 0 h 143"/>
              <a:gd name="T113" fmla="*/ 146 w 146"/>
              <a:gd name="T114" fmla="*/ 143 h 1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6" h="143">
                <a:moveTo>
                  <a:pt x="78" y="114"/>
                </a:moveTo>
                <a:lnTo>
                  <a:pt x="84" y="107"/>
                </a:lnTo>
                <a:lnTo>
                  <a:pt x="94" y="107"/>
                </a:lnTo>
                <a:lnTo>
                  <a:pt x="100" y="111"/>
                </a:lnTo>
                <a:lnTo>
                  <a:pt x="124" y="62"/>
                </a:lnTo>
                <a:lnTo>
                  <a:pt x="136" y="49"/>
                </a:lnTo>
                <a:lnTo>
                  <a:pt x="139" y="41"/>
                </a:lnTo>
                <a:lnTo>
                  <a:pt x="138" y="34"/>
                </a:lnTo>
                <a:lnTo>
                  <a:pt x="146" y="11"/>
                </a:lnTo>
                <a:lnTo>
                  <a:pt x="115" y="0"/>
                </a:lnTo>
                <a:lnTo>
                  <a:pt x="109" y="11"/>
                </a:lnTo>
                <a:lnTo>
                  <a:pt x="104" y="18"/>
                </a:lnTo>
                <a:lnTo>
                  <a:pt x="100" y="19"/>
                </a:lnTo>
                <a:lnTo>
                  <a:pt x="98" y="22"/>
                </a:lnTo>
                <a:lnTo>
                  <a:pt x="97" y="32"/>
                </a:lnTo>
                <a:lnTo>
                  <a:pt x="93" y="38"/>
                </a:lnTo>
                <a:lnTo>
                  <a:pt x="52" y="39"/>
                </a:lnTo>
                <a:lnTo>
                  <a:pt x="26" y="34"/>
                </a:lnTo>
                <a:lnTo>
                  <a:pt x="24" y="39"/>
                </a:lnTo>
                <a:lnTo>
                  <a:pt x="23" y="48"/>
                </a:lnTo>
                <a:lnTo>
                  <a:pt x="28" y="54"/>
                </a:lnTo>
                <a:lnTo>
                  <a:pt x="17" y="75"/>
                </a:lnTo>
                <a:lnTo>
                  <a:pt x="13" y="86"/>
                </a:lnTo>
                <a:lnTo>
                  <a:pt x="9" y="93"/>
                </a:lnTo>
                <a:lnTo>
                  <a:pt x="3" y="103"/>
                </a:lnTo>
                <a:lnTo>
                  <a:pt x="0" y="111"/>
                </a:lnTo>
                <a:lnTo>
                  <a:pt x="5" y="116"/>
                </a:lnTo>
                <a:lnTo>
                  <a:pt x="11" y="124"/>
                </a:lnTo>
                <a:lnTo>
                  <a:pt x="13" y="128"/>
                </a:lnTo>
                <a:lnTo>
                  <a:pt x="15" y="141"/>
                </a:lnTo>
                <a:lnTo>
                  <a:pt x="19" y="143"/>
                </a:lnTo>
                <a:lnTo>
                  <a:pt x="29" y="142"/>
                </a:lnTo>
                <a:lnTo>
                  <a:pt x="35" y="142"/>
                </a:lnTo>
                <a:lnTo>
                  <a:pt x="51" y="132"/>
                </a:lnTo>
                <a:lnTo>
                  <a:pt x="62" y="117"/>
                </a:lnTo>
                <a:lnTo>
                  <a:pt x="73" y="117"/>
                </a:lnTo>
                <a:lnTo>
                  <a:pt x="78" y="11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56" name="Freeform 354"/>
          <p:cNvSpPr>
            <a:spLocks/>
          </p:cNvSpPr>
          <p:nvPr/>
        </p:nvSpPr>
        <p:spPr bwMode="auto">
          <a:xfrm>
            <a:off x="6108189" y="5178907"/>
            <a:ext cx="28575" cy="17463"/>
          </a:xfrm>
          <a:custGeom>
            <a:avLst/>
            <a:gdLst>
              <a:gd name="T0" fmla="*/ 5 w 38"/>
              <a:gd name="T1" fmla="*/ 0 h 26"/>
              <a:gd name="T2" fmla="*/ 9 w 38"/>
              <a:gd name="T3" fmla="*/ 0 h 26"/>
              <a:gd name="T4" fmla="*/ 8 w 38"/>
              <a:gd name="T5" fmla="*/ 3 h 26"/>
              <a:gd name="T6" fmla="*/ 2 w 38"/>
              <a:gd name="T7" fmla="*/ 5 h 26"/>
              <a:gd name="T8" fmla="*/ 0 w 38"/>
              <a:gd name="T9" fmla="*/ 3 h 26"/>
              <a:gd name="T10" fmla="*/ 3 w 38"/>
              <a:gd name="T11" fmla="*/ 0 h 26"/>
              <a:gd name="T12" fmla="*/ 5 w 38"/>
              <a:gd name="T13" fmla="*/ 0 h 26"/>
              <a:gd name="T14" fmla="*/ 0 60000 65536"/>
              <a:gd name="T15" fmla="*/ 0 60000 65536"/>
              <a:gd name="T16" fmla="*/ 0 60000 65536"/>
              <a:gd name="T17" fmla="*/ 0 60000 65536"/>
              <a:gd name="T18" fmla="*/ 0 60000 65536"/>
              <a:gd name="T19" fmla="*/ 0 60000 65536"/>
              <a:gd name="T20" fmla="*/ 0 60000 65536"/>
              <a:gd name="T21" fmla="*/ 0 w 38"/>
              <a:gd name="T22" fmla="*/ 0 h 26"/>
              <a:gd name="T23" fmla="*/ 38 w 38"/>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6">
                <a:moveTo>
                  <a:pt x="24" y="0"/>
                </a:moveTo>
                <a:lnTo>
                  <a:pt x="38" y="1"/>
                </a:lnTo>
                <a:lnTo>
                  <a:pt x="33" y="14"/>
                </a:lnTo>
                <a:lnTo>
                  <a:pt x="9" y="26"/>
                </a:lnTo>
                <a:lnTo>
                  <a:pt x="0" y="18"/>
                </a:lnTo>
                <a:lnTo>
                  <a:pt x="12" y="3"/>
                </a:lnTo>
                <a:lnTo>
                  <a:pt x="24" y="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57" name="Freeform 355"/>
          <p:cNvSpPr>
            <a:spLocks/>
          </p:cNvSpPr>
          <p:nvPr/>
        </p:nvSpPr>
        <p:spPr bwMode="auto">
          <a:xfrm>
            <a:off x="6198677" y="4645507"/>
            <a:ext cx="147638" cy="203200"/>
          </a:xfrm>
          <a:custGeom>
            <a:avLst/>
            <a:gdLst>
              <a:gd name="T0" fmla="*/ 17 w 196"/>
              <a:gd name="T1" fmla="*/ 32 h 310"/>
              <a:gd name="T2" fmla="*/ 19 w 196"/>
              <a:gd name="T3" fmla="*/ 31 h 310"/>
              <a:gd name="T4" fmla="*/ 19 w 196"/>
              <a:gd name="T5" fmla="*/ 29 h 310"/>
              <a:gd name="T6" fmla="*/ 16 w 196"/>
              <a:gd name="T7" fmla="*/ 28 h 310"/>
              <a:gd name="T8" fmla="*/ 17 w 196"/>
              <a:gd name="T9" fmla="*/ 26 h 310"/>
              <a:gd name="T10" fmla="*/ 13 w 196"/>
              <a:gd name="T11" fmla="*/ 21 h 310"/>
              <a:gd name="T12" fmla="*/ 13 w 196"/>
              <a:gd name="T13" fmla="*/ 18 h 310"/>
              <a:gd name="T14" fmla="*/ 8 w 196"/>
              <a:gd name="T15" fmla="*/ 12 h 310"/>
              <a:gd name="T16" fmla="*/ 4 w 196"/>
              <a:gd name="T17" fmla="*/ 11 h 310"/>
              <a:gd name="T18" fmla="*/ 4 w 196"/>
              <a:gd name="T19" fmla="*/ 7 h 310"/>
              <a:gd name="T20" fmla="*/ 0 w 196"/>
              <a:gd name="T21" fmla="*/ 3 h 310"/>
              <a:gd name="T22" fmla="*/ 9 w 196"/>
              <a:gd name="T23" fmla="*/ 0 h 310"/>
              <a:gd name="T24" fmla="*/ 18 w 196"/>
              <a:gd name="T25" fmla="*/ 7 h 310"/>
              <a:gd name="T26" fmla="*/ 17 w 196"/>
              <a:gd name="T27" fmla="*/ 0 h 310"/>
              <a:gd name="T28" fmla="*/ 29 w 196"/>
              <a:gd name="T29" fmla="*/ 0 h 310"/>
              <a:gd name="T30" fmla="*/ 31 w 196"/>
              <a:gd name="T31" fmla="*/ 7 h 310"/>
              <a:gd name="T32" fmla="*/ 36 w 196"/>
              <a:gd name="T33" fmla="*/ 9 h 310"/>
              <a:gd name="T34" fmla="*/ 41 w 196"/>
              <a:gd name="T35" fmla="*/ 9 h 310"/>
              <a:gd name="T36" fmla="*/ 44 w 196"/>
              <a:gd name="T37" fmla="*/ 14 h 310"/>
              <a:gd name="T38" fmla="*/ 40 w 196"/>
              <a:gd name="T39" fmla="*/ 19 h 310"/>
              <a:gd name="T40" fmla="*/ 39 w 196"/>
              <a:gd name="T41" fmla="*/ 33 h 310"/>
              <a:gd name="T42" fmla="*/ 41 w 196"/>
              <a:gd name="T43" fmla="*/ 36 h 310"/>
              <a:gd name="T44" fmla="*/ 40 w 196"/>
              <a:gd name="T45" fmla="*/ 44 h 310"/>
              <a:gd name="T46" fmla="*/ 38 w 196"/>
              <a:gd name="T47" fmla="*/ 45 h 310"/>
              <a:gd name="T48" fmla="*/ 36 w 196"/>
              <a:gd name="T49" fmla="*/ 44 h 310"/>
              <a:gd name="T50" fmla="*/ 32 w 196"/>
              <a:gd name="T51" fmla="*/ 43 h 310"/>
              <a:gd name="T52" fmla="*/ 28 w 196"/>
              <a:gd name="T53" fmla="*/ 43 h 310"/>
              <a:gd name="T54" fmla="*/ 25 w 196"/>
              <a:gd name="T55" fmla="*/ 46 h 310"/>
              <a:gd name="T56" fmla="*/ 27 w 196"/>
              <a:gd name="T57" fmla="*/ 51 h 310"/>
              <a:gd name="T58" fmla="*/ 22 w 196"/>
              <a:gd name="T59" fmla="*/ 53 h 310"/>
              <a:gd name="T60" fmla="*/ 17 w 196"/>
              <a:gd name="T61" fmla="*/ 48 h 310"/>
              <a:gd name="T62" fmla="*/ 9 w 196"/>
              <a:gd name="T63" fmla="*/ 50 h 310"/>
              <a:gd name="T64" fmla="*/ 7 w 196"/>
              <a:gd name="T65" fmla="*/ 48 h 310"/>
              <a:gd name="T66" fmla="*/ 11 w 196"/>
              <a:gd name="T67" fmla="*/ 42 h 310"/>
              <a:gd name="T68" fmla="*/ 14 w 196"/>
              <a:gd name="T69" fmla="*/ 42 h 310"/>
              <a:gd name="T70" fmla="*/ 17 w 196"/>
              <a:gd name="T71" fmla="*/ 36 h 310"/>
              <a:gd name="T72" fmla="*/ 16 w 196"/>
              <a:gd name="T73" fmla="*/ 35 h 310"/>
              <a:gd name="T74" fmla="*/ 17 w 196"/>
              <a:gd name="T75" fmla="*/ 32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6"/>
              <a:gd name="T115" fmla="*/ 0 h 310"/>
              <a:gd name="T116" fmla="*/ 196 w 19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6" h="310">
                <a:moveTo>
                  <a:pt x="73" y="189"/>
                </a:moveTo>
                <a:lnTo>
                  <a:pt x="82" y="184"/>
                </a:lnTo>
                <a:lnTo>
                  <a:pt x="83" y="169"/>
                </a:lnTo>
                <a:lnTo>
                  <a:pt x="72" y="167"/>
                </a:lnTo>
                <a:lnTo>
                  <a:pt x="73" y="149"/>
                </a:lnTo>
                <a:lnTo>
                  <a:pt x="60" y="122"/>
                </a:lnTo>
                <a:lnTo>
                  <a:pt x="59" y="107"/>
                </a:lnTo>
                <a:lnTo>
                  <a:pt x="36" y="69"/>
                </a:lnTo>
                <a:lnTo>
                  <a:pt x="18" y="63"/>
                </a:lnTo>
                <a:lnTo>
                  <a:pt x="20" y="41"/>
                </a:lnTo>
                <a:lnTo>
                  <a:pt x="0" y="17"/>
                </a:lnTo>
                <a:lnTo>
                  <a:pt x="41" y="3"/>
                </a:lnTo>
                <a:lnTo>
                  <a:pt x="80" y="44"/>
                </a:lnTo>
                <a:lnTo>
                  <a:pt x="75" y="0"/>
                </a:lnTo>
                <a:lnTo>
                  <a:pt x="128" y="1"/>
                </a:lnTo>
                <a:lnTo>
                  <a:pt x="137" y="44"/>
                </a:lnTo>
                <a:lnTo>
                  <a:pt x="161" y="55"/>
                </a:lnTo>
                <a:lnTo>
                  <a:pt x="184" y="50"/>
                </a:lnTo>
                <a:lnTo>
                  <a:pt x="196" y="82"/>
                </a:lnTo>
                <a:lnTo>
                  <a:pt x="179" y="113"/>
                </a:lnTo>
                <a:lnTo>
                  <a:pt x="173" y="194"/>
                </a:lnTo>
                <a:lnTo>
                  <a:pt x="182" y="210"/>
                </a:lnTo>
                <a:lnTo>
                  <a:pt x="178" y="259"/>
                </a:lnTo>
                <a:lnTo>
                  <a:pt x="168" y="262"/>
                </a:lnTo>
                <a:lnTo>
                  <a:pt x="159" y="256"/>
                </a:lnTo>
                <a:lnTo>
                  <a:pt x="141" y="255"/>
                </a:lnTo>
                <a:lnTo>
                  <a:pt x="124" y="253"/>
                </a:lnTo>
                <a:lnTo>
                  <a:pt x="110" y="268"/>
                </a:lnTo>
                <a:lnTo>
                  <a:pt x="120" y="299"/>
                </a:lnTo>
                <a:lnTo>
                  <a:pt x="96" y="310"/>
                </a:lnTo>
                <a:lnTo>
                  <a:pt x="73" y="284"/>
                </a:lnTo>
                <a:lnTo>
                  <a:pt x="42" y="290"/>
                </a:lnTo>
                <a:lnTo>
                  <a:pt x="31" y="281"/>
                </a:lnTo>
                <a:lnTo>
                  <a:pt x="50" y="245"/>
                </a:lnTo>
                <a:lnTo>
                  <a:pt x="63" y="246"/>
                </a:lnTo>
                <a:lnTo>
                  <a:pt x="75" y="210"/>
                </a:lnTo>
                <a:lnTo>
                  <a:pt x="69" y="204"/>
                </a:lnTo>
                <a:lnTo>
                  <a:pt x="73" y="189"/>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58" name="Freeform 356"/>
          <p:cNvSpPr>
            <a:spLocks/>
          </p:cNvSpPr>
          <p:nvPr/>
        </p:nvSpPr>
        <p:spPr bwMode="auto">
          <a:xfrm>
            <a:off x="6149464" y="4656620"/>
            <a:ext cx="111125" cy="187325"/>
          </a:xfrm>
          <a:custGeom>
            <a:avLst/>
            <a:gdLst>
              <a:gd name="T0" fmla="*/ 2 w 148"/>
              <a:gd name="T1" fmla="*/ 24 h 286"/>
              <a:gd name="T2" fmla="*/ 5 w 148"/>
              <a:gd name="T3" fmla="*/ 19 h 286"/>
              <a:gd name="T4" fmla="*/ 10 w 148"/>
              <a:gd name="T5" fmla="*/ 13 h 286"/>
              <a:gd name="T6" fmla="*/ 9 w 148"/>
              <a:gd name="T7" fmla="*/ 11 h 286"/>
              <a:gd name="T8" fmla="*/ 10 w 148"/>
              <a:gd name="T9" fmla="*/ 2 h 286"/>
              <a:gd name="T10" fmla="*/ 15 w 148"/>
              <a:gd name="T11" fmla="*/ 0 h 286"/>
              <a:gd name="T12" fmla="*/ 19 w 148"/>
              <a:gd name="T13" fmla="*/ 4 h 286"/>
              <a:gd name="T14" fmla="*/ 18 w 148"/>
              <a:gd name="T15" fmla="*/ 8 h 286"/>
              <a:gd name="T16" fmla="*/ 23 w 148"/>
              <a:gd name="T17" fmla="*/ 9 h 286"/>
              <a:gd name="T18" fmla="*/ 28 w 148"/>
              <a:gd name="T19" fmla="*/ 15 h 286"/>
              <a:gd name="T20" fmla="*/ 28 w 148"/>
              <a:gd name="T21" fmla="*/ 18 h 286"/>
              <a:gd name="T22" fmla="*/ 31 w 148"/>
              <a:gd name="T23" fmla="*/ 22 h 286"/>
              <a:gd name="T24" fmla="*/ 31 w 148"/>
              <a:gd name="T25" fmla="*/ 26 h 286"/>
              <a:gd name="T26" fmla="*/ 33 w 148"/>
              <a:gd name="T27" fmla="*/ 26 h 286"/>
              <a:gd name="T28" fmla="*/ 33 w 148"/>
              <a:gd name="T29" fmla="*/ 28 h 286"/>
              <a:gd name="T30" fmla="*/ 31 w 148"/>
              <a:gd name="T31" fmla="*/ 29 h 286"/>
              <a:gd name="T32" fmla="*/ 30 w 148"/>
              <a:gd name="T33" fmla="*/ 32 h 286"/>
              <a:gd name="T34" fmla="*/ 31 w 148"/>
              <a:gd name="T35" fmla="*/ 33 h 286"/>
              <a:gd name="T36" fmla="*/ 29 w 148"/>
              <a:gd name="T37" fmla="*/ 39 h 286"/>
              <a:gd name="T38" fmla="*/ 26 w 148"/>
              <a:gd name="T39" fmla="*/ 39 h 286"/>
              <a:gd name="T40" fmla="*/ 21 w 148"/>
              <a:gd name="T41" fmla="*/ 45 h 286"/>
              <a:gd name="T42" fmla="*/ 13 w 148"/>
              <a:gd name="T43" fmla="*/ 45 h 286"/>
              <a:gd name="T44" fmla="*/ 11 w 148"/>
              <a:gd name="T45" fmla="*/ 49 h 286"/>
              <a:gd name="T46" fmla="*/ 9 w 148"/>
              <a:gd name="T47" fmla="*/ 47 h 286"/>
              <a:gd name="T48" fmla="*/ 8 w 148"/>
              <a:gd name="T49" fmla="*/ 42 h 286"/>
              <a:gd name="T50" fmla="*/ 3 w 148"/>
              <a:gd name="T51" fmla="*/ 42 h 286"/>
              <a:gd name="T52" fmla="*/ 2 w 148"/>
              <a:gd name="T53" fmla="*/ 40 h 286"/>
              <a:gd name="T54" fmla="*/ 3 w 148"/>
              <a:gd name="T55" fmla="*/ 38 h 286"/>
              <a:gd name="T56" fmla="*/ 4 w 148"/>
              <a:gd name="T57" fmla="*/ 35 h 286"/>
              <a:gd name="T58" fmla="*/ 0 w 148"/>
              <a:gd name="T59" fmla="*/ 32 h 286"/>
              <a:gd name="T60" fmla="*/ 2 w 148"/>
              <a:gd name="T61" fmla="*/ 28 h 286"/>
              <a:gd name="T62" fmla="*/ 2 w 148"/>
              <a:gd name="T63" fmla="*/ 24 h 2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
              <a:gd name="T97" fmla="*/ 0 h 286"/>
              <a:gd name="T98" fmla="*/ 148 w 148"/>
              <a:gd name="T99" fmla="*/ 286 h 2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 h="286">
                <a:moveTo>
                  <a:pt x="11" y="142"/>
                </a:moveTo>
                <a:lnTo>
                  <a:pt x="23" y="112"/>
                </a:lnTo>
                <a:lnTo>
                  <a:pt x="46" y="77"/>
                </a:lnTo>
                <a:lnTo>
                  <a:pt x="41" y="65"/>
                </a:lnTo>
                <a:lnTo>
                  <a:pt x="45" y="14"/>
                </a:lnTo>
                <a:lnTo>
                  <a:pt x="65" y="0"/>
                </a:lnTo>
                <a:lnTo>
                  <a:pt x="85" y="24"/>
                </a:lnTo>
                <a:lnTo>
                  <a:pt x="83" y="46"/>
                </a:lnTo>
                <a:lnTo>
                  <a:pt x="101" y="52"/>
                </a:lnTo>
                <a:lnTo>
                  <a:pt x="124" y="90"/>
                </a:lnTo>
                <a:lnTo>
                  <a:pt x="125" y="105"/>
                </a:lnTo>
                <a:lnTo>
                  <a:pt x="138" y="132"/>
                </a:lnTo>
                <a:lnTo>
                  <a:pt x="137" y="150"/>
                </a:lnTo>
                <a:lnTo>
                  <a:pt x="148" y="152"/>
                </a:lnTo>
                <a:lnTo>
                  <a:pt x="147" y="167"/>
                </a:lnTo>
                <a:lnTo>
                  <a:pt x="138" y="172"/>
                </a:lnTo>
                <a:lnTo>
                  <a:pt x="134" y="187"/>
                </a:lnTo>
                <a:lnTo>
                  <a:pt x="140" y="193"/>
                </a:lnTo>
                <a:lnTo>
                  <a:pt x="128" y="229"/>
                </a:lnTo>
                <a:lnTo>
                  <a:pt x="115" y="228"/>
                </a:lnTo>
                <a:lnTo>
                  <a:pt x="96" y="264"/>
                </a:lnTo>
                <a:lnTo>
                  <a:pt x="58" y="267"/>
                </a:lnTo>
                <a:lnTo>
                  <a:pt x="51" y="286"/>
                </a:lnTo>
                <a:lnTo>
                  <a:pt x="38" y="276"/>
                </a:lnTo>
                <a:lnTo>
                  <a:pt x="33" y="250"/>
                </a:lnTo>
                <a:lnTo>
                  <a:pt x="14" y="246"/>
                </a:lnTo>
                <a:lnTo>
                  <a:pt x="10" y="237"/>
                </a:lnTo>
                <a:lnTo>
                  <a:pt x="15" y="224"/>
                </a:lnTo>
                <a:lnTo>
                  <a:pt x="16" y="207"/>
                </a:lnTo>
                <a:lnTo>
                  <a:pt x="0" y="187"/>
                </a:lnTo>
                <a:lnTo>
                  <a:pt x="11" y="162"/>
                </a:lnTo>
                <a:lnTo>
                  <a:pt x="11" y="14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59" name="Freeform 357"/>
          <p:cNvSpPr>
            <a:spLocks/>
          </p:cNvSpPr>
          <p:nvPr/>
        </p:nvSpPr>
        <p:spPr bwMode="auto">
          <a:xfrm>
            <a:off x="6087552" y="4818545"/>
            <a:ext cx="119063" cy="166688"/>
          </a:xfrm>
          <a:custGeom>
            <a:avLst/>
            <a:gdLst>
              <a:gd name="T0" fmla="*/ 34 w 158"/>
              <a:gd name="T1" fmla="*/ 19 h 255"/>
              <a:gd name="T2" fmla="*/ 36 w 158"/>
              <a:gd name="T3" fmla="*/ 13 h 255"/>
              <a:gd name="T4" fmla="*/ 30 w 158"/>
              <a:gd name="T5" fmla="*/ 10 h 255"/>
              <a:gd name="T6" fmla="*/ 30 w 158"/>
              <a:gd name="T7" fmla="*/ 7 h 255"/>
              <a:gd name="T8" fmla="*/ 27 w 158"/>
              <a:gd name="T9" fmla="*/ 5 h 255"/>
              <a:gd name="T10" fmla="*/ 26 w 158"/>
              <a:gd name="T11" fmla="*/ 1 h 255"/>
              <a:gd name="T12" fmla="*/ 22 w 158"/>
              <a:gd name="T13" fmla="*/ 0 h 255"/>
              <a:gd name="T14" fmla="*/ 21 w 158"/>
              <a:gd name="T15" fmla="*/ 2 h 255"/>
              <a:gd name="T16" fmla="*/ 22 w 158"/>
              <a:gd name="T17" fmla="*/ 5 h 255"/>
              <a:gd name="T18" fmla="*/ 21 w 158"/>
              <a:gd name="T19" fmla="*/ 6 h 255"/>
              <a:gd name="T20" fmla="*/ 19 w 158"/>
              <a:gd name="T21" fmla="*/ 11 h 255"/>
              <a:gd name="T22" fmla="*/ 18 w 158"/>
              <a:gd name="T23" fmla="*/ 13 h 255"/>
              <a:gd name="T24" fmla="*/ 19 w 158"/>
              <a:gd name="T25" fmla="*/ 16 h 255"/>
              <a:gd name="T26" fmla="*/ 18 w 158"/>
              <a:gd name="T27" fmla="*/ 18 h 255"/>
              <a:gd name="T28" fmla="*/ 15 w 158"/>
              <a:gd name="T29" fmla="*/ 18 h 255"/>
              <a:gd name="T30" fmla="*/ 9 w 158"/>
              <a:gd name="T31" fmla="*/ 15 h 255"/>
              <a:gd name="T32" fmla="*/ 7 w 158"/>
              <a:gd name="T33" fmla="*/ 17 h 255"/>
              <a:gd name="T34" fmla="*/ 7 w 158"/>
              <a:gd name="T35" fmla="*/ 20 h 255"/>
              <a:gd name="T36" fmla="*/ 4 w 158"/>
              <a:gd name="T37" fmla="*/ 22 h 255"/>
              <a:gd name="T38" fmla="*/ 5 w 158"/>
              <a:gd name="T39" fmla="*/ 26 h 255"/>
              <a:gd name="T40" fmla="*/ 4 w 158"/>
              <a:gd name="T41" fmla="*/ 27 h 255"/>
              <a:gd name="T42" fmla="*/ 2 w 158"/>
              <a:gd name="T43" fmla="*/ 27 h 255"/>
              <a:gd name="T44" fmla="*/ 0 w 158"/>
              <a:gd name="T45" fmla="*/ 28 h 255"/>
              <a:gd name="T46" fmla="*/ 0 w 158"/>
              <a:gd name="T47" fmla="*/ 31 h 255"/>
              <a:gd name="T48" fmla="*/ 0 w 158"/>
              <a:gd name="T49" fmla="*/ 33 h 255"/>
              <a:gd name="T50" fmla="*/ 2 w 158"/>
              <a:gd name="T51" fmla="*/ 35 h 255"/>
              <a:gd name="T52" fmla="*/ 3 w 158"/>
              <a:gd name="T53" fmla="*/ 36 h 255"/>
              <a:gd name="T54" fmla="*/ 7 w 158"/>
              <a:gd name="T55" fmla="*/ 34 h 255"/>
              <a:gd name="T56" fmla="*/ 10 w 158"/>
              <a:gd name="T57" fmla="*/ 35 h 255"/>
              <a:gd name="T58" fmla="*/ 12 w 158"/>
              <a:gd name="T59" fmla="*/ 43 h 255"/>
              <a:gd name="T60" fmla="*/ 18 w 158"/>
              <a:gd name="T61" fmla="*/ 41 h 255"/>
              <a:gd name="T62" fmla="*/ 20 w 158"/>
              <a:gd name="T63" fmla="*/ 42 h 255"/>
              <a:gd name="T64" fmla="*/ 28 w 158"/>
              <a:gd name="T65" fmla="*/ 40 h 255"/>
              <a:gd name="T66" fmla="*/ 29 w 158"/>
              <a:gd name="T67" fmla="*/ 41 h 255"/>
              <a:gd name="T68" fmla="*/ 34 w 158"/>
              <a:gd name="T69" fmla="*/ 39 h 255"/>
              <a:gd name="T70" fmla="*/ 32 w 158"/>
              <a:gd name="T71" fmla="*/ 36 h 255"/>
              <a:gd name="T72" fmla="*/ 31 w 158"/>
              <a:gd name="T73" fmla="*/ 33 h 255"/>
              <a:gd name="T74" fmla="*/ 34 w 158"/>
              <a:gd name="T75" fmla="*/ 32 h 255"/>
              <a:gd name="T76" fmla="*/ 29 w 158"/>
              <a:gd name="T77" fmla="*/ 29 h 255"/>
              <a:gd name="T78" fmla="*/ 29 w 158"/>
              <a:gd name="T79" fmla="*/ 22 h 255"/>
              <a:gd name="T80" fmla="*/ 34 w 158"/>
              <a:gd name="T81" fmla="*/ 19 h 2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8"/>
              <a:gd name="T124" fmla="*/ 0 h 255"/>
              <a:gd name="T125" fmla="*/ 158 w 158"/>
              <a:gd name="T126" fmla="*/ 255 h 2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8" h="255">
                <a:moveTo>
                  <a:pt x="152" y="112"/>
                </a:moveTo>
                <a:lnTo>
                  <a:pt x="158" y="76"/>
                </a:lnTo>
                <a:lnTo>
                  <a:pt x="133" y="59"/>
                </a:lnTo>
                <a:lnTo>
                  <a:pt x="134" y="40"/>
                </a:lnTo>
                <a:lnTo>
                  <a:pt x="121" y="30"/>
                </a:lnTo>
                <a:lnTo>
                  <a:pt x="116" y="4"/>
                </a:lnTo>
                <a:lnTo>
                  <a:pt x="97" y="0"/>
                </a:lnTo>
                <a:lnTo>
                  <a:pt x="95" y="12"/>
                </a:lnTo>
                <a:lnTo>
                  <a:pt x="98" y="30"/>
                </a:lnTo>
                <a:lnTo>
                  <a:pt x="92" y="36"/>
                </a:lnTo>
                <a:lnTo>
                  <a:pt x="85" y="66"/>
                </a:lnTo>
                <a:lnTo>
                  <a:pt x="80" y="78"/>
                </a:lnTo>
                <a:lnTo>
                  <a:pt x="85" y="93"/>
                </a:lnTo>
                <a:lnTo>
                  <a:pt x="77" y="106"/>
                </a:lnTo>
                <a:lnTo>
                  <a:pt x="67" y="106"/>
                </a:lnTo>
                <a:lnTo>
                  <a:pt x="43" y="87"/>
                </a:lnTo>
                <a:lnTo>
                  <a:pt x="29" y="100"/>
                </a:lnTo>
                <a:lnTo>
                  <a:pt x="29" y="116"/>
                </a:lnTo>
                <a:lnTo>
                  <a:pt x="20" y="128"/>
                </a:lnTo>
                <a:lnTo>
                  <a:pt x="22" y="154"/>
                </a:lnTo>
                <a:lnTo>
                  <a:pt x="17" y="159"/>
                </a:lnTo>
                <a:lnTo>
                  <a:pt x="10" y="158"/>
                </a:lnTo>
                <a:lnTo>
                  <a:pt x="1" y="168"/>
                </a:lnTo>
                <a:lnTo>
                  <a:pt x="0" y="182"/>
                </a:lnTo>
                <a:lnTo>
                  <a:pt x="3" y="192"/>
                </a:lnTo>
                <a:lnTo>
                  <a:pt x="9" y="207"/>
                </a:lnTo>
                <a:lnTo>
                  <a:pt x="15" y="211"/>
                </a:lnTo>
                <a:lnTo>
                  <a:pt x="32" y="202"/>
                </a:lnTo>
                <a:lnTo>
                  <a:pt x="45" y="207"/>
                </a:lnTo>
                <a:lnTo>
                  <a:pt x="54" y="255"/>
                </a:lnTo>
                <a:lnTo>
                  <a:pt x="80" y="241"/>
                </a:lnTo>
                <a:lnTo>
                  <a:pt x="89" y="247"/>
                </a:lnTo>
                <a:lnTo>
                  <a:pt x="122" y="235"/>
                </a:lnTo>
                <a:lnTo>
                  <a:pt x="130" y="240"/>
                </a:lnTo>
                <a:lnTo>
                  <a:pt x="151" y="229"/>
                </a:lnTo>
                <a:lnTo>
                  <a:pt x="143" y="213"/>
                </a:lnTo>
                <a:lnTo>
                  <a:pt x="138" y="193"/>
                </a:lnTo>
                <a:lnTo>
                  <a:pt x="150" y="186"/>
                </a:lnTo>
                <a:lnTo>
                  <a:pt x="129" y="173"/>
                </a:lnTo>
                <a:lnTo>
                  <a:pt x="130" y="128"/>
                </a:lnTo>
                <a:lnTo>
                  <a:pt x="152" y="11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60" name="Freeform 358"/>
          <p:cNvSpPr>
            <a:spLocks/>
          </p:cNvSpPr>
          <p:nvPr/>
        </p:nvSpPr>
        <p:spPr bwMode="auto">
          <a:xfrm>
            <a:off x="6033577" y="4778857"/>
            <a:ext cx="128588" cy="174625"/>
          </a:xfrm>
          <a:custGeom>
            <a:avLst/>
            <a:gdLst>
              <a:gd name="T0" fmla="*/ 5 w 170"/>
              <a:gd name="T1" fmla="*/ 35 h 266"/>
              <a:gd name="T2" fmla="*/ 8 w 170"/>
              <a:gd name="T3" fmla="*/ 45 h 266"/>
              <a:gd name="T4" fmla="*/ 17 w 170"/>
              <a:gd name="T5" fmla="*/ 43 h 266"/>
              <a:gd name="T6" fmla="*/ 16 w 170"/>
              <a:gd name="T7" fmla="*/ 41 h 266"/>
              <a:gd name="T8" fmla="*/ 16 w 170"/>
              <a:gd name="T9" fmla="*/ 39 h 266"/>
              <a:gd name="T10" fmla="*/ 19 w 170"/>
              <a:gd name="T11" fmla="*/ 37 h 266"/>
              <a:gd name="T12" fmla="*/ 20 w 170"/>
              <a:gd name="T13" fmla="*/ 37 h 266"/>
              <a:gd name="T14" fmla="*/ 21 w 170"/>
              <a:gd name="T15" fmla="*/ 36 h 266"/>
              <a:gd name="T16" fmla="*/ 20 w 170"/>
              <a:gd name="T17" fmla="*/ 32 h 266"/>
              <a:gd name="T18" fmla="*/ 23 w 170"/>
              <a:gd name="T19" fmla="*/ 30 h 266"/>
              <a:gd name="T20" fmla="*/ 23 w 170"/>
              <a:gd name="T21" fmla="*/ 27 h 266"/>
              <a:gd name="T22" fmla="*/ 26 w 170"/>
              <a:gd name="T23" fmla="*/ 25 h 266"/>
              <a:gd name="T24" fmla="*/ 31 w 170"/>
              <a:gd name="T25" fmla="*/ 28 h 266"/>
              <a:gd name="T26" fmla="*/ 34 w 170"/>
              <a:gd name="T27" fmla="*/ 28 h 266"/>
              <a:gd name="T28" fmla="*/ 35 w 170"/>
              <a:gd name="T29" fmla="*/ 26 h 266"/>
              <a:gd name="T30" fmla="*/ 34 w 170"/>
              <a:gd name="T31" fmla="*/ 24 h 266"/>
              <a:gd name="T32" fmla="*/ 35 w 170"/>
              <a:gd name="T33" fmla="*/ 22 h 266"/>
              <a:gd name="T34" fmla="*/ 37 w 170"/>
              <a:gd name="T35" fmla="*/ 16 h 266"/>
              <a:gd name="T36" fmla="*/ 39 w 170"/>
              <a:gd name="T37" fmla="*/ 15 h 266"/>
              <a:gd name="T38" fmla="*/ 38 w 170"/>
              <a:gd name="T39" fmla="*/ 12 h 266"/>
              <a:gd name="T40" fmla="*/ 38 w 170"/>
              <a:gd name="T41" fmla="*/ 10 h 266"/>
              <a:gd name="T42" fmla="*/ 37 w 170"/>
              <a:gd name="T43" fmla="*/ 9 h 266"/>
              <a:gd name="T44" fmla="*/ 39 w 170"/>
              <a:gd name="T45" fmla="*/ 6 h 266"/>
              <a:gd name="T46" fmla="*/ 39 w 170"/>
              <a:gd name="T47" fmla="*/ 3 h 266"/>
              <a:gd name="T48" fmla="*/ 35 w 170"/>
              <a:gd name="T49" fmla="*/ 0 h 266"/>
              <a:gd name="T50" fmla="*/ 24 w 170"/>
              <a:gd name="T51" fmla="*/ 3 h 266"/>
              <a:gd name="T52" fmla="*/ 21 w 170"/>
              <a:gd name="T53" fmla="*/ 2 h 266"/>
              <a:gd name="T54" fmla="*/ 20 w 170"/>
              <a:gd name="T55" fmla="*/ 3 h 266"/>
              <a:gd name="T56" fmla="*/ 14 w 170"/>
              <a:gd name="T57" fmla="*/ 6 h 266"/>
              <a:gd name="T58" fmla="*/ 13 w 170"/>
              <a:gd name="T59" fmla="*/ 4 h 266"/>
              <a:gd name="T60" fmla="*/ 12 w 170"/>
              <a:gd name="T61" fmla="*/ 4 h 266"/>
              <a:gd name="T62" fmla="*/ 11 w 170"/>
              <a:gd name="T63" fmla="*/ 5 h 266"/>
              <a:gd name="T64" fmla="*/ 7 w 170"/>
              <a:gd name="T65" fmla="*/ 5 h 266"/>
              <a:gd name="T66" fmla="*/ 1 w 170"/>
              <a:gd name="T67" fmla="*/ 7 h 266"/>
              <a:gd name="T68" fmla="*/ 0 w 170"/>
              <a:gd name="T69" fmla="*/ 16 h 266"/>
              <a:gd name="T70" fmla="*/ 5 w 170"/>
              <a:gd name="T71" fmla="*/ 23 h 266"/>
              <a:gd name="T72" fmla="*/ 8 w 170"/>
              <a:gd name="T73" fmla="*/ 32 h 266"/>
              <a:gd name="T74" fmla="*/ 5 w 170"/>
              <a:gd name="T75" fmla="*/ 35 h 2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0"/>
              <a:gd name="T115" fmla="*/ 0 h 266"/>
              <a:gd name="T116" fmla="*/ 170 w 170"/>
              <a:gd name="T117" fmla="*/ 266 h 2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0" h="266">
                <a:moveTo>
                  <a:pt x="22" y="206"/>
                </a:moveTo>
                <a:lnTo>
                  <a:pt x="36" y="266"/>
                </a:lnTo>
                <a:lnTo>
                  <a:pt x="74" y="251"/>
                </a:lnTo>
                <a:lnTo>
                  <a:pt x="71" y="241"/>
                </a:lnTo>
                <a:lnTo>
                  <a:pt x="72" y="227"/>
                </a:lnTo>
                <a:lnTo>
                  <a:pt x="81" y="217"/>
                </a:lnTo>
                <a:lnTo>
                  <a:pt x="88" y="218"/>
                </a:lnTo>
                <a:lnTo>
                  <a:pt x="93" y="213"/>
                </a:lnTo>
                <a:lnTo>
                  <a:pt x="91" y="187"/>
                </a:lnTo>
                <a:lnTo>
                  <a:pt x="100" y="175"/>
                </a:lnTo>
                <a:lnTo>
                  <a:pt x="100" y="159"/>
                </a:lnTo>
                <a:lnTo>
                  <a:pt x="114" y="146"/>
                </a:lnTo>
                <a:lnTo>
                  <a:pt x="138" y="165"/>
                </a:lnTo>
                <a:lnTo>
                  <a:pt x="148" y="165"/>
                </a:lnTo>
                <a:lnTo>
                  <a:pt x="156" y="152"/>
                </a:lnTo>
                <a:lnTo>
                  <a:pt x="151" y="137"/>
                </a:lnTo>
                <a:lnTo>
                  <a:pt x="156" y="125"/>
                </a:lnTo>
                <a:lnTo>
                  <a:pt x="163" y="95"/>
                </a:lnTo>
                <a:lnTo>
                  <a:pt x="169" y="89"/>
                </a:lnTo>
                <a:lnTo>
                  <a:pt x="166" y="71"/>
                </a:lnTo>
                <a:lnTo>
                  <a:pt x="168" y="59"/>
                </a:lnTo>
                <a:lnTo>
                  <a:pt x="164" y="50"/>
                </a:lnTo>
                <a:lnTo>
                  <a:pt x="169" y="37"/>
                </a:lnTo>
                <a:lnTo>
                  <a:pt x="170" y="20"/>
                </a:lnTo>
                <a:lnTo>
                  <a:pt x="154" y="0"/>
                </a:lnTo>
                <a:lnTo>
                  <a:pt x="107" y="20"/>
                </a:lnTo>
                <a:lnTo>
                  <a:pt x="92" y="9"/>
                </a:lnTo>
                <a:lnTo>
                  <a:pt x="89" y="18"/>
                </a:lnTo>
                <a:lnTo>
                  <a:pt x="64" y="35"/>
                </a:lnTo>
                <a:lnTo>
                  <a:pt x="59" y="22"/>
                </a:lnTo>
                <a:lnTo>
                  <a:pt x="52" y="23"/>
                </a:lnTo>
                <a:lnTo>
                  <a:pt x="49" y="29"/>
                </a:lnTo>
                <a:lnTo>
                  <a:pt x="29" y="27"/>
                </a:lnTo>
                <a:lnTo>
                  <a:pt x="5" y="41"/>
                </a:lnTo>
                <a:lnTo>
                  <a:pt x="0" y="94"/>
                </a:lnTo>
                <a:lnTo>
                  <a:pt x="22" y="134"/>
                </a:lnTo>
                <a:lnTo>
                  <a:pt x="35" y="188"/>
                </a:lnTo>
                <a:lnTo>
                  <a:pt x="22" y="20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61" name="Freeform 359"/>
          <p:cNvSpPr>
            <a:spLocks/>
          </p:cNvSpPr>
          <p:nvPr/>
        </p:nvSpPr>
        <p:spPr bwMode="auto">
          <a:xfrm>
            <a:off x="6185977" y="4828070"/>
            <a:ext cx="90488" cy="142875"/>
          </a:xfrm>
          <a:custGeom>
            <a:avLst/>
            <a:gdLst>
              <a:gd name="T0" fmla="*/ 5 w 121"/>
              <a:gd name="T1" fmla="*/ 16 h 218"/>
              <a:gd name="T2" fmla="*/ 7 w 121"/>
              <a:gd name="T3" fmla="*/ 10 h 218"/>
              <a:gd name="T4" fmla="*/ 1 w 121"/>
              <a:gd name="T5" fmla="*/ 7 h 218"/>
              <a:gd name="T6" fmla="*/ 1 w 121"/>
              <a:gd name="T7" fmla="*/ 4 h 218"/>
              <a:gd name="T8" fmla="*/ 3 w 121"/>
              <a:gd name="T9" fmla="*/ 0 h 218"/>
              <a:gd name="T10" fmla="*/ 11 w 121"/>
              <a:gd name="T11" fmla="*/ 0 h 218"/>
              <a:gd name="T12" fmla="*/ 14 w 121"/>
              <a:gd name="T13" fmla="*/ 2 h 218"/>
              <a:gd name="T14" fmla="*/ 20 w 121"/>
              <a:gd name="T15" fmla="*/ 0 h 218"/>
              <a:gd name="T16" fmla="*/ 25 w 121"/>
              <a:gd name="T17" fmla="*/ 5 h 218"/>
              <a:gd name="T18" fmla="*/ 27 w 121"/>
              <a:gd name="T19" fmla="*/ 11 h 218"/>
              <a:gd name="T20" fmla="*/ 23 w 121"/>
              <a:gd name="T21" fmla="*/ 17 h 218"/>
              <a:gd name="T22" fmla="*/ 20 w 121"/>
              <a:gd name="T23" fmla="*/ 20 h 218"/>
              <a:gd name="T24" fmla="*/ 18 w 121"/>
              <a:gd name="T25" fmla="*/ 30 h 218"/>
              <a:gd name="T26" fmla="*/ 15 w 121"/>
              <a:gd name="T27" fmla="*/ 33 h 218"/>
              <a:gd name="T28" fmla="*/ 16 w 121"/>
              <a:gd name="T29" fmla="*/ 37 h 218"/>
              <a:gd name="T30" fmla="*/ 8 w 121"/>
              <a:gd name="T31" fmla="*/ 35 h 218"/>
              <a:gd name="T32" fmla="*/ 5 w 121"/>
              <a:gd name="T33" fmla="*/ 36 h 218"/>
              <a:gd name="T34" fmla="*/ 3 w 121"/>
              <a:gd name="T35" fmla="*/ 33 h 218"/>
              <a:gd name="T36" fmla="*/ 2 w 121"/>
              <a:gd name="T37" fmla="*/ 30 h 218"/>
              <a:gd name="T38" fmla="*/ 5 w 121"/>
              <a:gd name="T39" fmla="*/ 28 h 218"/>
              <a:gd name="T40" fmla="*/ 0 w 121"/>
              <a:gd name="T41" fmla="*/ 26 h 218"/>
              <a:gd name="T42" fmla="*/ 0 w 121"/>
              <a:gd name="T43" fmla="*/ 19 h 218"/>
              <a:gd name="T44" fmla="*/ 5 w 121"/>
              <a:gd name="T45" fmla="*/ 16 h 2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1"/>
              <a:gd name="T70" fmla="*/ 0 h 218"/>
              <a:gd name="T71" fmla="*/ 121 w 121"/>
              <a:gd name="T72" fmla="*/ 218 h 2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1" h="218">
                <a:moveTo>
                  <a:pt x="23" y="94"/>
                </a:moveTo>
                <a:lnTo>
                  <a:pt x="29" y="58"/>
                </a:lnTo>
                <a:lnTo>
                  <a:pt x="4" y="41"/>
                </a:lnTo>
                <a:lnTo>
                  <a:pt x="5" y="22"/>
                </a:lnTo>
                <a:lnTo>
                  <a:pt x="12" y="3"/>
                </a:lnTo>
                <a:lnTo>
                  <a:pt x="50" y="0"/>
                </a:lnTo>
                <a:lnTo>
                  <a:pt x="61" y="9"/>
                </a:lnTo>
                <a:lnTo>
                  <a:pt x="92" y="3"/>
                </a:lnTo>
                <a:lnTo>
                  <a:pt x="115" y="29"/>
                </a:lnTo>
                <a:lnTo>
                  <a:pt x="121" y="66"/>
                </a:lnTo>
                <a:lnTo>
                  <a:pt x="105" y="101"/>
                </a:lnTo>
                <a:lnTo>
                  <a:pt x="92" y="117"/>
                </a:lnTo>
                <a:lnTo>
                  <a:pt x="80" y="178"/>
                </a:lnTo>
                <a:lnTo>
                  <a:pt x="68" y="193"/>
                </a:lnTo>
                <a:lnTo>
                  <a:pt x="69" y="218"/>
                </a:lnTo>
                <a:lnTo>
                  <a:pt x="36" y="203"/>
                </a:lnTo>
                <a:lnTo>
                  <a:pt x="22" y="211"/>
                </a:lnTo>
                <a:lnTo>
                  <a:pt x="14" y="195"/>
                </a:lnTo>
                <a:lnTo>
                  <a:pt x="9" y="175"/>
                </a:lnTo>
                <a:lnTo>
                  <a:pt x="21" y="168"/>
                </a:lnTo>
                <a:lnTo>
                  <a:pt x="0" y="155"/>
                </a:lnTo>
                <a:lnTo>
                  <a:pt x="1" y="110"/>
                </a:lnTo>
                <a:lnTo>
                  <a:pt x="23" y="9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62" name="Freeform 360"/>
          <p:cNvSpPr>
            <a:spLocks/>
          </p:cNvSpPr>
          <p:nvPr/>
        </p:nvSpPr>
        <p:spPr bwMode="auto">
          <a:xfrm>
            <a:off x="6263764" y="4810607"/>
            <a:ext cx="120650" cy="128588"/>
          </a:xfrm>
          <a:custGeom>
            <a:avLst/>
            <a:gdLst>
              <a:gd name="T0" fmla="*/ 27 w 160"/>
              <a:gd name="T1" fmla="*/ 21 h 196"/>
              <a:gd name="T2" fmla="*/ 35 w 160"/>
              <a:gd name="T3" fmla="*/ 21 h 196"/>
              <a:gd name="T4" fmla="*/ 36 w 160"/>
              <a:gd name="T5" fmla="*/ 23 h 196"/>
              <a:gd name="T6" fmla="*/ 32 w 160"/>
              <a:gd name="T7" fmla="*/ 25 h 196"/>
              <a:gd name="T8" fmla="*/ 28 w 160"/>
              <a:gd name="T9" fmla="*/ 29 h 196"/>
              <a:gd name="T10" fmla="*/ 25 w 160"/>
              <a:gd name="T11" fmla="*/ 33 h 196"/>
              <a:gd name="T12" fmla="*/ 18 w 160"/>
              <a:gd name="T13" fmla="*/ 29 h 196"/>
              <a:gd name="T14" fmla="*/ 15 w 160"/>
              <a:gd name="T15" fmla="*/ 29 h 196"/>
              <a:gd name="T16" fmla="*/ 0 w 160"/>
              <a:gd name="T17" fmla="*/ 22 h 196"/>
              <a:gd name="T18" fmla="*/ 4 w 160"/>
              <a:gd name="T19" fmla="*/ 16 h 196"/>
              <a:gd name="T20" fmla="*/ 2 w 160"/>
              <a:gd name="T21" fmla="*/ 10 h 196"/>
              <a:gd name="T22" fmla="*/ 8 w 160"/>
              <a:gd name="T23" fmla="*/ 8 h 196"/>
              <a:gd name="T24" fmla="*/ 5 w 160"/>
              <a:gd name="T25" fmla="*/ 2 h 196"/>
              <a:gd name="T26" fmla="*/ 9 w 160"/>
              <a:gd name="T27" fmla="*/ 0 h 196"/>
              <a:gd name="T28" fmla="*/ 12 w 160"/>
              <a:gd name="T29" fmla="*/ 0 h 196"/>
              <a:gd name="T30" fmla="*/ 17 w 160"/>
              <a:gd name="T31" fmla="*/ 0 h 196"/>
              <a:gd name="T32" fmla="*/ 19 w 160"/>
              <a:gd name="T33" fmla="*/ 2 h 196"/>
              <a:gd name="T34" fmla="*/ 21 w 160"/>
              <a:gd name="T35" fmla="*/ 1 h 196"/>
              <a:gd name="T36" fmla="*/ 29 w 160"/>
              <a:gd name="T37" fmla="*/ 6 h 196"/>
              <a:gd name="T38" fmla="*/ 24 w 160"/>
              <a:gd name="T39" fmla="*/ 12 h 196"/>
              <a:gd name="T40" fmla="*/ 24 w 160"/>
              <a:gd name="T41" fmla="*/ 17 h 196"/>
              <a:gd name="T42" fmla="*/ 27 w 160"/>
              <a:gd name="T43" fmla="*/ 21 h 1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0"/>
              <a:gd name="T67" fmla="*/ 0 h 196"/>
              <a:gd name="T68" fmla="*/ 160 w 160"/>
              <a:gd name="T69" fmla="*/ 196 h 1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0" h="196">
                <a:moveTo>
                  <a:pt x="121" y="120"/>
                </a:moveTo>
                <a:lnTo>
                  <a:pt x="154" y="123"/>
                </a:lnTo>
                <a:lnTo>
                  <a:pt x="160" y="134"/>
                </a:lnTo>
                <a:lnTo>
                  <a:pt x="144" y="147"/>
                </a:lnTo>
                <a:lnTo>
                  <a:pt x="125" y="169"/>
                </a:lnTo>
                <a:lnTo>
                  <a:pt x="111" y="196"/>
                </a:lnTo>
                <a:lnTo>
                  <a:pt x="80" y="167"/>
                </a:lnTo>
                <a:lnTo>
                  <a:pt x="68" y="169"/>
                </a:lnTo>
                <a:lnTo>
                  <a:pt x="0" y="129"/>
                </a:lnTo>
                <a:lnTo>
                  <a:pt x="16" y="94"/>
                </a:lnTo>
                <a:lnTo>
                  <a:pt x="10" y="57"/>
                </a:lnTo>
                <a:lnTo>
                  <a:pt x="34" y="46"/>
                </a:lnTo>
                <a:lnTo>
                  <a:pt x="24" y="15"/>
                </a:lnTo>
                <a:lnTo>
                  <a:pt x="38" y="0"/>
                </a:lnTo>
                <a:lnTo>
                  <a:pt x="55" y="2"/>
                </a:lnTo>
                <a:lnTo>
                  <a:pt x="73" y="3"/>
                </a:lnTo>
                <a:lnTo>
                  <a:pt x="82" y="9"/>
                </a:lnTo>
                <a:lnTo>
                  <a:pt x="92" y="6"/>
                </a:lnTo>
                <a:lnTo>
                  <a:pt x="129" y="33"/>
                </a:lnTo>
                <a:lnTo>
                  <a:pt x="107" y="68"/>
                </a:lnTo>
                <a:lnTo>
                  <a:pt x="107" y="102"/>
                </a:lnTo>
                <a:lnTo>
                  <a:pt x="121" y="12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63" name="Freeform 362"/>
          <p:cNvSpPr>
            <a:spLocks/>
          </p:cNvSpPr>
          <p:nvPr/>
        </p:nvSpPr>
        <p:spPr bwMode="auto">
          <a:xfrm>
            <a:off x="6179627" y="4464532"/>
            <a:ext cx="180975" cy="234950"/>
          </a:xfrm>
          <a:custGeom>
            <a:avLst/>
            <a:gdLst>
              <a:gd name="T0" fmla="*/ 23 w 240"/>
              <a:gd name="T1" fmla="*/ 47 h 358"/>
              <a:gd name="T2" fmla="*/ 35 w 240"/>
              <a:gd name="T3" fmla="*/ 48 h 358"/>
              <a:gd name="T4" fmla="*/ 37 w 240"/>
              <a:gd name="T5" fmla="*/ 55 h 358"/>
              <a:gd name="T6" fmla="*/ 42 w 240"/>
              <a:gd name="T7" fmla="*/ 57 h 358"/>
              <a:gd name="T8" fmla="*/ 47 w 240"/>
              <a:gd name="T9" fmla="*/ 56 h 358"/>
              <a:gd name="T10" fmla="*/ 50 w 240"/>
              <a:gd name="T11" fmla="*/ 61 h 358"/>
              <a:gd name="T12" fmla="*/ 53 w 240"/>
              <a:gd name="T13" fmla="*/ 54 h 358"/>
              <a:gd name="T14" fmla="*/ 50 w 240"/>
              <a:gd name="T15" fmla="*/ 45 h 358"/>
              <a:gd name="T16" fmla="*/ 54 w 240"/>
              <a:gd name="T17" fmla="*/ 33 h 358"/>
              <a:gd name="T18" fmla="*/ 49 w 240"/>
              <a:gd name="T19" fmla="*/ 29 h 358"/>
              <a:gd name="T20" fmla="*/ 39 w 240"/>
              <a:gd name="T21" fmla="*/ 29 h 358"/>
              <a:gd name="T22" fmla="*/ 42 w 240"/>
              <a:gd name="T23" fmla="*/ 23 h 358"/>
              <a:gd name="T24" fmla="*/ 41 w 240"/>
              <a:gd name="T25" fmla="*/ 14 h 358"/>
              <a:gd name="T26" fmla="*/ 34 w 240"/>
              <a:gd name="T27" fmla="*/ 11 h 358"/>
              <a:gd name="T28" fmla="*/ 30 w 240"/>
              <a:gd name="T29" fmla="*/ 12 h 358"/>
              <a:gd name="T30" fmla="*/ 22 w 240"/>
              <a:gd name="T31" fmla="*/ 9 h 358"/>
              <a:gd name="T32" fmla="*/ 18 w 240"/>
              <a:gd name="T33" fmla="*/ 0 h 358"/>
              <a:gd name="T34" fmla="*/ 14 w 240"/>
              <a:gd name="T35" fmla="*/ 4 h 358"/>
              <a:gd name="T36" fmla="*/ 11 w 240"/>
              <a:gd name="T37" fmla="*/ 7 h 358"/>
              <a:gd name="T38" fmla="*/ 4 w 240"/>
              <a:gd name="T39" fmla="*/ 8 h 358"/>
              <a:gd name="T40" fmla="*/ 0 w 240"/>
              <a:gd name="T41" fmla="*/ 13 h 358"/>
              <a:gd name="T42" fmla="*/ 2 w 240"/>
              <a:gd name="T43" fmla="*/ 24 h 358"/>
              <a:gd name="T44" fmla="*/ 4 w 240"/>
              <a:gd name="T45" fmla="*/ 34 h 358"/>
              <a:gd name="T46" fmla="*/ 6 w 240"/>
              <a:gd name="T47" fmla="*/ 39 h 358"/>
              <a:gd name="T48" fmla="*/ 6 w 240"/>
              <a:gd name="T49" fmla="*/ 50 h 358"/>
              <a:gd name="T50" fmla="*/ 15 w 240"/>
              <a:gd name="T51" fmla="*/ 48 h 358"/>
              <a:gd name="T52" fmla="*/ 24 w 240"/>
              <a:gd name="T53" fmla="*/ 55 h 358"/>
              <a:gd name="T54" fmla="*/ 23 w 240"/>
              <a:gd name="T55" fmla="*/ 47 h 3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0"/>
              <a:gd name="T85" fmla="*/ 0 h 358"/>
              <a:gd name="T86" fmla="*/ 240 w 240"/>
              <a:gd name="T87" fmla="*/ 358 h 3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0" h="358">
                <a:moveTo>
                  <a:pt x="100" y="276"/>
                </a:moveTo>
                <a:lnTo>
                  <a:pt x="153" y="277"/>
                </a:lnTo>
                <a:lnTo>
                  <a:pt x="162" y="320"/>
                </a:lnTo>
                <a:lnTo>
                  <a:pt x="186" y="331"/>
                </a:lnTo>
                <a:lnTo>
                  <a:pt x="209" y="326"/>
                </a:lnTo>
                <a:lnTo>
                  <a:pt x="221" y="358"/>
                </a:lnTo>
                <a:lnTo>
                  <a:pt x="234" y="315"/>
                </a:lnTo>
                <a:lnTo>
                  <a:pt x="222" y="265"/>
                </a:lnTo>
                <a:lnTo>
                  <a:pt x="240" y="194"/>
                </a:lnTo>
                <a:lnTo>
                  <a:pt x="218" y="169"/>
                </a:lnTo>
                <a:lnTo>
                  <a:pt x="175" y="168"/>
                </a:lnTo>
                <a:lnTo>
                  <a:pt x="186" y="134"/>
                </a:lnTo>
                <a:lnTo>
                  <a:pt x="182" y="84"/>
                </a:lnTo>
                <a:lnTo>
                  <a:pt x="150" y="65"/>
                </a:lnTo>
                <a:lnTo>
                  <a:pt x="134" y="71"/>
                </a:lnTo>
                <a:lnTo>
                  <a:pt x="99" y="51"/>
                </a:lnTo>
                <a:lnTo>
                  <a:pt x="80" y="0"/>
                </a:lnTo>
                <a:lnTo>
                  <a:pt x="61" y="21"/>
                </a:lnTo>
                <a:lnTo>
                  <a:pt x="51" y="41"/>
                </a:lnTo>
                <a:lnTo>
                  <a:pt x="16" y="48"/>
                </a:lnTo>
                <a:lnTo>
                  <a:pt x="0" y="78"/>
                </a:lnTo>
                <a:lnTo>
                  <a:pt x="11" y="138"/>
                </a:lnTo>
                <a:lnTo>
                  <a:pt x="18" y="201"/>
                </a:lnTo>
                <a:lnTo>
                  <a:pt x="28" y="227"/>
                </a:lnTo>
                <a:lnTo>
                  <a:pt x="25" y="293"/>
                </a:lnTo>
                <a:lnTo>
                  <a:pt x="66" y="279"/>
                </a:lnTo>
                <a:lnTo>
                  <a:pt x="105" y="320"/>
                </a:lnTo>
                <a:lnTo>
                  <a:pt x="100" y="27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64" name="Freeform 363"/>
          <p:cNvSpPr>
            <a:spLocks/>
          </p:cNvSpPr>
          <p:nvPr/>
        </p:nvSpPr>
        <p:spPr bwMode="auto">
          <a:xfrm>
            <a:off x="6325677" y="4988407"/>
            <a:ext cx="93663" cy="76200"/>
          </a:xfrm>
          <a:custGeom>
            <a:avLst/>
            <a:gdLst>
              <a:gd name="T0" fmla="*/ 8 w 125"/>
              <a:gd name="T1" fmla="*/ 20 h 116"/>
              <a:gd name="T2" fmla="*/ 16 w 125"/>
              <a:gd name="T3" fmla="*/ 17 h 116"/>
              <a:gd name="T4" fmla="*/ 17 w 125"/>
              <a:gd name="T5" fmla="*/ 14 h 116"/>
              <a:gd name="T6" fmla="*/ 20 w 125"/>
              <a:gd name="T7" fmla="*/ 15 h 116"/>
              <a:gd name="T8" fmla="*/ 22 w 125"/>
              <a:gd name="T9" fmla="*/ 14 h 116"/>
              <a:gd name="T10" fmla="*/ 25 w 125"/>
              <a:gd name="T11" fmla="*/ 16 h 116"/>
              <a:gd name="T12" fmla="*/ 26 w 125"/>
              <a:gd name="T13" fmla="*/ 13 h 116"/>
              <a:gd name="T14" fmla="*/ 24 w 125"/>
              <a:gd name="T15" fmla="*/ 10 h 116"/>
              <a:gd name="T16" fmla="*/ 24 w 125"/>
              <a:gd name="T17" fmla="*/ 6 h 116"/>
              <a:gd name="T18" fmla="*/ 27 w 125"/>
              <a:gd name="T19" fmla="*/ 4 h 116"/>
              <a:gd name="T20" fmla="*/ 28 w 125"/>
              <a:gd name="T21" fmla="*/ 0 h 116"/>
              <a:gd name="T22" fmla="*/ 18 w 125"/>
              <a:gd name="T23" fmla="*/ 3 h 116"/>
              <a:gd name="T24" fmla="*/ 13 w 125"/>
              <a:gd name="T25" fmla="*/ 1 h 116"/>
              <a:gd name="T26" fmla="*/ 4 w 125"/>
              <a:gd name="T27" fmla="*/ 5 h 116"/>
              <a:gd name="T28" fmla="*/ 0 w 125"/>
              <a:gd name="T29" fmla="*/ 8 h 116"/>
              <a:gd name="T30" fmla="*/ 3 w 125"/>
              <a:gd name="T31" fmla="*/ 12 h 116"/>
              <a:gd name="T32" fmla="*/ 7 w 125"/>
              <a:gd name="T33" fmla="*/ 12 h 116"/>
              <a:gd name="T34" fmla="*/ 8 w 125"/>
              <a:gd name="T35" fmla="*/ 14 h 116"/>
              <a:gd name="T36" fmla="*/ 5 w 125"/>
              <a:gd name="T37" fmla="*/ 19 h 116"/>
              <a:gd name="T38" fmla="*/ 8 w 125"/>
              <a:gd name="T39" fmla="*/ 20 h 1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5"/>
              <a:gd name="T61" fmla="*/ 0 h 116"/>
              <a:gd name="T62" fmla="*/ 125 w 125"/>
              <a:gd name="T63" fmla="*/ 116 h 1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5" h="116">
                <a:moveTo>
                  <a:pt x="36" y="116"/>
                </a:moveTo>
                <a:lnTo>
                  <a:pt x="69" y="96"/>
                </a:lnTo>
                <a:lnTo>
                  <a:pt x="75" y="80"/>
                </a:lnTo>
                <a:lnTo>
                  <a:pt x="88" y="90"/>
                </a:lnTo>
                <a:lnTo>
                  <a:pt x="100" y="84"/>
                </a:lnTo>
                <a:lnTo>
                  <a:pt x="114" y="91"/>
                </a:lnTo>
                <a:lnTo>
                  <a:pt x="119" y="78"/>
                </a:lnTo>
                <a:lnTo>
                  <a:pt x="105" y="55"/>
                </a:lnTo>
                <a:lnTo>
                  <a:pt x="109" y="36"/>
                </a:lnTo>
                <a:lnTo>
                  <a:pt x="123" y="24"/>
                </a:lnTo>
                <a:lnTo>
                  <a:pt x="125" y="0"/>
                </a:lnTo>
                <a:lnTo>
                  <a:pt x="82" y="20"/>
                </a:lnTo>
                <a:lnTo>
                  <a:pt x="60" y="7"/>
                </a:lnTo>
                <a:lnTo>
                  <a:pt x="18" y="26"/>
                </a:lnTo>
                <a:lnTo>
                  <a:pt x="0" y="47"/>
                </a:lnTo>
                <a:lnTo>
                  <a:pt x="12" y="68"/>
                </a:lnTo>
                <a:lnTo>
                  <a:pt x="29" y="70"/>
                </a:lnTo>
                <a:lnTo>
                  <a:pt x="35" y="83"/>
                </a:lnTo>
                <a:lnTo>
                  <a:pt x="21" y="111"/>
                </a:lnTo>
                <a:lnTo>
                  <a:pt x="36" y="11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65" name="Freeform 364"/>
          <p:cNvSpPr>
            <a:spLocks/>
          </p:cNvSpPr>
          <p:nvPr/>
        </p:nvSpPr>
        <p:spPr bwMode="auto">
          <a:xfrm>
            <a:off x="6339964" y="5040795"/>
            <a:ext cx="96838" cy="77788"/>
          </a:xfrm>
          <a:custGeom>
            <a:avLst/>
            <a:gdLst>
              <a:gd name="T0" fmla="*/ 11 w 128"/>
              <a:gd name="T1" fmla="*/ 15 h 117"/>
              <a:gd name="T2" fmla="*/ 12 w 128"/>
              <a:gd name="T3" fmla="*/ 21 h 117"/>
              <a:gd name="T4" fmla="*/ 22 w 128"/>
              <a:gd name="T5" fmla="*/ 18 h 117"/>
              <a:gd name="T6" fmla="*/ 27 w 128"/>
              <a:gd name="T7" fmla="*/ 19 h 117"/>
              <a:gd name="T8" fmla="*/ 29 w 128"/>
              <a:gd name="T9" fmla="*/ 18 h 117"/>
              <a:gd name="T10" fmla="*/ 29 w 128"/>
              <a:gd name="T11" fmla="*/ 16 h 117"/>
              <a:gd name="T12" fmla="*/ 24 w 128"/>
              <a:gd name="T13" fmla="*/ 13 h 117"/>
              <a:gd name="T14" fmla="*/ 27 w 128"/>
              <a:gd name="T15" fmla="*/ 12 h 117"/>
              <a:gd name="T16" fmla="*/ 27 w 128"/>
              <a:gd name="T17" fmla="*/ 10 h 117"/>
              <a:gd name="T18" fmla="*/ 21 w 128"/>
              <a:gd name="T19" fmla="*/ 7 h 117"/>
              <a:gd name="T20" fmla="*/ 23 w 128"/>
              <a:gd name="T21" fmla="*/ 4 h 117"/>
              <a:gd name="T22" fmla="*/ 21 w 128"/>
              <a:gd name="T23" fmla="*/ 2 h 117"/>
              <a:gd name="T24" fmla="*/ 19 w 128"/>
              <a:gd name="T25" fmla="*/ 1 h 117"/>
              <a:gd name="T26" fmla="*/ 16 w 128"/>
              <a:gd name="T27" fmla="*/ 2 h 117"/>
              <a:gd name="T28" fmla="*/ 13 w 128"/>
              <a:gd name="T29" fmla="*/ 0 h 117"/>
              <a:gd name="T30" fmla="*/ 11 w 128"/>
              <a:gd name="T31" fmla="*/ 3 h 117"/>
              <a:gd name="T32" fmla="*/ 4 w 128"/>
              <a:gd name="T33" fmla="*/ 6 h 117"/>
              <a:gd name="T34" fmla="*/ 0 w 128"/>
              <a:gd name="T35" fmla="*/ 5 h 117"/>
              <a:gd name="T36" fmla="*/ 0 w 128"/>
              <a:gd name="T37" fmla="*/ 9 h 117"/>
              <a:gd name="T38" fmla="*/ 4 w 128"/>
              <a:gd name="T39" fmla="*/ 10 h 117"/>
              <a:gd name="T40" fmla="*/ 10 w 128"/>
              <a:gd name="T41" fmla="*/ 10 h 117"/>
              <a:gd name="T42" fmla="*/ 12 w 128"/>
              <a:gd name="T43" fmla="*/ 13 h 117"/>
              <a:gd name="T44" fmla="*/ 11 w 128"/>
              <a:gd name="T45" fmla="*/ 15 h 1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17"/>
              <a:gd name="T71" fmla="*/ 128 w 128"/>
              <a:gd name="T72" fmla="*/ 117 h 1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17">
                <a:moveTo>
                  <a:pt x="48" y="86"/>
                </a:moveTo>
                <a:lnTo>
                  <a:pt x="55" y="117"/>
                </a:lnTo>
                <a:lnTo>
                  <a:pt x="97" y="106"/>
                </a:lnTo>
                <a:lnTo>
                  <a:pt x="120" y="107"/>
                </a:lnTo>
                <a:lnTo>
                  <a:pt x="128" y="104"/>
                </a:lnTo>
                <a:lnTo>
                  <a:pt x="125" y="91"/>
                </a:lnTo>
                <a:lnTo>
                  <a:pt x="104" y="77"/>
                </a:lnTo>
                <a:lnTo>
                  <a:pt x="120" y="69"/>
                </a:lnTo>
                <a:lnTo>
                  <a:pt x="117" y="60"/>
                </a:lnTo>
                <a:lnTo>
                  <a:pt x="93" y="39"/>
                </a:lnTo>
                <a:lnTo>
                  <a:pt x="103" y="23"/>
                </a:lnTo>
                <a:lnTo>
                  <a:pt x="95" y="11"/>
                </a:lnTo>
                <a:lnTo>
                  <a:pt x="81" y="4"/>
                </a:lnTo>
                <a:lnTo>
                  <a:pt x="69" y="10"/>
                </a:lnTo>
                <a:lnTo>
                  <a:pt x="56" y="0"/>
                </a:lnTo>
                <a:lnTo>
                  <a:pt x="50" y="16"/>
                </a:lnTo>
                <a:lnTo>
                  <a:pt x="17" y="36"/>
                </a:lnTo>
                <a:lnTo>
                  <a:pt x="2" y="31"/>
                </a:lnTo>
                <a:lnTo>
                  <a:pt x="0" y="52"/>
                </a:lnTo>
                <a:lnTo>
                  <a:pt x="16" y="60"/>
                </a:lnTo>
                <a:lnTo>
                  <a:pt x="42" y="55"/>
                </a:lnTo>
                <a:lnTo>
                  <a:pt x="54" y="74"/>
                </a:lnTo>
                <a:lnTo>
                  <a:pt x="48" y="86"/>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66" name="Freeform 365"/>
          <p:cNvSpPr>
            <a:spLocks/>
          </p:cNvSpPr>
          <p:nvPr/>
        </p:nvSpPr>
        <p:spPr bwMode="auto">
          <a:xfrm>
            <a:off x="6405052" y="5004282"/>
            <a:ext cx="147638" cy="109538"/>
          </a:xfrm>
          <a:custGeom>
            <a:avLst/>
            <a:gdLst>
              <a:gd name="T0" fmla="*/ 31 w 195"/>
              <a:gd name="T1" fmla="*/ 4 h 167"/>
              <a:gd name="T2" fmla="*/ 34 w 195"/>
              <a:gd name="T3" fmla="*/ 5 h 167"/>
              <a:gd name="T4" fmla="*/ 34 w 195"/>
              <a:gd name="T5" fmla="*/ 9 h 167"/>
              <a:gd name="T6" fmla="*/ 40 w 195"/>
              <a:gd name="T7" fmla="*/ 9 h 167"/>
              <a:gd name="T8" fmla="*/ 44 w 195"/>
              <a:gd name="T9" fmla="*/ 12 h 167"/>
              <a:gd name="T10" fmla="*/ 41 w 195"/>
              <a:gd name="T11" fmla="*/ 16 h 167"/>
              <a:gd name="T12" fmla="*/ 36 w 195"/>
              <a:gd name="T13" fmla="*/ 21 h 167"/>
              <a:gd name="T14" fmla="*/ 32 w 195"/>
              <a:gd name="T15" fmla="*/ 21 h 167"/>
              <a:gd name="T16" fmla="*/ 31 w 195"/>
              <a:gd name="T17" fmla="*/ 25 h 167"/>
              <a:gd name="T18" fmla="*/ 28 w 195"/>
              <a:gd name="T19" fmla="*/ 26 h 167"/>
              <a:gd name="T20" fmla="*/ 24 w 195"/>
              <a:gd name="T21" fmla="*/ 28 h 167"/>
              <a:gd name="T22" fmla="*/ 14 w 195"/>
              <a:gd name="T23" fmla="*/ 29 h 167"/>
              <a:gd name="T24" fmla="*/ 10 w 195"/>
              <a:gd name="T25" fmla="*/ 28 h 167"/>
              <a:gd name="T26" fmla="*/ 9 w 195"/>
              <a:gd name="T27" fmla="*/ 25 h 167"/>
              <a:gd name="T28" fmla="*/ 4 w 195"/>
              <a:gd name="T29" fmla="*/ 23 h 167"/>
              <a:gd name="T30" fmla="*/ 8 w 195"/>
              <a:gd name="T31" fmla="*/ 21 h 167"/>
              <a:gd name="T32" fmla="*/ 7 w 195"/>
              <a:gd name="T33" fmla="*/ 20 h 167"/>
              <a:gd name="T34" fmla="*/ 1 w 195"/>
              <a:gd name="T35" fmla="*/ 17 h 167"/>
              <a:gd name="T36" fmla="*/ 4 w 195"/>
              <a:gd name="T37" fmla="*/ 14 h 167"/>
              <a:gd name="T38" fmla="*/ 2 w 195"/>
              <a:gd name="T39" fmla="*/ 12 h 167"/>
              <a:gd name="T40" fmla="*/ 3 w 195"/>
              <a:gd name="T41" fmla="*/ 10 h 167"/>
              <a:gd name="T42" fmla="*/ 0 w 195"/>
              <a:gd name="T43" fmla="*/ 5 h 167"/>
              <a:gd name="T44" fmla="*/ 1 w 195"/>
              <a:gd name="T45" fmla="*/ 2 h 167"/>
              <a:gd name="T46" fmla="*/ 4 w 195"/>
              <a:gd name="T47" fmla="*/ 0 h 167"/>
              <a:gd name="T48" fmla="*/ 10 w 195"/>
              <a:gd name="T49" fmla="*/ 0 h 167"/>
              <a:gd name="T50" fmla="*/ 14 w 195"/>
              <a:gd name="T51" fmla="*/ 6 h 167"/>
              <a:gd name="T52" fmla="*/ 17 w 195"/>
              <a:gd name="T53" fmla="*/ 5 h 167"/>
              <a:gd name="T54" fmla="*/ 25 w 195"/>
              <a:gd name="T55" fmla="*/ 5 h 167"/>
              <a:gd name="T56" fmla="*/ 28 w 195"/>
              <a:gd name="T57" fmla="*/ 6 h 167"/>
              <a:gd name="T58" fmla="*/ 31 w 195"/>
              <a:gd name="T59" fmla="*/ 4 h 1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5"/>
              <a:gd name="T91" fmla="*/ 0 h 167"/>
              <a:gd name="T92" fmla="*/ 195 w 195"/>
              <a:gd name="T93" fmla="*/ 167 h 16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5" h="167">
                <a:moveTo>
                  <a:pt x="134" y="22"/>
                </a:moveTo>
                <a:lnTo>
                  <a:pt x="148" y="29"/>
                </a:lnTo>
                <a:lnTo>
                  <a:pt x="148" y="53"/>
                </a:lnTo>
                <a:lnTo>
                  <a:pt x="174" y="54"/>
                </a:lnTo>
                <a:lnTo>
                  <a:pt x="195" y="71"/>
                </a:lnTo>
                <a:lnTo>
                  <a:pt x="179" y="94"/>
                </a:lnTo>
                <a:lnTo>
                  <a:pt x="158" y="122"/>
                </a:lnTo>
                <a:lnTo>
                  <a:pt x="142" y="121"/>
                </a:lnTo>
                <a:lnTo>
                  <a:pt x="137" y="148"/>
                </a:lnTo>
                <a:lnTo>
                  <a:pt x="124" y="155"/>
                </a:lnTo>
                <a:lnTo>
                  <a:pt x="105" y="162"/>
                </a:lnTo>
                <a:lnTo>
                  <a:pt x="62" y="167"/>
                </a:lnTo>
                <a:lnTo>
                  <a:pt x="42" y="161"/>
                </a:lnTo>
                <a:lnTo>
                  <a:pt x="39" y="148"/>
                </a:lnTo>
                <a:lnTo>
                  <a:pt x="18" y="134"/>
                </a:lnTo>
                <a:lnTo>
                  <a:pt x="34" y="126"/>
                </a:lnTo>
                <a:lnTo>
                  <a:pt x="31" y="117"/>
                </a:lnTo>
                <a:lnTo>
                  <a:pt x="7" y="96"/>
                </a:lnTo>
                <a:lnTo>
                  <a:pt x="17" y="80"/>
                </a:lnTo>
                <a:lnTo>
                  <a:pt x="9" y="68"/>
                </a:lnTo>
                <a:lnTo>
                  <a:pt x="14" y="55"/>
                </a:lnTo>
                <a:lnTo>
                  <a:pt x="0" y="32"/>
                </a:lnTo>
                <a:lnTo>
                  <a:pt x="4" y="13"/>
                </a:lnTo>
                <a:lnTo>
                  <a:pt x="18" y="1"/>
                </a:lnTo>
                <a:lnTo>
                  <a:pt x="42" y="0"/>
                </a:lnTo>
                <a:lnTo>
                  <a:pt x="60" y="34"/>
                </a:lnTo>
                <a:lnTo>
                  <a:pt x="76" y="26"/>
                </a:lnTo>
                <a:lnTo>
                  <a:pt x="111" y="30"/>
                </a:lnTo>
                <a:lnTo>
                  <a:pt x="123" y="36"/>
                </a:lnTo>
                <a:lnTo>
                  <a:pt x="134" y="2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67" name="Freeform 366"/>
          <p:cNvSpPr>
            <a:spLocks/>
          </p:cNvSpPr>
          <p:nvPr/>
        </p:nvSpPr>
        <p:spPr bwMode="auto">
          <a:xfrm>
            <a:off x="6520939" y="4886807"/>
            <a:ext cx="103188" cy="100013"/>
          </a:xfrm>
          <a:custGeom>
            <a:avLst/>
            <a:gdLst>
              <a:gd name="T0" fmla="*/ 24 w 140"/>
              <a:gd name="T1" fmla="*/ 5 h 154"/>
              <a:gd name="T2" fmla="*/ 25 w 140"/>
              <a:gd name="T3" fmla="*/ 0 h 154"/>
              <a:gd name="T4" fmla="*/ 19 w 140"/>
              <a:gd name="T5" fmla="*/ 3 h 154"/>
              <a:gd name="T6" fmla="*/ 13 w 140"/>
              <a:gd name="T7" fmla="*/ 4 h 154"/>
              <a:gd name="T8" fmla="*/ 7 w 140"/>
              <a:gd name="T9" fmla="*/ 8 h 154"/>
              <a:gd name="T10" fmla="*/ 5 w 140"/>
              <a:gd name="T11" fmla="*/ 13 h 154"/>
              <a:gd name="T12" fmla="*/ 3 w 140"/>
              <a:gd name="T13" fmla="*/ 18 h 154"/>
              <a:gd name="T14" fmla="*/ 0 w 140"/>
              <a:gd name="T15" fmla="*/ 19 h 154"/>
              <a:gd name="T16" fmla="*/ 3 w 140"/>
              <a:gd name="T17" fmla="*/ 22 h 154"/>
              <a:gd name="T18" fmla="*/ 5 w 140"/>
              <a:gd name="T19" fmla="*/ 26 h 154"/>
              <a:gd name="T20" fmla="*/ 11 w 140"/>
              <a:gd name="T21" fmla="*/ 26 h 154"/>
              <a:gd name="T22" fmla="*/ 12 w 140"/>
              <a:gd name="T23" fmla="*/ 25 h 154"/>
              <a:gd name="T24" fmla="*/ 20 w 140"/>
              <a:gd name="T25" fmla="*/ 23 h 154"/>
              <a:gd name="T26" fmla="*/ 25 w 140"/>
              <a:gd name="T27" fmla="*/ 22 h 154"/>
              <a:gd name="T28" fmla="*/ 30 w 140"/>
              <a:gd name="T29" fmla="*/ 14 h 154"/>
              <a:gd name="T30" fmla="*/ 30 w 140"/>
              <a:gd name="T31" fmla="*/ 11 h 154"/>
              <a:gd name="T32" fmla="*/ 26 w 140"/>
              <a:gd name="T33" fmla="*/ 11 h 154"/>
              <a:gd name="T34" fmla="*/ 23 w 140"/>
              <a:gd name="T35" fmla="*/ 10 h 154"/>
              <a:gd name="T36" fmla="*/ 26 w 140"/>
              <a:gd name="T37" fmla="*/ 7 h 154"/>
              <a:gd name="T38" fmla="*/ 24 w 140"/>
              <a:gd name="T39" fmla="*/ 5 h 1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0"/>
              <a:gd name="T61" fmla="*/ 0 h 154"/>
              <a:gd name="T62" fmla="*/ 140 w 140"/>
              <a:gd name="T63" fmla="*/ 154 h 1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0" h="154">
                <a:moveTo>
                  <a:pt x="111" y="30"/>
                </a:moveTo>
                <a:lnTo>
                  <a:pt x="117" y="0"/>
                </a:lnTo>
                <a:lnTo>
                  <a:pt x="90" y="16"/>
                </a:lnTo>
                <a:lnTo>
                  <a:pt x="60" y="26"/>
                </a:lnTo>
                <a:lnTo>
                  <a:pt x="32" y="46"/>
                </a:lnTo>
                <a:lnTo>
                  <a:pt x="22" y="77"/>
                </a:lnTo>
                <a:lnTo>
                  <a:pt x="16" y="104"/>
                </a:lnTo>
                <a:lnTo>
                  <a:pt x="0" y="115"/>
                </a:lnTo>
                <a:lnTo>
                  <a:pt x="16" y="129"/>
                </a:lnTo>
                <a:lnTo>
                  <a:pt x="23" y="153"/>
                </a:lnTo>
                <a:lnTo>
                  <a:pt x="52" y="154"/>
                </a:lnTo>
                <a:lnTo>
                  <a:pt x="54" y="146"/>
                </a:lnTo>
                <a:lnTo>
                  <a:pt x="94" y="140"/>
                </a:lnTo>
                <a:lnTo>
                  <a:pt x="115" y="129"/>
                </a:lnTo>
                <a:lnTo>
                  <a:pt x="140" y="82"/>
                </a:lnTo>
                <a:lnTo>
                  <a:pt x="138" y="67"/>
                </a:lnTo>
                <a:lnTo>
                  <a:pt x="120" y="69"/>
                </a:lnTo>
                <a:lnTo>
                  <a:pt x="106" y="62"/>
                </a:lnTo>
                <a:lnTo>
                  <a:pt x="119" y="40"/>
                </a:lnTo>
                <a:lnTo>
                  <a:pt x="111" y="30"/>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68" name="Freeform 367"/>
          <p:cNvSpPr>
            <a:spLocks/>
          </p:cNvSpPr>
          <p:nvPr/>
        </p:nvSpPr>
        <p:spPr bwMode="auto">
          <a:xfrm>
            <a:off x="6341552" y="5110645"/>
            <a:ext cx="101600" cy="100013"/>
          </a:xfrm>
          <a:custGeom>
            <a:avLst/>
            <a:gdLst>
              <a:gd name="T0" fmla="*/ 7 w 134"/>
              <a:gd name="T1" fmla="*/ 26 h 152"/>
              <a:gd name="T2" fmla="*/ 15 w 134"/>
              <a:gd name="T3" fmla="*/ 26 h 152"/>
              <a:gd name="T4" fmla="*/ 18 w 134"/>
              <a:gd name="T5" fmla="*/ 26 h 152"/>
              <a:gd name="T6" fmla="*/ 23 w 134"/>
              <a:gd name="T7" fmla="*/ 20 h 152"/>
              <a:gd name="T8" fmla="*/ 26 w 134"/>
              <a:gd name="T9" fmla="*/ 19 h 152"/>
              <a:gd name="T10" fmla="*/ 31 w 134"/>
              <a:gd name="T11" fmla="*/ 16 h 152"/>
              <a:gd name="T12" fmla="*/ 30 w 134"/>
              <a:gd name="T13" fmla="*/ 9 h 152"/>
              <a:gd name="T14" fmla="*/ 24 w 134"/>
              <a:gd name="T15" fmla="*/ 7 h 152"/>
              <a:gd name="T16" fmla="*/ 23 w 134"/>
              <a:gd name="T17" fmla="*/ 3 h 152"/>
              <a:gd name="T18" fmla="*/ 25 w 134"/>
              <a:gd name="T19" fmla="*/ 3 h 152"/>
              <a:gd name="T20" fmla="*/ 27 w 134"/>
              <a:gd name="T21" fmla="*/ 0 h 152"/>
              <a:gd name="T22" fmla="*/ 21 w 134"/>
              <a:gd name="T23" fmla="*/ 0 h 152"/>
              <a:gd name="T24" fmla="*/ 12 w 134"/>
              <a:gd name="T25" fmla="*/ 2 h 152"/>
              <a:gd name="T26" fmla="*/ 3 w 134"/>
              <a:gd name="T27" fmla="*/ 5 h 152"/>
              <a:gd name="T28" fmla="*/ 0 w 134"/>
              <a:gd name="T29" fmla="*/ 10 h 152"/>
              <a:gd name="T30" fmla="*/ 3 w 134"/>
              <a:gd name="T31" fmla="*/ 14 h 152"/>
              <a:gd name="T32" fmla="*/ 6 w 134"/>
              <a:gd name="T33" fmla="*/ 15 h 152"/>
              <a:gd name="T34" fmla="*/ 7 w 134"/>
              <a:gd name="T35" fmla="*/ 26 h 1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52"/>
              <a:gd name="T56" fmla="*/ 134 w 134"/>
              <a:gd name="T57" fmla="*/ 152 h 1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52">
                <a:moveTo>
                  <a:pt x="32" y="152"/>
                </a:moveTo>
                <a:lnTo>
                  <a:pt x="64" y="151"/>
                </a:lnTo>
                <a:lnTo>
                  <a:pt x="77" y="150"/>
                </a:lnTo>
                <a:lnTo>
                  <a:pt x="103" y="115"/>
                </a:lnTo>
                <a:lnTo>
                  <a:pt x="115" y="111"/>
                </a:lnTo>
                <a:lnTo>
                  <a:pt x="134" y="93"/>
                </a:lnTo>
                <a:lnTo>
                  <a:pt x="131" y="52"/>
                </a:lnTo>
                <a:lnTo>
                  <a:pt x="104" y="38"/>
                </a:lnTo>
                <a:lnTo>
                  <a:pt x="100" y="17"/>
                </a:lnTo>
                <a:lnTo>
                  <a:pt x="111" y="16"/>
                </a:lnTo>
                <a:lnTo>
                  <a:pt x="117" y="1"/>
                </a:lnTo>
                <a:lnTo>
                  <a:pt x="94" y="0"/>
                </a:lnTo>
                <a:lnTo>
                  <a:pt x="52" y="11"/>
                </a:lnTo>
                <a:lnTo>
                  <a:pt x="15" y="31"/>
                </a:lnTo>
                <a:lnTo>
                  <a:pt x="0" y="58"/>
                </a:lnTo>
                <a:lnTo>
                  <a:pt x="13" y="82"/>
                </a:lnTo>
                <a:lnTo>
                  <a:pt x="28" y="87"/>
                </a:lnTo>
                <a:lnTo>
                  <a:pt x="32" y="15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69" name="Freeform 368"/>
          <p:cNvSpPr>
            <a:spLocks/>
          </p:cNvSpPr>
          <p:nvPr/>
        </p:nvSpPr>
        <p:spPr bwMode="auto">
          <a:xfrm>
            <a:off x="6106602" y="4963007"/>
            <a:ext cx="149225" cy="127000"/>
          </a:xfrm>
          <a:custGeom>
            <a:avLst/>
            <a:gdLst>
              <a:gd name="T0" fmla="*/ 8 w 196"/>
              <a:gd name="T1" fmla="*/ 19 h 195"/>
              <a:gd name="T2" fmla="*/ 10 w 196"/>
              <a:gd name="T3" fmla="*/ 18 h 195"/>
              <a:gd name="T4" fmla="*/ 12 w 196"/>
              <a:gd name="T5" fmla="*/ 15 h 195"/>
              <a:gd name="T6" fmla="*/ 14 w 196"/>
              <a:gd name="T7" fmla="*/ 15 h 195"/>
              <a:gd name="T8" fmla="*/ 15 w 196"/>
              <a:gd name="T9" fmla="*/ 14 h 195"/>
              <a:gd name="T10" fmla="*/ 14 w 196"/>
              <a:gd name="T11" fmla="*/ 13 h 195"/>
              <a:gd name="T12" fmla="*/ 17 w 196"/>
              <a:gd name="T13" fmla="*/ 13 h 195"/>
              <a:gd name="T14" fmla="*/ 20 w 196"/>
              <a:gd name="T15" fmla="*/ 14 h 195"/>
              <a:gd name="T16" fmla="*/ 24 w 196"/>
              <a:gd name="T17" fmla="*/ 14 h 195"/>
              <a:gd name="T18" fmla="*/ 22 w 196"/>
              <a:gd name="T19" fmla="*/ 16 h 195"/>
              <a:gd name="T20" fmla="*/ 21 w 196"/>
              <a:gd name="T21" fmla="*/ 17 h 195"/>
              <a:gd name="T22" fmla="*/ 23 w 196"/>
              <a:gd name="T23" fmla="*/ 20 h 195"/>
              <a:gd name="T24" fmla="*/ 24 w 196"/>
              <a:gd name="T25" fmla="*/ 23 h 195"/>
              <a:gd name="T26" fmla="*/ 24 w 196"/>
              <a:gd name="T27" fmla="*/ 25 h 195"/>
              <a:gd name="T28" fmla="*/ 27 w 196"/>
              <a:gd name="T29" fmla="*/ 25 h 195"/>
              <a:gd name="T30" fmla="*/ 26 w 196"/>
              <a:gd name="T31" fmla="*/ 26 h 195"/>
              <a:gd name="T32" fmla="*/ 25 w 196"/>
              <a:gd name="T33" fmla="*/ 27 h 195"/>
              <a:gd name="T34" fmla="*/ 23 w 196"/>
              <a:gd name="T35" fmla="*/ 28 h 195"/>
              <a:gd name="T36" fmla="*/ 24 w 196"/>
              <a:gd name="T37" fmla="*/ 30 h 195"/>
              <a:gd name="T38" fmla="*/ 27 w 196"/>
              <a:gd name="T39" fmla="*/ 31 h 195"/>
              <a:gd name="T40" fmla="*/ 28 w 196"/>
              <a:gd name="T41" fmla="*/ 32 h 195"/>
              <a:gd name="T42" fmla="*/ 32 w 196"/>
              <a:gd name="T43" fmla="*/ 33 h 195"/>
              <a:gd name="T44" fmla="*/ 31 w 196"/>
              <a:gd name="T45" fmla="*/ 30 h 195"/>
              <a:gd name="T46" fmla="*/ 34 w 196"/>
              <a:gd name="T47" fmla="*/ 29 h 195"/>
              <a:gd name="T48" fmla="*/ 35 w 196"/>
              <a:gd name="T49" fmla="*/ 26 h 195"/>
              <a:gd name="T50" fmla="*/ 41 w 196"/>
              <a:gd name="T51" fmla="*/ 22 h 195"/>
              <a:gd name="T52" fmla="*/ 44 w 196"/>
              <a:gd name="T53" fmla="*/ 18 h 195"/>
              <a:gd name="T54" fmla="*/ 42 w 196"/>
              <a:gd name="T55" fmla="*/ 13 h 195"/>
              <a:gd name="T56" fmla="*/ 45 w 196"/>
              <a:gd name="T57" fmla="*/ 9 h 195"/>
              <a:gd name="T58" fmla="*/ 44 w 196"/>
              <a:gd name="T59" fmla="*/ 6 h 195"/>
              <a:gd name="T60" fmla="*/ 39 w 196"/>
              <a:gd name="T61" fmla="*/ 2 h 195"/>
              <a:gd name="T62" fmla="*/ 32 w 196"/>
              <a:gd name="T63" fmla="*/ 0 h 195"/>
              <a:gd name="T64" fmla="*/ 28 w 196"/>
              <a:gd name="T65" fmla="*/ 1 h 195"/>
              <a:gd name="T66" fmla="*/ 24 w 196"/>
              <a:gd name="T67" fmla="*/ 3 h 195"/>
              <a:gd name="T68" fmla="*/ 22 w 196"/>
              <a:gd name="T69" fmla="*/ 2 h 195"/>
              <a:gd name="T70" fmla="*/ 14 w 196"/>
              <a:gd name="T71" fmla="*/ 5 h 195"/>
              <a:gd name="T72" fmla="*/ 12 w 196"/>
              <a:gd name="T73" fmla="*/ 3 h 195"/>
              <a:gd name="T74" fmla="*/ 6 w 196"/>
              <a:gd name="T75" fmla="*/ 6 h 195"/>
              <a:gd name="T76" fmla="*/ 7 w 196"/>
              <a:gd name="T77" fmla="*/ 9 h 195"/>
              <a:gd name="T78" fmla="*/ 1 w 196"/>
              <a:gd name="T79" fmla="*/ 14 h 195"/>
              <a:gd name="T80" fmla="*/ 1 w 196"/>
              <a:gd name="T81" fmla="*/ 17 h 195"/>
              <a:gd name="T82" fmla="*/ 1 w 196"/>
              <a:gd name="T83" fmla="*/ 18 h 195"/>
              <a:gd name="T84" fmla="*/ 0 w 196"/>
              <a:gd name="T85" fmla="*/ 20 h 195"/>
              <a:gd name="T86" fmla="*/ 0 w 196"/>
              <a:gd name="T87" fmla="*/ 21 h 195"/>
              <a:gd name="T88" fmla="*/ 4 w 196"/>
              <a:gd name="T89" fmla="*/ 20 h 195"/>
              <a:gd name="T90" fmla="*/ 6 w 196"/>
              <a:gd name="T91" fmla="*/ 20 h 195"/>
              <a:gd name="T92" fmla="*/ 8 w 196"/>
              <a:gd name="T93" fmla="*/ 19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6"/>
              <a:gd name="T142" fmla="*/ 0 h 195"/>
              <a:gd name="T143" fmla="*/ 196 w 196"/>
              <a:gd name="T144" fmla="*/ 195 h 1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6" h="195">
                <a:moveTo>
                  <a:pt x="34" y="112"/>
                </a:moveTo>
                <a:lnTo>
                  <a:pt x="44" y="104"/>
                </a:lnTo>
                <a:lnTo>
                  <a:pt x="50" y="90"/>
                </a:lnTo>
                <a:lnTo>
                  <a:pt x="63" y="91"/>
                </a:lnTo>
                <a:lnTo>
                  <a:pt x="67" y="84"/>
                </a:lnTo>
                <a:lnTo>
                  <a:pt x="61" y="78"/>
                </a:lnTo>
                <a:lnTo>
                  <a:pt x="73" y="77"/>
                </a:lnTo>
                <a:lnTo>
                  <a:pt x="87" y="81"/>
                </a:lnTo>
                <a:lnTo>
                  <a:pt x="107" y="81"/>
                </a:lnTo>
                <a:lnTo>
                  <a:pt x="94" y="95"/>
                </a:lnTo>
                <a:lnTo>
                  <a:pt x="92" y="103"/>
                </a:lnTo>
                <a:lnTo>
                  <a:pt x="100" y="120"/>
                </a:lnTo>
                <a:lnTo>
                  <a:pt x="107" y="133"/>
                </a:lnTo>
                <a:lnTo>
                  <a:pt x="107" y="146"/>
                </a:lnTo>
                <a:lnTo>
                  <a:pt x="116" y="146"/>
                </a:lnTo>
                <a:lnTo>
                  <a:pt x="115" y="155"/>
                </a:lnTo>
                <a:lnTo>
                  <a:pt x="108" y="164"/>
                </a:lnTo>
                <a:lnTo>
                  <a:pt x="101" y="166"/>
                </a:lnTo>
                <a:lnTo>
                  <a:pt x="102" y="180"/>
                </a:lnTo>
                <a:lnTo>
                  <a:pt x="119" y="185"/>
                </a:lnTo>
                <a:lnTo>
                  <a:pt x="123" y="193"/>
                </a:lnTo>
                <a:lnTo>
                  <a:pt x="138" y="195"/>
                </a:lnTo>
                <a:lnTo>
                  <a:pt x="135" y="178"/>
                </a:lnTo>
                <a:lnTo>
                  <a:pt x="146" y="172"/>
                </a:lnTo>
                <a:lnTo>
                  <a:pt x="150" y="155"/>
                </a:lnTo>
                <a:lnTo>
                  <a:pt x="177" y="128"/>
                </a:lnTo>
                <a:lnTo>
                  <a:pt x="190" y="104"/>
                </a:lnTo>
                <a:lnTo>
                  <a:pt x="183" y="78"/>
                </a:lnTo>
                <a:lnTo>
                  <a:pt x="196" y="53"/>
                </a:lnTo>
                <a:lnTo>
                  <a:pt x="192" y="37"/>
                </a:lnTo>
                <a:lnTo>
                  <a:pt x="171" y="15"/>
                </a:lnTo>
                <a:lnTo>
                  <a:pt x="138" y="0"/>
                </a:lnTo>
                <a:lnTo>
                  <a:pt x="124" y="8"/>
                </a:lnTo>
                <a:lnTo>
                  <a:pt x="103" y="19"/>
                </a:lnTo>
                <a:lnTo>
                  <a:pt x="95" y="14"/>
                </a:lnTo>
                <a:lnTo>
                  <a:pt x="62" y="26"/>
                </a:lnTo>
                <a:lnTo>
                  <a:pt x="53" y="20"/>
                </a:lnTo>
                <a:lnTo>
                  <a:pt x="27" y="34"/>
                </a:lnTo>
                <a:lnTo>
                  <a:pt x="29" y="50"/>
                </a:lnTo>
                <a:lnTo>
                  <a:pt x="5" y="84"/>
                </a:lnTo>
                <a:lnTo>
                  <a:pt x="5" y="100"/>
                </a:lnTo>
                <a:lnTo>
                  <a:pt x="6" y="109"/>
                </a:lnTo>
                <a:lnTo>
                  <a:pt x="0" y="117"/>
                </a:lnTo>
                <a:lnTo>
                  <a:pt x="0" y="122"/>
                </a:lnTo>
                <a:lnTo>
                  <a:pt x="17" y="120"/>
                </a:lnTo>
                <a:lnTo>
                  <a:pt x="27" y="118"/>
                </a:lnTo>
                <a:lnTo>
                  <a:pt x="34" y="11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70" name="Freeform 369"/>
          <p:cNvSpPr>
            <a:spLocks/>
          </p:cNvSpPr>
          <p:nvPr/>
        </p:nvSpPr>
        <p:spPr bwMode="auto">
          <a:xfrm>
            <a:off x="6298689" y="5074132"/>
            <a:ext cx="82550" cy="173038"/>
          </a:xfrm>
          <a:custGeom>
            <a:avLst/>
            <a:gdLst>
              <a:gd name="T0" fmla="*/ 5 w 109"/>
              <a:gd name="T1" fmla="*/ 20 h 262"/>
              <a:gd name="T2" fmla="*/ 8 w 109"/>
              <a:gd name="T3" fmla="*/ 21 h 262"/>
              <a:gd name="T4" fmla="*/ 4 w 109"/>
              <a:gd name="T5" fmla="*/ 25 h 262"/>
              <a:gd name="T6" fmla="*/ 2 w 109"/>
              <a:gd name="T7" fmla="*/ 27 h 262"/>
              <a:gd name="T8" fmla="*/ 1 w 109"/>
              <a:gd name="T9" fmla="*/ 30 h 262"/>
              <a:gd name="T10" fmla="*/ 1 w 109"/>
              <a:gd name="T11" fmla="*/ 31 h 262"/>
              <a:gd name="T12" fmla="*/ 1 w 109"/>
              <a:gd name="T13" fmla="*/ 32 h 262"/>
              <a:gd name="T14" fmla="*/ 2 w 109"/>
              <a:gd name="T15" fmla="*/ 32 h 262"/>
              <a:gd name="T16" fmla="*/ 3 w 109"/>
              <a:gd name="T17" fmla="*/ 33 h 262"/>
              <a:gd name="T18" fmla="*/ 3 w 109"/>
              <a:gd name="T19" fmla="*/ 37 h 262"/>
              <a:gd name="T20" fmla="*/ 7 w 109"/>
              <a:gd name="T21" fmla="*/ 42 h 262"/>
              <a:gd name="T22" fmla="*/ 7 w 109"/>
              <a:gd name="T23" fmla="*/ 43 h 262"/>
              <a:gd name="T24" fmla="*/ 6 w 109"/>
              <a:gd name="T25" fmla="*/ 44 h 262"/>
              <a:gd name="T26" fmla="*/ 9 w 109"/>
              <a:gd name="T27" fmla="*/ 45 h 262"/>
              <a:gd name="T28" fmla="*/ 15 w 109"/>
              <a:gd name="T29" fmla="*/ 40 h 262"/>
              <a:gd name="T30" fmla="*/ 14 w 109"/>
              <a:gd name="T31" fmla="*/ 38 h 262"/>
              <a:gd name="T32" fmla="*/ 20 w 109"/>
              <a:gd name="T33" fmla="*/ 36 h 262"/>
              <a:gd name="T34" fmla="*/ 20 w 109"/>
              <a:gd name="T35" fmla="*/ 25 h 262"/>
              <a:gd name="T36" fmla="*/ 16 w 109"/>
              <a:gd name="T37" fmla="*/ 24 h 262"/>
              <a:gd name="T38" fmla="*/ 13 w 109"/>
              <a:gd name="T39" fmla="*/ 20 h 262"/>
              <a:gd name="T40" fmla="*/ 16 w 109"/>
              <a:gd name="T41" fmla="*/ 15 h 262"/>
              <a:gd name="T42" fmla="*/ 25 w 109"/>
              <a:gd name="T43" fmla="*/ 11 h 262"/>
              <a:gd name="T44" fmla="*/ 23 w 109"/>
              <a:gd name="T45" fmla="*/ 6 h 262"/>
              <a:gd name="T46" fmla="*/ 25 w 109"/>
              <a:gd name="T47" fmla="*/ 4 h 262"/>
              <a:gd name="T48" fmla="*/ 22 w 109"/>
              <a:gd name="T49" fmla="*/ 0 h 262"/>
              <a:gd name="T50" fmla="*/ 16 w 109"/>
              <a:gd name="T51" fmla="*/ 1 h 262"/>
              <a:gd name="T52" fmla="*/ 12 w 109"/>
              <a:gd name="T53" fmla="*/ 0 h 262"/>
              <a:gd name="T54" fmla="*/ 11 w 109"/>
              <a:gd name="T55" fmla="*/ 1 h 262"/>
              <a:gd name="T56" fmla="*/ 7 w 109"/>
              <a:gd name="T57" fmla="*/ 3 h 262"/>
              <a:gd name="T58" fmla="*/ 8 w 109"/>
              <a:gd name="T59" fmla="*/ 6 h 262"/>
              <a:gd name="T60" fmla="*/ 4 w 109"/>
              <a:gd name="T61" fmla="*/ 10 h 262"/>
              <a:gd name="T62" fmla="*/ 4 w 109"/>
              <a:gd name="T63" fmla="*/ 11 h 262"/>
              <a:gd name="T64" fmla="*/ 1 w 109"/>
              <a:gd name="T65" fmla="*/ 13 h 262"/>
              <a:gd name="T66" fmla="*/ 0 w 109"/>
              <a:gd name="T67" fmla="*/ 15 h 262"/>
              <a:gd name="T68" fmla="*/ 0 w 109"/>
              <a:gd name="T69" fmla="*/ 16 h 262"/>
              <a:gd name="T70" fmla="*/ 2 w 109"/>
              <a:gd name="T71" fmla="*/ 20 h 262"/>
              <a:gd name="T72" fmla="*/ 5 w 109"/>
              <a:gd name="T73" fmla="*/ 20 h 2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9"/>
              <a:gd name="T112" fmla="*/ 0 h 262"/>
              <a:gd name="T113" fmla="*/ 109 w 109"/>
              <a:gd name="T114" fmla="*/ 262 h 2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9" h="262">
                <a:moveTo>
                  <a:pt x="24" y="114"/>
                </a:moveTo>
                <a:lnTo>
                  <a:pt x="34" y="121"/>
                </a:lnTo>
                <a:lnTo>
                  <a:pt x="18" y="141"/>
                </a:lnTo>
                <a:lnTo>
                  <a:pt x="11" y="154"/>
                </a:lnTo>
                <a:lnTo>
                  <a:pt x="7" y="172"/>
                </a:lnTo>
                <a:lnTo>
                  <a:pt x="5" y="181"/>
                </a:lnTo>
                <a:lnTo>
                  <a:pt x="6" y="186"/>
                </a:lnTo>
                <a:lnTo>
                  <a:pt x="11" y="187"/>
                </a:lnTo>
                <a:lnTo>
                  <a:pt x="15" y="191"/>
                </a:lnTo>
                <a:lnTo>
                  <a:pt x="15" y="217"/>
                </a:lnTo>
                <a:lnTo>
                  <a:pt x="31" y="242"/>
                </a:lnTo>
                <a:lnTo>
                  <a:pt x="30" y="248"/>
                </a:lnTo>
                <a:lnTo>
                  <a:pt x="27" y="254"/>
                </a:lnTo>
                <a:lnTo>
                  <a:pt x="39" y="262"/>
                </a:lnTo>
                <a:lnTo>
                  <a:pt x="66" y="234"/>
                </a:lnTo>
                <a:lnTo>
                  <a:pt x="62" y="222"/>
                </a:lnTo>
                <a:lnTo>
                  <a:pt x="89" y="206"/>
                </a:lnTo>
                <a:lnTo>
                  <a:pt x="85" y="141"/>
                </a:lnTo>
                <a:lnTo>
                  <a:pt x="70" y="136"/>
                </a:lnTo>
                <a:lnTo>
                  <a:pt x="57" y="112"/>
                </a:lnTo>
                <a:lnTo>
                  <a:pt x="72" y="85"/>
                </a:lnTo>
                <a:lnTo>
                  <a:pt x="109" y="65"/>
                </a:lnTo>
                <a:lnTo>
                  <a:pt x="102" y="34"/>
                </a:lnTo>
                <a:lnTo>
                  <a:pt x="108" y="22"/>
                </a:lnTo>
                <a:lnTo>
                  <a:pt x="96" y="3"/>
                </a:lnTo>
                <a:lnTo>
                  <a:pt x="70" y="8"/>
                </a:lnTo>
                <a:lnTo>
                  <a:pt x="54" y="0"/>
                </a:lnTo>
                <a:lnTo>
                  <a:pt x="49" y="5"/>
                </a:lnTo>
                <a:lnTo>
                  <a:pt x="31" y="16"/>
                </a:lnTo>
                <a:lnTo>
                  <a:pt x="33" y="33"/>
                </a:lnTo>
                <a:lnTo>
                  <a:pt x="19" y="56"/>
                </a:lnTo>
                <a:lnTo>
                  <a:pt x="16" y="66"/>
                </a:lnTo>
                <a:lnTo>
                  <a:pt x="4" y="77"/>
                </a:lnTo>
                <a:lnTo>
                  <a:pt x="0" y="86"/>
                </a:lnTo>
                <a:lnTo>
                  <a:pt x="0" y="94"/>
                </a:lnTo>
                <a:lnTo>
                  <a:pt x="9" y="113"/>
                </a:lnTo>
                <a:lnTo>
                  <a:pt x="24" y="114"/>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71" name="Text Box 370"/>
          <p:cNvSpPr txBox="1">
            <a:spLocks noChangeArrowheads="1"/>
          </p:cNvSpPr>
          <p:nvPr/>
        </p:nvSpPr>
        <p:spPr bwMode="auto">
          <a:xfrm>
            <a:off x="8132252" y="3528706"/>
            <a:ext cx="2293938" cy="3016210"/>
          </a:xfrm>
          <a:prstGeom prst="rect">
            <a:avLst/>
          </a:prstGeom>
          <a:solidFill>
            <a:schemeClr val="bg2"/>
          </a:solidFill>
          <a:ln w="6350">
            <a:solidFill>
              <a:schemeClr val="tx1"/>
            </a:solidFill>
            <a:miter lim="800000"/>
            <a:headEnd/>
            <a:tailEnd/>
          </a:ln>
          <a:effectLst>
            <a:outerShdw dist="107763" dir="2700000" algn="ctr" rotWithShape="0">
              <a:schemeClr val="bg2"/>
            </a:outerShdw>
          </a:effectLst>
        </p:spPr>
        <p:txBody>
          <a:bodyPr>
            <a:spAutoFit/>
          </a:bodyPr>
          <a:lstStyle/>
          <a:p>
            <a:pPr eaLnBrk="0" hangingPunct="0">
              <a:defRPr/>
            </a:pPr>
            <a:r>
              <a:rPr lang="en-US" sz="2400" u="sng" dirty="0"/>
              <a:t>290 municipalities</a:t>
            </a:r>
            <a:endParaRPr lang="en-US" sz="800" dirty="0"/>
          </a:p>
          <a:p>
            <a:pPr eaLnBrk="0" hangingPunct="0">
              <a:defRPr/>
            </a:pPr>
            <a:br>
              <a:rPr lang="en-US" sz="800" dirty="0"/>
            </a:br>
            <a:r>
              <a:rPr lang="en-US" sz="1400" dirty="0"/>
              <a:t>Largest: Kiruna (19 447 km</a:t>
            </a:r>
            <a:r>
              <a:rPr lang="en-US" sz="1400" baseline="30000" dirty="0"/>
              <a:t>2</a:t>
            </a:r>
            <a:r>
              <a:rPr lang="en-US" sz="1400" dirty="0"/>
              <a:t>)</a:t>
            </a:r>
          </a:p>
          <a:p>
            <a:pPr eaLnBrk="0" hangingPunct="0">
              <a:defRPr/>
            </a:pPr>
            <a:r>
              <a:rPr lang="en-US" sz="1400" dirty="0"/>
              <a:t>Smallest: </a:t>
            </a:r>
            <a:r>
              <a:rPr lang="en-US" sz="1400" dirty="0" err="1"/>
              <a:t>Sundbyberg</a:t>
            </a:r>
            <a:r>
              <a:rPr lang="en-US" sz="1400" dirty="0"/>
              <a:t> </a:t>
            </a:r>
          </a:p>
          <a:p>
            <a:pPr eaLnBrk="0" hangingPunct="0">
              <a:defRPr/>
            </a:pPr>
            <a:r>
              <a:rPr lang="en-US" sz="1400" dirty="0"/>
              <a:t>(9 km</a:t>
            </a:r>
            <a:r>
              <a:rPr lang="en-US" sz="1400" baseline="30000" dirty="0"/>
              <a:t>2</a:t>
            </a:r>
            <a:r>
              <a:rPr lang="en-US" sz="1400" dirty="0"/>
              <a:t>)</a:t>
            </a:r>
            <a:endParaRPr lang="en-US" sz="2000" dirty="0"/>
          </a:p>
          <a:p>
            <a:pPr eaLnBrk="0" hangingPunct="0">
              <a:defRPr/>
            </a:pPr>
            <a:endParaRPr lang="en-US" sz="800" b="1" dirty="0"/>
          </a:p>
          <a:p>
            <a:pPr eaLnBrk="0" hangingPunct="0">
              <a:defRPr/>
            </a:pPr>
            <a:r>
              <a:rPr lang="en-US" sz="1400" b="1" dirty="0"/>
              <a:t>Median population: </a:t>
            </a:r>
          </a:p>
          <a:p>
            <a:pPr eaLnBrk="0" hangingPunct="0">
              <a:defRPr/>
            </a:pPr>
            <a:r>
              <a:rPr lang="en-US" sz="1400" b="1" dirty="0"/>
              <a:t>15.000 </a:t>
            </a:r>
            <a:r>
              <a:rPr lang="en-US" sz="1400" b="1" dirty="0" err="1"/>
              <a:t>inh</a:t>
            </a:r>
            <a:r>
              <a:rPr lang="en-US" sz="1400" b="1" dirty="0"/>
              <a:t>.</a:t>
            </a:r>
          </a:p>
          <a:p>
            <a:pPr eaLnBrk="0" hangingPunct="0">
              <a:defRPr/>
            </a:pPr>
            <a:r>
              <a:rPr lang="en-US" sz="1400" dirty="0"/>
              <a:t>Largest: Stockholm </a:t>
            </a:r>
          </a:p>
          <a:p>
            <a:pPr eaLnBrk="0" hangingPunct="0">
              <a:defRPr/>
            </a:pPr>
            <a:r>
              <a:rPr lang="en-US" sz="1400" dirty="0"/>
              <a:t>(972 647 </a:t>
            </a:r>
            <a:r>
              <a:rPr lang="en-US" sz="1400" dirty="0" err="1"/>
              <a:t>inh</a:t>
            </a:r>
            <a:r>
              <a:rPr lang="en-US" sz="1400" dirty="0"/>
              <a:t>.)</a:t>
            </a:r>
          </a:p>
          <a:p>
            <a:pPr eaLnBrk="0" hangingPunct="0">
              <a:defRPr/>
            </a:pPr>
            <a:r>
              <a:rPr lang="en-US" sz="1400" dirty="0"/>
              <a:t>Smallest: </a:t>
            </a:r>
            <a:r>
              <a:rPr lang="en-US" sz="1400" dirty="0" err="1"/>
              <a:t>Bjurholm</a:t>
            </a:r>
            <a:r>
              <a:rPr lang="en-US" sz="1400" dirty="0"/>
              <a:t> </a:t>
            </a:r>
          </a:p>
          <a:p>
            <a:pPr eaLnBrk="0" hangingPunct="0">
              <a:defRPr/>
            </a:pPr>
            <a:r>
              <a:rPr lang="en-US" sz="1400" dirty="0"/>
              <a:t>(2 432 </a:t>
            </a:r>
            <a:r>
              <a:rPr lang="en-US" sz="1400" dirty="0" err="1"/>
              <a:t>inh</a:t>
            </a:r>
            <a:r>
              <a:rPr lang="en-US" sz="1400" dirty="0"/>
              <a:t>.)</a:t>
            </a:r>
            <a:endParaRPr lang="en-US" sz="2000" dirty="0"/>
          </a:p>
        </p:txBody>
      </p:sp>
      <p:sp>
        <p:nvSpPr>
          <p:cNvPr id="372" name="Freeform 342"/>
          <p:cNvSpPr>
            <a:spLocks/>
          </p:cNvSpPr>
          <p:nvPr/>
        </p:nvSpPr>
        <p:spPr bwMode="auto">
          <a:xfrm>
            <a:off x="6078027" y="5028095"/>
            <a:ext cx="34925" cy="31750"/>
          </a:xfrm>
          <a:custGeom>
            <a:avLst/>
            <a:gdLst>
              <a:gd name="T0" fmla="*/ 9 w 45"/>
              <a:gd name="T1" fmla="*/ 3 h 50"/>
              <a:gd name="T2" fmla="*/ 11 w 45"/>
              <a:gd name="T3" fmla="*/ 2 h 50"/>
              <a:gd name="T4" fmla="*/ 11 w 45"/>
              <a:gd name="T5" fmla="*/ 0 h 50"/>
              <a:gd name="T6" fmla="*/ 10 w 45"/>
              <a:gd name="T7" fmla="*/ 1 h 50"/>
              <a:gd name="T8" fmla="*/ 7 w 45"/>
              <a:gd name="T9" fmla="*/ 3 h 50"/>
              <a:gd name="T10" fmla="*/ 5 w 45"/>
              <a:gd name="T11" fmla="*/ 4 h 50"/>
              <a:gd name="T12" fmla="*/ 3 w 45"/>
              <a:gd name="T13" fmla="*/ 4 h 50"/>
              <a:gd name="T14" fmla="*/ 2 w 45"/>
              <a:gd name="T15" fmla="*/ 5 h 50"/>
              <a:gd name="T16" fmla="*/ 0 w 45"/>
              <a:gd name="T17" fmla="*/ 7 h 50"/>
              <a:gd name="T18" fmla="*/ 0 w 45"/>
              <a:gd name="T19" fmla="*/ 8 h 50"/>
              <a:gd name="T20" fmla="*/ 3 w 45"/>
              <a:gd name="T21" fmla="*/ 8 h 50"/>
              <a:gd name="T22" fmla="*/ 4 w 45"/>
              <a:gd name="T23" fmla="*/ 6 h 50"/>
              <a:gd name="T24" fmla="*/ 6 w 45"/>
              <a:gd name="T25" fmla="*/ 6 h 50"/>
              <a:gd name="T26" fmla="*/ 9 w 45"/>
              <a:gd name="T27" fmla="*/ 4 h 50"/>
              <a:gd name="T28" fmla="*/ 9 w 45"/>
              <a:gd name="T29" fmla="*/ 3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50"/>
              <a:gd name="T47" fmla="*/ 45 w 45"/>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50">
                <a:moveTo>
                  <a:pt x="39" y="17"/>
                </a:moveTo>
                <a:lnTo>
                  <a:pt x="45" y="9"/>
                </a:lnTo>
                <a:lnTo>
                  <a:pt x="44" y="0"/>
                </a:lnTo>
                <a:lnTo>
                  <a:pt x="40" y="8"/>
                </a:lnTo>
                <a:lnTo>
                  <a:pt x="31" y="17"/>
                </a:lnTo>
                <a:lnTo>
                  <a:pt x="22" y="22"/>
                </a:lnTo>
                <a:lnTo>
                  <a:pt x="14" y="24"/>
                </a:lnTo>
                <a:lnTo>
                  <a:pt x="8" y="32"/>
                </a:lnTo>
                <a:lnTo>
                  <a:pt x="0" y="46"/>
                </a:lnTo>
                <a:lnTo>
                  <a:pt x="2" y="50"/>
                </a:lnTo>
                <a:lnTo>
                  <a:pt x="15" y="49"/>
                </a:lnTo>
                <a:lnTo>
                  <a:pt x="18" y="41"/>
                </a:lnTo>
                <a:lnTo>
                  <a:pt x="25" y="34"/>
                </a:lnTo>
                <a:lnTo>
                  <a:pt x="39" y="22"/>
                </a:lnTo>
                <a:lnTo>
                  <a:pt x="39" y="17"/>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73" name="Freeform 349"/>
          <p:cNvSpPr>
            <a:spLocks/>
          </p:cNvSpPr>
          <p:nvPr/>
        </p:nvSpPr>
        <p:spPr bwMode="auto">
          <a:xfrm>
            <a:off x="6038339" y="4942370"/>
            <a:ext cx="58738" cy="57150"/>
          </a:xfrm>
          <a:custGeom>
            <a:avLst/>
            <a:gdLst>
              <a:gd name="T0" fmla="*/ 6 w 78"/>
              <a:gd name="T1" fmla="*/ 13 h 85"/>
              <a:gd name="T2" fmla="*/ 7 w 78"/>
              <a:gd name="T3" fmla="*/ 13 h 85"/>
              <a:gd name="T4" fmla="*/ 8 w 78"/>
              <a:gd name="T5" fmla="*/ 14 h 85"/>
              <a:gd name="T6" fmla="*/ 9 w 78"/>
              <a:gd name="T7" fmla="*/ 15 h 85"/>
              <a:gd name="T8" fmla="*/ 12 w 78"/>
              <a:gd name="T9" fmla="*/ 13 h 85"/>
              <a:gd name="T10" fmla="*/ 18 w 78"/>
              <a:gd name="T11" fmla="*/ 3 h 85"/>
              <a:gd name="T12" fmla="*/ 16 w 78"/>
              <a:gd name="T13" fmla="*/ 3 h 85"/>
              <a:gd name="T14" fmla="*/ 15 w 78"/>
              <a:gd name="T15" fmla="*/ 0 h 85"/>
              <a:gd name="T16" fmla="*/ 6 w 78"/>
              <a:gd name="T17" fmla="*/ 3 h 85"/>
              <a:gd name="T18" fmla="*/ 6 w 78"/>
              <a:gd name="T19" fmla="*/ 4 h 85"/>
              <a:gd name="T20" fmla="*/ 7 w 78"/>
              <a:gd name="T21" fmla="*/ 6 h 85"/>
              <a:gd name="T22" fmla="*/ 6 w 78"/>
              <a:gd name="T23" fmla="*/ 7 h 85"/>
              <a:gd name="T24" fmla="*/ 5 w 78"/>
              <a:gd name="T25" fmla="*/ 8 h 85"/>
              <a:gd name="T26" fmla="*/ 4 w 78"/>
              <a:gd name="T27" fmla="*/ 8 h 85"/>
              <a:gd name="T28" fmla="*/ 3 w 78"/>
              <a:gd name="T29" fmla="*/ 6 h 85"/>
              <a:gd name="T30" fmla="*/ 2 w 78"/>
              <a:gd name="T31" fmla="*/ 6 h 85"/>
              <a:gd name="T32" fmla="*/ 1 w 78"/>
              <a:gd name="T33" fmla="*/ 8 h 85"/>
              <a:gd name="T34" fmla="*/ 1 w 78"/>
              <a:gd name="T35" fmla="*/ 10 h 85"/>
              <a:gd name="T36" fmla="*/ 2 w 78"/>
              <a:gd name="T37" fmla="*/ 11 h 85"/>
              <a:gd name="T38" fmla="*/ 2 w 78"/>
              <a:gd name="T39" fmla="*/ 12 h 85"/>
              <a:gd name="T40" fmla="*/ 0 w 78"/>
              <a:gd name="T41" fmla="*/ 14 h 85"/>
              <a:gd name="T42" fmla="*/ 0 w 78"/>
              <a:gd name="T43" fmla="*/ 15 h 85"/>
              <a:gd name="T44" fmla="*/ 3 w 78"/>
              <a:gd name="T45" fmla="*/ 15 h 85"/>
              <a:gd name="T46" fmla="*/ 5 w 78"/>
              <a:gd name="T47" fmla="*/ 14 h 85"/>
              <a:gd name="T48" fmla="*/ 6 w 78"/>
              <a:gd name="T49" fmla="*/ 13 h 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8"/>
              <a:gd name="T76" fmla="*/ 0 h 85"/>
              <a:gd name="T77" fmla="*/ 78 w 78"/>
              <a:gd name="T78" fmla="*/ 85 h 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8" h="85">
                <a:moveTo>
                  <a:pt x="26" y="72"/>
                </a:moveTo>
                <a:lnTo>
                  <a:pt x="31" y="73"/>
                </a:lnTo>
                <a:lnTo>
                  <a:pt x="33" y="79"/>
                </a:lnTo>
                <a:lnTo>
                  <a:pt x="41" y="82"/>
                </a:lnTo>
                <a:lnTo>
                  <a:pt x="52" y="72"/>
                </a:lnTo>
                <a:lnTo>
                  <a:pt x="78" y="19"/>
                </a:lnTo>
                <a:lnTo>
                  <a:pt x="72" y="15"/>
                </a:lnTo>
                <a:lnTo>
                  <a:pt x="66" y="0"/>
                </a:lnTo>
                <a:lnTo>
                  <a:pt x="28" y="15"/>
                </a:lnTo>
                <a:lnTo>
                  <a:pt x="28" y="23"/>
                </a:lnTo>
                <a:lnTo>
                  <a:pt x="30" y="31"/>
                </a:lnTo>
                <a:lnTo>
                  <a:pt x="28" y="39"/>
                </a:lnTo>
                <a:lnTo>
                  <a:pt x="22" y="43"/>
                </a:lnTo>
                <a:lnTo>
                  <a:pt x="17" y="42"/>
                </a:lnTo>
                <a:lnTo>
                  <a:pt x="15" y="33"/>
                </a:lnTo>
                <a:lnTo>
                  <a:pt x="9" y="34"/>
                </a:lnTo>
                <a:lnTo>
                  <a:pt x="6" y="43"/>
                </a:lnTo>
                <a:lnTo>
                  <a:pt x="6" y="54"/>
                </a:lnTo>
                <a:lnTo>
                  <a:pt x="8" y="61"/>
                </a:lnTo>
                <a:lnTo>
                  <a:pt x="9" y="69"/>
                </a:lnTo>
                <a:lnTo>
                  <a:pt x="0" y="79"/>
                </a:lnTo>
                <a:lnTo>
                  <a:pt x="1" y="85"/>
                </a:lnTo>
                <a:lnTo>
                  <a:pt x="12" y="85"/>
                </a:lnTo>
                <a:lnTo>
                  <a:pt x="23" y="79"/>
                </a:lnTo>
                <a:lnTo>
                  <a:pt x="26" y="72"/>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
        <p:nvSpPr>
          <p:cNvPr id="374" name="Freeform 361"/>
          <p:cNvSpPr>
            <a:spLocks/>
          </p:cNvSpPr>
          <p:nvPr/>
        </p:nvSpPr>
        <p:spPr bwMode="auto">
          <a:xfrm>
            <a:off x="6028814" y="4696307"/>
            <a:ext cx="77788" cy="109538"/>
          </a:xfrm>
          <a:custGeom>
            <a:avLst/>
            <a:gdLst>
              <a:gd name="T0" fmla="*/ 14 w 105"/>
              <a:gd name="T1" fmla="*/ 25 h 166"/>
              <a:gd name="T2" fmla="*/ 15 w 105"/>
              <a:gd name="T3" fmla="*/ 28 h 166"/>
              <a:gd name="T4" fmla="*/ 21 w 105"/>
              <a:gd name="T5" fmla="*/ 25 h 166"/>
              <a:gd name="T6" fmla="*/ 21 w 105"/>
              <a:gd name="T7" fmla="*/ 23 h 166"/>
              <a:gd name="T8" fmla="*/ 21 w 105"/>
              <a:gd name="T9" fmla="*/ 20 h 166"/>
              <a:gd name="T10" fmla="*/ 23 w 105"/>
              <a:gd name="T11" fmla="*/ 10 h 166"/>
              <a:gd name="T12" fmla="*/ 17 w 105"/>
              <a:gd name="T13" fmla="*/ 1 h 166"/>
              <a:gd name="T14" fmla="*/ 14 w 105"/>
              <a:gd name="T15" fmla="*/ 0 h 166"/>
              <a:gd name="T16" fmla="*/ 12 w 105"/>
              <a:gd name="T17" fmla="*/ 1 h 166"/>
              <a:gd name="T18" fmla="*/ 10 w 105"/>
              <a:gd name="T19" fmla="*/ 2 h 166"/>
              <a:gd name="T20" fmla="*/ 7 w 105"/>
              <a:gd name="T21" fmla="*/ 2 h 166"/>
              <a:gd name="T22" fmla="*/ 1 w 105"/>
              <a:gd name="T23" fmla="*/ 10 h 166"/>
              <a:gd name="T24" fmla="*/ 0 w 105"/>
              <a:gd name="T25" fmla="*/ 15 h 166"/>
              <a:gd name="T26" fmla="*/ 1 w 105"/>
              <a:gd name="T27" fmla="*/ 16 h 166"/>
              <a:gd name="T28" fmla="*/ 3 w 105"/>
              <a:gd name="T29" fmla="*/ 18 h 166"/>
              <a:gd name="T30" fmla="*/ 3 w 105"/>
              <a:gd name="T31" fmla="*/ 19 h 166"/>
              <a:gd name="T32" fmla="*/ 2 w 105"/>
              <a:gd name="T33" fmla="*/ 20 h 166"/>
              <a:gd name="T34" fmla="*/ 0 w 105"/>
              <a:gd name="T35" fmla="*/ 19 h 166"/>
              <a:gd name="T36" fmla="*/ 0 w 105"/>
              <a:gd name="T37" fmla="*/ 19 h 166"/>
              <a:gd name="T38" fmla="*/ 0 w 105"/>
              <a:gd name="T39" fmla="*/ 21 h 166"/>
              <a:gd name="T40" fmla="*/ 2 w 105"/>
              <a:gd name="T41" fmla="*/ 26 h 166"/>
              <a:gd name="T42" fmla="*/ 3 w 105"/>
              <a:gd name="T43" fmla="*/ 29 h 166"/>
              <a:gd name="T44" fmla="*/ 8 w 105"/>
              <a:gd name="T45" fmla="*/ 26 h 166"/>
              <a:gd name="T46" fmla="*/ 12 w 105"/>
              <a:gd name="T47" fmla="*/ 27 h 166"/>
              <a:gd name="T48" fmla="*/ 13 w 105"/>
              <a:gd name="T49" fmla="*/ 26 h 166"/>
              <a:gd name="T50" fmla="*/ 14 w 105"/>
              <a:gd name="T51" fmla="*/ 25 h 1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5"/>
              <a:gd name="T79" fmla="*/ 0 h 166"/>
              <a:gd name="T80" fmla="*/ 105 w 105"/>
              <a:gd name="T81" fmla="*/ 166 h 1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5" h="166">
                <a:moveTo>
                  <a:pt x="66" y="147"/>
                </a:moveTo>
                <a:lnTo>
                  <a:pt x="71" y="160"/>
                </a:lnTo>
                <a:lnTo>
                  <a:pt x="96" y="143"/>
                </a:lnTo>
                <a:lnTo>
                  <a:pt x="99" y="134"/>
                </a:lnTo>
                <a:lnTo>
                  <a:pt x="98" y="118"/>
                </a:lnTo>
                <a:lnTo>
                  <a:pt x="105" y="61"/>
                </a:lnTo>
                <a:lnTo>
                  <a:pt x="79" y="4"/>
                </a:lnTo>
                <a:lnTo>
                  <a:pt x="66" y="0"/>
                </a:lnTo>
                <a:lnTo>
                  <a:pt x="53" y="7"/>
                </a:lnTo>
                <a:lnTo>
                  <a:pt x="45" y="10"/>
                </a:lnTo>
                <a:lnTo>
                  <a:pt x="32" y="14"/>
                </a:lnTo>
                <a:lnTo>
                  <a:pt x="4" y="58"/>
                </a:lnTo>
                <a:lnTo>
                  <a:pt x="3" y="85"/>
                </a:lnTo>
                <a:lnTo>
                  <a:pt x="5" y="92"/>
                </a:lnTo>
                <a:lnTo>
                  <a:pt x="13" y="105"/>
                </a:lnTo>
                <a:lnTo>
                  <a:pt x="13" y="111"/>
                </a:lnTo>
                <a:lnTo>
                  <a:pt x="10" y="112"/>
                </a:lnTo>
                <a:lnTo>
                  <a:pt x="2" y="109"/>
                </a:lnTo>
                <a:lnTo>
                  <a:pt x="0" y="111"/>
                </a:lnTo>
                <a:lnTo>
                  <a:pt x="0" y="121"/>
                </a:lnTo>
                <a:lnTo>
                  <a:pt x="10" y="152"/>
                </a:lnTo>
                <a:lnTo>
                  <a:pt x="12" y="166"/>
                </a:lnTo>
                <a:lnTo>
                  <a:pt x="36" y="152"/>
                </a:lnTo>
                <a:lnTo>
                  <a:pt x="56" y="154"/>
                </a:lnTo>
                <a:lnTo>
                  <a:pt x="59" y="148"/>
                </a:lnTo>
                <a:lnTo>
                  <a:pt x="66" y="147"/>
                </a:lnTo>
                <a:close/>
              </a:path>
            </a:pathLst>
          </a:custGeom>
          <a:solidFill>
            <a:srgbClr val="C0C0C0"/>
          </a:solidFill>
          <a:ln w="1588">
            <a:solidFill>
              <a:srgbClr val="000000"/>
            </a:solidFill>
            <a:round/>
            <a:headEnd/>
            <a:tailEnd/>
          </a:ln>
        </p:spPr>
        <p:txBody>
          <a:bodyPr/>
          <a:lstStyle/>
          <a:p>
            <a:endParaRPr lang="sv-SE">
              <a:solidFill>
                <a:prstClr val="black"/>
              </a:solidFill>
              <a:latin typeface="Verdana"/>
            </a:endParaRPr>
          </a:p>
        </p:txBody>
      </p:sp>
    </p:spTree>
    <p:extLst>
      <p:ext uri="{BB962C8B-B14F-4D97-AF65-F5344CB8AC3E}">
        <p14:creationId xmlns:p14="http://schemas.microsoft.com/office/powerpoint/2010/main" val="1156776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81000" y="269240"/>
            <a:ext cx="8148666" cy="1143000"/>
          </a:xfrm>
        </p:spPr>
        <p:txBody>
          <a:bodyPr>
            <a:noAutofit/>
          </a:bodyPr>
          <a:lstStyle/>
          <a:p>
            <a:pPr eaLnBrk="1" hangingPunct="1"/>
            <a:r>
              <a:rPr lang="en-GB" sz="4000" b="1" dirty="0">
                <a:solidFill>
                  <a:schemeClr val="tx1"/>
                </a:solidFill>
              </a:rPr>
              <a:t>Division</a:t>
            </a:r>
            <a:r>
              <a:rPr lang="en-GB" sz="4000" dirty="0">
                <a:solidFill>
                  <a:schemeClr val="tx1"/>
                </a:solidFill>
              </a:rPr>
              <a:t> </a:t>
            </a:r>
            <a:r>
              <a:rPr lang="en-GB" sz="4000" b="1" dirty="0">
                <a:solidFill>
                  <a:schemeClr val="tx1"/>
                </a:solidFill>
              </a:rPr>
              <a:t>of responsibilities</a:t>
            </a:r>
            <a:endParaRPr lang="en-US" sz="4000" b="1" dirty="0">
              <a:solidFill>
                <a:schemeClr val="tx1"/>
              </a:solidFill>
            </a:endParaRPr>
          </a:p>
        </p:txBody>
      </p:sp>
      <p:sp>
        <p:nvSpPr>
          <p:cNvPr id="190467" name="Rectangle 3"/>
          <p:cNvSpPr>
            <a:spLocks noGrp="1" noChangeArrowheads="1"/>
          </p:cNvSpPr>
          <p:nvPr>
            <p:ph idx="1"/>
          </p:nvPr>
        </p:nvSpPr>
        <p:spPr>
          <a:xfrm>
            <a:off x="381000" y="1867535"/>
            <a:ext cx="10687050" cy="4990466"/>
          </a:xfrm>
        </p:spPr>
        <p:txBody>
          <a:bodyPr>
            <a:normAutofit/>
          </a:bodyPr>
          <a:lstStyle/>
          <a:p>
            <a:pPr eaLnBrk="1" hangingPunct="1">
              <a:lnSpc>
                <a:spcPct val="80000"/>
              </a:lnSpc>
            </a:pPr>
            <a:r>
              <a:rPr lang="en-GB" b="1" dirty="0">
                <a:latin typeface="Calibri" panose="020F0502020204030204" pitchFamily="34" charset="0"/>
                <a:cs typeface="Calibri" panose="020F0502020204030204" pitchFamily="34" charset="0"/>
              </a:rPr>
              <a:t>Regions</a:t>
            </a:r>
          </a:p>
          <a:p>
            <a:pPr lvl="1" eaLnBrk="1" hangingPunct="1">
              <a:lnSpc>
                <a:spcPct val="80000"/>
              </a:lnSpc>
              <a:buFontTx/>
              <a:buNone/>
            </a:pPr>
            <a:r>
              <a:rPr lang="en-GB" i="1" dirty="0">
                <a:latin typeface="Calibri" panose="020F0502020204030204" pitchFamily="34" charset="0"/>
                <a:cs typeface="Calibri" panose="020F0502020204030204" pitchFamily="34" charset="0"/>
              </a:rPr>
              <a:t>compulsory</a:t>
            </a:r>
          </a:p>
          <a:p>
            <a:pPr lvl="1" eaLnBrk="1" hangingPunct="1">
              <a:lnSpc>
                <a:spcPct val="80000"/>
              </a:lnSpc>
            </a:pPr>
            <a:r>
              <a:rPr lang="en-GB" dirty="0">
                <a:latin typeface="Calibri" panose="020F0502020204030204" pitchFamily="34" charset="0"/>
                <a:cs typeface="Calibri" panose="020F0502020204030204" pitchFamily="34" charset="0"/>
              </a:rPr>
              <a:t>health and medical care, (regional development)</a:t>
            </a:r>
          </a:p>
          <a:p>
            <a:pPr lvl="1" eaLnBrk="1" hangingPunct="1">
              <a:lnSpc>
                <a:spcPct val="80000"/>
              </a:lnSpc>
              <a:buFontTx/>
              <a:buNone/>
            </a:pPr>
            <a:r>
              <a:rPr lang="en-GB" i="1" dirty="0">
                <a:latin typeface="Calibri" panose="020F0502020204030204" pitchFamily="34" charset="0"/>
                <a:cs typeface="Calibri" panose="020F0502020204030204" pitchFamily="34" charset="0"/>
              </a:rPr>
              <a:t>on voluntary basis</a:t>
            </a:r>
          </a:p>
          <a:p>
            <a:pPr lvl="1" eaLnBrk="1" hangingPunct="1">
              <a:lnSpc>
                <a:spcPct val="80000"/>
              </a:lnSpc>
            </a:pPr>
            <a:r>
              <a:rPr lang="en-GB" dirty="0">
                <a:latin typeface="Calibri" panose="020F0502020204030204" pitchFamily="34" charset="0"/>
                <a:cs typeface="Calibri" panose="020F0502020204030204" pitchFamily="34" charset="0"/>
              </a:rPr>
              <a:t>support to cultural activities, public transport</a:t>
            </a:r>
            <a:br>
              <a:rPr lang="en-GB" dirty="0">
                <a:latin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a:p>
            <a:pPr eaLnBrk="1" hangingPunct="1">
              <a:lnSpc>
                <a:spcPct val="80000"/>
              </a:lnSpc>
            </a:pPr>
            <a:r>
              <a:rPr lang="en-GB" b="1" dirty="0">
                <a:latin typeface="Calibri" panose="020F0502020204030204" pitchFamily="34" charset="0"/>
                <a:cs typeface="Calibri" panose="020F0502020204030204" pitchFamily="34" charset="0"/>
              </a:rPr>
              <a:t>Municipalities</a:t>
            </a:r>
          </a:p>
          <a:p>
            <a:pPr lvl="1" eaLnBrk="1" hangingPunct="1">
              <a:lnSpc>
                <a:spcPct val="80000"/>
              </a:lnSpc>
              <a:buFontTx/>
              <a:buNone/>
            </a:pPr>
            <a:r>
              <a:rPr lang="en-GB" i="1" dirty="0">
                <a:latin typeface="Calibri" panose="020F0502020204030204" pitchFamily="34" charset="0"/>
                <a:cs typeface="Calibri" panose="020F0502020204030204" pitchFamily="34" charset="0"/>
              </a:rPr>
              <a:t>compulsory</a:t>
            </a:r>
          </a:p>
          <a:p>
            <a:pPr lvl="1" eaLnBrk="1" hangingPunct="1">
              <a:lnSpc>
                <a:spcPct val="80000"/>
              </a:lnSpc>
            </a:pPr>
            <a:r>
              <a:rPr lang="en-GB" dirty="0">
                <a:latin typeface="Calibri" panose="020F0502020204030204" pitchFamily="34" charset="0"/>
                <a:cs typeface="Calibri" panose="020F0502020204030204" pitchFamily="34" charset="0"/>
              </a:rPr>
              <a:t>social services, schools, spatial planning, health and environmental protection, refuse collection and waste disposal, rescue services, water and sewerage</a:t>
            </a:r>
          </a:p>
          <a:p>
            <a:pPr lvl="1" eaLnBrk="1" hangingPunct="1">
              <a:lnSpc>
                <a:spcPct val="80000"/>
              </a:lnSpc>
              <a:buFontTx/>
              <a:buNone/>
            </a:pPr>
            <a:r>
              <a:rPr lang="en-GB" i="1" dirty="0">
                <a:latin typeface="Calibri" panose="020F0502020204030204" pitchFamily="34" charset="0"/>
                <a:cs typeface="Calibri" panose="020F0502020204030204" pitchFamily="34" charset="0"/>
              </a:rPr>
              <a:t>on voluntary basis</a:t>
            </a:r>
          </a:p>
          <a:p>
            <a:pPr lvl="1" eaLnBrk="1" hangingPunct="1">
              <a:lnSpc>
                <a:spcPct val="80000"/>
              </a:lnSpc>
            </a:pPr>
            <a:r>
              <a:rPr lang="en-GB" dirty="0">
                <a:latin typeface="Calibri" panose="020F0502020204030204" pitchFamily="34" charset="0"/>
                <a:cs typeface="Calibri" panose="020F0502020204030204" pitchFamily="34" charset="0"/>
              </a:rPr>
              <a:t>recreation activities, culture, housing, energy, industrial facilities, public transport</a:t>
            </a:r>
          </a:p>
          <a:p>
            <a:pPr eaLnBrk="1" hangingPunct="1">
              <a:lnSpc>
                <a:spcPct val="80000"/>
              </a:lnSpc>
            </a:pPr>
            <a:endParaRPr lang="en-US" sz="1400" dirty="0"/>
          </a:p>
        </p:txBody>
      </p:sp>
    </p:spTree>
    <p:extLst>
      <p:ext uri="{BB962C8B-B14F-4D97-AF65-F5344CB8AC3E}">
        <p14:creationId xmlns:p14="http://schemas.microsoft.com/office/powerpoint/2010/main" val="11580992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2A6C0F-52C4-4FB1-857B-03D090ADD0C9}"/>
              </a:ext>
            </a:extLst>
          </p:cNvPr>
          <p:cNvSpPr>
            <a:spLocks noGrp="1"/>
          </p:cNvSpPr>
          <p:nvPr>
            <p:ph type="title"/>
          </p:nvPr>
        </p:nvSpPr>
        <p:spPr/>
        <p:txBody>
          <a:bodyPr/>
          <a:lstStyle/>
          <a:p>
            <a:r>
              <a:rPr lang="sv-SE" dirty="0"/>
              <a:t>Welfare in a </a:t>
            </a:r>
            <a:r>
              <a:rPr lang="en-US" dirty="0"/>
              <a:t>decentralized</a:t>
            </a:r>
            <a:r>
              <a:rPr lang="sv-SE" dirty="0"/>
              <a:t> </a:t>
            </a:r>
            <a:r>
              <a:rPr lang="en-US" dirty="0"/>
              <a:t>model</a:t>
            </a:r>
            <a:r>
              <a:rPr lang="sv-SE" dirty="0"/>
              <a:t>  </a:t>
            </a:r>
          </a:p>
        </p:txBody>
      </p:sp>
      <p:sp>
        <p:nvSpPr>
          <p:cNvPr id="3" name="Platshållare för innehåll 2">
            <a:extLst>
              <a:ext uri="{FF2B5EF4-FFF2-40B4-BE49-F238E27FC236}">
                <a16:creationId xmlns:a16="http://schemas.microsoft.com/office/drawing/2014/main" id="{12C6E540-DD4F-4B3D-8B47-85FD2E270D2E}"/>
              </a:ext>
            </a:extLst>
          </p:cNvPr>
          <p:cNvSpPr>
            <a:spLocks noGrp="1"/>
          </p:cNvSpPr>
          <p:nvPr>
            <p:ph idx="1"/>
          </p:nvPr>
        </p:nvSpPr>
        <p:spPr>
          <a:xfrm>
            <a:off x="664232" y="1690688"/>
            <a:ext cx="11527768" cy="4445319"/>
          </a:xfrm>
        </p:spPr>
        <p:txBody>
          <a:bodyPr>
            <a:normAutofit/>
          </a:bodyPr>
          <a:lstStyle/>
          <a:p>
            <a:pPr marL="30163" indent="0">
              <a:buNone/>
            </a:pPr>
            <a:r>
              <a:rPr lang="en-US" dirty="0">
                <a:latin typeface="Calibri" panose="020F0502020204030204" pitchFamily="34" charset="0"/>
                <a:cs typeface="Calibri" panose="020F0502020204030204" pitchFamily="34" charset="0"/>
              </a:rPr>
              <a:t>The Swedish municipalities and regions</a:t>
            </a:r>
          </a:p>
          <a:p>
            <a:pPr marL="30163" indent="0">
              <a:buNone/>
            </a:pPr>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dirty="0">
                <a:latin typeface="Calibri" panose="020F0502020204030204" pitchFamily="34" charset="0"/>
                <a:cs typeface="Calibri" panose="020F0502020204030204" pitchFamily="34" charset="0"/>
              </a:rPr>
              <a:t>Accounts for almost 25 percent of GDP</a:t>
            </a:r>
          </a:p>
          <a:p>
            <a:pPr>
              <a:buFont typeface="Wingdings" panose="05000000000000000000" pitchFamily="2" charset="2"/>
              <a:buChar char="§"/>
            </a:pPr>
            <a:r>
              <a:rPr lang="en-US" dirty="0">
                <a:latin typeface="Calibri" panose="020F0502020204030204" pitchFamily="34" charset="0"/>
                <a:cs typeface="Calibri" panose="020F0502020204030204" pitchFamily="34" charset="0"/>
              </a:rPr>
              <a:t>Employs about 25 percent of the Swedish workforce.</a:t>
            </a:r>
          </a:p>
          <a:p>
            <a:pPr>
              <a:buFont typeface="Wingdings" panose="05000000000000000000" pitchFamily="2" charset="2"/>
              <a:buChar char="§"/>
            </a:pPr>
            <a:r>
              <a:rPr lang="en-US" dirty="0">
                <a:latin typeface="Calibri" panose="020F0502020204030204" pitchFamily="34" charset="0"/>
                <a:cs typeface="Calibri" panose="020F0502020204030204" pitchFamily="34" charset="0"/>
              </a:rPr>
              <a:t>Accounts for about 70 percent of public consumption and half of public spending.</a:t>
            </a:r>
          </a:p>
          <a:p>
            <a:pPr>
              <a:buFont typeface="Wingdings" panose="05000000000000000000" pitchFamily="2" charset="2"/>
              <a:buChar char="§"/>
            </a:pPr>
            <a:r>
              <a:rPr lang="en-US" dirty="0">
                <a:latin typeface="Calibri" panose="020F0502020204030204" pitchFamily="34" charset="0"/>
                <a:cs typeface="Calibri" panose="020F0502020204030204" pitchFamily="34" charset="0"/>
              </a:rPr>
              <a:t>Right for taxation</a:t>
            </a:r>
          </a:p>
          <a:p>
            <a:pPr>
              <a:buFont typeface="Wingdings" panose="05000000000000000000" pitchFamily="2" charset="2"/>
              <a:buChar char="§"/>
            </a:pPr>
            <a:r>
              <a:rPr lang="en-US" dirty="0">
                <a:latin typeface="Calibri" panose="020F0502020204030204" pitchFamily="34" charset="0"/>
                <a:cs typeface="Calibri" panose="020F0502020204030204" pitchFamily="34" charset="0"/>
              </a:rPr>
              <a:t>Long tradition of local democracy and municipal self-government</a:t>
            </a:r>
            <a:endParaRPr lang="sv-S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4018483"/>
      </p:ext>
    </p:extLst>
  </p:cSld>
  <p:clrMapOvr>
    <a:masterClrMapping/>
  </p:clrMapOvr>
</p:sld>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Engelsk.potx" id="{D879E39D-8BE7-4975-930E-C2B03F823F8A}" vid="{9993E7C0-CE5C-465C-8C9F-118E8029A88E}"/>
    </a:ext>
  </a:extLst>
</a:theme>
</file>

<file path=ppt/theme/theme2.xml><?xml version="1.0" encoding="utf-8"?>
<a:theme xmlns:a="http://schemas.openxmlformats.org/drawingml/2006/main" name="SKL PPT Röd">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Engelsk.potx" id="{D879E39D-8BE7-4975-930E-C2B03F823F8A}" vid="{6139A58B-669C-47A6-8938-9619A594AFD2}"/>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Engelsk.potx" id="{D879E39D-8BE7-4975-930E-C2B03F823F8A}" vid="{9DA956DA-8C1D-4A84-AA0E-81C1907167E1}"/>
    </a:ext>
  </a:extLst>
</a:theme>
</file>

<file path=ppt/theme/theme4.xml><?xml version="1.0" encoding="utf-8"?>
<a:theme xmlns:a="http://schemas.openxmlformats.org/drawingml/2006/main" name="SKL PPT Mörk">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Engelsk.potx" id="{D879E39D-8BE7-4975-930E-C2B03F823F8A}" vid="{3170CB38-1EE9-4870-9124-D877DB355CCD}"/>
    </a:ext>
  </a:extLst>
</a:theme>
</file>

<file path=ppt/theme/theme5.xml><?xml version="1.0" encoding="utf-8"?>
<a:theme xmlns:a="http://schemas.openxmlformats.org/drawingml/2006/main" name="SKL PPT Svar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Engelsk.potx" id="{D879E39D-8BE7-4975-930E-C2B03F823F8A}" vid="{F54C5CF8-3C01-46C8-9204-BC8A21D91EDC}"/>
    </a:ext>
  </a:extLst>
</a:theme>
</file>

<file path=ppt/theme/theme6.xml><?xml version="1.0" encoding="utf-8"?>
<a:theme xmlns:a="http://schemas.openxmlformats.org/drawingml/2006/main" name="SKL PPT Vi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Engelsk.potx" id="{D879E39D-8BE7-4975-930E-C2B03F823F8A}" vid="{29A434D0-B358-4A24-9C25-2530EEF5421B}"/>
    </a:ext>
  </a:extLst>
</a:theme>
</file>

<file path=ppt/theme/theme7.xml><?xml version="1.0" encoding="utf-8"?>
<a:theme xmlns:a="http://schemas.openxmlformats.org/drawingml/2006/main" name="SKL">
  <a:themeElements>
    <a:clrScheme name="SKL">
      <a:dk1>
        <a:sysClr val="windowText" lastClr="000000"/>
      </a:dk1>
      <a:lt1>
        <a:sysClr val="window" lastClr="FFFFFF"/>
      </a:lt1>
      <a:dk2>
        <a:srgbClr val="1F497D"/>
      </a:dk2>
      <a:lt2>
        <a:srgbClr val="EEECE1"/>
      </a:lt2>
      <a:accent1>
        <a:srgbClr val="377DD9"/>
      </a:accent1>
      <a:accent2>
        <a:srgbClr val="A12A48"/>
      </a:accent2>
      <a:accent3>
        <a:srgbClr val="74CB2D"/>
      </a:accent3>
      <a:accent4>
        <a:srgbClr val="574AD0"/>
      </a:accent4>
      <a:accent5>
        <a:srgbClr val="45BCB5"/>
      </a:accent5>
      <a:accent6>
        <a:srgbClr val="DC702F"/>
      </a:accent6>
      <a:hlink>
        <a:srgbClr val="0000FF"/>
      </a:hlink>
      <a:folHlink>
        <a:srgbClr val="800080"/>
      </a:folHlink>
    </a:clrScheme>
    <a:fontScheme name="SKL">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3" ma:contentTypeDescription="Crée un document." ma:contentTypeScope="" ma:versionID="91014088a579cc26c0110913aad0ce8a">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41ebf7365258ef4b8b181ce2bb71b0c4"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AD189E-F1A1-4E89-9F7A-CCAB4F9D0A90}"/>
</file>

<file path=customXml/itemProps2.xml><?xml version="1.0" encoding="utf-8"?>
<ds:datastoreItem xmlns:ds="http://schemas.openxmlformats.org/officeDocument/2006/customXml" ds:itemID="{3EE7CA59-6F44-4FA6-AEF4-EF76D08D9FBC}"/>
</file>

<file path=customXml/itemProps3.xml><?xml version="1.0" encoding="utf-8"?>
<ds:datastoreItem xmlns:ds="http://schemas.openxmlformats.org/officeDocument/2006/customXml" ds:itemID="{5C821F4D-2707-490C-80FE-AE1B2B1887CD}"/>
</file>

<file path=docProps/app.xml><?xml version="1.0" encoding="utf-8"?>
<Properties xmlns="http://schemas.openxmlformats.org/officeDocument/2006/extended-properties" xmlns:vt="http://schemas.openxmlformats.org/officeDocument/2006/docPropsVTypes">
  <Template>SKR Engelsk</Template>
  <TotalTime>478</TotalTime>
  <Words>5513</Words>
  <Application>Microsoft Office PowerPoint</Application>
  <PresentationFormat>Bredbild</PresentationFormat>
  <Paragraphs>365</Paragraphs>
  <Slides>24</Slides>
  <Notes>19</Notes>
  <HiddenSlides>0</HiddenSlides>
  <MMClips>0</MMClips>
  <ScaleCrop>false</ScaleCrop>
  <HeadingPairs>
    <vt:vector size="6" baseType="variant">
      <vt:variant>
        <vt:lpstr>Använt teckensnitt</vt:lpstr>
      </vt:variant>
      <vt:variant>
        <vt:i4>7</vt:i4>
      </vt:variant>
      <vt:variant>
        <vt:lpstr>Tema</vt:lpstr>
      </vt:variant>
      <vt:variant>
        <vt:i4>7</vt:i4>
      </vt:variant>
      <vt:variant>
        <vt:lpstr>Bildrubriker</vt:lpstr>
      </vt:variant>
      <vt:variant>
        <vt:i4>24</vt:i4>
      </vt:variant>
    </vt:vector>
  </HeadingPairs>
  <TitlesOfParts>
    <vt:vector size="38" baseType="lpstr">
      <vt:lpstr>Arial</vt:lpstr>
      <vt:lpstr>Calibri</vt:lpstr>
      <vt:lpstr>Symbol</vt:lpstr>
      <vt:lpstr>Times New Roman</vt:lpstr>
      <vt:lpstr>TradeGothic</vt:lpstr>
      <vt:lpstr>Verdana</vt:lpstr>
      <vt:lpstr>Wingdings</vt:lpstr>
      <vt:lpstr>SKL PPT Gul</vt:lpstr>
      <vt:lpstr>SKL PPT Röd</vt:lpstr>
      <vt:lpstr>Inledningsbilder</vt:lpstr>
      <vt:lpstr>SKL PPT Mörk</vt:lpstr>
      <vt:lpstr>SKL PPT Svart</vt:lpstr>
      <vt:lpstr>SKL PPT Vit</vt:lpstr>
      <vt:lpstr>SKL</vt:lpstr>
      <vt:lpstr>The relation between the state and the local and regional level; </vt:lpstr>
      <vt:lpstr>Our members</vt:lpstr>
      <vt:lpstr>The political organization of our members </vt:lpstr>
      <vt:lpstr>Working on behalf of our members</vt:lpstr>
      <vt:lpstr>PowerPoint-presentation</vt:lpstr>
      <vt:lpstr>Three Democratic Levels</vt:lpstr>
      <vt:lpstr>PowerPoint-presentation</vt:lpstr>
      <vt:lpstr>Division of responsibilities</vt:lpstr>
      <vt:lpstr>Welfare in a decentralized model  </vt:lpstr>
      <vt:lpstr>Constitutional setting High Level of Independence</vt:lpstr>
      <vt:lpstr>Local self-government</vt:lpstr>
      <vt:lpstr>Local authorities and self government</vt:lpstr>
      <vt:lpstr>Arguments for local self-governance </vt:lpstr>
      <vt:lpstr>A democratic heritage</vt:lpstr>
      <vt:lpstr>Governance; the relation between the state and the local level</vt:lpstr>
      <vt:lpstr>The Swedish Agency for Public Management</vt:lpstr>
      <vt:lpstr>Challenges </vt:lpstr>
      <vt:lpstr>Change in demographics 2020-2030 SCB 2021</vt:lpstr>
      <vt:lpstr>Equalization in taxation  </vt:lpstr>
      <vt:lpstr>The basics of equalization</vt:lpstr>
      <vt:lpstr>A balance of interaction and trust</vt:lpstr>
      <vt:lpstr>The legislative process</vt:lpstr>
      <vt:lpstr>Supervision and control</vt:lpstr>
      <vt:lpstr>On a tight leash?</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relation between the state and the local level - A Swedish perspective</dc:title>
  <dc:creator>Linde Helena</dc:creator>
  <cp:lastModifiedBy>Linde Helena</cp:lastModifiedBy>
  <cp:revision>37</cp:revision>
  <dcterms:created xsi:type="dcterms:W3CDTF">2020-02-18T09:06:10Z</dcterms:created>
  <dcterms:modified xsi:type="dcterms:W3CDTF">2022-05-09T17:11:44Z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0x010100C99A5812EC654640AAF0FBDB42E081DB</vt:lpwstr>
  </property>
</Properties>
</file>