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67" r:id="rId3"/>
    <p:sldMasterId id="2147483683" r:id="rId4"/>
  </p:sldMasterIdLst>
  <p:notesMasterIdLst>
    <p:notesMasterId r:id="rId29"/>
  </p:notesMasterIdLst>
  <p:sldIdLst>
    <p:sldId id="2146847283" r:id="rId5"/>
    <p:sldId id="259" r:id="rId6"/>
    <p:sldId id="335" r:id="rId7"/>
    <p:sldId id="2145706086" r:id="rId8"/>
    <p:sldId id="2145706070" r:id="rId9"/>
    <p:sldId id="2145706109" r:id="rId10"/>
    <p:sldId id="2146847303" r:id="rId11"/>
    <p:sldId id="2146847288" r:id="rId12"/>
    <p:sldId id="2146847304" r:id="rId13"/>
    <p:sldId id="2146847291" r:id="rId14"/>
    <p:sldId id="2146847305" r:id="rId15"/>
    <p:sldId id="2146847290" r:id="rId16"/>
    <p:sldId id="268" r:id="rId17"/>
    <p:sldId id="2146847289" r:id="rId18"/>
    <p:sldId id="269" r:id="rId19"/>
    <p:sldId id="2146847292" r:id="rId20"/>
    <p:sldId id="2146847302" r:id="rId21"/>
    <p:sldId id="2147376323" r:id="rId22"/>
    <p:sldId id="2145706067" r:id="rId23"/>
    <p:sldId id="926" r:id="rId24"/>
    <p:sldId id="2147376298" r:id="rId25"/>
    <p:sldId id="296" r:id="rId26"/>
    <p:sldId id="297" r:id="rId27"/>
    <p:sldId id="2146847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F1F55-CEB9-4F55-A56D-F5B6067DDE05}" v="3" dt="2025-05-08T09:52:15.59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6247" autoAdjust="0"/>
  </p:normalViewPr>
  <p:slideViewPr>
    <p:cSldViewPr snapToGrid="0">
      <p:cViewPr varScale="1">
        <p:scale>
          <a:sx n="74" d="100"/>
          <a:sy n="74" d="100"/>
        </p:scale>
        <p:origin x="84"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2ECBB-A64D-4D0A-9B53-7FCB947D2E8E}" type="datetimeFigureOut">
              <a:rPr lang="en-GB" smtClean="0"/>
              <a:t>08/05/2025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21DEF-0B34-4197-BA51-5F73230358EC}" type="slidenum">
              <a:rPr lang="en-GB" smtClean="0"/>
              <a:t>‹#›</a:t>
            </a:fld>
            <a:endParaRPr lang="en-GB"/>
          </a:p>
        </p:txBody>
      </p:sp>
    </p:spTree>
    <p:extLst>
      <p:ext uri="{BB962C8B-B14F-4D97-AF65-F5344CB8AC3E}">
        <p14:creationId xmlns:p14="http://schemas.microsoft.com/office/powerpoint/2010/main" val="264647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70535-DCF8-4CDE-9DA0-44CA92C66D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90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US" sz="1800">
                <a:solidFill>
                  <a:srgbClr val="000000"/>
                </a:solidFill>
                <a:effectLst/>
                <a:latin typeface="Calibri" panose="020F0502020204030204" pitchFamily="34" charset="0"/>
                <a:ea typeface="Yu Mincho" panose="02020400000000000000" pitchFamily="18" charset="-128"/>
              </a:rPr>
              <a:t>Our Local Transport Plan (LTP) is a statutory document that sets out our long-term ambitions for transport as well as the policies and interventions to deliver our vision for transport in 2040. The plan is supported by a Five-Year Transport Delivery Plan which sets out the detailed delivery proposals, a spending plan and monitoring of the performance of transport delivery programmes – which the 5 Year Environment Plan looks to.</a:t>
            </a:r>
          </a:p>
          <a:p>
            <a:endParaRPr lang="en-US" sz="1800">
              <a:solidFill>
                <a:srgbClr val="000000"/>
              </a:solidFill>
              <a:effectLst/>
              <a:latin typeface="Calibri" panose="020F0502020204030204" pitchFamily="34" charset="0"/>
              <a:ea typeface="Yu Mincho" panose="02020400000000000000" pitchFamily="18" charset="-128"/>
            </a:endParaRPr>
          </a:p>
          <a:p>
            <a:r>
              <a:rPr lang="en-US" sz="1800">
                <a:solidFill>
                  <a:srgbClr val="000000"/>
                </a:solidFill>
                <a:effectLst/>
                <a:latin typeface="Calibri" panose="020F0502020204030204" pitchFamily="34" charset="0"/>
                <a:ea typeface="Yu Mincho" panose="02020400000000000000" pitchFamily="18" charset="-128"/>
              </a:rPr>
              <a:t>A refresh of the GM Transport Strategy 2040 and a new Delivery Plan for 2027-2032 is underway – you’ll hear more if you’re attending the transport workshop later this afternoon.</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A major part of achieving a carbon neutral city region by 2038 and reducing our carbon footprint, will be moving to a public transport fleet which is zero emissions from tailpipe and supporting the transition to electric mobility.</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We will grow and improve the existing Bee Network and work with local partners to improve local rail stations and services – indeed the final phase of bringing buses back under local control happens on 5 January with the south of the region and from 23 March we are </a:t>
            </a:r>
            <a:r>
              <a:rPr lang="en-US" sz="1800" kern="0">
                <a:solidFill>
                  <a:srgbClr val="000000"/>
                </a:solidFill>
                <a:effectLst/>
                <a:latin typeface="Calmetta" panose="020B0603020203030204" pitchFamily="34" charset="0"/>
                <a:ea typeface="Calibri" panose="020F0502020204030204" pitchFamily="34" charset="0"/>
              </a:rPr>
              <a:t>introducing a full London-style tap in tap out system, daily cap</a:t>
            </a:r>
            <a:r>
              <a:rPr lang="en-GB" sz="1800">
                <a:effectLst/>
                <a:latin typeface="Calibri" panose="020F0502020204030204" pitchFamily="34" charset="0"/>
                <a:ea typeface="Calibri" panose="020F0502020204030204" pitchFamily="34" charset="0"/>
              </a:rPr>
              <a:t>.</a:t>
            </a:r>
          </a:p>
          <a:p>
            <a:endParaRPr lang="en-GB" sz="1800">
              <a:solidFill>
                <a:srgbClr val="000000"/>
              </a:solidFill>
              <a:effectLst/>
              <a:latin typeface="Calibri" panose="020F0502020204030204" pitchFamily="34"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highlight>
                  <a:srgbClr val="FF00FF"/>
                </a:highlight>
                <a:latin typeface="Arial" panose="020B0604020202020204" pitchFamily="34" charset="0"/>
                <a:ea typeface="Calibri" panose="020F0502020204030204" pitchFamily="34" charset="0"/>
                <a:cs typeface="Arial" panose="020B0604020202020204" pitchFamily="34" charset="0"/>
              </a:rPr>
              <a:t>By enhancing the connectivity and efficiency of walking, wheeling, cycling and public transport options and by </a:t>
            </a:r>
            <a:r>
              <a:rPr lang="en-US" sz="1800">
                <a:latin typeface="Arial"/>
                <a:cs typeface="Arial"/>
              </a:rPr>
              <a:t>supporting communities and business to adopt more sustainable travel habits </a:t>
            </a:r>
            <a:r>
              <a:rPr lang="en-GB" sz="1800" kern="100">
                <a:effectLst/>
                <a:highlight>
                  <a:srgbClr val="FF00FF"/>
                </a:highlight>
                <a:latin typeface="Arial" panose="020B0604020202020204" pitchFamily="34" charset="0"/>
                <a:ea typeface="Calibri" panose="020F0502020204030204" pitchFamily="34" charset="0"/>
                <a:cs typeface="Arial" panose="020B0604020202020204" pitchFamily="34" charset="0"/>
              </a:rPr>
              <a:t>we can make real changes to the way people travel In GM</a:t>
            </a:r>
            <a:endParaRPr lang="en-US" sz="1800">
              <a:solidFill>
                <a:srgbClr val="000000"/>
              </a:solidFill>
              <a:effectLst/>
              <a:latin typeface="Calibri" panose="020F0502020204030204" pitchFamily="34" charset="0"/>
              <a:ea typeface="Yu Mincho" panose="02020400000000000000" pitchFamily="18" charset="-128"/>
            </a:endParaRPr>
          </a:p>
          <a:p>
            <a:endParaRPr lang="en-GB"/>
          </a:p>
        </p:txBody>
      </p:sp>
      <p:sp>
        <p:nvSpPr>
          <p:cNvPr id="4" name="Slide Number Placeholder 3"/>
          <p:cNvSpPr>
            <a:spLocks noGrp="1"/>
          </p:cNvSpPr>
          <p:nvPr>
            <p:ph type="sldNum" sz="quarter" idx="5"/>
          </p:nvPr>
        </p:nvSpPr>
        <p:spPr/>
        <p:txBody>
          <a:bodyPr/>
          <a:lstStyle/>
          <a:p>
            <a:fld id="{ABDF12C6-9528-4235-BE6A-F58787A96C2C}" type="slidenum">
              <a:rPr lang="en-GB" smtClean="0"/>
              <a:t>11</a:t>
            </a:fld>
            <a:endParaRPr lang="en-GB"/>
          </a:p>
        </p:txBody>
      </p:sp>
    </p:spTree>
    <p:extLst>
      <p:ext uri="{BB962C8B-B14F-4D97-AF65-F5344CB8AC3E}">
        <p14:creationId xmlns:p14="http://schemas.microsoft.com/office/powerpoint/2010/main" val="348814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Since the launch of the first 5 Year Environment Plan in 2019, Greater Manchester has made significant strides in enhancing its transport infrastructure.</a:t>
            </a:r>
            <a:r>
              <a:rPr lang="en-GB" sz="1800" kern="100" dirty="0">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Key achievements include the development of 100km of new cycling infrastructure as part of the Bee Active Network</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Outside of London, we’re the first city region to bring buses back under local control through the Bee Network. This has seen the introduction of more than 100 zero-emission buses on Greater Manchester’s roads.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And there are now over 2,000 publicly available electric vehicle charging connectors.</a:t>
            </a:r>
            <a:r>
              <a:rPr lang="en-GB" sz="1800" kern="100" dirty="0">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We’ve also launched a bike hire scheme ‘Starling Bank Bikes’ and there over 1,500 bikes are now available for hire. And recently we hit the milestone for more than 1 million journeys being completed on these bikes.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highlight>
                  <a:srgbClr val="FF00FF"/>
                </a:highligh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highlight>
                  <a:srgbClr val="FF00FF"/>
                </a:highlight>
                <a:latin typeface="Arial" panose="020B0604020202020204" pitchFamily="34" charset="0"/>
                <a:ea typeface="Calibri" panose="020F0502020204030204" pitchFamily="34" charset="0"/>
              </a:rPr>
              <a:t>We’ve also seen a Streets for All Design Guide adopted that sets clear guidelines for creating streets that are safe, inclusive, and accessible to all users. It focuses on reducing traffic congestion, lowering emissions, and promoting greener, more sustainable urban environments</a:t>
            </a:r>
            <a:endParaRPr lang="en-GB" dirty="0"/>
          </a:p>
        </p:txBody>
      </p:sp>
      <p:sp>
        <p:nvSpPr>
          <p:cNvPr id="4" name="Slide Number Placeholder 3"/>
          <p:cNvSpPr>
            <a:spLocks noGrp="1"/>
          </p:cNvSpPr>
          <p:nvPr>
            <p:ph type="sldNum" sz="quarter" idx="5"/>
          </p:nvPr>
        </p:nvSpPr>
        <p:spPr/>
        <p:txBody>
          <a:bodyPr/>
          <a:lstStyle/>
          <a:p>
            <a:fld id="{ABDF12C6-9528-4235-BE6A-F58787A96C2C}" type="slidenum">
              <a:rPr lang="en-GB" smtClean="0"/>
              <a:t>12</a:t>
            </a:fld>
            <a:endParaRPr lang="en-GB"/>
          </a:p>
        </p:txBody>
      </p:sp>
    </p:spTree>
    <p:extLst>
      <p:ext uri="{BB962C8B-B14F-4D97-AF65-F5344CB8AC3E}">
        <p14:creationId xmlns:p14="http://schemas.microsoft.com/office/powerpoint/2010/main" val="227462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respond to the biodiversity emergency, and deliver on our Local Nature Recovery Strategy, we need to make space for nature, and also provide more opportunities for people to connect with their natural environment and the benefits that provides. </a:t>
            </a:r>
          </a:p>
          <a:p>
            <a:endParaRPr lang="en-GB"/>
          </a:p>
          <a:p>
            <a:r>
              <a:rPr lang="en-GB"/>
              <a:t>To do this, we need to focus on expanding and enhancing our best spaces for nature, and connect them up more – giving nature space to thrive. </a:t>
            </a:r>
          </a:p>
          <a:p>
            <a:endParaRPr lang="en-GB"/>
          </a:p>
          <a:p>
            <a:r>
              <a:rPr lang="en-GB"/>
              <a:t>We need to reduce pressures on the environment, particularly on our rivers, streams and canals, continuing to deliver on our integrated water management plan. </a:t>
            </a:r>
          </a:p>
          <a:p>
            <a:endParaRPr lang="en-GB"/>
          </a:p>
          <a:p>
            <a:r>
              <a:rPr lang="en-GB"/>
              <a:t>We also need to bring nature closer to people – in the parks and green spaces they visit and use, along the streets they walk and wheel, in new development and infrastructure (more on that from Tony Juniper and Andy this afternoon) and in their communities, through supporting community groups to take action. </a:t>
            </a:r>
          </a:p>
        </p:txBody>
      </p:sp>
      <p:sp>
        <p:nvSpPr>
          <p:cNvPr id="4" name="Slide Number Placeholder 3"/>
          <p:cNvSpPr>
            <a:spLocks noGrp="1"/>
          </p:cNvSpPr>
          <p:nvPr>
            <p:ph type="sldNum" sz="quarter" idx="5"/>
          </p:nvPr>
        </p:nvSpPr>
        <p:spPr/>
        <p:txBody>
          <a:bodyPr/>
          <a:lstStyle/>
          <a:p>
            <a:fld id="{4F270535-DCF8-4CDE-9DA0-44CA92C66DD8}" type="slidenum">
              <a:rPr lang="en-GB" smtClean="0"/>
              <a:t>13</a:t>
            </a:fld>
            <a:endParaRPr lang="en-GB"/>
          </a:p>
        </p:txBody>
      </p:sp>
    </p:spTree>
    <p:extLst>
      <p:ext uri="{BB962C8B-B14F-4D97-AF65-F5344CB8AC3E}">
        <p14:creationId xmlns:p14="http://schemas.microsoft.com/office/powerpoint/2010/main" val="1239741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u="none" dirty="0">
                <a:solidFill>
                  <a:srgbClr val="881798"/>
                </a:solidFill>
                <a:effectLst/>
                <a:latin typeface="Aptos" panose="020B0004020202020204" pitchFamily="34" charset="0"/>
              </a:rPr>
              <a:t>Green spaces across the city-region provide essential benefits for people and wildlife, improving air quality, our health and wellbeing, and supporting species.  </a:t>
            </a:r>
            <a:r>
              <a:rPr lang="en-US" sz="1800" b="0" i="0" u="none" dirty="0">
                <a:solidFill>
                  <a:srgbClr val="881798"/>
                </a:solidFill>
                <a:effectLst/>
                <a:latin typeface="Aptos" panose="020B0004020202020204" pitchFamily="34" charset="0"/>
              </a:rPr>
              <a:t> </a:t>
            </a:r>
            <a:endParaRPr lang="en-US" sz="1800" b="0" i="0" u="none" dirty="0">
              <a:solidFill>
                <a:srgbClr val="000000"/>
              </a:solidFill>
              <a:effectLst/>
              <a:latin typeface="Segoe UI" panose="020B0502040204020203" pitchFamily="34" charset="0"/>
            </a:endParaRPr>
          </a:p>
          <a:p>
            <a:pPr algn="l" rtl="0" fontAlgn="base"/>
            <a:endParaRPr lang="en-GB" sz="1800" b="0" i="0" u="none" dirty="0">
              <a:solidFill>
                <a:srgbClr val="881798"/>
              </a:solidFill>
              <a:effectLst/>
              <a:latin typeface="Aptos" panose="020B0004020202020204" pitchFamily="34" charset="0"/>
            </a:endParaRPr>
          </a:p>
          <a:p>
            <a:pPr algn="l" rtl="0" fontAlgn="base"/>
            <a:r>
              <a:rPr lang="en-GB" sz="1800" b="0" i="0" u="none" dirty="0">
                <a:solidFill>
                  <a:srgbClr val="881798"/>
                </a:solidFill>
                <a:effectLst/>
                <a:latin typeface="Aptos" panose="020B0004020202020204" pitchFamily="34" charset="0"/>
              </a:rPr>
              <a:t>In 2022, the Mayor declared a biodiversity emergency for Greater Manchester, reflecting the precarious state of nature here and the risks that the continued decline in nature poses to our economy and our residents health and wellbeing. </a:t>
            </a:r>
          </a:p>
          <a:p>
            <a:pPr algn="l" rtl="0" fontAlgn="base"/>
            <a:endParaRPr lang="en-GB" sz="1800" b="0" i="0" u="none" dirty="0">
              <a:solidFill>
                <a:srgbClr val="881798"/>
              </a:solidFill>
              <a:effectLst/>
              <a:latin typeface="Aptos" panose="020B0004020202020204" pitchFamily="34" charset="0"/>
            </a:endParaRPr>
          </a:p>
          <a:p>
            <a:pPr algn="l" rtl="0" fontAlgn="base"/>
            <a:r>
              <a:rPr lang="en-GB" sz="1800" b="0" i="0" u="none" dirty="0">
                <a:solidFill>
                  <a:srgbClr val="881798"/>
                </a:solidFill>
                <a:effectLst/>
                <a:latin typeface="Aptos" panose="020B0004020202020204" pitchFamily="34" charset="0"/>
              </a:rPr>
              <a:t>We have made good progress over the 5 past years – but nature is not yet recovering and those benefits are still at risk. </a:t>
            </a:r>
          </a:p>
          <a:p>
            <a:pPr algn="l" rtl="0" fontAlgn="base"/>
            <a:endParaRPr lang="en-GB" sz="1800" b="0" i="0" u="none" dirty="0">
              <a:solidFill>
                <a:srgbClr val="881798"/>
              </a:solidFill>
              <a:effectLst/>
              <a:latin typeface="Aptos" panose="020B0004020202020204" pitchFamily="34" charset="0"/>
            </a:endParaRPr>
          </a:p>
          <a:p>
            <a:pPr algn="l" rtl="0" fontAlgn="base"/>
            <a:r>
              <a:rPr lang="en-GB" sz="1800" b="0" i="0" u="none" dirty="0">
                <a:solidFill>
                  <a:srgbClr val="881798"/>
                </a:solidFill>
                <a:effectLst/>
                <a:latin typeface="Aptos" panose="020B0004020202020204" pitchFamily="34" charset="0"/>
              </a:rPr>
              <a:t>Since 2019, 140km of our rivers have been enhanced and in 2022 we launched an Integrated Water Management Plan to improve water quality and manage water sustainably. Tree planting campaigns have increased the urban tree canopy, mitigating climate change effects. Over the last 5 years, led by City of Trees, organisations and councils across Greater Manchester have planted 570,000 trees, with 917,000 trees planted to date. Volunteers have been crucial, residents and organisations have spent 100,000 hours improving our natural environment. </a:t>
            </a:r>
            <a:r>
              <a:rPr lang="en-US" sz="1800" b="0" i="0" u="none" dirty="0">
                <a:solidFill>
                  <a:srgbClr val="881798"/>
                </a:solidFill>
                <a:effectLst/>
                <a:latin typeface="Aptos" panose="020B0004020202020204" pitchFamily="34" charset="0"/>
              </a:rPr>
              <a:t>And we’ve brought in and deployed new funding through our partners, including the Greater Manchester Environment Fund, into delivery of projects on the ground that have contributed to these successes. This includes the 100+ Green Spaces Fund projects, led by community groups, that have been funded to date. </a:t>
            </a:r>
          </a:p>
          <a:p>
            <a:pPr algn="l" rtl="0" fontAlgn="base"/>
            <a:endParaRPr lang="en-US" b="0" i="0" u="none" dirty="0">
              <a:solidFill>
                <a:srgbClr val="000000"/>
              </a:solidFill>
              <a:effectLst/>
              <a:latin typeface="Segoe UI" panose="020B0502040204020203" pitchFamily="34" charset="0"/>
            </a:endParaRPr>
          </a:p>
          <a:p>
            <a:pPr algn="l" rtl="0" fontAlgn="base"/>
            <a:r>
              <a:rPr lang="en-GB" sz="1800" b="0" i="0" u="none" dirty="0">
                <a:solidFill>
                  <a:srgbClr val="881798"/>
                </a:solidFill>
                <a:effectLst/>
                <a:latin typeface="Aptos" panose="020B0004020202020204" pitchFamily="34" charset="0"/>
              </a:rPr>
              <a:t>To set out our pathway for the future, our draft Local Nature Recovery Strategy for Greater Manchester is out for public consultation right now.</a:t>
            </a:r>
            <a:r>
              <a:rPr lang="en-US" sz="1800" b="0" i="0" u="none" dirty="0">
                <a:solidFill>
                  <a:srgbClr val="881798"/>
                </a:solidFill>
                <a:effectLst/>
                <a:latin typeface="Aptos" panose="020B0004020202020204" pitchFamily="34" charset="0"/>
              </a:rPr>
              <a:t> </a:t>
            </a:r>
            <a:endParaRPr lang="en-US" b="0" i="0" u="none" dirty="0">
              <a:solidFill>
                <a:srgbClr val="000000"/>
              </a:solidFill>
              <a:effectLst/>
              <a:latin typeface="Segoe UI" panose="020B0502040204020203" pitchFamily="34" charset="0"/>
            </a:endParaRPr>
          </a:p>
          <a:p>
            <a:endParaRPr lang="en-GB" u="none" dirty="0"/>
          </a:p>
        </p:txBody>
      </p:sp>
      <p:sp>
        <p:nvSpPr>
          <p:cNvPr id="4" name="Slide Number Placeholder 3"/>
          <p:cNvSpPr>
            <a:spLocks noGrp="1"/>
          </p:cNvSpPr>
          <p:nvPr>
            <p:ph type="sldNum" sz="quarter" idx="5"/>
          </p:nvPr>
        </p:nvSpPr>
        <p:spPr/>
        <p:txBody>
          <a:bodyPr/>
          <a:lstStyle/>
          <a:p>
            <a:fld id="{ABDF12C6-9528-4235-BE6A-F58787A96C2C}" type="slidenum">
              <a:rPr lang="en-GB" smtClean="0"/>
              <a:t>14</a:t>
            </a:fld>
            <a:endParaRPr lang="en-GB"/>
          </a:p>
        </p:txBody>
      </p:sp>
    </p:spTree>
    <p:extLst>
      <p:ext uri="{BB962C8B-B14F-4D97-AF65-F5344CB8AC3E}">
        <p14:creationId xmlns:p14="http://schemas.microsoft.com/office/powerpoint/2010/main" val="80687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Circular Economy and Waste has 4 key objective within the new plan, firstly to increase the transition to a circular economy by working with industry in 4 key areas construction, food, plastics and textiles. By keeping resources in the system for longer we will reduce the amount of waste created and by increasing reuse, repair and redistribution. </a:t>
            </a:r>
          </a:p>
          <a:p>
            <a:r>
              <a:rPr lang="en-GB" dirty="0">
                <a:ea typeface="Calibri"/>
                <a:cs typeface="Calibri"/>
              </a:rPr>
              <a:t>We'll be developing policies and programmes to support residents and businesses make carbon reduction actions and sustainable lifestyles choices more appealing. </a:t>
            </a:r>
          </a:p>
          <a:p>
            <a:r>
              <a:rPr lang="en-GB" dirty="0">
                <a:ea typeface="Calibri"/>
                <a:cs typeface="Calibri"/>
              </a:rPr>
              <a:t>A new Greater Manchester Resource and Waste Strategy will also be developed which will focus on capturing waste that remains within the system and recycling as much as possible.</a:t>
            </a:r>
            <a:endParaRPr lang="en-GB" dirty="0"/>
          </a:p>
        </p:txBody>
      </p:sp>
      <p:sp>
        <p:nvSpPr>
          <p:cNvPr id="4" name="Slide Number Placeholder 3"/>
          <p:cNvSpPr>
            <a:spLocks noGrp="1"/>
          </p:cNvSpPr>
          <p:nvPr>
            <p:ph type="sldNum" sz="quarter" idx="5"/>
          </p:nvPr>
        </p:nvSpPr>
        <p:spPr/>
        <p:txBody>
          <a:bodyPr/>
          <a:lstStyle/>
          <a:p>
            <a:fld id="{4F270535-DCF8-4CDE-9DA0-44CA92C66DD8}" type="slidenum">
              <a:rPr lang="en-GB" smtClean="0"/>
              <a:t>15</a:t>
            </a:fld>
            <a:endParaRPr lang="en-GB"/>
          </a:p>
        </p:txBody>
      </p:sp>
    </p:spTree>
    <p:extLst>
      <p:ext uri="{BB962C8B-B14F-4D97-AF65-F5344CB8AC3E}">
        <p14:creationId xmlns:p14="http://schemas.microsoft.com/office/powerpoint/2010/main" val="145020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Businesses in Greater Manchester are adopting more sustainable practices thanks to our Bee Net Zero programme.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continue to invest in community action through the Community Recycling Fund. Launched in 2021, it has funded creative solutions to recycling, repairing and reusing household waste in Greater Manchester. So far 47 projects have been funded including cooking classes, repair cafes and educational workshops.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Our Renew Hub supports the transition to a circular economy by providing a central facility for recycling and reusing unwanted items, fostering community engagement, creating job opportunities, and promoting sustainable living practices.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There has been work to reduce the use of avoidable single-use plastics including the Plastic Free GM campaign, GM Refill campaign, Public Sector Plastic Pact, and Academia Plastic Pledge.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Schools Climate Action Planner has been launched to provide schools with a free, online, action planning tool to reduce their carbon footprint and environmental impact. 10 schools are also trialling being Eco-Refill Shops and Greater Manchester has become a Refill Destination.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are making good progress, the next step is to accelerate the scale and speed of delivery.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DF12C6-9528-4235-BE6A-F58787A96C2C}" type="slidenum">
              <a:rPr lang="en-US"/>
              <a:t>16</a:t>
            </a:fld>
            <a:endParaRPr lang="en-US"/>
          </a:p>
        </p:txBody>
      </p:sp>
    </p:spTree>
    <p:extLst>
      <p:ext uri="{BB962C8B-B14F-4D97-AF65-F5344CB8AC3E}">
        <p14:creationId xmlns:p14="http://schemas.microsoft.com/office/powerpoint/2010/main" val="41714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rial" panose="020B0604020202020204" pitchFamily="34" charset="0"/>
              </a:rPr>
              <a:t>It is intended that our Environment Plan will fully align with Greater Manchester’s emerging Local Growth Plan, by supporting businesses to adopt more sustainable business models and stimulating growth in the region’s clean growth sectors.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Greater Manchester’s clean growth sector comprises over 3000 companies employing nearly 60,000 people, representing 14.5% of the business base and we want to see this grow by at least 7% per annum.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The sector is already a national leader in carbon capture &amp; storage, energy management and renewable energy consultancy and ranks second in the UK for alternative fuel vehicles and carbon finance.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The fastest growing subsectors are in Building Technologies, Wind and geothermal energy . Waste, Recycling &amp; Circular Economy are also identified as being areas of current strength and potential growth areas. </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Our transition to a sustainable, low carbon city region will require significant long-term investment by our businesses, public bodies and residents. We estimate that an additional £19Bn will be required between now and 2038.</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This level of investment is without precedent in modern times in terms of scale, scope and duration. It will create new industries and grow and diversify existing ones.</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We need to give confidence to Greater Manchester green sector business to innovate and invest in scaling up to meet this future demand</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To achieve this, we need to give local businesses, training providers and our residents the certainty they require, in terms of what transitions will happen and when,</a:t>
            </a:r>
            <a:r>
              <a:rPr lang="en-GB" sz="1800" kern="100" dirty="0">
                <a:effectLst/>
                <a:latin typeface="Calibri" panose="020F0502020204030204" pitchFamily="34" charset="0"/>
                <a:ea typeface="Calibri" panose="020F0502020204030204" pitchFamily="34" charset="0"/>
                <a:cs typeface="Arial" panose="020B0604020202020204" pitchFamily="34" charset="0"/>
              </a:rPr>
              <a:t> to give them confidence to invest in growing their businesses and their career skills respectively.    We aim to do this by creating and investable pipeline of up to £1bn of low carbon projects by April 2026 through our net zero accelerator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F270535-DCF8-4CDE-9DA0-44CA92C66DD8}" type="slidenum">
              <a:rPr lang="en-GB" smtClean="0"/>
              <a:t>17</a:t>
            </a:fld>
            <a:endParaRPr lang="en-GB"/>
          </a:p>
        </p:txBody>
      </p:sp>
    </p:spTree>
    <p:extLst>
      <p:ext uri="{BB962C8B-B14F-4D97-AF65-F5344CB8AC3E}">
        <p14:creationId xmlns:p14="http://schemas.microsoft.com/office/powerpoint/2010/main" val="236134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EBA7-152F-2392-E6E3-B02A3838A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A3F88-D0F8-E185-B820-B895DFCA1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01E9-9DC0-E981-6635-223E0B4838CB}"/>
              </a:ext>
            </a:extLst>
          </p:cNvPr>
          <p:cNvSpPr>
            <a:spLocks noGrp="1"/>
          </p:cNvSpPr>
          <p:nvPr>
            <p:ph type="body" idx="1"/>
          </p:nvPr>
        </p:nvSpPr>
        <p:spPr/>
        <p:txBody>
          <a:bodyPr/>
          <a:lstStyle/>
          <a:p>
            <a:r>
              <a:rPr lang="en-GB" sz="1800" b="0" i="0" dirty="0">
                <a:solidFill>
                  <a:srgbClr val="000000"/>
                </a:solidFill>
                <a:effectLst/>
                <a:latin typeface="Arial" panose="020B0604020202020204" pitchFamily="34" charset="0"/>
              </a:rPr>
              <a:t>It is intended that our Environment Plan will fully align with Greater Manchester’s emerging Local Growth Plan, by supporting businesses to adopt more sustainable business models and stimulating growth in the region’s clean growth sectors.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Greater Manchester’s clean growth sector comprises over 3000 companies employing nearly 60,000 people, representing 14.5% of the business base and we want to see this grow by at least 7% per annum.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The sector is already a national leader in carbon capture &amp; storage, energy management and renewable energy consultancy and ranks second in the UK for alternative fuel vehicles and carbon finance.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Arial" panose="020B0604020202020204" pitchFamily="34" charset="0"/>
              </a:rPr>
              <a:t>The fastest growing subsectors are in Building Technologies, Wind and geothermal energy . Waste, Recycling &amp; Circular Economy are also identified as being areas of current strength and potential growth areas. </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Our transition to a sustainable, low carbon city region will require significant long-term investment by our businesses, public bodies and residents. We estimate that an additional £19Bn will be required between now and 2038.</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This level of investment is without precedent in modern times in terms of scale, scope and duration. It will create new industries and grow and diversify existing ones.</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We need to give confidence to Greater Manchester green sector business to innovate and invest in scaling up to meet this future demand</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To achieve this, we need to give local businesses, training providers and our residents the certainty they require, in terms of what transitions will happen and when,</a:t>
            </a:r>
            <a:r>
              <a:rPr lang="en-GB" sz="1800" kern="100" dirty="0">
                <a:effectLst/>
                <a:latin typeface="Calibri" panose="020F0502020204030204" pitchFamily="34" charset="0"/>
                <a:ea typeface="Calibri" panose="020F0502020204030204" pitchFamily="34" charset="0"/>
                <a:cs typeface="Arial" panose="020B0604020202020204" pitchFamily="34" charset="0"/>
              </a:rPr>
              <a:t> to give them confidence to invest in growing their businesses and their career skills respectively.    We aim to do this by creating and investable pipeline of up to £1bn of low carbon projects by April 2026 through our net zero accelerator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14C6A868-3AC9-4C4C-803C-A18004F605BB}"/>
              </a:ext>
            </a:extLst>
          </p:cNvPr>
          <p:cNvSpPr>
            <a:spLocks noGrp="1"/>
          </p:cNvSpPr>
          <p:nvPr>
            <p:ph type="sldNum" sz="quarter" idx="5"/>
          </p:nvPr>
        </p:nvSpPr>
        <p:spPr/>
        <p:txBody>
          <a:bodyPr/>
          <a:lstStyle/>
          <a:p>
            <a:fld id="{4F270535-DCF8-4CDE-9DA0-44CA92C66DD8}" type="slidenum">
              <a:rPr lang="en-GB" smtClean="0"/>
              <a:t>18</a:t>
            </a:fld>
            <a:endParaRPr lang="en-GB"/>
          </a:p>
        </p:txBody>
      </p:sp>
    </p:spTree>
    <p:extLst>
      <p:ext uri="{BB962C8B-B14F-4D97-AF65-F5344CB8AC3E}">
        <p14:creationId xmlns:p14="http://schemas.microsoft.com/office/powerpoint/2010/main" val="151949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slide shows an overview of everything the next 5YEP is aiming to achieve.</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intermediate milestones reflect factors needed to support delivery of outcomes including increased private sector investment, increased skilled workers and companies and new financial instruments/funding vehicles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final outcomes cover both environmental outcomes and broader cross-cutting outcomes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environmental outcomes include; increasing renewable energy generation, protecting biodiversity, increasing public and active transport, retrofitting homes and commercial buildings, sustainable consumption and production and efficient new build.</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cross cutting outcomes include; developing impact decision making that reflects environmental ambitions, increasing innovation, increased access to finance and sufficient skills and supply chain capacity.</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wider impacts achieved by the outcomes include higher productivity, a growing green sector, improved lives of residents, inward investments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C3250-6B3B-5E49-8010-DD707763E9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28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a:latin typeface="Arial" panose="020B0604020202020204" pitchFamily="34" charset="0"/>
                <a:cs typeface="Arial" panose="020B0604020202020204" pitchFamily="34" charset="0"/>
              </a:rPr>
              <a:t>The plan will only deliver if we all take action – the Plan sets out what we need to do urgently now to put us on an ambitious path for the longer term. We also need to use it to track and report on progress – so it doesn’t sit on the shelf but drives action and is used to adapt our approach over the next 5 years. </a:t>
            </a:r>
          </a:p>
          <a:p>
            <a:pPr eaLnBrk="1" fontAlgn="auto" hangingPunct="1">
              <a:spcBef>
                <a:spcPts val="0"/>
              </a:spcBef>
              <a:spcAft>
                <a:spcPts val="0"/>
              </a:spcAf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Achieving our goals</a:t>
            </a:r>
            <a:r>
              <a:rPr lang="en-GB" baseline="0" dirty="0">
                <a:latin typeface="Arial" panose="020B0604020202020204" pitchFamily="34" charset="0"/>
                <a:cs typeface="Arial" panose="020B0604020202020204" pitchFamily="34" charset="0"/>
              </a:rPr>
              <a:t> will be</a:t>
            </a:r>
            <a:r>
              <a:rPr lang="en-GB" dirty="0">
                <a:latin typeface="Arial" panose="020B0604020202020204" pitchFamily="34" charset="0"/>
                <a:cs typeface="Arial" panose="020B0604020202020204" pitchFamily="34" charset="0"/>
              </a:rPr>
              <a:t> challenging – it needs new ways of doing things that we (as individuals, businesses, the voluntary/charity and social enterprise sector, the public sector) can all get behind. To do that, we have established </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the UK’s</a:t>
            </a:r>
            <a:r>
              <a:rPr lang="en-GB" dirty="0">
                <a:latin typeface="Arial" panose="020B0604020202020204" pitchFamily="34" charset="0"/>
                <a:ea typeface="Calibri" panose="020F0502020204030204" pitchFamily="34" charset="0"/>
                <a:cs typeface="Arial" panose="020B0604020202020204" pitchFamily="34" charset="0"/>
              </a:rPr>
              <a:t> </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first city region </a:t>
            </a:r>
            <a:r>
              <a:rPr lang="en-GB" b="1" dirty="0">
                <a:solidFill>
                  <a:srgbClr val="000000"/>
                </a:solidFill>
                <a:latin typeface="Arial" panose="020B0604020202020204" pitchFamily="34" charset="0"/>
                <a:ea typeface="Calibri" panose="020F0502020204030204" pitchFamily="34" charset="0"/>
                <a:cs typeface="Arial" panose="020B0604020202020204" pitchFamily="34" charset="0"/>
              </a:rPr>
              <a:t>Clean Growth Mission </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for carbon neutral living here by 2038, driving innovation, the creation of new technologies, and improved resource efficiency.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Tx/>
              <a:buNone/>
              <a:defRPr/>
            </a:pPr>
            <a:r>
              <a:rPr lang="en-GB" dirty="0">
                <a:latin typeface="Arial" panose="020B0604020202020204" pitchFamily="34" charset="0"/>
                <a:cs typeface="Arial" panose="020B0604020202020204" pitchFamily="34" charset="0"/>
              </a:rPr>
              <a:t>This approach will act to bring together people, businesses, voluntary organisations and the public sector – around a central mission.  This involves:</a:t>
            </a:r>
          </a:p>
          <a:p>
            <a:pPr marL="171450" indent="-171450" eaLnBrk="1" fontAlgn="auto" hangingPunct="1">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Defining an ambitious goal</a:t>
            </a:r>
          </a:p>
          <a:p>
            <a:pPr marL="171450" indent="-171450" eaLnBrk="1" fontAlgn="auto" hangingPunct="1">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Using this to create a long-term policy landscape and</a:t>
            </a:r>
          </a:p>
          <a:p>
            <a:pPr marL="171450" indent="-171450" eaLnBrk="1" fontAlgn="auto" hangingPunct="1">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Collectively setting out tasks to mobilise people and groups to come together in new ways, that cut across traditional sectors, to deliver transformational change</a:t>
            </a:r>
          </a:p>
          <a:p>
            <a:pPr marL="0" indent="0" eaLnBrk="1" fontAlgn="auto" hangingPunct="1">
              <a:spcBef>
                <a:spcPts val="0"/>
              </a:spcBef>
              <a:spcAft>
                <a:spcPts val="0"/>
              </a:spcAft>
              <a:buFontTx/>
              <a:buNone/>
              <a:defRPr/>
            </a:pPr>
            <a:endParaRPr lang="en-GB"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Tx/>
              <a:buChar char="-"/>
              <a:defRPr/>
            </a:pPr>
            <a:endParaRPr lang="en-GB" dirty="0">
              <a:latin typeface="Arial" panose="020B0604020202020204" pitchFamily="34" charset="0"/>
              <a:cs typeface="Arial" panose="020B0604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7661AD-D749-4408-BD6F-DA1ACEFA1F5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399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89450"/>
          </a:xfrm>
        </p:spPr>
        <p:txBody>
          <a:bodyPr/>
          <a:lstStyle/>
          <a:p>
            <a:pPr algn="l" rtl="0" fontAlgn="base"/>
            <a:r>
              <a:rPr lang="en-GB"/>
              <a:t> </a:t>
            </a:r>
            <a:r>
              <a:rPr lang="en-GB" sz="1800" b="0" i="0">
                <a:solidFill>
                  <a:srgbClr val="000000"/>
                </a:solidFill>
                <a:effectLst/>
                <a:latin typeface="Arial" panose="020B0604020202020204" pitchFamily="34" charset="0"/>
              </a:rPr>
              <a:t>Thank you to all of our Chairs. I think you will agree that a great deal has been achieved over the past 5 years, but we all know there is still more to do.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I now want to outline our refreshed plan for the next 5 years</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We remain committed to our ambitious target of achieving a carbon-neutral city region by 2038, despite the significant challenges ahead.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Our vision is clear: to create a nature-rich and carbon-neutral city region where all citizens have access to affordable renewable energy, warm climate-resilient homes, high-quality blue and green spaces, healthy locally produced food, and a reliable and affordable transport system.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4F270535-DCF8-4CDE-9DA0-44CA92C66DD8}" type="slidenum">
              <a:rPr lang="en-GB" smtClean="0"/>
              <a:t>2</a:t>
            </a:fld>
            <a:endParaRPr lang="en-GB"/>
          </a:p>
        </p:txBody>
      </p:sp>
    </p:spTree>
    <p:extLst>
      <p:ext uri="{BB962C8B-B14F-4D97-AF65-F5344CB8AC3E}">
        <p14:creationId xmlns:p14="http://schemas.microsoft.com/office/powerpoint/2010/main" val="63961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complex governance structure has been established</a:t>
            </a:r>
            <a:r>
              <a:rPr lang="en-GB" baseline="0" dirty="0"/>
              <a:t> to oversee this work.  A new Green City Region Partnership Board has been formed that brings together the chairs of the Challenge Groups with representatives fro each of our statutory committees.</a:t>
            </a:r>
          </a:p>
          <a:p>
            <a:endParaRPr lang="en-GB" baseline="0" dirty="0"/>
          </a:p>
          <a:p>
            <a:r>
              <a:rPr lang="en-GB" baseline="0" dirty="0"/>
              <a:t>The Challenge Groups have identified each identified priority tasks and assigned people to working groups to identify how we can drive the agenda forward.</a:t>
            </a:r>
          </a:p>
          <a:p>
            <a:endParaRPr lang="en-GB" baseline="0" dirty="0"/>
          </a:p>
          <a:p>
            <a:r>
              <a:rPr lang="en-GB" baseline="0" dirty="0"/>
              <a:t>The next few slides give an overview of the Challenge Groups have divided work into Task and Finish Action Groups and what those groups are currently working on.</a:t>
            </a:r>
          </a:p>
          <a:p>
            <a:endParaRPr lang="en-GB" baseline="0" dirty="0"/>
          </a:p>
        </p:txBody>
      </p:sp>
      <p:sp>
        <p:nvSpPr>
          <p:cNvPr id="4" name="Slide Number Placeholder 3"/>
          <p:cNvSpPr>
            <a:spLocks noGrp="1"/>
          </p:cNvSpPr>
          <p:nvPr>
            <p:ph type="sldNum" sz="quarter" idx="10"/>
          </p:nvPr>
        </p:nvSpPr>
        <p:spPr/>
        <p:txBody>
          <a:bodyPr/>
          <a:lstStyle/>
          <a:p>
            <a:fld id="{FB837679-9396-4709-9F90-C52EF83AAF8C}" type="slidenum">
              <a:rPr lang="en-GB" smtClean="0"/>
              <a:t>23</a:t>
            </a:fld>
            <a:endParaRPr lang="en-GB"/>
          </a:p>
        </p:txBody>
      </p:sp>
    </p:spTree>
    <p:extLst>
      <p:ext uri="{BB962C8B-B14F-4D97-AF65-F5344CB8AC3E}">
        <p14:creationId xmlns:p14="http://schemas.microsoft.com/office/powerpoint/2010/main" val="1128775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Arial" panose="020B0604020202020204" pitchFamily="34" charset="0"/>
              </a:rPr>
              <a:t>To be successful, we need to put people at the heart of our plans and help develop the skills, knowledge and leadership that will enable them to support our pathway to 2038 and benefit from it. </a:t>
            </a:r>
          </a:p>
          <a:p>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Arial" panose="020B0604020202020204" pitchFamily="34" charset="0"/>
              </a:rPr>
              <a:t>Greater focus will therefore be placed on engaging with the people and businesses of Greater Manchester on our shared vision for the future, listening to their concerns and aspirations and giving them the support and encouragement they need on the journey towards a nature rich and carbon neutral city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Arial" panose="020B0604020202020204" pitchFamily="34" charset="0"/>
              </a:rPr>
              <a:t>Thank you to all our Challenge Group Chairs. It is great to have you all on board today to work together on overcoming the challenges we face. Together we can make a real difference.  </a:t>
            </a:r>
          </a:p>
          <a:p>
            <a:endParaRPr lang="en-GB"/>
          </a:p>
          <a:p>
            <a:r>
              <a:rPr lang="en-GB"/>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F12C6-9528-4235-BE6A-F58787A96C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99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824081"/>
          </a:xfrm>
        </p:spPr>
        <p:txBody>
          <a:bodyPr/>
          <a:lstStyle/>
          <a:p>
            <a:pPr algn="l" rtl="0" fontAlgn="base"/>
            <a:r>
              <a:rPr lang="en-GB" sz="1800" b="0" i="0">
                <a:solidFill>
                  <a:srgbClr val="000000"/>
                </a:solidFill>
                <a:effectLst/>
                <a:latin typeface="Arial" panose="020B0604020202020204" pitchFamily="34" charset="0"/>
              </a:rPr>
              <a:t>I think you will agree that a great deal has been achieved over the past 5 years, but we all know there is still more to do and we face many challenges ahead.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Our emissions have returned to a downward trajectory, following the immediate increase after the Covid-19 pandemic, and are now below the level seen in 2020. Our carbon emissions are falling too slowly to align with our science-based target and our natural environment is still in decline. Urgent and accelerated action is needed by all of us to reduce our carbon emissions and reverse the decline in biodiversity by 2030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As you can see from the chart, transport and domestic energy remain our largest two sources of carbon emissions and will remain the key areas where we need to make progress.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Today, you will hear about ongoing efforts to innovate in net zero housing, decarbonise business parks and industrial estates, and implement the Greater Manchester Transport Strategy 2040.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We are now near the end of our 2019 five-year environment plan. Although our science-based carbon budget may soon be exceeded, we believe that achieving carbon neutrality by 2038, whilst very challenging, is still achievable.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The new 5 Year Environment Plan creates a framework for all decision makers to take the next actions required to progress towards our long-term environmental vision and ensure everyone in Greater Manchester has a healthy, low carbon, nature-rich environment in which to live-well, prosper and grow. Whilst national and local government have a role to play in enabling and encouraging action, it is the decisions that we all take as citizens, businesses, communities, investors, home and car owners that will determine whether we will achieve our shared goals.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We will continue to drive progress against our new plan though our mission-based approach and our sector focused Challenge Groups.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And on that note, I have one last question for each of our 5 chairs.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Reflecting on your time working on the Five-Year Environment Plan, what do you see as the most significant opportunity for us in the next five years?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[All 5 chairs to answer in turn – Carly, Will, Megan, Anne, Louise, Mark. (30 secs each) </a:t>
            </a:r>
            <a:endParaRPr lang="en-GB" b="0" i="0">
              <a:solidFill>
                <a:srgbClr val="000000"/>
              </a:solidFill>
              <a:effectLst/>
              <a:latin typeface="Segoe UI" panose="020B0502040204020203"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7C06EA7B-5F04-46AF-A580-75BA46AF2A1A}" type="slidenum">
              <a:rPr lang="en-GB" smtClean="0"/>
              <a:t>3</a:t>
            </a:fld>
            <a:endParaRPr lang="en-GB"/>
          </a:p>
        </p:txBody>
      </p:sp>
    </p:spTree>
    <p:extLst>
      <p:ext uri="{BB962C8B-B14F-4D97-AF65-F5344CB8AC3E}">
        <p14:creationId xmlns:p14="http://schemas.microsoft.com/office/powerpoint/2010/main" val="319377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Plan follows the structure in the diagram </a:t>
            </a:r>
          </a:p>
          <a:p>
            <a:endParaRPr lang="en-GB" dirty="0"/>
          </a:p>
          <a:p>
            <a:pPr marL="171450" indent="-171450">
              <a:buFont typeface="Arial" panose="020B0604020202020204" pitchFamily="34" charset="0"/>
              <a:buChar char="•"/>
            </a:pPr>
            <a:r>
              <a:rPr lang="en-GB" dirty="0"/>
              <a:t>The vision is what we want a greener Greater Manchester to look like in 2038</a:t>
            </a:r>
          </a:p>
          <a:p>
            <a:pPr marL="171450" indent="-171450">
              <a:buFont typeface="Arial" panose="020B0604020202020204" pitchFamily="34" charset="0"/>
              <a:buChar char="•"/>
            </a:pPr>
            <a:r>
              <a:rPr lang="en-GB" dirty="0"/>
              <a:t>The aims are the key long-term results required to achieve the vision</a:t>
            </a:r>
          </a:p>
          <a:p>
            <a:pPr marL="171450" indent="-171450">
              <a:buFont typeface="Arial" panose="020B0604020202020204" pitchFamily="34" charset="0"/>
              <a:buChar char="•"/>
            </a:pPr>
            <a:r>
              <a:rPr lang="en-GB" dirty="0"/>
              <a:t>The objectives are the short term, specific results required to achieve our aims, each aim has a number of objectives associated.</a:t>
            </a:r>
          </a:p>
          <a:p>
            <a:pPr marL="171450" indent="-171450">
              <a:buFont typeface="Arial" panose="020B0604020202020204" pitchFamily="34" charset="0"/>
              <a:buChar char="•"/>
            </a:pPr>
            <a:r>
              <a:rPr lang="en-GB" dirty="0"/>
              <a:t>Finally, each objective has a number of direct and enabling actions. The direct actions are the practical actions to be taken over the next five years that contribute to delivering on our objectives. The enabling action will facilitate delivery through engagement influencing and support. </a:t>
            </a:r>
          </a:p>
          <a:p>
            <a:pPr marL="171450" indent="-171450">
              <a:buFont typeface="Arial" panose="020B0604020202020204" pitchFamily="34" charset="0"/>
              <a:buChar char="•"/>
            </a:pPr>
            <a:r>
              <a:rPr lang="en-GB" dirty="0"/>
              <a:t>A significant amount of the GMCA/LA actions sit under enabling actions where we are not in direct control but can support other </a:t>
            </a:r>
            <a:r>
              <a:rPr lang="en-GB" dirty="0" err="1"/>
              <a:t>organsisations</a:t>
            </a:r>
            <a:r>
              <a:rPr lang="en-GB" dirty="0"/>
              <a:t> to take action.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BFBBE-06E9-47CD-9FDE-D8D236D08A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25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plan has eight priority aims, this builds on the priorities in the last plan with the addition of two new aims on air quality and economy.</a:t>
            </a:r>
          </a:p>
          <a:p>
            <a:pPr marL="171450" indent="-171450">
              <a:buFont typeface="Arial" panose="020B0604020202020204" pitchFamily="34" charset="0"/>
              <a:buChar char="•"/>
            </a:pPr>
            <a:r>
              <a:rPr lang="en-GB" dirty="0"/>
              <a:t>The other six aims continuing from the last plan are our energy infrastructure, our buildings, our transport and travel, our natural environment, our circular economy and waste, and resilience and adaptation.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BFBBE-06E9-47CD-9FDE-D8D236D08A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9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The transition of our energy infrastructure will underpin our acceleration to a low carbon economy. The government has ambitious targets to decarbonise the grid by 2030 and significantly increase the amount of renewable energy through GB Energy – Greater Manchester will be at the forefront of this transition, working with partners to improve our energy networks, and install new electricity and hydrogen capacity. A critical focus for us is also to start to see the next generation of district heat networks, providing renewable heat to our town and district centres and in our areas of growth and regeneration.</a:t>
            </a:r>
            <a:endParaRPr lang="en-GB"/>
          </a:p>
        </p:txBody>
      </p:sp>
      <p:sp>
        <p:nvSpPr>
          <p:cNvPr id="4" name="Slide Number Placeholder 3"/>
          <p:cNvSpPr>
            <a:spLocks noGrp="1"/>
          </p:cNvSpPr>
          <p:nvPr>
            <p:ph type="sldNum" sz="quarter" idx="5"/>
          </p:nvPr>
        </p:nvSpPr>
        <p:spPr/>
        <p:txBody>
          <a:bodyPr/>
          <a:lstStyle/>
          <a:p>
            <a:fld id="{4F270535-DCF8-4CDE-9DA0-44CA92C66DD8}" type="slidenum">
              <a:rPr lang="en-GB" smtClean="0"/>
              <a:t>7</a:t>
            </a:fld>
            <a:endParaRPr lang="en-GB"/>
          </a:p>
        </p:txBody>
      </p:sp>
    </p:spTree>
    <p:extLst>
      <p:ext uri="{BB962C8B-B14F-4D97-AF65-F5344CB8AC3E}">
        <p14:creationId xmlns:p14="http://schemas.microsoft.com/office/powerpoint/2010/main" val="153083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Over the last 5 Years, we have significantly increased solar PV installations across public buildings and private homes, reducing carbon emissions and lowering energy costs. The implementation of smart energy grids has improved the efficiency and reliability of our electricity network.</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Hydrogen Electrolyser at Trafford Energy Park will be the UK’s largest Green Hydrogen production facility, and Energy House 2 at Salford is the world’s first environmentally controllable chamber for testing full-sized terraced houses.</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Greater Manchester Energy Innovation Agency’s establishment has seen  support given to over 100 innovators to accelerate the </a:t>
            </a:r>
            <a:r>
              <a:rPr lang="en-GB" sz="1800" kern="1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commecialisation</a:t>
            </a: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of new technologies to help drive forward our energy ambitions.</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Greater Manchester is the first and largest City Region to develop smart Local Area Energy Plans that provide a geospatial plan for where energy generation, retrofit, low carbon heat and electric vehicle infrastructure should be installed/placed</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BDF12C6-9528-4235-BE6A-F58787A96C2C}" type="slidenum">
              <a:rPr lang="en-GB" smtClean="0"/>
              <a:t>8</a:t>
            </a:fld>
            <a:endParaRPr lang="en-GB"/>
          </a:p>
        </p:txBody>
      </p:sp>
    </p:spTree>
    <p:extLst>
      <p:ext uri="{BB962C8B-B14F-4D97-AF65-F5344CB8AC3E}">
        <p14:creationId xmlns:p14="http://schemas.microsoft.com/office/powerpoint/2010/main" val="302459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Providing good quality, affordable homes is a priority for Greater Manchester. As part of our Housing First approach we will need to see an acceleration in the number of homes retrofitted, in particular in our social housing and those in fuel poverty through our integrated settlement with government. We will also need to encourage retrofit and low carbon heating more generally across our housing, public sector and commercial stock, which will not just save carbon but also help to build the supply chain across the city-region. For new build we will need to implement our planning policies requiring all new development to be net-zero going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70535-DCF8-4CDE-9DA0-44CA92C66D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31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Our retrofitting projects are enhancing the energy efficiency of existing buildings, reducing energy consumption and lowering carbon footprints.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Over £123 million has been invested in retrofitting nearly 10,000 homes, and over £120 million in retrofitting 225 public buildings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Mayor has also launched a Truly Affordable Net Zero homes taskforce to deliver 30,000 net zero social homes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We have also secured £2m for a Local Energy Advice Demonstrator that provides in person retrofit advice to residents.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BDF12C6-9528-4235-BE6A-F58787A96C2C}" type="slidenum">
              <a:rPr lang="en-GB" smtClean="0"/>
              <a:t>10</a:t>
            </a:fld>
            <a:endParaRPr lang="en-GB"/>
          </a:p>
        </p:txBody>
      </p:sp>
    </p:spTree>
    <p:extLst>
      <p:ext uri="{BB962C8B-B14F-4D97-AF65-F5344CB8AC3E}">
        <p14:creationId xmlns:p14="http://schemas.microsoft.com/office/powerpoint/2010/main" val="286011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9BE4-5526-CBDF-D40B-CDB6E26AC3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1A3686-3E9D-4C60-26E5-2C9DD0A04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B1D8B0-AB22-F726-7360-99863874EA3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0CB0AEFA-31EA-72E5-1D34-0CAB8FA419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0F61A-502A-ABA5-AE2C-4617B122679C}"/>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87779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EDDA-AF06-5076-E245-FFBFE0D131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77BBA8-FAD7-7F88-BA52-2C83811C8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02EC90-31F5-E7E9-F3F6-9013F0E1A22B}"/>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076529A9-96FC-02EB-6FA9-D72DAA8859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C4AE4-8B51-115E-FA2D-F260AFA83780}"/>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122653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3B4AE-852F-41B5-5672-EE703E6E1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AA4F41-A232-99E5-C829-65A0AF81A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7AE638-E7BE-FB07-7601-A04655BB7E85}"/>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79D0B3FF-E9F4-B2DD-DD16-FAC75A41D8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3AD557-FE9D-B51B-E822-7BD9675C85B9}"/>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66303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peaker">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93A7141B-50CD-F946-8F0C-EBDA0644550D}"/>
              </a:ext>
            </a:extLst>
          </p:cNvPr>
          <p:cNvPicPr>
            <a:picLocks noChangeAspect="1"/>
          </p:cNvPicPr>
          <p:nvPr userDrawn="1"/>
        </p:nvPicPr>
        <p:blipFill>
          <a:blip r:embed="rId2"/>
          <a:stretch>
            <a:fillRect/>
          </a:stretch>
        </p:blipFill>
        <p:spPr>
          <a:xfrm>
            <a:off x="443095" y="444712"/>
            <a:ext cx="1382237" cy="431949"/>
          </a:xfrm>
          <a:prstGeom prst="rect">
            <a:avLst/>
          </a:prstGeom>
        </p:spPr>
      </p:pic>
      <p:sp>
        <p:nvSpPr>
          <p:cNvPr id="18" name="Content Placeholder 2">
            <a:extLst>
              <a:ext uri="{FF2B5EF4-FFF2-40B4-BE49-F238E27FC236}">
                <a16:creationId xmlns:a16="http://schemas.microsoft.com/office/drawing/2014/main" id="{72D0E119-9FDC-C64A-AC6E-9B2FECADE1A5}"/>
              </a:ext>
            </a:extLst>
          </p:cNvPr>
          <p:cNvSpPr>
            <a:spLocks noGrp="1"/>
          </p:cNvSpPr>
          <p:nvPr>
            <p:ph idx="11" hasCustomPrompt="1"/>
          </p:nvPr>
        </p:nvSpPr>
        <p:spPr>
          <a:xfrm>
            <a:off x="5466401" y="3488352"/>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Email </a:t>
            </a:r>
            <a:r>
              <a:rPr lang="en-US" err="1"/>
              <a:t>adress</a:t>
            </a:r>
            <a:r>
              <a:rPr lang="en-US"/>
              <a:t> (delete text + icon if N/A)</a:t>
            </a:r>
          </a:p>
        </p:txBody>
      </p:sp>
      <p:sp>
        <p:nvSpPr>
          <p:cNvPr id="24" name="Content Placeholder 2">
            <a:extLst>
              <a:ext uri="{FF2B5EF4-FFF2-40B4-BE49-F238E27FC236}">
                <a16:creationId xmlns:a16="http://schemas.microsoft.com/office/drawing/2014/main" id="{15C95057-128E-EA43-ACFD-31807830566C}"/>
              </a:ext>
            </a:extLst>
          </p:cNvPr>
          <p:cNvSpPr>
            <a:spLocks noGrp="1"/>
          </p:cNvSpPr>
          <p:nvPr>
            <p:ph idx="15" hasCustomPrompt="1"/>
          </p:nvPr>
        </p:nvSpPr>
        <p:spPr>
          <a:xfrm>
            <a:off x="5066573" y="5158483"/>
            <a:ext cx="5763101" cy="30630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rgbClr val="327B0F"/>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r>
              <a:rPr lang="en-GB" sz="1200"/>
              <a:t>WEB URL (if applicable)</a:t>
            </a:r>
            <a:endParaRPr lang="en-US" sz="1200"/>
          </a:p>
        </p:txBody>
      </p:sp>
      <p:sp>
        <p:nvSpPr>
          <p:cNvPr id="8" name="Title 1">
            <a:extLst>
              <a:ext uri="{FF2B5EF4-FFF2-40B4-BE49-F238E27FC236}">
                <a16:creationId xmlns:a16="http://schemas.microsoft.com/office/drawing/2014/main" id="{75023086-9476-8C1A-2D94-8ABEC8514443}"/>
              </a:ext>
            </a:extLst>
          </p:cNvPr>
          <p:cNvSpPr txBox="1">
            <a:spLocks/>
          </p:cNvSpPr>
          <p:nvPr userDrawn="1"/>
        </p:nvSpPr>
        <p:spPr>
          <a:xfrm>
            <a:off x="396822" y="6279501"/>
            <a:ext cx="849952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
        <p:nvSpPr>
          <p:cNvPr id="2" name="Title 1">
            <a:extLst>
              <a:ext uri="{FF2B5EF4-FFF2-40B4-BE49-F238E27FC236}">
                <a16:creationId xmlns:a16="http://schemas.microsoft.com/office/drawing/2014/main" id="{FCA27AE0-C8A4-D582-0635-2614D2D7B398}"/>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185224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ory">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23FE12C-2712-D94D-A319-4DA3CF37252D}"/>
              </a:ext>
            </a:extLst>
          </p:cNvPr>
          <p:cNvSpPr/>
          <p:nvPr userDrawn="1"/>
        </p:nvSpPr>
        <p:spPr>
          <a:xfrm>
            <a:off x="443095" y="2413191"/>
            <a:ext cx="7522319" cy="3509761"/>
          </a:xfrm>
          <a:prstGeom prst="roundRect">
            <a:avLst>
              <a:gd name="adj" fmla="val 1494"/>
            </a:avLst>
          </a:prstGeom>
          <a:solidFill>
            <a:schemeClr val="bg1"/>
          </a:solidFill>
          <a:ln>
            <a:noFill/>
          </a:ln>
          <a:effectLst>
            <a:glow rad="63500">
              <a:schemeClr val="accent3">
                <a:satMod val="175000"/>
                <a:alpha val="2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120FD-B392-E44B-A4E0-0771DEC543C4}"/>
              </a:ext>
            </a:extLst>
          </p:cNvPr>
          <p:cNvSpPr>
            <a:spLocks noGrp="1"/>
          </p:cNvSpPr>
          <p:nvPr>
            <p:ph type="title" hasCustomPrompt="1"/>
          </p:nvPr>
        </p:nvSpPr>
        <p:spPr>
          <a:xfrm>
            <a:off x="425398" y="1246923"/>
            <a:ext cx="5648325" cy="953138"/>
          </a:xfrm>
        </p:spPr>
        <p:txBody>
          <a:bodyPr anchor="t" anchorCtr="0">
            <a:normAutofit/>
          </a:bodyPr>
          <a:lstStyle>
            <a:lvl1pPr>
              <a:defRPr sz="3500" b="1" i="0">
                <a:solidFill>
                  <a:srgbClr val="327B0F"/>
                </a:solidFill>
                <a:latin typeface="Arial" panose="020B0604020202020204" pitchFamily="34" charset="0"/>
                <a:cs typeface="Arial" panose="020B0604020202020204" pitchFamily="34" charset="0"/>
              </a:defRPr>
            </a:lvl1pPr>
          </a:lstStyle>
          <a:p>
            <a:r>
              <a:rPr lang="en-GB"/>
              <a:t>Story</a:t>
            </a:r>
            <a:endParaRPr lang="en-US"/>
          </a:p>
        </p:txBody>
      </p:sp>
      <p:sp>
        <p:nvSpPr>
          <p:cNvPr id="3" name="Content Placeholder 2">
            <a:extLst>
              <a:ext uri="{FF2B5EF4-FFF2-40B4-BE49-F238E27FC236}">
                <a16:creationId xmlns:a16="http://schemas.microsoft.com/office/drawing/2014/main" id="{7D83ECDC-3F9F-6545-9138-D2534863B1AD}"/>
              </a:ext>
            </a:extLst>
          </p:cNvPr>
          <p:cNvSpPr>
            <a:spLocks noGrp="1"/>
          </p:cNvSpPr>
          <p:nvPr>
            <p:ph idx="1" hasCustomPrompt="1"/>
          </p:nvPr>
        </p:nvSpPr>
        <p:spPr>
          <a:xfrm>
            <a:off x="637699" y="2577197"/>
            <a:ext cx="5763101" cy="3191085"/>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Story text</a:t>
            </a:r>
          </a:p>
        </p:txBody>
      </p:sp>
      <p:pic>
        <p:nvPicPr>
          <p:cNvPr id="7" name="Picture 6" descr="A picture containing text&#10;&#10;Description automatically generated">
            <a:extLst>
              <a:ext uri="{FF2B5EF4-FFF2-40B4-BE49-F238E27FC236}">
                <a16:creationId xmlns:a16="http://schemas.microsoft.com/office/drawing/2014/main" id="{F4B21B37-C7FD-C140-8FB5-1599E5E30D95}"/>
              </a:ext>
            </a:extLst>
          </p:cNvPr>
          <p:cNvPicPr>
            <a:picLocks noChangeAspect="1"/>
          </p:cNvPicPr>
          <p:nvPr userDrawn="1"/>
        </p:nvPicPr>
        <p:blipFill>
          <a:blip r:embed="rId2"/>
          <a:stretch>
            <a:fillRect/>
          </a:stretch>
        </p:blipFill>
        <p:spPr>
          <a:xfrm>
            <a:off x="443095" y="444712"/>
            <a:ext cx="1382237" cy="431949"/>
          </a:xfrm>
          <a:prstGeom prst="rect">
            <a:avLst/>
          </a:prstGeom>
        </p:spPr>
      </p:pic>
      <p:sp>
        <p:nvSpPr>
          <p:cNvPr id="13" name="Picture Placeholder 12">
            <a:extLst>
              <a:ext uri="{FF2B5EF4-FFF2-40B4-BE49-F238E27FC236}">
                <a16:creationId xmlns:a16="http://schemas.microsoft.com/office/drawing/2014/main" id="{F0C67B69-03C5-1645-9AA9-C73B5691B2FB}"/>
              </a:ext>
            </a:extLst>
          </p:cNvPr>
          <p:cNvSpPr>
            <a:spLocks noGrp="1"/>
          </p:cNvSpPr>
          <p:nvPr>
            <p:ph type="pic" sz="quarter" idx="10"/>
          </p:nvPr>
        </p:nvSpPr>
        <p:spPr>
          <a:xfrm>
            <a:off x="6854688" y="1246921"/>
            <a:ext cx="4894217" cy="4892621"/>
          </a:xfrm>
          <a:solidFill>
            <a:schemeClr val="bg1">
              <a:lumMod val="95000"/>
            </a:schemeClr>
          </a:solidFill>
          <a:effectLst/>
        </p:spPr>
        <p:txBody>
          <a:bodyPr/>
          <a:lstStyle/>
          <a:p>
            <a:endParaRPr lang="en-US"/>
          </a:p>
        </p:txBody>
      </p:sp>
      <p:sp>
        <p:nvSpPr>
          <p:cNvPr id="14" name="Title 1">
            <a:extLst>
              <a:ext uri="{FF2B5EF4-FFF2-40B4-BE49-F238E27FC236}">
                <a16:creationId xmlns:a16="http://schemas.microsoft.com/office/drawing/2014/main" id="{BA881A2D-3920-7591-1F65-078035E1EE21}"/>
              </a:ext>
            </a:extLst>
          </p:cNvPr>
          <p:cNvSpPr txBox="1">
            <a:spLocks/>
          </p:cNvSpPr>
          <p:nvPr userDrawn="1"/>
        </p:nvSpPr>
        <p:spPr>
          <a:xfrm>
            <a:off x="396822" y="6279501"/>
            <a:ext cx="844237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
        <p:nvSpPr>
          <p:cNvPr id="4" name="Title 1">
            <a:extLst>
              <a:ext uri="{FF2B5EF4-FFF2-40B4-BE49-F238E27FC236}">
                <a16:creationId xmlns:a16="http://schemas.microsoft.com/office/drawing/2014/main" id="{2C291E90-F0C4-CD72-F773-2E10E33C6553}"/>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359754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p background, turquoise backgroun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a:stretch>
            <a:fillRect/>
          </a:stretch>
        </p:blipFill>
        <p:spPr>
          <a:xfrm>
            <a:off x="5483225" y="1809752"/>
            <a:ext cx="3673475" cy="3673475"/>
          </a:xfrm>
          <a:prstGeom prst="rect">
            <a:avLst/>
          </a:prstGeom>
        </p:spPr>
      </p:pic>
      <p:pic>
        <p:nvPicPr>
          <p:cNvPr id="13" name="Picture 12"/>
          <p:cNvPicPr>
            <a:picLocks noChangeAspect="1"/>
          </p:cNvPicPr>
          <p:nvPr userDrawn="1"/>
        </p:nvPicPr>
        <p:blipFill>
          <a:blip r:embed="rId4"/>
          <a:stretch>
            <a:fillRect/>
          </a:stretch>
        </p:blipFill>
        <p:spPr>
          <a:xfrm>
            <a:off x="5483225" y="-1860550"/>
            <a:ext cx="4897438" cy="4897438"/>
          </a:xfrm>
          <a:prstGeom prst="rect">
            <a:avLst/>
          </a:prstGeom>
        </p:spPr>
      </p:pic>
      <p:pic>
        <p:nvPicPr>
          <p:cNvPr id="14" name="Picture 13"/>
          <p:cNvPicPr>
            <a:picLocks noChangeAspect="1"/>
          </p:cNvPicPr>
          <p:nvPr userDrawn="1"/>
        </p:nvPicPr>
        <p:blipFill>
          <a:blip r:embed="rId5"/>
          <a:stretch>
            <a:fillRect/>
          </a:stretch>
        </p:blipFill>
        <p:spPr>
          <a:xfrm>
            <a:off x="7932738" y="587376"/>
            <a:ext cx="4897437" cy="4897437"/>
          </a:xfrm>
          <a:prstGeom prst="rect">
            <a:avLst/>
          </a:prstGeom>
        </p:spPr>
      </p:pic>
      <p:pic>
        <p:nvPicPr>
          <p:cNvPr id="20" name="Picture 19"/>
          <p:cNvPicPr>
            <a:picLocks noChangeAspect="1"/>
          </p:cNvPicPr>
          <p:nvPr userDrawn="1"/>
        </p:nvPicPr>
        <p:blipFill>
          <a:blip r:embed="rId6"/>
          <a:stretch>
            <a:fillRect/>
          </a:stretch>
        </p:blipFill>
        <p:spPr>
          <a:xfrm>
            <a:off x="-1223964" y="-2446339"/>
            <a:ext cx="7932739" cy="7932739"/>
          </a:xfrm>
          <a:prstGeom prst="rect">
            <a:avLst/>
          </a:prstGeom>
        </p:spPr>
      </p:pic>
      <p:cxnSp>
        <p:nvCxnSpPr>
          <p:cNvPr id="5" name="Straight Connector 4" descr="Line" title="Line"/>
          <p:cNvCxnSpPr/>
          <p:nvPr userDrawn="1"/>
        </p:nvCxnSpPr>
        <p:spPr>
          <a:xfrm>
            <a:off x="587375" y="6129338"/>
            <a:ext cx="110172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p:cNvSpPr>
            <a:spLocks noGrp="1"/>
          </p:cNvSpPr>
          <p:nvPr>
            <p:ph type="body" sz="quarter" idx="11"/>
          </p:nvPr>
        </p:nvSpPr>
        <p:spPr>
          <a:xfrm>
            <a:off x="586799" y="6274800"/>
            <a:ext cx="11017826" cy="382588"/>
          </a:xfrm>
        </p:spPr>
        <p:txBody>
          <a:bodyPr>
            <a:normAutofit/>
          </a:bodyPr>
          <a:lstStyle>
            <a:lvl1pPr marL="0" indent="0">
              <a:buNone/>
              <a:defRPr sz="1600">
                <a:solidFill>
                  <a:schemeClr val="bg1"/>
                </a:solidFill>
              </a:defRPr>
            </a:lvl1pPr>
          </a:lstStyle>
          <a:p>
            <a:pPr lvl="0"/>
            <a:r>
              <a:rPr lang="en-US"/>
              <a:t>Click to edit Master text styles</a:t>
            </a:r>
          </a:p>
        </p:txBody>
      </p:sp>
      <p:sp>
        <p:nvSpPr>
          <p:cNvPr id="9" name="Title 1"/>
          <p:cNvSpPr>
            <a:spLocks noGrp="1"/>
          </p:cNvSpPr>
          <p:nvPr>
            <p:ph type="title" hasCustomPrompt="1"/>
          </p:nvPr>
        </p:nvSpPr>
        <p:spPr>
          <a:xfrm>
            <a:off x="586800" y="583200"/>
            <a:ext cx="5495023" cy="1116000"/>
          </a:xfrm>
        </p:spPr>
        <p:txBody>
          <a:bodyPr>
            <a:normAutofit/>
          </a:bodyPr>
          <a:lstStyle>
            <a:lvl1pPr>
              <a:defRPr sz="3600">
                <a:solidFill>
                  <a:schemeClr val="bg1"/>
                </a:solidFill>
              </a:defRPr>
            </a:lvl1pPr>
          </a:lstStyle>
          <a:p>
            <a:r>
              <a:rPr lang="en-US"/>
              <a:t>Click to edit Master</a:t>
            </a:r>
            <a:br>
              <a:rPr lang="en-US"/>
            </a:br>
            <a:r>
              <a:rPr lang="en-US"/>
              <a:t>title style</a:t>
            </a:r>
          </a:p>
        </p:txBody>
      </p:sp>
    </p:spTree>
    <p:extLst>
      <p:ext uri="{BB962C8B-B14F-4D97-AF65-F5344CB8AC3E}">
        <p14:creationId xmlns:p14="http://schemas.microsoft.com/office/powerpoint/2010/main" val="158957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800" y="583200"/>
            <a:ext cx="11017824" cy="926623"/>
          </a:xfrm>
          <a:prstGeom prst="rect">
            <a:avLst/>
          </a:prstGeom>
        </p:spPr>
        <p:txBody>
          <a:bodyPr lIns="0" tIns="0" rIns="0" bIns="0"/>
          <a:lstStyle>
            <a:lvl1pPr>
              <a:defRPr>
                <a:solidFill>
                  <a:srgbClr val="5C5B5A"/>
                </a:solidFill>
              </a:defRPr>
            </a:lvl1pPr>
          </a:lstStyle>
          <a:p>
            <a:r>
              <a:rPr lang="en-US"/>
              <a:t>Click to edit Master title style</a:t>
            </a:r>
          </a:p>
        </p:txBody>
      </p:sp>
      <p:sp>
        <p:nvSpPr>
          <p:cNvPr id="3" name="Content Placeholder 2"/>
          <p:cNvSpPr>
            <a:spLocks noGrp="1"/>
          </p:cNvSpPr>
          <p:nvPr>
            <p:ph idx="1"/>
          </p:nvPr>
        </p:nvSpPr>
        <p:spPr>
          <a:xfrm>
            <a:off x="586799" y="1807200"/>
            <a:ext cx="11017825" cy="4351338"/>
          </a:xfrm>
          <a:prstGeom prst="rect">
            <a:avLst/>
          </a:prstGeom>
        </p:spPr>
        <p:txBody>
          <a:bodyPr bIns="0"/>
          <a:lstStyle>
            <a:lvl1pPr>
              <a:defRPr>
                <a:solidFill>
                  <a:srgbClr val="5C5B5A"/>
                </a:solidFill>
              </a:defRPr>
            </a:lvl1pPr>
            <a:lvl2pPr>
              <a:defRPr>
                <a:solidFill>
                  <a:srgbClr val="5C5B5A"/>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descr="Line" title="Line"/>
          <p:cNvCxnSpPr/>
          <p:nvPr userDrawn="1"/>
        </p:nvCxnSpPr>
        <p:spPr>
          <a:xfrm>
            <a:off x="587375" y="6129338"/>
            <a:ext cx="11017250" cy="0"/>
          </a:xfrm>
          <a:prstGeom prst="line">
            <a:avLst/>
          </a:prstGeom>
          <a:ln w="38100">
            <a:solidFill>
              <a:srgbClr val="327B0F"/>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1"/>
          </p:nvPr>
        </p:nvSpPr>
        <p:spPr>
          <a:xfrm>
            <a:off x="586799" y="6274800"/>
            <a:ext cx="11017826" cy="382588"/>
          </a:xfrm>
        </p:spPr>
        <p:txBody>
          <a:bodyPr>
            <a:normAutofit/>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1073097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descr="Background colour" title="artefacts"/>
          <p:cNvSpPr/>
          <p:nvPr userDrawn="1"/>
        </p:nvSpPr>
        <p:spPr>
          <a:xfrm>
            <a:off x="0" y="0"/>
            <a:ext cx="12192000" cy="6858000"/>
          </a:xfrm>
          <a:prstGeom prst="rect">
            <a:avLst/>
          </a:prstGeom>
          <a:solidFill>
            <a:srgbClr val="327B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7811" y="487951"/>
            <a:ext cx="2660242" cy="962326"/>
          </a:xfrm>
          <a:prstGeom prst="rect">
            <a:avLst/>
          </a:prstGeom>
        </p:spPr>
      </p:pic>
      <p:sp>
        <p:nvSpPr>
          <p:cNvPr id="2" name="Title 1"/>
          <p:cNvSpPr>
            <a:spLocks noGrp="1"/>
          </p:cNvSpPr>
          <p:nvPr>
            <p:ph type="title"/>
          </p:nvPr>
        </p:nvSpPr>
        <p:spPr>
          <a:xfrm>
            <a:off x="586800" y="1807200"/>
            <a:ext cx="10515600" cy="111600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586800" y="2678400"/>
            <a:ext cx="5278438" cy="742950"/>
          </a:xfrm>
        </p:spPr>
        <p:txBody>
          <a:bodyPr>
            <a:normAutofit/>
          </a:bodyPr>
          <a:lstStyle>
            <a:lvl1pPr marL="0" indent="0">
              <a:buNone/>
              <a:defRPr sz="2400" b="1">
                <a:solidFill>
                  <a:schemeClr val="bg1"/>
                </a:solidFill>
              </a:defRPr>
            </a:lvl1pPr>
          </a:lstStyle>
          <a:p>
            <a:pPr lvl="0"/>
            <a:r>
              <a:rPr lang="en-US"/>
              <a:t>Sub-heading</a:t>
            </a:r>
          </a:p>
        </p:txBody>
      </p:sp>
      <p:pic>
        <p:nvPicPr>
          <p:cNvPr id="4" name="Picture 3"/>
          <p:cNvPicPr>
            <a:picLocks noChangeAspect="1"/>
          </p:cNvPicPr>
          <p:nvPr userDrawn="1"/>
        </p:nvPicPr>
        <p:blipFill>
          <a:blip r:embed="rId3"/>
          <a:stretch>
            <a:fillRect/>
          </a:stretch>
        </p:blipFill>
        <p:spPr>
          <a:xfrm>
            <a:off x="581024" y="3517900"/>
            <a:ext cx="11023600" cy="2755900"/>
          </a:xfrm>
          <a:prstGeom prst="rect">
            <a:avLst/>
          </a:prstGeom>
        </p:spPr>
      </p:pic>
    </p:spTree>
    <p:extLst>
      <p:ext uri="{BB962C8B-B14F-4D97-AF65-F5344CB8AC3E}">
        <p14:creationId xmlns:p14="http://schemas.microsoft.com/office/powerpoint/2010/main" val="3292092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E26D-C4BC-4D62-99B5-65BC65871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60CDF3-3BAC-4F67-AE8F-C22593143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BAF7EB-EF99-4B18-AB01-B8412EEA2A99}"/>
              </a:ext>
            </a:extLst>
          </p:cNvPr>
          <p:cNvSpPr>
            <a:spLocks noGrp="1"/>
          </p:cNvSpPr>
          <p:nvPr>
            <p:ph type="dt" sz="half" idx="10"/>
          </p:nvPr>
        </p:nvSpPr>
        <p:spPr/>
        <p:txBody>
          <a:bodyPr/>
          <a:lstStyle/>
          <a:p>
            <a:fld id="{31D8814A-0D99-43D5-9D9A-A47A300C0E37}" type="datetimeFigureOut">
              <a:rPr lang="en-GB" smtClean="0"/>
              <a:t>08/05/2025</a:t>
            </a:fld>
            <a:endParaRPr lang="en-GB"/>
          </a:p>
        </p:txBody>
      </p:sp>
      <p:sp>
        <p:nvSpPr>
          <p:cNvPr id="5" name="Footer Placeholder 4">
            <a:extLst>
              <a:ext uri="{FF2B5EF4-FFF2-40B4-BE49-F238E27FC236}">
                <a16:creationId xmlns:a16="http://schemas.microsoft.com/office/drawing/2014/main" id="{4106065C-B5E3-426E-A3A5-4E536F7A23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CF4661-A220-49B3-97B7-B6C04641A8EE}"/>
              </a:ext>
            </a:extLst>
          </p:cNvPr>
          <p:cNvSpPr>
            <a:spLocks noGrp="1"/>
          </p:cNvSpPr>
          <p:nvPr>
            <p:ph type="sldNum" sz="quarter" idx="12"/>
          </p:nvPr>
        </p:nvSpPr>
        <p:spPr/>
        <p:txBody>
          <a:bodyPr/>
          <a:lstStyle/>
          <a:p>
            <a:fld id="{1B309AF8-9CB6-4B84-B08F-8938AB40A729}" type="slidenum">
              <a:rPr lang="en-GB" smtClean="0"/>
              <a:t>‹#›</a:t>
            </a:fld>
            <a:endParaRPr lang="en-GB"/>
          </a:p>
        </p:txBody>
      </p:sp>
    </p:spTree>
    <p:extLst>
      <p:ext uri="{BB962C8B-B14F-4D97-AF65-F5344CB8AC3E}">
        <p14:creationId xmlns:p14="http://schemas.microsoft.com/office/powerpoint/2010/main" val="278591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9BE4-5526-CBDF-D40B-CDB6E26AC3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1A3686-3E9D-4C60-26E5-2C9DD0A04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B1D8B0-AB22-F726-7360-99863874EA3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0CB0AEFA-31EA-72E5-1D34-0CAB8FA419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0F61A-502A-ABA5-AE2C-4617B122679C}"/>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48790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AA1D-6190-42CC-38AA-C49450D8C1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12090-9FBF-B105-F62F-5BEB3AA3A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93BF7-FF12-E29F-33CE-C395A4F98F2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4C756E07-7C11-B8AD-DE4F-69FF9708A9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C72DA7-BF59-34DB-183A-AC9DAAECAA4F}"/>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8997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AA1D-6190-42CC-38AA-C49450D8C1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12090-9FBF-B105-F62F-5BEB3AA3A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93BF7-FF12-E29F-33CE-C395A4F98F2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4C756E07-7C11-B8AD-DE4F-69FF9708A9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C72DA7-BF59-34DB-183A-AC9DAAECAA4F}"/>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120981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B393-EC89-42E0-F94D-7AE8AAF861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1634FA-DADC-038E-3362-4A9D5EF03D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53E2C-A352-BF13-D027-5D649747CDF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511A67ED-7201-CEB9-D255-3BA8FBA90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159A0-ED42-0E3A-A047-1CF1839F168F}"/>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745473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09C2-E70D-963F-3D2E-20D1FA0171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1A65B1-F5A5-049E-5A1E-AE0E3C45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B68020-499E-0A0C-19D7-EBFC78E0C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9E9A37-4F6A-22F5-B0D4-C5B50BE24DEB}"/>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BF1C235D-B57F-2663-AEFC-1AC050AC57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DE01F1-99FD-520F-45D9-F5C2EA5CBEC8}"/>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348226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1E55-155B-CC84-AEAB-222F9871F5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F77C0-658C-8801-F1FD-3C83F8BED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AA02F-D649-76F0-E0FF-B34775B98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BF11B7-632F-09D1-DC61-B924696895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F16FB-5808-FFAC-C162-DE8BD0E175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ABEDA1-52C0-BE3D-A9BB-E81F35E35913}"/>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8" name="Footer Placeholder 7">
            <a:extLst>
              <a:ext uri="{FF2B5EF4-FFF2-40B4-BE49-F238E27FC236}">
                <a16:creationId xmlns:a16="http://schemas.microsoft.com/office/drawing/2014/main" id="{D255C7BF-C414-42C9-1E8D-19CAE6E6E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4094DE-8132-A866-236E-F9030ACFB0D6}"/>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832783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2BE3-1535-828E-BE76-767A59503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D4C7F7-0DF3-5E50-E8B3-8AA6C8D03D4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4" name="Footer Placeholder 3">
            <a:extLst>
              <a:ext uri="{FF2B5EF4-FFF2-40B4-BE49-F238E27FC236}">
                <a16:creationId xmlns:a16="http://schemas.microsoft.com/office/drawing/2014/main" id="{A3D41E23-A5C6-D703-68D1-4413AA1C14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FED5FE-D4BC-EBB0-2B71-17ABC0E0FAD3}"/>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269260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4F837-8672-D190-202E-4DEABA20F91E}"/>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3" name="Footer Placeholder 2">
            <a:extLst>
              <a:ext uri="{FF2B5EF4-FFF2-40B4-BE49-F238E27FC236}">
                <a16:creationId xmlns:a16="http://schemas.microsoft.com/office/drawing/2014/main" id="{360ED1EA-0656-0B2D-B461-66B9240665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77CC2D-8BC2-0855-4CC6-75E59C2A9C48}"/>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23220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59EB-CD57-A0E8-09C1-E6775C89E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61D4DD3-7799-4873-8CF6-7C2586F8E6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26724B-3FC1-495A-802E-564966B4C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7E8B3-184F-71E0-ECC9-D34E711C754D}"/>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1A5FE506-C634-02DE-3CC0-D7FA9ABA0A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E143CD-1C5C-8503-2013-DF59D36FDA49}"/>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47341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C433-7FBC-DEEC-766B-764D45F4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4FF2B0-5662-FC34-1889-D79CA41FA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281793-F980-56C0-A79D-8B963C250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41646E-CB8C-C553-3FDB-41EF65AE0904}"/>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05B631E4-281F-8024-5A70-063AACA19C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A38CC9-EB26-8136-F987-A3FAC5D1B254}"/>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20491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EDDA-AF06-5076-E245-FFBFE0D131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77BBA8-FAD7-7F88-BA52-2C83811C8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02EC90-31F5-E7E9-F3F6-9013F0E1A22B}"/>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076529A9-96FC-02EB-6FA9-D72DAA8859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C4AE4-8B51-115E-FA2D-F260AFA83780}"/>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1510877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3B4AE-852F-41B5-5672-EE703E6E1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AA4F41-A232-99E5-C829-65A0AF81A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7AE638-E7BE-FB07-7601-A04655BB7E85}"/>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79D0B3FF-E9F4-B2DD-DD16-FAC75A41D8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3AD557-FE9D-B51B-E822-7BD9675C85B9}"/>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1928460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descr="Background colour" title="artefacts"/>
          <p:cNvSpPr/>
          <p:nvPr userDrawn="1"/>
        </p:nvSpPr>
        <p:spPr>
          <a:xfrm>
            <a:off x="0" y="0"/>
            <a:ext cx="12192000" cy="6858000"/>
          </a:xfrm>
          <a:prstGeom prst="rect">
            <a:avLst/>
          </a:prstGeom>
          <a:solidFill>
            <a:srgbClr val="327B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7811" y="487951"/>
            <a:ext cx="2660242" cy="962326"/>
          </a:xfrm>
          <a:prstGeom prst="rect">
            <a:avLst/>
          </a:prstGeom>
        </p:spPr>
      </p:pic>
      <p:sp>
        <p:nvSpPr>
          <p:cNvPr id="2" name="Title 1"/>
          <p:cNvSpPr>
            <a:spLocks noGrp="1"/>
          </p:cNvSpPr>
          <p:nvPr>
            <p:ph type="title"/>
          </p:nvPr>
        </p:nvSpPr>
        <p:spPr>
          <a:xfrm>
            <a:off x="586800" y="1807200"/>
            <a:ext cx="10515600" cy="111600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586800" y="2678400"/>
            <a:ext cx="5278438" cy="742950"/>
          </a:xfrm>
        </p:spPr>
        <p:txBody>
          <a:bodyPr>
            <a:normAutofit/>
          </a:bodyPr>
          <a:lstStyle>
            <a:lvl1pPr marL="0" indent="0">
              <a:buNone/>
              <a:defRPr sz="2400" b="1">
                <a:solidFill>
                  <a:schemeClr val="bg1"/>
                </a:solidFill>
              </a:defRPr>
            </a:lvl1pPr>
          </a:lstStyle>
          <a:p>
            <a:pPr lvl="0"/>
            <a:r>
              <a:rPr lang="en-US"/>
              <a:t>Sub-heading</a:t>
            </a:r>
          </a:p>
        </p:txBody>
      </p:sp>
      <p:pic>
        <p:nvPicPr>
          <p:cNvPr id="4" name="Picture 3"/>
          <p:cNvPicPr>
            <a:picLocks noChangeAspect="1"/>
          </p:cNvPicPr>
          <p:nvPr userDrawn="1"/>
        </p:nvPicPr>
        <p:blipFill>
          <a:blip r:embed="rId3"/>
          <a:stretch>
            <a:fillRect/>
          </a:stretch>
        </p:blipFill>
        <p:spPr>
          <a:xfrm>
            <a:off x="581024" y="3517900"/>
            <a:ext cx="11023600" cy="2755900"/>
          </a:xfrm>
          <a:prstGeom prst="rect">
            <a:avLst/>
          </a:prstGeom>
        </p:spPr>
      </p:pic>
    </p:spTree>
    <p:extLst>
      <p:ext uri="{BB962C8B-B14F-4D97-AF65-F5344CB8AC3E}">
        <p14:creationId xmlns:p14="http://schemas.microsoft.com/office/powerpoint/2010/main" val="896424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B393-EC89-42E0-F94D-7AE8AAF861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1634FA-DADC-038E-3362-4A9D5EF03D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53E2C-A352-BF13-D027-5D649747CDF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511A67ED-7201-CEB9-D255-3BA8FBA90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159A0-ED42-0E3A-A047-1CF1839F168F}"/>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820291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800" y="583200"/>
            <a:ext cx="11017824" cy="926623"/>
          </a:xfrm>
          <a:prstGeom prst="rect">
            <a:avLst/>
          </a:prstGeom>
        </p:spPr>
        <p:txBody>
          <a:bodyPr lIns="0" tIns="0" rIns="0" bIns="0"/>
          <a:lstStyle>
            <a:lvl1pPr>
              <a:defRPr>
                <a:solidFill>
                  <a:srgbClr val="5C5B5A"/>
                </a:solidFill>
              </a:defRPr>
            </a:lvl1pPr>
          </a:lstStyle>
          <a:p>
            <a:r>
              <a:rPr lang="en-US"/>
              <a:t>Click to edit Master title style</a:t>
            </a:r>
          </a:p>
        </p:txBody>
      </p:sp>
      <p:sp>
        <p:nvSpPr>
          <p:cNvPr id="3" name="Content Placeholder 2"/>
          <p:cNvSpPr>
            <a:spLocks noGrp="1"/>
          </p:cNvSpPr>
          <p:nvPr>
            <p:ph idx="1"/>
          </p:nvPr>
        </p:nvSpPr>
        <p:spPr>
          <a:xfrm>
            <a:off x="586799" y="1807200"/>
            <a:ext cx="11017825" cy="4351338"/>
          </a:xfrm>
          <a:prstGeom prst="rect">
            <a:avLst/>
          </a:prstGeom>
        </p:spPr>
        <p:txBody>
          <a:bodyPr bIns="0"/>
          <a:lstStyle>
            <a:lvl1pPr>
              <a:defRPr>
                <a:solidFill>
                  <a:srgbClr val="5C5B5A"/>
                </a:solidFill>
              </a:defRPr>
            </a:lvl1pPr>
            <a:lvl2pPr>
              <a:defRPr>
                <a:solidFill>
                  <a:srgbClr val="5C5B5A"/>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descr="Line" title="Line"/>
          <p:cNvCxnSpPr/>
          <p:nvPr userDrawn="1"/>
        </p:nvCxnSpPr>
        <p:spPr>
          <a:xfrm>
            <a:off x="587375" y="6129338"/>
            <a:ext cx="11017250" cy="0"/>
          </a:xfrm>
          <a:prstGeom prst="line">
            <a:avLst/>
          </a:prstGeom>
          <a:ln w="38100">
            <a:solidFill>
              <a:srgbClr val="327B0F"/>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1"/>
          </p:nvPr>
        </p:nvSpPr>
        <p:spPr>
          <a:xfrm>
            <a:off x="586799" y="6274800"/>
            <a:ext cx="11017826" cy="382588"/>
          </a:xfrm>
        </p:spPr>
        <p:txBody>
          <a:bodyPr>
            <a:normAutofit/>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2593213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4EE2509B-F9C2-6940-9CF9-1E151AA12308}"/>
              </a:ext>
            </a:extLst>
          </p:cNvPr>
          <p:cNvPicPr>
            <a:picLocks noChangeAspect="1"/>
          </p:cNvPicPr>
          <p:nvPr userDrawn="1"/>
        </p:nvPicPr>
        <p:blipFill>
          <a:blip r:embed="rId2"/>
          <a:stretch>
            <a:fillRect/>
          </a:stretch>
        </p:blipFill>
        <p:spPr>
          <a:xfrm>
            <a:off x="0" y="3160816"/>
            <a:ext cx="12192000" cy="3779775"/>
          </a:xfrm>
          <a:prstGeom prst="rect">
            <a:avLst/>
          </a:prstGeom>
        </p:spPr>
      </p:pic>
      <p:sp>
        <p:nvSpPr>
          <p:cNvPr id="2" name="Title 1">
            <a:extLst>
              <a:ext uri="{FF2B5EF4-FFF2-40B4-BE49-F238E27FC236}">
                <a16:creationId xmlns:a16="http://schemas.microsoft.com/office/drawing/2014/main" id="{B636AA2A-4304-2148-880C-0A2896004682}"/>
              </a:ext>
            </a:extLst>
          </p:cNvPr>
          <p:cNvSpPr>
            <a:spLocks noGrp="1"/>
          </p:cNvSpPr>
          <p:nvPr>
            <p:ph type="ctrTitle"/>
          </p:nvPr>
        </p:nvSpPr>
        <p:spPr>
          <a:xfrm>
            <a:off x="942585" y="1294008"/>
            <a:ext cx="10306829" cy="1291958"/>
          </a:xfrm>
        </p:spPr>
        <p:txBody>
          <a:bodyPr anchor="b">
            <a:normAutofit/>
          </a:bodyPr>
          <a:lstStyle>
            <a:lvl1pPr algn="ctr">
              <a:defRPr sz="5500" b="1" i="0">
                <a:solidFill>
                  <a:srgbClr val="5C5B5A"/>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Oval 3">
            <a:extLst>
              <a:ext uri="{FF2B5EF4-FFF2-40B4-BE49-F238E27FC236}">
                <a16:creationId xmlns:a16="http://schemas.microsoft.com/office/drawing/2014/main" id="{5FFCD461-97C7-7783-7EFB-8222D7925DE6}"/>
              </a:ext>
            </a:extLst>
          </p:cNvPr>
          <p:cNvSpPr/>
          <p:nvPr userDrawn="1"/>
        </p:nvSpPr>
        <p:spPr>
          <a:xfrm>
            <a:off x="7475220" y="4332315"/>
            <a:ext cx="327660" cy="2971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10;&#10;Description automatically generated">
            <a:extLst>
              <a:ext uri="{FF2B5EF4-FFF2-40B4-BE49-F238E27FC236}">
                <a16:creationId xmlns:a16="http://schemas.microsoft.com/office/drawing/2014/main" id="{4BD2743F-DFE0-0B43-932D-CDD3BD2BF214}"/>
              </a:ext>
            </a:extLst>
          </p:cNvPr>
          <p:cNvPicPr>
            <a:picLocks noChangeAspect="1"/>
          </p:cNvPicPr>
          <p:nvPr userDrawn="1"/>
        </p:nvPicPr>
        <p:blipFill>
          <a:blip r:embed="rId3"/>
          <a:stretch>
            <a:fillRect/>
          </a:stretch>
        </p:blipFill>
        <p:spPr>
          <a:xfrm>
            <a:off x="442122" y="441114"/>
            <a:ext cx="2163753" cy="676173"/>
          </a:xfrm>
          <a:prstGeom prst="rect">
            <a:avLst/>
          </a:prstGeom>
        </p:spPr>
      </p:pic>
      <p:sp>
        <p:nvSpPr>
          <p:cNvPr id="6" name="Title 1">
            <a:extLst>
              <a:ext uri="{FF2B5EF4-FFF2-40B4-BE49-F238E27FC236}">
                <a16:creationId xmlns:a16="http://schemas.microsoft.com/office/drawing/2014/main" id="{95957362-670F-C21B-CF9A-E5D14931688C}"/>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
        <p:nvSpPr>
          <p:cNvPr id="5" name="Oval 4">
            <a:extLst>
              <a:ext uri="{FF2B5EF4-FFF2-40B4-BE49-F238E27FC236}">
                <a16:creationId xmlns:a16="http://schemas.microsoft.com/office/drawing/2014/main" id="{EB40995D-08FC-5F34-2581-2E52507A083C}"/>
              </a:ext>
            </a:extLst>
          </p:cNvPr>
          <p:cNvSpPr/>
          <p:nvPr userDrawn="1"/>
        </p:nvSpPr>
        <p:spPr>
          <a:xfrm>
            <a:off x="3078480" y="4297989"/>
            <a:ext cx="327660" cy="2971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E6155C5A-F8F9-1548-94A2-AF507A5C46C4}"/>
              </a:ext>
            </a:extLst>
          </p:cNvPr>
          <p:cNvSpPr>
            <a:spLocks noGrp="1"/>
          </p:cNvSpPr>
          <p:nvPr>
            <p:ph type="subTitle" idx="1"/>
          </p:nvPr>
        </p:nvSpPr>
        <p:spPr>
          <a:xfrm>
            <a:off x="1523999" y="2939407"/>
            <a:ext cx="9144000" cy="1655762"/>
          </a:xfrm>
        </p:spPr>
        <p:txBody>
          <a:bodyPr/>
          <a:lstStyle>
            <a:lvl1pPr marL="0" indent="0" algn="ctr">
              <a:buNone/>
              <a:defRPr sz="2400">
                <a:solidFill>
                  <a:srgbClr val="5C5B5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19571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y">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23FE12C-2712-D94D-A319-4DA3CF37252D}"/>
              </a:ext>
            </a:extLst>
          </p:cNvPr>
          <p:cNvSpPr/>
          <p:nvPr userDrawn="1"/>
        </p:nvSpPr>
        <p:spPr>
          <a:xfrm>
            <a:off x="443095" y="2413191"/>
            <a:ext cx="7522319" cy="3509761"/>
          </a:xfrm>
          <a:prstGeom prst="roundRect">
            <a:avLst>
              <a:gd name="adj" fmla="val 1494"/>
            </a:avLst>
          </a:prstGeom>
          <a:solidFill>
            <a:schemeClr val="bg1"/>
          </a:solidFill>
          <a:ln>
            <a:noFill/>
          </a:ln>
          <a:effectLst>
            <a:glow rad="63500">
              <a:schemeClr val="accent3">
                <a:satMod val="175000"/>
                <a:alpha val="2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120FD-B392-E44B-A4E0-0771DEC543C4}"/>
              </a:ext>
            </a:extLst>
          </p:cNvPr>
          <p:cNvSpPr>
            <a:spLocks noGrp="1"/>
          </p:cNvSpPr>
          <p:nvPr>
            <p:ph type="title" hasCustomPrompt="1"/>
          </p:nvPr>
        </p:nvSpPr>
        <p:spPr>
          <a:xfrm>
            <a:off x="425398" y="1246923"/>
            <a:ext cx="5648325" cy="953138"/>
          </a:xfrm>
        </p:spPr>
        <p:txBody>
          <a:bodyPr anchor="t" anchorCtr="0">
            <a:normAutofit/>
          </a:bodyPr>
          <a:lstStyle>
            <a:lvl1pPr>
              <a:defRPr sz="3500" b="1" i="0">
                <a:solidFill>
                  <a:srgbClr val="327B0F"/>
                </a:solidFill>
                <a:latin typeface="Arial" panose="020B0604020202020204" pitchFamily="34" charset="0"/>
                <a:cs typeface="Arial" panose="020B0604020202020204" pitchFamily="34" charset="0"/>
              </a:defRPr>
            </a:lvl1pPr>
          </a:lstStyle>
          <a:p>
            <a:r>
              <a:rPr lang="en-GB"/>
              <a:t>Story</a:t>
            </a:r>
            <a:endParaRPr lang="en-US"/>
          </a:p>
        </p:txBody>
      </p:sp>
      <p:sp>
        <p:nvSpPr>
          <p:cNvPr id="3" name="Content Placeholder 2">
            <a:extLst>
              <a:ext uri="{FF2B5EF4-FFF2-40B4-BE49-F238E27FC236}">
                <a16:creationId xmlns:a16="http://schemas.microsoft.com/office/drawing/2014/main" id="{7D83ECDC-3F9F-6545-9138-D2534863B1AD}"/>
              </a:ext>
            </a:extLst>
          </p:cNvPr>
          <p:cNvSpPr>
            <a:spLocks noGrp="1"/>
          </p:cNvSpPr>
          <p:nvPr>
            <p:ph idx="1" hasCustomPrompt="1"/>
          </p:nvPr>
        </p:nvSpPr>
        <p:spPr>
          <a:xfrm>
            <a:off x="637699" y="2577197"/>
            <a:ext cx="5763101" cy="3191085"/>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Story text</a:t>
            </a:r>
          </a:p>
        </p:txBody>
      </p:sp>
      <p:pic>
        <p:nvPicPr>
          <p:cNvPr id="7" name="Picture 6" descr="A picture containing text&#10;&#10;Description automatically generated">
            <a:extLst>
              <a:ext uri="{FF2B5EF4-FFF2-40B4-BE49-F238E27FC236}">
                <a16:creationId xmlns:a16="http://schemas.microsoft.com/office/drawing/2014/main" id="{F4B21B37-C7FD-C140-8FB5-1599E5E30D95}"/>
              </a:ext>
            </a:extLst>
          </p:cNvPr>
          <p:cNvPicPr>
            <a:picLocks noChangeAspect="1"/>
          </p:cNvPicPr>
          <p:nvPr userDrawn="1"/>
        </p:nvPicPr>
        <p:blipFill>
          <a:blip r:embed="rId2"/>
          <a:stretch>
            <a:fillRect/>
          </a:stretch>
        </p:blipFill>
        <p:spPr>
          <a:xfrm>
            <a:off x="443095" y="444712"/>
            <a:ext cx="1382237" cy="431949"/>
          </a:xfrm>
          <a:prstGeom prst="rect">
            <a:avLst/>
          </a:prstGeom>
        </p:spPr>
      </p:pic>
      <p:sp>
        <p:nvSpPr>
          <p:cNvPr id="13" name="Picture Placeholder 12">
            <a:extLst>
              <a:ext uri="{FF2B5EF4-FFF2-40B4-BE49-F238E27FC236}">
                <a16:creationId xmlns:a16="http://schemas.microsoft.com/office/drawing/2014/main" id="{F0C67B69-03C5-1645-9AA9-C73B5691B2FB}"/>
              </a:ext>
            </a:extLst>
          </p:cNvPr>
          <p:cNvSpPr>
            <a:spLocks noGrp="1"/>
          </p:cNvSpPr>
          <p:nvPr>
            <p:ph type="pic" sz="quarter" idx="10"/>
          </p:nvPr>
        </p:nvSpPr>
        <p:spPr>
          <a:xfrm>
            <a:off x="6854688" y="1246921"/>
            <a:ext cx="4894217" cy="4892621"/>
          </a:xfrm>
          <a:solidFill>
            <a:schemeClr val="bg1">
              <a:lumMod val="95000"/>
            </a:schemeClr>
          </a:solidFill>
          <a:effectLst/>
        </p:spPr>
        <p:txBody>
          <a:bodyPr/>
          <a:lstStyle/>
          <a:p>
            <a:endParaRPr lang="en-US"/>
          </a:p>
        </p:txBody>
      </p:sp>
      <p:sp>
        <p:nvSpPr>
          <p:cNvPr id="14" name="Title 1">
            <a:extLst>
              <a:ext uri="{FF2B5EF4-FFF2-40B4-BE49-F238E27FC236}">
                <a16:creationId xmlns:a16="http://schemas.microsoft.com/office/drawing/2014/main" id="{BA881A2D-3920-7591-1F65-078035E1EE21}"/>
              </a:ext>
            </a:extLst>
          </p:cNvPr>
          <p:cNvSpPr txBox="1">
            <a:spLocks/>
          </p:cNvSpPr>
          <p:nvPr userDrawn="1"/>
        </p:nvSpPr>
        <p:spPr>
          <a:xfrm>
            <a:off x="396822" y="6279501"/>
            <a:ext cx="844237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
        <p:nvSpPr>
          <p:cNvPr id="4" name="Title 1">
            <a:extLst>
              <a:ext uri="{FF2B5EF4-FFF2-40B4-BE49-F238E27FC236}">
                <a16:creationId xmlns:a16="http://schemas.microsoft.com/office/drawing/2014/main" id="{2C291E90-F0C4-CD72-F773-2E10E33C6553}"/>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1417343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93A7141B-50CD-F946-8F0C-EBDA0644550D}"/>
              </a:ext>
            </a:extLst>
          </p:cNvPr>
          <p:cNvPicPr>
            <a:picLocks noChangeAspect="1"/>
          </p:cNvPicPr>
          <p:nvPr userDrawn="1"/>
        </p:nvPicPr>
        <p:blipFill>
          <a:blip r:embed="rId2"/>
          <a:stretch>
            <a:fillRect/>
          </a:stretch>
        </p:blipFill>
        <p:spPr>
          <a:xfrm>
            <a:off x="443095" y="444712"/>
            <a:ext cx="1382237" cy="431949"/>
          </a:xfrm>
          <a:prstGeom prst="rect">
            <a:avLst/>
          </a:prstGeom>
        </p:spPr>
      </p:pic>
      <p:sp>
        <p:nvSpPr>
          <p:cNvPr id="18" name="Content Placeholder 2">
            <a:extLst>
              <a:ext uri="{FF2B5EF4-FFF2-40B4-BE49-F238E27FC236}">
                <a16:creationId xmlns:a16="http://schemas.microsoft.com/office/drawing/2014/main" id="{72D0E119-9FDC-C64A-AC6E-9B2FECADE1A5}"/>
              </a:ext>
            </a:extLst>
          </p:cNvPr>
          <p:cNvSpPr>
            <a:spLocks noGrp="1"/>
          </p:cNvSpPr>
          <p:nvPr>
            <p:ph idx="11" hasCustomPrompt="1"/>
          </p:nvPr>
        </p:nvSpPr>
        <p:spPr>
          <a:xfrm>
            <a:off x="5466401" y="3488352"/>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Email </a:t>
            </a:r>
            <a:r>
              <a:rPr lang="en-US" err="1"/>
              <a:t>adress</a:t>
            </a:r>
            <a:r>
              <a:rPr lang="en-US"/>
              <a:t> (delete text + icon if N/A)</a:t>
            </a:r>
          </a:p>
        </p:txBody>
      </p:sp>
      <p:sp>
        <p:nvSpPr>
          <p:cNvPr id="24" name="Content Placeholder 2">
            <a:extLst>
              <a:ext uri="{FF2B5EF4-FFF2-40B4-BE49-F238E27FC236}">
                <a16:creationId xmlns:a16="http://schemas.microsoft.com/office/drawing/2014/main" id="{15C95057-128E-EA43-ACFD-31807830566C}"/>
              </a:ext>
            </a:extLst>
          </p:cNvPr>
          <p:cNvSpPr>
            <a:spLocks noGrp="1"/>
          </p:cNvSpPr>
          <p:nvPr>
            <p:ph idx="15" hasCustomPrompt="1"/>
          </p:nvPr>
        </p:nvSpPr>
        <p:spPr>
          <a:xfrm>
            <a:off x="5066573" y="5158483"/>
            <a:ext cx="5763101" cy="30630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rgbClr val="327B0F"/>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r>
              <a:rPr lang="en-GB" sz="1200"/>
              <a:t>WEB URL (if applicable)</a:t>
            </a:r>
            <a:endParaRPr lang="en-US" sz="1200"/>
          </a:p>
        </p:txBody>
      </p:sp>
      <p:sp>
        <p:nvSpPr>
          <p:cNvPr id="8" name="Title 1">
            <a:extLst>
              <a:ext uri="{FF2B5EF4-FFF2-40B4-BE49-F238E27FC236}">
                <a16:creationId xmlns:a16="http://schemas.microsoft.com/office/drawing/2014/main" id="{75023086-9476-8C1A-2D94-8ABEC8514443}"/>
              </a:ext>
            </a:extLst>
          </p:cNvPr>
          <p:cNvSpPr txBox="1">
            <a:spLocks/>
          </p:cNvSpPr>
          <p:nvPr userDrawn="1"/>
        </p:nvSpPr>
        <p:spPr>
          <a:xfrm>
            <a:off x="396822" y="6279501"/>
            <a:ext cx="849952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
        <p:nvSpPr>
          <p:cNvPr id="2" name="Title 1">
            <a:extLst>
              <a:ext uri="{FF2B5EF4-FFF2-40B4-BE49-F238E27FC236}">
                <a16:creationId xmlns:a16="http://schemas.microsoft.com/office/drawing/2014/main" id="{FCA27AE0-C8A4-D582-0635-2614D2D7B398}"/>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3444600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peak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F66FBC-68B4-A941-B43D-81CC931545D2}"/>
              </a:ext>
            </a:extLst>
          </p:cNvPr>
          <p:cNvSpPr>
            <a:spLocks noGrp="1"/>
          </p:cNvSpPr>
          <p:nvPr>
            <p:ph type="title" hasCustomPrompt="1"/>
          </p:nvPr>
        </p:nvSpPr>
        <p:spPr>
          <a:xfrm>
            <a:off x="4978719" y="1443543"/>
            <a:ext cx="5648325" cy="561364"/>
          </a:xfrm>
        </p:spPr>
        <p:txBody>
          <a:bodyPr anchor="t" anchorCtr="0">
            <a:normAutofit/>
          </a:bodyPr>
          <a:lstStyle>
            <a:lvl1pPr>
              <a:defRPr sz="3500" b="1" i="0">
                <a:solidFill>
                  <a:srgbClr val="327B0F"/>
                </a:solidFill>
                <a:latin typeface="Arial" panose="020B0604020202020204" pitchFamily="34" charset="0"/>
                <a:cs typeface="Arial" panose="020B0604020202020204" pitchFamily="34" charset="0"/>
              </a:defRPr>
            </a:lvl1pPr>
          </a:lstStyle>
          <a:p>
            <a:r>
              <a:rPr lang="en-GB"/>
              <a:t>Speaker Name</a:t>
            </a:r>
            <a:endParaRPr lang="en-US"/>
          </a:p>
        </p:txBody>
      </p:sp>
      <p:sp>
        <p:nvSpPr>
          <p:cNvPr id="10" name="Content Placeholder 2">
            <a:extLst>
              <a:ext uri="{FF2B5EF4-FFF2-40B4-BE49-F238E27FC236}">
                <a16:creationId xmlns:a16="http://schemas.microsoft.com/office/drawing/2014/main" id="{F077D55A-6C5C-D442-A91C-F4D738EDD6B8}"/>
              </a:ext>
            </a:extLst>
          </p:cNvPr>
          <p:cNvSpPr>
            <a:spLocks noGrp="1"/>
          </p:cNvSpPr>
          <p:nvPr>
            <p:ph idx="1" hasCustomPrompt="1"/>
          </p:nvPr>
        </p:nvSpPr>
        <p:spPr>
          <a:xfrm>
            <a:off x="5466401" y="3007446"/>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Telephone number (delete text + icon if N/A)</a:t>
            </a:r>
          </a:p>
        </p:txBody>
      </p:sp>
      <p:pic>
        <p:nvPicPr>
          <p:cNvPr id="11" name="Picture 10" descr="A picture containing text&#10;&#10;Description automatically generated">
            <a:extLst>
              <a:ext uri="{FF2B5EF4-FFF2-40B4-BE49-F238E27FC236}">
                <a16:creationId xmlns:a16="http://schemas.microsoft.com/office/drawing/2014/main" id="{93A7141B-50CD-F946-8F0C-EBDA0644550D}"/>
              </a:ext>
            </a:extLst>
          </p:cNvPr>
          <p:cNvPicPr>
            <a:picLocks noChangeAspect="1"/>
          </p:cNvPicPr>
          <p:nvPr userDrawn="1"/>
        </p:nvPicPr>
        <p:blipFill>
          <a:blip r:embed="rId2"/>
          <a:stretch>
            <a:fillRect/>
          </a:stretch>
        </p:blipFill>
        <p:spPr>
          <a:xfrm>
            <a:off x="443095" y="444712"/>
            <a:ext cx="1382237" cy="431949"/>
          </a:xfrm>
          <a:prstGeom prst="rect">
            <a:avLst/>
          </a:prstGeom>
        </p:spPr>
      </p:pic>
      <p:sp>
        <p:nvSpPr>
          <p:cNvPr id="12" name="Picture Placeholder 12">
            <a:extLst>
              <a:ext uri="{FF2B5EF4-FFF2-40B4-BE49-F238E27FC236}">
                <a16:creationId xmlns:a16="http://schemas.microsoft.com/office/drawing/2014/main" id="{A37CA338-0862-284B-9A5F-BBFA79C93E7C}"/>
              </a:ext>
            </a:extLst>
          </p:cNvPr>
          <p:cNvSpPr>
            <a:spLocks noGrp="1"/>
          </p:cNvSpPr>
          <p:nvPr>
            <p:ph type="pic" sz="quarter" idx="10"/>
          </p:nvPr>
        </p:nvSpPr>
        <p:spPr>
          <a:xfrm>
            <a:off x="425398" y="1451589"/>
            <a:ext cx="3963722" cy="3962430"/>
          </a:xfrm>
          <a:solidFill>
            <a:schemeClr val="bg1">
              <a:lumMod val="95000"/>
            </a:schemeClr>
          </a:solidFill>
          <a:effectLst>
            <a:glow rad="63500">
              <a:schemeClr val="accent3">
                <a:satMod val="175000"/>
                <a:alpha val="20000"/>
              </a:schemeClr>
            </a:glow>
          </a:effectLst>
        </p:spPr>
        <p:txBody>
          <a:bodyPr/>
          <a:lstStyle/>
          <a:p>
            <a:endParaRPr lang="en-US"/>
          </a:p>
        </p:txBody>
      </p:sp>
      <p:sp>
        <p:nvSpPr>
          <p:cNvPr id="18" name="Content Placeholder 2">
            <a:extLst>
              <a:ext uri="{FF2B5EF4-FFF2-40B4-BE49-F238E27FC236}">
                <a16:creationId xmlns:a16="http://schemas.microsoft.com/office/drawing/2014/main" id="{72D0E119-9FDC-C64A-AC6E-9B2FECADE1A5}"/>
              </a:ext>
            </a:extLst>
          </p:cNvPr>
          <p:cNvSpPr>
            <a:spLocks noGrp="1"/>
          </p:cNvSpPr>
          <p:nvPr>
            <p:ph idx="11" hasCustomPrompt="1"/>
          </p:nvPr>
        </p:nvSpPr>
        <p:spPr>
          <a:xfrm>
            <a:off x="5466401" y="3488352"/>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Email address (delete text + icon if N/A)</a:t>
            </a:r>
          </a:p>
        </p:txBody>
      </p:sp>
      <p:sp>
        <p:nvSpPr>
          <p:cNvPr id="20" name="Content Placeholder 2">
            <a:extLst>
              <a:ext uri="{FF2B5EF4-FFF2-40B4-BE49-F238E27FC236}">
                <a16:creationId xmlns:a16="http://schemas.microsoft.com/office/drawing/2014/main" id="{F81C0EF3-75DE-7E47-984E-998F2BC03087}"/>
              </a:ext>
            </a:extLst>
          </p:cNvPr>
          <p:cNvSpPr>
            <a:spLocks noGrp="1"/>
          </p:cNvSpPr>
          <p:nvPr>
            <p:ph idx="12" hasCustomPrompt="1"/>
          </p:nvPr>
        </p:nvSpPr>
        <p:spPr>
          <a:xfrm>
            <a:off x="5466401" y="3976032"/>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Twitter handle (delete text + icon if N/A)</a:t>
            </a:r>
          </a:p>
        </p:txBody>
      </p:sp>
      <p:sp>
        <p:nvSpPr>
          <p:cNvPr id="21" name="Content Placeholder 2">
            <a:extLst>
              <a:ext uri="{FF2B5EF4-FFF2-40B4-BE49-F238E27FC236}">
                <a16:creationId xmlns:a16="http://schemas.microsoft.com/office/drawing/2014/main" id="{FF523A6C-C0A0-9349-B863-4AA864BD8F5C}"/>
              </a:ext>
            </a:extLst>
          </p:cNvPr>
          <p:cNvSpPr>
            <a:spLocks noGrp="1"/>
          </p:cNvSpPr>
          <p:nvPr>
            <p:ph idx="13" hasCustomPrompt="1"/>
          </p:nvPr>
        </p:nvSpPr>
        <p:spPr>
          <a:xfrm>
            <a:off x="5466401" y="4477258"/>
            <a:ext cx="5763101" cy="265828"/>
          </a:xfrm>
        </p:spPr>
        <p:txBody>
          <a:bodyPr>
            <a:normAutofit/>
          </a:bodyPr>
          <a:lstStyle>
            <a:lvl1pPr marL="0" indent="0">
              <a:buNone/>
              <a:defRPr sz="1200" b="0" i="0">
                <a:solidFill>
                  <a:srgbClr val="5C5B5A"/>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Linked In handle (delete text + icon if N/A)</a:t>
            </a:r>
          </a:p>
        </p:txBody>
      </p:sp>
      <p:sp>
        <p:nvSpPr>
          <p:cNvPr id="23" name="Content Placeholder 2">
            <a:extLst>
              <a:ext uri="{FF2B5EF4-FFF2-40B4-BE49-F238E27FC236}">
                <a16:creationId xmlns:a16="http://schemas.microsoft.com/office/drawing/2014/main" id="{813086E2-E740-FC42-ACF2-6D26C26D0F87}"/>
              </a:ext>
            </a:extLst>
          </p:cNvPr>
          <p:cNvSpPr>
            <a:spLocks noGrp="1"/>
          </p:cNvSpPr>
          <p:nvPr>
            <p:ph idx="14" hasCustomPrompt="1"/>
          </p:nvPr>
        </p:nvSpPr>
        <p:spPr>
          <a:xfrm>
            <a:off x="4978719" y="2112842"/>
            <a:ext cx="5763101" cy="265828"/>
          </a:xfrm>
        </p:spPr>
        <p:txBody>
          <a:bodyPr>
            <a:noAutofit/>
          </a:bodyPr>
          <a:lstStyle>
            <a:lvl1pPr marL="0" indent="0">
              <a:buNone/>
              <a:defRPr sz="1800" b="1" i="0">
                <a:solidFill>
                  <a:srgbClr val="327B0F"/>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pPr lvl="0"/>
            <a:r>
              <a:rPr lang="en-US"/>
              <a:t>POSITION</a:t>
            </a:r>
          </a:p>
        </p:txBody>
      </p:sp>
      <p:sp>
        <p:nvSpPr>
          <p:cNvPr id="24" name="Content Placeholder 2">
            <a:extLst>
              <a:ext uri="{FF2B5EF4-FFF2-40B4-BE49-F238E27FC236}">
                <a16:creationId xmlns:a16="http://schemas.microsoft.com/office/drawing/2014/main" id="{15C95057-128E-EA43-ACFD-31807830566C}"/>
              </a:ext>
            </a:extLst>
          </p:cNvPr>
          <p:cNvSpPr>
            <a:spLocks noGrp="1"/>
          </p:cNvSpPr>
          <p:nvPr>
            <p:ph idx="15" hasCustomPrompt="1"/>
          </p:nvPr>
        </p:nvSpPr>
        <p:spPr>
          <a:xfrm>
            <a:off x="5066573" y="5158483"/>
            <a:ext cx="5763101" cy="30630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rgbClr val="327B0F"/>
                </a:solidFill>
                <a:latin typeface="Arial" panose="020B0604020202020204" pitchFamily="34" charset="0"/>
                <a:cs typeface="Arial" panose="020B0604020202020204" pitchFamily="34" charset="0"/>
              </a:defRPr>
            </a:lvl1pPr>
            <a:lvl2pPr>
              <a:defRPr b="0" i="0">
                <a:solidFill>
                  <a:srgbClr val="5C5B5A"/>
                </a:solidFill>
                <a:latin typeface="Barlow" pitchFamily="2" charset="77"/>
              </a:defRPr>
            </a:lvl2pPr>
            <a:lvl3pPr>
              <a:defRPr b="0" i="0">
                <a:solidFill>
                  <a:srgbClr val="5C5B5A"/>
                </a:solidFill>
                <a:latin typeface="Barlow" pitchFamily="2" charset="77"/>
              </a:defRPr>
            </a:lvl3pPr>
            <a:lvl4pPr>
              <a:defRPr b="0" i="0">
                <a:solidFill>
                  <a:srgbClr val="5C5B5A"/>
                </a:solidFill>
                <a:latin typeface="Barlow" pitchFamily="2" charset="77"/>
              </a:defRPr>
            </a:lvl4pPr>
            <a:lvl5pPr>
              <a:defRPr b="0" i="0">
                <a:solidFill>
                  <a:srgbClr val="5C5B5A"/>
                </a:solidFill>
                <a:latin typeface="Barlow" pitchFamily="2" charset="77"/>
              </a:defRPr>
            </a:lvl5pPr>
          </a:lstStyle>
          <a:p>
            <a:r>
              <a:rPr lang="en-GB" sz="1200"/>
              <a:t>WEB URL (if applicable)</a:t>
            </a:r>
            <a:endParaRPr lang="en-US" sz="1200"/>
          </a:p>
        </p:txBody>
      </p:sp>
      <p:sp>
        <p:nvSpPr>
          <p:cNvPr id="25" name="Picture Placeholder 28">
            <a:extLst>
              <a:ext uri="{FF2B5EF4-FFF2-40B4-BE49-F238E27FC236}">
                <a16:creationId xmlns:a16="http://schemas.microsoft.com/office/drawing/2014/main" id="{B7E95159-7F7E-D34A-9816-A545710F82DE}"/>
              </a:ext>
            </a:extLst>
          </p:cNvPr>
          <p:cNvSpPr>
            <a:spLocks noGrp="1"/>
          </p:cNvSpPr>
          <p:nvPr>
            <p:ph type="pic" sz="quarter" idx="16"/>
          </p:nvPr>
        </p:nvSpPr>
        <p:spPr>
          <a:xfrm>
            <a:off x="5052697" y="2949270"/>
            <a:ext cx="339725" cy="339725"/>
          </a:xfrm>
        </p:spPr>
        <p:txBody>
          <a:bodyPr/>
          <a:lstStyle/>
          <a:p>
            <a:endParaRPr lang="en-US"/>
          </a:p>
        </p:txBody>
      </p:sp>
      <p:sp>
        <p:nvSpPr>
          <p:cNvPr id="26" name="Picture Placeholder 28">
            <a:extLst>
              <a:ext uri="{FF2B5EF4-FFF2-40B4-BE49-F238E27FC236}">
                <a16:creationId xmlns:a16="http://schemas.microsoft.com/office/drawing/2014/main" id="{33F5950B-D63A-C649-8531-0A7D1FE7A8FE}"/>
              </a:ext>
            </a:extLst>
          </p:cNvPr>
          <p:cNvSpPr>
            <a:spLocks noGrp="1"/>
          </p:cNvSpPr>
          <p:nvPr>
            <p:ph type="pic" sz="quarter" idx="17"/>
          </p:nvPr>
        </p:nvSpPr>
        <p:spPr>
          <a:xfrm>
            <a:off x="5052697" y="3450496"/>
            <a:ext cx="339725" cy="339725"/>
          </a:xfrm>
        </p:spPr>
        <p:txBody>
          <a:bodyPr/>
          <a:lstStyle/>
          <a:p>
            <a:endParaRPr lang="en-US"/>
          </a:p>
        </p:txBody>
      </p:sp>
      <p:sp>
        <p:nvSpPr>
          <p:cNvPr id="27" name="Picture Placeholder 28">
            <a:extLst>
              <a:ext uri="{FF2B5EF4-FFF2-40B4-BE49-F238E27FC236}">
                <a16:creationId xmlns:a16="http://schemas.microsoft.com/office/drawing/2014/main" id="{946701D3-DE21-8B44-9448-A3652DCFC79B}"/>
              </a:ext>
            </a:extLst>
          </p:cNvPr>
          <p:cNvSpPr>
            <a:spLocks noGrp="1"/>
          </p:cNvSpPr>
          <p:nvPr>
            <p:ph type="pic" sz="quarter" idx="18"/>
          </p:nvPr>
        </p:nvSpPr>
        <p:spPr>
          <a:xfrm>
            <a:off x="5052697" y="3951722"/>
            <a:ext cx="339725" cy="339725"/>
          </a:xfrm>
        </p:spPr>
        <p:txBody>
          <a:bodyPr/>
          <a:lstStyle/>
          <a:p>
            <a:endParaRPr lang="en-US"/>
          </a:p>
        </p:txBody>
      </p:sp>
      <p:sp>
        <p:nvSpPr>
          <p:cNvPr id="28" name="Picture Placeholder 28">
            <a:extLst>
              <a:ext uri="{FF2B5EF4-FFF2-40B4-BE49-F238E27FC236}">
                <a16:creationId xmlns:a16="http://schemas.microsoft.com/office/drawing/2014/main" id="{0715B257-E7E2-9A4E-A14B-6F95C76189C1}"/>
              </a:ext>
            </a:extLst>
          </p:cNvPr>
          <p:cNvSpPr>
            <a:spLocks noGrp="1"/>
          </p:cNvSpPr>
          <p:nvPr>
            <p:ph type="pic" sz="quarter" idx="19"/>
          </p:nvPr>
        </p:nvSpPr>
        <p:spPr>
          <a:xfrm>
            <a:off x="5052697" y="4452949"/>
            <a:ext cx="339725" cy="339725"/>
          </a:xfrm>
        </p:spPr>
        <p:txBody>
          <a:bodyPr/>
          <a:lstStyle/>
          <a:p>
            <a:endParaRPr lang="en-US"/>
          </a:p>
        </p:txBody>
      </p:sp>
      <p:sp>
        <p:nvSpPr>
          <p:cNvPr id="2" name="Title 1">
            <a:extLst>
              <a:ext uri="{FF2B5EF4-FFF2-40B4-BE49-F238E27FC236}">
                <a16:creationId xmlns:a16="http://schemas.microsoft.com/office/drawing/2014/main" id="{7BBE0064-B69A-C7C9-215C-9F27762A0D2E}"/>
              </a:ext>
            </a:extLst>
          </p:cNvPr>
          <p:cNvSpPr txBox="1">
            <a:spLocks/>
          </p:cNvSpPr>
          <p:nvPr userDrawn="1"/>
        </p:nvSpPr>
        <p:spPr>
          <a:xfrm>
            <a:off x="396822" y="6279501"/>
            <a:ext cx="849952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
        <p:nvSpPr>
          <p:cNvPr id="3" name="Title 1">
            <a:extLst>
              <a:ext uri="{FF2B5EF4-FFF2-40B4-BE49-F238E27FC236}">
                <a16:creationId xmlns:a16="http://schemas.microsoft.com/office/drawing/2014/main" id="{A56E523D-088E-EBFF-3F37-C8441E5B6EB4}"/>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3258519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drop">
    <p:spTree>
      <p:nvGrpSpPr>
        <p:cNvPr id="1" name=""/>
        <p:cNvGrpSpPr/>
        <p:nvPr/>
      </p:nvGrpSpPr>
      <p:grpSpPr>
        <a:xfrm>
          <a:off x="0" y="0"/>
          <a:ext cx="0" cy="0"/>
          <a:chOff x="0" y="0"/>
          <a:chExt cx="0" cy="0"/>
        </a:xfrm>
      </p:grpSpPr>
      <p:pic>
        <p:nvPicPr>
          <p:cNvPr id="19" name="Picture 18" descr="A picture containing text, plant&#10;&#10;Description automatically generated">
            <a:extLst>
              <a:ext uri="{FF2B5EF4-FFF2-40B4-BE49-F238E27FC236}">
                <a16:creationId xmlns:a16="http://schemas.microsoft.com/office/drawing/2014/main" id="{E8344F9E-8C5B-8243-880D-D0BF500BAD08}"/>
              </a:ext>
            </a:extLst>
          </p:cNvPr>
          <p:cNvPicPr>
            <a:picLocks noChangeAspect="1"/>
          </p:cNvPicPr>
          <p:nvPr userDrawn="1"/>
        </p:nvPicPr>
        <p:blipFill>
          <a:blip r:embed="rId2">
            <a:alphaModFix amt="5000"/>
          </a:blip>
          <a:stretch>
            <a:fillRect/>
          </a:stretch>
        </p:blipFill>
        <p:spPr>
          <a:xfrm>
            <a:off x="5865707" y="975359"/>
            <a:ext cx="7132321" cy="713232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6C1D7CC-4EAF-A946-A102-5D7EFC760BCE}"/>
              </a:ext>
            </a:extLst>
          </p:cNvPr>
          <p:cNvPicPr>
            <a:picLocks noChangeAspect="1"/>
          </p:cNvPicPr>
          <p:nvPr userDrawn="1"/>
        </p:nvPicPr>
        <p:blipFill>
          <a:blip r:embed="rId3"/>
          <a:stretch>
            <a:fillRect/>
          </a:stretch>
        </p:blipFill>
        <p:spPr>
          <a:xfrm>
            <a:off x="5316172" y="3952798"/>
            <a:ext cx="6875828" cy="297313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3A7141B-50CD-F946-8F0C-EBDA0644550D}"/>
              </a:ext>
            </a:extLst>
          </p:cNvPr>
          <p:cNvPicPr>
            <a:picLocks noChangeAspect="1"/>
          </p:cNvPicPr>
          <p:nvPr userDrawn="1"/>
        </p:nvPicPr>
        <p:blipFill>
          <a:blip r:embed="rId4"/>
          <a:stretch>
            <a:fillRect/>
          </a:stretch>
        </p:blipFill>
        <p:spPr>
          <a:xfrm>
            <a:off x="443095" y="444712"/>
            <a:ext cx="1382237" cy="431949"/>
          </a:xfrm>
          <a:prstGeom prst="rect">
            <a:avLst/>
          </a:prstGeom>
        </p:spPr>
      </p:pic>
      <p:sp>
        <p:nvSpPr>
          <p:cNvPr id="5" name="Text Placeholder 4">
            <a:extLst>
              <a:ext uri="{FF2B5EF4-FFF2-40B4-BE49-F238E27FC236}">
                <a16:creationId xmlns:a16="http://schemas.microsoft.com/office/drawing/2014/main" id="{7EB1C716-FA4C-A24E-B463-71D92D24B344}"/>
              </a:ext>
            </a:extLst>
          </p:cNvPr>
          <p:cNvSpPr>
            <a:spLocks noGrp="1"/>
          </p:cNvSpPr>
          <p:nvPr>
            <p:ph type="body" sz="quarter" idx="16" hasCustomPrompt="1"/>
          </p:nvPr>
        </p:nvSpPr>
        <p:spPr>
          <a:xfrm>
            <a:off x="443095" y="5088861"/>
            <a:ext cx="6138122" cy="431949"/>
          </a:xfrm>
        </p:spPr>
        <p:txBody>
          <a:bodyPr>
            <a:noAutofit/>
          </a:bodyPr>
          <a:lstStyle>
            <a:lvl1pPr marL="0" indent="0">
              <a:buNone/>
              <a:defRPr sz="1600" b="1">
                <a:solidFill>
                  <a:srgbClr val="327B0F"/>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For more information visit </a:t>
            </a:r>
            <a:r>
              <a:rPr lang="en-GB" err="1"/>
              <a:t>gmgreencity.com</a:t>
            </a:r>
            <a:r>
              <a:rPr lang="en-GB"/>
              <a:t>/the-challenge</a:t>
            </a:r>
            <a:endParaRPr lang="en-US"/>
          </a:p>
        </p:txBody>
      </p:sp>
      <p:sp>
        <p:nvSpPr>
          <p:cNvPr id="39" name="Text Placeholder 4">
            <a:extLst>
              <a:ext uri="{FF2B5EF4-FFF2-40B4-BE49-F238E27FC236}">
                <a16:creationId xmlns:a16="http://schemas.microsoft.com/office/drawing/2014/main" id="{EE3EA54E-1FC5-C24E-85C3-1A267C2FDE1A}"/>
              </a:ext>
            </a:extLst>
          </p:cNvPr>
          <p:cNvSpPr>
            <a:spLocks noGrp="1"/>
          </p:cNvSpPr>
          <p:nvPr>
            <p:ph type="body" sz="quarter" idx="21" hasCustomPrompt="1"/>
          </p:nvPr>
        </p:nvSpPr>
        <p:spPr>
          <a:xfrm>
            <a:off x="443095" y="3405456"/>
            <a:ext cx="1880159" cy="1136063"/>
          </a:xfrm>
        </p:spPr>
        <p:txBody>
          <a:bodyPr>
            <a:noAutofit/>
          </a:bodyPr>
          <a:lstStyle>
            <a:lvl1pPr marL="0" indent="0" algn="ctr">
              <a:buNone/>
              <a:defRPr sz="1600" b="1">
                <a:solidFill>
                  <a:srgbClr val="5C5B5A"/>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Our contribution to mitigating climate change</a:t>
            </a:r>
            <a:endParaRPr lang="en-US"/>
          </a:p>
        </p:txBody>
      </p:sp>
      <p:sp>
        <p:nvSpPr>
          <p:cNvPr id="40" name="Text Placeholder 4">
            <a:extLst>
              <a:ext uri="{FF2B5EF4-FFF2-40B4-BE49-F238E27FC236}">
                <a16:creationId xmlns:a16="http://schemas.microsoft.com/office/drawing/2014/main" id="{907995DC-4FBC-0E47-8A1E-D300D2AF43BF}"/>
              </a:ext>
            </a:extLst>
          </p:cNvPr>
          <p:cNvSpPr>
            <a:spLocks noGrp="1"/>
          </p:cNvSpPr>
          <p:nvPr>
            <p:ph type="body" sz="quarter" idx="22" hasCustomPrompt="1"/>
          </p:nvPr>
        </p:nvSpPr>
        <p:spPr>
          <a:xfrm>
            <a:off x="2776015" y="3405456"/>
            <a:ext cx="1880159" cy="1136063"/>
          </a:xfrm>
        </p:spPr>
        <p:txBody>
          <a:bodyPr>
            <a:noAutofit/>
          </a:bodyPr>
          <a:lstStyle>
            <a:lvl1pPr marL="0" indent="0" algn="ctr">
              <a:buNone/>
              <a:defRPr sz="1600" b="1">
                <a:solidFill>
                  <a:srgbClr val="5C5B5A"/>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Our air quality</a:t>
            </a:r>
            <a:endParaRPr lang="en-US"/>
          </a:p>
        </p:txBody>
      </p:sp>
      <p:sp>
        <p:nvSpPr>
          <p:cNvPr id="41" name="Text Placeholder 4">
            <a:extLst>
              <a:ext uri="{FF2B5EF4-FFF2-40B4-BE49-F238E27FC236}">
                <a16:creationId xmlns:a16="http://schemas.microsoft.com/office/drawing/2014/main" id="{E4DC8344-52B8-874F-B1A3-968093BE9262}"/>
              </a:ext>
            </a:extLst>
          </p:cNvPr>
          <p:cNvSpPr>
            <a:spLocks noGrp="1"/>
          </p:cNvSpPr>
          <p:nvPr>
            <p:ph type="body" sz="quarter" idx="23" hasCustomPrompt="1"/>
          </p:nvPr>
        </p:nvSpPr>
        <p:spPr>
          <a:xfrm>
            <a:off x="5108935" y="3405456"/>
            <a:ext cx="1880159" cy="1136063"/>
          </a:xfrm>
        </p:spPr>
        <p:txBody>
          <a:bodyPr>
            <a:noAutofit/>
          </a:bodyPr>
          <a:lstStyle>
            <a:lvl1pPr marL="0" indent="0" algn="ctr">
              <a:buNone/>
              <a:defRPr sz="1600" b="1">
                <a:solidFill>
                  <a:srgbClr val="5C5B5A"/>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Our production and consumption of resources</a:t>
            </a:r>
            <a:endParaRPr lang="en-US"/>
          </a:p>
        </p:txBody>
      </p:sp>
      <p:sp>
        <p:nvSpPr>
          <p:cNvPr id="42" name="Text Placeholder 4">
            <a:extLst>
              <a:ext uri="{FF2B5EF4-FFF2-40B4-BE49-F238E27FC236}">
                <a16:creationId xmlns:a16="http://schemas.microsoft.com/office/drawing/2014/main" id="{6BAB283F-83CC-CF43-9970-E69289C8BC1D}"/>
              </a:ext>
            </a:extLst>
          </p:cNvPr>
          <p:cNvSpPr>
            <a:spLocks noGrp="1"/>
          </p:cNvSpPr>
          <p:nvPr>
            <p:ph type="body" sz="quarter" idx="24" hasCustomPrompt="1"/>
          </p:nvPr>
        </p:nvSpPr>
        <p:spPr>
          <a:xfrm>
            <a:off x="7441855" y="3405456"/>
            <a:ext cx="1880159" cy="1136063"/>
          </a:xfrm>
        </p:spPr>
        <p:txBody>
          <a:bodyPr>
            <a:noAutofit/>
          </a:bodyPr>
          <a:lstStyle>
            <a:lvl1pPr marL="0" indent="0" algn="ctr">
              <a:buNone/>
              <a:defRPr sz="1600" b="1">
                <a:solidFill>
                  <a:srgbClr val="5C5B5A"/>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Our natural environment</a:t>
            </a:r>
            <a:endParaRPr lang="en-US"/>
          </a:p>
        </p:txBody>
      </p:sp>
      <p:sp>
        <p:nvSpPr>
          <p:cNvPr id="43" name="Text Placeholder 4">
            <a:extLst>
              <a:ext uri="{FF2B5EF4-FFF2-40B4-BE49-F238E27FC236}">
                <a16:creationId xmlns:a16="http://schemas.microsoft.com/office/drawing/2014/main" id="{A1DAC2F0-6055-1540-A871-F34E3B9A6B3D}"/>
              </a:ext>
            </a:extLst>
          </p:cNvPr>
          <p:cNvSpPr>
            <a:spLocks noGrp="1"/>
          </p:cNvSpPr>
          <p:nvPr>
            <p:ph type="body" sz="quarter" idx="25" hasCustomPrompt="1"/>
          </p:nvPr>
        </p:nvSpPr>
        <p:spPr>
          <a:xfrm>
            <a:off x="9774776" y="3405456"/>
            <a:ext cx="1880159" cy="1136063"/>
          </a:xfrm>
        </p:spPr>
        <p:txBody>
          <a:bodyPr>
            <a:noAutofit/>
          </a:bodyPr>
          <a:lstStyle>
            <a:lvl1pPr marL="0" indent="0" algn="ctr">
              <a:buNone/>
              <a:defRPr sz="1600" b="1">
                <a:solidFill>
                  <a:srgbClr val="5C5B5A"/>
                </a:solidFill>
                <a:latin typeface="Arial" panose="020B0604020202020204" pitchFamily="34" charset="0"/>
                <a:cs typeface="Arial" panose="020B0604020202020204" pitchFamily="34" charset="0"/>
              </a:defRPr>
            </a:lvl1pPr>
            <a:lvl2pPr marL="457200" indent="0">
              <a:buNone/>
              <a:defRPr sz="1600" b="1">
                <a:solidFill>
                  <a:srgbClr val="327B0F"/>
                </a:solidFill>
                <a:latin typeface="Arial" panose="020B0604020202020204" pitchFamily="34" charset="0"/>
                <a:cs typeface="Arial" panose="020B0604020202020204" pitchFamily="34" charset="0"/>
              </a:defRPr>
            </a:lvl2pPr>
            <a:lvl3pPr marL="914400" indent="0">
              <a:buNone/>
              <a:defRPr sz="1600" b="1">
                <a:solidFill>
                  <a:srgbClr val="327B0F"/>
                </a:solidFill>
                <a:latin typeface="Arial" panose="020B0604020202020204" pitchFamily="34" charset="0"/>
                <a:cs typeface="Arial" panose="020B0604020202020204" pitchFamily="34" charset="0"/>
              </a:defRPr>
            </a:lvl3pPr>
            <a:lvl4pPr marL="1371600" indent="0">
              <a:buNone/>
              <a:defRPr sz="1600" b="1">
                <a:solidFill>
                  <a:srgbClr val="327B0F"/>
                </a:solidFill>
                <a:latin typeface="Arial" panose="020B0604020202020204" pitchFamily="34" charset="0"/>
                <a:cs typeface="Arial" panose="020B0604020202020204" pitchFamily="34" charset="0"/>
              </a:defRPr>
            </a:lvl4pPr>
            <a:lvl5pPr marL="1828800" indent="0">
              <a:buNone/>
              <a:defRPr sz="1600" b="1">
                <a:solidFill>
                  <a:srgbClr val="327B0F"/>
                </a:solidFill>
                <a:latin typeface="Arial" panose="020B0604020202020204" pitchFamily="34" charset="0"/>
                <a:cs typeface="Arial" panose="020B0604020202020204" pitchFamily="34" charset="0"/>
              </a:defRPr>
            </a:lvl5pPr>
          </a:lstStyle>
          <a:p>
            <a:pPr lvl="0"/>
            <a:r>
              <a:rPr lang="en-GB"/>
              <a:t>Our resilience and adaptation to the impacts of climate change</a:t>
            </a:r>
            <a:endParaRPr lang="en-US"/>
          </a:p>
        </p:txBody>
      </p:sp>
      <p:pic>
        <p:nvPicPr>
          <p:cNvPr id="7" name="Picture 6" descr="Icon&#10;&#10;Description automatically generated">
            <a:extLst>
              <a:ext uri="{FF2B5EF4-FFF2-40B4-BE49-F238E27FC236}">
                <a16:creationId xmlns:a16="http://schemas.microsoft.com/office/drawing/2014/main" id="{4F0A68D5-9ADB-234A-BA9A-EECCC94D55EF}"/>
              </a:ext>
            </a:extLst>
          </p:cNvPr>
          <p:cNvPicPr>
            <a:picLocks noChangeAspect="1"/>
          </p:cNvPicPr>
          <p:nvPr userDrawn="1"/>
        </p:nvPicPr>
        <p:blipFill>
          <a:blip r:embed="rId5"/>
          <a:stretch>
            <a:fillRect/>
          </a:stretch>
        </p:blipFill>
        <p:spPr>
          <a:xfrm>
            <a:off x="9904176" y="1573290"/>
            <a:ext cx="1621357" cy="1621357"/>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DDD15106-1FA0-174E-A542-C296A675A27E}"/>
              </a:ext>
            </a:extLst>
          </p:cNvPr>
          <p:cNvPicPr>
            <a:picLocks noChangeAspect="1"/>
          </p:cNvPicPr>
          <p:nvPr userDrawn="1"/>
        </p:nvPicPr>
        <p:blipFill>
          <a:blip r:embed="rId6"/>
          <a:stretch>
            <a:fillRect/>
          </a:stretch>
        </p:blipFill>
        <p:spPr>
          <a:xfrm>
            <a:off x="7572818" y="1573290"/>
            <a:ext cx="1621357" cy="1621357"/>
          </a:xfrm>
          <a:prstGeom prst="rect">
            <a:avLst/>
          </a:prstGeom>
        </p:spPr>
      </p:pic>
      <p:pic>
        <p:nvPicPr>
          <p:cNvPr id="17" name="Picture 16" descr="Icon&#10;&#10;Description automatically generated">
            <a:extLst>
              <a:ext uri="{FF2B5EF4-FFF2-40B4-BE49-F238E27FC236}">
                <a16:creationId xmlns:a16="http://schemas.microsoft.com/office/drawing/2014/main" id="{6EC79E1A-E6D8-E047-9EBE-30A3B087A36A}"/>
              </a:ext>
            </a:extLst>
          </p:cNvPr>
          <p:cNvPicPr>
            <a:picLocks noChangeAspect="1"/>
          </p:cNvPicPr>
          <p:nvPr userDrawn="1"/>
        </p:nvPicPr>
        <p:blipFill>
          <a:blip r:embed="rId7"/>
          <a:stretch>
            <a:fillRect/>
          </a:stretch>
        </p:blipFill>
        <p:spPr>
          <a:xfrm>
            <a:off x="5241460" y="1573290"/>
            <a:ext cx="1621357" cy="1621357"/>
          </a:xfrm>
          <a:prstGeom prst="rect">
            <a:avLst/>
          </a:prstGeom>
        </p:spPr>
      </p:pic>
      <p:pic>
        <p:nvPicPr>
          <p:cNvPr id="51" name="Picture 50" descr="Icon&#10;&#10;Description automatically generated">
            <a:extLst>
              <a:ext uri="{FF2B5EF4-FFF2-40B4-BE49-F238E27FC236}">
                <a16:creationId xmlns:a16="http://schemas.microsoft.com/office/drawing/2014/main" id="{F85E58EE-A3F9-7442-977B-3305981F34AE}"/>
              </a:ext>
            </a:extLst>
          </p:cNvPr>
          <p:cNvPicPr>
            <a:picLocks noChangeAspect="1"/>
          </p:cNvPicPr>
          <p:nvPr userDrawn="1"/>
        </p:nvPicPr>
        <p:blipFill>
          <a:blip r:embed="rId8"/>
          <a:stretch>
            <a:fillRect/>
          </a:stretch>
        </p:blipFill>
        <p:spPr>
          <a:xfrm>
            <a:off x="2910102" y="1573290"/>
            <a:ext cx="1621357" cy="1621357"/>
          </a:xfrm>
          <a:prstGeom prst="rect">
            <a:avLst/>
          </a:prstGeom>
        </p:spPr>
      </p:pic>
      <p:pic>
        <p:nvPicPr>
          <p:cNvPr id="53" name="Picture 52" descr="Icon&#10;&#10;Description automatically generated">
            <a:extLst>
              <a:ext uri="{FF2B5EF4-FFF2-40B4-BE49-F238E27FC236}">
                <a16:creationId xmlns:a16="http://schemas.microsoft.com/office/drawing/2014/main" id="{EE2600EC-D01E-D54E-9E0C-571C167FCB81}"/>
              </a:ext>
            </a:extLst>
          </p:cNvPr>
          <p:cNvPicPr>
            <a:picLocks noChangeAspect="1"/>
          </p:cNvPicPr>
          <p:nvPr userDrawn="1"/>
        </p:nvPicPr>
        <p:blipFill>
          <a:blip r:embed="rId9"/>
          <a:stretch>
            <a:fillRect/>
          </a:stretch>
        </p:blipFill>
        <p:spPr>
          <a:xfrm>
            <a:off x="578744" y="1573290"/>
            <a:ext cx="1621357" cy="1621357"/>
          </a:xfrm>
          <a:prstGeom prst="rect">
            <a:avLst/>
          </a:prstGeom>
        </p:spPr>
      </p:pic>
      <p:sp>
        <p:nvSpPr>
          <p:cNvPr id="2" name="Title 1">
            <a:extLst>
              <a:ext uri="{FF2B5EF4-FFF2-40B4-BE49-F238E27FC236}">
                <a16:creationId xmlns:a16="http://schemas.microsoft.com/office/drawing/2014/main" id="{65A7F526-B469-6C44-BC73-DFC19393D4CD}"/>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255921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ckdrop">
    <p:spTree>
      <p:nvGrpSpPr>
        <p:cNvPr id="1" name=""/>
        <p:cNvGrpSpPr/>
        <p:nvPr/>
      </p:nvGrpSpPr>
      <p:grpSpPr>
        <a:xfrm>
          <a:off x="0" y="0"/>
          <a:ext cx="0" cy="0"/>
          <a:chOff x="0" y="0"/>
          <a:chExt cx="0" cy="0"/>
        </a:xfrm>
      </p:grpSpPr>
      <p:pic>
        <p:nvPicPr>
          <p:cNvPr id="19" name="Picture 18" descr="A picture containing text, plant&#10;&#10;Description automatically generated">
            <a:extLst>
              <a:ext uri="{FF2B5EF4-FFF2-40B4-BE49-F238E27FC236}">
                <a16:creationId xmlns:a16="http://schemas.microsoft.com/office/drawing/2014/main" id="{E8344F9E-8C5B-8243-880D-D0BF500BAD08}"/>
              </a:ext>
            </a:extLst>
          </p:cNvPr>
          <p:cNvPicPr>
            <a:picLocks noChangeAspect="1"/>
          </p:cNvPicPr>
          <p:nvPr userDrawn="1"/>
        </p:nvPicPr>
        <p:blipFill>
          <a:blip r:embed="rId2">
            <a:alphaModFix amt="5000"/>
          </a:blip>
          <a:stretch>
            <a:fillRect/>
          </a:stretch>
        </p:blipFill>
        <p:spPr>
          <a:xfrm>
            <a:off x="5865707" y="975359"/>
            <a:ext cx="7132321" cy="713232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6C1D7CC-4EAF-A946-A102-5D7EFC760BCE}"/>
              </a:ext>
            </a:extLst>
          </p:cNvPr>
          <p:cNvPicPr>
            <a:picLocks noChangeAspect="1"/>
          </p:cNvPicPr>
          <p:nvPr userDrawn="1"/>
        </p:nvPicPr>
        <p:blipFill>
          <a:blip r:embed="rId3"/>
          <a:stretch>
            <a:fillRect/>
          </a:stretch>
        </p:blipFill>
        <p:spPr>
          <a:xfrm>
            <a:off x="5316172" y="3952798"/>
            <a:ext cx="6875828" cy="297313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3A7141B-50CD-F946-8F0C-EBDA0644550D}"/>
              </a:ext>
            </a:extLst>
          </p:cNvPr>
          <p:cNvPicPr>
            <a:picLocks noChangeAspect="1"/>
          </p:cNvPicPr>
          <p:nvPr userDrawn="1"/>
        </p:nvPicPr>
        <p:blipFill>
          <a:blip r:embed="rId4"/>
          <a:stretch>
            <a:fillRect/>
          </a:stretch>
        </p:blipFill>
        <p:spPr>
          <a:xfrm>
            <a:off x="443095" y="444712"/>
            <a:ext cx="1382237" cy="431949"/>
          </a:xfrm>
          <a:prstGeom prst="rect">
            <a:avLst/>
          </a:prstGeom>
        </p:spPr>
      </p:pic>
      <p:sp>
        <p:nvSpPr>
          <p:cNvPr id="2" name="Title 1">
            <a:extLst>
              <a:ext uri="{FF2B5EF4-FFF2-40B4-BE49-F238E27FC236}">
                <a16:creationId xmlns:a16="http://schemas.microsoft.com/office/drawing/2014/main" id="{D7B908DF-0B99-CE1A-56A2-6D82199216CD}"/>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4137915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8" name="Picture 37" descr="Background pattern&#10;&#10;Description automatically generated with low confidence">
            <a:extLst>
              <a:ext uri="{FF2B5EF4-FFF2-40B4-BE49-F238E27FC236}">
                <a16:creationId xmlns:a16="http://schemas.microsoft.com/office/drawing/2014/main" id="{9595E861-5D8B-9647-90B0-6CEE75CD8334}"/>
              </a:ext>
            </a:extLst>
          </p:cNvPr>
          <p:cNvPicPr>
            <a:picLocks noChangeAspect="1"/>
          </p:cNvPicPr>
          <p:nvPr userDrawn="1"/>
        </p:nvPicPr>
        <p:blipFill>
          <a:blip r:embed="rId2"/>
          <a:stretch>
            <a:fillRect/>
          </a:stretch>
        </p:blipFill>
        <p:spPr>
          <a:xfrm>
            <a:off x="0" y="3240866"/>
            <a:ext cx="12192000" cy="588865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4B21B37-C7FD-C140-8FB5-1599E5E30D95}"/>
              </a:ext>
            </a:extLst>
          </p:cNvPr>
          <p:cNvPicPr>
            <a:picLocks noChangeAspect="1"/>
          </p:cNvPicPr>
          <p:nvPr userDrawn="1"/>
        </p:nvPicPr>
        <p:blipFill>
          <a:blip r:embed="rId3"/>
          <a:stretch>
            <a:fillRect/>
          </a:stretch>
        </p:blipFill>
        <p:spPr>
          <a:xfrm>
            <a:off x="443095" y="444712"/>
            <a:ext cx="1382237" cy="431949"/>
          </a:xfrm>
          <a:prstGeom prst="rect">
            <a:avLst/>
          </a:prstGeom>
        </p:spPr>
      </p:pic>
      <p:sp>
        <p:nvSpPr>
          <p:cNvPr id="34" name="Media Placeholder 33">
            <a:extLst>
              <a:ext uri="{FF2B5EF4-FFF2-40B4-BE49-F238E27FC236}">
                <a16:creationId xmlns:a16="http://schemas.microsoft.com/office/drawing/2014/main" id="{196EFE06-E9F7-FF4F-9FA5-858C250940EF}"/>
              </a:ext>
            </a:extLst>
          </p:cNvPr>
          <p:cNvSpPr>
            <a:spLocks noGrp="1"/>
          </p:cNvSpPr>
          <p:nvPr>
            <p:ph type="media" sz="quarter" idx="10"/>
          </p:nvPr>
        </p:nvSpPr>
        <p:spPr>
          <a:xfrm>
            <a:off x="1405731" y="1131253"/>
            <a:ext cx="9380538" cy="4856162"/>
          </a:xfrm>
          <a:solidFill>
            <a:schemeClr val="bg1"/>
          </a:solidFill>
          <a:effectLst>
            <a:glow rad="63500">
              <a:schemeClr val="accent3">
                <a:satMod val="175000"/>
                <a:alpha val="20000"/>
              </a:schemeClr>
            </a:glow>
          </a:effectLst>
        </p:spPr>
        <p:txBody>
          <a:bodyPr/>
          <a:lstStyle/>
          <a:p>
            <a:endParaRPr lang="en-US"/>
          </a:p>
        </p:txBody>
      </p:sp>
      <p:sp>
        <p:nvSpPr>
          <p:cNvPr id="2" name="Title 1">
            <a:extLst>
              <a:ext uri="{FF2B5EF4-FFF2-40B4-BE49-F238E27FC236}">
                <a16:creationId xmlns:a16="http://schemas.microsoft.com/office/drawing/2014/main" id="{2A5C962D-8BC7-CF47-8E75-C47C7C0B58AA}"/>
              </a:ext>
            </a:extLst>
          </p:cNvPr>
          <p:cNvSpPr txBox="1">
            <a:spLocks/>
          </p:cNvSpPr>
          <p:nvPr userDrawn="1"/>
        </p:nvSpPr>
        <p:spPr>
          <a:xfrm>
            <a:off x="396822" y="6279501"/>
            <a:ext cx="8499527"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solidFill>
                  <a:schemeClr val="bg1"/>
                </a:solidFill>
                <a:latin typeface="Colfax Black" panose="020B0503000000020004" pitchFamily="34" charset="0"/>
              </a:rPr>
              <a:t>Taking climate action today, tomorrow, together.</a:t>
            </a:r>
            <a:endParaRPr lang="en-US" sz="2000">
              <a:solidFill>
                <a:schemeClr val="bg1"/>
              </a:solidFill>
              <a:latin typeface="Colfax Black" panose="020B0503000000020004" pitchFamily="34" charset="0"/>
            </a:endParaRPr>
          </a:p>
        </p:txBody>
      </p:sp>
      <p:sp>
        <p:nvSpPr>
          <p:cNvPr id="3" name="Title 1">
            <a:extLst>
              <a:ext uri="{FF2B5EF4-FFF2-40B4-BE49-F238E27FC236}">
                <a16:creationId xmlns:a16="http://schemas.microsoft.com/office/drawing/2014/main" id="{867FE021-8AA8-3198-C734-59E5C3A5CE4C}"/>
              </a:ext>
            </a:extLst>
          </p:cNvPr>
          <p:cNvSpPr txBox="1">
            <a:spLocks/>
          </p:cNvSpPr>
          <p:nvPr userDrawn="1"/>
        </p:nvSpPr>
        <p:spPr>
          <a:xfrm>
            <a:off x="9513455" y="492161"/>
            <a:ext cx="2464050"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#GMGreenSummit</a:t>
            </a:r>
            <a:endParaRPr lang="en-US" sz="2000">
              <a:latin typeface="Colfax Black" panose="020B0503000000020004" pitchFamily="34" charset="0"/>
            </a:endParaRPr>
          </a:p>
        </p:txBody>
      </p:sp>
    </p:spTree>
    <p:extLst>
      <p:ext uri="{BB962C8B-B14F-4D97-AF65-F5344CB8AC3E}">
        <p14:creationId xmlns:p14="http://schemas.microsoft.com/office/powerpoint/2010/main" val="1023190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hank You">
    <p:bg>
      <p:bgPr>
        <a:solidFill>
          <a:srgbClr val="2E7D2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AA2A-4304-2148-880C-0A2896004682}"/>
              </a:ext>
            </a:extLst>
          </p:cNvPr>
          <p:cNvSpPr>
            <a:spLocks noGrp="1"/>
          </p:cNvSpPr>
          <p:nvPr>
            <p:ph type="ctrTitle" hasCustomPrompt="1"/>
          </p:nvPr>
        </p:nvSpPr>
        <p:spPr>
          <a:xfrm>
            <a:off x="942585" y="2122048"/>
            <a:ext cx="10306829" cy="1291958"/>
          </a:xfrm>
        </p:spPr>
        <p:txBody>
          <a:bodyPr anchor="b">
            <a:normAutofit/>
          </a:bodyPr>
          <a:lstStyle>
            <a:lvl1pPr algn="ctr">
              <a:defRPr sz="5500" b="1" i="0">
                <a:solidFill>
                  <a:schemeClr val="bg1"/>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E6155C5A-F8F9-1548-94A2-AF507A5C46C4}"/>
              </a:ext>
            </a:extLst>
          </p:cNvPr>
          <p:cNvSpPr>
            <a:spLocks noGrp="1"/>
          </p:cNvSpPr>
          <p:nvPr>
            <p:ph type="subTitle" idx="1" hasCustomPrompt="1"/>
          </p:nvPr>
        </p:nvSpPr>
        <p:spPr>
          <a:xfrm>
            <a:off x="1523999" y="5563992"/>
            <a:ext cx="9144000" cy="447260"/>
          </a:xfrm>
        </p:spPr>
        <p:txBody>
          <a:bodyPr/>
          <a:lstStyle>
            <a:lvl1pPr marL="0" indent="0" algn="ctr">
              <a:buNone/>
              <a:defRPr sz="24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www.gmgreencity.com</a:t>
            </a:r>
            <a:endParaRPr lang="en-US"/>
          </a:p>
        </p:txBody>
      </p:sp>
      <p:pic>
        <p:nvPicPr>
          <p:cNvPr id="5" name="Picture 4" descr="A picture containing text, clipart&#10;&#10;Description automatically generated">
            <a:extLst>
              <a:ext uri="{FF2B5EF4-FFF2-40B4-BE49-F238E27FC236}">
                <a16:creationId xmlns:a16="http://schemas.microsoft.com/office/drawing/2014/main" id="{A59044F0-6E3A-1E4E-80AB-71EE298FB950}"/>
              </a:ext>
            </a:extLst>
          </p:cNvPr>
          <p:cNvPicPr>
            <a:picLocks noChangeAspect="1"/>
          </p:cNvPicPr>
          <p:nvPr userDrawn="1"/>
        </p:nvPicPr>
        <p:blipFill>
          <a:blip r:embed="rId2"/>
          <a:stretch>
            <a:fillRect/>
          </a:stretch>
        </p:blipFill>
        <p:spPr>
          <a:xfrm>
            <a:off x="442122" y="441113"/>
            <a:ext cx="2163753" cy="676173"/>
          </a:xfrm>
          <a:prstGeom prst="rect">
            <a:avLst/>
          </a:prstGeom>
        </p:spPr>
      </p:pic>
      <p:pic>
        <p:nvPicPr>
          <p:cNvPr id="8" name="Picture 7">
            <a:extLst>
              <a:ext uri="{FF2B5EF4-FFF2-40B4-BE49-F238E27FC236}">
                <a16:creationId xmlns:a16="http://schemas.microsoft.com/office/drawing/2014/main" id="{18CFFED2-F9A4-A446-AB83-46B7E122C9FA}"/>
              </a:ext>
            </a:extLst>
          </p:cNvPr>
          <p:cNvPicPr>
            <a:picLocks noChangeAspect="1"/>
          </p:cNvPicPr>
          <p:nvPr userDrawn="1"/>
        </p:nvPicPr>
        <p:blipFill>
          <a:blip r:embed="rId3"/>
          <a:stretch>
            <a:fillRect/>
          </a:stretch>
        </p:blipFill>
        <p:spPr>
          <a:xfrm>
            <a:off x="6453293" y="-1781386"/>
            <a:ext cx="6858000" cy="6858000"/>
          </a:xfrm>
          <a:prstGeom prst="rect">
            <a:avLst/>
          </a:prstGeom>
        </p:spPr>
      </p:pic>
    </p:spTree>
    <p:extLst>
      <p:ext uri="{BB962C8B-B14F-4D97-AF65-F5344CB8AC3E}">
        <p14:creationId xmlns:p14="http://schemas.microsoft.com/office/powerpoint/2010/main" val="1031084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Speak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268EF5-7799-F321-F49C-BE7C5B2A281D}"/>
              </a:ext>
            </a:extLst>
          </p:cNvPr>
          <p:cNvSpPr txBox="1">
            <a:spLocks/>
          </p:cNvSpPr>
          <p:nvPr userDrawn="1"/>
        </p:nvSpPr>
        <p:spPr>
          <a:xfrm>
            <a:off x="339796" y="492161"/>
            <a:ext cx="4988662" cy="4832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3200">
                <a:latin typeface="Colfax Black" panose="020B0503000000020004" pitchFamily="34" charset="0"/>
              </a:rPr>
              <a:t>GM Green Summit 2023</a:t>
            </a:r>
            <a:endParaRPr lang="en-US" sz="3200">
              <a:latin typeface="Colfax Black" panose="020B05030000000200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A7F7405E-3A0E-91CB-801E-060876E3D861}"/>
              </a:ext>
            </a:extLst>
          </p:cNvPr>
          <p:cNvPicPr>
            <a:picLocks noChangeAspect="1"/>
          </p:cNvPicPr>
          <p:nvPr userDrawn="1"/>
        </p:nvPicPr>
        <p:blipFill>
          <a:blip r:embed="rId2"/>
          <a:stretch>
            <a:fillRect/>
          </a:stretch>
        </p:blipFill>
        <p:spPr>
          <a:xfrm>
            <a:off x="10368466" y="444712"/>
            <a:ext cx="1382237" cy="431949"/>
          </a:xfrm>
          <a:prstGeom prst="rect">
            <a:avLst/>
          </a:prstGeom>
        </p:spPr>
      </p:pic>
      <p:sp>
        <p:nvSpPr>
          <p:cNvPr id="2" name="Title 1">
            <a:extLst>
              <a:ext uri="{FF2B5EF4-FFF2-40B4-BE49-F238E27FC236}">
                <a16:creationId xmlns:a16="http://schemas.microsoft.com/office/drawing/2014/main" id="{1F4BD1B8-737F-7767-7B3D-E535F0E9CBB8}"/>
              </a:ext>
            </a:extLst>
          </p:cNvPr>
          <p:cNvSpPr txBox="1">
            <a:spLocks/>
          </p:cNvSpPr>
          <p:nvPr userDrawn="1"/>
        </p:nvSpPr>
        <p:spPr>
          <a:xfrm>
            <a:off x="396823" y="6279501"/>
            <a:ext cx="7176072" cy="483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2000">
                <a:latin typeface="Colfax Black" panose="020B0503000000020004" pitchFamily="34" charset="0"/>
              </a:rPr>
              <a:t>Taking climate action today, tomorrow, together.</a:t>
            </a:r>
            <a:endParaRPr lang="en-US" sz="2000">
              <a:latin typeface="Colfax Black" panose="020B0503000000020004" pitchFamily="34" charset="0"/>
            </a:endParaRPr>
          </a:p>
        </p:txBody>
      </p:sp>
    </p:spTree>
    <p:extLst>
      <p:ext uri="{BB962C8B-B14F-4D97-AF65-F5344CB8AC3E}">
        <p14:creationId xmlns:p14="http://schemas.microsoft.com/office/powerpoint/2010/main" val="402519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09C2-E70D-963F-3D2E-20D1FA0171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1A65B1-F5A5-049E-5A1E-AE0E3C45A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B68020-499E-0A0C-19D7-EBFC78E0C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9E9A37-4F6A-22F5-B0D4-C5B50BE24DEB}"/>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BF1C235D-B57F-2663-AEFC-1AC050AC57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DE01F1-99FD-520F-45D9-F5C2EA5CBEC8}"/>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4266707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hank You">
    <p:bg>
      <p:bgPr>
        <a:solidFill>
          <a:srgbClr val="2E7D2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CFFED2-F9A4-A446-AB83-46B7E122C9FA}"/>
              </a:ext>
            </a:extLst>
          </p:cNvPr>
          <p:cNvPicPr>
            <a:picLocks noChangeAspect="1"/>
          </p:cNvPicPr>
          <p:nvPr userDrawn="1"/>
        </p:nvPicPr>
        <p:blipFill>
          <a:blip r:embed="rId2"/>
          <a:stretch>
            <a:fillRect/>
          </a:stretch>
        </p:blipFill>
        <p:spPr>
          <a:xfrm>
            <a:off x="6453293" y="-1773766"/>
            <a:ext cx="6858000" cy="6858000"/>
          </a:xfrm>
          <a:prstGeom prst="rect">
            <a:avLst/>
          </a:prstGeom>
        </p:spPr>
      </p:pic>
      <p:sp>
        <p:nvSpPr>
          <p:cNvPr id="3" name="Subtitle 2">
            <a:extLst>
              <a:ext uri="{FF2B5EF4-FFF2-40B4-BE49-F238E27FC236}">
                <a16:creationId xmlns:a16="http://schemas.microsoft.com/office/drawing/2014/main" id="{E6155C5A-F8F9-1548-94A2-AF507A5C46C4}"/>
              </a:ext>
            </a:extLst>
          </p:cNvPr>
          <p:cNvSpPr>
            <a:spLocks noGrp="1"/>
          </p:cNvSpPr>
          <p:nvPr>
            <p:ph type="subTitle" idx="1" hasCustomPrompt="1"/>
          </p:nvPr>
        </p:nvSpPr>
        <p:spPr>
          <a:xfrm>
            <a:off x="1523999" y="5563992"/>
            <a:ext cx="9144000" cy="447260"/>
          </a:xfrm>
        </p:spPr>
        <p:txBody>
          <a:bodyPr/>
          <a:lstStyle>
            <a:lvl1pPr marL="0" indent="0" algn="ctr">
              <a:buNone/>
              <a:defRPr sz="24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www.gmgreencity.com</a:t>
            </a:r>
            <a:endParaRPr lang="en-US"/>
          </a:p>
        </p:txBody>
      </p:sp>
      <p:pic>
        <p:nvPicPr>
          <p:cNvPr id="5" name="Picture 4" descr="A picture containing text, clipart&#10;&#10;Description automatically generated">
            <a:extLst>
              <a:ext uri="{FF2B5EF4-FFF2-40B4-BE49-F238E27FC236}">
                <a16:creationId xmlns:a16="http://schemas.microsoft.com/office/drawing/2014/main" id="{A59044F0-6E3A-1E4E-80AB-71EE298FB950}"/>
              </a:ext>
            </a:extLst>
          </p:cNvPr>
          <p:cNvPicPr>
            <a:picLocks noChangeAspect="1"/>
          </p:cNvPicPr>
          <p:nvPr userDrawn="1"/>
        </p:nvPicPr>
        <p:blipFill>
          <a:blip r:embed="rId3"/>
          <a:stretch>
            <a:fillRect/>
          </a:stretch>
        </p:blipFill>
        <p:spPr>
          <a:xfrm>
            <a:off x="10368466" y="442033"/>
            <a:ext cx="1382237" cy="431949"/>
          </a:xfrm>
          <a:prstGeom prst="rect">
            <a:avLst/>
          </a:prstGeom>
        </p:spPr>
      </p:pic>
      <p:sp>
        <p:nvSpPr>
          <p:cNvPr id="6" name="Title 1">
            <a:extLst>
              <a:ext uri="{FF2B5EF4-FFF2-40B4-BE49-F238E27FC236}">
                <a16:creationId xmlns:a16="http://schemas.microsoft.com/office/drawing/2014/main" id="{643EFF13-A29E-AAA3-2289-177DA0BC35EC}"/>
              </a:ext>
            </a:extLst>
          </p:cNvPr>
          <p:cNvSpPr txBox="1">
            <a:spLocks/>
          </p:cNvSpPr>
          <p:nvPr userDrawn="1"/>
        </p:nvSpPr>
        <p:spPr>
          <a:xfrm>
            <a:off x="339796" y="492161"/>
            <a:ext cx="4988662" cy="4832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500" b="1" i="0" kern="1200">
                <a:solidFill>
                  <a:srgbClr val="327B0F"/>
                </a:solidFill>
                <a:latin typeface="Arial" panose="020B0604020202020204" pitchFamily="34" charset="0"/>
                <a:ea typeface="+mj-ea"/>
                <a:cs typeface="Arial" panose="020B0604020202020204" pitchFamily="34" charset="0"/>
              </a:defRPr>
            </a:lvl1pPr>
          </a:lstStyle>
          <a:p>
            <a:r>
              <a:rPr lang="en-GB" sz="3200">
                <a:solidFill>
                  <a:schemeClr val="bg1"/>
                </a:solidFill>
                <a:latin typeface="Colfax Black" panose="020B0503000000020004" pitchFamily="34" charset="0"/>
              </a:rPr>
              <a:t>GM Green Summit 2023</a:t>
            </a:r>
            <a:endParaRPr lang="en-US" sz="3200">
              <a:solidFill>
                <a:schemeClr val="bg1"/>
              </a:solidFill>
              <a:latin typeface="Colfax Black" panose="020B0503000000020004" pitchFamily="34" charset="0"/>
            </a:endParaRPr>
          </a:p>
        </p:txBody>
      </p:sp>
    </p:spTree>
    <p:extLst>
      <p:ext uri="{BB962C8B-B14F-4D97-AF65-F5344CB8AC3E}">
        <p14:creationId xmlns:p14="http://schemas.microsoft.com/office/powerpoint/2010/main" val="63607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DD253-E48C-C68F-8729-973300AB0A98}"/>
              </a:ext>
            </a:extLst>
          </p:cNvPr>
          <p:cNvSpPr>
            <a:spLocks noGrp="1"/>
          </p:cNvSpPr>
          <p:nvPr>
            <p:ph type="dt" sz="half" idx="10"/>
          </p:nvPr>
        </p:nvSpPr>
        <p:spPr/>
        <p:txBody>
          <a:bodyPr/>
          <a:lstStyle/>
          <a:p>
            <a:fld id="{99D16762-D27D-4056-A028-42185B89AF79}" type="datetimeFigureOut">
              <a:rPr lang="en-GB" smtClean="0"/>
              <a:t>08/05/2025</a:t>
            </a:fld>
            <a:endParaRPr lang="en-GB"/>
          </a:p>
        </p:txBody>
      </p:sp>
      <p:sp>
        <p:nvSpPr>
          <p:cNvPr id="3" name="Footer Placeholder 2">
            <a:extLst>
              <a:ext uri="{FF2B5EF4-FFF2-40B4-BE49-F238E27FC236}">
                <a16:creationId xmlns:a16="http://schemas.microsoft.com/office/drawing/2014/main" id="{DB9D0588-579A-295E-DFE1-6ACC4BFAD3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E710EF-58A2-5E37-483D-D0AA92DA8716}"/>
              </a:ext>
            </a:extLst>
          </p:cNvPr>
          <p:cNvSpPr>
            <a:spLocks noGrp="1"/>
          </p:cNvSpPr>
          <p:nvPr>
            <p:ph type="sldNum" sz="quarter" idx="12"/>
          </p:nvPr>
        </p:nvSpPr>
        <p:spPr/>
        <p:txBody>
          <a:bodyPr/>
          <a:lstStyle/>
          <a:p>
            <a:fld id="{78BEE4C5-4612-4456-9E96-9908CA37531B}" type="slidenum">
              <a:rPr lang="en-GB" smtClean="0"/>
              <a:t>‹#›</a:t>
            </a:fld>
            <a:endParaRPr lang="en-GB"/>
          </a:p>
        </p:txBody>
      </p:sp>
    </p:spTree>
    <p:extLst>
      <p:ext uri="{BB962C8B-B14F-4D97-AF65-F5344CB8AC3E}">
        <p14:creationId xmlns:p14="http://schemas.microsoft.com/office/powerpoint/2010/main" val="205694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1E55-155B-CC84-AEAB-222F9871F5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F77C0-658C-8801-F1FD-3C83F8BED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AA02F-D649-76F0-E0FF-B34775B98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BF11B7-632F-09D1-DC61-B924696895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F16FB-5808-FFAC-C162-DE8BD0E175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ABEDA1-52C0-BE3D-A9BB-E81F35E35913}"/>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8" name="Footer Placeholder 7">
            <a:extLst>
              <a:ext uri="{FF2B5EF4-FFF2-40B4-BE49-F238E27FC236}">
                <a16:creationId xmlns:a16="http://schemas.microsoft.com/office/drawing/2014/main" id="{D255C7BF-C414-42C9-1E8D-19CAE6E6E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4094DE-8132-A866-236E-F9030ACFB0D6}"/>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97937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2BE3-1535-828E-BE76-767A59503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D4C7F7-0DF3-5E50-E8B3-8AA6C8D03D47}"/>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4" name="Footer Placeholder 3">
            <a:extLst>
              <a:ext uri="{FF2B5EF4-FFF2-40B4-BE49-F238E27FC236}">
                <a16:creationId xmlns:a16="http://schemas.microsoft.com/office/drawing/2014/main" id="{A3D41E23-A5C6-D703-68D1-4413AA1C14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FED5FE-D4BC-EBB0-2B71-17ABC0E0FAD3}"/>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42375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4F837-8672-D190-202E-4DEABA20F91E}"/>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3" name="Footer Placeholder 2">
            <a:extLst>
              <a:ext uri="{FF2B5EF4-FFF2-40B4-BE49-F238E27FC236}">
                <a16:creationId xmlns:a16="http://schemas.microsoft.com/office/drawing/2014/main" id="{360ED1EA-0656-0B2D-B461-66B9240665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77CC2D-8BC2-0855-4CC6-75E59C2A9C48}"/>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314298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59EB-CD57-A0E8-09C1-E6775C89E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61D4DD3-7799-4873-8CF6-7C2586F8E6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26724B-3FC1-495A-802E-564966B4C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7E8B3-184F-71E0-ECC9-D34E711C754D}"/>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1A5FE506-C634-02DE-3CC0-D7FA9ABA0A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E143CD-1C5C-8503-2013-DF59D36FDA49}"/>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409332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C433-7FBC-DEEC-766B-764D45F4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4FF2B0-5662-FC34-1889-D79CA41FA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281793-F980-56C0-A79D-8B963C250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41646E-CB8C-C553-3FDB-41EF65AE0904}"/>
              </a:ext>
            </a:extLst>
          </p:cNvPr>
          <p:cNvSpPr>
            <a:spLocks noGrp="1"/>
          </p:cNvSpPr>
          <p:nvPr>
            <p:ph type="dt" sz="half" idx="10"/>
          </p:nvPr>
        </p:nvSpPr>
        <p:spPr/>
        <p:txBody>
          <a:bodyPr/>
          <a:lstStyle/>
          <a:p>
            <a:fld id="{9627BEC2-78D9-45BE-8D5C-1BDE5F0AA4A2}" type="datetimeFigureOut">
              <a:rPr lang="en-GB" smtClean="0"/>
              <a:t>08/05/2025</a:t>
            </a:fld>
            <a:endParaRPr lang="en-GB"/>
          </a:p>
        </p:txBody>
      </p:sp>
      <p:sp>
        <p:nvSpPr>
          <p:cNvPr id="6" name="Footer Placeholder 5">
            <a:extLst>
              <a:ext uri="{FF2B5EF4-FFF2-40B4-BE49-F238E27FC236}">
                <a16:creationId xmlns:a16="http://schemas.microsoft.com/office/drawing/2014/main" id="{05B631E4-281F-8024-5A70-063AACA19C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A38CC9-EB26-8136-F987-A3FAC5D1B254}"/>
              </a:ext>
            </a:extLst>
          </p:cNvPr>
          <p:cNvSpPr>
            <a:spLocks noGrp="1"/>
          </p:cNvSpPr>
          <p:nvPr>
            <p:ph type="sldNum" sz="quarter" idx="12"/>
          </p:nvPr>
        </p:nvSpPr>
        <p:spPr/>
        <p:txBody>
          <a:bodyPr/>
          <a:lstStyle/>
          <a:p>
            <a:fld id="{08E30EC7-C756-473B-B24C-6027A87DF9FC}" type="slidenum">
              <a:rPr lang="en-GB" smtClean="0"/>
              <a:t>‹#›</a:t>
            </a:fld>
            <a:endParaRPr lang="en-GB"/>
          </a:p>
        </p:txBody>
      </p:sp>
    </p:spTree>
    <p:extLst>
      <p:ext uri="{BB962C8B-B14F-4D97-AF65-F5344CB8AC3E}">
        <p14:creationId xmlns:p14="http://schemas.microsoft.com/office/powerpoint/2010/main" val="298681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ED5D6-195A-C6D3-7E80-E38DDCAC9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440812-8D3D-C871-B91D-12A69E13F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32C33D-7794-25D5-E204-6D31C9435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512BBE7E-2905-8903-D97F-A476B3FDD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E946AC2-021B-1BC3-5244-4F6A34293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30EC7-C756-473B-B24C-6027A87DF9FC}" type="slidenum">
              <a:rPr lang="en-GB" smtClean="0"/>
              <a:t>‹#›</a:t>
            </a:fld>
            <a:endParaRPr lang="en-GB"/>
          </a:p>
        </p:txBody>
      </p:sp>
    </p:spTree>
    <p:extLst>
      <p:ext uri="{BB962C8B-B14F-4D97-AF65-F5344CB8AC3E}">
        <p14:creationId xmlns:p14="http://schemas.microsoft.com/office/powerpoint/2010/main" val="1908100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586800" y="583201"/>
            <a:ext cx="10515600" cy="1116000"/>
          </a:xfrm>
          <a:prstGeom prst="rect">
            <a:avLst/>
          </a:prstGeom>
        </p:spPr>
        <p:txBody>
          <a:bodyPr vert="horz" lIns="0" tIns="0" rIns="0" bIns="0" rtlCol="0" anchor="t" anchorCtr="0">
            <a:normAutofit/>
          </a:bodyPr>
          <a:lstStyle/>
          <a:p>
            <a:r>
              <a:rPr lang="en-US"/>
              <a:t>Click to edit Master title style</a:t>
            </a:r>
          </a:p>
        </p:txBody>
      </p:sp>
      <p:sp>
        <p:nvSpPr>
          <p:cNvPr id="18" name="Text Placeholder 2"/>
          <p:cNvSpPr>
            <a:spLocks noGrp="1"/>
          </p:cNvSpPr>
          <p:nvPr>
            <p:ph type="body" idx="1"/>
          </p:nvPr>
        </p:nvSpPr>
        <p:spPr>
          <a:xfrm>
            <a:off x="586800" y="1699200"/>
            <a:ext cx="10515600" cy="4351338"/>
          </a:xfrm>
          <a:prstGeom prst="rect">
            <a:avLst/>
          </a:prstGeom>
        </p:spPr>
        <p:txBody>
          <a:bodyPr vert="horz" lIns="0" tIns="0" rIns="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3794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rgbClr val="5C5B5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3600" kern="1200">
          <a:solidFill>
            <a:srgbClr val="5C5B5A"/>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5C5B5A"/>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ED5D6-195A-C6D3-7E80-E38DDCAC9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440812-8D3D-C871-B91D-12A69E13F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32C33D-7794-25D5-E204-6D31C9435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27BEC2-78D9-45BE-8D5C-1BDE5F0AA4A2}" type="datetimeFigureOut">
              <a:rPr lang="en-GB" smtClean="0"/>
              <a:t>08/05/2025</a:t>
            </a:fld>
            <a:endParaRPr lang="en-GB"/>
          </a:p>
        </p:txBody>
      </p:sp>
      <p:sp>
        <p:nvSpPr>
          <p:cNvPr id="5" name="Footer Placeholder 4">
            <a:extLst>
              <a:ext uri="{FF2B5EF4-FFF2-40B4-BE49-F238E27FC236}">
                <a16:creationId xmlns:a16="http://schemas.microsoft.com/office/drawing/2014/main" id="{512BBE7E-2905-8903-D97F-A476B3FDD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E946AC2-021B-1BC3-5244-4F6A34293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30EC7-C756-473B-B24C-6027A87DF9FC}" type="slidenum">
              <a:rPr lang="en-GB" smtClean="0"/>
              <a:t>‹#›</a:t>
            </a:fld>
            <a:endParaRPr lang="en-GB"/>
          </a:p>
        </p:txBody>
      </p:sp>
    </p:spTree>
    <p:extLst>
      <p:ext uri="{BB962C8B-B14F-4D97-AF65-F5344CB8AC3E}">
        <p14:creationId xmlns:p14="http://schemas.microsoft.com/office/powerpoint/2010/main" val="273260669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FAC7D-594D-CF40-A4F2-F6DC3BB71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D7A9F9-3B0F-BF44-A098-3B72231FC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840082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1.wdp"/><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E623-9147-BD42-865A-C4437B9B9A63}"/>
              </a:ext>
            </a:extLst>
          </p:cNvPr>
          <p:cNvSpPr>
            <a:spLocks noGrp="1"/>
          </p:cNvSpPr>
          <p:nvPr>
            <p:ph type="ctrTitle"/>
          </p:nvPr>
        </p:nvSpPr>
        <p:spPr>
          <a:xfrm>
            <a:off x="0" y="1707097"/>
            <a:ext cx="11981793" cy="1963382"/>
          </a:xfrm>
        </p:spPr>
        <p:txBody>
          <a:bodyPr>
            <a:normAutofit fontScale="90000"/>
          </a:bodyPr>
          <a:lstStyle/>
          <a:p>
            <a:pPr algn="ctr"/>
            <a:r>
              <a:rPr lang="en-GB" sz="4800" dirty="0">
                <a:solidFill>
                  <a:srgbClr val="327B0F"/>
                </a:solidFill>
                <a:latin typeface="Arial" panose="020B0604020202020204" pitchFamily="34" charset="0"/>
                <a:cs typeface="Arial" panose="020B0604020202020204" pitchFamily="34" charset="0"/>
              </a:rPr>
              <a:t>The Five-Year Environment Plan (2025-30): </a:t>
            </a:r>
            <a:br>
              <a:rPr lang="en-GB" sz="4800" dirty="0">
                <a:solidFill>
                  <a:srgbClr val="327B0F"/>
                </a:solidFill>
                <a:latin typeface="Arial" panose="020B0604020202020204" pitchFamily="34" charset="0"/>
                <a:cs typeface="Arial" panose="020B0604020202020204" pitchFamily="34" charset="0"/>
              </a:rPr>
            </a:br>
            <a:r>
              <a:rPr lang="en-GB" sz="2700" kern="0" dirty="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rPr>
              <a:t>Lessons from the previous period, setting new objectives and actions </a:t>
            </a:r>
            <a:br>
              <a:rPr lang="en-GB" sz="2700" kern="0" dirty="0">
                <a:solidFill>
                  <a:schemeClr val="accent6">
                    <a:lumMod val="50000"/>
                  </a:schemeClr>
                </a:solidFill>
                <a:effectLst/>
                <a:latin typeface="Aptos" panose="020B0004020202020204" pitchFamily="34" charset="0"/>
                <a:ea typeface="Aptos" panose="020B0004020202020204" pitchFamily="34" charset="0"/>
                <a:cs typeface="Aptos" panose="020B0004020202020204" pitchFamily="34" charset="0"/>
              </a:rPr>
            </a:br>
            <a:br>
              <a:rPr lang="en-GB" sz="4800" dirty="0">
                <a:solidFill>
                  <a:srgbClr val="327B0F"/>
                </a:solidFill>
                <a:latin typeface="Arial" panose="020B0604020202020204" pitchFamily="34" charset="0"/>
                <a:cs typeface="Arial" panose="020B0604020202020204" pitchFamily="34" charset="0"/>
              </a:rPr>
            </a:br>
            <a:endParaRPr lang="en-US" sz="3100" dirty="0">
              <a:solidFill>
                <a:srgbClr val="327B0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17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BF985-6328-4786-79F2-E68684EE2A90}"/>
              </a:ext>
            </a:extLst>
          </p:cNvPr>
          <p:cNvPicPr>
            <a:picLocks noChangeAspect="1"/>
          </p:cNvPicPr>
          <p:nvPr/>
        </p:nvPicPr>
        <p:blipFill>
          <a:blip r:embed="rId3"/>
          <a:srcRect l="3874" r="5074" b="4036"/>
          <a:stretch/>
        </p:blipFill>
        <p:spPr>
          <a:xfrm>
            <a:off x="2401824" y="411186"/>
            <a:ext cx="3072384" cy="3749781"/>
          </a:xfrm>
          <a:prstGeom prst="rect">
            <a:avLst/>
          </a:prstGeom>
        </p:spPr>
      </p:pic>
      <p:pic>
        <p:nvPicPr>
          <p:cNvPr id="7" name="Picture 6">
            <a:extLst>
              <a:ext uri="{FF2B5EF4-FFF2-40B4-BE49-F238E27FC236}">
                <a16:creationId xmlns:a16="http://schemas.microsoft.com/office/drawing/2014/main" id="{7E40F08C-088C-7DC9-5346-8F4FBC288268}"/>
              </a:ext>
            </a:extLst>
          </p:cNvPr>
          <p:cNvPicPr>
            <a:picLocks noChangeAspect="1"/>
          </p:cNvPicPr>
          <p:nvPr/>
        </p:nvPicPr>
        <p:blipFill>
          <a:blip r:embed="rId4"/>
          <a:srcRect r="3676" b="6532"/>
          <a:stretch/>
        </p:blipFill>
        <p:spPr>
          <a:xfrm>
            <a:off x="8343129" y="4143315"/>
            <a:ext cx="3625275" cy="2050049"/>
          </a:xfrm>
          <a:prstGeom prst="rect">
            <a:avLst/>
          </a:prstGeom>
        </p:spPr>
      </p:pic>
      <p:pic>
        <p:nvPicPr>
          <p:cNvPr id="11" name="Picture 10">
            <a:extLst>
              <a:ext uri="{FF2B5EF4-FFF2-40B4-BE49-F238E27FC236}">
                <a16:creationId xmlns:a16="http://schemas.microsoft.com/office/drawing/2014/main" id="{13334F73-80E1-2647-B4A8-692A797586C5}"/>
              </a:ext>
            </a:extLst>
          </p:cNvPr>
          <p:cNvPicPr>
            <a:picLocks noChangeAspect="1"/>
          </p:cNvPicPr>
          <p:nvPr/>
        </p:nvPicPr>
        <p:blipFill>
          <a:blip r:embed="rId5"/>
          <a:stretch>
            <a:fillRect/>
          </a:stretch>
        </p:blipFill>
        <p:spPr>
          <a:xfrm>
            <a:off x="1068179" y="4142043"/>
            <a:ext cx="7299334" cy="2068973"/>
          </a:xfrm>
          <a:prstGeom prst="rect">
            <a:avLst/>
          </a:prstGeom>
        </p:spPr>
      </p:pic>
      <p:pic>
        <p:nvPicPr>
          <p:cNvPr id="13" name="Picture 12">
            <a:extLst>
              <a:ext uri="{FF2B5EF4-FFF2-40B4-BE49-F238E27FC236}">
                <a16:creationId xmlns:a16="http://schemas.microsoft.com/office/drawing/2014/main" id="{8E933F54-44D7-C20C-1B5C-C79081444ABA}"/>
              </a:ext>
            </a:extLst>
          </p:cNvPr>
          <p:cNvPicPr>
            <a:picLocks noChangeAspect="1"/>
          </p:cNvPicPr>
          <p:nvPr/>
        </p:nvPicPr>
        <p:blipFill>
          <a:blip r:embed="rId6"/>
          <a:srcRect t="2296"/>
          <a:stretch/>
        </p:blipFill>
        <p:spPr>
          <a:xfrm>
            <a:off x="5474722" y="393702"/>
            <a:ext cx="6479628" cy="3749781"/>
          </a:xfrm>
          <a:prstGeom prst="rect">
            <a:avLst/>
          </a:prstGeom>
        </p:spPr>
      </p:pic>
      <p:pic>
        <p:nvPicPr>
          <p:cNvPr id="17" name="Picture 16">
            <a:extLst>
              <a:ext uri="{FF2B5EF4-FFF2-40B4-BE49-F238E27FC236}">
                <a16:creationId xmlns:a16="http://schemas.microsoft.com/office/drawing/2014/main" id="{80BC10B3-148E-6C96-1AF1-B28E1B76D7F4}"/>
              </a:ext>
            </a:extLst>
          </p:cNvPr>
          <p:cNvPicPr>
            <a:picLocks noChangeAspect="1"/>
          </p:cNvPicPr>
          <p:nvPr/>
        </p:nvPicPr>
        <p:blipFill>
          <a:blip r:embed="rId7"/>
          <a:stretch>
            <a:fillRect/>
          </a:stretch>
        </p:blipFill>
        <p:spPr>
          <a:xfrm>
            <a:off x="144362" y="393703"/>
            <a:ext cx="2198825" cy="1450864"/>
          </a:xfrm>
          <a:prstGeom prst="rect">
            <a:avLst/>
          </a:prstGeom>
        </p:spPr>
      </p:pic>
    </p:spTree>
    <p:extLst>
      <p:ext uri="{BB962C8B-B14F-4D97-AF65-F5344CB8AC3E}">
        <p14:creationId xmlns:p14="http://schemas.microsoft.com/office/powerpoint/2010/main" val="128626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4F90-D2E0-D341-235A-8D62FC9979FD}"/>
              </a:ext>
            </a:extLst>
          </p:cNvPr>
          <p:cNvSpPr>
            <a:spLocks noGrp="1"/>
          </p:cNvSpPr>
          <p:nvPr>
            <p:ph type="title"/>
          </p:nvPr>
        </p:nvSpPr>
        <p:spPr/>
        <p:txBody>
          <a:bodyPr/>
          <a:lstStyle/>
          <a:p>
            <a:r>
              <a:rPr lang="en-GB"/>
              <a:t>Transport</a:t>
            </a:r>
          </a:p>
        </p:txBody>
      </p:sp>
      <p:sp>
        <p:nvSpPr>
          <p:cNvPr id="3" name="Content Placeholder 2">
            <a:extLst>
              <a:ext uri="{FF2B5EF4-FFF2-40B4-BE49-F238E27FC236}">
                <a16:creationId xmlns:a16="http://schemas.microsoft.com/office/drawing/2014/main" id="{826E383D-3182-52B5-A5B2-3921ADC91AFA}"/>
              </a:ext>
            </a:extLst>
          </p:cNvPr>
          <p:cNvSpPr>
            <a:spLocks noGrp="1"/>
          </p:cNvSpPr>
          <p:nvPr>
            <p:ph idx="1"/>
          </p:nvPr>
        </p:nvSpPr>
        <p:spPr/>
        <p:txBody>
          <a:bodyPr>
            <a:noAutofit/>
          </a:bodyPr>
          <a:lstStyle/>
          <a:p>
            <a:pPr marL="342900" indent="-342900">
              <a:buChar char="•"/>
            </a:pPr>
            <a:r>
              <a:rPr lang="en-GB" sz="1800">
                <a:latin typeface="Arial"/>
                <a:cs typeface="Arial"/>
              </a:rPr>
              <a:t>Establish a long-term strategy and detailed delivery plan for an integrated transport system.</a:t>
            </a:r>
            <a:endParaRPr lang="en-US" sz="1800">
              <a:latin typeface="Arial"/>
              <a:cs typeface="Arial"/>
            </a:endParaRPr>
          </a:p>
          <a:p>
            <a:pPr marL="342900" indent="-342900">
              <a:buChar char="•"/>
            </a:pPr>
            <a:r>
              <a:rPr lang="en-GB" sz="1800">
                <a:latin typeface="Arial"/>
                <a:cs typeface="Arial"/>
              </a:rPr>
              <a:t>Deliver an integrated transport system to enable the GM population to switch to active/public transport.</a:t>
            </a:r>
          </a:p>
          <a:p>
            <a:pPr marL="342900" indent="-342900">
              <a:buChar char="•"/>
            </a:pPr>
            <a:r>
              <a:rPr lang="en-GB" sz="1800">
                <a:latin typeface="Arial"/>
                <a:ea typeface="Calibri"/>
                <a:cs typeface="Calibri"/>
              </a:rPr>
              <a:t>Support the transition to electric mobility.</a:t>
            </a:r>
          </a:p>
          <a:p>
            <a:pPr marL="342900" indent="-342900">
              <a:buChar char="•"/>
            </a:pPr>
            <a:r>
              <a:rPr lang="en-GB" sz="1800">
                <a:latin typeface="Arial"/>
                <a:ea typeface="Calibri"/>
                <a:cs typeface="Calibri"/>
              </a:rPr>
              <a:t>Deliver policies and programmes that make sustainable transport and travel as attractive as possible.</a:t>
            </a:r>
          </a:p>
          <a:p>
            <a:pPr marL="342900" indent="-342900">
              <a:buChar char="•"/>
            </a:pPr>
            <a:r>
              <a:rPr lang="en-US" sz="1800">
                <a:latin typeface="Arial"/>
                <a:cs typeface="Arial"/>
              </a:rPr>
              <a:t>Support communities and business to adopt more sustainable travel habits.</a:t>
            </a:r>
            <a:endParaRPr lang="en-GB" sz="1800">
              <a:latin typeface="Arial"/>
              <a:cs typeface="Arial"/>
            </a:endParaRPr>
          </a:p>
        </p:txBody>
      </p:sp>
      <p:pic>
        <p:nvPicPr>
          <p:cNvPr id="6" name="Picture Placeholder 5" descr="A group of women standing next to bicycles&#10;&#10;Description automatically generated">
            <a:extLst>
              <a:ext uri="{FF2B5EF4-FFF2-40B4-BE49-F238E27FC236}">
                <a16:creationId xmlns:a16="http://schemas.microsoft.com/office/drawing/2014/main" id="{30E0F02E-E28C-5C8F-A839-76C0EBFE3D1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488" r="12488"/>
          <a:stretch/>
        </p:blipFill>
        <p:spPr>
          <a:xfrm>
            <a:off x="6854825" y="1246188"/>
            <a:ext cx="4894263" cy="4892675"/>
          </a:xfrm>
          <a:prstGeom prst="rect">
            <a:avLst/>
          </a:prstGeom>
        </p:spPr>
      </p:pic>
      <p:pic>
        <p:nvPicPr>
          <p:cNvPr id="7" name="Picture 6">
            <a:extLst>
              <a:ext uri="{FF2B5EF4-FFF2-40B4-BE49-F238E27FC236}">
                <a16:creationId xmlns:a16="http://schemas.microsoft.com/office/drawing/2014/main" id="{E6CEE851-5525-39E4-E5FA-9D1B95FAEB24}"/>
              </a:ext>
            </a:extLst>
          </p:cNvPr>
          <p:cNvPicPr>
            <a:picLocks noChangeAspect="1"/>
          </p:cNvPicPr>
          <p:nvPr/>
        </p:nvPicPr>
        <p:blipFill>
          <a:blip r:embed="rId4"/>
          <a:stretch>
            <a:fillRect/>
          </a:stretch>
        </p:blipFill>
        <p:spPr>
          <a:xfrm>
            <a:off x="7927762" y="5611812"/>
            <a:ext cx="2639730" cy="421206"/>
          </a:xfrm>
          <a:prstGeom prst="rect">
            <a:avLst/>
          </a:prstGeom>
        </p:spPr>
      </p:pic>
    </p:spTree>
    <p:extLst>
      <p:ext uri="{BB962C8B-B14F-4D97-AF65-F5344CB8AC3E}">
        <p14:creationId xmlns:p14="http://schemas.microsoft.com/office/powerpoint/2010/main" val="147396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50EDC-5F8D-E0F2-E9BF-9BF882EE838C}"/>
              </a:ext>
            </a:extLst>
          </p:cNvPr>
          <p:cNvPicPr>
            <a:picLocks noChangeAspect="1"/>
          </p:cNvPicPr>
          <p:nvPr/>
        </p:nvPicPr>
        <p:blipFill>
          <a:blip r:embed="rId3"/>
          <a:srcRect r="3151"/>
          <a:stretch/>
        </p:blipFill>
        <p:spPr>
          <a:xfrm>
            <a:off x="8862493" y="226973"/>
            <a:ext cx="3103582" cy="3798279"/>
          </a:xfrm>
          <a:prstGeom prst="rect">
            <a:avLst/>
          </a:prstGeom>
        </p:spPr>
      </p:pic>
      <p:pic>
        <p:nvPicPr>
          <p:cNvPr id="7" name="Picture 6">
            <a:extLst>
              <a:ext uri="{FF2B5EF4-FFF2-40B4-BE49-F238E27FC236}">
                <a16:creationId xmlns:a16="http://schemas.microsoft.com/office/drawing/2014/main" id="{43D4B0DE-D5B2-467D-7496-A195DB04996A}"/>
              </a:ext>
            </a:extLst>
          </p:cNvPr>
          <p:cNvPicPr>
            <a:picLocks noChangeAspect="1"/>
          </p:cNvPicPr>
          <p:nvPr/>
        </p:nvPicPr>
        <p:blipFill>
          <a:blip r:embed="rId4"/>
          <a:stretch>
            <a:fillRect/>
          </a:stretch>
        </p:blipFill>
        <p:spPr>
          <a:xfrm>
            <a:off x="2406803" y="2170831"/>
            <a:ext cx="3395471" cy="1847655"/>
          </a:xfrm>
          <a:prstGeom prst="rect">
            <a:avLst/>
          </a:prstGeom>
        </p:spPr>
      </p:pic>
      <p:pic>
        <p:nvPicPr>
          <p:cNvPr id="11" name="Picture 10">
            <a:extLst>
              <a:ext uri="{FF2B5EF4-FFF2-40B4-BE49-F238E27FC236}">
                <a16:creationId xmlns:a16="http://schemas.microsoft.com/office/drawing/2014/main" id="{F1AAF479-187B-2504-5959-EF42D7DAD059}"/>
              </a:ext>
            </a:extLst>
          </p:cNvPr>
          <p:cNvPicPr>
            <a:picLocks noChangeAspect="1"/>
          </p:cNvPicPr>
          <p:nvPr/>
        </p:nvPicPr>
        <p:blipFill>
          <a:blip r:embed="rId5"/>
          <a:stretch>
            <a:fillRect/>
          </a:stretch>
        </p:blipFill>
        <p:spPr>
          <a:xfrm>
            <a:off x="3860301" y="4020538"/>
            <a:ext cx="8105774" cy="2238375"/>
          </a:xfrm>
          <a:prstGeom prst="rect">
            <a:avLst/>
          </a:prstGeom>
        </p:spPr>
      </p:pic>
      <p:pic>
        <p:nvPicPr>
          <p:cNvPr id="13" name="Picture 12">
            <a:extLst>
              <a:ext uri="{FF2B5EF4-FFF2-40B4-BE49-F238E27FC236}">
                <a16:creationId xmlns:a16="http://schemas.microsoft.com/office/drawing/2014/main" id="{C6A86C4A-7746-34DC-4D1E-4013E9A1F6AF}"/>
              </a:ext>
            </a:extLst>
          </p:cNvPr>
          <p:cNvPicPr>
            <a:picLocks noChangeAspect="1"/>
          </p:cNvPicPr>
          <p:nvPr/>
        </p:nvPicPr>
        <p:blipFill>
          <a:blip r:embed="rId6"/>
          <a:srcRect r="3684"/>
          <a:stretch/>
        </p:blipFill>
        <p:spPr>
          <a:xfrm>
            <a:off x="5765937" y="224212"/>
            <a:ext cx="3190923" cy="1958044"/>
          </a:xfrm>
          <a:prstGeom prst="rect">
            <a:avLst/>
          </a:prstGeom>
        </p:spPr>
      </p:pic>
      <p:pic>
        <p:nvPicPr>
          <p:cNvPr id="17" name="Picture 16">
            <a:extLst>
              <a:ext uri="{FF2B5EF4-FFF2-40B4-BE49-F238E27FC236}">
                <a16:creationId xmlns:a16="http://schemas.microsoft.com/office/drawing/2014/main" id="{838B32BA-9379-E24A-FDC7-094D78CF3F53}"/>
              </a:ext>
            </a:extLst>
          </p:cNvPr>
          <p:cNvPicPr>
            <a:picLocks noChangeAspect="1"/>
          </p:cNvPicPr>
          <p:nvPr/>
        </p:nvPicPr>
        <p:blipFill>
          <a:blip r:embed="rId7"/>
          <a:stretch>
            <a:fillRect/>
          </a:stretch>
        </p:blipFill>
        <p:spPr>
          <a:xfrm>
            <a:off x="2423755" y="226973"/>
            <a:ext cx="3356646" cy="1958044"/>
          </a:xfrm>
          <a:prstGeom prst="rect">
            <a:avLst/>
          </a:prstGeom>
        </p:spPr>
      </p:pic>
      <p:pic>
        <p:nvPicPr>
          <p:cNvPr id="19" name="Picture 18">
            <a:extLst>
              <a:ext uri="{FF2B5EF4-FFF2-40B4-BE49-F238E27FC236}">
                <a16:creationId xmlns:a16="http://schemas.microsoft.com/office/drawing/2014/main" id="{92750B13-CFA9-D59D-1736-8A6BD9026619}"/>
              </a:ext>
            </a:extLst>
          </p:cNvPr>
          <p:cNvPicPr>
            <a:picLocks noChangeAspect="1"/>
          </p:cNvPicPr>
          <p:nvPr/>
        </p:nvPicPr>
        <p:blipFill>
          <a:blip r:embed="rId8"/>
          <a:stretch>
            <a:fillRect/>
          </a:stretch>
        </p:blipFill>
        <p:spPr>
          <a:xfrm>
            <a:off x="225925" y="4013677"/>
            <a:ext cx="3639560" cy="2238374"/>
          </a:xfrm>
          <a:prstGeom prst="rect">
            <a:avLst/>
          </a:prstGeom>
        </p:spPr>
      </p:pic>
      <p:pic>
        <p:nvPicPr>
          <p:cNvPr id="21" name="Picture 20">
            <a:extLst>
              <a:ext uri="{FF2B5EF4-FFF2-40B4-BE49-F238E27FC236}">
                <a16:creationId xmlns:a16="http://schemas.microsoft.com/office/drawing/2014/main" id="{F01DC35D-7996-63E8-2B2E-1A8914CBAA4D}"/>
              </a:ext>
            </a:extLst>
          </p:cNvPr>
          <p:cNvPicPr>
            <a:picLocks noChangeAspect="1"/>
          </p:cNvPicPr>
          <p:nvPr/>
        </p:nvPicPr>
        <p:blipFill>
          <a:blip r:embed="rId9"/>
          <a:stretch>
            <a:fillRect/>
          </a:stretch>
        </p:blipFill>
        <p:spPr>
          <a:xfrm>
            <a:off x="5807859" y="2061434"/>
            <a:ext cx="3149001" cy="1957052"/>
          </a:xfrm>
          <a:prstGeom prst="rect">
            <a:avLst/>
          </a:prstGeom>
        </p:spPr>
      </p:pic>
      <p:pic>
        <p:nvPicPr>
          <p:cNvPr id="23" name="Picture 22">
            <a:extLst>
              <a:ext uri="{FF2B5EF4-FFF2-40B4-BE49-F238E27FC236}">
                <a16:creationId xmlns:a16="http://schemas.microsoft.com/office/drawing/2014/main" id="{FE550D40-2B9B-60CF-48DE-F32E172F5865}"/>
              </a:ext>
            </a:extLst>
          </p:cNvPr>
          <p:cNvPicPr>
            <a:picLocks noChangeAspect="1"/>
          </p:cNvPicPr>
          <p:nvPr/>
        </p:nvPicPr>
        <p:blipFill>
          <a:blip r:embed="rId10"/>
          <a:stretch>
            <a:fillRect/>
          </a:stretch>
        </p:blipFill>
        <p:spPr>
          <a:xfrm>
            <a:off x="139953" y="224212"/>
            <a:ext cx="2193280" cy="1525760"/>
          </a:xfrm>
          <a:prstGeom prst="rect">
            <a:avLst/>
          </a:prstGeom>
        </p:spPr>
      </p:pic>
    </p:spTree>
    <p:extLst>
      <p:ext uri="{BB962C8B-B14F-4D97-AF65-F5344CB8AC3E}">
        <p14:creationId xmlns:p14="http://schemas.microsoft.com/office/powerpoint/2010/main" val="110471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p:txBody>
          <a:bodyPr>
            <a:normAutofit/>
          </a:bodyPr>
          <a:lstStyle/>
          <a:p>
            <a:r>
              <a:rPr lang="en-US"/>
              <a:t>Natural Environment</a:t>
            </a:r>
          </a:p>
        </p:txBody>
      </p:sp>
      <p:sp>
        <p:nvSpPr>
          <p:cNvPr id="3" name="Content Placeholder 2">
            <a:extLst>
              <a:ext uri="{FF2B5EF4-FFF2-40B4-BE49-F238E27FC236}">
                <a16:creationId xmlns:a16="http://schemas.microsoft.com/office/drawing/2014/main" id="{9AD1A8DC-C555-CD46-91C9-64A4B561943B}"/>
              </a:ext>
            </a:extLst>
          </p:cNvPr>
          <p:cNvSpPr>
            <a:spLocks noGrp="1"/>
          </p:cNvSpPr>
          <p:nvPr>
            <p:ph idx="1"/>
          </p:nvPr>
        </p:nvSpPr>
        <p:spPr>
          <a:xfrm>
            <a:off x="431753" y="2453629"/>
            <a:ext cx="6257370" cy="3191085"/>
          </a:xfrm>
        </p:spPr>
        <p:txBody>
          <a:bodyPr vert="horz" lIns="91440" tIns="45720" rIns="91440" bIns="45720" rtlCol="0" anchor="t">
            <a:noAutofit/>
          </a:bodyPr>
          <a:lstStyle/>
          <a:p>
            <a:endParaRPr lang="en-GB" sz="1300">
              <a:solidFill>
                <a:schemeClr val="tx1"/>
              </a:solidFill>
              <a:latin typeface="Arial"/>
              <a:ea typeface="Calibri"/>
              <a:cs typeface="Calibri"/>
            </a:endParaRPr>
          </a:p>
          <a:p>
            <a:pPr>
              <a:buChar char="•"/>
            </a:pPr>
            <a:endParaRPr lang="en-GB"/>
          </a:p>
          <a:p>
            <a:pPr marL="228600" indent="-228600">
              <a:buAutoNum type="arabicPeriod"/>
            </a:pPr>
            <a:endParaRPr lang="en-GB">
              <a:solidFill>
                <a:schemeClr val="tx1"/>
              </a:solidFill>
              <a:latin typeface="Arial"/>
              <a:cs typeface="Arial"/>
            </a:endParaRPr>
          </a:p>
          <a:p>
            <a:endParaRPr lang="en-GB" b="1">
              <a:solidFill>
                <a:schemeClr val="tx1"/>
              </a:solidFill>
            </a:endParaRPr>
          </a:p>
          <a:p>
            <a:endParaRPr lang="en-GB" b="1">
              <a:solidFill>
                <a:srgbClr val="000000"/>
              </a:solidFill>
            </a:endParaRPr>
          </a:p>
          <a:p>
            <a:endParaRPr lang="en-GB" b="1">
              <a:solidFill>
                <a:srgbClr val="000000"/>
              </a:solidFill>
            </a:endParaRPr>
          </a:p>
          <a:p>
            <a:endParaRPr lang="en-GB" b="1">
              <a:solidFill>
                <a:srgbClr val="000000"/>
              </a:solidFill>
            </a:endParaRPr>
          </a:p>
          <a:p>
            <a:endParaRPr lang="en-GB" b="1">
              <a:solidFill>
                <a:srgbClr val="000000"/>
              </a:solidFill>
            </a:endParaRPr>
          </a:p>
          <a:p>
            <a:endParaRPr lang="en-US" sz="2000"/>
          </a:p>
          <a:p>
            <a:endParaRPr lang="en-US" sz="2000"/>
          </a:p>
          <a:p>
            <a:endParaRPr lang="en-US" sz="2000"/>
          </a:p>
          <a:p>
            <a:endParaRPr lang="en-US" sz="2000"/>
          </a:p>
        </p:txBody>
      </p:sp>
      <p:pic>
        <p:nvPicPr>
          <p:cNvPr id="6" name="Picture Placeholder 5" descr="A child planting a flower in a garden&#10;&#10;Description automatically generated">
            <a:extLst>
              <a:ext uri="{FF2B5EF4-FFF2-40B4-BE49-F238E27FC236}">
                <a16:creationId xmlns:a16="http://schemas.microsoft.com/office/drawing/2014/main" id="{403C184F-F392-B2EF-496F-B1755A1631BF}"/>
              </a:ext>
            </a:extLst>
          </p:cNvPr>
          <p:cNvPicPr>
            <a:picLocks noGrp="1" noChangeAspect="1"/>
          </p:cNvPicPr>
          <p:nvPr>
            <p:ph type="pic" sz="quarter" idx="10"/>
          </p:nvPr>
        </p:nvPicPr>
        <p:blipFill>
          <a:blip r:embed="rId3"/>
          <a:srcRect l="16656" r="16656"/>
          <a:stretch>
            <a:fillRect/>
          </a:stretch>
        </p:blipFill>
        <p:spPr/>
      </p:pic>
      <p:sp>
        <p:nvSpPr>
          <p:cNvPr id="7" name="Content Placeholder 2">
            <a:extLst>
              <a:ext uri="{FF2B5EF4-FFF2-40B4-BE49-F238E27FC236}">
                <a16:creationId xmlns:a16="http://schemas.microsoft.com/office/drawing/2014/main" id="{A1214A08-7701-421A-18A6-C03A60FC96C3}"/>
              </a:ext>
            </a:extLst>
          </p:cNvPr>
          <p:cNvSpPr txBox="1">
            <a:spLocks/>
          </p:cNvSpPr>
          <p:nvPr/>
        </p:nvSpPr>
        <p:spPr>
          <a:xfrm>
            <a:off x="437172" y="2456882"/>
            <a:ext cx="6418153" cy="383276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5C5B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C5B5A"/>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C5B5A"/>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C5B5A"/>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C5B5A"/>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har char="•"/>
            </a:pPr>
            <a:r>
              <a:rPr lang="en-US" sz="1600">
                <a:latin typeface="Arial"/>
                <a:ea typeface="Calibri"/>
                <a:cs typeface="Calibri"/>
              </a:rPr>
              <a:t>Expand and enhance our best spaces for nature </a:t>
            </a:r>
            <a:endParaRPr lang="en-US"/>
          </a:p>
          <a:p>
            <a:pPr marL="342900" indent="-342900">
              <a:buChar char="•"/>
            </a:pPr>
            <a:r>
              <a:rPr lang="en-US" sz="1600">
                <a:latin typeface="Arial"/>
                <a:ea typeface="Calibri"/>
                <a:cs typeface="Calibri"/>
              </a:rPr>
              <a:t>Better connect the best spaces for nature by creating and restoring habitats </a:t>
            </a:r>
          </a:p>
          <a:p>
            <a:pPr marL="342900" indent="-342900">
              <a:buChar char="•"/>
            </a:pPr>
            <a:r>
              <a:rPr lang="en-US" sz="1600">
                <a:latin typeface="Arial"/>
                <a:ea typeface="Calibri"/>
                <a:cs typeface="Calibri"/>
              </a:rPr>
              <a:t>Reduce pressures on the water environment </a:t>
            </a:r>
          </a:p>
          <a:p>
            <a:pPr marL="342900" indent="-342900">
              <a:buChar char="•"/>
            </a:pPr>
            <a:r>
              <a:rPr lang="en-US" sz="1600">
                <a:latin typeface="Arial"/>
                <a:ea typeface="Calibri"/>
                <a:cs typeface="Calibri"/>
              </a:rPr>
              <a:t>Increase the amount of green and blue spaces (parks, countryside, public realm) that are better managed for nature </a:t>
            </a:r>
          </a:p>
          <a:p>
            <a:pPr marL="342900" indent="-342900">
              <a:buChar char="•"/>
            </a:pPr>
            <a:r>
              <a:rPr lang="en-US" sz="1600">
                <a:latin typeface="Arial"/>
                <a:ea typeface="Calibri"/>
                <a:cs typeface="Calibri"/>
              </a:rPr>
              <a:t>Increase the number of green and resilient transport routes, streets &amp; highways </a:t>
            </a:r>
          </a:p>
          <a:p>
            <a:pPr marL="342900" indent="-342900">
              <a:buChar char="•"/>
            </a:pPr>
            <a:r>
              <a:rPr lang="en-US" sz="1600">
                <a:latin typeface="Arial"/>
                <a:ea typeface="Calibri"/>
                <a:cs typeface="Calibri"/>
              </a:rPr>
              <a:t>Increase the amount of green and resilient new infrastructure, regeneration and development </a:t>
            </a:r>
          </a:p>
          <a:p>
            <a:pPr marL="342900" indent="-342900">
              <a:buChar char="•"/>
            </a:pPr>
            <a:r>
              <a:rPr lang="en-US" sz="1600">
                <a:latin typeface="Arial"/>
                <a:ea typeface="Calibri"/>
                <a:cs typeface="Calibri"/>
              </a:rPr>
              <a:t>Increase the amount of community-led action and better connection to nature </a:t>
            </a:r>
            <a:endParaRPr lang="en-US" sz="1600">
              <a:ea typeface="Calibri"/>
              <a:cs typeface="Calibri"/>
            </a:endParaRPr>
          </a:p>
          <a:p>
            <a:endParaRPr lang="en-US" sz="1400">
              <a:solidFill>
                <a:schemeClr val="tx1"/>
              </a:solidFill>
              <a:ea typeface="Calibri"/>
              <a:cs typeface="Calibri"/>
            </a:endParaRPr>
          </a:p>
        </p:txBody>
      </p:sp>
    </p:spTree>
    <p:extLst>
      <p:ext uri="{BB962C8B-B14F-4D97-AF65-F5344CB8AC3E}">
        <p14:creationId xmlns:p14="http://schemas.microsoft.com/office/powerpoint/2010/main" val="278045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A72492D-BE30-85B7-E9FA-6A69661020AC}"/>
              </a:ext>
            </a:extLst>
          </p:cNvPr>
          <p:cNvGrpSpPr/>
          <p:nvPr/>
        </p:nvGrpSpPr>
        <p:grpSpPr>
          <a:xfrm>
            <a:off x="447088" y="428177"/>
            <a:ext cx="11466588" cy="5797460"/>
            <a:chOff x="447088" y="428177"/>
            <a:chExt cx="11466588" cy="5797460"/>
          </a:xfrm>
        </p:grpSpPr>
        <p:pic>
          <p:nvPicPr>
            <p:cNvPr id="5" name="Picture 4">
              <a:extLst>
                <a:ext uri="{FF2B5EF4-FFF2-40B4-BE49-F238E27FC236}">
                  <a16:creationId xmlns:a16="http://schemas.microsoft.com/office/drawing/2014/main" id="{D28BB0D8-D02F-A9AE-9F9A-900A52B9A66A}"/>
                </a:ext>
              </a:extLst>
            </p:cNvPr>
            <p:cNvPicPr>
              <a:picLocks noChangeAspect="1"/>
            </p:cNvPicPr>
            <p:nvPr/>
          </p:nvPicPr>
          <p:blipFill>
            <a:blip r:embed="rId3"/>
            <a:stretch>
              <a:fillRect/>
            </a:stretch>
          </p:blipFill>
          <p:spPr>
            <a:xfrm>
              <a:off x="447088" y="428177"/>
              <a:ext cx="3472996" cy="1193175"/>
            </a:xfrm>
            <a:prstGeom prst="rect">
              <a:avLst/>
            </a:prstGeom>
          </p:spPr>
        </p:pic>
        <p:grpSp>
          <p:nvGrpSpPr>
            <p:cNvPr id="6" name="Group 5">
              <a:extLst>
                <a:ext uri="{FF2B5EF4-FFF2-40B4-BE49-F238E27FC236}">
                  <a16:creationId xmlns:a16="http://schemas.microsoft.com/office/drawing/2014/main" id="{FD38AE31-F775-074D-645C-CDC5791B24D9}"/>
                </a:ext>
              </a:extLst>
            </p:cNvPr>
            <p:cNvGrpSpPr/>
            <p:nvPr/>
          </p:nvGrpSpPr>
          <p:grpSpPr>
            <a:xfrm>
              <a:off x="8199061" y="2027999"/>
              <a:ext cx="3712009" cy="2096928"/>
              <a:chOff x="8210636" y="2027999"/>
              <a:chExt cx="3712009" cy="2096928"/>
            </a:xfrm>
          </p:grpSpPr>
          <p:pic>
            <p:nvPicPr>
              <p:cNvPr id="9" name="Picture 8">
                <a:extLst>
                  <a:ext uri="{FF2B5EF4-FFF2-40B4-BE49-F238E27FC236}">
                    <a16:creationId xmlns:a16="http://schemas.microsoft.com/office/drawing/2014/main" id="{A4B2F60E-6331-7486-6A7C-A01387C286FD}"/>
                  </a:ext>
                </a:extLst>
              </p:cNvPr>
              <p:cNvPicPr>
                <a:picLocks noChangeAspect="1"/>
              </p:cNvPicPr>
              <p:nvPr/>
            </p:nvPicPr>
            <p:blipFill>
              <a:blip r:embed="rId4"/>
              <a:stretch>
                <a:fillRect/>
              </a:stretch>
            </p:blipFill>
            <p:spPr>
              <a:xfrm>
                <a:off x="8210636" y="2027999"/>
                <a:ext cx="3712009" cy="2096928"/>
              </a:xfrm>
              <a:prstGeom prst="rect">
                <a:avLst/>
              </a:prstGeom>
            </p:spPr>
          </p:pic>
          <p:sp>
            <p:nvSpPr>
              <p:cNvPr id="3" name="TextBox 2">
                <a:extLst>
                  <a:ext uri="{FF2B5EF4-FFF2-40B4-BE49-F238E27FC236}">
                    <a16:creationId xmlns:a16="http://schemas.microsoft.com/office/drawing/2014/main" id="{B6CF6F95-ADF3-82DF-FD2B-12FBCD528709}"/>
                  </a:ext>
                </a:extLst>
              </p:cNvPr>
              <p:cNvSpPr txBox="1"/>
              <p:nvPr/>
            </p:nvSpPr>
            <p:spPr>
              <a:xfrm>
                <a:off x="8319706" y="2091614"/>
                <a:ext cx="2838287" cy="830997"/>
              </a:xfrm>
              <a:prstGeom prst="rect">
                <a:avLst/>
              </a:prstGeom>
              <a:solidFill>
                <a:srgbClr val="E4EBDC"/>
              </a:solidFill>
            </p:spPr>
            <p:txBody>
              <a:bodyPr wrap="square" lIns="91440" tIns="45720" rIns="91440" bIns="45720" rtlCol="0" anchor="t">
                <a:spAutoFit/>
              </a:bodyPr>
              <a:lstStyle/>
              <a:p>
                <a:r>
                  <a:rPr lang="en-GB" sz="1600">
                    <a:solidFill>
                      <a:srgbClr val="3B873C"/>
                    </a:solidFill>
                    <a:latin typeface="Colfax"/>
                  </a:rPr>
                  <a:t>Over 570,000 trees planted by City of Trees over the last five years.</a:t>
                </a:r>
              </a:p>
            </p:txBody>
          </p:sp>
          <p:sp>
            <p:nvSpPr>
              <p:cNvPr id="4" name="TextBox 3">
                <a:extLst>
                  <a:ext uri="{FF2B5EF4-FFF2-40B4-BE49-F238E27FC236}">
                    <a16:creationId xmlns:a16="http://schemas.microsoft.com/office/drawing/2014/main" id="{ED49FB81-4F6A-356B-67BD-89FECBFF54D4}"/>
                  </a:ext>
                </a:extLst>
              </p:cNvPr>
              <p:cNvSpPr txBox="1"/>
              <p:nvPr/>
            </p:nvSpPr>
            <p:spPr>
              <a:xfrm>
                <a:off x="8313104" y="3156111"/>
                <a:ext cx="3498914" cy="923330"/>
              </a:xfrm>
              <a:prstGeom prst="rect">
                <a:avLst/>
              </a:prstGeom>
              <a:solidFill>
                <a:srgbClr val="E4EBDC"/>
              </a:solidFill>
            </p:spPr>
            <p:txBody>
              <a:bodyPr wrap="square" lIns="91440" tIns="45720" rIns="91440" bIns="45720" rtlCol="0" anchor="t">
                <a:spAutoFit/>
              </a:bodyPr>
              <a:lstStyle/>
              <a:p>
                <a:r>
                  <a:rPr lang="en-GB" sz="5400">
                    <a:solidFill>
                      <a:srgbClr val="3B873C"/>
                    </a:solidFill>
                    <a:latin typeface="Colfax Black"/>
                  </a:rPr>
                  <a:t>570,000+</a:t>
                </a:r>
              </a:p>
            </p:txBody>
          </p:sp>
        </p:grpSp>
        <p:grpSp>
          <p:nvGrpSpPr>
            <p:cNvPr id="10" name="Group 9">
              <a:extLst>
                <a:ext uri="{FF2B5EF4-FFF2-40B4-BE49-F238E27FC236}">
                  <a16:creationId xmlns:a16="http://schemas.microsoft.com/office/drawing/2014/main" id="{E867A253-CB74-855F-4DD3-A0D3860AE0EE}"/>
                </a:ext>
              </a:extLst>
            </p:cNvPr>
            <p:cNvGrpSpPr/>
            <p:nvPr/>
          </p:nvGrpSpPr>
          <p:grpSpPr>
            <a:xfrm>
              <a:off x="8210636" y="4136275"/>
              <a:ext cx="3703040" cy="2089362"/>
              <a:chOff x="8210636" y="4136275"/>
              <a:chExt cx="3703040" cy="2089362"/>
            </a:xfrm>
          </p:grpSpPr>
          <p:pic>
            <p:nvPicPr>
              <p:cNvPr id="7" name="Picture 6">
                <a:extLst>
                  <a:ext uri="{FF2B5EF4-FFF2-40B4-BE49-F238E27FC236}">
                    <a16:creationId xmlns:a16="http://schemas.microsoft.com/office/drawing/2014/main" id="{7E185342-C729-530D-C5AF-51AF9DE27DA8}"/>
                  </a:ext>
                </a:extLst>
              </p:cNvPr>
              <p:cNvPicPr>
                <a:picLocks noChangeAspect="1"/>
              </p:cNvPicPr>
              <p:nvPr/>
            </p:nvPicPr>
            <p:blipFill>
              <a:blip r:embed="rId5"/>
              <a:srcRect b="52884"/>
              <a:stretch/>
            </p:blipFill>
            <p:spPr>
              <a:xfrm>
                <a:off x="8210636" y="4136275"/>
                <a:ext cx="3703040" cy="2089362"/>
              </a:xfrm>
              <a:prstGeom prst="rect">
                <a:avLst/>
              </a:prstGeom>
            </p:spPr>
          </p:pic>
          <p:sp>
            <p:nvSpPr>
              <p:cNvPr id="8" name="TextBox 7">
                <a:extLst>
                  <a:ext uri="{FF2B5EF4-FFF2-40B4-BE49-F238E27FC236}">
                    <a16:creationId xmlns:a16="http://schemas.microsoft.com/office/drawing/2014/main" id="{FC367F85-C3CE-6435-AA69-AAD2E3936223}"/>
                  </a:ext>
                </a:extLst>
              </p:cNvPr>
              <p:cNvSpPr txBox="1"/>
              <p:nvPr/>
            </p:nvSpPr>
            <p:spPr>
              <a:xfrm>
                <a:off x="8277034" y="4166367"/>
                <a:ext cx="3311462" cy="830997"/>
              </a:xfrm>
              <a:prstGeom prst="rect">
                <a:avLst/>
              </a:prstGeom>
              <a:solidFill>
                <a:srgbClr val="8FB47D"/>
              </a:solidFill>
            </p:spPr>
            <p:txBody>
              <a:bodyPr wrap="square" rtlCol="0">
                <a:spAutoFit/>
              </a:bodyPr>
              <a:lstStyle/>
              <a:p>
                <a:r>
                  <a:rPr lang="en-GB" sz="1600">
                    <a:solidFill>
                      <a:schemeClr val="bg1"/>
                    </a:solidFill>
                    <a:latin typeface="Colfax"/>
                  </a:rPr>
                  <a:t>Statutory Local Nature Recovery Strategy has been drafted and is currently out for public consultation.</a:t>
                </a:r>
              </a:p>
            </p:txBody>
          </p:sp>
        </p:grpSp>
        <p:grpSp>
          <p:nvGrpSpPr>
            <p:cNvPr id="25" name="Group 24">
              <a:extLst>
                <a:ext uri="{FF2B5EF4-FFF2-40B4-BE49-F238E27FC236}">
                  <a16:creationId xmlns:a16="http://schemas.microsoft.com/office/drawing/2014/main" id="{0BC0029F-B559-565F-F128-523DDA827B7C}"/>
                </a:ext>
              </a:extLst>
            </p:cNvPr>
            <p:cNvGrpSpPr/>
            <p:nvPr/>
          </p:nvGrpSpPr>
          <p:grpSpPr>
            <a:xfrm>
              <a:off x="482914" y="532209"/>
              <a:ext cx="7721144" cy="5693428"/>
              <a:chOff x="482914" y="532209"/>
              <a:chExt cx="7721144" cy="5693428"/>
            </a:xfrm>
          </p:grpSpPr>
          <p:sp>
            <p:nvSpPr>
              <p:cNvPr id="24" name="TextBox 23">
                <a:extLst>
                  <a:ext uri="{FF2B5EF4-FFF2-40B4-BE49-F238E27FC236}">
                    <a16:creationId xmlns:a16="http://schemas.microsoft.com/office/drawing/2014/main" id="{7DBE099E-38DA-F2F0-83A6-9ED33E75C7C2}"/>
                  </a:ext>
                </a:extLst>
              </p:cNvPr>
              <p:cNvSpPr txBox="1"/>
              <p:nvPr/>
            </p:nvSpPr>
            <p:spPr>
              <a:xfrm>
                <a:off x="4346775" y="532209"/>
                <a:ext cx="2537758" cy="1073673"/>
              </a:xfrm>
              <a:prstGeom prst="rect">
                <a:avLst/>
              </a:prstGeom>
              <a:solidFill>
                <a:srgbClr val="E4EBDC"/>
              </a:solidFill>
            </p:spPr>
            <p:txBody>
              <a:bodyPr wrap="square" rtlCol="0">
                <a:spAutoFit/>
              </a:bodyPr>
              <a:lstStyle/>
              <a:p>
                <a:endParaRPr lang="en-GB" sz="1600">
                  <a:solidFill>
                    <a:srgbClr val="3B873C"/>
                  </a:solidFill>
                  <a:latin typeface="Colfax"/>
                </a:endParaRPr>
              </a:p>
            </p:txBody>
          </p:sp>
          <p:grpSp>
            <p:nvGrpSpPr>
              <p:cNvPr id="23" name="Group 22">
                <a:extLst>
                  <a:ext uri="{FF2B5EF4-FFF2-40B4-BE49-F238E27FC236}">
                    <a16:creationId xmlns:a16="http://schemas.microsoft.com/office/drawing/2014/main" id="{C8A7B50C-9361-21B2-8787-989B26D7FC45}"/>
                  </a:ext>
                </a:extLst>
              </p:cNvPr>
              <p:cNvGrpSpPr/>
              <p:nvPr/>
            </p:nvGrpSpPr>
            <p:grpSpPr>
              <a:xfrm>
                <a:off x="482914" y="598601"/>
                <a:ext cx="7721144" cy="5627036"/>
                <a:chOff x="482914" y="598601"/>
                <a:chExt cx="7721144" cy="5627036"/>
              </a:xfrm>
            </p:grpSpPr>
            <p:grpSp>
              <p:nvGrpSpPr>
                <p:cNvPr id="21" name="Group 20">
                  <a:extLst>
                    <a:ext uri="{FF2B5EF4-FFF2-40B4-BE49-F238E27FC236}">
                      <a16:creationId xmlns:a16="http://schemas.microsoft.com/office/drawing/2014/main" id="{60330B81-056B-09B2-4C8D-3B712F57D226}"/>
                    </a:ext>
                  </a:extLst>
                </p:cNvPr>
                <p:cNvGrpSpPr/>
                <p:nvPr/>
              </p:nvGrpSpPr>
              <p:grpSpPr>
                <a:xfrm>
                  <a:off x="482914" y="598601"/>
                  <a:ext cx="7721144" cy="5627036"/>
                  <a:chOff x="482914" y="598601"/>
                  <a:chExt cx="7721144" cy="5627036"/>
                </a:xfrm>
              </p:grpSpPr>
              <p:sp>
                <p:nvSpPr>
                  <p:cNvPr id="20" name="TextBox 19">
                    <a:extLst>
                      <a:ext uri="{FF2B5EF4-FFF2-40B4-BE49-F238E27FC236}">
                        <a16:creationId xmlns:a16="http://schemas.microsoft.com/office/drawing/2014/main" id="{8E500320-FEFD-846C-328E-0EA707987FA1}"/>
                      </a:ext>
                    </a:extLst>
                  </p:cNvPr>
                  <p:cNvSpPr txBox="1"/>
                  <p:nvPr/>
                </p:nvSpPr>
                <p:spPr>
                  <a:xfrm>
                    <a:off x="4346775" y="643938"/>
                    <a:ext cx="2537758" cy="1073673"/>
                  </a:xfrm>
                  <a:prstGeom prst="rect">
                    <a:avLst/>
                  </a:prstGeom>
                  <a:solidFill>
                    <a:srgbClr val="E4EBDC"/>
                  </a:solidFill>
                </p:spPr>
                <p:txBody>
                  <a:bodyPr wrap="square" rtlCol="0">
                    <a:spAutoFit/>
                  </a:bodyPr>
                  <a:lstStyle/>
                  <a:p>
                    <a:endParaRPr lang="en-GB" sz="1600">
                      <a:solidFill>
                        <a:srgbClr val="3B873C"/>
                      </a:solidFill>
                      <a:latin typeface="Colfax"/>
                    </a:endParaRPr>
                  </a:p>
                </p:txBody>
              </p:sp>
              <p:grpSp>
                <p:nvGrpSpPr>
                  <p:cNvPr id="19" name="Group 18">
                    <a:extLst>
                      <a:ext uri="{FF2B5EF4-FFF2-40B4-BE49-F238E27FC236}">
                        <a16:creationId xmlns:a16="http://schemas.microsoft.com/office/drawing/2014/main" id="{5FD60FDB-1481-F854-DE60-05A4AF71163B}"/>
                      </a:ext>
                    </a:extLst>
                  </p:cNvPr>
                  <p:cNvGrpSpPr/>
                  <p:nvPr/>
                </p:nvGrpSpPr>
                <p:grpSpPr>
                  <a:xfrm>
                    <a:off x="482914" y="598601"/>
                    <a:ext cx="7721144" cy="5627036"/>
                    <a:chOff x="482914" y="598601"/>
                    <a:chExt cx="7721144" cy="5627036"/>
                  </a:xfrm>
                </p:grpSpPr>
                <p:grpSp>
                  <p:nvGrpSpPr>
                    <p:cNvPr id="14" name="Group 13">
                      <a:extLst>
                        <a:ext uri="{FF2B5EF4-FFF2-40B4-BE49-F238E27FC236}">
                          <a16:creationId xmlns:a16="http://schemas.microsoft.com/office/drawing/2014/main" id="{F463474A-4461-2F97-6533-7428EB9E7FF3}"/>
                        </a:ext>
                      </a:extLst>
                    </p:cNvPr>
                    <p:cNvGrpSpPr/>
                    <p:nvPr/>
                  </p:nvGrpSpPr>
                  <p:grpSpPr>
                    <a:xfrm>
                      <a:off x="482914" y="1708949"/>
                      <a:ext cx="7721144" cy="4516688"/>
                      <a:chOff x="482914" y="1708949"/>
                      <a:chExt cx="7721144" cy="4516688"/>
                    </a:xfrm>
                  </p:grpSpPr>
                  <p:pic>
                    <p:nvPicPr>
                      <p:cNvPr id="13" name="Picture 12">
                        <a:extLst>
                          <a:ext uri="{FF2B5EF4-FFF2-40B4-BE49-F238E27FC236}">
                            <a16:creationId xmlns:a16="http://schemas.microsoft.com/office/drawing/2014/main" id="{26965A49-606E-D727-8886-DDE6A76ABB8A}"/>
                          </a:ext>
                        </a:extLst>
                      </p:cNvPr>
                      <p:cNvPicPr>
                        <a:picLocks noChangeAspect="1"/>
                      </p:cNvPicPr>
                      <p:nvPr/>
                    </p:nvPicPr>
                    <p:blipFill>
                      <a:blip r:embed="rId6"/>
                      <a:stretch>
                        <a:fillRect/>
                      </a:stretch>
                    </p:blipFill>
                    <p:spPr>
                      <a:xfrm>
                        <a:off x="482914" y="1708949"/>
                        <a:ext cx="7714566" cy="2267940"/>
                      </a:xfrm>
                      <a:prstGeom prst="rect">
                        <a:avLst/>
                      </a:prstGeom>
                    </p:spPr>
                  </p:pic>
                  <p:pic>
                    <p:nvPicPr>
                      <p:cNvPr id="17" name="Picture 16">
                        <a:extLst>
                          <a:ext uri="{FF2B5EF4-FFF2-40B4-BE49-F238E27FC236}">
                            <a16:creationId xmlns:a16="http://schemas.microsoft.com/office/drawing/2014/main" id="{41D2ED2A-5C49-039F-D9A9-46B3DEBB4CE0}"/>
                          </a:ext>
                        </a:extLst>
                      </p:cNvPr>
                      <p:cNvPicPr>
                        <a:picLocks noChangeAspect="1"/>
                      </p:cNvPicPr>
                      <p:nvPr/>
                    </p:nvPicPr>
                    <p:blipFill>
                      <a:blip r:embed="rId7"/>
                      <a:stretch>
                        <a:fillRect/>
                      </a:stretch>
                    </p:blipFill>
                    <p:spPr>
                      <a:xfrm>
                        <a:off x="489492" y="3982715"/>
                        <a:ext cx="7714566" cy="2242922"/>
                      </a:xfrm>
                      <a:prstGeom prst="rect">
                        <a:avLst/>
                      </a:prstGeom>
                    </p:spPr>
                  </p:pic>
                  <p:sp>
                    <p:nvSpPr>
                      <p:cNvPr id="11" name="TextBox 10">
                        <a:extLst>
                          <a:ext uri="{FF2B5EF4-FFF2-40B4-BE49-F238E27FC236}">
                            <a16:creationId xmlns:a16="http://schemas.microsoft.com/office/drawing/2014/main" id="{2F65A2C5-5B3E-A59B-75C9-03AAD3A59BCB}"/>
                          </a:ext>
                        </a:extLst>
                      </p:cNvPr>
                      <p:cNvSpPr txBox="1"/>
                      <p:nvPr/>
                    </p:nvSpPr>
                    <p:spPr>
                      <a:xfrm>
                        <a:off x="562029" y="4032624"/>
                        <a:ext cx="3316580" cy="1077218"/>
                      </a:xfrm>
                      <a:prstGeom prst="rect">
                        <a:avLst/>
                      </a:prstGeom>
                      <a:solidFill>
                        <a:srgbClr val="E4EBDC"/>
                      </a:solidFill>
                    </p:spPr>
                    <p:txBody>
                      <a:bodyPr wrap="square" rtlCol="0">
                        <a:spAutoFit/>
                      </a:bodyPr>
                      <a:lstStyle/>
                      <a:p>
                        <a:r>
                          <a:rPr lang="en-GB" sz="1600">
                            <a:solidFill>
                              <a:srgbClr val="3B873C"/>
                            </a:solidFill>
                            <a:latin typeface="Colfax"/>
                          </a:rPr>
                          <a:t>IGNITION Living Lab established to explore and engage businesses and residents on the benefits of nature-based solutions.</a:t>
                        </a:r>
                      </a:p>
                    </p:txBody>
                  </p:sp>
                  <p:sp>
                    <p:nvSpPr>
                      <p:cNvPr id="12" name="TextBox 11">
                        <a:extLst>
                          <a:ext uri="{FF2B5EF4-FFF2-40B4-BE49-F238E27FC236}">
                            <a16:creationId xmlns:a16="http://schemas.microsoft.com/office/drawing/2014/main" id="{7C8ABB32-6778-0B4E-3973-28E698168DDE}"/>
                          </a:ext>
                        </a:extLst>
                      </p:cNvPr>
                      <p:cNvSpPr txBox="1"/>
                      <p:nvPr/>
                    </p:nvSpPr>
                    <p:spPr>
                      <a:xfrm>
                        <a:off x="562029" y="1764684"/>
                        <a:ext cx="2045108" cy="2062103"/>
                      </a:xfrm>
                      <a:prstGeom prst="rect">
                        <a:avLst/>
                      </a:prstGeom>
                      <a:solidFill>
                        <a:srgbClr val="E4EBDC"/>
                      </a:solidFill>
                    </p:spPr>
                    <p:txBody>
                      <a:bodyPr wrap="square" lIns="91440" tIns="45720" rIns="91440" bIns="45720" rtlCol="0" anchor="t">
                        <a:spAutoFit/>
                      </a:bodyPr>
                      <a:lstStyle/>
                      <a:p>
                        <a:r>
                          <a:rPr lang="en-GB" sz="1600">
                            <a:solidFill>
                              <a:srgbClr val="3B873C"/>
                            </a:solidFill>
                            <a:latin typeface="Colfax"/>
                          </a:rPr>
                          <a:t>Enhanced 140km of waterbodies  and delivered programme of activities to improve water management as part of the Natural Course project.</a:t>
                        </a:r>
                      </a:p>
                    </p:txBody>
                  </p:sp>
                </p:grpSp>
                <p:sp>
                  <p:nvSpPr>
                    <p:cNvPr id="16" name="TextBox 15">
                      <a:extLst>
                        <a:ext uri="{FF2B5EF4-FFF2-40B4-BE49-F238E27FC236}">
                          <a16:creationId xmlns:a16="http://schemas.microsoft.com/office/drawing/2014/main" id="{2CE60BE9-3813-B826-C705-C32EB7E30BB4}"/>
                        </a:ext>
                      </a:extLst>
                    </p:cNvPr>
                    <p:cNvSpPr txBox="1"/>
                    <p:nvPr/>
                  </p:nvSpPr>
                  <p:spPr>
                    <a:xfrm>
                      <a:off x="4542614" y="598601"/>
                      <a:ext cx="1719389" cy="2554545"/>
                    </a:xfrm>
                    <a:prstGeom prst="rect">
                      <a:avLst/>
                    </a:prstGeom>
                    <a:solidFill>
                      <a:srgbClr val="E4EBDC"/>
                    </a:solidFill>
                  </p:spPr>
                  <p:txBody>
                    <a:bodyPr wrap="square" lIns="91440" tIns="45720" rIns="91440" bIns="45720" rtlCol="0" anchor="t">
                      <a:spAutoFit/>
                    </a:bodyPr>
                    <a:lstStyle/>
                    <a:p>
                      <a:r>
                        <a:rPr lang="en-GB" sz="1600">
                          <a:solidFill>
                            <a:srgbClr val="3B873C"/>
                          </a:solidFill>
                          <a:latin typeface="Colfax"/>
                        </a:rPr>
                        <a:t>Legacy of the Natural Course and IGNITION projects built on through agreement and delivery of an Integrated Water Management Plan.</a:t>
                      </a:r>
                    </a:p>
                  </p:txBody>
                </p:sp>
                <p:sp>
                  <p:nvSpPr>
                    <p:cNvPr id="18" name="TextBox 17">
                      <a:extLst>
                        <a:ext uri="{FF2B5EF4-FFF2-40B4-BE49-F238E27FC236}">
                          <a16:creationId xmlns:a16="http://schemas.microsoft.com/office/drawing/2014/main" id="{8F7CF6D8-40B5-38EE-7CA6-C51F6D6BAB8C}"/>
                        </a:ext>
                      </a:extLst>
                    </p:cNvPr>
                    <p:cNvSpPr txBox="1"/>
                    <p:nvPr/>
                  </p:nvSpPr>
                  <p:spPr>
                    <a:xfrm>
                      <a:off x="6202204" y="1806487"/>
                      <a:ext cx="247376" cy="258311"/>
                    </a:xfrm>
                    <a:prstGeom prst="rect">
                      <a:avLst/>
                    </a:prstGeom>
                    <a:solidFill>
                      <a:srgbClr val="E4EBDC"/>
                    </a:solidFill>
                  </p:spPr>
                  <p:txBody>
                    <a:bodyPr wrap="square" rtlCol="0">
                      <a:spAutoFit/>
                    </a:bodyPr>
                    <a:lstStyle/>
                    <a:p>
                      <a:endParaRPr lang="en-GB" sz="1600">
                        <a:solidFill>
                          <a:srgbClr val="3B873C"/>
                        </a:solidFill>
                        <a:latin typeface="Colfax"/>
                      </a:endParaRPr>
                    </a:p>
                  </p:txBody>
                </p:sp>
              </p:grpSp>
            </p:grpSp>
            <p:sp>
              <p:nvSpPr>
                <p:cNvPr id="22" name="TextBox 21">
                  <a:extLst>
                    <a:ext uri="{FF2B5EF4-FFF2-40B4-BE49-F238E27FC236}">
                      <a16:creationId xmlns:a16="http://schemas.microsoft.com/office/drawing/2014/main" id="{0BF8BBEC-AEF5-F1F2-2D0D-48DDEF9E2E2E}"/>
                    </a:ext>
                  </a:extLst>
                </p:cNvPr>
                <p:cNvSpPr txBox="1"/>
                <p:nvPr/>
              </p:nvSpPr>
              <p:spPr>
                <a:xfrm>
                  <a:off x="4542614" y="4103738"/>
                  <a:ext cx="3409240" cy="1077218"/>
                </a:xfrm>
                <a:prstGeom prst="rect">
                  <a:avLst/>
                </a:prstGeom>
                <a:solidFill>
                  <a:srgbClr val="E4EBDC"/>
                </a:solidFill>
              </p:spPr>
              <p:txBody>
                <a:bodyPr wrap="square" rtlCol="0">
                  <a:spAutoFit/>
                </a:bodyPr>
                <a:lstStyle/>
                <a:p>
                  <a:r>
                    <a:rPr lang="en-GB" sz="1600">
                      <a:solidFill>
                        <a:srgbClr val="3B873C"/>
                      </a:solidFill>
                      <a:latin typeface="Colfax"/>
                    </a:rPr>
                    <a:t>Greater Manchester Natural Capital Investment Plan launched and GM wide approach to Biodiversity Net Gain implemented.</a:t>
                  </a:r>
                </a:p>
              </p:txBody>
            </p:sp>
          </p:grpSp>
        </p:grpSp>
        <p:pic>
          <p:nvPicPr>
            <p:cNvPr id="15" name="Picture 14">
              <a:extLst>
                <a:ext uri="{FF2B5EF4-FFF2-40B4-BE49-F238E27FC236}">
                  <a16:creationId xmlns:a16="http://schemas.microsoft.com/office/drawing/2014/main" id="{3A71C162-F27B-6074-DDE4-2D87B1330245}"/>
                </a:ext>
              </a:extLst>
            </p:cNvPr>
            <p:cNvPicPr>
              <a:picLocks noChangeAspect="1"/>
            </p:cNvPicPr>
            <p:nvPr/>
          </p:nvPicPr>
          <p:blipFill>
            <a:blip r:embed="rId8"/>
            <a:stretch>
              <a:fillRect/>
            </a:stretch>
          </p:blipFill>
          <p:spPr>
            <a:xfrm>
              <a:off x="6722234" y="529475"/>
              <a:ext cx="5188836" cy="1491098"/>
            </a:xfrm>
            <a:prstGeom prst="rect">
              <a:avLst/>
            </a:prstGeom>
          </p:spPr>
        </p:pic>
        <p:grpSp>
          <p:nvGrpSpPr>
            <p:cNvPr id="28" name="Group 27">
              <a:extLst>
                <a:ext uri="{FF2B5EF4-FFF2-40B4-BE49-F238E27FC236}">
                  <a16:creationId xmlns:a16="http://schemas.microsoft.com/office/drawing/2014/main" id="{01B08141-6CDD-1FD6-3163-EFBC6E14E220}"/>
                </a:ext>
              </a:extLst>
            </p:cNvPr>
            <p:cNvGrpSpPr/>
            <p:nvPr/>
          </p:nvGrpSpPr>
          <p:grpSpPr>
            <a:xfrm>
              <a:off x="6726292" y="527442"/>
              <a:ext cx="5151727" cy="1466389"/>
              <a:chOff x="6726292" y="527442"/>
              <a:chExt cx="5151727" cy="1466389"/>
            </a:xfrm>
          </p:grpSpPr>
          <p:sp>
            <p:nvSpPr>
              <p:cNvPr id="27" name="TextBox 26">
                <a:extLst>
                  <a:ext uri="{FF2B5EF4-FFF2-40B4-BE49-F238E27FC236}">
                    <a16:creationId xmlns:a16="http://schemas.microsoft.com/office/drawing/2014/main" id="{1A7DB01B-F3D2-82AC-6C6F-6992A57193D1}"/>
                  </a:ext>
                </a:extLst>
              </p:cNvPr>
              <p:cNvSpPr txBox="1"/>
              <p:nvPr/>
            </p:nvSpPr>
            <p:spPr>
              <a:xfrm>
                <a:off x="6726292" y="527442"/>
                <a:ext cx="5151727" cy="1466389"/>
              </a:xfrm>
              <a:prstGeom prst="rect">
                <a:avLst/>
              </a:prstGeom>
              <a:solidFill>
                <a:srgbClr val="3B873C"/>
              </a:solidFill>
            </p:spPr>
            <p:txBody>
              <a:bodyPr wrap="square" lIns="91440" tIns="45720" rIns="91440" bIns="45720" rtlCol="0" anchor="t">
                <a:spAutoFit/>
              </a:bodyPr>
              <a:lstStyle/>
              <a:p>
                <a:endParaRPr lang="en-GB" sz="7200">
                  <a:solidFill>
                    <a:schemeClr val="bg1"/>
                  </a:solidFill>
                  <a:latin typeface="Colfax Black" panose="020B0503000000020004" pitchFamily="34" charset="0"/>
                </a:endParaRPr>
              </a:p>
            </p:txBody>
          </p:sp>
          <p:sp>
            <p:nvSpPr>
              <p:cNvPr id="2" name="TextBox 1">
                <a:extLst>
                  <a:ext uri="{FF2B5EF4-FFF2-40B4-BE49-F238E27FC236}">
                    <a16:creationId xmlns:a16="http://schemas.microsoft.com/office/drawing/2014/main" id="{D0230AFD-A978-B6E5-F0E6-5E6EABB38D61}"/>
                  </a:ext>
                </a:extLst>
              </p:cNvPr>
              <p:cNvSpPr txBox="1"/>
              <p:nvPr/>
            </p:nvSpPr>
            <p:spPr>
              <a:xfrm>
                <a:off x="6798301" y="578744"/>
                <a:ext cx="2107941" cy="1384995"/>
              </a:xfrm>
              <a:prstGeom prst="rect">
                <a:avLst/>
              </a:prstGeom>
              <a:solidFill>
                <a:srgbClr val="3B873C"/>
              </a:solidFill>
            </p:spPr>
            <p:txBody>
              <a:bodyPr wrap="square" lIns="91440" tIns="45720" rIns="91440" bIns="45720" rtlCol="0" anchor="t">
                <a:spAutoFit/>
              </a:bodyPr>
              <a:lstStyle/>
              <a:p>
                <a:r>
                  <a:rPr lang="en-GB" sz="1200">
                    <a:solidFill>
                      <a:schemeClr val="bg1"/>
                    </a:solidFill>
                    <a:latin typeface="Colfax"/>
                  </a:rPr>
                  <a:t>Over £6.3m into environmental projects, including £5.5m delivered through the Greater Manchester Environment Fund and over 100 community-led Green Space Fund projects</a:t>
                </a:r>
              </a:p>
            </p:txBody>
          </p:sp>
          <p:sp>
            <p:nvSpPr>
              <p:cNvPr id="26" name="TextBox 25">
                <a:extLst>
                  <a:ext uri="{FF2B5EF4-FFF2-40B4-BE49-F238E27FC236}">
                    <a16:creationId xmlns:a16="http://schemas.microsoft.com/office/drawing/2014/main" id="{CDA29A69-8DEB-FF2B-6902-7E4FE83960DA}"/>
                  </a:ext>
                </a:extLst>
              </p:cNvPr>
              <p:cNvSpPr txBox="1"/>
              <p:nvPr/>
            </p:nvSpPr>
            <p:spPr>
              <a:xfrm>
                <a:off x="8807088" y="793502"/>
                <a:ext cx="3070931" cy="1200329"/>
              </a:xfrm>
              <a:prstGeom prst="rect">
                <a:avLst/>
              </a:prstGeom>
              <a:solidFill>
                <a:srgbClr val="3B873C"/>
              </a:solidFill>
            </p:spPr>
            <p:txBody>
              <a:bodyPr wrap="square" lIns="91440" tIns="45720" rIns="91440" bIns="45720" rtlCol="0" anchor="t">
                <a:spAutoFit/>
              </a:bodyPr>
              <a:lstStyle/>
              <a:p>
                <a:r>
                  <a:rPr lang="en-GB" sz="7200">
                    <a:solidFill>
                      <a:schemeClr val="bg1"/>
                    </a:solidFill>
                    <a:latin typeface="Colfax Black" panose="020B0503000000020004" pitchFamily="34" charset="0"/>
                  </a:rPr>
                  <a:t>£6.3m</a:t>
                </a:r>
              </a:p>
            </p:txBody>
          </p:sp>
        </p:grpSp>
      </p:grpSp>
    </p:spTree>
    <p:extLst>
      <p:ext uri="{BB962C8B-B14F-4D97-AF65-F5344CB8AC3E}">
        <p14:creationId xmlns:p14="http://schemas.microsoft.com/office/powerpoint/2010/main" val="391443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p:txBody>
          <a:bodyPr>
            <a:normAutofit fontScale="90000"/>
          </a:bodyPr>
          <a:lstStyle/>
          <a:p>
            <a:r>
              <a:rPr lang="en-US">
                <a:latin typeface="Arial"/>
                <a:cs typeface="Arial"/>
              </a:rPr>
              <a:t>Circular Economy and Waste</a:t>
            </a:r>
            <a:endParaRPr lang="en-US"/>
          </a:p>
        </p:txBody>
      </p:sp>
      <p:sp>
        <p:nvSpPr>
          <p:cNvPr id="3" name="Content Placeholder 2">
            <a:extLst>
              <a:ext uri="{FF2B5EF4-FFF2-40B4-BE49-F238E27FC236}">
                <a16:creationId xmlns:a16="http://schemas.microsoft.com/office/drawing/2014/main" id="{9AD1A8DC-C555-CD46-91C9-64A4B561943B}"/>
              </a:ext>
            </a:extLst>
          </p:cNvPr>
          <p:cNvSpPr>
            <a:spLocks noGrp="1"/>
          </p:cNvSpPr>
          <p:nvPr>
            <p:ph idx="1"/>
          </p:nvPr>
        </p:nvSpPr>
        <p:spPr>
          <a:xfrm>
            <a:off x="423804" y="2470250"/>
            <a:ext cx="6431521" cy="3191085"/>
          </a:xfrm>
        </p:spPr>
        <p:txBody>
          <a:bodyPr vert="horz" lIns="91440" tIns="45720" rIns="91440" bIns="45720" rtlCol="0" anchor="t">
            <a:noAutofit/>
          </a:bodyPr>
          <a:lstStyle/>
          <a:p>
            <a:pPr marL="285750" indent="-285750">
              <a:buChar char="•"/>
            </a:pPr>
            <a:r>
              <a:rPr lang="en-US" sz="2000">
                <a:latin typeface="Arial"/>
                <a:ea typeface="Calibri"/>
                <a:cs typeface="Calibri"/>
              </a:rPr>
              <a:t>Increase the rate of transition to a circular economy through an industry approach primarily focusing on construction, food, plastics (including packaging) and textiles </a:t>
            </a:r>
            <a:endParaRPr lang="en-US" sz="2000"/>
          </a:p>
          <a:p>
            <a:pPr marL="285750" indent="-285750">
              <a:buChar char="•"/>
            </a:pPr>
            <a:r>
              <a:rPr lang="en-US" sz="2000">
                <a:latin typeface="Arial"/>
                <a:ea typeface="Calibri"/>
                <a:cs typeface="Calibri"/>
              </a:rPr>
              <a:t>Deliver policies and </a:t>
            </a:r>
            <a:r>
              <a:rPr lang="en-US" sz="2000" err="1">
                <a:latin typeface="Arial"/>
                <a:ea typeface="Calibri"/>
                <a:cs typeface="Calibri"/>
              </a:rPr>
              <a:t>programmes</a:t>
            </a:r>
            <a:r>
              <a:rPr lang="en-US" sz="2000">
                <a:latin typeface="Arial"/>
                <a:ea typeface="Calibri"/>
                <a:cs typeface="Calibri"/>
              </a:rPr>
              <a:t> to make carbon reduction actions and sustainable lifestyles attractive </a:t>
            </a:r>
          </a:p>
          <a:p>
            <a:pPr marL="285750" indent="-285750">
              <a:buChar char="•"/>
            </a:pPr>
            <a:r>
              <a:rPr lang="en-US" sz="2000">
                <a:latin typeface="Arial"/>
                <a:cs typeface="Arial"/>
              </a:rPr>
              <a:t>Reduce the amount of waste in every waste stream by reducing consumption and increasing reuse, repair and redistribution</a:t>
            </a:r>
            <a:endParaRPr lang="en-US" sz="2000"/>
          </a:p>
          <a:p>
            <a:pPr marL="285750" indent="-285750">
              <a:buChar char="•"/>
            </a:pPr>
            <a:r>
              <a:rPr lang="en-US" sz="2000">
                <a:latin typeface="Arial"/>
                <a:ea typeface="Calibri"/>
                <a:cs typeface="Calibri"/>
              </a:rPr>
              <a:t>Develop and implement the Greater Manchester Resource and Waste Strategy </a:t>
            </a:r>
            <a:endParaRPr lang="en-US" sz="2000">
              <a:ea typeface="Calibri"/>
              <a:cs typeface="Calibri"/>
            </a:endParaRPr>
          </a:p>
        </p:txBody>
      </p:sp>
      <p:pic>
        <p:nvPicPr>
          <p:cNvPr id="13" name="Picture Placeholder 12">
            <a:extLst>
              <a:ext uri="{FF2B5EF4-FFF2-40B4-BE49-F238E27FC236}">
                <a16:creationId xmlns:a16="http://schemas.microsoft.com/office/drawing/2014/main" id="{800526FC-BA9F-4C48-48B3-FDEF4EEE566A}"/>
              </a:ext>
            </a:extLst>
          </p:cNvPr>
          <p:cNvPicPr>
            <a:picLocks noGrp="1" noChangeAspect="1"/>
          </p:cNvPicPr>
          <p:nvPr>
            <p:ph type="pic" sz="quarter" idx="10"/>
          </p:nvPr>
        </p:nvPicPr>
        <p:blipFill>
          <a:blip r:embed="rId3"/>
          <a:srcRect l="12488" r="12488"/>
          <a:stretch/>
        </p:blipFill>
        <p:spPr/>
      </p:pic>
    </p:spTree>
    <p:extLst>
      <p:ext uri="{BB962C8B-B14F-4D97-AF65-F5344CB8AC3E}">
        <p14:creationId xmlns:p14="http://schemas.microsoft.com/office/powerpoint/2010/main" val="241724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AFC6C-FED0-B217-2075-89D4271D5752}"/>
              </a:ext>
            </a:extLst>
          </p:cNvPr>
          <p:cNvPicPr>
            <a:picLocks noChangeAspect="1"/>
          </p:cNvPicPr>
          <p:nvPr/>
        </p:nvPicPr>
        <p:blipFill>
          <a:blip r:embed="rId3"/>
          <a:stretch>
            <a:fillRect/>
          </a:stretch>
        </p:blipFill>
        <p:spPr>
          <a:xfrm>
            <a:off x="5276591" y="364455"/>
            <a:ext cx="3321104" cy="1882218"/>
          </a:xfrm>
          <a:prstGeom prst="rect">
            <a:avLst/>
          </a:prstGeom>
        </p:spPr>
      </p:pic>
      <p:pic>
        <p:nvPicPr>
          <p:cNvPr id="6" name="Picture 5">
            <a:extLst>
              <a:ext uri="{FF2B5EF4-FFF2-40B4-BE49-F238E27FC236}">
                <a16:creationId xmlns:a16="http://schemas.microsoft.com/office/drawing/2014/main" id="{08BA2750-08FC-2E10-DB33-0FD6989FD53C}"/>
              </a:ext>
            </a:extLst>
          </p:cNvPr>
          <p:cNvPicPr>
            <a:picLocks noChangeAspect="1"/>
          </p:cNvPicPr>
          <p:nvPr/>
        </p:nvPicPr>
        <p:blipFill>
          <a:blip r:embed="rId4"/>
          <a:stretch>
            <a:fillRect/>
          </a:stretch>
        </p:blipFill>
        <p:spPr>
          <a:xfrm>
            <a:off x="5251806" y="4219935"/>
            <a:ext cx="6554679" cy="1950417"/>
          </a:xfrm>
          <a:prstGeom prst="rect">
            <a:avLst/>
          </a:prstGeom>
        </p:spPr>
      </p:pic>
      <p:pic>
        <p:nvPicPr>
          <p:cNvPr id="9" name="Picture 8">
            <a:extLst>
              <a:ext uri="{FF2B5EF4-FFF2-40B4-BE49-F238E27FC236}">
                <a16:creationId xmlns:a16="http://schemas.microsoft.com/office/drawing/2014/main" id="{C313DE03-050E-1E59-6DB3-88FC0E06ABF6}"/>
              </a:ext>
            </a:extLst>
          </p:cNvPr>
          <p:cNvPicPr>
            <a:picLocks noChangeAspect="1"/>
          </p:cNvPicPr>
          <p:nvPr/>
        </p:nvPicPr>
        <p:blipFill>
          <a:blip r:embed="rId5"/>
          <a:srcRect l="50853"/>
          <a:stretch/>
        </p:blipFill>
        <p:spPr>
          <a:xfrm>
            <a:off x="2289312" y="353082"/>
            <a:ext cx="2984888" cy="3527373"/>
          </a:xfrm>
          <a:prstGeom prst="rect">
            <a:avLst/>
          </a:prstGeom>
        </p:spPr>
      </p:pic>
      <p:pic>
        <p:nvPicPr>
          <p:cNvPr id="15" name="Picture 14">
            <a:extLst>
              <a:ext uri="{FF2B5EF4-FFF2-40B4-BE49-F238E27FC236}">
                <a16:creationId xmlns:a16="http://schemas.microsoft.com/office/drawing/2014/main" id="{1DD2E6A9-DBAE-79B0-64F1-B37C664181CA}"/>
              </a:ext>
            </a:extLst>
          </p:cNvPr>
          <p:cNvPicPr>
            <a:picLocks noChangeAspect="1"/>
          </p:cNvPicPr>
          <p:nvPr/>
        </p:nvPicPr>
        <p:blipFill>
          <a:blip r:embed="rId6"/>
          <a:stretch>
            <a:fillRect/>
          </a:stretch>
        </p:blipFill>
        <p:spPr>
          <a:xfrm>
            <a:off x="5264039" y="2231314"/>
            <a:ext cx="3421740" cy="1989948"/>
          </a:xfrm>
          <a:prstGeom prst="rect">
            <a:avLst/>
          </a:prstGeom>
        </p:spPr>
      </p:pic>
      <p:pic>
        <p:nvPicPr>
          <p:cNvPr id="18" name="Picture 17">
            <a:extLst>
              <a:ext uri="{FF2B5EF4-FFF2-40B4-BE49-F238E27FC236}">
                <a16:creationId xmlns:a16="http://schemas.microsoft.com/office/drawing/2014/main" id="{9B25A798-6124-8F3D-6A3B-22933FD8CED8}"/>
              </a:ext>
            </a:extLst>
          </p:cNvPr>
          <p:cNvPicPr>
            <a:picLocks noChangeAspect="1"/>
          </p:cNvPicPr>
          <p:nvPr/>
        </p:nvPicPr>
        <p:blipFill>
          <a:blip r:embed="rId7"/>
          <a:srcRect r="4667"/>
          <a:stretch/>
        </p:blipFill>
        <p:spPr>
          <a:xfrm>
            <a:off x="8598279" y="2235211"/>
            <a:ext cx="3220439" cy="1989948"/>
          </a:xfrm>
          <a:prstGeom prst="rect">
            <a:avLst/>
          </a:prstGeom>
        </p:spPr>
      </p:pic>
      <p:pic>
        <p:nvPicPr>
          <p:cNvPr id="22" name="Picture 21">
            <a:extLst>
              <a:ext uri="{FF2B5EF4-FFF2-40B4-BE49-F238E27FC236}">
                <a16:creationId xmlns:a16="http://schemas.microsoft.com/office/drawing/2014/main" id="{1E44DD61-B12E-639D-A5C2-53FA81E612BE}"/>
              </a:ext>
            </a:extLst>
          </p:cNvPr>
          <p:cNvPicPr>
            <a:picLocks noChangeAspect="1"/>
          </p:cNvPicPr>
          <p:nvPr/>
        </p:nvPicPr>
        <p:blipFill>
          <a:blip r:embed="rId8"/>
          <a:stretch>
            <a:fillRect/>
          </a:stretch>
        </p:blipFill>
        <p:spPr>
          <a:xfrm>
            <a:off x="1339507" y="3884352"/>
            <a:ext cx="3933825" cy="2286000"/>
          </a:xfrm>
          <a:prstGeom prst="rect">
            <a:avLst/>
          </a:prstGeom>
        </p:spPr>
      </p:pic>
      <p:pic>
        <p:nvPicPr>
          <p:cNvPr id="25" name="Picture 24">
            <a:extLst>
              <a:ext uri="{FF2B5EF4-FFF2-40B4-BE49-F238E27FC236}">
                <a16:creationId xmlns:a16="http://schemas.microsoft.com/office/drawing/2014/main" id="{1281B05B-0460-E4CF-FC0C-7FA9A5FB7908}"/>
              </a:ext>
            </a:extLst>
          </p:cNvPr>
          <p:cNvPicPr>
            <a:picLocks noChangeAspect="1"/>
          </p:cNvPicPr>
          <p:nvPr/>
        </p:nvPicPr>
        <p:blipFill>
          <a:blip r:embed="rId9"/>
          <a:stretch>
            <a:fillRect/>
          </a:stretch>
        </p:blipFill>
        <p:spPr>
          <a:xfrm>
            <a:off x="148882" y="359307"/>
            <a:ext cx="2077361" cy="1944410"/>
          </a:xfrm>
          <a:prstGeom prst="rect">
            <a:avLst/>
          </a:prstGeom>
        </p:spPr>
      </p:pic>
    </p:spTree>
    <p:extLst>
      <p:ext uri="{BB962C8B-B14F-4D97-AF65-F5344CB8AC3E}">
        <p14:creationId xmlns:p14="http://schemas.microsoft.com/office/powerpoint/2010/main" val="311035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p:txBody>
          <a:bodyPr>
            <a:normAutofit/>
          </a:bodyPr>
          <a:lstStyle/>
          <a:p>
            <a:r>
              <a:rPr lang="en-US">
                <a:latin typeface="Arial"/>
                <a:cs typeface="Arial"/>
              </a:rPr>
              <a:t>Economy </a:t>
            </a:r>
            <a:endParaRPr lang="en-US"/>
          </a:p>
        </p:txBody>
      </p:sp>
      <p:sp>
        <p:nvSpPr>
          <p:cNvPr id="3" name="Content Placeholder 2">
            <a:extLst>
              <a:ext uri="{FF2B5EF4-FFF2-40B4-BE49-F238E27FC236}">
                <a16:creationId xmlns:a16="http://schemas.microsoft.com/office/drawing/2014/main" id="{9AD1A8DC-C555-CD46-91C9-64A4B561943B}"/>
              </a:ext>
            </a:extLst>
          </p:cNvPr>
          <p:cNvSpPr>
            <a:spLocks noGrp="1"/>
          </p:cNvSpPr>
          <p:nvPr>
            <p:ph idx="1"/>
          </p:nvPr>
        </p:nvSpPr>
        <p:spPr>
          <a:xfrm>
            <a:off x="437173" y="2363303"/>
            <a:ext cx="5963627" cy="3404979"/>
          </a:xfrm>
        </p:spPr>
        <p:txBody>
          <a:bodyPr vert="horz" lIns="91440" tIns="45720" rIns="91440" bIns="45720" rtlCol="0" anchor="t">
            <a:noAutofit/>
          </a:bodyPr>
          <a:lstStyle/>
          <a:p>
            <a:pPr marL="171450" indent="-171450">
              <a:buChar char="•"/>
            </a:pPr>
            <a:r>
              <a:rPr lang="en-US" sz="1800">
                <a:latin typeface="Arial"/>
                <a:cs typeface="Arial"/>
              </a:rPr>
              <a:t>Increase the number of businesses which are more resource efficient, reducing their operating costs, impact on nature and carbon emissions and sustainably innovating their products, processes and services</a:t>
            </a:r>
            <a:endParaRPr lang="en-US" sz="1800"/>
          </a:p>
          <a:p>
            <a:pPr marL="171450" indent="-171450">
              <a:buChar char="•"/>
            </a:pPr>
            <a:r>
              <a:rPr lang="en-US" sz="1800">
                <a:latin typeface="Arial"/>
                <a:cs typeface="Arial"/>
              </a:rPr>
              <a:t>Increase the resilience of supply chains, managing and mitigating risks from a changing climate</a:t>
            </a:r>
          </a:p>
          <a:p>
            <a:pPr marL="171450" indent="-171450">
              <a:buChar char="•"/>
            </a:pPr>
            <a:r>
              <a:rPr lang="en-US" sz="1800">
                <a:latin typeface="Arial"/>
                <a:cs typeface="Arial"/>
              </a:rPr>
              <a:t>Increase the size and productivity of GM’s Environment &amp; Low Carbon sector, creating secure, good quality jobs for our residents</a:t>
            </a:r>
            <a:endParaRPr lang="en-US" sz="1800"/>
          </a:p>
          <a:p>
            <a:pPr marL="171450" indent="-171450">
              <a:buChar char="•"/>
            </a:pPr>
            <a:r>
              <a:rPr lang="en-US" sz="1800">
                <a:latin typeface="Arial"/>
                <a:cs typeface="Arial"/>
              </a:rPr>
              <a:t>Increase the number of residents who have the skills needed to work in the greener economy</a:t>
            </a:r>
            <a:endParaRPr lang="en-US" sz="1800"/>
          </a:p>
          <a:p>
            <a:pPr marL="171450" indent="-171450">
              <a:buChar char="•"/>
            </a:pPr>
            <a:endParaRPr lang="en-US" sz="1800"/>
          </a:p>
        </p:txBody>
      </p:sp>
      <p:pic>
        <p:nvPicPr>
          <p:cNvPr id="4" name="Picture Placeholder 3">
            <a:extLst>
              <a:ext uri="{FF2B5EF4-FFF2-40B4-BE49-F238E27FC236}">
                <a16:creationId xmlns:a16="http://schemas.microsoft.com/office/drawing/2014/main" id="{962F4104-88EE-F75F-9F9E-222E2642CE11}"/>
              </a:ext>
            </a:extLst>
          </p:cNvPr>
          <p:cNvPicPr>
            <a:picLocks noGrp="1" noChangeAspect="1"/>
          </p:cNvPicPr>
          <p:nvPr>
            <p:ph type="pic" sz="quarter" idx="10"/>
          </p:nvPr>
        </p:nvPicPr>
        <p:blipFill>
          <a:blip r:embed="rId3"/>
          <a:srcRect l="763" r="763"/>
          <a:stretch>
            <a:fillRect/>
          </a:stretch>
        </p:blipFill>
        <p:spPr>
          <a:prstGeom prst="rect">
            <a:avLst/>
          </a:prstGeom>
        </p:spPr>
      </p:pic>
    </p:spTree>
    <p:extLst>
      <p:ext uri="{BB962C8B-B14F-4D97-AF65-F5344CB8AC3E}">
        <p14:creationId xmlns:p14="http://schemas.microsoft.com/office/powerpoint/2010/main" val="1014762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6EEE-C013-7D50-E803-FA40168CC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F79A2-BB0A-4D7D-A9D1-BFB6C712FE47}"/>
              </a:ext>
            </a:extLst>
          </p:cNvPr>
          <p:cNvSpPr>
            <a:spLocks noGrp="1"/>
          </p:cNvSpPr>
          <p:nvPr>
            <p:ph type="title"/>
          </p:nvPr>
        </p:nvSpPr>
        <p:spPr>
          <a:xfrm>
            <a:off x="8952746" y="1942382"/>
            <a:ext cx="3089000" cy="953138"/>
          </a:xfrm>
        </p:spPr>
        <p:txBody>
          <a:bodyPr>
            <a:normAutofit fontScale="90000"/>
          </a:bodyPr>
          <a:lstStyle/>
          <a:p>
            <a:r>
              <a:rPr lang="en-US" dirty="0">
                <a:latin typeface="Arial"/>
                <a:cs typeface="Arial"/>
              </a:rPr>
              <a:t>Low Carbon Sector Development</a:t>
            </a:r>
            <a:endParaRPr lang="en-US" dirty="0"/>
          </a:p>
        </p:txBody>
      </p:sp>
      <p:pic>
        <p:nvPicPr>
          <p:cNvPr id="9" name="Picture 8">
            <a:extLst>
              <a:ext uri="{FF2B5EF4-FFF2-40B4-BE49-F238E27FC236}">
                <a16:creationId xmlns:a16="http://schemas.microsoft.com/office/drawing/2014/main" id="{8468506C-B641-3A87-E689-FEDF7B7BE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98" y="1414399"/>
            <a:ext cx="8302421" cy="4699432"/>
          </a:xfrm>
          <a:prstGeom prst="rect">
            <a:avLst/>
          </a:prstGeom>
          <a:noFill/>
          <a:ln>
            <a:solidFill>
              <a:schemeClr val="tx1"/>
            </a:solidFill>
          </a:ln>
        </p:spPr>
      </p:pic>
    </p:spTree>
    <p:extLst>
      <p:ext uri="{BB962C8B-B14F-4D97-AF65-F5344CB8AC3E}">
        <p14:creationId xmlns:p14="http://schemas.microsoft.com/office/powerpoint/2010/main" val="4028062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95C6D59-54DB-3F55-2588-8D628C59DE2C}"/>
              </a:ext>
            </a:extLst>
          </p:cNvPr>
          <p:cNvPicPr>
            <a:picLocks noChangeAspect="1"/>
          </p:cNvPicPr>
          <p:nvPr/>
        </p:nvPicPr>
        <p:blipFill>
          <a:blip r:embed="rId3"/>
          <a:stretch>
            <a:fillRect/>
          </a:stretch>
        </p:blipFill>
        <p:spPr>
          <a:xfrm>
            <a:off x="268447" y="839458"/>
            <a:ext cx="10846661" cy="5912250"/>
          </a:xfrm>
          <a:prstGeom prst="rect">
            <a:avLst/>
          </a:prstGeom>
        </p:spPr>
      </p:pic>
      <p:sp>
        <p:nvSpPr>
          <p:cNvPr id="20" name="Title 4">
            <a:extLst>
              <a:ext uri="{FF2B5EF4-FFF2-40B4-BE49-F238E27FC236}">
                <a16:creationId xmlns:a16="http://schemas.microsoft.com/office/drawing/2014/main" id="{BF5D9D72-8FDF-2757-BE6A-3DD5D6893C62}"/>
              </a:ext>
            </a:extLst>
          </p:cNvPr>
          <p:cNvSpPr txBox="1">
            <a:spLocks/>
          </p:cNvSpPr>
          <p:nvPr/>
        </p:nvSpPr>
        <p:spPr>
          <a:xfrm>
            <a:off x="-814162" y="-87165"/>
            <a:ext cx="11017824" cy="9266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What it will look like if we succeed</a:t>
            </a:r>
          </a:p>
        </p:txBody>
      </p:sp>
    </p:spTree>
    <p:extLst>
      <p:ext uri="{BB962C8B-B14F-4D97-AF65-F5344CB8AC3E}">
        <p14:creationId xmlns:p14="http://schemas.microsoft.com/office/powerpoint/2010/main" val="304637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a:xfrm>
            <a:off x="472751" y="1479897"/>
            <a:ext cx="10566063" cy="953138"/>
          </a:xfrm>
        </p:spPr>
        <p:txBody>
          <a:bodyPr>
            <a:normAutofit fontScale="90000"/>
          </a:bodyPr>
          <a:lstStyle/>
          <a:p>
            <a:r>
              <a:rPr lang="en-US"/>
              <a:t>Our vision: The 5-Year Environment Plan 2025-2030</a:t>
            </a:r>
            <a:endParaRPr lang="en-US">
              <a:latin typeface="Arial"/>
              <a:cs typeface="Arial"/>
            </a:endParaRPr>
          </a:p>
        </p:txBody>
      </p:sp>
      <p:sp>
        <p:nvSpPr>
          <p:cNvPr id="3" name="Content Placeholder 2">
            <a:extLst>
              <a:ext uri="{FF2B5EF4-FFF2-40B4-BE49-F238E27FC236}">
                <a16:creationId xmlns:a16="http://schemas.microsoft.com/office/drawing/2014/main" id="{9AD1A8DC-C555-CD46-91C9-64A4B561943B}"/>
              </a:ext>
            </a:extLst>
          </p:cNvPr>
          <p:cNvSpPr>
            <a:spLocks noGrp="1"/>
          </p:cNvSpPr>
          <p:nvPr>
            <p:ph idx="1"/>
          </p:nvPr>
        </p:nvSpPr>
        <p:spPr>
          <a:xfrm>
            <a:off x="472751" y="2433035"/>
            <a:ext cx="7483151" cy="3548057"/>
          </a:xfrm>
        </p:spPr>
        <p:txBody>
          <a:bodyPr vert="horz" lIns="91440" tIns="45720" rIns="91440" bIns="45720" rtlCol="0" anchor="t">
            <a:normAutofit fontScale="92500"/>
          </a:bodyPr>
          <a:lstStyle/>
          <a:p>
            <a:pPr>
              <a:lnSpc>
                <a:spcPct val="120000"/>
              </a:lnSpc>
              <a:spcBef>
                <a:spcPts val="0"/>
              </a:spcBef>
              <a:defRPr/>
            </a:pPr>
            <a:r>
              <a:rPr lang="en-US" sz="2800" b="1">
                <a:latin typeface="Arial"/>
                <a:ea typeface="+mn-lt"/>
                <a:cs typeface="Arial"/>
              </a:rPr>
              <a:t>Vision - </a:t>
            </a:r>
            <a:r>
              <a:rPr lang="en-US" sz="2400">
                <a:latin typeface="Arial"/>
                <a:ea typeface="+mn-lt"/>
                <a:cs typeface="Arial"/>
              </a:rPr>
              <a:t>To create a nature-rich and carbon-neutral city region where all citizens have access to affordable renewable energy, warm climate-resilient homes, high-quality blue and green spaces, healthy and locally produced food, and a reliable, integrated, inclusive, sustainable and affordable transport system. </a:t>
            </a:r>
            <a:endParaRPr lang="en-US" sz="24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effectLst/>
              <a:uLnTx/>
              <a:uFillTx/>
            </a:endParaRPr>
          </a:p>
          <a:p>
            <a:pPr>
              <a:lnSpc>
                <a:spcPct val="100000"/>
              </a:lnSpc>
              <a:spcBef>
                <a:spcPts val="0"/>
              </a:spcBef>
              <a:defRPr/>
            </a:pPr>
            <a:r>
              <a:rPr lang="en-US" sz="2800" b="1">
                <a:latin typeface="Arial"/>
                <a:cs typeface="Arial"/>
              </a:rPr>
              <a:t>Target - </a:t>
            </a:r>
            <a:r>
              <a:rPr lang="en-US" sz="2400">
                <a:latin typeface="Arial"/>
                <a:cs typeface="Arial"/>
              </a:rPr>
              <a:t>To achieve a carbon-neutral city region </a:t>
            </a:r>
            <a:r>
              <a:rPr kumimoji="0" lang="en-US" sz="2400" i="0" u="none" strike="noStrike" kern="1200" cap="none" spc="0" normalizeH="0" baseline="0" noProof="0">
                <a:ln>
                  <a:noFill/>
                </a:ln>
                <a:effectLst/>
                <a:uLnTx/>
                <a:uFillTx/>
                <a:latin typeface="Arial"/>
                <a:cs typeface="Arial"/>
              </a:rPr>
              <a:t>by 2038</a:t>
            </a:r>
            <a:r>
              <a:rPr lang="en-US" sz="2200">
                <a:latin typeface="Arial"/>
                <a:cs typeface="Arial"/>
              </a:rPr>
              <a:t>.</a:t>
            </a:r>
          </a:p>
          <a:p>
            <a:endParaRPr lang="en-US"/>
          </a:p>
        </p:txBody>
      </p:sp>
      <p:pic>
        <p:nvPicPr>
          <p:cNvPr id="14" name="Picture Placeholder 13" descr="A city with many buildings&#10;&#10;Description automatically generated">
            <a:extLst>
              <a:ext uri="{FF2B5EF4-FFF2-40B4-BE49-F238E27FC236}">
                <a16:creationId xmlns:a16="http://schemas.microsoft.com/office/drawing/2014/main" id="{45788CF4-AF5A-58F1-ADF8-BFA656C4CCD1}"/>
              </a:ext>
            </a:extLst>
          </p:cNvPr>
          <p:cNvPicPr>
            <a:picLocks noGrp="1" noChangeAspect="1"/>
          </p:cNvPicPr>
          <p:nvPr>
            <p:ph type="pic" sz="quarter" idx="10"/>
          </p:nvPr>
        </p:nvPicPr>
        <p:blipFill>
          <a:blip r:embed="rId3"/>
          <a:srcRect l="16614" r="16614"/>
          <a:stretch>
            <a:fillRect/>
          </a:stretch>
        </p:blipFill>
        <p:spPr>
          <a:xfrm>
            <a:off x="7955902" y="2282727"/>
            <a:ext cx="3931298" cy="3930014"/>
          </a:xfrm>
        </p:spPr>
      </p:pic>
    </p:spTree>
    <p:extLst>
      <p:ext uri="{BB962C8B-B14F-4D97-AF65-F5344CB8AC3E}">
        <p14:creationId xmlns:p14="http://schemas.microsoft.com/office/powerpoint/2010/main" val="4045614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9A7BB2D-3438-4B31-A43E-B23F1F5E8F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2" t="3563" r="2088" b="2556"/>
          <a:stretch/>
        </p:blipFill>
        <p:spPr>
          <a:xfrm>
            <a:off x="1513244" y="2805340"/>
            <a:ext cx="2466815" cy="1803656"/>
          </a:xfrm>
          <a:prstGeom prst="rect">
            <a:avLst/>
          </a:prstGeom>
        </p:spPr>
      </p:pic>
      <p:sp>
        <p:nvSpPr>
          <p:cNvPr id="16" name="Title 1">
            <a:extLst>
              <a:ext uri="{FF2B5EF4-FFF2-40B4-BE49-F238E27FC236}">
                <a16:creationId xmlns:a16="http://schemas.microsoft.com/office/drawing/2014/main" id="{8E9D245B-BA31-4C54-AD93-F3184086A14B}"/>
              </a:ext>
            </a:extLst>
          </p:cNvPr>
          <p:cNvSpPr txBox="1">
            <a:spLocks/>
          </p:cNvSpPr>
          <p:nvPr/>
        </p:nvSpPr>
        <p:spPr>
          <a:xfrm>
            <a:off x="1489628" y="2494500"/>
            <a:ext cx="2706153" cy="367281"/>
          </a:xfrm>
          <a:prstGeom prst="rect">
            <a:avLst/>
          </a:prstGeom>
        </p:spPr>
        <p:txBody>
          <a:bodyPr/>
          <a:lstStyle>
            <a:lvl1pPr algn="l" defTabSz="914400" rtl="0" eaLnBrk="1" latinLnBrk="0" hangingPunct="1">
              <a:lnSpc>
                <a:spcPct val="90000"/>
              </a:lnSpc>
              <a:spcBef>
                <a:spcPct val="0"/>
              </a:spcBef>
              <a:buNone/>
              <a:defRPr sz="5400" kern="1200">
                <a:solidFill>
                  <a:srgbClr val="5C5B5A"/>
                </a:solidFill>
                <a:latin typeface="+mj-lt"/>
                <a:ea typeface="+mj-ea"/>
                <a:cs typeface="+mj-cs"/>
              </a:defRPr>
            </a:lvl1pPr>
          </a:lstStyle>
          <a:p>
            <a:pPr defTabSz="727510">
              <a:defRPr/>
            </a:pPr>
            <a:r>
              <a:rPr lang="en-GB" sz="1273" b="1" dirty="0">
                <a:solidFill>
                  <a:srgbClr val="404040"/>
                </a:solidFill>
                <a:latin typeface="Calibri Light" panose="020F0302020204030204"/>
              </a:rPr>
              <a:t>Retrofit Analysis </a:t>
            </a:r>
          </a:p>
        </p:txBody>
      </p:sp>
      <p:sp>
        <p:nvSpPr>
          <p:cNvPr id="4" name="Rectangle 3">
            <a:extLst>
              <a:ext uri="{FF2B5EF4-FFF2-40B4-BE49-F238E27FC236}">
                <a16:creationId xmlns:a16="http://schemas.microsoft.com/office/drawing/2014/main" id="{ED0CA82F-9D84-4D10-B47E-8B806DBEE379}"/>
              </a:ext>
            </a:extLst>
          </p:cNvPr>
          <p:cNvSpPr/>
          <p:nvPr/>
        </p:nvSpPr>
        <p:spPr>
          <a:xfrm>
            <a:off x="1477030" y="2493939"/>
            <a:ext cx="2706147" cy="2147354"/>
          </a:xfrm>
          <a:prstGeom prst="rect">
            <a:avLst/>
          </a:prstGeom>
          <a:noFill/>
          <a:ln w="12700">
            <a:solidFill>
              <a:srgbClr val="32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2EE14C71-3F87-4DA0-A8EF-994158CF4BD4}"/>
              </a:ext>
            </a:extLst>
          </p:cNvPr>
          <p:cNvSpPr/>
          <p:nvPr/>
        </p:nvSpPr>
        <p:spPr>
          <a:xfrm>
            <a:off x="2677360" y="4066461"/>
            <a:ext cx="2508536" cy="2089292"/>
          </a:xfrm>
          <a:prstGeom prst="rect">
            <a:avLst/>
          </a:prstGeom>
          <a:solidFill>
            <a:schemeClr val="bg1"/>
          </a:solidFill>
          <a:ln w="12700">
            <a:solidFill>
              <a:srgbClr val="32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alibri" panose="020F0502020204030204"/>
            </a:endParaRPr>
          </a:p>
        </p:txBody>
      </p:sp>
      <p:sp>
        <p:nvSpPr>
          <p:cNvPr id="2" name="TextBox 1"/>
          <p:cNvSpPr txBox="1"/>
          <p:nvPr/>
        </p:nvSpPr>
        <p:spPr>
          <a:xfrm>
            <a:off x="1799430" y="940205"/>
            <a:ext cx="8105077" cy="446725"/>
          </a:xfrm>
          <a:prstGeom prst="rect">
            <a:avLst/>
          </a:prstGeom>
          <a:noFill/>
        </p:spPr>
        <p:txBody>
          <a:bodyPr wrap="square" lIns="0" tIns="0" rIns="0" bIns="0" rtlCol="0">
            <a:spAutoFit/>
          </a:bodyPr>
          <a:lstStyle/>
          <a:p>
            <a:pPr defTabSz="727510">
              <a:defRPr/>
            </a:pPr>
            <a:r>
              <a:rPr lang="en-GB" sz="2903" b="1" dirty="0">
                <a:latin typeface="Calibri" panose="020F0502020204030204" pitchFamily="34" charset="0"/>
                <a:ea typeface="Arial" charset="0"/>
                <a:cs typeface="Calibri" panose="020F0502020204030204" pitchFamily="34" charset="0"/>
              </a:rPr>
              <a:t>Local Area Energy Plans</a:t>
            </a:r>
          </a:p>
        </p:txBody>
      </p:sp>
      <p:sp>
        <p:nvSpPr>
          <p:cNvPr id="18" name="Title 1">
            <a:extLst>
              <a:ext uri="{FF2B5EF4-FFF2-40B4-BE49-F238E27FC236}">
                <a16:creationId xmlns:a16="http://schemas.microsoft.com/office/drawing/2014/main" id="{A39AE87E-4DDC-41EF-BC60-C604C9CB21BF}"/>
              </a:ext>
            </a:extLst>
          </p:cNvPr>
          <p:cNvSpPr txBox="1">
            <a:spLocks/>
          </p:cNvSpPr>
          <p:nvPr/>
        </p:nvSpPr>
        <p:spPr>
          <a:xfrm>
            <a:off x="2663195" y="4101014"/>
            <a:ext cx="2706153" cy="367281"/>
          </a:xfrm>
          <a:prstGeom prst="rect">
            <a:avLst/>
          </a:prstGeom>
        </p:spPr>
        <p:txBody>
          <a:bodyPr/>
          <a:lstStyle>
            <a:lvl1pPr algn="l" defTabSz="914400" rtl="0" eaLnBrk="1" latinLnBrk="0" hangingPunct="1">
              <a:lnSpc>
                <a:spcPct val="90000"/>
              </a:lnSpc>
              <a:spcBef>
                <a:spcPct val="0"/>
              </a:spcBef>
              <a:buNone/>
              <a:defRPr sz="5400" kern="1200">
                <a:solidFill>
                  <a:srgbClr val="5C5B5A"/>
                </a:solidFill>
                <a:latin typeface="+mj-lt"/>
                <a:ea typeface="+mj-ea"/>
                <a:cs typeface="+mj-cs"/>
              </a:defRPr>
            </a:lvl1pPr>
          </a:lstStyle>
          <a:p>
            <a:pPr defTabSz="727510">
              <a:defRPr/>
            </a:pPr>
            <a:r>
              <a:rPr lang="en-GB" sz="1273" b="1" dirty="0">
                <a:solidFill>
                  <a:srgbClr val="404040"/>
                </a:solidFill>
                <a:latin typeface="Calibri Light" panose="020F0302020204030204"/>
              </a:rPr>
              <a:t>Energy networks</a:t>
            </a:r>
          </a:p>
        </p:txBody>
      </p:sp>
      <p:sp>
        <p:nvSpPr>
          <p:cNvPr id="23" name="Rectangle 22">
            <a:extLst>
              <a:ext uri="{FF2B5EF4-FFF2-40B4-BE49-F238E27FC236}">
                <a16:creationId xmlns:a16="http://schemas.microsoft.com/office/drawing/2014/main" id="{2986E340-5429-420A-8849-712F1F976A61}"/>
              </a:ext>
            </a:extLst>
          </p:cNvPr>
          <p:cNvSpPr/>
          <p:nvPr/>
        </p:nvSpPr>
        <p:spPr>
          <a:xfrm>
            <a:off x="4575779" y="3009098"/>
            <a:ext cx="2843030" cy="2069958"/>
          </a:xfrm>
          <a:prstGeom prst="rect">
            <a:avLst/>
          </a:prstGeom>
          <a:solidFill>
            <a:schemeClr val="bg1"/>
          </a:solidFill>
          <a:ln w="12700">
            <a:solidFill>
              <a:srgbClr val="32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080823B9-A72A-49B6-9EC6-63C5F2C37024}"/>
              </a:ext>
            </a:extLst>
          </p:cNvPr>
          <p:cNvSpPr/>
          <p:nvPr/>
        </p:nvSpPr>
        <p:spPr>
          <a:xfrm>
            <a:off x="6946153" y="1737371"/>
            <a:ext cx="3805675" cy="2280555"/>
          </a:xfrm>
          <a:prstGeom prst="rect">
            <a:avLst/>
          </a:prstGeom>
          <a:solidFill>
            <a:schemeClr val="bg1"/>
          </a:solidFill>
          <a:ln w="12700">
            <a:solidFill>
              <a:srgbClr val="32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9735A977-EF65-478A-8168-550C3B5B804E}"/>
              </a:ext>
            </a:extLst>
          </p:cNvPr>
          <p:cNvSpPr/>
          <p:nvPr/>
        </p:nvSpPr>
        <p:spPr>
          <a:xfrm>
            <a:off x="7253432" y="3782371"/>
            <a:ext cx="2843030" cy="2398878"/>
          </a:xfrm>
          <a:prstGeom prst="rect">
            <a:avLst/>
          </a:prstGeom>
          <a:solidFill>
            <a:schemeClr val="bg1"/>
          </a:solidFill>
          <a:ln w="12700">
            <a:solidFill>
              <a:srgbClr val="32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alibri" panose="020F0502020204030204"/>
            </a:endParaRPr>
          </a:p>
        </p:txBody>
      </p:sp>
      <p:grpSp>
        <p:nvGrpSpPr>
          <p:cNvPr id="29" name="Group 28">
            <a:extLst>
              <a:ext uri="{FF2B5EF4-FFF2-40B4-BE49-F238E27FC236}">
                <a16:creationId xmlns:a16="http://schemas.microsoft.com/office/drawing/2014/main" id="{CFD6F6AD-2114-4052-A72E-D00185BDA600}"/>
              </a:ext>
            </a:extLst>
          </p:cNvPr>
          <p:cNvGrpSpPr/>
          <p:nvPr/>
        </p:nvGrpSpPr>
        <p:grpSpPr>
          <a:xfrm>
            <a:off x="2629703" y="3120265"/>
            <a:ext cx="264209" cy="287859"/>
            <a:chOff x="7572021" y="5883532"/>
            <a:chExt cx="778084" cy="820474"/>
          </a:xfrm>
        </p:grpSpPr>
        <p:sp>
          <p:nvSpPr>
            <p:cNvPr id="30" name="Oval 29">
              <a:extLst>
                <a:ext uri="{FF2B5EF4-FFF2-40B4-BE49-F238E27FC236}">
                  <a16:creationId xmlns:a16="http://schemas.microsoft.com/office/drawing/2014/main" id="{660F71CC-9566-43AF-9687-0570E9D85015}"/>
                </a:ext>
              </a:extLst>
            </p:cNvPr>
            <p:cNvSpPr/>
            <p:nvPr/>
          </p:nvSpPr>
          <p:spPr>
            <a:xfrm>
              <a:off x="7591336" y="5914375"/>
              <a:ext cx="739453"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32" name="Picture 31">
              <a:extLst>
                <a:ext uri="{FF2B5EF4-FFF2-40B4-BE49-F238E27FC236}">
                  <a16:creationId xmlns:a16="http://schemas.microsoft.com/office/drawing/2014/main" id="{DEE797BD-C667-4083-A177-B65CCA6428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2021" y="5883532"/>
              <a:ext cx="778084" cy="820474"/>
            </a:xfrm>
            <a:prstGeom prst="rect">
              <a:avLst/>
            </a:prstGeom>
          </p:spPr>
        </p:pic>
      </p:grpSp>
      <p:grpSp>
        <p:nvGrpSpPr>
          <p:cNvPr id="33" name="Group 32">
            <a:extLst>
              <a:ext uri="{FF2B5EF4-FFF2-40B4-BE49-F238E27FC236}">
                <a16:creationId xmlns:a16="http://schemas.microsoft.com/office/drawing/2014/main" id="{D296F1E8-3494-48A1-9153-390D30B306FB}"/>
              </a:ext>
            </a:extLst>
          </p:cNvPr>
          <p:cNvGrpSpPr/>
          <p:nvPr/>
        </p:nvGrpSpPr>
        <p:grpSpPr>
          <a:xfrm>
            <a:off x="2154538" y="3786385"/>
            <a:ext cx="264209" cy="287859"/>
            <a:chOff x="7572021" y="5883532"/>
            <a:chExt cx="778084" cy="820474"/>
          </a:xfrm>
        </p:grpSpPr>
        <p:sp>
          <p:nvSpPr>
            <p:cNvPr id="34" name="Oval 33">
              <a:extLst>
                <a:ext uri="{FF2B5EF4-FFF2-40B4-BE49-F238E27FC236}">
                  <a16:creationId xmlns:a16="http://schemas.microsoft.com/office/drawing/2014/main" id="{A7383228-F248-465A-B107-6F404D99FF19}"/>
                </a:ext>
              </a:extLst>
            </p:cNvPr>
            <p:cNvSpPr/>
            <p:nvPr/>
          </p:nvSpPr>
          <p:spPr>
            <a:xfrm>
              <a:off x="7591336" y="5914375"/>
              <a:ext cx="739453"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35" name="Picture 34">
              <a:extLst>
                <a:ext uri="{FF2B5EF4-FFF2-40B4-BE49-F238E27FC236}">
                  <a16:creationId xmlns:a16="http://schemas.microsoft.com/office/drawing/2014/main" id="{E3EB27DC-2D47-4E71-B060-75BF779F0A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2021" y="5883532"/>
              <a:ext cx="778084" cy="820474"/>
            </a:xfrm>
            <a:prstGeom prst="rect">
              <a:avLst/>
            </a:prstGeom>
          </p:spPr>
        </p:pic>
      </p:grpSp>
      <p:grpSp>
        <p:nvGrpSpPr>
          <p:cNvPr id="36" name="Group 35">
            <a:extLst>
              <a:ext uri="{FF2B5EF4-FFF2-40B4-BE49-F238E27FC236}">
                <a16:creationId xmlns:a16="http://schemas.microsoft.com/office/drawing/2014/main" id="{C52423EF-755B-4851-89B4-868622A3C64A}"/>
              </a:ext>
            </a:extLst>
          </p:cNvPr>
          <p:cNvGrpSpPr/>
          <p:nvPr/>
        </p:nvGrpSpPr>
        <p:grpSpPr>
          <a:xfrm>
            <a:off x="2954875" y="3133030"/>
            <a:ext cx="264209" cy="287859"/>
            <a:chOff x="7572021" y="5883532"/>
            <a:chExt cx="778084" cy="820474"/>
          </a:xfrm>
        </p:grpSpPr>
        <p:sp>
          <p:nvSpPr>
            <p:cNvPr id="37" name="Oval 36">
              <a:extLst>
                <a:ext uri="{FF2B5EF4-FFF2-40B4-BE49-F238E27FC236}">
                  <a16:creationId xmlns:a16="http://schemas.microsoft.com/office/drawing/2014/main" id="{B5C6AE2C-C879-4BDF-B3DA-005A2C98B4B7}"/>
                </a:ext>
              </a:extLst>
            </p:cNvPr>
            <p:cNvSpPr/>
            <p:nvPr/>
          </p:nvSpPr>
          <p:spPr>
            <a:xfrm>
              <a:off x="7591336" y="5914375"/>
              <a:ext cx="739453"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38" name="Picture 37">
              <a:extLst>
                <a:ext uri="{FF2B5EF4-FFF2-40B4-BE49-F238E27FC236}">
                  <a16:creationId xmlns:a16="http://schemas.microsoft.com/office/drawing/2014/main" id="{2C01D699-0AAA-47A1-9571-7256A65AFB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2021" y="5883532"/>
              <a:ext cx="778084" cy="820474"/>
            </a:xfrm>
            <a:prstGeom prst="rect">
              <a:avLst/>
            </a:prstGeom>
          </p:spPr>
        </p:pic>
      </p:grpSp>
      <p:grpSp>
        <p:nvGrpSpPr>
          <p:cNvPr id="43" name="Group 42">
            <a:extLst>
              <a:ext uri="{FF2B5EF4-FFF2-40B4-BE49-F238E27FC236}">
                <a16:creationId xmlns:a16="http://schemas.microsoft.com/office/drawing/2014/main" id="{37B798D3-88C9-4BC4-9193-9BD02976ED70}"/>
              </a:ext>
            </a:extLst>
          </p:cNvPr>
          <p:cNvGrpSpPr/>
          <p:nvPr/>
        </p:nvGrpSpPr>
        <p:grpSpPr>
          <a:xfrm>
            <a:off x="2723664" y="4398520"/>
            <a:ext cx="2415930" cy="1590631"/>
            <a:chOff x="5908675" y="2683933"/>
            <a:chExt cx="4349750" cy="3227918"/>
          </a:xfrm>
        </p:grpSpPr>
        <p:pic>
          <p:nvPicPr>
            <p:cNvPr id="44" name="Picture 43" descr="Map&#10;&#10;Description automatically generated">
              <a:extLst>
                <a:ext uri="{FF2B5EF4-FFF2-40B4-BE49-F238E27FC236}">
                  <a16:creationId xmlns:a16="http://schemas.microsoft.com/office/drawing/2014/main" id="{661F0AF9-2936-418C-848C-FCD3213AC4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2" t="2209" r="1821" b="2284"/>
            <a:stretch/>
          </p:blipFill>
          <p:spPr>
            <a:xfrm>
              <a:off x="5908675" y="2683933"/>
              <a:ext cx="4349750" cy="3227918"/>
            </a:xfrm>
            <a:prstGeom prst="rect">
              <a:avLst/>
            </a:prstGeom>
          </p:spPr>
        </p:pic>
        <p:grpSp>
          <p:nvGrpSpPr>
            <p:cNvPr id="45" name="Group 44">
              <a:extLst>
                <a:ext uri="{FF2B5EF4-FFF2-40B4-BE49-F238E27FC236}">
                  <a16:creationId xmlns:a16="http://schemas.microsoft.com/office/drawing/2014/main" id="{4176A801-C140-411C-9AEA-1C78474C9464}"/>
                </a:ext>
              </a:extLst>
            </p:cNvPr>
            <p:cNvGrpSpPr/>
            <p:nvPr/>
          </p:nvGrpSpPr>
          <p:grpSpPr>
            <a:xfrm>
              <a:off x="6792664" y="4836312"/>
              <a:ext cx="288000" cy="288000"/>
              <a:chOff x="7434927" y="2882004"/>
              <a:chExt cx="910441" cy="910441"/>
            </a:xfrm>
          </p:grpSpPr>
          <p:sp>
            <p:nvSpPr>
              <p:cNvPr id="55" name="Oval 54">
                <a:extLst>
                  <a:ext uri="{FF2B5EF4-FFF2-40B4-BE49-F238E27FC236}">
                    <a16:creationId xmlns:a16="http://schemas.microsoft.com/office/drawing/2014/main" id="{8EE146DC-DAB6-4E2D-A22A-3975B93A0D97}"/>
                  </a:ext>
                </a:extLst>
              </p:cNvPr>
              <p:cNvSpPr/>
              <p:nvPr/>
            </p:nvSpPr>
            <p:spPr>
              <a:xfrm>
                <a:off x="7434927" y="2882004"/>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56" name="Picture 10" descr="Icon&#10;&#10;Description automatically generated">
                <a:extLst>
                  <a:ext uri="{FF2B5EF4-FFF2-40B4-BE49-F238E27FC236}">
                    <a16:creationId xmlns:a16="http://schemas.microsoft.com/office/drawing/2014/main" id="{4770571F-997B-4C0F-AF8C-306E2111F9CF}"/>
                  </a:ext>
                </a:extLst>
              </p:cNvPr>
              <p:cNvPicPr>
                <a:picLocks noChangeAspect="1"/>
              </p:cNvPicPr>
              <p:nvPr/>
            </p:nvPicPr>
            <p:blipFill>
              <a:blip r:embed="rId5"/>
              <a:stretch>
                <a:fillRect/>
              </a:stretch>
            </p:blipFill>
            <p:spPr>
              <a:xfrm>
                <a:off x="7571566" y="3019875"/>
                <a:ext cx="636019" cy="634940"/>
              </a:xfrm>
              <a:prstGeom prst="rect">
                <a:avLst/>
              </a:prstGeom>
            </p:spPr>
          </p:pic>
        </p:grpSp>
        <p:grpSp>
          <p:nvGrpSpPr>
            <p:cNvPr id="46" name="Group 45">
              <a:extLst>
                <a:ext uri="{FF2B5EF4-FFF2-40B4-BE49-F238E27FC236}">
                  <a16:creationId xmlns:a16="http://schemas.microsoft.com/office/drawing/2014/main" id="{245B3B0D-0B7A-4154-BA04-ADD483267986}"/>
                </a:ext>
              </a:extLst>
            </p:cNvPr>
            <p:cNvGrpSpPr/>
            <p:nvPr/>
          </p:nvGrpSpPr>
          <p:grpSpPr>
            <a:xfrm>
              <a:off x="8534939" y="3323151"/>
              <a:ext cx="288000" cy="288000"/>
              <a:chOff x="6687786" y="3892136"/>
              <a:chExt cx="910441" cy="910441"/>
            </a:xfrm>
          </p:grpSpPr>
          <p:sp>
            <p:nvSpPr>
              <p:cNvPr id="53" name="Oval 52">
                <a:extLst>
                  <a:ext uri="{FF2B5EF4-FFF2-40B4-BE49-F238E27FC236}">
                    <a16:creationId xmlns:a16="http://schemas.microsoft.com/office/drawing/2014/main" id="{FF6A5ED7-BDCB-4458-A50A-E67D0D2650F2}"/>
                  </a:ext>
                </a:extLst>
              </p:cNvPr>
              <p:cNvSpPr/>
              <p:nvPr/>
            </p:nvSpPr>
            <p:spPr>
              <a:xfrm>
                <a:off x="6687786" y="3892136"/>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54" name="Picture 16" descr="Shape, rectangle&#10;&#10;Description automatically generated">
                <a:extLst>
                  <a:ext uri="{FF2B5EF4-FFF2-40B4-BE49-F238E27FC236}">
                    <a16:creationId xmlns:a16="http://schemas.microsoft.com/office/drawing/2014/main" id="{9431F11F-DF78-481A-B177-EF18E57DAC0A}"/>
                  </a:ext>
                </a:extLst>
              </p:cNvPr>
              <p:cNvPicPr>
                <a:picLocks noChangeAspect="1"/>
              </p:cNvPicPr>
              <p:nvPr/>
            </p:nvPicPr>
            <p:blipFill rotWithShape="1">
              <a:blip r:embed="rId6"/>
              <a:srcRect l="9524" t="13300" r="5714" b="9852"/>
              <a:stretch/>
            </p:blipFill>
            <p:spPr>
              <a:xfrm>
                <a:off x="6811282" y="4053740"/>
                <a:ext cx="639178" cy="562045"/>
              </a:xfrm>
              <a:prstGeom prst="rect">
                <a:avLst/>
              </a:prstGeom>
            </p:spPr>
          </p:pic>
        </p:grpSp>
        <p:grpSp>
          <p:nvGrpSpPr>
            <p:cNvPr id="47" name="Group 46">
              <a:extLst>
                <a:ext uri="{FF2B5EF4-FFF2-40B4-BE49-F238E27FC236}">
                  <a16:creationId xmlns:a16="http://schemas.microsoft.com/office/drawing/2014/main" id="{F386EBC1-217B-4B61-95BA-1DFAFEC50741}"/>
                </a:ext>
              </a:extLst>
            </p:cNvPr>
            <p:cNvGrpSpPr/>
            <p:nvPr/>
          </p:nvGrpSpPr>
          <p:grpSpPr>
            <a:xfrm>
              <a:off x="9365042" y="3545520"/>
              <a:ext cx="288000" cy="288000"/>
              <a:chOff x="6687786" y="3892136"/>
              <a:chExt cx="910441" cy="910441"/>
            </a:xfrm>
          </p:grpSpPr>
          <p:sp>
            <p:nvSpPr>
              <p:cNvPr id="51" name="Oval 50">
                <a:extLst>
                  <a:ext uri="{FF2B5EF4-FFF2-40B4-BE49-F238E27FC236}">
                    <a16:creationId xmlns:a16="http://schemas.microsoft.com/office/drawing/2014/main" id="{65ADFAF7-7056-4415-B9BE-231E53A8DEDB}"/>
                  </a:ext>
                </a:extLst>
              </p:cNvPr>
              <p:cNvSpPr/>
              <p:nvPr/>
            </p:nvSpPr>
            <p:spPr>
              <a:xfrm>
                <a:off x="6687786" y="3892136"/>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52" name="Picture 16" descr="Shape, rectangle&#10;&#10;Description automatically generated">
                <a:extLst>
                  <a:ext uri="{FF2B5EF4-FFF2-40B4-BE49-F238E27FC236}">
                    <a16:creationId xmlns:a16="http://schemas.microsoft.com/office/drawing/2014/main" id="{63F09250-B578-436C-BDBC-26A84C7BB1EC}"/>
                  </a:ext>
                </a:extLst>
              </p:cNvPr>
              <p:cNvPicPr>
                <a:picLocks noChangeAspect="1"/>
              </p:cNvPicPr>
              <p:nvPr/>
            </p:nvPicPr>
            <p:blipFill rotWithShape="1">
              <a:blip r:embed="rId6"/>
              <a:srcRect l="9524" t="13300" r="5714" b="9852"/>
              <a:stretch/>
            </p:blipFill>
            <p:spPr>
              <a:xfrm>
                <a:off x="6811282" y="4053740"/>
                <a:ext cx="639178" cy="562045"/>
              </a:xfrm>
              <a:prstGeom prst="rect">
                <a:avLst/>
              </a:prstGeom>
            </p:spPr>
          </p:pic>
        </p:grpSp>
        <p:grpSp>
          <p:nvGrpSpPr>
            <p:cNvPr id="48" name="Group 47">
              <a:extLst>
                <a:ext uri="{FF2B5EF4-FFF2-40B4-BE49-F238E27FC236}">
                  <a16:creationId xmlns:a16="http://schemas.microsoft.com/office/drawing/2014/main" id="{D93ED3D4-E4CE-499B-B4C9-F039D1F66DCE}"/>
                </a:ext>
              </a:extLst>
            </p:cNvPr>
            <p:cNvGrpSpPr/>
            <p:nvPr/>
          </p:nvGrpSpPr>
          <p:grpSpPr>
            <a:xfrm>
              <a:off x="9037920" y="3563889"/>
              <a:ext cx="288000" cy="288000"/>
              <a:chOff x="6644173" y="2457873"/>
              <a:chExt cx="910441" cy="910441"/>
            </a:xfrm>
          </p:grpSpPr>
          <p:sp>
            <p:nvSpPr>
              <p:cNvPr id="49" name="Oval 48">
                <a:extLst>
                  <a:ext uri="{FF2B5EF4-FFF2-40B4-BE49-F238E27FC236}">
                    <a16:creationId xmlns:a16="http://schemas.microsoft.com/office/drawing/2014/main" id="{DB834819-4538-4BDA-AD52-685DE731F19B}"/>
                  </a:ext>
                </a:extLst>
              </p:cNvPr>
              <p:cNvSpPr/>
              <p:nvPr/>
            </p:nvSpPr>
            <p:spPr>
              <a:xfrm>
                <a:off x="6644173" y="2457873"/>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50" name="Picture 13" descr="Icon&#10;&#10;Description automatically generated">
                <a:extLst>
                  <a:ext uri="{FF2B5EF4-FFF2-40B4-BE49-F238E27FC236}">
                    <a16:creationId xmlns:a16="http://schemas.microsoft.com/office/drawing/2014/main" id="{1198294E-A2F6-4AFC-B959-CEE5A813C744}"/>
                  </a:ext>
                </a:extLst>
              </p:cNvPr>
              <p:cNvPicPr>
                <a:picLocks noChangeAspect="1"/>
              </p:cNvPicPr>
              <p:nvPr/>
            </p:nvPicPr>
            <p:blipFill>
              <a:blip r:embed="rId7"/>
              <a:stretch>
                <a:fillRect/>
              </a:stretch>
            </p:blipFill>
            <p:spPr>
              <a:xfrm>
                <a:off x="6922159" y="2510646"/>
                <a:ext cx="371296" cy="776378"/>
              </a:xfrm>
              <a:prstGeom prst="rect">
                <a:avLst/>
              </a:prstGeom>
            </p:spPr>
          </p:pic>
        </p:grpSp>
      </p:grpSp>
      <p:pic>
        <p:nvPicPr>
          <p:cNvPr id="58" name="Picture 57" descr="Map&#10;&#10;Description automatically generated">
            <a:extLst>
              <a:ext uri="{FF2B5EF4-FFF2-40B4-BE49-F238E27FC236}">
                <a16:creationId xmlns:a16="http://schemas.microsoft.com/office/drawing/2014/main" id="{90B55ADB-2C07-4468-A2ED-558EA15DFD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89" t="3295" r="2189" b="3295"/>
          <a:stretch/>
        </p:blipFill>
        <p:spPr>
          <a:xfrm flipV="1">
            <a:off x="4647521" y="3081236"/>
            <a:ext cx="2771287" cy="1913871"/>
          </a:xfrm>
          <a:prstGeom prst="rect">
            <a:avLst/>
          </a:prstGeom>
        </p:spPr>
      </p:pic>
      <p:grpSp>
        <p:nvGrpSpPr>
          <p:cNvPr id="60" name="Group 59">
            <a:extLst>
              <a:ext uri="{FF2B5EF4-FFF2-40B4-BE49-F238E27FC236}">
                <a16:creationId xmlns:a16="http://schemas.microsoft.com/office/drawing/2014/main" id="{5B4D2140-8E22-4533-BDCA-95F298CC43B8}"/>
              </a:ext>
            </a:extLst>
          </p:cNvPr>
          <p:cNvGrpSpPr/>
          <p:nvPr/>
        </p:nvGrpSpPr>
        <p:grpSpPr>
          <a:xfrm>
            <a:off x="6985199" y="1818088"/>
            <a:ext cx="3703351" cy="2130378"/>
            <a:chOff x="7068660" y="457200"/>
            <a:chExt cx="4649325" cy="3634280"/>
          </a:xfrm>
        </p:grpSpPr>
        <p:pic>
          <p:nvPicPr>
            <p:cNvPr id="61" name="Picture 60">
              <a:extLst>
                <a:ext uri="{FF2B5EF4-FFF2-40B4-BE49-F238E27FC236}">
                  <a16:creationId xmlns:a16="http://schemas.microsoft.com/office/drawing/2014/main" id="{960327EC-3E66-41E7-9959-E04554BBB6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2" t="2303" r="1857" b="2226"/>
            <a:stretch/>
          </p:blipFill>
          <p:spPr>
            <a:xfrm>
              <a:off x="7068660" y="457200"/>
              <a:ext cx="4649325" cy="3634280"/>
            </a:xfrm>
            <a:prstGeom prst="rect">
              <a:avLst/>
            </a:prstGeom>
          </p:spPr>
        </p:pic>
        <p:pic>
          <p:nvPicPr>
            <p:cNvPr id="62" name="Picture 61" descr="Logo&#10;&#10;Description automatically generated">
              <a:extLst>
                <a:ext uri="{FF2B5EF4-FFF2-40B4-BE49-F238E27FC236}">
                  <a16:creationId xmlns:a16="http://schemas.microsoft.com/office/drawing/2014/main" id="{C0D379D6-15D0-4AEE-9F4E-F4EFC35E95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30898" y="1136245"/>
              <a:ext cx="268301" cy="268301"/>
            </a:xfrm>
            <a:prstGeom prst="rect">
              <a:avLst/>
            </a:prstGeom>
          </p:spPr>
        </p:pic>
        <p:pic>
          <p:nvPicPr>
            <p:cNvPr id="63" name="Picture 62" descr="Logo&#10;&#10;Description automatically generated">
              <a:extLst>
                <a:ext uri="{FF2B5EF4-FFF2-40B4-BE49-F238E27FC236}">
                  <a16:creationId xmlns:a16="http://schemas.microsoft.com/office/drawing/2014/main" id="{87CDDE79-7780-4B45-BBD1-95137AF85C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87587" y="2949523"/>
              <a:ext cx="268301" cy="268301"/>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56B06DCA-1D19-45FD-86E6-CBB5B91970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0035" y="1169836"/>
              <a:ext cx="268301" cy="268301"/>
            </a:xfrm>
            <a:prstGeom prst="rect">
              <a:avLst/>
            </a:prstGeom>
          </p:spPr>
        </p:pic>
        <p:pic>
          <p:nvPicPr>
            <p:cNvPr id="65" name="Picture 64" descr="A picture containing logo&#10;&#10;Description automatically generated">
              <a:extLst>
                <a:ext uri="{FF2B5EF4-FFF2-40B4-BE49-F238E27FC236}">
                  <a16:creationId xmlns:a16="http://schemas.microsoft.com/office/drawing/2014/main" id="{8C135922-4C4F-43AE-A6CD-F75E27B27A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88228" y="2366184"/>
              <a:ext cx="268301" cy="268301"/>
            </a:xfrm>
            <a:prstGeom prst="rect">
              <a:avLst/>
            </a:prstGeom>
          </p:spPr>
        </p:pic>
        <p:pic>
          <p:nvPicPr>
            <p:cNvPr id="66" name="Picture 65" descr="A picture containing logo&#10;&#10;Description automatically generated">
              <a:extLst>
                <a:ext uri="{FF2B5EF4-FFF2-40B4-BE49-F238E27FC236}">
                  <a16:creationId xmlns:a16="http://schemas.microsoft.com/office/drawing/2014/main" id="{FDC909E6-6FFA-4804-AA3F-88EFB04690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7318" y="1840287"/>
              <a:ext cx="268301" cy="268301"/>
            </a:xfrm>
            <a:prstGeom prst="rect">
              <a:avLst/>
            </a:prstGeom>
          </p:spPr>
        </p:pic>
        <p:pic>
          <p:nvPicPr>
            <p:cNvPr id="67" name="Picture 66" descr="Icon&#10;&#10;Description automatically generated">
              <a:extLst>
                <a:ext uri="{FF2B5EF4-FFF2-40B4-BE49-F238E27FC236}">
                  <a16:creationId xmlns:a16="http://schemas.microsoft.com/office/drawing/2014/main" id="{5ECD93FA-1D7C-43BB-B20D-A8CBC6E066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62270" y="1825333"/>
              <a:ext cx="268301" cy="266785"/>
            </a:xfrm>
            <a:prstGeom prst="rect">
              <a:avLst/>
            </a:prstGeom>
          </p:spPr>
        </p:pic>
        <p:pic>
          <p:nvPicPr>
            <p:cNvPr id="68" name="Picture 67" descr="Icon&#10;&#10;Description automatically generated">
              <a:extLst>
                <a:ext uri="{FF2B5EF4-FFF2-40B4-BE49-F238E27FC236}">
                  <a16:creationId xmlns:a16="http://schemas.microsoft.com/office/drawing/2014/main" id="{9156D99E-07FE-47A2-ACCE-AB458813A6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37734" y="1343373"/>
              <a:ext cx="268301" cy="266785"/>
            </a:xfrm>
            <a:prstGeom prst="rect">
              <a:avLst/>
            </a:prstGeom>
          </p:spPr>
        </p:pic>
        <p:pic>
          <p:nvPicPr>
            <p:cNvPr id="69" name="Picture 68" descr="Icon&#10;&#10;Description automatically generated">
              <a:extLst>
                <a:ext uri="{FF2B5EF4-FFF2-40B4-BE49-F238E27FC236}">
                  <a16:creationId xmlns:a16="http://schemas.microsoft.com/office/drawing/2014/main" id="{23823082-30BA-404A-ADFE-B731111D0E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10611" y="1439129"/>
              <a:ext cx="268301" cy="266785"/>
            </a:xfrm>
            <a:prstGeom prst="rect">
              <a:avLst/>
            </a:prstGeom>
          </p:spPr>
        </p:pic>
        <p:grpSp>
          <p:nvGrpSpPr>
            <p:cNvPr id="70" name="Group 69">
              <a:extLst>
                <a:ext uri="{FF2B5EF4-FFF2-40B4-BE49-F238E27FC236}">
                  <a16:creationId xmlns:a16="http://schemas.microsoft.com/office/drawing/2014/main" id="{16B86288-3786-47E2-827B-112776557D6E}"/>
                </a:ext>
              </a:extLst>
            </p:cNvPr>
            <p:cNvGrpSpPr/>
            <p:nvPr/>
          </p:nvGrpSpPr>
          <p:grpSpPr>
            <a:xfrm>
              <a:off x="9730884" y="1252663"/>
              <a:ext cx="268301" cy="268301"/>
              <a:chOff x="6638932" y="4489308"/>
              <a:chExt cx="910441" cy="910441"/>
            </a:xfrm>
          </p:grpSpPr>
          <p:sp>
            <p:nvSpPr>
              <p:cNvPr id="121" name="Oval 120">
                <a:extLst>
                  <a:ext uri="{FF2B5EF4-FFF2-40B4-BE49-F238E27FC236}">
                    <a16:creationId xmlns:a16="http://schemas.microsoft.com/office/drawing/2014/main" id="{69413F7B-8014-46AB-A6F8-D99DE3A881D3}"/>
                  </a:ext>
                </a:extLst>
              </p:cNvPr>
              <p:cNvSpPr/>
              <p:nvPr/>
            </p:nvSpPr>
            <p:spPr>
              <a:xfrm>
                <a:off x="6638932" y="4489308"/>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22" name="Picture 16" descr="Shape, rectangle&#10;&#10;Description automatically generated">
                <a:extLst>
                  <a:ext uri="{FF2B5EF4-FFF2-40B4-BE49-F238E27FC236}">
                    <a16:creationId xmlns:a16="http://schemas.microsoft.com/office/drawing/2014/main" id="{9F7FCBD8-52A2-4878-AEA2-F5AC9AFF4D36}"/>
                  </a:ext>
                </a:extLst>
              </p:cNvPr>
              <p:cNvPicPr>
                <a:picLocks noChangeAspect="1"/>
              </p:cNvPicPr>
              <p:nvPr/>
            </p:nvPicPr>
            <p:blipFill rotWithShape="1">
              <a:blip r:embed="rId6"/>
              <a:srcRect l="9524" t="13300" r="5714" b="9852"/>
              <a:stretch/>
            </p:blipFill>
            <p:spPr>
              <a:xfrm>
                <a:off x="6762427" y="4650916"/>
                <a:ext cx="639178" cy="562046"/>
              </a:xfrm>
              <a:prstGeom prst="rect">
                <a:avLst/>
              </a:prstGeom>
            </p:spPr>
          </p:pic>
        </p:grpSp>
        <p:sp>
          <p:nvSpPr>
            <p:cNvPr id="71" name="Oval 70">
              <a:extLst>
                <a:ext uri="{FF2B5EF4-FFF2-40B4-BE49-F238E27FC236}">
                  <a16:creationId xmlns:a16="http://schemas.microsoft.com/office/drawing/2014/main" id="{FEC22966-6191-4C48-A3FE-2A277B0A408A}"/>
                </a:ext>
              </a:extLst>
            </p:cNvPr>
            <p:cNvSpPr/>
            <p:nvPr/>
          </p:nvSpPr>
          <p:spPr>
            <a:xfrm>
              <a:off x="9741411" y="1251355"/>
              <a:ext cx="268301" cy="2683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sp>
          <p:nvSpPr>
            <p:cNvPr id="72" name="Oval 71">
              <a:extLst>
                <a:ext uri="{FF2B5EF4-FFF2-40B4-BE49-F238E27FC236}">
                  <a16:creationId xmlns:a16="http://schemas.microsoft.com/office/drawing/2014/main" id="{E40DD990-C591-4BAA-B6C3-47D7371242F0}"/>
                </a:ext>
              </a:extLst>
            </p:cNvPr>
            <p:cNvSpPr/>
            <p:nvPr/>
          </p:nvSpPr>
          <p:spPr>
            <a:xfrm>
              <a:off x="9355346" y="1167561"/>
              <a:ext cx="268301" cy="2683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sp>
          <p:nvSpPr>
            <p:cNvPr id="73" name="Oval 72">
              <a:extLst>
                <a:ext uri="{FF2B5EF4-FFF2-40B4-BE49-F238E27FC236}">
                  <a16:creationId xmlns:a16="http://schemas.microsoft.com/office/drawing/2014/main" id="{76C2BE3E-F43A-463F-A84A-1E4EFED3DCFA}"/>
                </a:ext>
              </a:extLst>
            </p:cNvPr>
            <p:cNvSpPr/>
            <p:nvPr/>
          </p:nvSpPr>
          <p:spPr>
            <a:xfrm>
              <a:off x="8195278" y="2950072"/>
              <a:ext cx="268301" cy="2683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nvGrpSpPr>
            <p:cNvPr id="74" name="Group 73">
              <a:extLst>
                <a:ext uri="{FF2B5EF4-FFF2-40B4-BE49-F238E27FC236}">
                  <a16:creationId xmlns:a16="http://schemas.microsoft.com/office/drawing/2014/main" id="{68AB0CA4-BC49-48BC-B849-7B3D514CE0C0}"/>
                </a:ext>
              </a:extLst>
            </p:cNvPr>
            <p:cNvGrpSpPr/>
            <p:nvPr/>
          </p:nvGrpSpPr>
          <p:grpSpPr>
            <a:xfrm>
              <a:off x="10734160" y="1256927"/>
              <a:ext cx="268302" cy="273893"/>
              <a:chOff x="17445525" y="2171502"/>
              <a:chExt cx="410401" cy="420746"/>
            </a:xfrm>
          </p:grpSpPr>
          <p:grpSp>
            <p:nvGrpSpPr>
              <p:cNvPr id="117" name="Group 116">
                <a:extLst>
                  <a:ext uri="{FF2B5EF4-FFF2-40B4-BE49-F238E27FC236}">
                    <a16:creationId xmlns:a16="http://schemas.microsoft.com/office/drawing/2014/main" id="{96009EA1-0ADC-42A1-B916-BFB1F4051760}"/>
                  </a:ext>
                </a:extLst>
              </p:cNvPr>
              <p:cNvGrpSpPr/>
              <p:nvPr/>
            </p:nvGrpSpPr>
            <p:grpSpPr>
              <a:xfrm>
                <a:off x="17445525" y="2181848"/>
                <a:ext cx="410401" cy="410400"/>
                <a:chOff x="6655422" y="4024544"/>
                <a:chExt cx="910441" cy="910441"/>
              </a:xfrm>
            </p:grpSpPr>
            <p:sp>
              <p:nvSpPr>
                <p:cNvPr id="119" name="Oval 118">
                  <a:extLst>
                    <a:ext uri="{FF2B5EF4-FFF2-40B4-BE49-F238E27FC236}">
                      <a16:creationId xmlns:a16="http://schemas.microsoft.com/office/drawing/2014/main" id="{AA44C4DC-F0DF-4D37-8061-B37A9D96859A}"/>
                    </a:ext>
                  </a:extLst>
                </p:cNvPr>
                <p:cNvSpPr/>
                <p:nvPr/>
              </p:nvSpPr>
              <p:spPr>
                <a:xfrm>
                  <a:off x="6655422" y="4024544"/>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20" name="Picture 16" descr="Shape, rectangle&#10;&#10;Description automatically generated">
                  <a:extLst>
                    <a:ext uri="{FF2B5EF4-FFF2-40B4-BE49-F238E27FC236}">
                      <a16:creationId xmlns:a16="http://schemas.microsoft.com/office/drawing/2014/main" id="{AC683118-FCC6-48CD-8443-61BF1CF084E9}"/>
                    </a:ext>
                  </a:extLst>
                </p:cNvPr>
                <p:cNvPicPr>
                  <a:picLocks noChangeAspect="1"/>
                </p:cNvPicPr>
                <p:nvPr/>
              </p:nvPicPr>
              <p:blipFill rotWithShape="1">
                <a:blip r:embed="rId6"/>
                <a:srcRect l="9524" t="13300" r="5714" b="9852"/>
                <a:stretch/>
              </p:blipFill>
              <p:spPr>
                <a:xfrm>
                  <a:off x="6778919" y="4186147"/>
                  <a:ext cx="639178" cy="562045"/>
                </a:xfrm>
                <a:prstGeom prst="rect">
                  <a:avLst/>
                </a:prstGeom>
              </p:spPr>
            </p:pic>
          </p:grpSp>
          <p:sp>
            <p:nvSpPr>
              <p:cNvPr id="118" name="Oval 117">
                <a:extLst>
                  <a:ext uri="{FF2B5EF4-FFF2-40B4-BE49-F238E27FC236}">
                    <a16:creationId xmlns:a16="http://schemas.microsoft.com/office/drawing/2014/main" id="{F20A0D96-86C9-48AF-98D7-D8874CD4B5AF}"/>
                  </a:ext>
                </a:extLst>
              </p:cNvPr>
              <p:cNvSpPr/>
              <p:nvPr/>
            </p:nvSpPr>
            <p:spPr>
              <a:xfrm>
                <a:off x="17464793" y="2171502"/>
                <a:ext cx="367134" cy="4104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grpSp>
          <p:nvGrpSpPr>
            <p:cNvPr id="75" name="Group 74">
              <a:extLst>
                <a:ext uri="{FF2B5EF4-FFF2-40B4-BE49-F238E27FC236}">
                  <a16:creationId xmlns:a16="http://schemas.microsoft.com/office/drawing/2014/main" id="{6431D034-7805-4BBD-831B-93E2E0511E19}"/>
                </a:ext>
              </a:extLst>
            </p:cNvPr>
            <p:cNvGrpSpPr/>
            <p:nvPr/>
          </p:nvGrpSpPr>
          <p:grpSpPr>
            <a:xfrm>
              <a:off x="10500856" y="1690425"/>
              <a:ext cx="268301" cy="268301"/>
              <a:chOff x="6590146" y="2636469"/>
              <a:chExt cx="910441" cy="910441"/>
            </a:xfrm>
          </p:grpSpPr>
          <p:sp>
            <p:nvSpPr>
              <p:cNvPr id="115" name="Oval 114">
                <a:extLst>
                  <a:ext uri="{FF2B5EF4-FFF2-40B4-BE49-F238E27FC236}">
                    <a16:creationId xmlns:a16="http://schemas.microsoft.com/office/drawing/2014/main" id="{845EAFFC-93C9-49A9-BB5F-430DBCD9D733}"/>
                  </a:ext>
                </a:extLst>
              </p:cNvPr>
              <p:cNvSpPr/>
              <p:nvPr/>
            </p:nvSpPr>
            <p:spPr>
              <a:xfrm>
                <a:off x="6590146" y="2636469"/>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16" name="Picture 13" descr="Icon&#10;&#10;Description automatically generated">
                <a:extLst>
                  <a:ext uri="{FF2B5EF4-FFF2-40B4-BE49-F238E27FC236}">
                    <a16:creationId xmlns:a16="http://schemas.microsoft.com/office/drawing/2014/main" id="{78D891DA-75FE-4242-9C17-3ABFB576845A}"/>
                  </a:ext>
                </a:extLst>
              </p:cNvPr>
              <p:cNvPicPr>
                <a:picLocks noChangeAspect="1"/>
              </p:cNvPicPr>
              <p:nvPr/>
            </p:nvPicPr>
            <p:blipFill>
              <a:blip r:embed="rId7"/>
              <a:stretch>
                <a:fillRect/>
              </a:stretch>
            </p:blipFill>
            <p:spPr>
              <a:xfrm>
                <a:off x="6868131" y="2689244"/>
                <a:ext cx="371297" cy="776377"/>
              </a:xfrm>
              <a:prstGeom prst="rect">
                <a:avLst/>
              </a:prstGeom>
            </p:spPr>
          </p:pic>
        </p:grpSp>
        <p:grpSp>
          <p:nvGrpSpPr>
            <p:cNvPr id="76" name="Group 75">
              <a:extLst>
                <a:ext uri="{FF2B5EF4-FFF2-40B4-BE49-F238E27FC236}">
                  <a16:creationId xmlns:a16="http://schemas.microsoft.com/office/drawing/2014/main" id="{353E721A-EFCC-4DE4-A1B6-E20CCC5F5C07}"/>
                </a:ext>
              </a:extLst>
            </p:cNvPr>
            <p:cNvGrpSpPr/>
            <p:nvPr/>
          </p:nvGrpSpPr>
          <p:grpSpPr>
            <a:xfrm>
              <a:off x="10591328" y="2181585"/>
              <a:ext cx="268301" cy="268301"/>
              <a:chOff x="6434994" y="3922341"/>
              <a:chExt cx="910441" cy="910441"/>
            </a:xfrm>
          </p:grpSpPr>
          <p:sp>
            <p:nvSpPr>
              <p:cNvPr id="113" name="Oval 112">
                <a:extLst>
                  <a:ext uri="{FF2B5EF4-FFF2-40B4-BE49-F238E27FC236}">
                    <a16:creationId xmlns:a16="http://schemas.microsoft.com/office/drawing/2014/main" id="{A3151877-90B0-4CC4-8DFC-974CD38AEC10}"/>
                  </a:ext>
                </a:extLst>
              </p:cNvPr>
              <p:cNvSpPr/>
              <p:nvPr/>
            </p:nvSpPr>
            <p:spPr>
              <a:xfrm>
                <a:off x="6434994" y="3922341"/>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14" name="Picture 20" descr="Icon&#10;&#10;Description automatically generated">
                <a:extLst>
                  <a:ext uri="{FF2B5EF4-FFF2-40B4-BE49-F238E27FC236}">
                    <a16:creationId xmlns:a16="http://schemas.microsoft.com/office/drawing/2014/main" id="{8609A274-D644-4AAE-8B39-8314815D2277}"/>
                  </a:ext>
                </a:extLst>
              </p:cNvPr>
              <p:cNvPicPr>
                <a:picLocks noChangeAspect="1"/>
              </p:cNvPicPr>
              <p:nvPr/>
            </p:nvPicPr>
            <p:blipFill rotWithShape="1">
              <a:blip r:embed="rId13"/>
              <a:srcRect l="2703" t="3704" r="1802" b="3704"/>
              <a:stretch/>
            </p:blipFill>
            <p:spPr>
              <a:xfrm>
                <a:off x="6523254" y="4204512"/>
                <a:ext cx="759028" cy="359930"/>
              </a:xfrm>
              <a:prstGeom prst="rect">
                <a:avLst/>
              </a:prstGeom>
            </p:spPr>
          </p:pic>
        </p:grpSp>
        <p:grpSp>
          <p:nvGrpSpPr>
            <p:cNvPr id="77" name="Group 76">
              <a:extLst>
                <a:ext uri="{FF2B5EF4-FFF2-40B4-BE49-F238E27FC236}">
                  <a16:creationId xmlns:a16="http://schemas.microsoft.com/office/drawing/2014/main" id="{91B4F811-53DA-4588-8B0B-72E4541A3641}"/>
                </a:ext>
              </a:extLst>
            </p:cNvPr>
            <p:cNvGrpSpPr/>
            <p:nvPr/>
          </p:nvGrpSpPr>
          <p:grpSpPr>
            <a:xfrm>
              <a:off x="8363442" y="2622079"/>
              <a:ext cx="268302" cy="268301"/>
              <a:chOff x="8764490" y="5960759"/>
              <a:chExt cx="853595" cy="823254"/>
            </a:xfrm>
          </p:grpSpPr>
          <p:sp>
            <p:nvSpPr>
              <p:cNvPr id="111" name="Oval 110">
                <a:extLst>
                  <a:ext uri="{FF2B5EF4-FFF2-40B4-BE49-F238E27FC236}">
                    <a16:creationId xmlns:a16="http://schemas.microsoft.com/office/drawing/2014/main" id="{EE18C90B-F3F9-4334-BDBB-8BFE3A773CE1}"/>
                  </a:ext>
                </a:extLst>
              </p:cNvPr>
              <p:cNvSpPr/>
              <p:nvPr/>
            </p:nvSpPr>
            <p:spPr>
              <a:xfrm>
                <a:off x="8812860" y="5982022"/>
                <a:ext cx="780728" cy="780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112" name="Picture 111">
                <a:extLst>
                  <a:ext uri="{FF2B5EF4-FFF2-40B4-BE49-F238E27FC236}">
                    <a16:creationId xmlns:a16="http://schemas.microsoft.com/office/drawing/2014/main" id="{880D1B11-5F1C-4EFD-917C-126B19A280D8}"/>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764490" y="5960759"/>
                <a:ext cx="853595" cy="823254"/>
              </a:xfrm>
              <a:prstGeom prst="rect">
                <a:avLst/>
              </a:prstGeom>
            </p:spPr>
          </p:pic>
        </p:grpSp>
        <p:grpSp>
          <p:nvGrpSpPr>
            <p:cNvPr id="78" name="Group 77">
              <a:extLst>
                <a:ext uri="{FF2B5EF4-FFF2-40B4-BE49-F238E27FC236}">
                  <a16:creationId xmlns:a16="http://schemas.microsoft.com/office/drawing/2014/main" id="{BA1AC573-4960-4E76-B386-F321A93B072E}"/>
                </a:ext>
              </a:extLst>
            </p:cNvPr>
            <p:cNvGrpSpPr/>
            <p:nvPr/>
          </p:nvGrpSpPr>
          <p:grpSpPr>
            <a:xfrm>
              <a:off x="10833620" y="1527000"/>
              <a:ext cx="268301" cy="268301"/>
              <a:chOff x="6567974" y="3575474"/>
              <a:chExt cx="910441" cy="910441"/>
            </a:xfrm>
          </p:grpSpPr>
          <p:sp>
            <p:nvSpPr>
              <p:cNvPr id="109" name="Oval 108">
                <a:extLst>
                  <a:ext uri="{FF2B5EF4-FFF2-40B4-BE49-F238E27FC236}">
                    <a16:creationId xmlns:a16="http://schemas.microsoft.com/office/drawing/2014/main" id="{014A2F3D-71DA-4429-BDCB-EEF07EF43478}"/>
                  </a:ext>
                </a:extLst>
              </p:cNvPr>
              <p:cNvSpPr/>
              <p:nvPr/>
            </p:nvSpPr>
            <p:spPr>
              <a:xfrm>
                <a:off x="6567974" y="3575474"/>
                <a:ext cx="910441" cy="910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10" name="Picture 20" descr="Icon&#10;&#10;Description automatically generated">
                <a:extLst>
                  <a:ext uri="{FF2B5EF4-FFF2-40B4-BE49-F238E27FC236}">
                    <a16:creationId xmlns:a16="http://schemas.microsoft.com/office/drawing/2014/main" id="{6B2DF6F5-CBDC-4E88-B735-45D6E41AC630}"/>
                  </a:ext>
                </a:extLst>
              </p:cNvPr>
              <p:cNvPicPr>
                <a:picLocks noChangeAspect="1"/>
              </p:cNvPicPr>
              <p:nvPr/>
            </p:nvPicPr>
            <p:blipFill rotWithShape="1">
              <a:blip r:embed="rId13"/>
              <a:srcRect l="2703" t="3704" r="1802" b="3704"/>
              <a:stretch/>
            </p:blipFill>
            <p:spPr>
              <a:xfrm>
                <a:off x="6656238" y="3857657"/>
                <a:ext cx="759027" cy="359929"/>
              </a:xfrm>
              <a:prstGeom prst="rect">
                <a:avLst/>
              </a:prstGeom>
            </p:spPr>
          </p:pic>
        </p:grpSp>
        <p:grpSp>
          <p:nvGrpSpPr>
            <p:cNvPr id="79" name="Group 78">
              <a:extLst>
                <a:ext uri="{FF2B5EF4-FFF2-40B4-BE49-F238E27FC236}">
                  <a16:creationId xmlns:a16="http://schemas.microsoft.com/office/drawing/2014/main" id="{F8A88943-9A17-44BF-8664-8638A552CE05}"/>
                </a:ext>
              </a:extLst>
            </p:cNvPr>
            <p:cNvGrpSpPr/>
            <p:nvPr/>
          </p:nvGrpSpPr>
          <p:grpSpPr>
            <a:xfrm>
              <a:off x="10360045" y="1928773"/>
              <a:ext cx="268301" cy="268301"/>
              <a:chOff x="6656075" y="3919093"/>
              <a:chExt cx="910441" cy="910442"/>
            </a:xfrm>
          </p:grpSpPr>
          <p:sp>
            <p:nvSpPr>
              <p:cNvPr id="107" name="Oval 106">
                <a:extLst>
                  <a:ext uri="{FF2B5EF4-FFF2-40B4-BE49-F238E27FC236}">
                    <a16:creationId xmlns:a16="http://schemas.microsoft.com/office/drawing/2014/main" id="{F7541295-B3F9-435E-94D5-0353B2E94011}"/>
                  </a:ext>
                </a:extLst>
              </p:cNvPr>
              <p:cNvSpPr/>
              <p:nvPr/>
            </p:nvSpPr>
            <p:spPr>
              <a:xfrm>
                <a:off x="6656075" y="3919093"/>
                <a:ext cx="910441" cy="9104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pic>
            <p:nvPicPr>
              <p:cNvPr id="108" name="Picture 20" descr="Icon&#10;&#10;Description automatically generated">
                <a:extLst>
                  <a:ext uri="{FF2B5EF4-FFF2-40B4-BE49-F238E27FC236}">
                    <a16:creationId xmlns:a16="http://schemas.microsoft.com/office/drawing/2014/main" id="{8F363A62-F4CD-497C-92CB-3431B020CF9F}"/>
                  </a:ext>
                </a:extLst>
              </p:cNvPr>
              <p:cNvPicPr>
                <a:picLocks noChangeAspect="1"/>
              </p:cNvPicPr>
              <p:nvPr/>
            </p:nvPicPr>
            <p:blipFill rotWithShape="1">
              <a:blip r:embed="rId13"/>
              <a:srcRect l="2703" t="3704" r="1802" b="3704"/>
              <a:stretch/>
            </p:blipFill>
            <p:spPr>
              <a:xfrm>
                <a:off x="6744344" y="4201283"/>
                <a:ext cx="759028" cy="359930"/>
              </a:xfrm>
              <a:prstGeom prst="rect">
                <a:avLst/>
              </a:prstGeom>
            </p:spPr>
          </p:pic>
        </p:grpSp>
        <p:grpSp>
          <p:nvGrpSpPr>
            <p:cNvPr id="80" name="Group 79">
              <a:extLst>
                <a:ext uri="{FF2B5EF4-FFF2-40B4-BE49-F238E27FC236}">
                  <a16:creationId xmlns:a16="http://schemas.microsoft.com/office/drawing/2014/main" id="{CCF06AAA-71A6-4440-8E96-294B7FB14F9F}"/>
                </a:ext>
              </a:extLst>
            </p:cNvPr>
            <p:cNvGrpSpPr/>
            <p:nvPr/>
          </p:nvGrpSpPr>
          <p:grpSpPr>
            <a:xfrm>
              <a:off x="9151229" y="936346"/>
              <a:ext cx="268301" cy="268301"/>
              <a:chOff x="10406851" y="1715643"/>
              <a:chExt cx="448390" cy="472818"/>
            </a:xfrm>
          </p:grpSpPr>
          <p:grpSp>
            <p:nvGrpSpPr>
              <p:cNvPr id="103" name="Group 102">
                <a:extLst>
                  <a:ext uri="{FF2B5EF4-FFF2-40B4-BE49-F238E27FC236}">
                    <a16:creationId xmlns:a16="http://schemas.microsoft.com/office/drawing/2014/main" id="{DCAE052E-7B9A-466F-AC14-C516D4CEBD1F}"/>
                  </a:ext>
                </a:extLst>
              </p:cNvPr>
              <p:cNvGrpSpPr/>
              <p:nvPr/>
            </p:nvGrpSpPr>
            <p:grpSpPr>
              <a:xfrm>
                <a:off x="10406851" y="1715643"/>
                <a:ext cx="448390" cy="472818"/>
                <a:chOff x="7572021" y="5883532"/>
                <a:chExt cx="778084" cy="820474"/>
              </a:xfrm>
            </p:grpSpPr>
            <p:sp>
              <p:nvSpPr>
                <p:cNvPr id="105" name="Oval 104">
                  <a:extLst>
                    <a:ext uri="{FF2B5EF4-FFF2-40B4-BE49-F238E27FC236}">
                      <a16:creationId xmlns:a16="http://schemas.microsoft.com/office/drawing/2014/main" id="{3A1E9FA8-F764-4264-8D62-C82F0153BC39}"/>
                    </a:ext>
                  </a:extLst>
                </p:cNvPr>
                <p:cNvSpPr/>
                <p:nvPr/>
              </p:nvSpPr>
              <p:spPr>
                <a:xfrm>
                  <a:off x="7591336" y="5914375"/>
                  <a:ext cx="739453"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106" name="Picture 105">
                  <a:extLst>
                    <a:ext uri="{FF2B5EF4-FFF2-40B4-BE49-F238E27FC236}">
                      <a16:creationId xmlns:a16="http://schemas.microsoft.com/office/drawing/2014/main" id="{7F25A240-0238-4DCE-9437-6050FF907A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2021" y="5883532"/>
                  <a:ext cx="778084" cy="820474"/>
                </a:xfrm>
                <a:prstGeom prst="rect">
                  <a:avLst/>
                </a:prstGeom>
              </p:spPr>
            </p:pic>
          </p:grpSp>
          <p:sp>
            <p:nvSpPr>
              <p:cNvPr id="104" name="Oval 103">
                <a:extLst>
                  <a:ext uri="{FF2B5EF4-FFF2-40B4-BE49-F238E27FC236}">
                    <a16:creationId xmlns:a16="http://schemas.microsoft.com/office/drawing/2014/main" id="{B4F6D072-7E29-4EC9-A08F-2C3A10390891}"/>
                  </a:ext>
                </a:extLst>
              </p:cNvPr>
              <p:cNvSpPr/>
              <p:nvPr/>
            </p:nvSpPr>
            <p:spPr>
              <a:xfrm>
                <a:off x="10429881" y="1755627"/>
                <a:ext cx="385482" cy="39197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grpSp>
          <p:nvGrpSpPr>
            <p:cNvPr id="81" name="Group 80">
              <a:extLst>
                <a:ext uri="{FF2B5EF4-FFF2-40B4-BE49-F238E27FC236}">
                  <a16:creationId xmlns:a16="http://schemas.microsoft.com/office/drawing/2014/main" id="{BAD0CC36-AF09-4A51-AEAE-C520D3AF1871}"/>
                </a:ext>
              </a:extLst>
            </p:cNvPr>
            <p:cNvGrpSpPr/>
            <p:nvPr/>
          </p:nvGrpSpPr>
          <p:grpSpPr>
            <a:xfrm>
              <a:off x="9962709" y="1063673"/>
              <a:ext cx="268301" cy="268301"/>
              <a:chOff x="10296505" y="2054743"/>
              <a:chExt cx="448390" cy="472818"/>
            </a:xfrm>
          </p:grpSpPr>
          <p:grpSp>
            <p:nvGrpSpPr>
              <p:cNvPr id="99" name="Group 98">
                <a:extLst>
                  <a:ext uri="{FF2B5EF4-FFF2-40B4-BE49-F238E27FC236}">
                    <a16:creationId xmlns:a16="http://schemas.microsoft.com/office/drawing/2014/main" id="{F24C5558-F699-465F-8DAA-80F22DC4433E}"/>
                  </a:ext>
                </a:extLst>
              </p:cNvPr>
              <p:cNvGrpSpPr/>
              <p:nvPr/>
            </p:nvGrpSpPr>
            <p:grpSpPr>
              <a:xfrm>
                <a:off x="10296505" y="2054743"/>
                <a:ext cx="448390" cy="472818"/>
                <a:chOff x="7380538" y="6471967"/>
                <a:chExt cx="778084" cy="820474"/>
              </a:xfrm>
            </p:grpSpPr>
            <p:sp>
              <p:nvSpPr>
                <p:cNvPr id="101" name="Oval 100">
                  <a:extLst>
                    <a:ext uri="{FF2B5EF4-FFF2-40B4-BE49-F238E27FC236}">
                      <a16:creationId xmlns:a16="http://schemas.microsoft.com/office/drawing/2014/main" id="{0675FF7E-5971-45BA-8D10-889E191AE027}"/>
                    </a:ext>
                  </a:extLst>
                </p:cNvPr>
                <p:cNvSpPr/>
                <p:nvPr/>
              </p:nvSpPr>
              <p:spPr>
                <a:xfrm>
                  <a:off x="7388640" y="6507017"/>
                  <a:ext cx="739452"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102" name="Picture 101">
                  <a:extLst>
                    <a:ext uri="{FF2B5EF4-FFF2-40B4-BE49-F238E27FC236}">
                      <a16:creationId xmlns:a16="http://schemas.microsoft.com/office/drawing/2014/main" id="{FB94FDB2-A939-402F-A1A0-F543C06F0E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80538" y="6471967"/>
                  <a:ext cx="778084" cy="820474"/>
                </a:xfrm>
                <a:prstGeom prst="rect">
                  <a:avLst/>
                </a:prstGeom>
              </p:spPr>
            </p:pic>
          </p:grpSp>
          <p:sp>
            <p:nvSpPr>
              <p:cNvPr id="100" name="Oval 99">
                <a:extLst>
                  <a:ext uri="{FF2B5EF4-FFF2-40B4-BE49-F238E27FC236}">
                    <a16:creationId xmlns:a16="http://schemas.microsoft.com/office/drawing/2014/main" id="{35E0ECB1-897A-485C-AF78-362FBDCBAB06}"/>
                  </a:ext>
                </a:extLst>
              </p:cNvPr>
              <p:cNvSpPr/>
              <p:nvPr/>
            </p:nvSpPr>
            <p:spPr>
              <a:xfrm>
                <a:off x="10319540" y="2094725"/>
                <a:ext cx="385483" cy="39197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grpSp>
          <p:nvGrpSpPr>
            <p:cNvPr id="82" name="Group 81">
              <a:extLst>
                <a:ext uri="{FF2B5EF4-FFF2-40B4-BE49-F238E27FC236}">
                  <a16:creationId xmlns:a16="http://schemas.microsoft.com/office/drawing/2014/main" id="{F1E53171-9043-4821-A02B-2734B0D3A453}"/>
                </a:ext>
              </a:extLst>
            </p:cNvPr>
            <p:cNvGrpSpPr/>
            <p:nvPr/>
          </p:nvGrpSpPr>
          <p:grpSpPr>
            <a:xfrm>
              <a:off x="7924017" y="2781384"/>
              <a:ext cx="268301" cy="268301"/>
              <a:chOff x="10394116" y="1992294"/>
              <a:chExt cx="448390" cy="472818"/>
            </a:xfrm>
          </p:grpSpPr>
          <p:grpSp>
            <p:nvGrpSpPr>
              <p:cNvPr id="95" name="Group 94">
                <a:extLst>
                  <a:ext uri="{FF2B5EF4-FFF2-40B4-BE49-F238E27FC236}">
                    <a16:creationId xmlns:a16="http://schemas.microsoft.com/office/drawing/2014/main" id="{8B0A9D2F-C0A6-4195-A822-565AC575FD02}"/>
                  </a:ext>
                </a:extLst>
              </p:cNvPr>
              <p:cNvGrpSpPr/>
              <p:nvPr/>
            </p:nvGrpSpPr>
            <p:grpSpPr>
              <a:xfrm>
                <a:off x="10394116" y="1992294"/>
                <a:ext cx="448390" cy="472818"/>
                <a:chOff x="7549922" y="6363600"/>
                <a:chExt cx="778084" cy="820474"/>
              </a:xfrm>
            </p:grpSpPr>
            <p:sp>
              <p:nvSpPr>
                <p:cNvPr id="97" name="Oval 96">
                  <a:extLst>
                    <a:ext uri="{FF2B5EF4-FFF2-40B4-BE49-F238E27FC236}">
                      <a16:creationId xmlns:a16="http://schemas.microsoft.com/office/drawing/2014/main" id="{BB96C6CC-BC25-499D-A1F3-A5544BC8899A}"/>
                    </a:ext>
                  </a:extLst>
                </p:cNvPr>
                <p:cNvSpPr/>
                <p:nvPr/>
              </p:nvSpPr>
              <p:spPr>
                <a:xfrm>
                  <a:off x="7574315" y="6403346"/>
                  <a:ext cx="739453" cy="739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98" name="Picture 97">
                  <a:extLst>
                    <a:ext uri="{FF2B5EF4-FFF2-40B4-BE49-F238E27FC236}">
                      <a16:creationId xmlns:a16="http://schemas.microsoft.com/office/drawing/2014/main" id="{DB8371E6-CBCD-489F-B087-093826C530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49922" y="6363600"/>
                  <a:ext cx="778084" cy="820474"/>
                </a:xfrm>
                <a:prstGeom prst="rect">
                  <a:avLst/>
                </a:prstGeom>
              </p:spPr>
            </p:pic>
          </p:grpSp>
          <p:sp>
            <p:nvSpPr>
              <p:cNvPr id="96" name="Oval 95">
                <a:extLst>
                  <a:ext uri="{FF2B5EF4-FFF2-40B4-BE49-F238E27FC236}">
                    <a16:creationId xmlns:a16="http://schemas.microsoft.com/office/drawing/2014/main" id="{9B648963-8E41-4E91-A656-870123AE634D}"/>
                  </a:ext>
                </a:extLst>
              </p:cNvPr>
              <p:cNvSpPr/>
              <p:nvPr/>
            </p:nvSpPr>
            <p:spPr>
              <a:xfrm>
                <a:off x="10417137" y="2032277"/>
                <a:ext cx="385482" cy="39197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pic>
          <p:nvPicPr>
            <p:cNvPr id="83" name="Picture 6" descr="A picture containing text&#10;&#10;Description automatically generated">
              <a:extLst>
                <a:ext uri="{FF2B5EF4-FFF2-40B4-BE49-F238E27FC236}">
                  <a16:creationId xmlns:a16="http://schemas.microsoft.com/office/drawing/2014/main" id="{3FA02B45-51DA-4003-965A-69927B6627C1}"/>
                </a:ext>
              </a:extLst>
            </p:cNvPr>
            <p:cNvPicPr>
              <a:picLocks noChangeAspect="1"/>
            </p:cNvPicPr>
            <p:nvPr/>
          </p:nvPicPr>
          <p:blipFill>
            <a:blip r:embed="rId15"/>
            <a:stretch>
              <a:fillRect/>
            </a:stretch>
          </p:blipFill>
          <p:spPr>
            <a:xfrm>
              <a:off x="7989598" y="3347431"/>
              <a:ext cx="268301" cy="268301"/>
            </a:xfrm>
            <a:prstGeom prst="rect">
              <a:avLst/>
            </a:prstGeom>
          </p:spPr>
        </p:pic>
        <p:grpSp>
          <p:nvGrpSpPr>
            <p:cNvPr id="84" name="Group 83">
              <a:extLst>
                <a:ext uri="{FF2B5EF4-FFF2-40B4-BE49-F238E27FC236}">
                  <a16:creationId xmlns:a16="http://schemas.microsoft.com/office/drawing/2014/main" id="{79789004-F39D-46CC-9771-03946C0AA13C}"/>
                </a:ext>
              </a:extLst>
            </p:cNvPr>
            <p:cNvGrpSpPr/>
            <p:nvPr/>
          </p:nvGrpSpPr>
          <p:grpSpPr>
            <a:xfrm>
              <a:off x="10971152" y="1910246"/>
              <a:ext cx="268301" cy="268301"/>
              <a:chOff x="9141740" y="4896084"/>
              <a:chExt cx="433543" cy="413559"/>
            </a:xfrm>
          </p:grpSpPr>
          <p:pic>
            <p:nvPicPr>
              <p:cNvPr id="93" name="Picture 6" descr="A picture containing text&#10;&#10;Description automatically generated">
                <a:extLst>
                  <a:ext uri="{FF2B5EF4-FFF2-40B4-BE49-F238E27FC236}">
                    <a16:creationId xmlns:a16="http://schemas.microsoft.com/office/drawing/2014/main" id="{C47DC29F-C232-4C38-8443-40AAA4C6E4A9}"/>
                  </a:ext>
                </a:extLst>
              </p:cNvPr>
              <p:cNvPicPr>
                <a:picLocks noChangeAspect="1"/>
              </p:cNvPicPr>
              <p:nvPr/>
            </p:nvPicPr>
            <p:blipFill>
              <a:blip r:embed="rId15"/>
              <a:stretch>
                <a:fillRect/>
              </a:stretch>
            </p:blipFill>
            <p:spPr>
              <a:xfrm>
                <a:off x="9141740" y="4896084"/>
                <a:ext cx="433543" cy="413559"/>
              </a:xfrm>
              <a:prstGeom prst="rect">
                <a:avLst/>
              </a:prstGeom>
            </p:spPr>
          </p:pic>
          <p:sp>
            <p:nvSpPr>
              <p:cNvPr id="94" name="Oval 93">
                <a:extLst>
                  <a:ext uri="{FF2B5EF4-FFF2-40B4-BE49-F238E27FC236}">
                    <a16:creationId xmlns:a16="http://schemas.microsoft.com/office/drawing/2014/main" id="{844B6E42-A7B4-4278-8F10-351F70BC5387}"/>
                  </a:ext>
                </a:extLst>
              </p:cNvPr>
              <p:cNvSpPr/>
              <p:nvPr/>
            </p:nvSpPr>
            <p:spPr>
              <a:xfrm>
                <a:off x="9172768" y="4917887"/>
                <a:ext cx="371475" cy="36194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grpSp>
          <p:nvGrpSpPr>
            <p:cNvPr id="85" name="Group 84">
              <a:extLst>
                <a:ext uri="{FF2B5EF4-FFF2-40B4-BE49-F238E27FC236}">
                  <a16:creationId xmlns:a16="http://schemas.microsoft.com/office/drawing/2014/main" id="{8653A21E-5B6F-48EB-BDB8-1D87435C567D}"/>
                </a:ext>
              </a:extLst>
            </p:cNvPr>
            <p:cNvGrpSpPr/>
            <p:nvPr/>
          </p:nvGrpSpPr>
          <p:grpSpPr>
            <a:xfrm>
              <a:off x="10134328" y="2207876"/>
              <a:ext cx="268301" cy="268301"/>
              <a:chOff x="9245580" y="4904731"/>
              <a:chExt cx="433543" cy="413559"/>
            </a:xfrm>
          </p:grpSpPr>
          <p:pic>
            <p:nvPicPr>
              <p:cNvPr id="91" name="Picture 6" descr="A picture containing text&#10;&#10;Description automatically generated">
                <a:extLst>
                  <a:ext uri="{FF2B5EF4-FFF2-40B4-BE49-F238E27FC236}">
                    <a16:creationId xmlns:a16="http://schemas.microsoft.com/office/drawing/2014/main" id="{3348C884-EA93-45E5-AF87-9E2031E7A60B}"/>
                  </a:ext>
                </a:extLst>
              </p:cNvPr>
              <p:cNvPicPr>
                <a:picLocks noChangeAspect="1"/>
              </p:cNvPicPr>
              <p:nvPr/>
            </p:nvPicPr>
            <p:blipFill>
              <a:blip r:embed="rId15"/>
              <a:stretch>
                <a:fillRect/>
              </a:stretch>
            </p:blipFill>
            <p:spPr>
              <a:xfrm>
                <a:off x="9245580" y="4904731"/>
                <a:ext cx="433543" cy="413559"/>
              </a:xfrm>
              <a:prstGeom prst="rect">
                <a:avLst/>
              </a:prstGeom>
            </p:spPr>
          </p:pic>
          <p:sp>
            <p:nvSpPr>
              <p:cNvPr id="92" name="Oval 91">
                <a:extLst>
                  <a:ext uri="{FF2B5EF4-FFF2-40B4-BE49-F238E27FC236}">
                    <a16:creationId xmlns:a16="http://schemas.microsoft.com/office/drawing/2014/main" id="{9B6673B2-933A-4F8B-9A54-A2BAF3FEABAE}"/>
                  </a:ext>
                </a:extLst>
              </p:cNvPr>
              <p:cNvSpPr/>
              <p:nvPr/>
            </p:nvSpPr>
            <p:spPr>
              <a:xfrm>
                <a:off x="9276613" y="4926534"/>
                <a:ext cx="371475" cy="36195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sp>
          <p:nvSpPr>
            <p:cNvPr id="86" name="Oval 85">
              <a:extLst>
                <a:ext uri="{FF2B5EF4-FFF2-40B4-BE49-F238E27FC236}">
                  <a16:creationId xmlns:a16="http://schemas.microsoft.com/office/drawing/2014/main" id="{D13BC824-C5EA-4C75-8308-EE8C15E9E793}"/>
                </a:ext>
              </a:extLst>
            </p:cNvPr>
            <p:cNvSpPr/>
            <p:nvPr/>
          </p:nvSpPr>
          <p:spPr>
            <a:xfrm>
              <a:off x="8371306" y="2623966"/>
              <a:ext cx="268301" cy="2683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nvGrpSpPr>
            <p:cNvPr id="87" name="Group 86">
              <a:extLst>
                <a:ext uri="{FF2B5EF4-FFF2-40B4-BE49-F238E27FC236}">
                  <a16:creationId xmlns:a16="http://schemas.microsoft.com/office/drawing/2014/main" id="{202B722B-B86D-44B0-B8DF-2D7109C60DDB}"/>
                </a:ext>
              </a:extLst>
            </p:cNvPr>
            <p:cNvGrpSpPr/>
            <p:nvPr/>
          </p:nvGrpSpPr>
          <p:grpSpPr>
            <a:xfrm>
              <a:off x="9132369" y="1425565"/>
              <a:ext cx="268302" cy="268301"/>
              <a:chOff x="8764490" y="5960759"/>
              <a:chExt cx="853595" cy="823254"/>
            </a:xfrm>
          </p:grpSpPr>
          <p:sp>
            <p:nvSpPr>
              <p:cNvPr id="89" name="Oval 88">
                <a:extLst>
                  <a:ext uri="{FF2B5EF4-FFF2-40B4-BE49-F238E27FC236}">
                    <a16:creationId xmlns:a16="http://schemas.microsoft.com/office/drawing/2014/main" id="{F4627F63-14CF-4AA3-BD56-1F3871B145AE}"/>
                  </a:ext>
                </a:extLst>
              </p:cNvPr>
              <p:cNvSpPr/>
              <p:nvPr/>
            </p:nvSpPr>
            <p:spPr>
              <a:xfrm>
                <a:off x="8812860" y="5982022"/>
                <a:ext cx="780728" cy="780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alibri" panose="020F0502020204030204"/>
                </a:endParaRPr>
              </a:p>
            </p:txBody>
          </p:sp>
          <p:pic>
            <p:nvPicPr>
              <p:cNvPr id="90" name="Picture 89">
                <a:extLst>
                  <a:ext uri="{FF2B5EF4-FFF2-40B4-BE49-F238E27FC236}">
                    <a16:creationId xmlns:a16="http://schemas.microsoft.com/office/drawing/2014/main" id="{C36AD9EF-E966-4CF3-800B-688CC01D4568}"/>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764490" y="5960759"/>
                <a:ext cx="853595" cy="823254"/>
              </a:xfrm>
              <a:prstGeom prst="rect">
                <a:avLst/>
              </a:prstGeom>
            </p:spPr>
          </p:pic>
        </p:grpSp>
        <p:sp>
          <p:nvSpPr>
            <p:cNvPr id="88" name="Oval 87">
              <a:extLst>
                <a:ext uri="{FF2B5EF4-FFF2-40B4-BE49-F238E27FC236}">
                  <a16:creationId xmlns:a16="http://schemas.microsoft.com/office/drawing/2014/main" id="{EE25487E-DBD7-41D4-8CB1-3B4537C25808}"/>
                </a:ext>
              </a:extLst>
            </p:cNvPr>
            <p:cNvSpPr/>
            <p:nvPr/>
          </p:nvSpPr>
          <p:spPr>
            <a:xfrm>
              <a:off x="9140233" y="1427452"/>
              <a:ext cx="268301" cy="2683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US" sz="1432">
                <a:solidFill>
                  <a:prstClr val="white"/>
                </a:solidFill>
                <a:latin typeface="Calibri" panose="020F0502020204030204"/>
              </a:endParaRPr>
            </a:p>
          </p:txBody>
        </p:sp>
      </p:grpSp>
      <p:pic>
        <p:nvPicPr>
          <p:cNvPr id="59" name="Picture 58">
            <a:extLst>
              <a:ext uri="{FF2B5EF4-FFF2-40B4-BE49-F238E27FC236}">
                <a16:creationId xmlns:a16="http://schemas.microsoft.com/office/drawing/2014/main" id="{6FDAEC90-531B-4A7D-852E-3C3F36AFEDD7}"/>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7418809" y="3820617"/>
            <a:ext cx="2472378" cy="2299749"/>
          </a:xfrm>
          <a:prstGeom prst="rect">
            <a:avLst/>
          </a:prstGeom>
        </p:spPr>
      </p:pic>
      <p:sp>
        <p:nvSpPr>
          <p:cNvPr id="123" name="Title 1">
            <a:extLst>
              <a:ext uri="{FF2B5EF4-FFF2-40B4-BE49-F238E27FC236}">
                <a16:creationId xmlns:a16="http://schemas.microsoft.com/office/drawing/2014/main" id="{5825043F-0E02-482A-8A41-F2DA4B53850F}"/>
              </a:ext>
            </a:extLst>
          </p:cNvPr>
          <p:cNvSpPr txBox="1">
            <a:spLocks/>
          </p:cNvSpPr>
          <p:nvPr/>
        </p:nvSpPr>
        <p:spPr>
          <a:xfrm>
            <a:off x="6959757" y="1455578"/>
            <a:ext cx="4951883" cy="303581"/>
          </a:xfrm>
          <a:prstGeom prst="rect">
            <a:avLst/>
          </a:prstGeom>
        </p:spPr>
        <p:txBody>
          <a:bodyPr/>
          <a:lstStyle>
            <a:lvl1pPr algn="l" defTabSz="914400" rtl="0" eaLnBrk="1" latinLnBrk="0" hangingPunct="1">
              <a:lnSpc>
                <a:spcPct val="90000"/>
              </a:lnSpc>
              <a:spcBef>
                <a:spcPct val="0"/>
              </a:spcBef>
              <a:buNone/>
              <a:defRPr sz="5400" kern="1200">
                <a:solidFill>
                  <a:srgbClr val="5C5B5A"/>
                </a:solidFill>
                <a:latin typeface="+mj-lt"/>
                <a:ea typeface="+mj-ea"/>
                <a:cs typeface="+mj-cs"/>
              </a:defRPr>
            </a:lvl1pPr>
          </a:lstStyle>
          <a:p>
            <a:pPr defTabSz="727510">
              <a:defRPr/>
            </a:pPr>
            <a:r>
              <a:rPr lang="en-GB" sz="1273" b="1" dirty="0">
                <a:solidFill>
                  <a:srgbClr val="404040"/>
                </a:solidFill>
                <a:latin typeface="Calibri Light" panose="020F0302020204030204"/>
              </a:rPr>
              <a:t>Priority Areas for demonstration and scale</a:t>
            </a:r>
          </a:p>
        </p:txBody>
      </p:sp>
      <p:sp>
        <p:nvSpPr>
          <p:cNvPr id="124" name="Title 1">
            <a:extLst>
              <a:ext uri="{FF2B5EF4-FFF2-40B4-BE49-F238E27FC236}">
                <a16:creationId xmlns:a16="http://schemas.microsoft.com/office/drawing/2014/main" id="{3B953AF8-F536-4D10-B91E-762275DBDEB1}"/>
              </a:ext>
            </a:extLst>
          </p:cNvPr>
          <p:cNvSpPr txBox="1">
            <a:spLocks/>
          </p:cNvSpPr>
          <p:nvPr/>
        </p:nvSpPr>
        <p:spPr>
          <a:xfrm>
            <a:off x="4558688" y="2593132"/>
            <a:ext cx="2473213" cy="598549"/>
          </a:xfrm>
          <a:prstGeom prst="rect">
            <a:avLst/>
          </a:prstGeom>
        </p:spPr>
        <p:txBody>
          <a:bodyPr/>
          <a:lstStyle>
            <a:lvl1pPr algn="l" defTabSz="914400" rtl="0" eaLnBrk="1" latinLnBrk="0" hangingPunct="1">
              <a:lnSpc>
                <a:spcPct val="90000"/>
              </a:lnSpc>
              <a:spcBef>
                <a:spcPct val="0"/>
              </a:spcBef>
              <a:buNone/>
              <a:defRPr sz="5400" kern="1200">
                <a:solidFill>
                  <a:srgbClr val="5C5B5A"/>
                </a:solidFill>
                <a:latin typeface="+mj-lt"/>
                <a:ea typeface="+mj-ea"/>
                <a:cs typeface="+mj-cs"/>
              </a:defRPr>
            </a:lvl1pPr>
          </a:lstStyle>
          <a:p>
            <a:pPr defTabSz="727510">
              <a:defRPr/>
            </a:pPr>
            <a:r>
              <a:rPr lang="en-GB" sz="1273" b="1" dirty="0">
                <a:solidFill>
                  <a:srgbClr val="404040"/>
                </a:solidFill>
                <a:latin typeface="Calibri Light" panose="020F0302020204030204"/>
              </a:rPr>
              <a:t>Solar PV and EV density by 2038 Salford west 4</a:t>
            </a:r>
          </a:p>
        </p:txBody>
      </p:sp>
      <p:pic>
        <p:nvPicPr>
          <p:cNvPr id="3" name="Picture 2">
            <a:extLst>
              <a:ext uri="{FF2B5EF4-FFF2-40B4-BE49-F238E27FC236}">
                <a16:creationId xmlns:a16="http://schemas.microsoft.com/office/drawing/2014/main" id="{E9B24F7C-5DDD-F79B-7C8A-24D91961343C}"/>
              </a:ext>
            </a:extLst>
          </p:cNvPr>
          <p:cNvPicPr>
            <a:picLocks noChangeAspect="1"/>
          </p:cNvPicPr>
          <p:nvPr/>
        </p:nvPicPr>
        <p:blipFill>
          <a:blip r:embed="rId17"/>
          <a:stretch>
            <a:fillRect/>
          </a:stretch>
        </p:blipFill>
        <p:spPr>
          <a:xfrm>
            <a:off x="8692600" y="291593"/>
            <a:ext cx="2059489" cy="797689"/>
          </a:xfrm>
          <a:prstGeom prst="rect">
            <a:avLst/>
          </a:prstGeom>
        </p:spPr>
      </p:pic>
    </p:spTree>
    <p:extLst>
      <p:ext uri="{BB962C8B-B14F-4D97-AF65-F5344CB8AC3E}">
        <p14:creationId xmlns:p14="http://schemas.microsoft.com/office/powerpoint/2010/main" val="4222255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2D8598-98BC-E598-126D-557AF9B6DBA3}"/>
              </a:ext>
            </a:extLst>
          </p:cNvPr>
          <p:cNvSpPr/>
          <p:nvPr/>
        </p:nvSpPr>
        <p:spPr>
          <a:xfrm>
            <a:off x="3135703" y="3346715"/>
            <a:ext cx="2095357" cy="4263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727510">
              <a:defRPr/>
            </a:pPr>
            <a:r>
              <a:rPr lang="en-US" sz="954" dirty="0">
                <a:solidFill>
                  <a:prstClr val="black"/>
                </a:solidFill>
                <a:latin typeface="+mj-lt"/>
              </a:rPr>
              <a:t>Place-based investment pipelines </a:t>
            </a:r>
            <a:endParaRPr lang="en-GB" sz="954" dirty="0">
              <a:solidFill>
                <a:prstClr val="black"/>
              </a:solidFill>
              <a:latin typeface="+mj-lt"/>
            </a:endParaRPr>
          </a:p>
        </p:txBody>
      </p:sp>
      <p:sp>
        <p:nvSpPr>
          <p:cNvPr id="8" name="Rectangle 7">
            <a:extLst>
              <a:ext uri="{FF2B5EF4-FFF2-40B4-BE49-F238E27FC236}">
                <a16:creationId xmlns:a16="http://schemas.microsoft.com/office/drawing/2014/main" id="{07CC9D36-551D-11B4-5613-C712D7A32DB4}"/>
              </a:ext>
            </a:extLst>
          </p:cNvPr>
          <p:cNvSpPr/>
          <p:nvPr/>
        </p:nvSpPr>
        <p:spPr>
          <a:xfrm>
            <a:off x="1291869" y="1324720"/>
            <a:ext cx="2141380" cy="12401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727510">
              <a:defRPr/>
            </a:pPr>
            <a:r>
              <a:rPr lang="en-US" sz="1114" b="1" dirty="0">
                <a:solidFill>
                  <a:prstClr val="black"/>
                </a:solidFill>
                <a:latin typeface="+mj-lt"/>
              </a:rPr>
              <a:t>Programme Work-packages </a:t>
            </a:r>
            <a:endParaRPr lang="en-GB" sz="1114" b="1" dirty="0">
              <a:solidFill>
                <a:prstClr val="black"/>
              </a:solidFill>
              <a:latin typeface="+mj-lt"/>
            </a:endParaRPr>
          </a:p>
        </p:txBody>
      </p:sp>
      <p:sp>
        <p:nvSpPr>
          <p:cNvPr id="29" name="Rectangle: Rounded Corners 28">
            <a:extLst>
              <a:ext uri="{FF2B5EF4-FFF2-40B4-BE49-F238E27FC236}">
                <a16:creationId xmlns:a16="http://schemas.microsoft.com/office/drawing/2014/main" id="{2BF6393E-F3B2-5108-9DCF-5491D099CC17}"/>
              </a:ext>
            </a:extLst>
          </p:cNvPr>
          <p:cNvSpPr/>
          <p:nvPr/>
        </p:nvSpPr>
        <p:spPr>
          <a:xfrm>
            <a:off x="2119176" y="2740389"/>
            <a:ext cx="4168961" cy="1485769"/>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54">
              <a:latin typeface="+mj-lt"/>
            </a:endParaRPr>
          </a:p>
        </p:txBody>
      </p:sp>
      <p:sp>
        <p:nvSpPr>
          <p:cNvPr id="26" name="Rectangle: Rounded Corners 25">
            <a:extLst>
              <a:ext uri="{FF2B5EF4-FFF2-40B4-BE49-F238E27FC236}">
                <a16:creationId xmlns:a16="http://schemas.microsoft.com/office/drawing/2014/main" id="{8742615D-B1D9-C4B6-068C-94196B39C2DA}"/>
              </a:ext>
            </a:extLst>
          </p:cNvPr>
          <p:cNvSpPr/>
          <p:nvPr/>
        </p:nvSpPr>
        <p:spPr>
          <a:xfrm>
            <a:off x="2103781" y="4734965"/>
            <a:ext cx="4168961" cy="705205"/>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54">
              <a:latin typeface="+mj-lt"/>
            </a:endParaRPr>
          </a:p>
        </p:txBody>
      </p:sp>
      <p:sp>
        <p:nvSpPr>
          <p:cNvPr id="12" name="Freeform: Shape 11">
            <a:extLst>
              <a:ext uri="{FF2B5EF4-FFF2-40B4-BE49-F238E27FC236}">
                <a16:creationId xmlns:a16="http://schemas.microsoft.com/office/drawing/2014/main" id="{8D7E505C-48B0-11F6-AD0B-363057B42ABF}"/>
              </a:ext>
            </a:extLst>
          </p:cNvPr>
          <p:cNvSpPr/>
          <p:nvPr/>
        </p:nvSpPr>
        <p:spPr>
          <a:xfrm>
            <a:off x="3476648" y="2884088"/>
            <a:ext cx="1423228" cy="460197"/>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208" tIns="57208" rIns="57208" bIns="57208" numCol="1" spcCol="1270" anchor="ctr" anchorCtr="0">
            <a:noAutofit/>
          </a:bodyPr>
          <a:lstStyle/>
          <a:p>
            <a:pPr marL="181877" indent="-181877" algn="ctr" defTabSz="495111">
              <a:lnSpc>
                <a:spcPct val="90000"/>
              </a:lnSpc>
              <a:spcBef>
                <a:spcPct val="0"/>
              </a:spcBef>
              <a:spcAft>
                <a:spcPct val="35000"/>
              </a:spcAft>
              <a:buAutoNum type="arabicPeriod"/>
            </a:pPr>
            <a:r>
              <a:rPr lang="en-US" sz="1114" b="1" dirty="0">
                <a:latin typeface="+mj-lt"/>
              </a:rPr>
              <a:t>Regional</a:t>
            </a:r>
          </a:p>
        </p:txBody>
      </p:sp>
      <p:sp>
        <p:nvSpPr>
          <p:cNvPr id="13" name="Freeform: Shape 12">
            <a:extLst>
              <a:ext uri="{FF2B5EF4-FFF2-40B4-BE49-F238E27FC236}">
                <a16:creationId xmlns:a16="http://schemas.microsoft.com/office/drawing/2014/main" id="{72B7F26B-E8C4-7964-D6B6-621E293AE357}"/>
              </a:ext>
            </a:extLst>
          </p:cNvPr>
          <p:cNvSpPr/>
          <p:nvPr/>
        </p:nvSpPr>
        <p:spPr>
          <a:xfrm rot="1800000">
            <a:off x="4869523" y="3316493"/>
            <a:ext cx="423952" cy="176531"/>
          </a:xfrm>
          <a:custGeom>
            <a:avLst/>
            <a:gdLst>
              <a:gd name="connsiteX0" fmla="*/ 0 w 434851"/>
              <a:gd name="connsiteY0" fmla="*/ 110949 h 221897"/>
              <a:gd name="connsiteX1" fmla="*/ 110949 w 434851"/>
              <a:gd name="connsiteY1" fmla="*/ 0 h 221897"/>
              <a:gd name="connsiteX2" fmla="*/ 110949 w 434851"/>
              <a:gd name="connsiteY2" fmla="*/ 44379 h 221897"/>
              <a:gd name="connsiteX3" fmla="*/ 323903 w 434851"/>
              <a:gd name="connsiteY3" fmla="*/ 44379 h 221897"/>
              <a:gd name="connsiteX4" fmla="*/ 323903 w 434851"/>
              <a:gd name="connsiteY4" fmla="*/ 0 h 221897"/>
              <a:gd name="connsiteX5" fmla="*/ 434851 w 434851"/>
              <a:gd name="connsiteY5" fmla="*/ 110949 h 221897"/>
              <a:gd name="connsiteX6" fmla="*/ 323903 w 434851"/>
              <a:gd name="connsiteY6" fmla="*/ 221897 h 221897"/>
              <a:gd name="connsiteX7" fmla="*/ 323903 w 434851"/>
              <a:gd name="connsiteY7" fmla="*/ 177518 h 221897"/>
              <a:gd name="connsiteX8" fmla="*/ 110949 w 434851"/>
              <a:gd name="connsiteY8" fmla="*/ 177518 h 221897"/>
              <a:gd name="connsiteX9" fmla="*/ 110949 w 434851"/>
              <a:gd name="connsiteY9" fmla="*/ 221897 h 221897"/>
              <a:gd name="connsiteX10" fmla="*/ 0 w 434851"/>
              <a:gd name="connsiteY10" fmla="*/ 110949 h 22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851" h="221897">
                <a:moveTo>
                  <a:pt x="0" y="110949"/>
                </a:moveTo>
                <a:lnTo>
                  <a:pt x="110949" y="0"/>
                </a:lnTo>
                <a:lnTo>
                  <a:pt x="110949" y="44379"/>
                </a:lnTo>
                <a:lnTo>
                  <a:pt x="323903" y="44379"/>
                </a:lnTo>
                <a:lnTo>
                  <a:pt x="323903" y="0"/>
                </a:lnTo>
                <a:lnTo>
                  <a:pt x="434851" y="110949"/>
                </a:lnTo>
                <a:lnTo>
                  <a:pt x="323903" y="221897"/>
                </a:lnTo>
                <a:lnTo>
                  <a:pt x="323903" y="177518"/>
                </a:lnTo>
                <a:lnTo>
                  <a:pt x="110949" y="177518"/>
                </a:lnTo>
                <a:lnTo>
                  <a:pt x="110949" y="221897"/>
                </a:lnTo>
                <a:lnTo>
                  <a:pt x="0" y="110949"/>
                </a:lnTo>
                <a:close/>
              </a:path>
            </a:pathLst>
          </a:custGeom>
          <a:solidFill>
            <a:schemeClr val="accent2"/>
          </a:solidFill>
        </p:spPr>
        <p:style>
          <a:lnRef idx="0">
            <a:schemeClr val="accent6">
              <a:tint val="60000"/>
              <a:hueOff val="0"/>
              <a:satOff val="0"/>
              <a:lumOff val="0"/>
              <a:alphaOff val="0"/>
            </a:schemeClr>
          </a:lnRef>
          <a:fillRef idx="1">
            <a:scrgbClr r="0" g="0" b="0"/>
          </a:fillRef>
          <a:effectRef idx="0">
            <a:schemeClr val="accent6">
              <a:tint val="60000"/>
              <a:hueOff val="0"/>
              <a:satOff val="0"/>
              <a:lumOff val="0"/>
              <a:alphaOff val="0"/>
            </a:schemeClr>
          </a:effectRef>
          <a:fontRef idx="minor">
            <a:schemeClr val="lt1"/>
          </a:fontRef>
        </p:style>
        <p:txBody>
          <a:bodyPr spcFirstLastPara="0" vert="horz" wrap="square" lIns="52959" tIns="35305" rIns="52959" bIns="35306" numCol="1" spcCol="1270" anchor="ctr" anchorCtr="0">
            <a:noAutofit/>
          </a:bodyPr>
          <a:lstStyle/>
          <a:p>
            <a:pPr algn="ctr" defTabSz="318286">
              <a:lnSpc>
                <a:spcPct val="90000"/>
              </a:lnSpc>
              <a:spcBef>
                <a:spcPct val="0"/>
              </a:spcBef>
              <a:spcAft>
                <a:spcPct val="35000"/>
              </a:spcAft>
            </a:pPr>
            <a:endParaRPr lang="en-GB" sz="954" b="1">
              <a:latin typeface="+mj-lt"/>
            </a:endParaRPr>
          </a:p>
        </p:txBody>
      </p:sp>
      <p:sp>
        <p:nvSpPr>
          <p:cNvPr id="14" name="Freeform: Shape 13">
            <a:extLst>
              <a:ext uri="{FF2B5EF4-FFF2-40B4-BE49-F238E27FC236}">
                <a16:creationId xmlns:a16="http://schemas.microsoft.com/office/drawing/2014/main" id="{E43C5087-0DDF-1871-2649-9B23A7769991}"/>
              </a:ext>
            </a:extLst>
          </p:cNvPr>
          <p:cNvSpPr/>
          <p:nvPr/>
        </p:nvSpPr>
        <p:spPr>
          <a:xfrm>
            <a:off x="4377991" y="3662800"/>
            <a:ext cx="1718401" cy="504375"/>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208" tIns="57208" rIns="57208" bIns="57208" numCol="1" spcCol="1270" anchor="ctr" anchorCtr="0">
            <a:noAutofit/>
          </a:bodyPr>
          <a:lstStyle/>
          <a:p>
            <a:pPr algn="ctr" defTabSz="495111">
              <a:lnSpc>
                <a:spcPct val="90000"/>
              </a:lnSpc>
              <a:spcBef>
                <a:spcPct val="0"/>
              </a:spcBef>
              <a:spcAft>
                <a:spcPct val="35000"/>
              </a:spcAft>
            </a:pPr>
            <a:r>
              <a:rPr lang="en-US" sz="1114" b="1">
                <a:latin typeface="+mj-lt"/>
              </a:rPr>
              <a:t>3. Neighborhood  Trailblazer </a:t>
            </a:r>
          </a:p>
          <a:p>
            <a:pPr algn="ctr" defTabSz="495111">
              <a:lnSpc>
                <a:spcPct val="90000"/>
              </a:lnSpc>
              <a:spcBef>
                <a:spcPct val="0"/>
              </a:spcBef>
              <a:spcAft>
                <a:spcPct val="35000"/>
              </a:spcAft>
            </a:pPr>
            <a:r>
              <a:rPr lang="en-US" sz="1114" b="1">
                <a:latin typeface="+mj-lt"/>
              </a:rPr>
              <a:t>MCC – Regeneration Led </a:t>
            </a:r>
            <a:endParaRPr lang="en-GB" sz="1114" b="1">
              <a:latin typeface="+mj-lt"/>
            </a:endParaRPr>
          </a:p>
        </p:txBody>
      </p:sp>
      <p:sp>
        <p:nvSpPr>
          <p:cNvPr id="16" name="Freeform: Shape 15">
            <a:extLst>
              <a:ext uri="{FF2B5EF4-FFF2-40B4-BE49-F238E27FC236}">
                <a16:creationId xmlns:a16="http://schemas.microsoft.com/office/drawing/2014/main" id="{008F7842-E067-D6DA-ADA3-E3C111E6C12D}"/>
              </a:ext>
            </a:extLst>
          </p:cNvPr>
          <p:cNvSpPr/>
          <p:nvPr/>
        </p:nvSpPr>
        <p:spPr>
          <a:xfrm>
            <a:off x="4977930" y="4856933"/>
            <a:ext cx="1145601" cy="504375"/>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640" tIns="57208" rIns="28640" bIns="57208" numCol="1" spcCol="1270" anchor="ctr" anchorCtr="0">
            <a:noAutofit/>
          </a:bodyPr>
          <a:lstStyle/>
          <a:p>
            <a:pPr algn="ctr" defTabSz="495111">
              <a:lnSpc>
                <a:spcPct val="90000"/>
              </a:lnSpc>
              <a:spcBef>
                <a:spcPct val="0"/>
              </a:spcBef>
              <a:spcAft>
                <a:spcPct val="35000"/>
              </a:spcAft>
            </a:pPr>
            <a:r>
              <a:rPr lang="en-US" sz="1114" b="1" dirty="0">
                <a:latin typeface="+mj-lt"/>
              </a:rPr>
              <a:t>6. Scaled up Retrofit (with Devolution)</a:t>
            </a:r>
            <a:endParaRPr lang="en-GB" sz="1114" b="1" dirty="0">
              <a:latin typeface="+mj-lt"/>
            </a:endParaRPr>
          </a:p>
        </p:txBody>
      </p:sp>
      <p:sp>
        <p:nvSpPr>
          <p:cNvPr id="18" name="Freeform: Shape 17">
            <a:extLst>
              <a:ext uri="{FF2B5EF4-FFF2-40B4-BE49-F238E27FC236}">
                <a16:creationId xmlns:a16="http://schemas.microsoft.com/office/drawing/2014/main" id="{234BDA5F-7777-DE89-5547-44006780B74F}"/>
              </a:ext>
            </a:extLst>
          </p:cNvPr>
          <p:cNvSpPr/>
          <p:nvPr/>
        </p:nvSpPr>
        <p:spPr>
          <a:xfrm>
            <a:off x="3626262" y="4856933"/>
            <a:ext cx="1145601" cy="504375"/>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208" tIns="57208" rIns="57208" bIns="57208" numCol="1" spcCol="1270" anchor="ctr" anchorCtr="0">
            <a:noAutofit/>
          </a:bodyPr>
          <a:lstStyle/>
          <a:p>
            <a:pPr algn="ctr" defTabSz="495111">
              <a:lnSpc>
                <a:spcPct val="90000"/>
              </a:lnSpc>
              <a:spcBef>
                <a:spcPct val="0"/>
              </a:spcBef>
              <a:spcAft>
                <a:spcPct val="35000"/>
              </a:spcAft>
            </a:pPr>
            <a:r>
              <a:rPr lang="en-US" sz="1114" b="1" dirty="0">
                <a:latin typeface="+mj-lt"/>
              </a:rPr>
              <a:t>5. Heat, Generation and Storage Scale Up</a:t>
            </a:r>
            <a:endParaRPr lang="en-GB" sz="1114" b="1" dirty="0">
              <a:latin typeface="+mj-lt"/>
            </a:endParaRPr>
          </a:p>
        </p:txBody>
      </p:sp>
      <p:sp>
        <p:nvSpPr>
          <p:cNvPr id="20" name="Freeform: Shape 19">
            <a:extLst>
              <a:ext uri="{FF2B5EF4-FFF2-40B4-BE49-F238E27FC236}">
                <a16:creationId xmlns:a16="http://schemas.microsoft.com/office/drawing/2014/main" id="{8DB45C12-7BBC-0B98-7A0E-54304D04B217}"/>
              </a:ext>
            </a:extLst>
          </p:cNvPr>
          <p:cNvSpPr/>
          <p:nvPr/>
        </p:nvSpPr>
        <p:spPr>
          <a:xfrm>
            <a:off x="2250869" y="4856933"/>
            <a:ext cx="1145601" cy="504375"/>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208" tIns="57208" rIns="57208" bIns="57208" numCol="1" spcCol="1270" anchor="ctr" anchorCtr="0">
            <a:noAutofit/>
          </a:bodyPr>
          <a:lstStyle/>
          <a:p>
            <a:pPr algn="ctr" defTabSz="495111">
              <a:lnSpc>
                <a:spcPct val="90000"/>
              </a:lnSpc>
              <a:spcBef>
                <a:spcPct val="0"/>
              </a:spcBef>
              <a:spcAft>
                <a:spcPct val="35000"/>
              </a:spcAft>
            </a:pPr>
            <a:r>
              <a:rPr lang="en-US" sz="1114" b="1">
                <a:latin typeface="+mj-lt"/>
              </a:rPr>
              <a:t>4. Mobility Scale Up </a:t>
            </a:r>
            <a:endParaRPr lang="en-GB" sz="1114" b="1">
              <a:latin typeface="+mj-lt"/>
            </a:endParaRPr>
          </a:p>
        </p:txBody>
      </p:sp>
      <p:sp>
        <p:nvSpPr>
          <p:cNvPr id="22" name="Freeform: Shape 21">
            <a:extLst>
              <a:ext uri="{FF2B5EF4-FFF2-40B4-BE49-F238E27FC236}">
                <a16:creationId xmlns:a16="http://schemas.microsoft.com/office/drawing/2014/main" id="{3F45583C-4BB9-D96A-2228-5CB557EC4115}"/>
              </a:ext>
            </a:extLst>
          </p:cNvPr>
          <p:cNvSpPr/>
          <p:nvPr/>
        </p:nvSpPr>
        <p:spPr>
          <a:xfrm>
            <a:off x="2250869" y="3662800"/>
            <a:ext cx="1718401" cy="504375"/>
          </a:xfrm>
          <a:custGeom>
            <a:avLst/>
            <a:gdLst>
              <a:gd name="connsiteX0" fmla="*/ 0 w 1267983"/>
              <a:gd name="connsiteY0" fmla="*/ 63399 h 633991"/>
              <a:gd name="connsiteX1" fmla="*/ 63399 w 1267983"/>
              <a:gd name="connsiteY1" fmla="*/ 0 h 633991"/>
              <a:gd name="connsiteX2" fmla="*/ 1204584 w 1267983"/>
              <a:gd name="connsiteY2" fmla="*/ 0 h 633991"/>
              <a:gd name="connsiteX3" fmla="*/ 1267983 w 1267983"/>
              <a:gd name="connsiteY3" fmla="*/ 63399 h 633991"/>
              <a:gd name="connsiteX4" fmla="*/ 1267983 w 1267983"/>
              <a:gd name="connsiteY4" fmla="*/ 570592 h 633991"/>
              <a:gd name="connsiteX5" fmla="*/ 1204584 w 1267983"/>
              <a:gd name="connsiteY5" fmla="*/ 633991 h 633991"/>
              <a:gd name="connsiteX6" fmla="*/ 63399 w 1267983"/>
              <a:gd name="connsiteY6" fmla="*/ 633991 h 633991"/>
              <a:gd name="connsiteX7" fmla="*/ 0 w 1267983"/>
              <a:gd name="connsiteY7" fmla="*/ 570592 h 633991"/>
              <a:gd name="connsiteX8" fmla="*/ 0 w 1267983"/>
              <a:gd name="connsiteY8" fmla="*/ 63399 h 6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983" h="633991">
                <a:moveTo>
                  <a:pt x="0" y="63399"/>
                </a:moveTo>
                <a:cubicBezTo>
                  <a:pt x="0" y="28385"/>
                  <a:pt x="28385" y="0"/>
                  <a:pt x="63399" y="0"/>
                </a:cubicBezTo>
                <a:lnTo>
                  <a:pt x="1204584" y="0"/>
                </a:lnTo>
                <a:cubicBezTo>
                  <a:pt x="1239598" y="0"/>
                  <a:pt x="1267983" y="28385"/>
                  <a:pt x="1267983" y="63399"/>
                </a:cubicBezTo>
                <a:lnTo>
                  <a:pt x="1267983" y="570592"/>
                </a:lnTo>
                <a:cubicBezTo>
                  <a:pt x="1267983" y="605606"/>
                  <a:pt x="1239598" y="633991"/>
                  <a:pt x="1204584" y="633991"/>
                </a:cubicBezTo>
                <a:lnTo>
                  <a:pt x="63399" y="633991"/>
                </a:lnTo>
                <a:cubicBezTo>
                  <a:pt x="28385" y="633991"/>
                  <a:pt x="0" y="605606"/>
                  <a:pt x="0" y="570592"/>
                </a:cubicBezTo>
                <a:lnTo>
                  <a:pt x="0" y="6339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208" tIns="57208" rIns="57208" bIns="57208" numCol="1" spcCol="1270" anchor="ctr" anchorCtr="0">
            <a:noAutofit/>
          </a:bodyPr>
          <a:lstStyle/>
          <a:p>
            <a:pPr algn="ctr" defTabSz="495111">
              <a:lnSpc>
                <a:spcPct val="90000"/>
              </a:lnSpc>
              <a:spcBef>
                <a:spcPct val="0"/>
              </a:spcBef>
              <a:spcAft>
                <a:spcPct val="35000"/>
              </a:spcAft>
            </a:pPr>
            <a:r>
              <a:rPr lang="en-US" sz="1114" b="1" dirty="0">
                <a:latin typeface="+mj-lt"/>
              </a:rPr>
              <a:t>2. District Trailblazer</a:t>
            </a:r>
          </a:p>
          <a:p>
            <a:pPr algn="ctr" defTabSz="495111">
              <a:lnSpc>
                <a:spcPct val="90000"/>
              </a:lnSpc>
              <a:spcBef>
                <a:spcPct val="0"/>
              </a:spcBef>
              <a:spcAft>
                <a:spcPct val="35000"/>
              </a:spcAft>
            </a:pPr>
            <a:r>
              <a:rPr lang="en-US" sz="1114" b="1" dirty="0">
                <a:latin typeface="+mj-lt"/>
              </a:rPr>
              <a:t>Oldham – Community Led  </a:t>
            </a:r>
            <a:endParaRPr lang="en-GB" sz="1114" b="1" dirty="0">
              <a:latin typeface="+mj-lt"/>
            </a:endParaRPr>
          </a:p>
        </p:txBody>
      </p:sp>
      <p:sp>
        <p:nvSpPr>
          <p:cNvPr id="23" name="Freeform: Shape 22">
            <a:extLst>
              <a:ext uri="{FF2B5EF4-FFF2-40B4-BE49-F238E27FC236}">
                <a16:creationId xmlns:a16="http://schemas.microsoft.com/office/drawing/2014/main" id="{031B416E-1480-F685-7A2C-D107E14835FB}"/>
              </a:ext>
            </a:extLst>
          </p:cNvPr>
          <p:cNvSpPr/>
          <p:nvPr/>
        </p:nvSpPr>
        <p:spPr>
          <a:xfrm rot="19800000">
            <a:off x="3108204" y="3326095"/>
            <a:ext cx="423952" cy="176531"/>
          </a:xfrm>
          <a:custGeom>
            <a:avLst/>
            <a:gdLst>
              <a:gd name="connsiteX0" fmla="*/ 0 w 434851"/>
              <a:gd name="connsiteY0" fmla="*/ 110949 h 221897"/>
              <a:gd name="connsiteX1" fmla="*/ 110949 w 434851"/>
              <a:gd name="connsiteY1" fmla="*/ 0 h 221897"/>
              <a:gd name="connsiteX2" fmla="*/ 110949 w 434851"/>
              <a:gd name="connsiteY2" fmla="*/ 44379 h 221897"/>
              <a:gd name="connsiteX3" fmla="*/ 323903 w 434851"/>
              <a:gd name="connsiteY3" fmla="*/ 44379 h 221897"/>
              <a:gd name="connsiteX4" fmla="*/ 323903 w 434851"/>
              <a:gd name="connsiteY4" fmla="*/ 0 h 221897"/>
              <a:gd name="connsiteX5" fmla="*/ 434851 w 434851"/>
              <a:gd name="connsiteY5" fmla="*/ 110949 h 221897"/>
              <a:gd name="connsiteX6" fmla="*/ 323903 w 434851"/>
              <a:gd name="connsiteY6" fmla="*/ 221897 h 221897"/>
              <a:gd name="connsiteX7" fmla="*/ 323903 w 434851"/>
              <a:gd name="connsiteY7" fmla="*/ 177518 h 221897"/>
              <a:gd name="connsiteX8" fmla="*/ 110949 w 434851"/>
              <a:gd name="connsiteY8" fmla="*/ 177518 h 221897"/>
              <a:gd name="connsiteX9" fmla="*/ 110949 w 434851"/>
              <a:gd name="connsiteY9" fmla="*/ 221897 h 221897"/>
              <a:gd name="connsiteX10" fmla="*/ 0 w 434851"/>
              <a:gd name="connsiteY10" fmla="*/ 110949 h 22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851" h="221897">
                <a:moveTo>
                  <a:pt x="0" y="110949"/>
                </a:moveTo>
                <a:lnTo>
                  <a:pt x="110949" y="0"/>
                </a:lnTo>
                <a:lnTo>
                  <a:pt x="110949" y="44379"/>
                </a:lnTo>
                <a:lnTo>
                  <a:pt x="323903" y="44379"/>
                </a:lnTo>
                <a:lnTo>
                  <a:pt x="323903" y="0"/>
                </a:lnTo>
                <a:lnTo>
                  <a:pt x="434851" y="110949"/>
                </a:lnTo>
                <a:lnTo>
                  <a:pt x="323903" y="221897"/>
                </a:lnTo>
                <a:lnTo>
                  <a:pt x="323903" y="177518"/>
                </a:lnTo>
                <a:lnTo>
                  <a:pt x="110949" y="177518"/>
                </a:lnTo>
                <a:lnTo>
                  <a:pt x="110949" y="221897"/>
                </a:lnTo>
                <a:lnTo>
                  <a:pt x="0" y="110949"/>
                </a:lnTo>
                <a:close/>
              </a:path>
            </a:pathLst>
          </a:custGeom>
          <a:solidFill>
            <a:schemeClr val="accent2"/>
          </a:solidFill>
        </p:spPr>
        <p:style>
          <a:lnRef idx="0">
            <a:schemeClr val="accent6">
              <a:tint val="60000"/>
              <a:hueOff val="0"/>
              <a:satOff val="0"/>
              <a:lumOff val="0"/>
              <a:alphaOff val="0"/>
            </a:schemeClr>
          </a:lnRef>
          <a:fillRef idx="1">
            <a:scrgbClr r="0" g="0" b="0"/>
          </a:fillRef>
          <a:effectRef idx="0">
            <a:schemeClr val="accent6">
              <a:tint val="60000"/>
              <a:hueOff val="0"/>
              <a:satOff val="0"/>
              <a:lumOff val="0"/>
              <a:alphaOff val="0"/>
            </a:schemeClr>
          </a:effectRef>
          <a:fontRef idx="minor">
            <a:schemeClr val="lt1"/>
          </a:fontRef>
        </p:style>
        <p:txBody>
          <a:bodyPr spcFirstLastPara="0" vert="horz" wrap="square" lIns="52959" tIns="35306" rIns="52959" bIns="35305" numCol="1" spcCol="1270" anchor="ctr" anchorCtr="0">
            <a:noAutofit/>
          </a:bodyPr>
          <a:lstStyle/>
          <a:p>
            <a:pPr algn="ctr" defTabSz="318286">
              <a:lnSpc>
                <a:spcPct val="90000"/>
              </a:lnSpc>
              <a:spcBef>
                <a:spcPct val="0"/>
              </a:spcBef>
              <a:spcAft>
                <a:spcPct val="35000"/>
              </a:spcAft>
            </a:pPr>
            <a:endParaRPr lang="en-GB" sz="954" b="1">
              <a:latin typeface="+mj-lt"/>
            </a:endParaRPr>
          </a:p>
        </p:txBody>
      </p:sp>
      <p:sp>
        <p:nvSpPr>
          <p:cNvPr id="6" name="Rectangle: Rounded Corners 5">
            <a:extLst>
              <a:ext uri="{FF2B5EF4-FFF2-40B4-BE49-F238E27FC236}">
                <a16:creationId xmlns:a16="http://schemas.microsoft.com/office/drawing/2014/main" id="{D72C2449-EED3-C10E-81B0-E0CF780DA361}"/>
              </a:ext>
            </a:extLst>
          </p:cNvPr>
          <p:cNvSpPr/>
          <p:nvPr/>
        </p:nvSpPr>
        <p:spPr>
          <a:xfrm>
            <a:off x="2167968" y="2208661"/>
            <a:ext cx="4168961" cy="418720"/>
          </a:xfrm>
          <a:prstGeom prst="roundRect">
            <a:avLst/>
          </a:prstGeom>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727510">
              <a:defRPr/>
            </a:pPr>
            <a:r>
              <a:rPr lang="en-US" sz="1114" b="1">
                <a:solidFill>
                  <a:prstClr val="white"/>
                </a:solidFill>
                <a:latin typeface="+mj-lt"/>
              </a:rPr>
              <a:t>0. </a:t>
            </a:r>
            <a:r>
              <a:rPr lang="en-US" sz="1114" b="1" err="1">
                <a:solidFill>
                  <a:prstClr val="white"/>
                </a:solidFill>
                <a:latin typeface="+mj-lt"/>
              </a:rPr>
              <a:t>Programme</a:t>
            </a:r>
            <a:r>
              <a:rPr lang="en-US" sz="1114" b="1">
                <a:solidFill>
                  <a:prstClr val="white"/>
                </a:solidFill>
                <a:latin typeface="+mj-lt"/>
              </a:rPr>
              <a:t> Management, Learnings and Cross Collaboration</a:t>
            </a:r>
            <a:endParaRPr lang="en-GB" sz="1114" b="1">
              <a:solidFill>
                <a:prstClr val="white"/>
              </a:solidFill>
              <a:latin typeface="+mj-lt"/>
            </a:endParaRPr>
          </a:p>
        </p:txBody>
      </p:sp>
      <p:sp>
        <p:nvSpPr>
          <p:cNvPr id="7" name="Rectangle: Rounded Corners 6">
            <a:extLst>
              <a:ext uri="{FF2B5EF4-FFF2-40B4-BE49-F238E27FC236}">
                <a16:creationId xmlns:a16="http://schemas.microsoft.com/office/drawing/2014/main" id="{3E3D8A73-E0F8-A97F-4E60-7BA1A66771E0}"/>
              </a:ext>
            </a:extLst>
          </p:cNvPr>
          <p:cNvSpPr/>
          <p:nvPr/>
        </p:nvSpPr>
        <p:spPr>
          <a:xfrm>
            <a:off x="2116565" y="5556964"/>
            <a:ext cx="4160312" cy="383942"/>
          </a:xfrm>
          <a:prstGeom prst="roundRect">
            <a:avLst/>
          </a:prstGeom>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727510">
              <a:defRPr/>
            </a:pPr>
            <a:r>
              <a:rPr lang="en-US" sz="1114" b="1">
                <a:solidFill>
                  <a:prstClr val="white"/>
                </a:solidFill>
                <a:latin typeface="+mj-lt"/>
              </a:rPr>
              <a:t>7 Measure, Evidence and Scale </a:t>
            </a:r>
            <a:endParaRPr lang="en-GB" sz="1114" b="1">
              <a:solidFill>
                <a:prstClr val="white"/>
              </a:solidFill>
              <a:latin typeface="+mj-lt"/>
            </a:endParaRPr>
          </a:p>
        </p:txBody>
      </p:sp>
      <p:sp>
        <p:nvSpPr>
          <p:cNvPr id="9" name="Rectangle 8">
            <a:extLst>
              <a:ext uri="{FF2B5EF4-FFF2-40B4-BE49-F238E27FC236}">
                <a16:creationId xmlns:a16="http://schemas.microsoft.com/office/drawing/2014/main" id="{BDF15C05-5E54-AE18-524F-5E759C63592C}"/>
              </a:ext>
            </a:extLst>
          </p:cNvPr>
          <p:cNvSpPr/>
          <p:nvPr/>
        </p:nvSpPr>
        <p:spPr>
          <a:xfrm>
            <a:off x="3529775" y="3728084"/>
            <a:ext cx="1324014" cy="1141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727510">
              <a:defRPr/>
            </a:pPr>
            <a:endParaRPr lang="en-GB" sz="954">
              <a:solidFill>
                <a:prstClr val="black"/>
              </a:solidFill>
              <a:latin typeface="+mj-lt"/>
            </a:endParaRPr>
          </a:p>
        </p:txBody>
      </p:sp>
      <p:sp>
        <p:nvSpPr>
          <p:cNvPr id="42" name="Rectangle 41">
            <a:extLst>
              <a:ext uri="{FF2B5EF4-FFF2-40B4-BE49-F238E27FC236}">
                <a16:creationId xmlns:a16="http://schemas.microsoft.com/office/drawing/2014/main" id="{FB34EC94-2F13-864A-F941-72E0C4430591}"/>
              </a:ext>
            </a:extLst>
          </p:cNvPr>
          <p:cNvSpPr/>
          <p:nvPr/>
        </p:nvSpPr>
        <p:spPr>
          <a:xfrm>
            <a:off x="7271506" y="2441562"/>
            <a:ext cx="3091689" cy="352202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72746" tIns="36373" rIns="72746" bIns="36373" rtlCol="0" anchor="ctr"/>
          <a:lstStyle/>
          <a:p>
            <a:pPr marL="272816" indent="-272816">
              <a:spcAft>
                <a:spcPts val="477"/>
              </a:spcAft>
              <a:buAutoNum type="arabicPeriod"/>
            </a:pPr>
            <a:r>
              <a:rPr lang="en-US" sz="1452" b="1" dirty="0">
                <a:solidFill>
                  <a:schemeClr val="tx1"/>
                </a:solidFill>
                <a:latin typeface="+mj-lt"/>
              </a:rPr>
              <a:t>Regional Investment and Delivery Vehicle(s) </a:t>
            </a:r>
          </a:p>
          <a:p>
            <a:pPr marL="272816" indent="-272816">
              <a:spcAft>
                <a:spcPts val="477"/>
              </a:spcAft>
              <a:buFont typeface="+mj-lt"/>
              <a:buAutoNum type="arabicPeriod"/>
            </a:pPr>
            <a:r>
              <a:rPr lang="en-US" sz="1452" b="1" dirty="0">
                <a:solidFill>
                  <a:schemeClr val="tx1"/>
                </a:solidFill>
                <a:latin typeface="+mj-lt"/>
              </a:rPr>
              <a:t>Secured JV Partner and Delivery of Oldham Green New Deal </a:t>
            </a:r>
            <a:endParaRPr lang="en-US" sz="1452" b="1" dirty="0">
              <a:solidFill>
                <a:schemeClr val="tx1"/>
              </a:solidFill>
              <a:latin typeface="+mj-lt"/>
              <a:cs typeface="Calibri Light"/>
            </a:endParaRPr>
          </a:p>
          <a:p>
            <a:pPr marL="272816" indent="-272816">
              <a:spcAft>
                <a:spcPts val="477"/>
              </a:spcAft>
              <a:buFont typeface="+mj-lt"/>
              <a:buAutoNum type="arabicPeriod"/>
            </a:pPr>
            <a:r>
              <a:rPr lang="en-US" sz="1452" b="1" dirty="0">
                <a:solidFill>
                  <a:schemeClr val="tx1"/>
                </a:solidFill>
                <a:latin typeface="+mj-lt"/>
              </a:rPr>
              <a:t>Mapped pipeline to feed into regional investment </a:t>
            </a:r>
            <a:r>
              <a:rPr lang="en-US" sz="1452" b="1" dirty="0" err="1">
                <a:solidFill>
                  <a:schemeClr val="tx1"/>
                </a:solidFill>
                <a:latin typeface="+mj-lt"/>
              </a:rPr>
              <a:t>programme</a:t>
            </a:r>
            <a:r>
              <a:rPr lang="en-US" sz="1452" b="1" dirty="0">
                <a:solidFill>
                  <a:schemeClr val="tx1"/>
                </a:solidFill>
                <a:latin typeface="+mj-lt"/>
              </a:rPr>
              <a:t> </a:t>
            </a:r>
            <a:endParaRPr lang="en-US" sz="1452" b="1" dirty="0">
              <a:solidFill>
                <a:schemeClr val="tx1"/>
              </a:solidFill>
              <a:latin typeface="+mj-lt"/>
              <a:cs typeface="Calibri Light"/>
            </a:endParaRPr>
          </a:p>
          <a:p>
            <a:pPr marL="272816" indent="-272816">
              <a:spcAft>
                <a:spcPts val="477"/>
              </a:spcAft>
              <a:buFont typeface="+mj-lt"/>
              <a:buAutoNum type="arabicPeriod"/>
            </a:pPr>
            <a:r>
              <a:rPr lang="en-US" sz="1452" b="1" dirty="0">
                <a:solidFill>
                  <a:schemeClr val="tx1"/>
                </a:solidFill>
                <a:latin typeface="+mj-lt"/>
              </a:rPr>
              <a:t>Integrated low carbon transport models </a:t>
            </a:r>
            <a:endParaRPr lang="en-US" sz="1452" b="1" dirty="0">
              <a:solidFill>
                <a:schemeClr val="tx1"/>
              </a:solidFill>
              <a:latin typeface="+mj-lt"/>
              <a:cs typeface="Calibri Light"/>
            </a:endParaRPr>
          </a:p>
          <a:p>
            <a:pPr marL="272816" indent="-272816">
              <a:spcAft>
                <a:spcPts val="477"/>
              </a:spcAft>
              <a:buFont typeface="+mj-lt"/>
              <a:buAutoNum type="arabicPeriod"/>
            </a:pPr>
            <a:r>
              <a:rPr lang="en-US" sz="1452" b="1" dirty="0">
                <a:solidFill>
                  <a:schemeClr val="tx1"/>
                </a:solidFill>
                <a:latin typeface="+mj-lt"/>
              </a:rPr>
              <a:t>Expanded Heat, Electricity Generation, and Storage Delivery Model </a:t>
            </a:r>
            <a:endParaRPr lang="en-GB" sz="1452" b="1" dirty="0">
              <a:solidFill>
                <a:schemeClr val="tx1"/>
              </a:solidFill>
              <a:latin typeface="+mj-lt"/>
            </a:endParaRPr>
          </a:p>
          <a:p>
            <a:pPr marL="272816" indent="-272816">
              <a:spcAft>
                <a:spcPts val="477"/>
              </a:spcAft>
              <a:buFont typeface="+mj-lt"/>
              <a:buAutoNum type="arabicPeriod"/>
            </a:pPr>
            <a:r>
              <a:rPr lang="en-GB" sz="1452" b="1" dirty="0">
                <a:solidFill>
                  <a:schemeClr val="tx1"/>
                </a:solidFill>
                <a:latin typeface="+mj-lt"/>
              </a:rPr>
              <a:t>Optimised Retrofit Programme</a:t>
            </a:r>
            <a:endParaRPr lang="en-GB" sz="1452" b="1" dirty="0">
              <a:solidFill>
                <a:schemeClr val="tx1"/>
              </a:solidFill>
              <a:latin typeface="+mj-lt"/>
              <a:cs typeface="Calibri Light"/>
            </a:endParaRPr>
          </a:p>
          <a:p>
            <a:pPr marL="272816" indent="-272816">
              <a:spcAft>
                <a:spcPts val="477"/>
              </a:spcAft>
              <a:buFont typeface="+mj-lt"/>
              <a:buAutoNum type="arabicPeriod"/>
            </a:pPr>
            <a:r>
              <a:rPr lang="en-GB" sz="1452" b="1" dirty="0">
                <a:solidFill>
                  <a:schemeClr val="tx1"/>
                </a:solidFill>
                <a:latin typeface="+mj-lt"/>
              </a:rPr>
              <a:t>Evidence base to expand, replicate and scale  </a:t>
            </a:r>
            <a:endParaRPr lang="en-US" sz="1452" b="1" dirty="0">
              <a:solidFill>
                <a:schemeClr val="tx1"/>
              </a:solidFill>
              <a:latin typeface="+mj-lt"/>
            </a:endParaRPr>
          </a:p>
        </p:txBody>
      </p:sp>
      <p:sp>
        <p:nvSpPr>
          <p:cNvPr id="44" name="Title 1">
            <a:extLst>
              <a:ext uri="{FF2B5EF4-FFF2-40B4-BE49-F238E27FC236}">
                <a16:creationId xmlns:a16="http://schemas.microsoft.com/office/drawing/2014/main" id="{76020C35-4A9D-292D-46DC-1C165763611F}"/>
              </a:ext>
            </a:extLst>
          </p:cNvPr>
          <p:cNvSpPr txBox="1">
            <a:spLocks/>
          </p:cNvSpPr>
          <p:nvPr/>
        </p:nvSpPr>
        <p:spPr>
          <a:xfrm>
            <a:off x="1532303" y="1078683"/>
            <a:ext cx="9078940" cy="631175"/>
          </a:xfrm>
          <a:prstGeom prst="rect">
            <a:avLst/>
          </a:prstGeom>
        </p:spPr>
        <p:txBody>
          <a:bodyPr vert="horz" lIns="72746" tIns="36373" rIns="72746" bIns="3637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903" b="1" dirty="0">
                <a:latin typeface="Calibri" panose="020F0502020204030204" pitchFamily="34" charset="0"/>
                <a:cs typeface="Calibri" panose="020F0502020204030204" pitchFamily="34" charset="0"/>
              </a:rPr>
              <a:t>DESNZ Accelerator Overview: </a:t>
            </a:r>
          </a:p>
          <a:p>
            <a:r>
              <a:rPr lang="en-GB" sz="2903" b="1" dirty="0">
                <a:latin typeface="Calibri" panose="020F0502020204030204" pitchFamily="34" charset="0"/>
                <a:cs typeface="Calibri" panose="020F0502020204030204" pitchFamily="34" charset="0"/>
              </a:rPr>
              <a:t>Testing 3 scales of aggregation  to develop new models</a:t>
            </a:r>
          </a:p>
        </p:txBody>
      </p:sp>
      <p:sp>
        <p:nvSpPr>
          <p:cNvPr id="45" name="Freeform: Shape 44">
            <a:extLst>
              <a:ext uri="{FF2B5EF4-FFF2-40B4-BE49-F238E27FC236}">
                <a16:creationId xmlns:a16="http://schemas.microsoft.com/office/drawing/2014/main" id="{9341D5B3-7E2B-E0B7-0971-A9027420B111}"/>
              </a:ext>
            </a:extLst>
          </p:cNvPr>
          <p:cNvSpPr/>
          <p:nvPr/>
        </p:nvSpPr>
        <p:spPr>
          <a:xfrm>
            <a:off x="7264375" y="2131884"/>
            <a:ext cx="3091689" cy="372320"/>
          </a:xfrm>
          <a:custGeom>
            <a:avLst/>
            <a:gdLst>
              <a:gd name="connsiteX0" fmla="*/ 0 w 1392945"/>
              <a:gd name="connsiteY0" fmla="*/ 0 h 557722"/>
              <a:gd name="connsiteX1" fmla="*/ 1392945 w 1392945"/>
              <a:gd name="connsiteY1" fmla="*/ 0 h 557722"/>
              <a:gd name="connsiteX2" fmla="*/ 1392945 w 1392945"/>
              <a:gd name="connsiteY2" fmla="*/ 557722 h 557722"/>
              <a:gd name="connsiteX3" fmla="*/ 0 w 1392945"/>
              <a:gd name="connsiteY3" fmla="*/ 557722 h 557722"/>
              <a:gd name="connsiteX4" fmla="*/ 0 w 1392945"/>
              <a:gd name="connsiteY4" fmla="*/ 0 h 55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945" h="557722">
                <a:moveTo>
                  <a:pt x="0" y="0"/>
                </a:moveTo>
                <a:lnTo>
                  <a:pt x="1392945" y="0"/>
                </a:lnTo>
                <a:lnTo>
                  <a:pt x="1392945" y="557722"/>
                </a:lnTo>
                <a:lnTo>
                  <a:pt x="0" y="557722"/>
                </a:lnTo>
                <a:lnTo>
                  <a:pt x="0" y="0"/>
                </a:lnTo>
                <a:close/>
              </a:path>
            </a:pathLst>
          </a:custGeom>
          <a:ln>
            <a:solidFill>
              <a:schemeClr val="accent6">
                <a:lumMod val="20000"/>
                <a:lumOff val="80000"/>
              </a:schemeClr>
            </a:solid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7896" tIns="38797" rIns="67896" bIns="38797" numCol="1" spcCol="1270" anchor="ctr" anchorCtr="0">
            <a:noAutofit/>
          </a:bodyPr>
          <a:lstStyle/>
          <a:p>
            <a:pPr algn="ctr" defTabSz="424381">
              <a:lnSpc>
                <a:spcPct val="90000"/>
              </a:lnSpc>
              <a:spcBef>
                <a:spcPct val="0"/>
              </a:spcBef>
              <a:spcAft>
                <a:spcPct val="35000"/>
              </a:spcAft>
              <a:defRPr/>
            </a:pPr>
            <a:r>
              <a:rPr lang="en-US" sz="1273" b="1">
                <a:solidFill>
                  <a:prstClr val="white"/>
                </a:solidFill>
                <a:latin typeface="+mj-lt"/>
              </a:rPr>
              <a:t>Workstream O</a:t>
            </a:r>
            <a:r>
              <a:rPr lang="en-GB" sz="1273" b="1" err="1">
                <a:solidFill>
                  <a:prstClr val="white"/>
                </a:solidFill>
                <a:latin typeface="+mj-lt"/>
              </a:rPr>
              <a:t>utcomes</a:t>
            </a:r>
            <a:r>
              <a:rPr lang="en-GB" sz="1273" b="1">
                <a:solidFill>
                  <a:prstClr val="white"/>
                </a:solidFill>
                <a:latin typeface="+mj-lt"/>
              </a:rPr>
              <a:t> </a:t>
            </a:r>
          </a:p>
        </p:txBody>
      </p:sp>
      <p:sp>
        <p:nvSpPr>
          <p:cNvPr id="4" name="Isosceles Triangle 3">
            <a:extLst>
              <a:ext uri="{FF2B5EF4-FFF2-40B4-BE49-F238E27FC236}">
                <a16:creationId xmlns:a16="http://schemas.microsoft.com/office/drawing/2014/main" id="{40C3EEA1-0CBA-191B-5544-143C8C69BD56}"/>
              </a:ext>
            </a:extLst>
          </p:cNvPr>
          <p:cNvSpPr/>
          <p:nvPr/>
        </p:nvSpPr>
        <p:spPr>
          <a:xfrm rot="10800000">
            <a:off x="2549164" y="4535277"/>
            <a:ext cx="3278197" cy="114560"/>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14">
              <a:latin typeface="+mj-lt"/>
            </a:endParaRPr>
          </a:p>
        </p:txBody>
      </p:sp>
      <p:sp>
        <p:nvSpPr>
          <p:cNvPr id="5" name="Isosceles Triangle 4">
            <a:extLst>
              <a:ext uri="{FF2B5EF4-FFF2-40B4-BE49-F238E27FC236}">
                <a16:creationId xmlns:a16="http://schemas.microsoft.com/office/drawing/2014/main" id="{3F200978-9D3E-188B-B4D2-EA5F97A3F1AB}"/>
              </a:ext>
            </a:extLst>
          </p:cNvPr>
          <p:cNvSpPr/>
          <p:nvPr/>
        </p:nvSpPr>
        <p:spPr>
          <a:xfrm>
            <a:off x="2564559" y="4346322"/>
            <a:ext cx="3278197" cy="114560"/>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14">
              <a:latin typeface="+mj-lt"/>
            </a:endParaRPr>
          </a:p>
        </p:txBody>
      </p:sp>
      <p:sp>
        <p:nvSpPr>
          <p:cNvPr id="2" name="Rectangle 1">
            <a:extLst>
              <a:ext uri="{FF2B5EF4-FFF2-40B4-BE49-F238E27FC236}">
                <a16:creationId xmlns:a16="http://schemas.microsoft.com/office/drawing/2014/main" id="{77BB4D2F-5D71-1CF7-6517-90E595EE52BC}"/>
              </a:ext>
            </a:extLst>
          </p:cNvPr>
          <p:cNvSpPr/>
          <p:nvPr/>
        </p:nvSpPr>
        <p:spPr>
          <a:xfrm>
            <a:off x="4109249" y="4427327"/>
            <a:ext cx="143200" cy="1263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3" name="Rectangle 2">
            <a:extLst>
              <a:ext uri="{FF2B5EF4-FFF2-40B4-BE49-F238E27FC236}">
                <a16:creationId xmlns:a16="http://schemas.microsoft.com/office/drawing/2014/main" id="{C68E851A-C3F7-04EF-6796-FCB8B48AAA29}"/>
              </a:ext>
            </a:extLst>
          </p:cNvPr>
          <p:cNvSpPr/>
          <p:nvPr/>
        </p:nvSpPr>
        <p:spPr>
          <a:xfrm>
            <a:off x="1739130" y="6039926"/>
            <a:ext cx="8665288" cy="37953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33" b="1" dirty="0">
                <a:solidFill>
                  <a:schemeClr val="tx1"/>
                </a:solidFill>
                <a:latin typeface="+mj-lt"/>
                <a:sym typeface="Work Sans"/>
              </a:rPr>
              <a:t>The DESNZ Accelerator </a:t>
            </a:r>
            <a:r>
              <a:rPr lang="en-US" sz="1633" b="1" dirty="0" err="1">
                <a:solidFill>
                  <a:schemeClr val="tx1"/>
                </a:solidFill>
                <a:latin typeface="+mj-lt"/>
                <a:sym typeface="Work Sans"/>
              </a:rPr>
              <a:t>programme</a:t>
            </a:r>
            <a:r>
              <a:rPr lang="en-US" sz="1633" b="1" dirty="0">
                <a:solidFill>
                  <a:schemeClr val="tx1"/>
                </a:solidFill>
                <a:latin typeface="+mj-lt"/>
                <a:sym typeface="Work Sans"/>
              </a:rPr>
              <a:t> will create the trajectory for Carbon Neutrality in GMCA  </a:t>
            </a:r>
          </a:p>
        </p:txBody>
      </p:sp>
      <p:cxnSp>
        <p:nvCxnSpPr>
          <p:cNvPr id="19" name="Connector: Elbow 18">
            <a:extLst>
              <a:ext uri="{FF2B5EF4-FFF2-40B4-BE49-F238E27FC236}">
                <a16:creationId xmlns:a16="http://schemas.microsoft.com/office/drawing/2014/main" id="{2D5958CE-0C8A-913E-41F7-5FA0C1119C72}"/>
              </a:ext>
            </a:extLst>
          </p:cNvPr>
          <p:cNvCxnSpPr>
            <a:endCxn id="26" idx="1"/>
          </p:cNvCxnSpPr>
          <p:nvPr/>
        </p:nvCxnSpPr>
        <p:spPr>
          <a:xfrm rot="5400000">
            <a:off x="1768983" y="3387033"/>
            <a:ext cx="2035334" cy="1365736"/>
          </a:xfrm>
          <a:prstGeom prst="bentConnector4">
            <a:avLst>
              <a:gd name="adj1" fmla="val -26"/>
              <a:gd name="adj2" fmla="val 117505"/>
            </a:avLst>
          </a:prstGeom>
          <a:ln w="412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CE10F62D-A112-B7AB-2B91-586E8322536F}"/>
              </a:ext>
            </a:extLst>
          </p:cNvPr>
          <p:cNvCxnSpPr>
            <a:cxnSpLocks/>
          </p:cNvCxnSpPr>
          <p:nvPr/>
        </p:nvCxnSpPr>
        <p:spPr>
          <a:xfrm rot="16200000" flipH="1">
            <a:off x="4592708" y="3386345"/>
            <a:ext cx="2012997" cy="1347071"/>
          </a:xfrm>
          <a:prstGeom prst="bentConnector4">
            <a:avLst>
              <a:gd name="adj1" fmla="val -581"/>
              <a:gd name="adj2" fmla="val 113501"/>
            </a:avLst>
          </a:prstGeom>
          <a:ln w="412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8D432D-E8E3-0123-3B47-959AB7F36039}"/>
              </a:ext>
            </a:extLst>
          </p:cNvPr>
          <p:cNvSpPr txBox="1"/>
          <p:nvPr/>
        </p:nvSpPr>
        <p:spPr>
          <a:xfrm rot="16200000">
            <a:off x="1016188" y="3800542"/>
            <a:ext cx="1406416" cy="220291"/>
          </a:xfrm>
          <a:prstGeom prst="rect">
            <a:avLst/>
          </a:prstGeom>
          <a:noFill/>
        </p:spPr>
        <p:txBody>
          <a:bodyPr rot="0" spcFirstLastPara="0" vertOverflow="overflow" horzOverflow="overflow" vert="horz" wrap="square" lIns="72746" tIns="36373" rIns="72746" bIns="36373" numCol="1" spcCol="0" rtlCol="0" fromWordArt="0" anchor="t" anchorCtr="0" forceAA="0" compatLnSpc="1">
            <a:prstTxWarp prst="textNoShape">
              <a:avLst/>
            </a:prstTxWarp>
            <a:spAutoFit/>
          </a:bodyPr>
          <a:lstStyle/>
          <a:p>
            <a:r>
              <a:rPr lang="en-US" sz="954" dirty="0">
                <a:cs typeface="Calibri"/>
              </a:rPr>
              <a:t>Bi-directional </a:t>
            </a:r>
            <a:endParaRPr lang="en-US" sz="954" dirty="0"/>
          </a:p>
        </p:txBody>
      </p:sp>
      <p:sp>
        <p:nvSpPr>
          <p:cNvPr id="17" name="TextBox 16">
            <a:extLst>
              <a:ext uri="{FF2B5EF4-FFF2-40B4-BE49-F238E27FC236}">
                <a16:creationId xmlns:a16="http://schemas.microsoft.com/office/drawing/2014/main" id="{A4004F6E-2684-5459-327F-32A88EB00661}"/>
              </a:ext>
            </a:extLst>
          </p:cNvPr>
          <p:cNvSpPr txBox="1"/>
          <p:nvPr/>
        </p:nvSpPr>
        <p:spPr>
          <a:xfrm>
            <a:off x="2362559" y="2710144"/>
            <a:ext cx="3853767" cy="239168"/>
          </a:xfrm>
          <a:prstGeom prst="rect">
            <a:avLst/>
          </a:prstGeom>
          <a:noFill/>
        </p:spPr>
        <p:txBody>
          <a:bodyPr wrap="square" rtlCol="0">
            <a:spAutoFit/>
          </a:bodyPr>
          <a:lstStyle/>
          <a:p>
            <a:r>
              <a:rPr lang="en-US" sz="954" i="1" dirty="0"/>
              <a:t>Commercial models and aggregation will be tested at 3 scales  </a:t>
            </a:r>
            <a:endParaRPr lang="en-GB" sz="954" i="1" dirty="0"/>
          </a:p>
        </p:txBody>
      </p:sp>
      <p:sp>
        <p:nvSpPr>
          <p:cNvPr id="21" name="TextBox 20">
            <a:extLst>
              <a:ext uri="{FF2B5EF4-FFF2-40B4-BE49-F238E27FC236}">
                <a16:creationId xmlns:a16="http://schemas.microsoft.com/office/drawing/2014/main" id="{86E8FC60-0D82-F3A2-2B14-993E86874BFC}"/>
              </a:ext>
            </a:extLst>
          </p:cNvPr>
          <p:cNvSpPr txBox="1"/>
          <p:nvPr/>
        </p:nvSpPr>
        <p:spPr>
          <a:xfrm>
            <a:off x="2087066" y="4565492"/>
            <a:ext cx="2865383" cy="239168"/>
          </a:xfrm>
          <a:prstGeom prst="rect">
            <a:avLst/>
          </a:prstGeom>
          <a:noFill/>
        </p:spPr>
        <p:txBody>
          <a:bodyPr wrap="square" rtlCol="0">
            <a:spAutoFit/>
          </a:bodyPr>
          <a:lstStyle/>
          <a:p>
            <a:r>
              <a:rPr lang="en-US" sz="954" i="1" dirty="0"/>
              <a:t>Pipeline and project development </a:t>
            </a:r>
            <a:endParaRPr lang="en-GB" sz="954" i="1" dirty="0"/>
          </a:p>
        </p:txBody>
      </p:sp>
      <p:pic>
        <p:nvPicPr>
          <p:cNvPr id="24" name="Picture 23">
            <a:extLst>
              <a:ext uri="{FF2B5EF4-FFF2-40B4-BE49-F238E27FC236}">
                <a16:creationId xmlns:a16="http://schemas.microsoft.com/office/drawing/2014/main" id="{D0DB87B6-7370-503C-0C53-8862EFB25183}"/>
              </a:ext>
            </a:extLst>
          </p:cNvPr>
          <p:cNvPicPr>
            <a:picLocks noChangeAspect="1"/>
          </p:cNvPicPr>
          <p:nvPr/>
        </p:nvPicPr>
        <p:blipFill>
          <a:blip r:embed="rId2"/>
          <a:stretch>
            <a:fillRect/>
          </a:stretch>
        </p:blipFill>
        <p:spPr>
          <a:xfrm>
            <a:off x="8692600" y="291593"/>
            <a:ext cx="2059489" cy="797689"/>
          </a:xfrm>
          <a:prstGeom prst="rect">
            <a:avLst/>
          </a:prstGeom>
        </p:spPr>
      </p:pic>
    </p:spTree>
    <p:extLst>
      <p:ext uri="{BB962C8B-B14F-4D97-AF65-F5344CB8AC3E}">
        <p14:creationId xmlns:p14="http://schemas.microsoft.com/office/powerpoint/2010/main" val="90693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589611" y="0"/>
            <a:ext cx="2588741" cy="1002681"/>
          </a:xfrm>
          <a:prstGeom prst="rect">
            <a:avLst/>
          </a:prstGeom>
        </p:spPr>
      </p:pic>
      <p:sp>
        <p:nvSpPr>
          <p:cNvPr id="2" name="Rectangle 1"/>
          <p:cNvSpPr/>
          <p:nvPr/>
        </p:nvSpPr>
        <p:spPr>
          <a:xfrm>
            <a:off x="8540751" y="2112370"/>
            <a:ext cx="3237268"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…if we all take action together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Mission Based Approach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4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707" y="-3258"/>
            <a:ext cx="5767221" cy="686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1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a:extLst>
              <a:ext uri="{FF2B5EF4-FFF2-40B4-BE49-F238E27FC236}">
                <a16:creationId xmlns:a16="http://schemas.microsoft.com/office/drawing/2014/main" id="{A083795A-86D6-6863-F617-9761168A0035}"/>
              </a:ext>
            </a:extLst>
          </p:cNvPr>
          <p:cNvCxnSpPr>
            <a:cxnSpLocks/>
          </p:cNvCxnSpPr>
          <p:nvPr/>
        </p:nvCxnSpPr>
        <p:spPr>
          <a:xfrm flipH="1" flipV="1">
            <a:off x="2693267" y="2853618"/>
            <a:ext cx="5898" cy="1110031"/>
          </a:xfrm>
          <a:prstGeom prst="line">
            <a:avLst/>
          </a:prstGeom>
          <a:noFill/>
          <a:ln w="6350" cap="flat" cmpd="sng" algn="ctr">
            <a:solidFill>
              <a:srgbClr val="7BA79D"/>
            </a:solidFill>
            <a:prstDash val="solid"/>
            <a:miter lim="800000"/>
          </a:ln>
          <a:effectLst/>
        </p:spPr>
      </p:cxnSp>
      <p:cxnSp>
        <p:nvCxnSpPr>
          <p:cNvPr id="114" name="Straight Connector 113">
            <a:extLst>
              <a:ext uri="{FF2B5EF4-FFF2-40B4-BE49-F238E27FC236}">
                <a16:creationId xmlns:a16="http://schemas.microsoft.com/office/drawing/2014/main" id="{9FC18767-E13A-A5EF-118C-BDF3997AFF55}"/>
              </a:ext>
            </a:extLst>
          </p:cNvPr>
          <p:cNvCxnSpPr>
            <a:cxnSpLocks/>
          </p:cNvCxnSpPr>
          <p:nvPr/>
        </p:nvCxnSpPr>
        <p:spPr>
          <a:xfrm flipH="1" flipV="1">
            <a:off x="4170059" y="2812427"/>
            <a:ext cx="14298" cy="1107481"/>
          </a:xfrm>
          <a:prstGeom prst="line">
            <a:avLst/>
          </a:prstGeom>
          <a:noFill/>
          <a:ln w="6350" cap="flat" cmpd="sng" algn="ctr">
            <a:solidFill>
              <a:srgbClr val="7BA79D"/>
            </a:solidFill>
            <a:prstDash val="solid"/>
            <a:miter lim="800000"/>
          </a:ln>
          <a:effectLst/>
        </p:spPr>
      </p:cxnSp>
      <p:sp>
        <p:nvSpPr>
          <p:cNvPr id="110" name="Freeform 5">
            <a:extLst>
              <a:ext uri="{FF2B5EF4-FFF2-40B4-BE49-F238E27FC236}">
                <a16:creationId xmlns:a16="http://schemas.microsoft.com/office/drawing/2014/main" id="{7ECD4187-3724-4C1B-A472-8F97CA080148}"/>
              </a:ext>
            </a:extLst>
          </p:cNvPr>
          <p:cNvSpPr/>
          <p:nvPr/>
        </p:nvSpPr>
        <p:spPr>
          <a:xfrm>
            <a:off x="7604056" y="5229638"/>
            <a:ext cx="337070" cy="864066"/>
          </a:xfrm>
          <a:custGeom>
            <a:avLst/>
            <a:gdLst>
              <a:gd name="connsiteX0" fmla="*/ 236402 w 337070"/>
              <a:gd name="connsiteY0" fmla="*/ 864066 h 864066"/>
              <a:gd name="connsiteX1" fmla="*/ 1510 w 337070"/>
              <a:gd name="connsiteY1" fmla="*/ 327170 h 864066"/>
              <a:gd name="connsiteX2" fmla="*/ 337070 w 337070"/>
              <a:gd name="connsiteY2" fmla="*/ 0 h 864066"/>
            </a:gdLst>
            <a:ahLst/>
            <a:cxnLst>
              <a:cxn ang="0">
                <a:pos x="connsiteX0" y="connsiteY0"/>
              </a:cxn>
              <a:cxn ang="0">
                <a:pos x="connsiteX1" y="connsiteY1"/>
              </a:cxn>
              <a:cxn ang="0">
                <a:pos x="connsiteX2" y="connsiteY2"/>
              </a:cxn>
            </a:cxnLst>
            <a:rect l="l" t="t" r="r" b="b"/>
            <a:pathLst>
              <a:path w="337070" h="864066">
                <a:moveTo>
                  <a:pt x="236402" y="864066"/>
                </a:moveTo>
                <a:cubicBezTo>
                  <a:pt x="110567" y="667623"/>
                  <a:pt x="-15268" y="471181"/>
                  <a:pt x="1510" y="327170"/>
                </a:cubicBezTo>
                <a:cubicBezTo>
                  <a:pt x="18288" y="183159"/>
                  <a:pt x="177679" y="91579"/>
                  <a:pt x="337070"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 name="Straight Connector 104"/>
          <p:cNvCxnSpPr/>
          <p:nvPr/>
        </p:nvCxnSpPr>
        <p:spPr>
          <a:xfrm flipV="1">
            <a:off x="3439232" y="1657560"/>
            <a:ext cx="10472" cy="1154867"/>
          </a:xfrm>
          <a:prstGeom prst="line">
            <a:avLst/>
          </a:prstGeom>
          <a:noFill/>
          <a:ln w="6350" cap="flat" cmpd="sng" algn="ctr">
            <a:solidFill>
              <a:srgbClr val="7BA79D"/>
            </a:solidFill>
            <a:prstDash val="solid"/>
            <a:miter lim="800000"/>
          </a:ln>
          <a:effectLst/>
        </p:spPr>
      </p:cxnSp>
      <p:sp>
        <p:nvSpPr>
          <p:cNvPr id="2" name="Title 1"/>
          <p:cNvSpPr>
            <a:spLocks noGrp="1"/>
          </p:cNvSpPr>
          <p:nvPr>
            <p:ph type="title"/>
          </p:nvPr>
        </p:nvSpPr>
        <p:spPr>
          <a:xfrm>
            <a:off x="121508" y="0"/>
            <a:ext cx="10515600" cy="1325563"/>
          </a:xfrm>
        </p:spPr>
        <p:txBody>
          <a:bodyPr>
            <a:normAutofit/>
          </a:bodyPr>
          <a:lstStyle/>
          <a:p>
            <a:r>
              <a:rPr lang="en-GB" sz="2400" b="1" dirty="0">
                <a:latin typeface="Arial" panose="020B0604020202020204" pitchFamily="34" charset="0"/>
                <a:cs typeface="Arial" panose="020B0604020202020204" pitchFamily="34" charset="0"/>
              </a:rPr>
              <a:t>Governance</a:t>
            </a:r>
          </a:p>
        </p:txBody>
      </p:sp>
      <p:sp>
        <p:nvSpPr>
          <p:cNvPr id="5" name="Freeform 4"/>
          <p:cNvSpPr/>
          <p:nvPr/>
        </p:nvSpPr>
        <p:spPr>
          <a:xfrm>
            <a:off x="3307051" y="5146948"/>
            <a:ext cx="330872" cy="804231"/>
          </a:xfrm>
          <a:custGeom>
            <a:avLst/>
            <a:gdLst>
              <a:gd name="connsiteX0" fmla="*/ 0 w 330872"/>
              <a:gd name="connsiteY0" fmla="*/ 804231 h 804231"/>
              <a:gd name="connsiteX1" fmla="*/ 330506 w 330872"/>
              <a:gd name="connsiteY1" fmla="*/ 495759 h 804231"/>
              <a:gd name="connsiteX2" fmla="*/ 66102 w 330872"/>
              <a:gd name="connsiteY2" fmla="*/ 0 h 804231"/>
            </a:gdLst>
            <a:ahLst/>
            <a:cxnLst>
              <a:cxn ang="0">
                <a:pos x="connsiteX0" y="connsiteY0"/>
              </a:cxn>
              <a:cxn ang="0">
                <a:pos x="connsiteX1" y="connsiteY1"/>
              </a:cxn>
              <a:cxn ang="0">
                <a:pos x="connsiteX2" y="connsiteY2"/>
              </a:cxn>
            </a:cxnLst>
            <a:rect l="l" t="t" r="r" b="b"/>
            <a:pathLst>
              <a:path w="330872" h="804231">
                <a:moveTo>
                  <a:pt x="0" y="804231"/>
                </a:moveTo>
                <a:cubicBezTo>
                  <a:pt x="159744" y="717014"/>
                  <a:pt x="319489" y="629797"/>
                  <a:pt x="330506" y="495759"/>
                </a:cubicBezTo>
                <a:cubicBezTo>
                  <a:pt x="341523" y="361721"/>
                  <a:pt x="100989" y="75282"/>
                  <a:pt x="66102"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5"/>
          <p:cNvSpPr/>
          <p:nvPr/>
        </p:nvSpPr>
        <p:spPr>
          <a:xfrm>
            <a:off x="8021899" y="5171356"/>
            <a:ext cx="337070" cy="864066"/>
          </a:xfrm>
          <a:custGeom>
            <a:avLst/>
            <a:gdLst>
              <a:gd name="connsiteX0" fmla="*/ 236402 w 337070"/>
              <a:gd name="connsiteY0" fmla="*/ 864066 h 864066"/>
              <a:gd name="connsiteX1" fmla="*/ 1510 w 337070"/>
              <a:gd name="connsiteY1" fmla="*/ 327170 h 864066"/>
              <a:gd name="connsiteX2" fmla="*/ 337070 w 337070"/>
              <a:gd name="connsiteY2" fmla="*/ 0 h 864066"/>
            </a:gdLst>
            <a:ahLst/>
            <a:cxnLst>
              <a:cxn ang="0">
                <a:pos x="connsiteX0" y="connsiteY0"/>
              </a:cxn>
              <a:cxn ang="0">
                <a:pos x="connsiteX1" y="connsiteY1"/>
              </a:cxn>
              <a:cxn ang="0">
                <a:pos x="connsiteX2" y="connsiteY2"/>
              </a:cxn>
            </a:cxnLst>
            <a:rect l="l" t="t" r="r" b="b"/>
            <a:pathLst>
              <a:path w="337070" h="864066">
                <a:moveTo>
                  <a:pt x="236402" y="864066"/>
                </a:moveTo>
                <a:cubicBezTo>
                  <a:pt x="110567" y="667623"/>
                  <a:pt x="-15268" y="471181"/>
                  <a:pt x="1510" y="327170"/>
                </a:cubicBezTo>
                <a:cubicBezTo>
                  <a:pt x="18288" y="183159"/>
                  <a:pt x="177679" y="91579"/>
                  <a:pt x="337070"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3455685" y="5182373"/>
            <a:ext cx="1608462" cy="771180"/>
          </a:xfrm>
          <a:custGeom>
            <a:avLst/>
            <a:gdLst>
              <a:gd name="connsiteX0" fmla="*/ 0 w 1608462"/>
              <a:gd name="connsiteY0" fmla="*/ 771180 h 771180"/>
              <a:gd name="connsiteX1" fmla="*/ 782197 w 1608462"/>
              <a:gd name="connsiteY1" fmla="*/ 594911 h 771180"/>
              <a:gd name="connsiteX2" fmla="*/ 848298 w 1608462"/>
              <a:gd name="connsiteY2" fmla="*/ 242371 h 771180"/>
              <a:gd name="connsiteX3" fmla="*/ 1608462 w 1608462"/>
              <a:gd name="connsiteY3" fmla="*/ 0 h 771180"/>
            </a:gdLst>
            <a:ahLst/>
            <a:cxnLst>
              <a:cxn ang="0">
                <a:pos x="connsiteX0" y="connsiteY0"/>
              </a:cxn>
              <a:cxn ang="0">
                <a:pos x="connsiteX1" y="connsiteY1"/>
              </a:cxn>
              <a:cxn ang="0">
                <a:pos x="connsiteX2" y="connsiteY2"/>
              </a:cxn>
              <a:cxn ang="0">
                <a:pos x="connsiteX3" y="connsiteY3"/>
              </a:cxn>
            </a:cxnLst>
            <a:rect l="l" t="t" r="r" b="b"/>
            <a:pathLst>
              <a:path w="1608462" h="771180">
                <a:moveTo>
                  <a:pt x="0" y="771180"/>
                </a:moveTo>
                <a:cubicBezTo>
                  <a:pt x="320407" y="727113"/>
                  <a:pt x="640814" y="683046"/>
                  <a:pt x="782197" y="594911"/>
                </a:cubicBezTo>
                <a:cubicBezTo>
                  <a:pt x="923580" y="506776"/>
                  <a:pt x="710587" y="341523"/>
                  <a:pt x="848298" y="242371"/>
                </a:cubicBezTo>
                <a:cubicBezTo>
                  <a:pt x="986009" y="143219"/>
                  <a:pt x="1468915" y="80790"/>
                  <a:pt x="1608462"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7"/>
          <p:cNvSpPr/>
          <p:nvPr/>
        </p:nvSpPr>
        <p:spPr>
          <a:xfrm>
            <a:off x="4844212" y="5171356"/>
            <a:ext cx="356911" cy="793214"/>
          </a:xfrm>
          <a:custGeom>
            <a:avLst/>
            <a:gdLst>
              <a:gd name="connsiteX0" fmla="*/ 191658 w 356911"/>
              <a:gd name="connsiteY0" fmla="*/ 793214 h 793214"/>
              <a:gd name="connsiteX1" fmla="*/ 4371 w 356911"/>
              <a:gd name="connsiteY1" fmla="*/ 341523 h 793214"/>
              <a:gd name="connsiteX2" fmla="*/ 356911 w 356911"/>
              <a:gd name="connsiteY2" fmla="*/ 0 h 793214"/>
            </a:gdLst>
            <a:ahLst/>
            <a:cxnLst>
              <a:cxn ang="0">
                <a:pos x="connsiteX0" y="connsiteY0"/>
              </a:cxn>
              <a:cxn ang="0">
                <a:pos x="connsiteX1" y="connsiteY1"/>
              </a:cxn>
              <a:cxn ang="0">
                <a:pos x="connsiteX2" y="connsiteY2"/>
              </a:cxn>
            </a:cxnLst>
            <a:rect l="l" t="t" r="r" b="b"/>
            <a:pathLst>
              <a:path w="356911" h="793214">
                <a:moveTo>
                  <a:pt x="191658" y="793214"/>
                </a:moveTo>
                <a:cubicBezTo>
                  <a:pt x="84243" y="633469"/>
                  <a:pt x="-23171" y="473725"/>
                  <a:pt x="4371" y="341523"/>
                </a:cubicBezTo>
                <a:cubicBezTo>
                  <a:pt x="31913" y="209321"/>
                  <a:pt x="325697" y="60593"/>
                  <a:pt x="356911"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6567713" y="5273103"/>
            <a:ext cx="2733888" cy="807633"/>
          </a:xfrm>
          <a:custGeom>
            <a:avLst/>
            <a:gdLst>
              <a:gd name="connsiteX0" fmla="*/ 4024479 w 4024479"/>
              <a:gd name="connsiteY0" fmla="*/ 859316 h 859316"/>
              <a:gd name="connsiteX1" fmla="*/ 2206696 w 4024479"/>
              <a:gd name="connsiteY1" fmla="*/ 473725 h 859316"/>
              <a:gd name="connsiteX2" fmla="*/ 212643 w 4024479"/>
              <a:gd name="connsiteY2" fmla="*/ 363557 h 859316"/>
              <a:gd name="connsiteX3" fmla="*/ 58407 w 4024479"/>
              <a:gd name="connsiteY3" fmla="*/ 0 h 859316"/>
            </a:gdLst>
            <a:ahLst/>
            <a:cxnLst>
              <a:cxn ang="0">
                <a:pos x="connsiteX0" y="connsiteY0"/>
              </a:cxn>
              <a:cxn ang="0">
                <a:pos x="connsiteX1" y="connsiteY1"/>
              </a:cxn>
              <a:cxn ang="0">
                <a:pos x="connsiteX2" y="connsiteY2"/>
              </a:cxn>
              <a:cxn ang="0">
                <a:pos x="connsiteX3" y="connsiteY3"/>
              </a:cxn>
            </a:cxnLst>
            <a:rect l="l" t="t" r="r" b="b"/>
            <a:pathLst>
              <a:path w="4024479" h="859316">
                <a:moveTo>
                  <a:pt x="4024479" y="859316"/>
                </a:moveTo>
                <a:cubicBezTo>
                  <a:pt x="3433240" y="707833"/>
                  <a:pt x="2842002" y="556351"/>
                  <a:pt x="2206696" y="473725"/>
                </a:cubicBezTo>
                <a:cubicBezTo>
                  <a:pt x="1571390" y="391098"/>
                  <a:pt x="570691" y="442511"/>
                  <a:pt x="212643" y="363557"/>
                </a:cubicBezTo>
                <a:cubicBezTo>
                  <a:pt x="-145405" y="284603"/>
                  <a:pt x="56571" y="73446"/>
                  <a:pt x="58407"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flipH="1">
            <a:off x="3535611" y="4413834"/>
            <a:ext cx="32038" cy="833312"/>
          </a:xfrm>
          <a:prstGeom prst="line">
            <a:avLst/>
          </a:prstGeom>
          <a:noFill/>
          <a:ln w="6350" cap="flat" cmpd="sng" algn="ctr">
            <a:solidFill>
              <a:srgbClr val="7BA79D"/>
            </a:solidFill>
            <a:prstDash val="solid"/>
            <a:miter lim="800000"/>
          </a:ln>
          <a:effectLst/>
        </p:spPr>
      </p:cxnSp>
      <p:cxnSp>
        <p:nvCxnSpPr>
          <p:cNvPr id="14" name="Straight Connector 13"/>
          <p:cNvCxnSpPr>
            <a:cxnSpLocks/>
          </p:cNvCxnSpPr>
          <p:nvPr/>
        </p:nvCxnSpPr>
        <p:spPr>
          <a:xfrm flipH="1" flipV="1">
            <a:off x="6841342" y="2010837"/>
            <a:ext cx="30238" cy="2789597"/>
          </a:xfrm>
          <a:prstGeom prst="line">
            <a:avLst/>
          </a:prstGeom>
          <a:noFill/>
          <a:ln w="6350" cap="flat" cmpd="sng" algn="ctr">
            <a:solidFill>
              <a:srgbClr val="7BA79D"/>
            </a:solidFill>
            <a:prstDash val="solid"/>
            <a:miter lim="800000"/>
          </a:ln>
          <a:effectLst/>
        </p:spPr>
      </p:cxnSp>
      <p:cxnSp>
        <p:nvCxnSpPr>
          <p:cNvPr id="15" name="Straight Connector 14"/>
          <p:cNvCxnSpPr>
            <a:stCxn id="31" idx="0"/>
            <a:endCxn id="106" idx="2"/>
          </p:cNvCxnSpPr>
          <p:nvPr/>
        </p:nvCxnSpPr>
        <p:spPr>
          <a:xfrm flipH="1" flipV="1">
            <a:off x="11108719" y="1195797"/>
            <a:ext cx="1" cy="4168477"/>
          </a:xfrm>
          <a:prstGeom prst="line">
            <a:avLst/>
          </a:prstGeom>
          <a:noFill/>
          <a:ln w="6350" cap="flat" cmpd="sng" algn="ctr">
            <a:solidFill>
              <a:srgbClr val="7BA79D"/>
            </a:solidFill>
            <a:prstDash val="solid"/>
            <a:miter lim="800000"/>
          </a:ln>
          <a:effectLst/>
        </p:spPr>
      </p:cxnSp>
      <p:cxnSp>
        <p:nvCxnSpPr>
          <p:cNvPr id="17" name="Straight Connector 16"/>
          <p:cNvCxnSpPr/>
          <p:nvPr/>
        </p:nvCxnSpPr>
        <p:spPr>
          <a:xfrm>
            <a:off x="859803" y="1762237"/>
            <a:ext cx="5759420" cy="0"/>
          </a:xfrm>
          <a:prstGeom prst="line">
            <a:avLst/>
          </a:prstGeom>
          <a:noFill/>
          <a:ln w="6350" cap="flat" cmpd="sng" algn="ctr">
            <a:solidFill>
              <a:srgbClr val="7BA79D"/>
            </a:solidFill>
            <a:prstDash val="solid"/>
            <a:miter lim="800000"/>
          </a:ln>
          <a:effectLst/>
        </p:spPr>
      </p:cxnSp>
      <p:sp>
        <p:nvSpPr>
          <p:cNvPr id="20" name="TextBox 19"/>
          <p:cNvSpPr txBox="1"/>
          <p:nvPr/>
        </p:nvSpPr>
        <p:spPr>
          <a:xfrm>
            <a:off x="22757" y="38479"/>
            <a:ext cx="12192000" cy="400110"/>
          </a:xfrm>
          <a:prstGeom prst="rect">
            <a:avLst/>
          </a:prstGeom>
          <a:solidFill>
            <a:sysClr val="window" lastClr="FFFFFF">
              <a:lumMod val="9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			Green City Region Governance – Mission Based Approach </a:t>
            </a:r>
          </a:p>
        </p:txBody>
      </p:sp>
      <p:sp>
        <p:nvSpPr>
          <p:cNvPr id="21" name="Rounded Rectangle 20"/>
          <p:cNvSpPr/>
          <p:nvPr/>
        </p:nvSpPr>
        <p:spPr>
          <a:xfrm>
            <a:off x="1859658" y="1327318"/>
            <a:ext cx="3090769" cy="656705"/>
          </a:xfrm>
          <a:prstGeom prst="roundRect">
            <a:avLst>
              <a:gd name="adj" fmla="val 10074"/>
            </a:avLst>
          </a:prstGeom>
          <a:gradFill rotWithShape="1">
            <a:gsLst>
              <a:gs pos="61350">
                <a:srgbClr val="ADC6C0"/>
              </a:gs>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GM Green City Region Board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Cllr Tom </a:t>
            </a:r>
            <a:r>
              <a:rPr lang="en-GB" sz="1200" b="1" kern="0" dirty="0">
                <a:solidFill>
                  <a:prstClr val="white"/>
                </a:solidFill>
                <a:latin typeface="Calibri" panose="020F0502020204030204"/>
              </a:rPr>
              <a:t>Ross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mn-ea"/>
                <a:cs typeface="+mn-cs"/>
              </a:rPr>
              <a:t>10 x District Portfolio Leads</a:t>
            </a:r>
          </a:p>
        </p:txBody>
      </p:sp>
      <p:sp>
        <p:nvSpPr>
          <p:cNvPr id="22" name="Rounded Rectangle 21"/>
          <p:cNvSpPr/>
          <p:nvPr/>
        </p:nvSpPr>
        <p:spPr>
          <a:xfrm>
            <a:off x="10281147" y="2929528"/>
            <a:ext cx="1631601" cy="656705"/>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GM Waste &amp; Recycling Committee</a:t>
            </a:r>
          </a:p>
        </p:txBody>
      </p:sp>
      <p:sp>
        <p:nvSpPr>
          <p:cNvPr id="24" name="Rounded Rectangle 23"/>
          <p:cNvSpPr/>
          <p:nvPr/>
        </p:nvSpPr>
        <p:spPr>
          <a:xfrm>
            <a:off x="5329670" y="1330861"/>
            <a:ext cx="2595824" cy="655200"/>
          </a:xfrm>
          <a:prstGeom prst="roundRect">
            <a:avLst>
              <a:gd name="adj" fmla="val 10074"/>
            </a:avLst>
          </a:prstGeom>
          <a:gradFill rotWithShape="1">
            <a:gsLst>
              <a:gs pos="61350">
                <a:srgbClr val="ADC6C0"/>
              </a:gs>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Green City </a:t>
            </a:r>
            <a:r>
              <a:rPr kumimoji="0" lang="en-GB" sz="1100" b="1" i="0" u="none" strike="noStrike" kern="0" cap="none" spc="0" normalizeH="0" baseline="0" noProof="0" dirty="0" err="1">
                <a:ln>
                  <a:noFill/>
                </a:ln>
                <a:solidFill>
                  <a:prstClr val="black"/>
                </a:solidFill>
                <a:effectLst/>
                <a:uLnTx/>
                <a:uFillTx/>
                <a:latin typeface="Calibri" panose="020F0502020204030204"/>
                <a:ea typeface="+mn-ea"/>
                <a:cs typeface="+mn-cs"/>
              </a:rPr>
              <a:t>Regio</a:t>
            </a: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n Partnership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rPr>
              <a:t>Cllr Tom Ross</a:t>
            </a:r>
          </a:p>
        </p:txBody>
      </p:sp>
      <p:sp>
        <p:nvSpPr>
          <p:cNvPr id="25" name="Rounded Rectangle 24"/>
          <p:cNvSpPr/>
          <p:nvPr/>
        </p:nvSpPr>
        <p:spPr>
          <a:xfrm>
            <a:off x="6154437" y="3357575"/>
            <a:ext cx="1507718" cy="813930"/>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5 Year Environment Plan Forum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Carly </a:t>
            </a:r>
            <a:r>
              <a:rPr kumimoji="0" lang="en-GB" sz="1200" b="1" i="0" u="none" strike="noStrike" kern="0" cap="none" spc="0" normalizeH="0" baseline="0" noProof="0" dirty="0" err="1">
                <a:ln>
                  <a:noFill/>
                </a:ln>
                <a:solidFill>
                  <a:prstClr val="white"/>
                </a:solidFill>
                <a:effectLst/>
                <a:uLnTx/>
                <a:uFillTx/>
                <a:latin typeface="Calibri" panose="020F0502020204030204"/>
                <a:ea typeface="+mn-ea"/>
                <a:cs typeface="+mn-cs"/>
              </a:rPr>
              <a:t>Mclachlan</a:t>
            </a:r>
            <a:endPar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7813511" y="4700932"/>
            <a:ext cx="1471433" cy="856479"/>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Natural Capital Challenge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rPr>
              <a:t>Anne Selby</a:t>
            </a:r>
          </a:p>
        </p:txBody>
      </p:sp>
      <p:sp>
        <p:nvSpPr>
          <p:cNvPr id="29" name="Rounded Rectangle 28"/>
          <p:cNvSpPr/>
          <p:nvPr/>
        </p:nvSpPr>
        <p:spPr>
          <a:xfrm>
            <a:off x="10299942" y="3750781"/>
            <a:ext cx="1631601" cy="656705"/>
          </a:xfrm>
          <a:prstGeom prst="roundRect">
            <a:avLst>
              <a:gd name="adj" fmla="val 10074"/>
            </a:avLst>
          </a:prstGeom>
          <a:solidFill>
            <a:srgbClr val="968C8C"/>
          </a:soli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GM Transport Committee</a:t>
            </a:r>
          </a:p>
        </p:txBody>
      </p:sp>
      <p:sp>
        <p:nvSpPr>
          <p:cNvPr id="30" name="Rounded Rectangle 29"/>
          <p:cNvSpPr/>
          <p:nvPr/>
        </p:nvSpPr>
        <p:spPr>
          <a:xfrm>
            <a:off x="10299942" y="4550912"/>
            <a:ext cx="1631601" cy="656705"/>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GM Strategic Infrastructure Board</a:t>
            </a:r>
          </a:p>
        </p:txBody>
      </p:sp>
      <p:sp>
        <p:nvSpPr>
          <p:cNvPr id="31" name="Rounded Rectangle 30"/>
          <p:cNvSpPr/>
          <p:nvPr/>
        </p:nvSpPr>
        <p:spPr>
          <a:xfrm>
            <a:off x="10292919" y="5364274"/>
            <a:ext cx="1631601" cy="656705"/>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GM Planning and Housing Commission</a:t>
            </a:r>
          </a:p>
        </p:txBody>
      </p:sp>
      <p:sp>
        <p:nvSpPr>
          <p:cNvPr id="32" name="Rectangle 31"/>
          <p:cNvSpPr/>
          <p:nvPr/>
        </p:nvSpPr>
        <p:spPr>
          <a:xfrm>
            <a:off x="10602544" y="197274"/>
            <a:ext cx="116570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Key Influencers</a:t>
            </a:r>
          </a:p>
        </p:txBody>
      </p:sp>
      <p:cxnSp>
        <p:nvCxnSpPr>
          <p:cNvPr id="33" name="Straight Connector 32"/>
          <p:cNvCxnSpPr/>
          <p:nvPr/>
        </p:nvCxnSpPr>
        <p:spPr>
          <a:xfrm flipV="1">
            <a:off x="8602052" y="4445804"/>
            <a:ext cx="0" cy="252713"/>
          </a:xfrm>
          <a:prstGeom prst="line">
            <a:avLst/>
          </a:prstGeom>
          <a:noFill/>
          <a:ln w="6350" cap="flat" cmpd="sng" algn="ctr">
            <a:solidFill>
              <a:srgbClr val="7BA79D"/>
            </a:solidFill>
            <a:prstDash val="solid"/>
            <a:miter lim="800000"/>
          </a:ln>
          <a:effectLst/>
        </p:spPr>
      </p:cxnSp>
      <p:cxnSp>
        <p:nvCxnSpPr>
          <p:cNvPr id="34" name="Straight Connector 33"/>
          <p:cNvCxnSpPr/>
          <p:nvPr/>
        </p:nvCxnSpPr>
        <p:spPr>
          <a:xfrm>
            <a:off x="3567649" y="4419434"/>
            <a:ext cx="5034403" cy="12757"/>
          </a:xfrm>
          <a:prstGeom prst="line">
            <a:avLst/>
          </a:prstGeom>
          <a:noFill/>
          <a:ln w="6350" cap="flat" cmpd="sng" algn="ctr">
            <a:solidFill>
              <a:srgbClr val="7BA79D"/>
            </a:solidFill>
            <a:prstDash val="solid"/>
            <a:miter lim="800000"/>
          </a:ln>
          <a:effectLst/>
        </p:spPr>
      </p:cxn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222" y="1557669"/>
            <a:ext cx="198234" cy="198234"/>
          </a:xfrm>
          <a:prstGeom prst="rect">
            <a:avLst/>
          </a:prstGeom>
        </p:spPr>
      </p:pic>
      <p:pic>
        <p:nvPicPr>
          <p:cNvPr id="37" name="Picture 36"/>
          <p:cNvPicPr>
            <a:picLocks noChangeAspect="1"/>
          </p:cNvPicPr>
          <p:nvPr/>
        </p:nvPicPr>
        <p:blipFill>
          <a:blip r:embed="rId4" cstate="print">
            <a:extLst>
              <a:ext uri="{BEBA8EAE-BF5A-486C-A8C5-ECC9F3942E4B}">
                <a14:imgProps xmlns:a14="http://schemas.microsoft.com/office/drawing/2010/main">
                  <a14:imgLayer r:embed="rId5">
                    <a14:imgEffect>
                      <a14:backgroundRemoval t="3556" b="96889" l="2222" r="97778">
                        <a14:foregroundMark x1="36889" y1="22667" x2="36889" y2="22667"/>
                        <a14:foregroundMark x1="34222" y1="50667" x2="34222" y2="50667"/>
                        <a14:foregroundMark x1="50667" y1="49778" x2="50667" y2="49778"/>
                        <a14:foregroundMark x1="64444" y1="50222" x2="64444" y2="50222"/>
                      </a14:backgroundRemoval>
                    </a14:imgEffect>
                  </a14:imgLayer>
                </a14:imgProps>
              </a:ext>
              <a:ext uri="{28A0092B-C50C-407E-A947-70E740481C1C}">
                <a14:useLocalDpi xmlns:a14="http://schemas.microsoft.com/office/drawing/2010/main" val="0"/>
              </a:ext>
            </a:extLst>
          </a:blip>
          <a:stretch>
            <a:fillRect/>
          </a:stretch>
        </p:blipFill>
        <p:spPr>
          <a:xfrm>
            <a:off x="4718030" y="1775843"/>
            <a:ext cx="182623" cy="182623"/>
          </a:xfrm>
          <a:prstGeom prst="rect">
            <a:avLst/>
          </a:prstGeom>
        </p:spPr>
      </p:pic>
      <p:sp>
        <p:nvSpPr>
          <p:cNvPr id="39" name="Rounded Rectangle 38"/>
          <p:cNvSpPr/>
          <p:nvPr/>
        </p:nvSpPr>
        <p:spPr>
          <a:xfrm flipV="1">
            <a:off x="3760103" y="785142"/>
            <a:ext cx="251582" cy="140610"/>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p:cNvSpPr txBox="1"/>
          <p:nvPr/>
        </p:nvSpPr>
        <p:spPr>
          <a:xfrm>
            <a:off x="4005223" y="751709"/>
            <a:ext cx="15818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rPr>
              <a:t>= Advisory – Non Decision making</a:t>
            </a: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006" y="730836"/>
            <a:ext cx="198266" cy="198266"/>
          </a:xfrm>
          <a:prstGeom prst="rect">
            <a:avLst/>
          </a:prstGeom>
        </p:spPr>
      </p:pic>
      <p:pic>
        <p:nvPicPr>
          <p:cNvPr id="42" name="Picture 41"/>
          <p:cNvPicPr>
            <a:picLocks noChangeAspect="1"/>
          </p:cNvPicPr>
          <p:nvPr/>
        </p:nvPicPr>
        <p:blipFill>
          <a:blip r:embed="rId6" cstate="print">
            <a:extLst>
              <a:ext uri="{BEBA8EAE-BF5A-486C-A8C5-ECC9F3942E4B}">
                <a14:imgProps xmlns:a14="http://schemas.microsoft.com/office/drawing/2010/main">
                  <a14:imgLayer r:embed="rId7">
                    <a14:imgEffect>
                      <a14:backgroundRemoval t="3556" b="96889" l="2222" r="97778">
                        <a14:foregroundMark x1="36889" y1="22667" x2="36889" y2="22667"/>
                        <a14:foregroundMark x1="34222" y1="50667" x2="34222" y2="50667"/>
                        <a14:foregroundMark x1="50667" y1="49778" x2="50667" y2="49778"/>
                        <a14:foregroundMark x1="64444" y1="50222" x2="64444" y2="50222"/>
                      </a14:backgroundRemoval>
                    </a14:imgEffect>
                  </a14:imgLayer>
                </a14:imgProps>
              </a:ext>
              <a:ext uri="{28A0092B-C50C-407E-A947-70E740481C1C}">
                <a14:useLocalDpi xmlns:a14="http://schemas.microsoft.com/office/drawing/2010/main" val="0"/>
              </a:ext>
            </a:extLst>
          </a:blip>
          <a:stretch>
            <a:fillRect/>
          </a:stretch>
        </p:blipFill>
        <p:spPr>
          <a:xfrm>
            <a:off x="5582944" y="940265"/>
            <a:ext cx="247431" cy="247431"/>
          </a:xfrm>
          <a:prstGeom prst="rect">
            <a:avLst/>
          </a:prstGeom>
        </p:spPr>
      </p:pic>
      <p:sp>
        <p:nvSpPr>
          <p:cNvPr id="43" name="TextBox 42"/>
          <p:cNvSpPr txBox="1"/>
          <p:nvPr/>
        </p:nvSpPr>
        <p:spPr>
          <a:xfrm>
            <a:off x="5832225" y="719497"/>
            <a:ext cx="1701225"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rPr>
              <a:t>=  Elected Member Representation</a:t>
            </a:r>
          </a:p>
        </p:txBody>
      </p:sp>
      <p:sp>
        <p:nvSpPr>
          <p:cNvPr id="44" name="TextBox 43"/>
          <p:cNvSpPr txBox="1"/>
          <p:nvPr/>
        </p:nvSpPr>
        <p:spPr>
          <a:xfrm>
            <a:off x="5832226" y="946463"/>
            <a:ext cx="15818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rPr>
              <a:t>= Mayoral Priority Focus</a:t>
            </a:r>
          </a:p>
        </p:txBody>
      </p:sp>
      <p:sp>
        <p:nvSpPr>
          <p:cNvPr id="45" name="TextBox 44"/>
          <p:cNvSpPr txBox="1"/>
          <p:nvPr/>
        </p:nvSpPr>
        <p:spPr>
          <a:xfrm>
            <a:off x="3661269" y="509957"/>
            <a:ext cx="56297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black"/>
                </a:solidFill>
                <a:effectLst/>
                <a:uLnTx/>
                <a:uFillTx/>
              </a:rPr>
              <a:t>Legend</a:t>
            </a:r>
          </a:p>
        </p:txBody>
      </p:sp>
      <p:sp>
        <p:nvSpPr>
          <p:cNvPr id="46" name="Rectangle 45"/>
          <p:cNvSpPr/>
          <p:nvPr/>
        </p:nvSpPr>
        <p:spPr>
          <a:xfrm>
            <a:off x="3626697" y="559153"/>
            <a:ext cx="3787412" cy="66604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ounded Rectangle 46"/>
          <p:cNvSpPr/>
          <p:nvPr/>
        </p:nvSpPr>
        <p:spPr>
          <a:xfrm>
            <a:off x="3760103" y="978479"/>
            <a:ext cx="252000" cy="140400"/>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4005223" y="946463"/>
            <a:ext cx="15818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rPr>
              <a:t>= Decision making</a:t>
            </a:r>
          </a:p>
        </p:txBody>
      </p:sp>
      <p:sp>
        <p:nvSpPr>
          <p:cNvPr id="49" name="Rectangle 48"/>
          <p:cNvSpPr/>
          <p:nvPr/>
        </p:nvSpPr>
        <p:spPr>
          <a:xfrm>
            <a:off x="10156786" y="157942"/>
            <a:ext cx="1903913" cy="6190764"/>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ounded Rectangle 50"/>
          <p:cNvSpPr/>
          <p:nvPr/>
        </p:nvSpPr>
        <p:spPr>
          <a:xfrm>
            <a:off x="230532" y="997210"/>
            <a:ext cx="1279486" cy="656705"/>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GMCA</a:t>
            </a:r>
          </a:p>
        </p:txBody>
      </p:sp>
      <p:pic>
        <p:nvPicPr>
          <p:cNvPr id="56" name="Picture 55"/>
          <p:cNvPicPr>
            <a:picLocks noChangeAspect="1"/>
          </p:cNvPicPr>
          <p:nvPr/>
        </p:nvPicPr>
        <p:blipFill>
          <a:blip r:embed="rId4" cstate="print">
            <a:extLst>
              <a:ext uri="{BEBA8EAE-BF5A-486C-A8C5-ECC9F3942E4B}">
                <a14:imgProps xmlns:a14="http://schemas.microsoft.com/office/drawing/2010/main">
                  <a14:imgLayer r:embed="rId5">
                    <a14:imgEffect>
                      <a14:backgroundRemoval t="3556" b="96889" l="2222" r="97778">
                        <a14:foregroundMark x1="36889" y1="22667" x2="36889" y2="22667"/>
                        <a14:foregroundMark x1="34222" y1="50667" x2="34222" y2="50667"/>
                        <a14:foregroundMark x1="50667" y1="49778" x2="50667" y2="49778"/>
                        <a14:foregroundMark x1="64444" y1="50222" x2="64444" y2="50222"/>
                      </a14:backgroundRemoval>
                    </a14:imgEffect>
                  </a14:imgLayer>
                </a14:imgProps>
              </a:ext>
              <a:ext uri="{28A0092B-C50C-407E-A947-70E740481C1C}">
                <a14:useLocalDpi xmlns:a14="http://schemas.microsoft.com/office/drawing/2010/main" val="0"/>
              </a:ext>
            </a:extLst>
          </a:blip>
          <a:stretch>
            <a:fillRect/>
          </a:stretch>
        </p:blipFill>
        <p:spPr>
          <a:xfrm>
            <a:off x="7730130" y="1778171"/>
            <a:ext cx="182623" cy="182623"/>
          </a:xfrm>
          <a:prstGeom prst="rect">
            <a:avLst/>
          </a:prstGeom>
        </p:spPr>
      </p:pic>
      <p:cxnSp>
        <p:nvCxnSpPr>
          <p:cNvPr id="59" name="Straight Connector 58"/>
          <p:cNvCxnSpPr>
            <a:cxnSpLocks/>
          </p:cNvCxnSpPr>
          <p:nvPr/>
        </p:nvCxnSpPr>
        <p:spPr>
          <a:xfrm>
            <a:off x="892651" y="2694913"/>
            <a:ext cx="5963810" cy="45029"/>
          </a:xfrm>
          <a:prstGeom prst="line">
            <a:avLst/>
          </a:prstGeom>
          <a:noFill/>
          <a:ln w="6350" cap="flat" cmpd="sng" algn="ctr">
            <a:solidFill>
              <a:srgbClr val="7BA79D"/>
            </a:solidFill>
            <a:prstDash val="solid"/>
            <a:miter lim="800000"/>
          </a:ln>
          <a:effectLst/>
        </p:spPr>
      </p:cxnSp>
      <p:cxnSp>
        <p:nvCxnSpPr>
          <p:cNvPr id="60" name="Straight Connector 59"/>
          <p:cNvCxnSpPr>
            <a:endCxn id="51" idx="2"/>
          </p:cNvCxnSpPr>
          <p:nvPr/>
        </p:nvCxnSpPr>
        <p:spPr>
          <a:xfrm flipV="1">
            <a:off x="859803" y="1653915"/>
            <a:ext cx="10472" cy="1154867"/>
          </a:xfrm>
          <a:prstGeom prst="line">
            <a:avLst/>
          </a:prstGeom>
          <a:noFill/>
          <a:ln w="6350" cap="flat" cmpd="sng" algn="ctr">
            <a:solidFill>
              <a:srgbClr val="7BA79D"/>
            </a:solidFill>
            <a:prstDash val="solid"/>
            <a:miter lim="800000"/>
          </a:ln>
          <a:effectLst/>
        </p:spPr>
      </p:cxnSp>
      <p:sp>
        <p:nvSpPr>
          <p:cNvPr id="61" name="Rounded Rectangle 60"/>
          <p:cNvSpPr/>
          <p:nvPr/>
        </p:nvSpPr>
        <p:spPr>
          <a:xfrm>
            <a:off x="2871728" y="4699553"/>
            <a:ext cx="1314128" cy="870509"/>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Sustainable Consumption/ Production Challenge</a:t>
            </a:r>
          </a:p>
          <a:p>
            <a:pPr algn="ctr">
              <a:defRPr/>
            </a:pPr>
            <a:r>
              <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rPr>
              <a:t>Paul Hooper</a:t>
            </a:r>
          </a:p>
        </p:txBody>
      </p:sp>
      <p:sp>
        <p:nvSpPr>
          <p:cNvPr id="63" name="Rounded Rectangle 62"/>
          <p:cNvSpPr/>
          <p:nvPr/>
        </p:nvSpPr>
        <p:spPr>
          <a:xfrm>
            <a:off x="2887254" y="5913383"/>
            <a:ext cx="646684" cy="621560"/>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Circular Economy models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p:cNvSpPr/>
          <p:nvPr/>
        </p:nvSpPr>
        <p:spPr>
          <a:xfrm>
            <a:off x="3733875" y="5913383"/>
            <a:ext cx="646684" cy="612629"/>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Retrofit Finance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6" name="Rounded Rectangle 65"/>
          <p:cNvSpPr/>
          <p:nvPr/>
        </p:nvSpPr>
        <p:spPr>
          <a:xfrm>
            <a:off x="5448354" y="5930960"/>
            <a:ext cx="646684" cy="618956"/>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PV Uptake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ounded Rectangle 67"/>
          <p:cNvSpPr/>
          <p:nvPr/>
        </p:nvSpPr>
        <p:spPr>
          <a:xfrm>
            <a:off x="7224306" y="5973418"/>
            <a:ext cx="676195" cy="598737"/>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Energy Transition region</a:t>
            </a:r>
          </a:p>
        </p:txBody>
      </p:sp>
      <p:sp>
        <p:nvSpPr>
          <p:cNvPr id="70" name="Rounded Rectangle 69"/>
          <p:cNvSpPr/>
          <p:nvPr/>
        </p:nvSpPr>
        <p:spPr>
          <a:xfrm>
            <a:off x="8898833" y="5970946"/>
            <a:ext cx="653094" cy="567977"/>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Master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Planning</a:t>
            </a:r>
          </a:p>
        </p:txBody>
      </p:sp>
      <p:sp>
        <p:nvSpPr>
          <p:cNvPr id="71" name="TextBox 70"/>
          <p:cNvSpPr txBox="1"/>
          <p:nvPr/>
        </p:nvSpPr>
        <p:spPr>
          <a:xfrm>
            <a:off x="99594" y="4771750"/>
            <a:ext cx="2372765" cy="67710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Challenge Groups </a:t>
            </a:r>
            <a:r>
              <a:rPr kumimoji="0" lang="en-GB" sz="1400" i="0" u="none" strike="noStrike" kern="0" cap="none" spc="0" normalizeH="0" baseline="0" noProof="0" dirty="0">
                <a:ln>
                  <a:noFill/>
                </a:ln>
                <a:solidFill>
                  <a:prstClr val="black"/>
                </a:solidFill>
                <a:effectLst/>
                <a:uLnTx/>
                <a:uFillTx/>
              </a:rPr>
              <a:t>(Quarterly)</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GB" sz="1200" b="0" i="0" u="none" strike="noStrike" kern="0" cap="none" spc="0" normalizeH="0" baseline="0" noProof="0" dirty="0">
                <a:ln>
                  <a:noFill/>
                </a:ln>
                <a:solidFill>
                  <a:prstClr val="black"/>
                </a:solidFill>
                <a:effectLst/>
                <a:uLnTx/>
                <a:uFillTx/>
              </a:rPr>
              <a:t>Target driven, Outcome focused</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GB" sz="1200" b="0" i="0" u="none" strike="noStrike" kern="0" cap="none" spc="0" normalizeH="0" baseline="0" noProof="0" dirty="0">
                <a:ln>
                  <a:noFill/>
                </a:ln>
                <a:solidFill>
                  <a:prstClr val="black"/>
                </a:solidFill>
                <a:effectLst/>
                <a:uLnTx/>
                <a:uFillTx/>
              </a:rPr>
              <a:t>Topic based Task Leads</a:t>
            </a:r>
          </a:p>
        </p:txBody>
      </p:sp>
      <p:sp>
        <p:nvSpPr>
          <p:cNvPr id="72" name="TextBox 71"/>
          <p:cNvSpPr txBox="1"/>
          <p:nvPr/>
        </p:nvSpPr>
        <p:spPr>
          <a:xfrm>
            <a:off x="123510" y="5763977"/>
            <a:ext cx="255592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Task &amp; Finish Groups </a:t>
            </a:r>
            <a:endParaRPr lang="en-GB" sz="1400" b="1"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(examples - as needed)</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GB" sz="1200" b="0" i="0" u="none" strike="noStrike" kern="0" cap="none" spc="0" normalizeH="0" baseline="0" noProof="0" dirty="0">
                <a:ln>
                  <a:noFill/>
                </a:ln>
                <a:solidFill>
                  <a:prstClr val="black"/>
                </a:solidFill>
                <a:effectLst/>
                <a:uLnTx/>
                <a:uFillTx/>
              </a:rPr>
              <a:t>Problem solving, task delivery</a:t>
            </a:r>
          </a:p>
        </p:txBody>
      </p:sp>
      <p:sp>
        <p:nvSpPr>
          <p:cNvPr id="73" name="TextBox 72"/>
          <p:cNvSpPr txBox="1"/>
          <p:nvPr/>
        </p:nvSpPr>
        <p:spPr>
          <a:xfrm>
            <a:off x="7760190" y="2336763"/>
            <a:ext cx="1769064"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Open Forum </a:t>
            </a:r>
            <a:r>
              <a:rPr kumimoji="0" lang="en-GB" sz="1400" i="0" u="none" strike="noStrike" kern="0" cap="none" spc="0" normalizeH="0" baseline="0" noProof="0" dirty="0">
                <a:ln>
                  <a:noFill/>
                </a:ln>
                <a:solidFill>
                  <a:prstClr val="black"/>
                </a:solidFill>
                <a:effectLst/>
                <a:uLnTx/>
                <a:uFillTx/>
              </a:rPr>
              <a:t>(Quarterly)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 Cross cutting</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 Support and Challenge</a:t>
            </a:r>
          </a:p>
        </p:txBody>
      </p:sp>
      <p:sp>
        <p:nvSpPr>
          <p:cNvPr id="75" name="Rounded Rectangle 74"/>
          <p:cNvSpPr/>
          <p:nvPr/>
        </p:nvSpPr>
        <p:spPr>
          <a:xfrm>
            <a:off x="184553" y="2307416"/>
            <a:ext cx="1474258" cy="752771"/>
          </a:xfrm>
          <a:prstGeom prst="roundRect">
            <a:avLst>
              <a:gd name="adj" fmla="val 10074"/>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Wider Leadership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bg1"/>
                </a:solidFill>
                <a:effectLst/>
                <a:uLnTx/>
                <a:uFillTx/>
                <a:latin typeface="Calibri" panose="020F0502020204030204"/>
                <a:ea typeface="+mn-ea"/>
                <a:cs typeface="+mn-cs"/>
              </a:rPr>
              <a:t>Sue Johnson</a:t>
            </a:r>
          </a:p>
        </p:txBody>
      </p:sp>
      <p:cxnSp>
        <p:nvCxnSpPr>
          <p:cNvPr id="76" name="Straight Connector 75"/>
          <p:cNvCxnSpPr/>
          <p:nvPr/>
        </p:nvCxnSpPr>
        <p:spPr>
          <a:xfrm flipH="1" flipV="1">
            <a:off x="3394202" y="2448450"/>
            <a:ext cx="2357" cy="291492"/>
          </a:xfrm>
          <a:prstGeom prst="line">
            <a:avLst/>
          </a:prstGeom>
          <a:noFill/>
          <a:ln w="6350" cap="flat" cmpd="sng" algn="ctr">
            <a:solidFill>
              <a:srgbClr val="7BA79D"/>
            </a:solidFill>
            <a:prstDash val="solid"/>
            <a:miter lim="800000"/>
          </a:ln>
          <a:effectLst/>
        </p:spPr>
      </p:cxnSp>
      <p:sp>
        <p:nvSpPr>
          <p:cNvPr id="80" name="Freeform 79"/>
          <p:cNvSpPr/>
          <p:nvPr/>
        </p:nvSpPr>
        <p:spPr>
          <a:xfrm>
            <a:off x="5542813" y="5283381"/>
            <a:ext cx="262743" cy="629174"/>
          </a:xfrm>
          <a:custGeom>
            <a:avLst/>
            <a:gdLst>
              <a:gd name="connsiteX0" fmla="*/ 262743 w 262743"/>
              <a:gd name="connsiteY0" fmla="*/ 629174 h 629174"/>
              <a:gd name="connsiteX1" fmla="*/ 11073 w 262743"/>
              <a:gd name="connsiteY1" fmla="*/ 310392 h 629174"/>
              <a:gd name="connsiteX2" fmla="*/ 44629 w 262743"/>
              <a:gd name="connsiteY2" fmla="*/ 0 h 629174"/>
            </a:gdLst>
            <a:ahLst/>
            <a:cxnLst>
              <a:cxn ang="0">
                <a:pos x="connsiteX0" y="connsiteY0"/>
              </a:cxn>
              <a:cxn ang="0">
                <a:pos x="connsiteX1" y="connsiteY1"/>
              </a:cxn>
              <a:cxn ang="0">
                <a:pos x="connsiteX2" y="connsiteY2"/>
              </a:cxn>
            </a:cxnLst>
            <a:rect l="l" t="t" r="r" b="b"/>
            <a:pathLst>
              <a:path w="262743" h="629174">
                <a:moveTo>
                  <a:pt x="262743" y="629174"/>
                </a:moveTo>
                <a:cubicBezTo>
                  <a:pt x="155084" y="522214"/>
                  <a:pt x="47425" y="415254"/>
                  <a:pt x="11073" y="310392"/>
                </a:cubicBezTo>
                <a:cubicBezTo>
                  <a:pt x="-25279" y="205530"/>
                  <a:pt x="39036" y="30760"/>
                  <a:pt x="44629"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reeform 80"/>
          <p:cNvSpPr/>
          <p:nvPr/>
        </p:nvSpPr>
        <p:spPr>
          <a:xfrm>
            <a:off x="5731780" y="5247146"/>
            <a:ext cx="802573" cy="671119"/>
          </a:xfrm>
          <a:custGeom>
            <a:avLst/>
            <a:gdLst>
              <a:gd name="connsiteX0" fmla="*/ 0 w 802573"/>
              <a:gd name="connsiteY0" fmla="*/ 671119 h 671119"/>
              <a:gd name="connsiteX1" fmla="*/ 385893 w 802573"/>
              <a:gd name="connsiteY1" fmla="*/ 411060 h 671119"/>
              <a:gd name="connsiteX2" fmla="*/ 763398 w 802573"/>
              <a:gd name="connsiteY2" fmla="*/ 167779 h 671119"/>
              <a:gd name="connsiteX3" fmla="*/ 771787 w 802573"/>
              <a:gd name="connsiteY3" fmla="*/ 0 h 671119"/>
            </a:gdLst>
            <a:ahLst/>
            <a:cxnLst>
              <a:cxn ang="0">
                <a:pos x="connsiteX0" y="connsiteY0"/>
              </a:cxn>
              <a:cxn ang="0">
                <a:pos x="connsiteX1" y="connsiteY1"/>
              </a:cxn>
              <a:cxn ang="0">
                <a:pos x="connsiteX2" y="connsiteY2"/>
              </a:cxn>
              <a:cxn ang="0">
                <a:pos x="connsiteX3" y="connsiteY3"/>
              </a:cxn>
            </a:cxnLst>
            <a:rect l="l" t="t" r="r" b="b"/>
            <a:pathLst>
              <a:path w="802573" h="671119">
                <a:moveTo>
                  <a:pt x="0" y="671119"/>
                </a:moveTo>
                <a:lnTo>
                  <a:pt x="385893" y="411060"/>
                </a:lnTo>
                <a:cubicBezTo>
                  <a:pt x="513126" y="327170"/>
                  <a:pt x="699082" y="236289"/>
                  <a:pt x="763398" y="167779"/>
                </a:cubicBezTo>
                <a:cubicBezTo>
                  <a:pt x="827714" y="99269"/>
                  <a:pt x="799750" y="49634"/>
                  <a:pt x="771787"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Freeform 81"/>
          <p:cNvSpPr/>
          <p:nvPr/>
        </p:nvSpPr>
        <p:spPr>
          <a:xfrm>
            <a:off x="6648146" y="5299299"/>
            <a:ext cx="889233" cy="645952"/>
          </a:xfrm>
          <a:custGeom>
            <a:avLst/>
            <a:gdLst>
              <a:gd name="connsiteX0" fmla="*/ 889233 w 889233"/>
              <a:gd name="connsiteY0" fmla="*/ 645952 h 645952"/>
              <a:gd name="connsiteX1" fmla="*/ 377505 w 889233"/>
              <a:gd name="connsiteY1" fmla="*/ 394282 h 645952"/>
              <a:gd name="connsiteX2" fmla="*/ 0 w 889233"/>
              <a:gd name="connsiteY2" fmla="*/ 0 h 645952"/>
            </a:gdLst>
            <a:ahLst/>
            <a:cxnLst>
              <a:cxn ang="0">
                <a:pos x="connsiteX0" y="connsiteY0"/>
              </a:cxn>
              <a:cxn ang="0">
                <a:pos x="connsiteX1" y="connsiteY1"/>
              </a:cxn>
              <a:cxn ang="0">
                <a:pos x="connsiteX2" y="connsiteY2"/>
              </a:cxn>
            </a:cxnLst>
            <a:rect l="l" t="t" r="r" b="b"/>
            <a:pathLst>
              <a:path w="889233" h="645952">
                <a:moveTo>
                  <a:pt x="889233" y="645952"/>
                </a:moveTo>
                <a:cubicBezTo>
                  <a:pt x="707471" y="573946"/>
                  <a:pt x="525710" y="501941"/>
                  <a:pt x="377505" y="394282"/>
                </a:cubicBezTo>
                <a:cubicBezTo>
                  <a:pt x="229299" y="286623"/>
                  <a:pt x="62917" y="68510"/>
                  <a:pt x="0"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p:cNvSpPr/>
          <p:nvPr/>
        </p:nvSpPr>
        <p:spPr>
          <a:xfrm>
            <a:off x="7442578" y="5285839"/>
            <a:ext cx="638660" cy="671119"/>
          </a:xfrm>
          <a:custGeom>
            <a:avLst/>
            <a:gdLst>
              <a:gd name="connsiteX0" fmla="*/ 638660 w 638660"/>
              <a:gd name="connsiteY0" fmla="*/ 671119 h 671119"/>
              <a:gd name="connsiteX1" fmla="*/ 43042 w 638660"/>
              <a:gd name="connsiteY1" fmla="*/ 436227 h 671119"/>
              <a:gd name="connsiteX2" fmla="*/ 93376 w 638660"/>
              <a:gd name="connsiteY2" fmla="*/ 0 h 671119"/>
            </a:gdLst>
            <a:ahLst/>
            <a:cxnLst>
              <a:cxn ang="0">
                <a:pos x="connsiteX0" y="connsiteY0"/>
              </a:cxn>
              <a:cxn ang="0">
                <a:pos x="connsiteX1" y="connsiteY1"/>
              </a:cxn>
              <a:cxn ang="0">
                <a:pos x="connsiteX2" y="connsiteY2"/>
              </a:cxn>
            </a:cxnLst>
            <a:rect l="l" t="t" r="r" b="b"/>
            <a:pathLst>
              <a:path w="638660" h="671119">
                <a:moveTo>
                  <a:pt x="638660" y="671119"/>
                </a:moveTo>
                <a:cubicBezTo>
                  <a:pt x="386291" y="609599"/>
                  <a:pt x="133923" y="548080"/>
                  <a:pt x="43042" y="436227"/>
                </a:cubicBezTo>
                <a:cubicBezTo>
                  <a:pt x="-47839" y="324374"/>
                  <a:pt x="22768" y="162187"/>
                  <a:pt x="93376"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p:cNvSpPr/>
          <p:nvPr/>
        </p:nvSpPr>
        <p:spPr>
          <a:xfrm>
            <a:off x="4278759" y="5316348"/>
            <a:ext cx="518161" cy="604007"/>
          </a:xfrm>
          <a:custGeom>
            <a:avLst/>
            <a:gdLst>
              <a:gd name="connsiteX0" fmla="*/ 0 w 518161"/>
              <a:gd name="connsiteY0" fmla="*/ 604007 h 604007"/>
              <a:gd name="connsiteX1" fmla="*/ 176169 w 518161"/>
              <a:gd name="connsiteY1" fmla="*/ 318781 h 604007"/>
              <a:gd name="connsiteX2" fmla="*/ 478173 w 518161"/>
              <a:gd name="connsiteY2" fmla="*/ 159390 h 604007"/>
              <a:gd name="connsiteX3" fmla="*/ 494951 w 518161"/>
              <a:gd name="connsiteY3" fmla="*/ 0 h 604007"/>
            </a:gdLst>
            <a:ahLst/>
            <a:cxnLst>
              <a:cxn ang="0">
                <a:pos x="connsiteX0" y="connsiteY0"/>
              </a:cxn>
              <a:cxn ang="0">
                <a:pos x="connsiteX1" y="connsiteY1"/>
              </a:cxn>
              <a:cxn ang="0">
                <a:pos x="connsiteX2" y="connsiteY2"/>
              </a:cxn>
              <a:cxn ang="0">
                <a:pos x="connsiteX3" y="connsiteY3"/>
              </a:cxn>
            </a:cxnLst>
            <a:rect l="l" t="t" r="r" b="b"/>
            <a:pathLst>
              <a:path w="518161" h="604007">
                <a:moveTo>
                  <a:pt x="0" y="604007"/>
                </a:moveTo>
                <a:cubicBezTo>
                  <a:pt x="48237" y="498445"/>
                  <a:pt x="96474" y="392884"/>
                  <a:pt x="176169" y="318781"/>
                </a:cubicBezTo>
                <a:cubicBezTo>
                  <a:pt x="255864" y="244678"/>
                  <a:pt x="425043" y="212520"/>
                  <a:pt x="478173" y="159390"/>
                </a:cubicBezTo>
                <a:cubicBezTo>
                  <a:pt x="531303" y="106260"/>
                  <a:pt x="525711" y="2796"/>
                  <a:pt x="494951"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84"/>
          <p:cNvSpPr/>
          <p:nvPr/>
        </p:nvSpPr>
        <p:spPr>
          <a:xfrm>
            <a:off x="5006953" y="5439363"/>
            <a:ext cx="1967027" cy="654341"/>
          </a:xfrm>
          <a:custGeom>
            <a:avLst/>
            <a:gdLst>
              <a:gd name="connsiteX0" fmla="*/ 19447 w 1967027"/>
              <a:gd name="connsiteY0" fmla="*/ 654341 h 654341"/>
              <a:gd name="connsiteX1" fmla="*/ 254339 w 1967027"/>
              <a:gd name="connsiteY1" fmla="*/ 218113 h 654341"/>
              <a:gd name="connsiteX2" fmla="*/ 1806302 w 1967027"/>
              <a:gd name="connsiteY2" fmla="*/ 377504 h 654341"/>
              <a:gd name="connsiteX3" fmla="*/ 1839858 w 1967027"/>
              <a:gd name="connsiteY3" fmla="*/ 0 h 654341"/>
            </a:gdLst>
            <a:ahLst/>
            <a:cxnLst>
              <a:cxn ang="0">
                <a:pos x="connsiteX0" y="connsiteY0"/>
              </a:cxn>
              <a:cxn ang="0">
                <a:pos x="connsiteX1" y="connsiteY1"/>
              </a:cxn>
              <a:cxn ang="0">
                <a:pos x="connsiteX2" y="connsiteY2"/>
              </a:cxn>
              <a:cxn ang="0">
                <a:pos x="connsiteX3" y="connsiteY3"/>
              </a:cxn>
            </a:cxnLst>
            <a:rect l="l" t="t" r="r" b="b"/>
            <a:pathLst>
              <a:path w="1967027" h="654341">
                <a:moveTo>
                  <a:pt x="19447" y="654341"/>
                </a:moveTo>
                <a:cubicBezTo>
                  <a:pt x="-12012" y="459296"/>
                  <a:pt x="-43470" y="264252"/>
                  <a:pt x="254339" y="218113"/>
                </a:cubicBezTo>
                <a:cubicBezTo>
                  <a:pt x="552148" y="171974"/>
                  <a:pt x="1542049" y="413856"/>
                  <a:pt x="1806302" y="377504"/>
                </a:cubicBezTo>
                <a:cubicBezTo>
                  <a:pt x="2070555" y="341152"/>
                  <a:pt x="1955206" y="170576"/>
                  <a:pt x="1839858"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1890048" y="2207937"/>
            <a:ext cx="3008307" cy="890719"/>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Programme Delivery Executive</a:t>
            </a:r>
          </a:p>
          <a:p>
            <a:pPr marR="0" lvl="0" algn="ctr" defTabSz="914400" eaLnBrk="1" fontAlgn="auto" latinLnBrk="0" hangingPunct="1">
              <a:lnSpc>
                <a:spcPct val="100000"/>
              </a:lnSpc>
              <a:spcBef>
                <a:spcPts val="0"/>
              </a:spcBef>
              <a:spcAft>
                <a:spcPts val="0"/>
              </a:spcAft>
              <a:buClrTx/>
              <a:buSzTx/>
              <a:tabLst/>
              <a:defRPr/>
            </a:pPr>
            <a:r>
              <a:rPr lang="en-GB" sz="1100" b="1" kern="0" dirty="0">
                <a:solidFill>
                  <a:prstClr val="black"/>
                </a:solidFill>
                <a:latin typeface="Calibri" panose="020F0502020204030204"/>
              </a:rPr>
              <a:t>- </a:t>
            </a:r>
            <a:r>
              <a:rPr lang="en-GB" sz="1000" b="1" kern="0" dirty="0">
                <a:solidFill>
                  <a:prstClr val="black"/>
                </a:solidFill>
                <a:latin typeface="Calibri" panose="020F0502020204030204"/>
              </a:rPr>
              <a:t>Policy (Energy, Waste, Buildings, Transport, LIS)</a:t>
            </a:r>
          </a:p>
          <a:p>
            <a:pPr marR="0" lvl="0" algn="ctr" defTabSz="914400" eaLnBrk="1" fontAlgn="auto" latinLnBrk="0" hangingPunct="1">
              <a:lnSpc>
                <a:spcPct val="100000"/>
              </a:lnSpc>
              <a:spcBef>
                <a:spcPts val="0"/>
              </a:spcBef>
              <a:spcAft>
                <a:spcPts val="0"/>
              </a:spcAft>
              <a:buClrTx/>
              <a:buSzTx/>
              <a:tabLst/>
              <a:defRPr/>
            </a:pPr>
            <a:r>
              <a:rPr lang="en-GB" sz="1100" b="1" kern="0" dirty="0">
                <a:solidFill>
                  <a:prstClr val="black"/>
                </a:solidFill>
                <a:latin typeface="Calibri" panose="020F0502020204030204"/>
              </a:rPr>
              <a:t>- Investment, Research, Skills, Communications</a:t>
            </a:r>
            <a:endPar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100" b="1" kern="0" dirty="0">
                <a:solidFill>
                  <a:prstClr val="white"/>
                </a:solidFill>
                <a:latin typeface="Calibri" panose="020F0502020204030204"/>
              </a:rPr>
              <a:t>Sue Johnson</a:t>
            </a:r>
            <a:endPar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Rounded Rectangle 85"/>
          <p:cNvSpPr/>
          <p:nvPr/>
        </p:nvSpPr>
        <p:spPr>
          <a:xfrm>
            <a:off x="10292918" y="1331985"/>
            <a:ext cx="1631601" cy="656705"/>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LEP</a:t>
            </a:r>
          </a:p>
        </p:txBody>
      </p:sp>
      <p:grpSp>
        <p:nvGrpSpPr>
          <p:cNvPr id="3" name="Group 2"/>
          <p:cNvGrpSpPr/>
          <p:nvPr/>
        </p:nvGrpSpPr>
        <p:grpSpPr>
          <a:xfrm>
            <a:off x="9591579" y="1407237"/>
            <a:ext cx="511385" cy="602137"/>
            <a:chOff x="8570830" y="1097740"/>
            <a:chExt cx="511385" cy="602137"/>
          </a:xfrm>
        </p:grpSpPr>
        <p:sp>
          <p:nvSpPr>
            <p:cNvPr id="52" name="Chevron 51"/>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Chevron 86"/>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88" name="Rounded Rectangle 87"/>
          <p:cNvSpPr/>
          <p:nvPr/>
        </p:nvSpPr>
        <p:spPr>
          <a:xfrm>
            <a:off x="10280379" y="2129397"/>
            <a:ext cx="1631601" cy="656705"/>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Integrated Care Board</a:t>
            </a:r>
          </a:p>
        </p:txBody>
      </p:sp>
      <p:sp>
        <p:nvSpPr>
          <p:cNvPr id="69" name="Rounded Rectangle 68"/>
          <p:cNvSpPr/>
          <p:nvPr/>
        </p:nvSpPr>
        <p:spPr>
          <a:xfrm>
            <a:off x="8079209" y="5964570"/>
            <a:ext cx="646684" cy="592410"/>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Calibri" panose="020F0502020204030204"/>
                <a:ea typeface="+mn-ea"/>
                <a:cs typeface="+mn-cs"/>
              </a:rPr>
              <a:t>SUDs</a:t>
            </a:r>
          </a:p>
        </p:txBody>
      </p:sp>
      <p:grpSp>
        <p:nvGrpSpPr>
          <p:cNvPr id="90" name="Group 89"/>
          <p:cNvGrpSpPr/>
          <p:nvPr/>
        </p:nvGrpSpPr>
        <p:grpSpPr>
          <a:xfrm>
            <a:off x="9591579" y="2181463"/>
            <a:ext cx="511385" cy="602137"/>
            <a:chOff x="8570830" y="1097740"/>
            <a:chExt cx="511385" cy="602137"/>
          </a:xfrm>
        </p:grpSpPr>
        <p:sp>
          <p:nvSpPr>
            <p:cNvPr id="91" name="Chevron 90"/>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Chevron 91"/>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p:cNvGrpSpPr/>
          <p:nvPr/>
        </p:nvGrpSpPr>
        <p:grpSpPr>
          <a:xfrm>
            <a:off x="9563377" y="2969003"/>
            <a:ext cx="511385" cy="602137"/>
            <a:chOff x="8570830" y="1097740"/>
            <a:chExt cx="511385" cy="602137"/>
          </a:xfrm>
        </p:grpSpPr>
        <p:sp>
          <p:nvSpPr>
            <p:cNvPr id="94" name="Chevron 93"/>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5" name="Chevron 94"/>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oup 95"/>
          <p:cNvGrpSpPr/>
          <p:nvPr/>
        </p:nvGrpSpPr>
        <p:grpSpPr>
          <a:xfrm>
            <a:off x="9583384" y="3760995"/>
            <a:ext cx="511385" cy="602137"/>
            <a:chOff x="8570830" y="1097740"/>
            <a:chExt cx="511385" cy="602137"/>
          </a:xfrm>
        </p:grpSpPr>
        <p:sp>
          <p:nvSpPr>
            <p:cNvPr id="97" name="Chevron 96"/>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Chevron 97"/>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p:cNvGrpSpPr/>
          <p:nvPr/>
        </p:nvGrpSpPr>
        <p:grpSpPr>
          <a:xfrm>
            <a:off x="9616876" y="4543553"/>
            <a:ext cx="511385" cy="602137"/>
            <a:chOff x="8570830" y="1097740"/>
            <a:chExt cx="511385" cy="602137"/>
          </a:xfrm>
        </p:grpSpPr>
        <p:sp>
          <p:nvSpPr>
            <p:cNvPr id="100" name="Chevron 99"/>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Chevron 100"/>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p:cNvGrpSpPr/>
          <p:nvPr/>
        </p:nvGrpSpPr>
        <p:grpSpPr>
          <a:xfrm>
            <a:off x="9645355" y="5399649"/>
            <a:ext cx="511385" cy="602137"/>
            <a:chOff x="8570830" y="1097740"/>
            <a:chExt cx="511385" cy="602137"/>
          </a:xfrm>
        </p:grpSpPr>
        <p:sp>
          <p:nvSpPr>
            <p:cNvPr id="103" name="Chevron 102"/>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Chevron 103"/>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06" name="Rounded Rectangle 105"/>
          <p:cNvSpPr/>
          <p:nvPr/>
        </p:nvSpPr>
        <p:spPr>
          <a:xfrm>
            <a:off x="10292918" y="539092"/>
            <a:ext cx="1631601" cy="656705"/>
          </a:xfrm>
          <a:prstGeom prst="roundRect">
            <a:avLst>
              <a:gd name="adj" fmla="val 10074"/>
            </a:avLst>
          </a:prstGeom>
          <a:solidFill>
            <a:srgbClr val="968C8C"/>
          </a:solidFill>
          <a:ln w="12700" cap="flat" cmpd="sng" algn="ctr">
            <a:solidFill>
              <a:srgbClr val="968C8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Growth</a:t>
            </a:r>
            <a:r>
              <a:rPr kumimoji="0" lang="en-GB" sz="1100" b="1" i="0" u="none" strike="noStrike" kern="0" cap="none" spc="0" normalizeH="0" noProof="0" dirty="0">
                <a:ln>
                  <a:noFill/>
                </a:ln>
                <a:solidFill>
                  <a:prstClr val="black"/>
                </a:solidFill>
                <a:effectLst/>
                <a:uLnTx/>
                <a:uFillTx/>
                <a:latin typeface="Calibri" panose="020F0502020204030204"/>
                <a:ea typeface="+mn-ea"/>
                <a:cs typeface="+mn-cs"/>
              </a:rPr>
              <a:t> Board</a:t>
            </a:r>
            <a:endPar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107" name="Group 106"/>
          <p:cNvGrpSpPr/>
          <p:nvPr/>
        </p:nvGrpSpPr>
        <p:grpSpPr>
          <a:xfrm>
            <a:off x="9604002" y="610631"/>
            <a:ext cx="511385" cy="602137"/>
            <a:chOff x="8570830" y="1097740"/>
            <a:chExt cx="511385" cy="602137"/>
          </a:xfrm>
        </p:grpSpPr>
        <p:sp>
          <p:nvSpPr>
            <p:cNvPr id="108" name="Chevron 107"/>
            <p:cNvSpPr/>
            <p:nvPr/>
          </p:nvSpPr>
          <p:spPr>
            <a:xfrm rot="10800000">
              <a:off x="8570830" y="1098570"/>
              <a:ext cx="227491" cy="598724"/>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9" name="Chevron 108"/>
            <p:cNvSpPr/>
            <p:nvPr/>
          </p:nvSpPr>
          <p:spPr>
            <a:xfrm>
              <a:off x="8838946" y="1097740"/>
              <a:ext cx="243269" cy="602137"/>
            </a:xfrm>
            <a:prstGeom prst="chevron">
              <a:avLst/>
            </a:prstGeom>
            <a:solidFill>
              <a:srgbClr val="A5AB81">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6" name="Rounded Rectangle 25"/>
          <p:cNvSpPr/>
          <p:nvPr/>
        </p:nvSpPr>
        <p:spPr>
          <a:xfrm>
            <a:off x="4569482" y="4706260"/>
            <a:ext cx="1351013" cy="863802"/>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Low Carbon Challenge</a:t>
            </a:r>
          </a:p>
          <a:p>
            <a:pPr algn="ctr">
              <a:defRPr/>
            </a:pPr>
            <a:r>
              <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rPr>
              <a:t>Richard Halsey </a:t>
            </a:r>
          </a:p>
        </p:txBody>
      </p:sp>
      <p:sp>
        <p:nvSpPr>
          <p:cNvPr id="111" name="Rounded Rectangle 24">
            <a:extLst>
              <a:ext uri="{FF2B5EF4-FFF2-40B4-BE49-F238E27FC236}">
                <a16:creationId xmlns:a16="http://schemas.microsoft.com/office/drawing/2014/main" id="{401B1CFC-5958-A48F-45AA-D8DE5D88ED59}"/>
              </a:ext>
            </a:extLst>
          </p:cNvPr>
          <p:cNvSpPr/>
          <p:nvPr/>
        </p:nvSpPr>
        <p:spPr>
          <a:xfrm>
            <a:off x="1926720" y="3351838"/>
            <a:ext cx="1507718" cy="749345"/>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LA Climate Emergency/5YEP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Mark Atherton</a:t>
            </a:r>
          </a:p>
        </p:txBody>
      </p:sp>
      <p:sp>
        <p:nvSpPr>
          <p:cNvPr id="112" name="Rounded Rectangle 24">
            <a:extLst>
              <a:ext uri="{FF2B5EF4-FFF2-40B4-BE49-F238E27FC236}">
                <a16:creationId xmlns:a16="http://schemas.microsoft.com/office/drawing/2014/main" id="{058533D4-50A4-EBDB-DBD7-7B8556D307CF}"/>
              </a:ext>
            </a:extLst>
          </p:cNvPr>
          <p:cNvSpPr/>
          <p:nvPr/>
        </p:nvSpPr>
        <p:spPr>
          <a:xfrm>
            <a:off x="3505704" y="3357575"/>
            <a:ext cx="1507718" cy="773577"/>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Decarbonising Public Estate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Mark Atherton</a:t>
            </a:r>
          </a:p>
        </p:txBody>
      </p:sp>
      <p:sp>
        <p:nvSpPr>
          <p:cNvPr id="115" name="TextBox 114">
            <a:extLst>
              <a:ext uri="{FF2B5EF4-FFF2-40B4-BE49-F238E27FC236}">
                <a16:creationId xmlns:a16="http://schemas.microsoft.com/office/drawing/2014/main" id="{323E8521-84E0-5E8B-DBC0-54CA08902D0B}"/>
              </a:ext>
            </a:extLst>
          </p:cNvPr>
          <p:cNvSpPr txBox="1"/>
          <p:nvPr/>
        </p:nvSpPr>
        <p:spPr>
          <a:xfrm>
            <a:off x="68537" y="3450211"/>
            <a:ext cx="1922321" cy="89255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Public Sector </a:t>
            </a:r>
            <a:r>
              <a:rPr kumimoji="0" lang="en-GB" sz="1400" i="0" u="none" strike="noStrike" kern="0" cap="none" spc="0" normalizeH="0" baseline="0" noProof="0" dirty="0">
                <a:ln>
                  <a:noFill/>
                </a:ln>
                <a:solidFill>
                  <a:prstClr val="black"/>
                </a:solidFill>
                <a:effectLst/>
                <a:uLnTx/>
                <a:uFillTx/>
              </a:rPr>
              <a:t>(Monthly)</a:t>
            </a:r>
          </a:p>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prstClr val="black"/>
                </a:solidFill>
              </a:rPr>
              <a:t>- LA/Public sector focus </a:t>
            </a:r>
          </a:p>
          <a:p>
            <a:pPr marL="0" marR="0" lvl="0" indent="0" defTabSz="914400" eaLnBrk="1" fontAlgn="auto" latinLnBrk="0" hangingPunct="1">
              <a:lnSpc>
                <a:spcPct val="100000"/>
              </a:lnSpc>
              <a:spcBef>
                <a:spcPts val="0"/>
              </a:spcBef>
              <a:spcAft>
                <a:spcPts val="0"/>
              </a:spcAft>
              <a:buClrTx/>
              <a:buSzTx/>
              <a:buFontTx/>
              <a:buNone/>
              <a:tabLst/>
              <a:defRPr/>
            </a:pPr>
            <a:r>
              <a:rPr lang="en-GB" sz="1200" kern="0" dirty="0">
                <a:solidFill>
                  <a:prstClr val="black"/>
                </a:solidFill>
              </a:rPr>
              <a:t>- Topic focused</a:t>
            </a:r>
            <a:endParaRPr kumimoji="0" lang="en-GB" sz="120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i="0" u="none" strike="noStrike" kern="0" cap="none" spc="0" normalizeH="0" baseline="0" noProof="0" dirty="0">
              <a:ln>
                <a:noFill/>
              </a:ln>
              <a:solidFill>
                <a:prstClr val="black"/>
              </a:solidFill>
              <a:effectLst/>
              <a:uLnTx/>
              <a:uFillTx/>
            </a:endParaRPr>
          </a:p>
        </p:txBody>
      </p:sp>
      <p:pic>
        <p:nvPicPr>
          <p:cNvPr id="116" name="Picture 115">
            <a:extLst>
              <a:ext uri="{FF2B5EF4-FFF2-40B4-BE49-F238E27FC236}">
                <a16:creationId xmlns:a16="http://schemas.microsoft.com/office/drawing/2014/main" id="{A0EF87AA-26DA-92FF-A81F-8FB785263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132" y="1049741"/>
            <a:ext cx="198234" cy="198234"/>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048" y="1407237"/>
            <a:ext cx="198234" cy="198234"/>
          </a:xfrm>
          <a:prstGeom prst="rect">
            <a:avLst/>
          </a:prstGeom>
        </p:spPr>
      </p:pic>
      <p:pic>
        <p:nvPicPr>
          <p:cNvPr id="117" name="Picture 116">
            <a:extLst>
              <a:ext uri="{FF2B5EF4-FFF2-40B4-BE49-F238E27FC236}">
                <a16:creationId xmlns:a16="http://schemas.microsoft.com/office/drawing/2014/main" id="{63204DF4-E1F0-45D6-F502-708CAAB09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834" y="4768985"/>
            <a:ext cx="198234" cy="198234"/>
          </a:xfrm>
          <a:prstGeom prst="rect">
            <a:avLst/>
          </a:prstGeom>
        </p:spPr>
      </p:pic>
      <p:sp>
        <p:nvSpPr>
          <p:cNvPr id="119" name="Freeform 7">
            <a:extLst>
              <a:ext uri="{FF2B5EF4-FFF2-40B4-BE49-F238E27FC236}">
                <a16:creationId xmlns:a16="http://schemas.microsoft.com/office/drawing/2014/main" id="{2B2C0312-70DA-2B2A-69F5-DAEAB2CD464E}"/>
              </a:ext>
            </a:extLst>
          </p:cNvPr>
          <p:cNvSpPr/>
          <p:nvPr/>
        </p:nvSpPr>
        <p:spPr>
          <a:xfrm>
            <a:off x="6528452" y="5313718"/>
            <a:ext cx="356911" cy="793214"/>
          </a:xfrm>
          <a:custGeom>
            <a:avLst/>
            <a:gdLst>
              <a:gd name="connsiteX0" fmla="*/ 191658 w 356911"/>
              <a:gd name="connsiteY0" fmla="*/ 793214 h 793214"/>
              <a:gd name="connsiteX1" fmla="*/ 4371 w 356911"/>
              <a:gd name="connsiteY1" fmla="*/ 341523 h 793214"/>
              <a:gd name="connsiteX2" fmla="*/ 356911 w 356911"/>
              <a:gd name="connsiteY2" fmla="*/ 0 h 793214"/>
            </a:gdLst>
            <a:ahLst/>
            <a:cxnLst>
              <a:cxn ang="0">
                <a:pos x="connsiteX0" y="connsiteY0"/>
              </a:cxn>
              <a:cxn ang="0">
                <a:pos x="connsiteX1" y="connsiteY1"/>
              </a:cxn>
              <a:cxn ang="0">
                <a:pos x="connsiteX2" y="connsiteY2"/>
              </a:cxn>
            </a:cxnLst>
            <a:rect l="l" t="t" r="r" b="b"/>
            <a:pathLst>
              <a:path w="356911" h="793214">
                <a:moveTo>
                  <a:pt x="191658" y="793214"/>
                </a:moveTo>
                <a:cubicBezTo>
                  <a:pt x="84243" y="633469"/>
                  <a:pt x="-23171" y="473725"/>
                  <a:pt x="4371" y="341523"/>
                </a:cubicBezTo>
                <a:cubicBezTo>
                  <a:pt x="31913" y="209321"/>
                  <a:pt x="325697" y="60593"/>
                  <a:pt x="356911" y="0"/>
                </a:cubicBezTo>
              </a:path>
            </a:pathLst>
          </a:custGeom>
          <a:no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6305810" y="4698517"/>
            <a:ext cx="1227641" cy="823575"/>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Calibri" panose="020F0502020204030204"/>
                <a:ea typeface="+mn-ea"/>
                <a:cs typeface="+mn-cs"/>
              </a:rPr>
              <a:t>Communications Challenge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Calibri" panose="020F0502020204030204"/>
                <a:ea typeface="+mn-ea"/>
                <a:cs typeface="+mn-cs"/>
              </a:rPr>
              <a:t>Louise Blythe</a:t>
            </a:r>
          </a:p>
        </p:txBody>
      </p:sp>
      <p:sp>
        <p:nvSpPr>
          <p:cNvPr id="65" name="Rounded Rectangle 64"/>
          <p:cNvSpPr/>
          <p:nvPr/>
        </p:nvSpPr>
        <p:spPr>
          <a:xfrm>
            <a:off x="4580635" y="5923492"/>
            <a:ext cx="646684" cy="592410"/>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Calibri" panose="020F0502020204030204"/>
                <a:ea typeface="+mn-ea"/>
                <a:cs typeface="+mn-cs"/>
              </a:rPr>
              <a:t>Local Energy Market</a:t>
            </a:r>
          </a:p>
        </p:txBody>
      </p:sp>
      <p:sp>
        <p:nvSpPr>
          <p:cNvPr id="67" name="Rounded Rectangle 66"/>
          <p:cNvSpPr/>
          <p:nvPr/>
        </p:nvSpPr>
        <p:spPr>
          <a:xfrm>
            <a:off x="6339033" y="5973124"/>
            <a:ext cx="668686" cy="598737"/>
          </a:xfrm>
          <a:prstGeom prst="roundRect">
            <a:avLst/>
          </a:prstGeom>
          <a:gradFill>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12700" cap="flat" cmpd="sng" algn="ctr">
            <a:solidFill>
              <a:srgbClr val="94B6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Public Buildings Retrofit</a:t>
            </a:r>
          </a:p>
        </p:txBody>
      </p:sp>
      <p:sp>
        <p:nvSpPr>
          <p:cNvPr id="120" name="Rounded Rectangle 24">
            <a:extLst>
              <a:ext uri="{FF2B5EF4-FFF2-40B4-BE49-F238E27FC236}">
                <a16:creationId xmlns:a16="http://schemas.microsoft.com/office/drawing/2014/main" id="{8929FFC7-1D78-1737-7426-9433FF148900}"/>
              </a:ext>
            </a:extLst>
          </p:cNvPr>
          <p:cNvSpPr/>
          <p:nvPr/>
        </p:nvSpPr>
        <p:spPr>
          <a:xfrm>
            <a:off x="5128153" y="2274343"/>
            <a:ext cx="1507718" cy="813930"/>
          </a:xfrm>
          <a:prstGeom prst="roundRect">
            <a:avLst>
              <a:gd name="adj" fmla="val 10074"/>
            </a:avLst>
          </a:prstGeom>
          <a:gradFill rotWithShape="1">
            <a:gsLst>
              <a:gs pos="0">
                <a:srgbClr val="7BA79D">
                  <a:lumMod val="110000"/>
                  <a:satMod val="105000"/>
                  <a:tint val="67000"/>
                </a:srgbClr>
              </a:gs>
              <a:gs pos="50000">
                <a:srgbClr val="7BA79D">
                  <a:lumMod val="105000"/>
                  <a:satMod val="103000"/>
                  <a:tint val="73000"/>
                </a:srgbClr>
              </a:gs>
              <a:gs pos="100000">
                <a:srgbClr val="7BA79D">
                  <a:lumMod val="105000"/>
                  <a:satMod val="109000"/>
                  <a:tint val="81000"/>
                </a:srgbClr>
              </a:gs>
            </a:gsLst>
            <a:lin ang="5400000" scaled="0"/>
          </a:gradFill>
          <a:ln w="6350" cap="flat" cmpd="sng" algn="ctr">
            <a:solidFill>
              <a:srgbClr val="7BA7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Calibri" panose="020F0502020204030204"/>
                <a:ea typeface="+mn-ea"/>
                <a:cs typeface="+mn-cs"/>
              </a:rPr>
              <a:t>GM Retrofit Taskforce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Andy Burnham</a:t>
            </a:r>
          </a:p>
        </p:txBody>
      </p:sp>
      <p:cxnSp>
        <p:nvCxnSpPr>
          <p:cNvPr id="121" name="Straight Connector 120">
            <a:extLst>
              <a:ext uri="{FF2B5EF4-FFF2-40B4-BE49-F238E27FC236}">
                <a16:creationId xmlns:a16="http://schemas.microsoft.com/office/drawing/2014/main" id="{27DA7BA1-0A3A-23C5-35E3-D74EADA7D16A}"/>
              </a:ext>
            </a:extLst>
          </p:cNvPr>
          <p:cNvCxnSpPr>
            <a:cxnSpLocks/>
          </p:cNvCxnSpPr>
          <p:nvPr/>
        </p:nvCxnSpPr>
        <p:spPr>
          <a:xfrm flipH="1" flipV="1">
            <a:off x="5640954" y="3100840"/>
            <a:ext cx="10120" cy="1605420"/>
          </a:xfrm>
          <a:prstGeom prst="line">
            <a:avLst/>
          </a:prstGeom>
          <a:noFill/>
          <a:ln w="6350" cap="flat" cmpd="sng" algn="ctr">
            <a:solidFill>
              <a:srgbClr val="7BA79D"/>
            </a:solidFill>
            <a:prstDash val="solid"/>
            <a:miter lim="800000"/>
          </a:ln>
          <a:effectLst/>
        </p:spPr>
      </p:cxnSp>
      <p:pic>
        <p:nvPicPr>
          <p:cNvPr id="122" name="Picture 121">
            <a:extLst>
              <a:ext uri="{FF2B5EF4-FFF2-40B4-BE49-F238E27FC236}">
                <a16:creationId xmlns:a16="http://schemas.microsoft.com/office/drawing/2014/main" id="{D7E04421-B8A2-A90A-5D8B-A907921A7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342" y="2366278"/>
            <a:ext cx="198234" cy="198234"/>
          </a:xfrm>
          <a:prstGeom prst="rect">
            <a:avLst/>
          </a:prstGeom>
        </p:spPr>
      </p:pic>
      <p:pic>
        <p:nvPicPr>
          <p:cNvPr id="123" name="Picture 122">
            <a:extLst>
              <a:ext uri="{FF2B5EF4-FFF2-40B4-BE49-F238E27FC236}">
                <a16:creationId xmlns:a16="http://schemas.microsoft.com/office/drawing/2014/main" id="{DF105D4D-90AA-A138-7506-92FE5E7669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556" b="96889" l="2222" r="97778">
                        <a14:foregroundMark x1="36889" y1="22667" x2="36889" y2="22667"/>
                        <a14:foregroundMark x1="34222" y1="50667" x2="34222" y2="50667"/>
                        <a14:foregroundMark x1="50667" y1="49778" x2="50667" y2="49778"/>
                        <a14:foregroundMark x1="64444" y1="50222" x2="64444" y2="50222"/>
                      </a14:backgroundRemoval>
                    </a14:imgEffect>
                  </a14:imgLayer>
                </a14:imgProps>
              </a:ext>
              <a:ext uri="{28A0092B-C50C-407E-A947-70E740481C1C}">
                <a14:useLocalDpi xmlns:a14="http://schemas.microsoft.com/office/drawing/2010/main" val="0"/>
              </a:ext>
            </a:extLst>
          </a:blip>
          <a:stretch>
            <a:fillRect/>
          </a:stretch>
        </p:blipFill>
        <p:spPr>
          <a:xfrm>
            <a:off x="6422835" y="2888814"/>
            <a:ext cx="182623" cy="182623"/>
          </a:xfrm>
          <a:prstGeom prst="rect">
            <a:avLst/>
          </a:prstGeom>
        </p:spPr>
      </p:pic>
    </p:spTree>
    <p:extLst>
      <p:ext uri="{BB962C8B-B14F-4D97-AF65-F5344CB8AC3E}">
        <p14:creationId xmlns:p14="http://schemas.microsoft.com/office/powerpoint/2010/main" val="278690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6801A3D-4B4C-87E1-5F7E-52B2E0F1D428}"/>
              </a:ext>
            </a:extLst>
          </p:cNvPr>
          <p:cNvSpPr txBox="1">
            <a:spLocks/>
          </p:cNvSpPr>
          <p:nvPr/>
        </p:nvSpPr>
        <p:spPr>
          <a:xfrm>
            <a:off x="942585" y="2122048"/>
            <a:ext cx="10306829" cy="129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Thank you</a:t>
            </a:r>
          </a:p>
        </p:txBody>
      </p:sp>
      <p:sp>
        <p:nvSpPr>
          <p:cNvPr id="20" name="Subtitle 2">
            <a:extLst>
              <a:ext uri="{FF2B5EF4-FFF2-40B4-BE49-F238E27FC236}">
                <a16:creationId xmlns:a16="http://schemas.microsoft.com/office/drawing/2014/main" id="{25FAE9EA-1D94-D6F5-4928-CE367BBAAB00}"/>
              </a:ext>
            </a:extLst>
          </p:cNvPr>
          <p:cNvSpPr>
            <a:spLocks noGrp="1"/>
          </p:cNvSpPr>
          <p:nvPr>
            <p:ph type="subTitle" idx="1"/>
          </p:nvPr>
        </p:nvSpPr>
        <p:spPr>
          <a:xfrm>
            <a:off x="1523999" y="5563992"/>
            <a:ext cx="9144000" cy="447260"/>
          </a:xfrm>
        </p:spPr>
        <p:txBody>
          <a:bodyPr/>
          <a:lstStyle/>
          <a:p>
            <a:r>
              <a:rPr lang="en-US"/>
              <a:t>#GMGreenSummit</a:t>
            </a:r>
          </a:p>
        </p:txBody>
      </p:sp>
    </p:spTree>
    <p:extLst>
      <p:ext uri="{BB962C8B-B14F-4D97-AF65-F5344CB8AC3E}">
        <p14:creationId xmlns:p14="http://schemas.microsoft.com/office/powerpoint/2010/main" val="239548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5E0667-1A8D-81CE-9325-D8F646DA2943}"/>
              </a:ext>
            </a:extLst>
          </p:cNvPr>
          <p:cNvSpPr txBox="1">
            <a:spLocks/>
          </p:cNvSpPr>
          <p:nvPr/>
        </p:nvSpPr>
        <p:spPr>
          <a:xfrm>
            <a:off x="487623" y="1015989"/>
            <a:ext cx="9760430" cy="88596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327B0F"/>
                </a:solidFill>
                <a:latin typeface="Arial" panose="020B0604020202020204" pitchFamily="34" charset="0"/>
                <a:cs typeface="Arial" panose="020B0604020202020204" pitchFamily="34" charset="0"/>
              </a:rPr>
              <a:t>Delivering the challenge of 2038 </a:t>
            </a:r>
          </a:p>
        </p:txBody>
      </p:sp>
      <p:sp>
        <p:nvSpPr>
          <p:cNvPr id="9" name="Content Placeholder 2">
            <a:extLst>
              <a:ext uri="{FF2B5EF4-FFF2-40B4-BE49-F238E27FC236}">
                <a16:creationId xmlns:a16="http://schemas.microsoft.com/office/drawing/2014/main" id="{1A220D99-2C4E-F045-25B9-E43287D86895}"/>
              </a:ext>
            </a:extLst>
          </p:cNvPr>
          <p:cNvSpPr txBox="1">
            <a:spLocks/>
          </p:cNvSpPr>
          <p:nvPr/>
        </p:nvSpPr>
        <p:spPr>
          <a:xfrm>
            <a:off x="9073906" y="1529679"/>
            <a:ext cx="2984246" cy="448528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GB" sz="1600">
              <a:cs typeface="Calibri"/>
            </a:endParaRPr>
          </a:p>
        </p:txBody>
      </p:sp>
      <p:pic>
        <p:nvPicPr>
          <p:cNvPr id="6" name="Picture 5">
            <a:extLst>
              <a:ext uri="{FF2B5EF4-FFF2-40B4-BE49-F238E27FC236}">
                <a16:creationId xmlns:a16="http://schemas.microsoft.com/office/drawing/2014/main" id="{02B24744-E573-8047-188D-068C14B96DBE}"/>
              </a:ext>
            </a:extLst>
          </p:cNvPr>
          <p:cNvPicPr>
            <a:picLocks noChangeAspect="1"/>
          </p:cNvPicPr>
          <p:nvPr/>
        </p:nvPicPr>
        <p:blipFill>
          <a:blip r:embed="rId3"/>
          <a:stretch>
            <a:fillRect/>
          </a:stretch>
        </p:blipFill>
        <p:spPr>
          <a:xfrm>
            <a:off x="382300" y="1786327"/>
            <a:ext cx="5937256" cy="3966149"/>
          </a:xfrm>
          <a:prstGeom prst="rect">
            <a:avLst/>
          </a:prstGeom>
        </p:spPr>
      </p:pic>
      <p:pic>
        <p:nvPicPr>
          <p:cNvPr id="7" name="Picture 6" descr="A chart of different colored squares&#10;&#10;Description automatically generated">
            <a:extLst>
              <a:ext uri="{FF2B5EF4-FFF2-40B4-BE49-F238E27FC236}">
                <a16:creationId xmlns:a16="http://schemas.microsoft.com/office/drawing/2014/main" id="{E89D81B8-8EC0-80D3-A9B4-7F1EDAE62F93}"/>
              </a:ext>
            </a:extLst>
          </p:cNvPr>
          <p:cNvPicPr>
            <a:picLocks noChangeAspect="1"/>
          </p:cNvPicPr>
          <p:nvPr/>
        </p:nvPicPr>
        <p:blipFill>
          <a:blip r:embed="rId4"/>
          <a:stretch>
            <a:fillRect/>
          </a:stretch>
        </p:blipFill>
        <p:spPr>
          <a:xfrm>
            <a:off x="6484198" y="2261016"/>
            <a:ext cx="5575687" cy="3329066"/>
          </a:xfrm>
          <a:prstGeom prst="rect">
            <a:avLst/>
          </a:prstGeom>
        </p:spPr>
      </p:pic>
    </p:spTree>
    <p:extLst>
      <p:ext uri="{BB962C8B-B14F-4D97-AF65-F5344CB8AC3E}">
        <p14:creationId xmlns:p14="http://schemas.microsoft.com/office/powerpoint/2010/main" val="2428409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4B8E-0731-7112-F34D-6FE3A5B5D0E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5246E02-EF5D-CF7E-1ECF-E3C140D362D3}"/>
              </a:ext>
            </a:extLst>
          </p:cNvPr>
          <p:cNvSpPr/>
          <p:nvPr/>
        </p:nvSpPr>
        <p:spPr>
          <a:xfrm>
            <a:off x="2548537" y="1089368"/>
            <a:ext cx="4246823" cy="779159"/>
          </a:xfrm>
          <a:prstGeom prst="rect">
            <a:avLst/>
          </a:prstGeom>
          <a:solidFill>
            <a:srgbClr val="1E2F1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the longer-term vision for a greener GM looks like </a:t>
            </a:r>
          </a:p>
        </p:txBody>
      </p:sp>
      <p:sp>
        <p:nvSpPr>
          <p:cNvPr id="13" name="Rectangle 12">
            <a:extLst>
              <a:ext uri="{FF2B5EF4-FFF2-40B4-BE49-F238E27FC236}">
                <a16:creationId xmlns:a16="http://schemas.microsoft.com/office/drawing/2014/main" id="{D665A6C6-73EE-7164-19C4-B94A1C5D89E6}"/>
              </a:ext>
            </a:extLst>
          </p:cNvPr>
          <p:cNvSpPr/>
          <p:nvPr/>
        </p:nvSpPr>
        <p:spPr>
          <a:xfrm>
            <a:off x="2548537" y="1959776"/>
            <a:ext cx="5889936" cy="779159"/>
          </a:xfrm>
          <a:prstGeom prst="rect">
            <a:avLst/>
          </a:prstGeom>
          <a:solidFill>
            <a:srgbClr val="2D481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key long-term results required to achieve that vision for a greener GM</a:t>
            </a:r>
          </a:p>
        </p:txBody>
      </p:sp>
      <p:sp>
        <p:nvSpPr>
          <p:cNvPr id="14" name="Rectangle 13">
            <a:extLst>
              <a:ext uri="{FF2B5EF4-FFF2-40B4-BE49-F238E27FC236}">
                <a16:creationId xmlns:a16="http://schemas.microsoft.com/office/drawing/2014/main" id="{E968B2B2-DE3F-49AE-49A5-456F0A831443}"/>
              </a:ext>
            </a:extLst>
          </p:cNvPr>
          <p:cNvSpPr/>
          <p:nvPr/>
        </p:nvSpPr>
        <p:spPr>
          <a:xfrm>
            <a:off x="2548537" y="3901166"/>
            <a:ext cx="8082619" cy="893834"/>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practical actions to be taken over the next 5 years that will contribute to delivering on our objectives. </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30F6996F-901D-70F7-916F-1323545B7179}"/>
              </a:ext>
            </a:extLst>
          </p:cNvPr>
          <p:cNvSpPr txBox="1"/>
          <p:nvPr/>
        </p:nvSpPr>
        <p:spPr>
          <a:xfrm>
            <a:off x="2548537" y="2984866"/>
            <a:ext cx="7209071" cy="707886"/>
          </a:xfrm>
          <a:prstGeom prst="rect">
            <a:avLst/>
          </a:prstGeom>
          <a:solidFill>
            <a:srgbClr val="BEDDAB"/>
          </a:solidFill>
          <a:ln>
            <a:solidFill>
              <a:schemeClr val="bg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shorter term, specific results required to achieve our aims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BEBACA5A-8C1B-30EF-B723-F8B01917989C}"/>
              </a:ext>
            </a:extLst>
          </p:cNvPr>
          <p:cNvSpPr/>
          <p:nvPr/>
        </p:nvSpPr>
        <p:spPr>
          <a:xfrm>
            <a:off x="848264" y="1089368"/>
            <a:ext cx="1584000" cy="779159"/>
          </a:xfrm>
          <a:prstGeom prst="rect">
            <a:avLst/>
          </a:prstGeom>
          <a:solidFill>
            <a:srgbClr val="1E2F1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Vision</a:t>
            </a:r>
          </a:p>
        </p:txBody>
      </p:sp>
      <p:sp>
        <p:nvSpPr>
          <p:cNvPr id="18" name="Rectangle 17">
            <a:extLst>
              <a:ext uri="{FF2B5EF4-FFF2-40B4-BE49-F238E27FC236}">
                <a16:creationId xmlns:a16="http://schemas.microsoft.com/office/drawing/2014/main" id="{22BE4560-673A-1BD1-45D4-9C8EC82B1D72}"/>
              </a:ext>
            </a:extLst>
          </p:cNvPr>
          <p:cNvSpPr/>
          <p:nvPr/>
        </p:nvSpPr>
        <p:spPr>
          <a:xfrm>
            <a:off x="848264" y="1959776"/>
            <a:ext cx="1584000" cy="779159"/>
          </a:xfrm>
          <a:prstGeom prst="rect">
            <a:avLst/>
          </a:prstGeom>
          <a:solidFill>
            <a:srgbClr val="2D481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Aims</a:t>
            </a:r>
          </a:p>
        </p:txBody>
      </p:sp>
      <p:sp>
        <p:nvSpPr>
          <p:cNvPr id="20" name="TextBox 19">
            <a:extLst>
              <a:ext uri="{FF2B5EF4-FFF2-40B4-BE49-F238E27FC236}">
                <a16:creationId xmlns:a16="http://schemas.microsoft.com/office/drawing/2014/main" id="{EF5FDB95-D6A1-2BA8-C3A7-932554366312}"/>
              </a:ext>
            </a:extLst>
          </p:cNvPr>
          <p:cNvSpPr txBox="1"/>
          <p:nvPr/>
        </p:nvSpPr>
        <p:spPr>
          <a:xfrm>
            <a:off x="848264" y="2966107"/>
            <a:ext cx="1549277" cy="707886"/>
          </a:xfrm>
          <a:prstGeom prst="rect">
            <a:avLst/>
          </a:prstGeom>
          <a:solidFill>
            <a:srgbClr val="BEDDAB"/>
          </a:solidFill>
          <a:ln>
            <a:solidFill>
              <a:schemeClr val="bg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A0F1F5EC-F5BC-BE7D-9D9B-E2B7E5E403E7}"/>
              </a:ext>
            </a:extLst>
          </p:cNvPr>
          <p:cNvSpPr/>
          <p:nvPr/>
        </p:nvSpPr>
        <p:spPr>
          <a:xfrm>
            <a:off x="848264" y="3901166"/>
            <a:ext cx="1584000" cy="893834"/>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Actions</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49313C2-134A-CB58-1677-E1D73F4219C6}"/>
              </a:ext>
            </a:extLst>
          </p:cNvPr>
          <p:cNvSpPr/>
          <p:nvPr/>
        </p:nvSpPr>
        <p:spPr>
          <a:xfrm>
            <a:off x="848264" y="4940861"/>
            <a:ext cx="1584000" cy="893834"/>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Enabling Actions</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EBCC34A9-4B9F-8E8F-236D-42E3DE485BA7}"/>
              </a:ext>
            </a:extLst>
          </p:cNvPr>
          <p:cNvSpPr/>
          <p:nvPr/>
        </p:nvSpPr>
        <p:spPr>
          <a:xfrm>
            <a:off x="2548538" y="4940861"/>
            <a:ext cx="8951768" cy="893834"/>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practical actions to be taken over the next 5 years that will facilitate the delivery of the above actions, through engagement, influencing and support</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471F5010-6F94-F3D9-E10D-1C79AEE2797D}"/>
              </a:ext>
            </a:extLst>
          </p:cNvPr>
          <p:cNvSpPr>
            <a:spLocks noGrp="1"/>
          </p:cNvSpPr>
          <p:nvPr>
            <p:ph type="title"/>
          </p:nvPr>
        </p:nvSpPr>
        <p:spPr>
          <a:xfrm>
            <a:off x="848264" y="162745"/>
            <a:ext cx="11017824" cy="926623"/>
          </a:xfrm>
        </p:spPr>
        <p:txBody>
          <a:bodyPr/>
          <a:lstStyle/>
          <a:p>
            <a:r>
              <a:rPr lang="en-GB" dirty="0">
                <a:solidFill>
                  <a:schemeClr val="tx1"/>
                </a:solidFill>
              </a:rPr>
              <a:t>Structure of the Plan </a:t>
            </a:r>
          </a:p>
        </p:txBody>
      </p:sp>
    </p:spTree>
    <p:extLst>
      <p:ext uri="{BB962C8B-B14F-4D97-AF65-F5344CB8AC3E}">
        <p14:creationId xmlns:p14="http://schemas.microsoft.com/office/powerpoint/2010/main" val="405091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C5250-E92E-72F9-A15A-E11BE2E09D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01CDCA-57AF-553D-534F-477CD32FD465}"/>
              </a:ext>
            </a:extLst>
          </p:cNvPr>
          <p:cNvSpPr>
            <a:spLocks noGrp="1"/>
          </p:cNvSpPr>
          <p:nvPr>
            <p:ph type="title"/>
          </p:nvPr>
        </p:nvSpPr>
        <p:spPr>
          <a:xfrm>
            <a:off x="586800" y="296323"/>
            <a:ext cx="11017824" cy="926623"/>
          </a:xfrm>
        </p:spPr>
        <p:txBody>
          <a:bodyPr>
            <a:normAutofit/>
          </a:bodyPr>
          <a:lstStyle/>
          <a:p>
            <a:r>
              <a:rPr lang="en-GB" dirty="0">
                <a:solidFill>
                  <a:schemeClr val="tx1"/>
                </a:solidFill>
              </a:rPr>
              <a:t>Our aims to deliver on the vision</a:t>
            </a:r>
          </a:p>
        </p:txBody>
      </p:sp>
      <p:sp>
        <p:nvSpPr>
          <p:cNvPr id="3" name="TextBox 2">
            <a:extLst>
              <a:ext uri="{FF2B5EF4-FFF2-40B4-BE49-F238E27FC236}">
                <a16:creationId xmlns:a16="http://schemas.microsoft.com/office/drawing/2014/main" id="{63E9887A-454A-9A12-9D08-A899A00F508C}"/>
              </a:ext>
            </a:extLst>
          </p:cNvPr>
          <p:cNvSpPr txBox="1"/>
          <p:nvPr/>
        </p:nvSpPr>
        <p:spPr>
          <a:xfrm>
            <a:off x="476280" y="1075482"/>
            <a:ext cx="11238864" cy="4801314"/>
          </a:xfrm>
          <a:prstGeom prst="rect">
            <a:avLst/>
          </a:prstGeom>
          <a:noFill/>
          <a:ln>
            <a:solidFill>
              <a:srgbClr val="70AD47"/>
            </a:solidFill>
          </a:ln>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energy infrastructure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is smart, flexible and fit for a low carbon, sustainable future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buildings</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are sustainable and energy efficient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transport</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system is reliable, integrated, inclusive, affordable and enables sustainable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travel</a:t>
            </a:r>
            <a:endParaRPr kumimoji="0" lang="en-GB" sz="18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natural environment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is enhanced, providing benefits for nature and people </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Our city region transitions to a </a:t>
            </a:r>
            <a:r>
              <a:rPr kumimoji="0" lang="en-GB"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circular economy </a:t>
            </a:r>
            <a:r>
              <a:rPr kumimoji="0" lang="en-GB"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and our </a:t>
            </a:r>
            <a:r>
              <a:rPr kumimoji="0" lang="en-GB"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waste </a:t>
            </a:r>
            <a:r>
              <a:rPr kumimoji="0" lang="en-GB"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is reduced, reused, recycled or recovered</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city-region is better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adapted</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to the increasing impacts of climate change and is more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resilient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air quality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enhances the health wellbeing and quality of life of the city region</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Our </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economy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will grow sustainably because of the interventions we make benefitting our residents and businesses</a:t>
            </a:r>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2" name="Rectangle 1">
            <a:extLst>
              <a:ext uri="{FF2B5EF4-FFF2-40B4-BE49-F238E27FC236}">
                <a16:creationId xmlns:a16="http://schemas.microsoft.com/office/drawing/2014/main" id="{1EEC59EF-9110-6E28-13E4-E02A65F5EB8C}"/>
              </a:ext>
            </a:extLst>
          </p:cNvPr>
          <p:cNvSpPr/>
          <p:nvPr/>
        </p:nvSpPr>
        <p:spPr>
          <a:xfrm>
            <a:off x="10140182" y="134428"/>
            <a:ext cx="1584000" cy="779159"/>
          </a:xfrm>
          <a:prstGeom prst="rect">
            <a:avLst/>
          </a:prstGeom>
          <a:solidFill>
            <a:srgbClr val="2D481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Aims</a:t>
            </a:r>
          </a:p>
        </p:txBody>
      </p:sp>
    </p:spTree>
    <p:extLst>
      <p:ext uri="{BB962C8B-B14F-4D97-AF65-F5344CB8AC3E}">
        <p14:creationId xmlns:p14="http://schemas.microsoft.com/office/powerpoint/2010/main" val="176465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4F8DD-23AD-4A37-E8A3-D184991C5A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758" y="413657"/>
            <a:ext cx="10944122" cy="6080487"/>
          </a:xfrm>
          <a:prstGeom prst="rect">
            <a:avLst/>
          </a:prstGeom>
          <a:noFill/>
        </p:spPr>
      </p:pic>
    </p:spTree>
    <p:extLst>
      <p:ext uri="{BB962C8B-B14F-4D97-AF65-F5344CB8AC3E}">
        <p14:creationId xmlns:p14="http://schemas.microsoft.com/office/powerpoint/2010/main" val="2368672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p:txBody>
          <a:bodyPr>
            <a:normAutofit/>
          </a:bodyPr>
          <a:lstStyle/>
          <a:p>
            <a:r>
              <a:rPr lang="en-US">
                <a:latin typeface="Arial"/>
                <a:cs typeface="Arial"/>
              </a:rPr>
              <a:t>Energy Infrastructure</a:t>
            </a:r>
            <a:endParaRPr lang="en-US"/>
          </a:p>
        </p:txBody>
      </p:sp>
      <p:pic>
        <p:nvPicPr>
          <p:cNvPr id="16" name="Picture 15" descr="A building with solar panels on the roof&#10;&#10;Description automatically generated">
            <a:extLst>
              <a:ext uri="{FF2B5EF4-FFF2-40B4-BE49-F238E27FC236}">
                <a16:creationId xmlns:a16="http://schemas.microsoft.com/office/drawing/2014/main" id="{AD6DEE89-89CB-2C5F-8904-08F30CC2336B}"/>
              </a:ext>
            </a:extLst>
          </p:cNvPr>
          <p:cNvPicPr>
            <a:picLocks noChangeAspect="1"/>
          </p:cNvPicPr>
          <p:nvPr/>
        </p:nvPicPr>
        <p:blipFill rotWithShape="1">
          <a:blip r:embed="rId3"/>
          <a:srcRect l="9545" r="9545"/>
          <a:stretch/>
        </p:blipFill>
        <p:spPr>
          <a:xfrm>
            <a:off x="5631255" y="1632958"/>
            <a:ext cx="6403681" cy="4451949"/>
          </a:xfrm>
          <a:prstGeom prst="rect">
            <a:avLst/>
          </a:prstGeom>
        </p:spPr>
      </p:pic>
      <p:sp>
        <p:nvSpPr>
          <p:cNvPr id="5" name="Content Placeholder 4">
            <a:extLst>
              <a:ext uri="{FF2B5EF4-FFF2-40B4-BE49-F238E27FC236}">
                <a16:creationId xmlns:a16="http://schemas.microsoft.com/office/drawing/2014/main" id="{880206D2-5541-EC6D-6FB5-9C797247D0C8}"/>
              </a:ext>
            </a:extLst>
          </p:cNvPr>
          <p:cNvSpPr>
            <a:spLocks noGrp="1"/>
          </p:cNvSpPr>
          <p:nvPr>
            <p:ph idx="1"/>
          </p:nvPr>
        </p:nvSpPr>
        <p:spPr>
          <a:xfrm>
            <a:off x="423806" y="2416776"/>
            <a:ext cx="5203139" cy="3191085"/>
          </a:xfrm>
        </p:spPr>
        <p:txBody>
          <a:bodyPr vert="horz" lIns="91440" tIns="45720" rIns="91440" bIns="45720" rtlCol="0" anchor="t">
            <a:noAutofit/>
          </a:bodyPr>
          <a:lstStyle/>
          <a:p>
            <a:pPr marL="342900" indent="-342900">
              <a:buChar char="•"/>
            </a:pPr>
            <a:r>
              <a:rPr lang="en-GB" sz="2000">
                <a:latin typeface="Arial"/>
                <a:cs typeface="Arial"/>
              </a:rPr>
              <a:t>Increase renewable energy generation and energy storage installed </a:t>
            </a:r>
            <a:endParaRPr lang="en-GB" sz="2000"/>
          </a:p>
          <a:p>
            <a:pPr marL="342900" indent="-342900">
              <a:buChar char="•"/>
            </a:pPr>
            <a:r>
              <a:rPr lang="en-GB" sz="2000">
                <a:latin typeface="Arial"/>
                <a:cs typeface="Arial"/>
              </a:rPr>
              <a:t>Increase the resilience, capacity and flexibility of the electricity network and its users</a:t>
            </a:r>
            <a:endParaRPr lang="en-GB" sz="2000"/>
          </a:p>
          <a:p>
            <a:pPr marL="342900" indent="-342900">
              <a:buChar char="•"/>
            </a:pPr>
            <a:r>
              <a:rPr lang="en-GB" sz="2000">
                <a:latin typeface="Arial"/>
                <a:cs typeface="Arial"/>
              </a:rPr>
              <a:t>Increase the number, generation capacity and level of operational heat networks </a:t>
            </a:r>
            <a:endParaRPr lang="en-GB" sz="2000"/>
          </a:p>
          <a:p>
            <a:pPr marL="342900" indent="-342900">
              <a:buChar char="•"/>
            </a:pPr>
            <a:r>
              <a:rPr lang="en-GB" sz="2000">
                <a:latin typeface="Arial"/>
                <a:ea typeface="Calibri"/>
                <a:cs typeface="Calibri"/>
              </a:rPr>
              <a:t>Increase installed capacity and use of Low Carbon Hydrogen </a:t>
            </a:r>
          </a:p>
          <a:p>
            <a:pPr marL="342900" indent="-342900">
              <a:buChar char="•"/>
            </a:pPr>
            <a:endParaRPr lang="en-GB" sz="1400">
              <a:solidFill>
                <a:schemeClr val="tx1"/>
              </a:solidFill>
              <a:latin typeface="Arial"/>
              <a:cs typeface="Arial"/>
            </a:endParaRPr>
          </a:p>
          <a:p>
            <a:pPr marL="285750" indent="-285750">
              <a:buChar char="•"/>
            </a:pPr>
            <a:endParaRPr lang="en-GB" sz="1400" b="1">
              <a:solidFill>
                <a:schemeClr val="tx1"/>
              </a:solidFill>
            </a:endParaRPr>
          </a:p>
          <a:p>
            <a:pPr marL="285750" indent="-285750">
              <a:buChar char="•"/>
            </a:pPr>
            <a:endParaRPr lang="en-GB" sz="1400" b="1">
              <a:solidFill>
                <a:schemeClr val="tx1"/>
              </a:solidFill>
            </a:endParaRPr>
          </a:p>
          <a:p>
            <a:pPr marL="285750" indent="-285750">
              <a:buChar char="•"/>
            </a:pPr>
            <a:endParaRPr lang="en-GB" sz="1400" b="1">
              <a:solidFill>
                <a:schemeClr val="tx1"/>
              </a:solidFill>
            </a:endParaRPr>
          </a:p>
          <a:p>
            <a:endParaRPr lang="en-GB">
              <a:solidFill>
                <a:schemeClr val="tx1"/>
              </a:solidFill>
            </a:endParaRPr>
          </a:p>
        </p:txBody>
      </p:sp>
    </p:spTree>
    <p:extLst>
      <p:ext uri="{BB962C8B-B14F-4D97-AF65-F5344CB8AC3E}">
        <p14:creationId xmlns:p14="http://schemas.microsoft.com/office/powerpoint/2010/main" val="108010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AA25AB-5F72-D3A3-4171-E4AE27F8EADC}"/>
              </a:ext>
            </a:extLst>
          </p:cNvPr>
          <p:cNvPicPr>
            <a:picLocks noChangeAspect="1"/>
          </p:cNvPicPr>
          <p:nvPr/>
        </p:nvPicPr>
        <p:blipFill>
          <a:blip r:embed="rId3"/>
          <a:stretch>
            <a:fillRect/>
          </a:stretch>
        </p:blipFill>
        <p:spPr>
          <a:xfrm>
            <a:off x="3578220" y="538532"/>
            <a:ext cx="5676538" cy="3286078"/>
          </a:xfrm>
          <a:prstGeom prst="rect">
            <a:avLst/>
          </a:prstGeom>
        </p:spPr>
      </p:pic>
      <p:pic>
        <p:nvPicPr>
          <p:cNvPr id="9" name="Picture 8">
            <a:extLst>
              <a:ext uri="{FF2B5EF4-FFF2-40B4-BE49-F238E27FC236}">
                <a16:creationId xmlns:a16="http://schemas.microsoft.com/office/drawing/2014/main" id="{5AD4057E-E784-48A2-923A-759EC0C2D699}"/>
              </a:ext>
            </a:extLst>
          </p:cNvPr>
          <p:cNvPicPr>
            <a:picLocks noChangeAspect="1"/>
          </p:cNvPicPr>
          <p:nvPr/>
        </p:nvPicPr>
        <p:blipFill>
          <a:blip r:embed="rId4"/>
          <a:stretch>
            <a:fillRect/>
          </a:stretch>
        </p:blipFill>
        <p:spPr>
          <a:xfrm>
            <a:off x="9254758" y="558064"/>
            <a:ext cx="2777846" cy="1625134"/>
          </a:xfrm>
          <a:prstGeom prst="rect">
            <a:avLst/>
          </a:prstGeom>
        </p:spPr>
      </p:pic>
      <p:pic>
        <p:nvPicPr>
          <p:cNvPr id="11" name="Picture 10">
            <a:extLst>
              <a:ext uri="{FF2B5EF4-FFF2-40B4-BE49-F238E27FC236}">
                <a16:creationId xmlns:a16="http://schemas.microsoft.com/office/drawing/2014/main" id="{1819F05F-3106-736D-E84C-F24D31A08929}"/>
              </a:ext>
            </a:extLst>
          </p:cNvPr>
          <p:cNvPicPr>
            <a:picLocks noChangeAspect="1"/>
          </p:cNvPicPr>
          <p:nvPr/>
        </p:nvPicPr>
        <p:blipFill>
          <a:blip r:embed="rId5"/>
          <a:stretch>
            <a:fillRect/>
          </a:stretch>
        </p:blipFill>
        <p:spPr>
          <a:xfrm>
            <a:off x="9257804" y="2183198"/>
            <a:ext cx="2791859" cy="1624355"/>
          </a:xfrm>
          <a:prstGeom prst="rect">
            <a:avLst/>
          </a:prstGeom>
        </p:spPr>
      </p:pic>
      <p:pic>
        <p:nvPicPr>
          <p:cNvPr id="15" name="Picture 14">
            <a:extLst>
              <a:ext uri="{FF2B5EF4-FFF2-40B4-BE49-F238E27FC236}">
                <a16:creationId xmlns:a16="http://schemas.microsoft.com/office/drawing/2014/main" id="{D6E14C92-8764-0D0B-0743-44C60AB49A71}"/>
              </a:ext>
            </a:extLst>
          </p:cNvPr>
          <p:cNvPicPr>
            <a:picLocks noChangeAspect="1"/>
          </p:cNvPicPr>
          <p:nvPr/>
        </p:nvPicPr>
        <p:blipFill>
          <a:blip r:embed="rId6"/>
          <a:srcRect r="1621"/>
          <a:stretch/>
        </p:blipFill>
        <p:spPr>
          <a:xfrm>
            <a:off x="392757" y="1931292"/>
            <a:ext cx="3185463" cy="1905542"/>
          </a:xfrm>
          <a:prstGeom prst="rect">
            <a:avLst/>
          </a:prstGeom>
        </p:spPr>
      </p:pic>
      <p:pic>
        <p:nvPicPr>
          <p:cNvPr id="17" name="Picture 16">
            <a:extLst>
              <a:ext uri="{FF2B5EF4-FFF2-40B4-BE49-F238E27FC236}">
                <a16:creationId xmlns:a16="http://schemas.microsoft.com/office/drawing/2014/main" id="{C4D165A7-3EC9-FEF0-4415-CFB875B6E946}"/>
              </a:ext>
            </a:extLst>
          </p:cNvPr>
          <p:cNvPicPr>
            <a:picLocks noChangeAspect="1"/>
          </p:cNvPicPr>
          <p:nvPr/>
        </p:nvPicPr>
        <p:blipFill>
          <a:blip r:embed="rId7"/>
          <a:stretch>
            <a:fillRect/>
          </a:stretch>
        </p:blipFill>
        <p:spPr>
          <a:xfrm>
            <a:off x="8186301" y="3809416"/>
            <a:ext cx="3846303" cy="2276023"/>
          </a:xfrm>
          <a:prstGeom prst="rect">
            <a:avLst/>
          </a:prstGeom>
        </p:spPr>
      </p:pic>
      <p:pic>
        <p:nvPicPr>
          <p:cNvPr id="19" name="Picture 18">
            <a:extLst>
              <a:ext uri="{FF2B5EF4-FFF2-40B4-BE49-F238E27FC236}">
                <a16:creationId xmlns:a16="http://schemas.microsoft.com/office/drawing/2014/main" id="{B4C0C9E0-CC61-9DE2-4F3B-BD433498D315}"/>
              </a:ext>
            </a:extLst>
          </p:cNvPr>
          <p:cNvPicPr>
            <a:picLocks noChangeAspect="1"/>
          </p:cNvPicPr>
          <p:nvPr/>
        </p:nvPicPr>
        <p:blipFill>
          <a:blip r:embed="rId8"/>
          <a:stretch>
            <a:fillRect/>
          </a:stretch>
        </p:blipFill>
        <p:spPr>
          <a:xfrm>
            <a:off x="392757" y="3824610"/>
            <a:ext cx="7805704" cy="2243018"/>
          </a:xfrm>
          <a:prstGeom prst="rect">
            <a:avLst/>
          </a:prstGeom>
        </p:spPr>
      </p:pic>
      <p:pic>
        <p:nvPicPr>
          <p:cNvPr id="21" name="Picture 20">
            <a:extLst>
              <a:ext uri="{FF2B5EF4-FFF2-40B4-BE49-F238E27FC236}">
                <a16:creationId xmlns:a16="http://schemas.microsoft.com/office/drawing/2014/main" id="{090BCE34-9678-4666-F09C-672E5F1EBA81}"/>
              </a:ext>
            </a:extLst>
          </p:cNvPr>
          <p:cNvPicPr>
            <a:picLocks noChangeAspect="1"/>
          </p:cNvPicPr>
          <p:nvPr/>
        </p:nvPicPr>
        <p:blipFill>
          <a:blip r:embed="rId9"/>
          <a:stretch>
            <a:fillRect/>
          </a:stretch>
        </p:blipFill>
        <p:spPr>
          <a:xfrm>
            <a:off x="392757" y="322690"/>
            <a:ext cx="1924050" cy="657225"/>
          </a:xfrm>
          <a:prstGeom prst="rect">
            <a:avLst/>
          </a:prstGeom>
        </p:spPr>
      </p:pic>
    </p:spTree>
    <p:extLst>
      <p:ext uri="{BB962C8B-B14F-4D97-AF65-F5344CB8AC3E}">
        <p14:creationId xmlns:p14="http://schemas.microsoft.com/office/powerpoint/2010/main" val="184581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F6E4-7B79-8846-B828-F9E00BF0A29F}"/>
              </a:ext>
            </a:extLst>
          </p:cNvPr>
          <p:cNvSpPr>
            <a:spLocks noGrp="1"/>
          </p:cNvSpPr>
          <p:nvPr>
            <p:ph type="title"/>
          </p:nvPr>
        </p:nvSpPr>
        <p:spPr/>
        <p:txBody>
          <a:bodyPr>
            <a:normAutofit/>
          </a:bodyPr>
          <a:lstStyle/>
          <a:p>
            <a:r>
              <a:rPr lang="en-US">
                <a:latin typeface="Arial"/>
                <a:cs typeface="Arial"/>
              </a:rPr>
              <a:t>Buildings</a:t>
            </a:r>
            <a:endParaRPr lang="en-US"/>
          </a:p>
        </p:txBody>
      </p:sp>
      <p:sp>
        <p:nvSpPr>
          <p:cNvPr id="5" name="Content Placeholder 4">
            <a:extLst>
              <a:ext uri="{FF2B5EF4-FFF2-40B4-BE49-F238E27FC236}">
                <a16:creationId xmlns:a16="http://schemas.microsoft.com/office/drawing/2014/main" id="{880206D2-5541-EC6D-6FB5-9C797247D0C8}"/>
              </a:ext>
            </a:extLst>
          </p:cNvPr>
          <p:cNvSpPr>
            <a:spLocks noGrp="1"/>
          </p:cNvSpPr>
          <p:nvPr>
            <p:ph idx="1"/>
          </p:nvPr>
        </p:nvSpPr>
        <p:spPr>
          <a:xfrm>
            <a:off x="423805" y="2470250"/>
            <a:ext cx="5210660" cy="3298032"/>
          </a:xfrm>
        </p:spPr>
        <p:txBody>
          <a:bodyPr vert="horz" lIns="91440" tIns="45720" rIns="91440" bIns="45720" rtlCol="0" anchor="t">
            <a:noAutofit/>
          </a:bodyPr>
          <a:lstStyle/>
          <a:p>
            <a:pPr marL="342900" indent="-342900">
              <a:buChar char="•"/>
            </a:pPr>
            <a:r>
              <a:rPr lang="en-GB" sz="2400">
                <a:latin typeface="Arial"/>
                <a:ea typeface="Calibri"/>
                <a:cs typeface="Calibri"/>
              </a:rPr>
              <a:t>Increase the number of homes retrofitted  </a:t>
            </a:r>
            <a:endParaRPr lang="en-US" sz="2400"/>
          </a:p>
          <a:p>
            <a:pPr marL="342900" indent="-342900">
              <a:buChar char="•"/>
            </a:pPr>
            <a:r>
              <a:rPr lang="en-GB" sz="2400">
                <a:latin typeface="Arial"/>
                <a:ea typeface="Calibri"/>
                <a:cs typeface="Calibri"/>
              </a:rPr>
              <a:t>Increase the number of public and commercial buildings retrofitted </a:t>
            </a:r>
          </a:p>
          <a:p>
            <a:pPr marL="342900" indent="-342900">
              <a:buChar char="•"/>
            </a:pPr>
            <a:r>
              <a:rPr lang="en-GB" sz="2400">
                <a:latin typeface="Arial"/>
                <a:ea typeface="Calibri"/>
                <a:cs typeface="Calibri"/>
              </a:rPr>
              <a:t>Increase the number of low carbon heating systems installed</a:t>
            </a:r>
          </a:p>
          <a:p>
            <a:pPr marL="342900" indent="-342900">
              <a:buChar char="•"/>
            </a:pPr>
            <a:r>
              <a:rPr lang="en-GB" sz="2400">
                <a:latin typeface="Arial"/>
                <a:ea typeface="Calibri"/>
                <a:cs typeface="Calibri"/>
              </a:rPr>
              <a:t>Ensure all new developments are net zero carbon and sustainable </a:t>
            </a:r>
          </a:p>
          <a:p>
            <a:pPr marL="285750" indent="-285750">
              <a:buChar char="•"/>
            </a:pPr>
            <a:endParaRPr lang="en-GB" sz="1400" b="1">
              <a:solidFill>
                <a:srgbClr val="000000"/>
              </a:solidFill>
            </a:endParaRPr>
          </a:p>
          <a:p>
            <a:pPr marL="171450" indent="-171450">
              <a:buChar char="•"/>
            </a:pPr>
            <a:endParaRPr lang="en-GB" sz="1400" b="1">
              <a:solidFill>
                <a:schemeClr val="tx1"/>
              </a:solidFill>
            </a:endParaRPr>
          </a:p>
          <a:p>
            <a:pPr marL="171450" indent="-171450">
              <a:buChar char="•"/>
            </a:pPr>
            <a:endParaRPr lang="en-GB" sz="1400" b="1">
              <a:solidFill>
                <a:schemeClr val="tx1"/>
              </a:solidFill>
            </a:endParaRPr>
          </a:p>
          <a:p>
            <a:pPr marL="171450" indent="-171450">
              <a:buChar char="•"/>
            </a:pPr>
            <a:endParaRPr lang="en-GB">
              <a:solidFill>
                <a:schemeClr val="tx1"/>
              </a:solidFill>
            </a:endParaRPr>
          </a:p>
        </p:txBody>
      </p:sp>
      <p:pic>
        <p:nvPicPr>
          <p:cNvPr id="4" name="Picture 3" descr="A person painting a brick wall&#10;&#10;Description automatically generated">
            <a:extLst>
              <a:ext uri="{FF2B5EF4-FFF2-40B4-BE49-F238E27FC236}">
                <a16:creationId xmlns:a16="http://schemas.microsoft.com/office/drawing/2014/main" id="{68605DC9-7C8C-CE23-3C5F-3CAC701C874D}"/>
              </a:ext>
            </a:extLst>
          </p:cNvPr>
          <p:cNvPicPr>
            <a:picLocks noChangeAspect="1"/>
          </p:cNvPicPr>
          <p:nvPr/>
        </p:nvPicPr>
        <p:blipFill>
          <a:blip r:embed="rId3"/>
          <a:stretch>
            <a:fillRect/>
          </a:stretch>
        </p:blipFill>
        <p:spPr>
          <a:xfrm>
            <a:off x="6933312" y="1244143"/>
            <a:ext cx="4731342" cy="4886325"/>
          </a:xfrm>
          <a:prstGeom prst="rect">
            <a:avLst/>
          </a:prstGeom>
        </p:spPr>
      </p:pic>
    </p:spTree>
    <p:extLst>
      <p:ext uri="{BB962C8B-B14F-4D97-AF65-F5344CB8AC3E}">
        <p14:creationId xmlns:p14="http://schemas.microsoft.com/office/powerpoint/2010/main" val="247956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010A231C-DD04-4970-B9F6-CF83A9916B81}"/>
</file>

<file path=customXml/itemProps2.xml><?xml version="1.0" encoding="utf-8"?>
<ds:datastoreItem xmlns:ds="http://schemas.openxmlformats.org/officeDocument/2006/customXml" ds:itemID="{4318E2CE-79A7-4D8B-AFC9-B87EA0B39FCF}"/>
</file>

<file path=customXml/itemProps3.xml><?xml version="1.0" encoding="utf-8"?>
<ds:datastoreItem xmlns:ds="http://schemas.openxmlformats.org/officeDocument/2006/customXml" ds:itemID="{76FD3133-0FE5-4071-BE4F-96DEB7BA87CA}"/>
</file>

<file path=docMetadata/LabelInfo.xml><?xml version="1.0" encoding="utf-8"?>
<clbl:labelList xmlns:clbl="http://schemas.microsoft.com/office/2020/mipLabelMetadata">
  <clbl:label id="{e8d8036a-b5f9-4f3f-9d36-d7cd740299bb}" enabled="0" method="" siteId="{e8d8036a-b5f9-4f3f-9d36-d7cd740299bb}" removed="1"/>
</clbl:labelList>
</file>

<file path=docProps/app.xml><?xml version="1.0" encoding="utf-8"?>
<Properties xmlns="http://schemas.openxmlformats.org/officeDocument/2006/extended-properties" xmlns:vt="http://schemas.openxmlformats.org/officeDocument/2006/docPropsVTypes">
  <TotalTime>14772</TotalTime>
  <Words>4858</Words>
  <Application>Microsoft Office PowerPoint</Application>
  <PresentationFormat>Widescreen</PresentationFormat>
  <Paragraphs>385</Paragraphs>
  <Slides>24</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Aptos</vt:lpstr>
      <vt:lpstr>Aptos Display</vt:lpstr>
      <vt:lpstr>Arial</vt:lpstr>
      <vt:lpstr>Barlow</vt:lpstr>
      <vt:lpstr>Calibri</vt:lpstr>
      <vt:lpstr>Calibri Light</vt:lpstr>
      <vt:lpstr>Calmetta</vt:lpstr>
      <vt:lpstr>Colfax</vt:lpstr>
      <vt:lpstr>Colfax Black</vt:lpstr>
      <vt:lpstr>Segoe UI</vt:lpstr>
      <vt:lpstr>Office Theme</vt:lpstr>
      <vt:lpstr>3_Office Theme</vt:lpstr>
      <vt:lpstr>1_Office Theme</vt:lpstr>
      <vt:lpstr>2_Office Theme</vt:lpstr>
      <vt:lpstr>The Five-Year Environment Plan (2025-30):  Lessons from the previous period, setting new objectives and actions   </vt:lpstr>
      <vt:lpstr>Our vision: The 5-Year Environment Plan 2025-2030</vt:lpstr>
      <vt:lpstr>PowerPoint Presentation</vt:lpstr>
      <vt:lpstr>Structure of the Plan </vt:lpstr>
      <vt:lpstr>Our aims to deliver on the vision</vt:lpstr>
      <vt:lpstr>PowerPoint Presentation</vt:lpstr>
      <vt:lpstr>Energy Infrastructure</vt:lpstr>
      <vt:lpstr>PowerPoint Presentation</vt:lpstr>
      <vt:lpstr>Buildings</vt:lpstr>
      <vt:lpstr>PowerPoint Presentation</vt:lpstr>
      <vt:lpstr>Transport</vt:lpstr>
      <vt:lpstr>PowerPoint Presentation</vt:lpstr>
      <vt:lpstr>Natural Environment</vt:lpstr>
      <vt:lpstr>PowerPoint Presentation</vt:lpstr>
      <vt:lpstr>Circular Economy and Waste</vt:lpstr>
      <vt:lpstr>PowerPoint Presentation</vt:lpstr>
      <vt:lpstr>Economy </vt:lpstr>
      <vt:lpstr>Low Carbon Sector Development</vt:lpstr>
      <vt:lpstr>PowerPoint Presentation</vt:lpstr>
      <vt:lpstr>PowerPoint Presentation</vt:lpstr>
      <vt:lpstr>PowerPoint Presentation</vt:lpstr>
      <vt:lpstr>PowerPoint Presentation</vt:lpstr>
      <vt:lpstr>Governance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Year Environment Plan Development</dc:title>
  <dc:creator>Atherton, Mark</dc:creator>
  <cp:lastModifiedBy>Atherton, Mark</cp:lastModifiedBy>
  <cp:revision>65</cp:revision>
  <dcterms:created xsi:type="dcterms:W3CDTF">2024-08-12T07:38:17Z</dcterms:created>
  <dcterms:modified xsi:type="dcterms:W3CDTF">2025-05-08T09:54:54Z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