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0" r:id="rId2"/>
    <p:sldId id="268" r:id="rId3"/>
    <p:sldId id="269" r:id="rId4"/>
    <p:sldId id="1433" r:id="rId5"/>
    <p:sldId id="1434" r:id="rId6"/>
    <p:sldId id="275" r:id="rId7"/>
    <p:sldId id="286" r:id="rId8"/>
    <p:sldId id="1438" r:id="rId9"/>
    <p:sldId id="280" r:id="rId10"/>
    <p:sldId id="287" r:id="rId11"/>
    <p:sldId id="1440" r:id="rId12"/>
    <p:sldId id="292" r:id="rId13"/>
    <p:sldId id="291" r:id="rId14"/>
    <p:sldId id="290" r:id="rId15"/>
    <p:sldId id="276" r:id="rId16"/>
    <p:sldId id="1198" r:id="rId17"/>
    <p:sldId id="1432" r:id="rId18"/>
  </p:sldIdLst>
  <p:sldSz cx="12192000" cy="6858000"/>
  <p:notesSz cx="6819900" cy="99187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7C8"/>
    <a:srgbClr val="FF861D"/>
    <a:srgbClr val="4F9E30"/>
    <a:srgbClr val="1089FF"/>
    <a:srgbClr val="FFFFFF"/>
    <a:srgbClr val="E0E0E0"/>
    <a:srgbClr val="C0E410"/>
    <a:srgbClr val="88D910"/>
    <a:srgbClr val="011A70"/>
    <a:srgbClr val="FFB2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5165" autoAdjust="0"/>
  </p:normalViewPr>
  <p:slideViewPr>
    <p:cSldViewPr snapToGrid="0" snapToObjects="1">
      <p:cViewPr varScale="1"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8" d="100"/>
          <a:sy n="58" d="100"/>
        </p:scale>
        <p:origin x="3250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DF62FE1-C652-25BF-729A-0EF0C534EC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4C2A62D-1DBC-64D7-009C-639B4EE4D0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D6A02-5963-4F1C-AF31-AF3B8FE3B019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E2E9BC4-5EAB-05D5-9A3D-08C1B3A300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FF19C9-C81E-E6C1-8A01-DED95E2AB4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623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34720-6EDB-42B8-8C63-E2A6E324A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561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B452D-7675-431F-8D6F-8A1B396DD3E4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FE07F-CFF3-4C77-AF1A-6FA3E9D96D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23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test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22EC3-0545-463B-92DC-BB98A81010F0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029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FE07F-CFF3-4C77-AF1A-6FA3E9D96D5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556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34975" y="1239838"/>
            <a:ext cx="5949950" cy="334803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FE07F-CFF3-4C77-AF1A-6FA3E9D96D5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820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34975" y="1239838"/>
            <a:ext cx="5949950" cy="334803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FE07F-CFF3-4C77-AF1A-6FA3E9D96D5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044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34975" y="1239838"/>
            <a:ext cx="5949950" cy="334803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FE07F-CFF3-4C77-AF1A-6FA3E9D96D5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611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34975" y="1239838"/>
            <a:ext cx="5949950" cy="334803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FE07F-CFF3-4C77-AF1A-6FA3E9D96D5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079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34975" y="1239838"/>
            <a:ext cx="5949950" cy="334803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FE07F-CFF3-4C77-AF1A-6FA3E9D96D5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001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34975" y="1239838"/>
            <a:ext cx="5949950" cy="334803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FE07F-CFF3-4C77-AF1A-6FA3E9D96D5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78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Cu = vol </a:t>
            </a:r>
            <a:r>
              <a:rPr lang="fr-FR" dirty="0" err="1"/>
              <a:t>tot</a:t>
            </a:r>
            <a:endParaRPr lang="fr-FR" dirty="0"/>
          </a:p>
          <a:p>
            <a:r>
              <a:rPr lang="fr-FR" dirty="0"/>
              <a:t>Cu estivale= vol </a:t>
            </a:r>
            <a:r>
              <a:rPr lang="fr-FR" dirty="0" err="1"/>
              <a:t>tot</a:t>
            </a:r>
            <a:r>
              <a:rPr lang="fr-FR" dirty="0"/>
              <a:t>-SE – CT – autres contraintes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FE07F-CFF3-4C77-AF1A-6FA3E9D96D5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194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FE07F-CFF3-4C77-AF1A-6FA3E9D96D5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083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FE07F-CFF3-4C77-AF1A-6FA3E9D96D5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660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FE07F-CFF3-4C77-AF1A-6FA3E9D96D5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387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FE07F-CFF3-4C77-AF1A-6FA3E9D96D5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854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FE07F-CFF3-4C77-AF1A-6FA3E9D96D5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932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34975" y="1239838"/>
            <a:ext cx="5949950" cy="334803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>
              <a:solidFill>
                <a:srgbClr val="1057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>
              <a:solidFill>
                <a:srgbClr val="1057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FE07F-CFF3-4C77-AF1A-6FA3E9D96D5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796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34975" y="1239838"/>
            <a:ext cx="5949950" cy="334803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FE07F-CFF3-4C77-AF1A-6FA3E9D96D5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486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34975" y="1239838"/>
            <a:ext cx="5949950" cy="334803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FE07F-CFF3-4C77-AF1A-6FA3E9D96D5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600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0121" y="6192165"/>
            <a:ext cx="9524" cy="284106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386194" y="6192165"/>
            <a:ext cx="508783" cy="284106"/>
          </a:xfrm>
          <a:prstGeom prst="rect">
            <a:avLst/>
          </a:prstGeom>
          <a:noFill/>
        </p:spPr>
        <p:txBody>
          <a:bodyPr wrap="square" lIns="107379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193" smtClean="0">
                <a:solidFill>
                  <a:schemeClr val="accent1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193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18" hasCustomPrompt="1"/>
          </p:nvPr>
        </p:nvSpPr>
        <p:spPr>
          <a:xfrm>
            <a:off x="8913887" y="6192165"/>
            <a:ext cx="2429684" cy="284106"/>
          </a:xfrm>
          <a:prstGeom prst="rect">
            <a:avLst/>
          </a:prstGeom>
          <a:noFill/>
        </p:spPr>
        <p:txBody>
          <a:bodyPr wrap="square" lIns="0" tIns="0" rIns="133200" bIns="0" rtlCol="0" anchor="ctr">
            <a:noAutofit/>
          </a:bodyPr>
          <a:lstStyle>
            <a:lvl1pPr marL="0" indent="0" algn="r" defTabSz="454548">
              <a:buNone/>
              <a:defRPr lang="fr-FR" sz="1094" b="0" i="1" dirty="0" smtClean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454548"/>
            <a:r>
              <a:rPr lang="fr-FR" dirty="0"/>
              <a:t>Titre de la présentation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"/>
            <a:ext cx="12192000" cy="1011185"/>
          </a:xfrm>
          <a:prstGeom prst="rect">
            <a:avLst/>
          </a:prstGeom>
        </p:spPr>
        <p:txBody>
          <a:bodyPr lIns="1144800" tIns="572400"/>
          <a:lstStyle>
            <a:lvl1pPr marL="0" indent="0">
              <a:buNone/>
              <a:defRPr sz="164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1. NOM DU PREMIER CHAPITRE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1" y="1324337"/>
            <a:ext cx="11139300" cy="807092"/>
          </a:xfrm>
          <a:prstGeom prst="rect">
            <a:avLst/>
          </a:prstGeom>
        </p:spPr>
        <p:txBody>
          <a:bodyPr lIns="1144800" tIns="0" rIns="0" bIns="0" anchor="t"/>
          <a:lstStyle>
            <a:lvl1pPr marL="0" indent="0">
              <a:buNone/>
              <a:defRPr sz="2983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22" hasCustomPrompt="1"/>
          </p:nvPr>
        </p:nvSpPr>
        <p:spPr>
          <a:xfrm>
            <a:off x="1" y="2122517"/>
            <a:ext cx="11585440" cy="2891991"/>
          </a:xfrm>
          <a:prstGeom prst="rect">
            <a:avLst/>
          </a:prstGeom>
        </p:spPr>
        <p:txBody>
          <a:bodyPr lIns="1144800" anchor="t"/>
          <a:lstStyle>
            <a:lvl1pPr marL="0" indent="0">
              <a:lnSpc>
                <a:spcPct val="150000"/>
              </a:lnSpc>
              <a:buNone/>
              <a:defRPr sz="1491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Sed (</a:t>
            </a:r>
            <a:r>
              <a:rPr lang="fr-FR" dirty="0" err="1"/>
              <a:t>saepe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</a:t>
            </a:r>
            <a:r>
              <a:rPr lang="fr-FR" dirty="0" err="1"/>
              <a:t>redeo</a:t>
            </a:r>
            <a:r>
              <a:rPr lang="fr-FR" dirty="0"/>
              <a:t> ad </a:t>
            </a:r>
            <a:r>
              <a:rPr lang="fr-FR" dirty="0" err="1"/>
              <a:t>Scipionem</a:t>
            </a:r>
            <a:r>
              <a:rPr lang="fr-FR" dirty="0"/>
              <a:t>, </a:t>
            </a:r>
            <a:r>
              <a:rPr lang="fr-FR" dirty="0" err="1"/>
              <a:t>cuius</a:t>
            </a:r>
            <a:r>
              <a:rPr lang="fr-FR" dirty="0"/>
              <a:t>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dirty="0" err="1"/>
              <a:t>sermo</a:t>
            </a:r>
            <a:r>
              <a:rPr lang="fr-FR" dirty="0"/>
              <a:t> erat de </a:t>
            </a:r>
            <a:r>
              <a:rPr lang="fr-FR" dirty="0" err="1"/>
              <a:t>amicitia</a:t>
            </a:r>
            <a:r>
              <a:rPr lang="fr-FR" dirty="0"/>
              <a:t>) </a:t>
            </a:r>
            <a:r>
              <a:rPr lang="fr-FR" dirty="0" err="1"/>
              <a:t>querebatur</a:t>
            </a:r>
            <a:r>
              <a:rPr lang="fr-FR" dirty="0"/>
              <a:t>, quod omnibus in rebus </a:t>
            </a:r>
            <a:r>
              <a:rPr lang="fr-FR" dirty="0" err="1"/>
              <a:t>homines</a:t>
            </a:r>
            <a:r>
              <a:rPr lang="fr-FR" dirty="0"/>
              <a:t> </a:t>
            </a:r>
            <a:r>
              <a:rPr lang="fr-FR" dirty="0" err="1"/>
              <a:t>diligentiores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; </a:t>
            </a:r>
            <a:r>
              <a:rPr lang="fr-FR" dirty="0" err="1"/>
              <a:t>capras</a:t>
            </a:r>
            <a:r>
              <a:rPr lang="fr-FR" dirty="0"/>
              <a:t> et oves </a:t>
            </a:r>
            <a:r>
              <a:rPr lang="fr-FR" dirty="0" err="1"/>
              <a:t>quot</a:t>
            </a:r>
            <a:r>
              <a:rPr lang="fr-FR" dirty="0"/>
              <a:t> </a:t>
            </a:r>
            <a:r>
              <a:rPr lang="fr-FR" dirty="0" err="1"/>
              <a:t>quisque</a:t>
            </a:r>
            <a:r>
              <a:rPr lang="fr-FR" dirty="0"/>
              <a:t> </a:t>
            </a:r>
            <a:r>
              <a:rPr lang="fr-FR" dirty="0" err="1"/>
              <a:t>haberet</a:t>
            </a:r>
            <a:r>
              <a:rPr lang="fr-FR" dirty="0"/>
              <a:t>, </a:t>
            </a:r>
            <a:r>
              <a:rPr lang="fr-FR" dirty="0" err="1"/>
              <a:t>dicere</a:t>
            </a:r>
            <a:r>
              <a:rPr lang="fr-FR" dirty="0"/>
              <a:t> posse, </a:t>
            </a:r>
            <a:r>
              <a:rPr lang="fr-FR" dirty="0" err="1"/>
              <a:t>amicos</a:t>
            </a:r>
            <a:r>
              <a:rPr lang="fr-FR" dirty="0"/>
              <a:t> </a:t>
            </a:r>
            <a:r>
              <a:rPr lang="fr-FR" dirty="0" err="1"/>
              <a:t>quot</a:t>
            </a:r>
            <a:r>
              <a:rPr lang="fr-FR" dirty="0"/>
              <a:t> </a:t>
            </a:r>
            <a:r>
              <a:rPr lang="fr-FR" dirty="0" err="1"/>
              <a:t>haberet</a:t>
            </a:r>
            <a:r>
              <a:rPr lang="fr-FR" dirty="0"/>
              <a:t>, non posse </a:t>
            </a:r>
            <a:r>
              <a:rPr lang="fr-FR" dirty="0" err="1"/>
              <a:t>dicere</a:t>
            </a:r>
            <a:r>
              <a:rPr lang="fr-FR" dirty="0"/>
              <a:t> et in </a:t>
            </a:r>
            <a:r>
              <a:rPr lang="fr-FR" dirty="0" err="1"/>
              <a:t>illis</a:t>
            </a:r>
            <a:r>
              <a:rPr lang="fr-FR" dirty="0"/>
              <a:t> </a:t>
            </a:r>
            <a:r>
              <a:rPr lang="fr-FR" dirty="0" err="1"/>
              <a:t>quidem</a:t>
            </a:r>
            <a:r>
              <a:rPr lang="fr-FR" dirty="0"/>
              <a:t> </a:t>
            </a:r>
            <a:r>
              <a:rPr lang="fr-FR" dirty="0" err="1"/>
              <a:t>parandis</a:t>
            </a:r>
            <a:r>
              <a:rPr lang="fr-FR" dirty="0"/>
              <a:t> </a:t>
            </a:r>
            <a:r>
              <a:rPr lang="fr-FR" dirty="0" err="1"/>
              <a:t>adhibere</a:t>
            </a:r>
            <a:r>
              <a:rPr lang="fr-FR" dirty="0"/>
              <a:t> </a:t>
            </a:r>
            <a:r>
              <a:rPr lang="fr-FR" dirty="0" err="1"/>
              <a:t>curam</a:t>
            </a:r>
            <a:r>
              <a:rPr lang="fr-FR" dirty="0"/>
              <a:t>, in </a:t>
            </a:r>
            <a:r>
              <a:rPr lang="fr-FR" dirty="0" err="1"/>
              <a:t>amicis</a:t>
            </a:r>
            <a:r>
              <a:rPr lang="fr-FR" dirty="0"/>
              <a:t> </a:t>
            </a:r>
            <a:r>
              <a:rPr lang="fr-FR" dirty="0" err="1"/>
              <a:t>eligendis</a:t>
            </a:r>
            <a:r>
              <a:rPr lang="fr-FR" dirty="0"/>
              <a:t> </a:t>
            </a:r>
            <a:r>
              <a:rPr lang="fr-FR" dirty="0" err="1"/>
              <a:t>neglegentis</a:t>
            </a:r>
            <a:r>
              <a:rPr lang="fr-FR" dirty="0"/>
              <a:t> esse nec </a:t>
            </a:r>
            <a:r>
              <a:rPr lang="fr-FR" dirty="0" err="1"/>
              <a:t>habere</a:t>
            </a:r>
            <a:r>
              <a:rPr lang="fr-FR" dirty="0"/>
              <a:t>.</a:t>
            </a:r>
            <a:br>
              <a:rPr lang="fr-FR" dirty="0"/>
            </a:br>
            <a:endParaRPr lang="fr-FR" dirty="0"/>
          </a:p>
          <a:p>
            <a:pPr lvl="0"/>
            <a:r>
              <a:rPr lang="fr-FR" dirty="0" err="1"/>
              <a:t>Quibus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qui ad </a:t>
            </a:r>
            <a:r>
              <a:rPr lang="fr-FR" dirty="0" err="1"/>
              <a:t>amicitias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 </a:t>
            </a:r>
            <a:r>
              <a:rPr lang="fr-FR" dirty="0" err="1"/>
              <a:t>idonei</a:t>
            </a:r>
            <a:r>
              <a:rPr lang="fr-FR" dirty="0"/>
              <a:t>, </a:t>
            </a:r>
            <a:r>
              <a:rPr lang="fr-FR" dirty="0" err="1"/>
              <a:t>iudicarent</a:t>
            </a:r>
            <a:r>
              <a:rPr lang="fr-FR" dirty="0"/>
              <a:t>.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igitur</a:t>
            </a:r>
            <a:r>
              <a:rPr lang="fr-FR" dirty="0"/>
              <a:t> </a:t>
            </a:r>
            <a:r>
              <a:rPr lang="fr-FR" dirty="0" err="1"/>
              <a:t>firmi</a:t>
            </a:r>
            <a:r>
              <a:rPr lang="fr-FR" dirty="0"/>
              <a:t> et stabiles et constantes </a:t>
            </a:r>
            <a:r>
              <a:rPr lang="fr-FR" dirty="0" err="1"/>
              <a:t>eligendi</a:t>
            </a:r>
            <a:r>
              <a:rPr lang="fr-FR" dirty="0"/>
              <a:t>; </a:t>
            </a:r>
            <a:r>
              <a:rPr lang="fr-FR" dirty="0" err="1"/>
              <a:t>cuius</a:t>
            </a:r>
            <a:r>
              <a:rPr lang="fr-FR" dirty="0"/>
              <a:t> generis est magna </a:t>
            </a:r>
            <a:r>
              <a:rPr lang="fr-FR" dirty="0" err="1"/>
              <a:t>penuria</a:t>
            </a:r>
            <a:r>
              <a:rPr lang="fr-FR" dirty="0"/>
              <a:t>. </a:t>
            </a:r>
            <a:br>
              <a:rPr lang="fr-FR" dirty="0"/>
            </a:br>
            <a:endParaRPr lang="fr-FR" dirty="0"/>
          </a:p>
          <a:p>
            <a:pPr lvl="0"/>
            <a:r>
              <a:rPr lang="fr-FR" dirty="0" err="1"/>
              <a:t>Nemo</a:t>
            </a:r>
            <a:r>
              <a:rPr lang="fr-FR" dirty="0"/>
              <a:t> </a:t>
            </a:r>
            <a:r>
              <a:rPr lang="fr-FR" dirty="0" err="1"/>
              <a:t>quaeso</a:t>
            </a:r>
            <a:r>
              <a:rPr lang="fr-FR" dirty="0"/>
              <a:t> </a:t>
            </a:r>
            <a:r>
              <a:rPr lang="fr-FR" dirty="0" err="1"/>
              <a:t>miretur</a:t>
            </a:r>
            <a:r>
              <a:rPr lang="fr-FR" dirty="0"/>
              <a:t>, si post </a:t>
            </a:r>
            <a:r>
              <a:rPr lang="fr-FR" dirty="0" err="1"/>
              <a:t>exsudatos</a:t>
            </a:r>
            <a:r>
              <a:rPr lang="fr-FR" dirty="0"/>
              <a:t> </a:t>
            </a:r>
            <a:r>
              <a:rPr lang="fr-FR" dirty="0" err="1"/>
              <a:t>labores</a:t>
            </a:r>
            <a:r>
              <a:rPr lang="fr-FR" dirty="0"/>
              <a:t> </a:t>
            </a:r>
            <a:r>
              <a:rPr lang="fr-FR" dirty="0" err="1"/>
              <a:t>itinerum</a:t>
            </a:r>
            <a:r>
              <a:rPr lang="fr-FR" dirty="0"/>
              <a:t> </a:t>
            </a:r>
            <a:r>
              <a:rPr lang="fr-FR" dirty="0" err="1"/>
              <a:t>longos</a:t>
            </a:r>
            <a:r>
              <a:rPr lang="fr-FR" dirty="0"/>
              <a:t> </a:t>
            </a:r>
            <a:r>
              <a:rPr lang="fr-FR" dirty="0" err="1"/>
              <a:t>congestosque</a:t>
            </a:r>
            <a:r>
              <a:rPr lang="fr-FR" dirty="0"/>
              <a:t> </a:t>
            </a:r>
            <a:r>
              <a:rPr lang="fr-FR" dirty="0" err="1"/>
              <a:t>adfatim</a:t>
            </a:r>
            <a:r>
              <a:rPr lang="fr-FR" dirty="0"/>
              <a:t> </a:t>
            </a:r>
            <a:r>
              <a:rPr lang="fr-FR" dirty="0" err="1"/>
              <a:t>commeatus</a:t>
            </a:r>
            <a:r>
              <a:rPr lang="fr-FR" dirty="0"/>
              <a:t> </a:t>
            </a:r>
            <a:r>
              <a:rPr lang="fr-FR" dirty="0" err="1"/>
              <a:t>fiducia</a:t>
            </a:r>
            <a:r>
              <a:rPr lang="fr-FR" dirty="0"/>
              <a:t> </a:t>
            </a:r>
            <a:r>
              <a:rPr lang="fr-FR" dirty="0" err="1"/>
              <a:t>vestri</a:t>
            </a:r>
            <a:r>
              <a:rPr lang="fr-FR" dirty="0"/>
              <a:t> </a:t>
            </a:r>
            <a:r>
              <a:rPr lang="fr-FR" dirty="0" err="1"/>
              <a:t>ductante</a:t>
            </a:r>
            <a:r>
              <a:rPr lang="fr-FR" dirty="0"/>
              <a:t> </a:t>
            </a:r>
            <a:r>
              <a:rPr lang="fr-FR" dirty="0" err="1"/>
              <a:t>barbaricos</a:t>
            </a:r>
            <a:r>
              <a:rPr lang="fr-FR" dirty="0"/>
              <a:t> </a:t>
            </a:r>
            <a:r>
              <a:rPr lang="fr-FR" dirty="0" err="1"/>
              <a:t>pagos</a:t>
            </a:r>
            <a:r>
              <a:rPr lang="fr-FR" dirty="0"/>
              <a:t> </a:t>
            </a:r>
            <a:r>
              <a:rPr lang="fr-FR" dirty="0" err="1"/>
              <a:t>adventans</a:t>
            </a:r>
            <a:r>
              <a:rPr lang="fr-FR" dirty="0"/>
              <a:t> </a:t>
            </a:r>
            <a:r>
              <a:rPr lang="fr-FR" dirty="0" err="1"/>
              <a:t>velut</a:t>
            </a:r>
            <a:r>
              <a:rPr lang="fr-FR" dirty="0"/>
              <a:t> </a:t>
            </a:r>
            <a:r>
              <a:rPr lang="fr-FR" dirty="0" err="1"/>
              <a:t>mutato</a:t>
            </a:r>
            <a:r>
              <a:rPr lang="fr-FR" dirty="0"/>
              <a:t> repente </a:t>
            </a:r>
            <a:r>
              <a:rPr lang="fr-FR" dirty="0" err="1"/>
              <a:t>consilio</a:t>
            </a:r>
            <a:r>
              <a:rPr lang="fr-FR" dirty="0"/>
              <a:t> ad </a:t>
            </a:r>
            <a:r>
              <a:rPr lang="fr-FR" dirty="0" err="1"/>
              <a:t>placidiora</a:t>
            </a:r>
            <a:r>
              <a:rPr lang="fr-FR" dirty="0"/>
              <a:t> </a:t>
            </a:r>
            <a:r>
              <a:rPr lang="fr-FR" dirty="0" err="1"/>
              <a:t>deverti</a:t>
            </a:r>
            <a:r>
              <a:rPr lang="fr-FR" dirty="0"/>
              <a:t>. </a:t>
            </a:r>
            <a:r>
              <a:rPr lang="fr-FR" dirty="0" err="1"/>
              <a:t>Diligentiores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; </a:t>
            </a:r>
            <a:r>
              <a:rPr lang="fr-FR" dirty="0" err="1"/>
              <a:t>capras</a:t>
            </a:r>
            <a:r>
              <a:rPr lang="fr-FR" dirty="0"/>
              <a:t> et oves </a:t>
            </a:r>
            <a:r>
              <a:rPr lang="fr-FR" dirty="0" err="1"/>
              <a:t>quot</a:t>
            </a:r>
            <a:r>
              <a:rPr lang="fr-FR" dirty="0"/>
              <a:t> </a:t>
            </a:r>
            <a:r>
              <a:rPr lang="fr-FR" dirty="0" err="1"/>
              <a:t>quisque</a:t>
            </a:r>
            <a:r>
              <a:rPr lang="fr-FR" dirty="0"/>
              <a:t> </a:t>
            </a:r>
            <a:r>
              <a:rPr lang="fr-FR" dirty="0" err="1"/>
              <a:t>haberet</a:t>
            </a:r>
            <a:r>
              <a:rPr lang="fr-FR" dirty="0"/>
              <a:t>, </a:t>
            </a:r>
            <a:r>
              <a:rPr lang="fr-FR" dirty="0" err="1"/>
              <a:t>dicere</a:t>
            </a:r>
            <a:r>
              <a:rPr lang="fr-FR" dirty="0"/>
              <a:t> posse, </a:t>
            </a:r>
            <a:r>
              <a:rPr lang="fr-FR" dirty="0" err="1"/>
              <a:t>amicos</a:t>
            </a:r>
            <a:r>
              <a:rPr lang="fr-FR" dirty="0"/>
              <a:t> </a:t>
            </a:r>
            <a:r>
              <a:rPr lang="fr-FR" dirty="0" err="1"/>
              <a:t>quot</a:t>
            </a:r>
            <a:r>
              <a:rPr lang="fr-FR" dirty="0"/>
              <a:t> </a:t>
            </a:r>
            <a:r>
              <a:rPr lang="fr-FR" dirty="0" err="1"/>
              <a:t>haberet</a:t>
            </a:r>
            <a:r>
              <a:rPr lang="fr-FR" dirty="0"/>
              <a:t>, non posse </a:t>
            </a:r>
            <a:r>
              <a:rPr lang="fr-FR" dirty="0" err="1"/>
              <a:t>dicere</a:t>
            </a:r>
            <a:r>
              <a:rPr lang="fr-FR" dirty="0"/>
              <a:t> et in </a:t>
            </a:r>
            <a:r>
              <a:rPr lang="fr-FR" dirty="0" err="1"/>
              <a:t>illis</a:t>
            </a:r>
            <a:r>
              <a:rPr lang="fr-FR" dirty="0"/>
              <a:t>.</a:t>
            </a:r>
          </a:p>
        </p:txBody>
      </p:sp>
      <p:pic>
        <p:nvPicPr>
          <p:cNvPr id="10" name="Image 9" descr="EDF Logo Couleur RVB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785" y="6183260"/>
            <a:ext cx="885910" cy="375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520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60122" y="6192165"/>
            <a:ext cx="9524" cy="284106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11386195" y="6192165"/>
            <a:ext cx="508783" cy="284106"/>
          </a:xfrm>
          <a:prstGeom prst="rect">
            <a:avLst/>
          </a:prstGeom>
          <a:noFill/>
        </p:spPr>
        <p:txBody>
          <a:bodyPr wrap="square" lIns="107379" tIns="0" rIns="0" bIns="0" rtlCol="0" anchor="ctr">
            <a:noAutofit/>
          </a:bodyPr>
          <a:lstStyle/>
          <a:p>
            <a:pPr algn="l"/>
            <a:fld id="{07F20903-853B-4490-BED5-69F381A5E7DE}" type="slidenum">
              <a:rPr lang="fr-FR" sz="1193" smtClean="0">
                <a:solidFill>
                  <a:schemeClr val="accent1"/>
                </a:solidFill>
                <a:latin typeface="Arial Black" panose="020B0A04020102020204" pitchFamily="34" charset="0"/>
              </a:rPr>
              <a:pPr algn="l"/>
              <a:t>‹N°›</a:t>
            </a:fld>
            <a:endParaRPr lang="fr-FR" sz="1193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"/>
            <a:ext cx="12192000" cy="1011185"/>
          </a:xfrm>
          <a:prstGeom prst="rect">
            <a:avLst/>
          </a:prstGeom>
        </p:spPr>
        <p:txBody>
          <a:bodyPr lIns="1144800" tIns="572400"/>
          <a:lstStyle>
            <a:lvl1pPr marL="0" indent="0">
              <a:buNone/>
              <a:defRPr sz="164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1. NOM DU PREMIER CHAPITRE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21" hasCustomPrompt="1"/>
          </p:nvPr>
        </p:nvSpPr>
        <p:spPr>
          <a:xfrm>
            <a:off x="2" y="1324337"/>
            <a:ext cx="11139300" cy="807092"/>
          </a:xfrm>
          <a:prstGeom prst="rect">
            <a:avLst/>
          </a:prstGeom>
        </p:spPr>
        <p:txBody>
          <a:bodyPr lIns="1144800" tIns="0" rIns="0" bIns="0" anchor="t"/>
          <a:lstStyle>
            <a:lvl1pPr marL="0" indent="0">
              <a:buNone/>
              <a:defRPr sz="2983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22" hasCustomPrompt="1"/>
          </p:nvPr>
        </p:nvSpPr>
        <p:spPr>
          <a:xfrm>
            <a:off x="1" y="2122519"/>
            <a:ext cx="11585440" cy="2891991"/>
          </a:xfrm>
          <a:prstGeom prst="rect">
            <a:avLst/>
          </a:prstGeom>
        </p:spPr>
        <p:txBody>
          <a:bodyPr lIns="1144800" anchor="t"/>
          <a:lstStyle>
            <a:lvl1pPr marL="0" indent="0">
              <a:lnSpc>
                <a:spcPct val="150000"/>
              </a:lnSpc>
              <a:buNone/>
              <a:defRPr sz="1491" b="0" kern="15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Sed (</a:t>
            </a:r>
            <a:r>
              <a:rPr lang="fr-FR" dirty="0" err="1"/>
              <a:t>saepe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</a:t>
            </a:r>
            <a:r>
              <a:rPr lang="fr-FR" dirty="0" err="1"/>
              <a:t>redeo</a:t>
            </a:r>
            <a:r>
              <a:rPr lang="fr-FR" dirty="0"/>
              <a:t> ad </a:t>
            </a:r>
            <a:r>
              <a:rPr lang="fr-FR" dirty="0" err="1"/>
              <a:t>Scipionem</a:t>
            </a:r>
            <a:r>
              <a:rPr lang="fr-FR" dirty="0"/>
              <a:t>, </a:t>
            </a:r>
            <a:r>
              <a:rPr lang="fr-FR" dirty="0" err="1"/>
              <a:t>cuius</a:t>
            </a:r>
            <a:r>
              <a:rPr lang="fr-FR" dirty="0"/>
              <a:t> </a:t>
            </a:r>
            <a:r>
              <a:rPr lang="fr-FR" dirty="0" err="1"/>
              <a:t>omnis</a:t>
            </a:r>
            <a:r>
              <a:rPr lang="fr-FR" dirty="0"/>
              <a:t> </a:t>
            </a:r>
            <a:r>
              <a:rPr lang="fr-FR" dirty="0" err="1"/>
              <a:t>sermo</a:t>
            </a:r>
            <a:r>
              <a:rPr lang="fr-FR" dirty="0"/>
              <a:t> erat de </a:t>
            </a:r>
            <a:r>
              <a:rPr lang="fr-FR" dirty="0" err="1"/>
              <a:t>amicitia</a:t>
            </a:r>
            <a:r>
              <a:rPr lang="fr-FR" dirty="0"/>
              <a:t>) </a:t>
            </a:r>
            <a:r>
              <a:rPr lang="fr-FR" dirty="0" err="1"/>
              <a:t>querebatur</a:t>
            </a:r>
            <a:r>
              <a:rPr lang="fr-FR" dirty="0"/>
              <a:t>, quod omnibus in rebus </a:t>
            </a:r>
            <a:r>
              <a:rPr lang="fr-FR" dirty="0" err="1"/>
              <a:t>homines</a:t>
            </a:r>
            <a:r>
              <a:rPr lang="fr-FR" dirty="0"/>
              <a:t> </a:t>
            </a:r>
            <a:r>
              <a:rPr lang="fr-FR" dirty="0" err="1"/>
              <a:t>diligentiores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; </a:t>
            </a:r>
            <a:r>
              <a:rPr lang="fr-FR" dirty="0" err="1"/>
              <a:t>capras</a:t>
            </a:r>
            <a:r>
              <a:rPr lang="fr-FR" dirty="0"/>
              <a:t> et oves </a:t>
            </a:r>
            <a:r>
              <a:rPr lang="fr-FR" dirty="0" err="1"/>
              <a:t>quot</a:t>
            </a:r>
            <a:r>
              <a:rPr lang="fr-FR" dirty="0"/>
              <a:t> </a:t>
            </a:r>
            <a:r>
              <a:rPr lang="fr-FR" dirty="0" err="1"/>
              <a:t>quisque</a:t>
            </a:r>
            <a:r>
              <a:rPr lang="fr-FR" dirty="0"/>
              <a:t> </a:t>
            </a:r>
            <a:r>
              <a:rPr lang="fr-FR" dirty="0" err="1"/>
              <a:t>haberet</a:t>
            </a:r>
            <a:r>
              <a:rPr lang="fr-FR" dirty="0"/>
              <a:t>, </a:t>
            </a:r>
            <a:r>
              <a:rPr lang="fr-FR" dirty="0" err="1"/>
              <a:t>dicere</a:t>
            </a:r>
            <a:r>
              <a:rPr lang="fr-FR" dirty="0"/>
              <a:t> posse, </a:t>
            </a:r>
            <a:r>
              <a:rPr lang="fr-FR" dirty="0" err="1"/>
              <a:t>amicos</a:t>
            </a:r>
            <a:r>
              <a:rPr lang="fr-FR" dirty="0"/>
              <a:t> </a:t>
            </a:r>
            <a:r>
              <a:rPr lang="fr-FR" dirty="0" err="1"/>
              <a:t>quot</a:t>
            </a:r>
            <a:r>
              <a:rPr lang="fr-FR" dirty="0"/>
              <a:t> </a:t>
            </a:r>
            <a:r>
              <a:rPr lang="fr-FR" dirty="0" err="1"/>
              <a:t>haberet</a:t>
            </a:r>
            <a:r>
              <a:rPr lang="fr-FR" dirty="0"/>
              <a:t>, non posse </a:t>
            </a:r>
            <a:r>
              <a:rPr lang="fr-FR" dirty="0" err="1"/>
              <a:t>dicere</a:t>
            </a:r>
            <a:r>
              <a:rPr lang="fr-FR" dirty="0"/>
              <a:t> et in </a:t>
            </a:r>
            <a:r>
              <a:rPr lang="fr-FR" dirty="0" err="1"/>
              <a:t>illis</a:t>
            </a:r>
            <a:r>
              <a:rPr lang="fr-FR" dirty="0"/>
              <a:t> </a:t>
            </a:r>
            <a:r>
              <a:rPr lang="fr-FR" dirty="0" err="1"/>
              <a:t>quidem</a:t>
            </a:r>
            <a:r>
              <a:rPr lang="fr-FR" dirty="0"/>
              <a:t> </a:t>
            </a:r>
            <a:r>
              <a:rPr lang="fr-FR" dirty="0" err="1"/>
              <a:t>parandis</a:t>
            </a:r>
            <a:r>
              <a:rPr lang="fr-FR" dirty="0"/>
              <a:t> </a:t>
            </a:r>
            <a:r>
              <a:rPr lang="fr-FR" dirty="0" err="1"/>
              <a:t>adhibere</a:t>
            </a:r>
            <a:r>
              <a:rPr lang="fr-FR" dirty="0"/>
              <a:t> </a:t>
            </a:r>
            <a:r>
              <a:rPr lang="fr-FR" dirty="0" err="1"/>
              <a:t>curam</a:t>
            </a:r>
            <a:r>
              <a:rPr lang="fr-FR" dirty="0"/>
              <a:t>, in </a:t>
            </a:r>
            <a:r>
              <a:rPr lang="fr-FR" dirty="0" err="1"/>
              <a:t>amicis</a:t>
            </a:r>
            <a:r>
              <a:rPr lang="fr-FR" dirty="0"/>
              <a:t> </a:t>
            </a:r>
            <a:r>
              <a:rPr lang="fr-FR" dirty="0" err="1"/>
              <a:t>eligendis</a:t>
            </a:r>
            <a:r>
              <a:rPr lang="fr-FR" dirty="0"/>
              <a:t> </a:t>
            </a:r>
            <a:r>
              <a:rPr lang="fr-FR" dirty="0" err="1"/>
              <a:t>neglegentis</a:t>
            </a:r>
            <a:r>
              <a:rPr lang="fr-FR" dirty="0"/>
              <a:t> esse nec </a:t>
            </a:r>
            <a:r>
              <a:rPr lang="fr-FR" dirty="0" err="1"/>
              <a:t>habere</a:t>
            </a:r>
            <a:r>
              <a:rPr lang="fr-FR" dirty="0"/>
              <a:t>.</a:t>
            </a:r>
            <a:br>
              <a:rPr lang="fr-FR" dirty="0"/>
            </a:br>
            <a:endParaRPr lang="fr-FR" dirty="0"/>
          </a:p>
          <a:p>
            <a:pPr lvl="0"/>
            <a:r>
              <a:rPr lang="fr-FR" dirty="0" err="1"/>
              <a:t>Quibus</a:t>
            </a:r>
            <a:r>
              <a:rPr lang="fr-FR" dirty="0"/>
              <a:t> </a:t>
            </a:r>
            <a:r>
              <a:rPr lang="fr-FR" dirty="0" err="1"/>
              <a:t>eos</a:t>
            </a:r>
            <a:r>
              <a:rPr lang="fr-FR" dirty="0"/>
              <a:t> qui ad </a:t>
            </a:r>
            <a:r>
              <a:rPr lang="fr-FR" dirty="0" err="1"/>
              <a:t>amicitias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 </a:t>
            </a:r>
            <a:r>
              <a:rPr lang="fr-FR" dirty="0" err="1"/>
              <a:t>idonei</a:t>
            </a:r>
            <a:r>
              <a:rPr lang="fr-FR" dirty="0"/>
              <a:t>, </a:t>
            </a:r>
            <a:r>
              <a:rPr lang="fr-FR" dirty="0" err="1"/>
              <a:t>iudicarent</a:t>
            </a:r>
            <a:r>
              <a:rPr lang="fr-FR" dirty="0"/>
              <a:t>.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igitur</a:t>
            </a:r>
            <a:r>
              <a:rPr lang="fr-FR" dirty="0"/>
              <a:t> </a:t>
            </a:r>
            <a:r>
              <a:rPr lang="fr-FR" dirty="0" err="1"/>
              <a:t>firmi</a:t>
            </a:r>
            <a:r>
              <a:rPr lang="fr-FR" dirty="0"/>
              <a:t> et stabiles et constantes </a:t>
            </a:r>
            <a:r>
              <a:rPr lang="fr-FR" dirty="0" err="1"/>
              <a:t>eligendi</a:t>
            </a:r>
            <a:r>
              <a:rPr lang="fr-FR" dirty="0"/>
              <a:t>; </a:t>
            </a:r>
            <a:r>
              <a:rPr lang="fr-FR" dirty="0" err="1"/>
              <a:t>cuius</a:t>
            </a:r>
            <a:r>
              <a:rPr lang="fr-FR" dirty="0"/>
              <a:t> generis est magna </a:t>
            </a:r>
            <a:r>
              <a:rPr lang="fr-FR" dirty="0" err="1"/>
              <a:t>penuria</a:t>
            </a:r>
            <a:r>
              <a:rPr lang="fr-FR" dirty="0"/>
              <a:t>. </a:t>
            </a:r>
            <a:br>
              <a:rPr lang="fr-FR" dirty="0"/>
            </a:br>
            <a:endParaRPr lang="fr-FR" dirty="0"/>
          </a:p>
          <a:p>
            <a:pPr lvl="0"/>
            <a:r>
              <a:rPr lang="fr-FR" dirty="0" err="1"/>
              <a:t>Nemo</a:t>
            </a:r>
            <a:r>
              <a:rPr lang="fr-FR" dirty="0"/>
              <a:t> </a:t>
            </a:r>
            <a:r>
              <a:rPr lang="fr-FR" dirty="0" err="1"/>
              <a:t>quaeso</a:t>
            </a:r>
            <a:r>
              <a:rPr lang="fr-FR" dirty="0"/>
              <a:t> </a:t>
            </a:r>
            <a:r>
              <a:rPr lang="fr-FR" dirty="0" err="1"/>
              <a:t>miretur</a:t>
            </a:r>
            <a:r>
              <a:rPr lang="fr-FR" dirty="0"/>
              <a:t>, si post </a:t>
            </a:r>
            <a:r>
              <a:rPr lang="fr-FR" dirty="0" err="1"/>
              <a:t>exsudatos</a:t>
            </a:r>
            <a:r>
              <a:rPr lang="fr-FR" dirty="0"/>
              <a:t> </a:t>
            </a:r>
            <a:r>
              <a:rPr lang="fr-FR" dirty="0" err="1"/>
              <a:t>labores</a:t>
            </a:r>
            <a:r>
              <a:rPr lang="fr-FR" dirty="0"/>
              <a:t> </a:t>
            </a:r>
            <a:r>
              <a:rPr lang="fr-FR" dirty="0" err="1"/>
              <a:t>itinerum</a:t>
            </a:r>
            <a:r>
              <a:rPr lang="fr-FR" dirty="0"/>
              <a:t> </a:t>
            </a:r>
            <a:r>
              <a:rPr lang="fr-FR" dirty="0" err="1"/>
              <a:t>longos</a:t>
            </a:r>
            <a:r>
              <a:rPr lang="fr-FR" dirty="0"/>
              <a:t> </a:t>
            </a:r>
            <a:r>
              <a:rPr lang="fr-FR" dirty="0" err="1"/>
              <a:t>congestosque</a:t>
            </a:r>
            <a:r>
              <a:rPr lang="fr-FR" dirty="0"/>
              <a:t> </a:t>
            </a:r>
            <a:r>
              <a:rPr lang="fr-FR" dirty="0" err="1"/>
              <a:t>adfatim</a:t>
            </a:r>
            <a:r>
              <a:rPr lang="fr-FR" dirty="0"/>
              <a:t> </a:t>
            </a:r>
            <a:r>
              <a:rPr lang="fr-FR" dirty="0" err="1"/>
              <a:t>commeatus</a:t>
            </a:r>
            <a:r>
              <a:rPr lang="fr-FR" dirty="0"/>
              <a:t> </a:t>
            </a:r>
            <a:r>
              <a:rPr lang="fr-FR" dirty="0" err="1"/>
              <a:t>fiducia</a:t>
            </a:r>
            <a:r>
              <a:rPr lang="fr-FR" dirty="0"/>
              <a:t> </a:t>
            </a:r>
            <a:r>
              <a:rPr lang="fr-FR" dirty="0" err="1"/>
              <a:t>vestri</a:t>
            </a:r>
            <a:r>
              <a:rPr lang="fr-FR" dirty="0"/>
              <a:t> </a:t>
            </a:r>
            <a:r>
              <a:rPr lang="fr-FR" dirty="0" err="1"/>
              <a:t>ductante</a:t>
            </a:r>
            <a:r>
              <a:rPr lang="fr-FR" dirty="0"/>
              <a:t> </a:t>
            </a:r>
            <a:r>
              <a:rPr lang="fr-FR" dirty="0" err="1"/>
              <a:t>barbaricos</a:t>
            </a:r>
            <a:r>
              <a:rPr lang="fr-FR" dirty="0"/>
              <a:t> </a:t>
            </a:r>
            <a:r>
              <a:rPr lang="fr-FR" dirty="0" err="1"/>
              <a:t>pagos</a:t>
            </a:r>
            <a:r>
              <a:rPr lang="fr-FR" dirty="0"/>
              <a:t> </a:t>
            </a:r>
            <a:r>
              <a:rPr lang="fr-FR" dirty="0" err="1"/>
              <a:t>adventans</a:t>
            </a:r>
            <a:r>
              <a:rPr lang="fr-FR" dirty="0"/>
              <a:t> </a:t>
            </a:r>
            <a:r>
              <a:rPr lang="fr-FR" dirty="0" err="1"/>
              <a:t>velut</a:t>
            </a:r>
            <a:r>
              <a:rPr lang="fr-FR" dirty="0"/>
              <a:t> </a:t>
            </a:r>
            <a:r>
              <a:rPr lang="fr-FR" dirty="0" err="1"/>
              <a:t>mutato</a:t>
            </a:r>
            <a:r>
              <a:rPr lang="fr-FR" dirty="0"/>
              <a:t> repente </a:t>
            </a:r>
            <a:r>
              <a:rPr lang="fr-FR" dirty="0" err="1"/>
              <a:t>consilio</a:t>
            </a:r>
            <a:r>
              <a:rPr lang="fr-FR" dirty="0"/>
              <a:t> ad </a:t>
            </a:r>
            <a:r>
              <a:rPr lang="fr-FR" dirty="0" err="1"/>
              <a:t>placidiora</a:t>
            </a:r>
            <a:r>
              <a:rPr lang="fr-FR" dirty="0"/>
              <a:t> </a:t>
            </a:r>
            <a:r>
              <a:rPr lang="fr-FR" dirty="0" err="1"/>
              <a:t>deverti</a:t>
            </a:r>
            <a:r>
              <a:rPr lang="fr-FR" dirty="0"/>
              <a:t>. </a:t>
            </a:r>
            <a:r>
              <a:rPr lang="fr-FR" dirty="0" err="1"/>
              <a:t>Diligentiores</a:t>
            </a:r>
            <a:r>
              <a:rPr lang="fr-FR" dirty="0"/>
              <a:t> </a:t>
            </a:r>
            <a:r>
              <a:rPr lang="fr-FR" dirty="0" err="1"/>
              <a:t>essent</a:t>
            </a:r>
            <a:r>
              <a:rPr lang="fr-FR" dirty="0"/>
              <a:t>; </a:t>
            </a:r>
            <a:r>
              <a:rPr lang="fr-FR" dirty="0" err="1"/>
              <a:t>capras</a:t>
            </a:r>
            <a:r>
              <a:rPr lang="fr-FR" dirty="0"/>
              <a:t> et oves </a:t>
            </a:r>
            <a:r>
              <a:rPr lang="fr-FR" dirty="0" err="1"/>
              <a:t>quot</a:t>
            </a:r>
            <a:r>
              <a:rPr lang="fr-FR" dirty="0"/>
              <a:t> </a:t>
            </a:r>
            <a:r>
              <a:rPr lang="fr-FR" dirty="0" err="1"/>
              <a:t>quisque</a:t>
            </a:r>
            <a:r>
              <a:rPr lang="fr-FR" dirty="0"/>
              <a:t> </a:t>
            </a:r>
            <a:r>
              <a:rPr lang="fr-FR" dirty="0" err="1"/>
              <a:t>haberet</a:t>
            </a:r>
            <a:r>
              <a:rPr lang="fr-FR" dirty="0"/>
              <a:t>, </a:t>
            </a:r>
            <a:r>
              <a:rPr lang="fr-FR" dirty="0" err="1"/>
              <a:t>dicere</a:t>
            </a:r>
            <a:r>
              <a:rPr lang="fr-FR" dirty="0"/>
              <a:t> posse, </a:t>
            </a:r>
            <a:r>
              <a:rPr lang="fr-FR" dirty="0" err="1"/>
              <a:t>amicos</a:t>
            </a:r>
            <a:r>
              <a:rPr lang="fr-FR" dirty="0"/>
              <a:t> </a:t>
            </a:r>
            <a:r>
              <a:rPr lang="fr-FR" dirty="0" err="1"/>
              <a:t>quot</a:t>
            </a:r>
            <a:r>
              <a:rPr lang="fr-FR" dirty="0"/>
              <a:t> </a:t>
            </a:r>
            <a:r>
              <a:rPr lang="fr-FR" dirty="0" err="1"/>
              <a:t>haberet</a:t>
            </a:r>
            <a:r>
              <a:rPr lang="fr-FR" dirty="0"/>
              <a:t>, non posse </a:t>
            </a:r>
            <a:r>
              <a:rPr lang="fr-FR" dirty="0" err="1"/>
              <a:t>dicere</a:t>
            </a:r>
            <a:r>
              <a:rPr lang="fr-FR" dirty="0"/>
              <a:t> et in </a:t>
            </a:r>
            <a:r>
              <a:rPr lang="fr-FR" dirty="0" err="1"/>
              <a:t>illis</a:t>
            </a:r>
            <a:r>
              <a:rPr lang="fr-FR" dirty="0"/>
              <a:t>.</a:t>
            </a:r>
          </a:p>
        </p:txBody>
      </p:sp>
      <p:pic>
        <p:nvPicPr>
          <p:cNvPr id="10" name="Image 9" descr="EDF Logo Couleur RVB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786" y="6183260"/>
            <a:ext cx="885911" cy="375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7821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B360-737D-40E9-97A7-E172D2BB3378}" type="datetime1">
              <a:rPr lang="fr-FR" smtClean="0"/>
              <a:t>13/03/2025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269819" y="6386330"/>
            <a:ext cx="2743200" cy="365125"/>
          </a:xfrm>
        </p:spPr>
        <p:txBody>
          <a:bodyPr/>
          <a:lstStyle/>
          <a:p>
            <a:fld id="{DF90838B-02F6-4031-BB21-89ED2EE83E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95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uverture_V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87"/>
            <a:ext cx="4887886" cy="6857913"/>
          </a:xfrm>
          <a:prstGeom prst="rect">
            <a:avLst/>
          </a:prstGeom>
          <a:solidFill>
            <a:srgbClr val="1050A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90" dirty="0">
              <a:solidFill>
                <a:schemeClr val="accent1"/>
              </a:solidFill>
            </a:endParaRP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 hasCustomPrompt="1"/>
          </p:nvPr>
        </p:nvSpPr>
        <p:spPr>
          <a:xfrm>
            <a:off x="561528" y="2171998"/>
            <a:ext cx="4132954" cy="152865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97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</a:t>
            </a:r>
          </a:p>
          <a:p>
            <a:pPr lvl="0"/>
            <a:r>
              <a:rPr lang="fr-FR" dirty="0"/>
              <a:t>PRÉSENTATION</a:t>
            </a:r>
          </a:p>
        </p:txBody>
      </p:sp>
      <p:sp>
        <p:nvSpPr>
          <p:cNvPr id="22" name="Espace réservé du texte 20"/>
          <p:cNvSpPr>
            <a:spLocks noGrp="1"/>
          </p:cNvSpPr>
          <p:nvPr>
            <p:ph type="body" sz="quarter" idx="14" hasCustomPrompt="1"/>
          </p:nvPr>
        </p:nvSpPr>
        <p:spPr>
          <a:xfrm>
            <a:off x="561528" y="3706489"/>
            <a:ext cx="4132954" cy="64780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23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 de la présentation</a:t>
            </a:r>
          </a:p>
        </p:txBody>
      </p:sp>
      <p:sp>
        <p:nvSpPr>
          <p:cNvPr id="23" name="Espace réservé du texte 20"/>
          <p:cNvSpPr>
            <a:spLocks noGrp="1"/>
          </p:cNvSpPr>
          <p:nvPr>
            <p:ph type="body" sz="quarter" idx="15" hasCustomPrompt="1"/>
          </p:nvPr>
        </p:nvSpPr>
        <p:spPr>
          <a:xfrm>
            <a:off x="561528" y="4389046"/>
            <a:ext cx="4132954" cy="64780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491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XX/XX/201X</a:t>
            </a:r>
          </a:p>
        </p:txBody>
      </p:sp>
      <p:pic>
        <p:nvPicPr>
          <p:cNvPr id="10" name="Image 9" descr="EDF Logo Blanc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881" y="459092"/>
            <a:ext cx="1245249" cy="5281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1268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CF1AE-7067-493F-8A77-4DEAFD742339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C9397-A9B7-4537-996C-9517D6CBFC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72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3" r:id="rId3"/>
    <p:sldLayoutId id="2147483674" r:id="rId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jpeg"/><Relationship Id="rId7" Type="http://schemas.openxmlformats.org/officeDocument/2006/relationships/slide" Target="slide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microsoft.com/office/2007/relationships/hdphoto" Target="../media/hdphoto4.wdp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1.wdp"/><Relationship Id="rId5" Type="http://schemas.openxmlformats.org/officeDocument/2006/relationships/image" Target="../media/image15.png"/><Relationship Id="rId15" Type="http://schemas.microsoft.com/office/2007/relationships/hdphoto" Target="../media/hdphoto2.wdp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00000"/>
              </a:lnSpc>
            </a:pPr>
            <a:r>
              <a:rPr lang="fr-FR" sz="5100" dirty="0"/>
              <a:t>L’eau, entre trop plein et trop peu </a:t>
            </a:r>
          </a:p>
          <a:p>
            <a:pPr>
              <a:lnSpc>
                <a:spcPct val="100000"/>
              </a:lnSpc>
            </a:pPr>
            <a:r>
              <a:rPr lang="fr-FR" sz="4200" b="1" i="1" dirty="0">
                <a:effectLst/>
                <a:ea typeface="Calibri" panose="020F0502020204030204" pitchFamily="34" charset="0"/>
              </a:rPr>
              <a:t>Organiser les solidarités à l’échelle des bassins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err="1"/>
              <a:t>Ihédate</a:t>
            </a:r>
            <a:r>
              <a:rPr lang="fr-FR" dirty="0"/>
              <a:t> - Montpellier</a:t>
            </a:r>
          </a:p>
          <a:p>
            <a:r>
              <a:rPr lang="fr-FR" dirty="0"/>
              <a:t>14/03/2025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4727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62E5D3A8-F7A3-4AF8-9FAF-39DC4446B4F3}"/>
              </a:ext>
            </a:extLst>
          </p:cNvPr>
          <p:cNvSpPr txBox="1"/>
          <p:nvPr/>
        </p:nvSpPr>
        <p:spPr>
          <a:xfrm>
            <a:off x="3576689" y="1902498"/>
            <a:ext cx="8615311" cy="2814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4093" indent="-284093">
              <a:spcBef>
                <a:spcPts val="597"/>
              </a:spcBef>
              <a:buFont typeface="Arial" panose="020B0604020202020204" pitchFamily="34" charset="0"/>
              <a:buChar char="•"/>
            </a:pPr>
            <a:endParaRPr lang="fr-FR" altLang="fr-FR" sz="600" b="1" dirty="0"/>
          </a:p>
          <a:p>
            <a:pPr marL="284093" indent="-284093">
              <a:spcBef>
                <a:spcPts val="597"/>
              </a:spcBef>
              <a:buFont typeface="Arial" panose="020B0604020202020204" pitchFamily="34" charset="0"/>
              <a:buChar char="•"/>
            </a:pPr>
            <a:r>
              <a:rPr lang="fr-FR" altLang="fr-FR" sz="1790" b="1" dirty="0"/>
              <a:t>Première convention signée en </a:t>
            </a:r>
            <a:r>
              <a:rPr lang="fr-FR" altLang="fr-FR" sz="2400" b="1" dirty="0">
                <a:solidFill>
                  <a:srgbClr val="1057C8"/>
                </a:solidFill>
              </a:rPr>
              <a:t>1993</a:t>
            </a:r>
          </a:p>
          <a:p>
            <a:pPr marL="284093" indent="-284093">
              <a:spcBef>
                <a:spcPts val="597"/>
              </a:spcBef>
              <a:buFont typeface="Arial" panose="020B0604020202020204" pitchFamily="34" charset="0"/>
              <a:buChar char="•"/>
            </a:pPr>
            <a:r>
              <a:rPr lang="fr-FR" altLang="fr-FR" sz="1790" b="1" dirty="0"/>
              <a:t>Convention qui a </a:t>
            </a:r>
            <a:r>
              <a:rPr lang="fr-FR" altLang="fr-FR" sz="2400" b="1" dirty="0">
                <a:solidFill>
                  <a:srgbClr val="1057C8"/>
                </a:solidFill>
              </a:rPr>
              <a:t>évolué en 2020 </a:t>
            </a:r>
            <a:r>
              <a:rPr lang="fr-FR" altLang="fr-FR" sz="1790" b="1" dirty="0"/>
              <a:t>et qui va de nouveau évoluer en </a:t>
            </a:r>
            <a:r>
              <a:rPr lang="fr-FR" altLang="fr-FR" sz="2400" b="1" dirty="0">
                <a:solidFill>
                  <a:srgbClr val="1057C8"/>
                </a:solidFill>
              </a:rPr>
              <a:t>2025-26</a:t>
            </a:r>
            <a:r>
              <a:rPr lang="fr-FR" altLang="fr-FR" sz="1790" b="1" dirty="0"/>
              <a:t> :</a:t>
            </a:r>
            <a:endParaRPr lang="fr-FR" altLang="fr-FR" sz="298" b="1" dirty="0"/>
          </a:p>
          <a:p>
            <a:pPr>
              <a:spcBef>
                <a:spcPts val="800"/>
              </a:spcBef>
            </a:pPr>
            <a:br>
              <a:rPr lang="fr-FR" altLang="fr-FR" sz="298" b="1" dirty="0"/>
            </a:br>
            <a:r>
              <a:rPr lang="fr-FR" altLang="fr-FR" sz="1790" dirty="0"/>
              <a:t>	</a:t>
            </a:r>
            <a:r>
              <a:rPr lang="fr-FR" altLang="fr-FR" sz="2400" b="1" dirty="0">
                <a:solidFill>
                  <a:srgbClr val="1057C8"/>
                </a:solidFill>
              </a:rPr>
              <a:t>Accroissement des volumes </a:t>
            </a:r>
            <a:r>
              <a:rPr lang="fr-FR" altLang="fr-FR" sz="1790" dirty="0"/>
              <a:t>: 53 Mm</a:t>
            </a:r>
            <a:r>
              <a:rPr lang="fr-FR" altLang="fr-FR" sz="1790" baseline="30000" dirty="0"/>
              <a:t>3</a:t>
            </a:r>
            <a:r>
              <a:rPr lang="fr-FR" altLang="fr-FR" sz="1790" dirty="0"/>
              <a:t> 	</a:t>
            </a:r>
            <a:r>
              <a:rPr lang="fr-FR" altLang="fr-FR" sz="1790" dirty="0">
                <a:sym typeface="Wingdings" panose="05000000000000000000" pitchFamily="2" charset="2"/>
              </a:rPr>
              <a:t></a:t>
            </a:r>
            <a:r>
              <a:rPr lang="fr-FR" altLang="fr-FR" sz="1790" dirty="0"/>
              <a:t> 69,5 Mm</a:t>
            </a:r>
            <a:r>
              <a:rPr lang="fr-FR" altLang="fr-FR" sz="1790" baseline="30000" dirty="0"/>
              <a:t>3</a:t>
            </a:r>
            <a:r>
              <a:rPr lang="fr-FR" altLang="fr-FR" sz="1790" dirty="0"/>
              <a:t> </a:t>
            </a:r>
            <a:r>
              <a:rPr lang="fr-FR" altLang="fr-FR" sz="1790" dirty="0">
                <a:sym typeface="Wingdings" panose="05000000000000000000" pitchFamily="2" charset="2"/>
              </a:rPr>
              <a:t> ---&gt; 79,5 </a:t>
            </a:r>
            <a:r>
              <a:rPr lang="fr-FR" altLang="fr-FR" sz="1790" dirty="0"/>
              <a:t> Mm</a:t>
            </a:r>
            <a:r>
              <a:rPr lang="fr-FR" altLang="fr-FR" sz="1790" baseline="30000" dirty="0"/>
              <a:t>3</a:t>
            </a:r>
            <a:r>
              <a:rPr lang="fr-FR" altLang="fr-FR" sz="1790" dirty="0"/>
              <a:t> </a:t>
            </a:r>
          </a:p>
          <a:p>
            <a:pPr>
              <a:spcBef>
                <a:spcPts val="800"/>
              </a:spcBef>
            </a:pPr>
            <a:r>
              <a:rPr lang="fr-FR" altLang="fr-FR" sz="1790" dirty="0"/>
              <a:t>	</a:t>
            </a:r>
            <a:r>
              <a:rPr lang="fr-FR" altLang="fr-FR" sz="2400" b="1" dirty="0">
                <a:solidFill>
                  <a:srgbClr val="1057C8"/>
                </a:solidFill>
              </a:rPr>
              <a:t>Accroissement des débits </a:t>
            </a:r>
            <a:r>
              <a:rPr lang="fr-FR" altLang="fr-FR" sz="1790" dirty="0"/>
              <a:t>: 10 m</a:t>
            </a:r>
            <a:r>
              <a:rPr lang="fr-FR" altLang="fr-FR" sz="1790" baseline="30000" dirty="0"/>
              <a:t>3</a:t>
            </a:r>
            <a:r>
              <a:rPr lang="fr-FR" altLang="fr-FR" sz="1790" dirty="0"/>
              <a:t>/s et 15 m</a:t>
            </a:r>
            <a:r>
              <a:rPr lang="fr-FR" altLang="fr-FR" sz="1790" baseline="30000" dirty="0"/>
              <a:t>3</a:t>
            </a:r>
            <a:r>
              <a:rPr lang="fr-FR" altLang="fr-FR" sz="1790" dirty="0"/>
              <a:t>/s </a:t>
            </a:r>
            <a:r>
              <a:rPr lang="fr-FR" altLang="fr-FR" sz="1790" dirty="0">
                <a:sym typeface="Wingdings" panose="05000000000000000000" pitchFamily="2" charset="2"/>
              </a:rPr>
              <a:t></a:t>
            </a:r>
            <a:r>
              <a:rPr lang="fr-FR" altLang="fr-FR" sz="1790" dirty="0"/>
              <a:t> 15 m</a:t>
            </a:r>
            <a:r>
              <a:rPr lang="fr-FR" altLang="fr-FR" sz="1790" baseline="30000" dirty="0"/>
              <a:t>3</a:t>
            </a:r>
            <a:r>
              <a:rPr lang="fr-FR" altLang="fr-FR" sz="1790" dirty="0"/>
              <a:t>/s et 20 m</a:t>
            </a:r>
            <a:r>
              <a:rPr lang="fr-FR" altLang="fr-FR" sz="1790" baseline="30000" dirty="0"/>
              <a:t>3</a:t>
            </a:r>
            <a:r>
              <a:rPr lang="fr-FR" altLang="fr-FR" sz="1790" dirty="0"/>
              <a:t>/s</a:t>
            </a:r>
          </a:p>
          <a:p>
            <a:pPr marL="895350">
              <a:spcBef>
                <a:spcPts val="800"/>
              </a:spcBef>
            </a:pPr>
            <a:r>
              <a:rPr lang="fr-FR" altLang="fr-FR" sz="2400" b="1" dirty="0">
                <a:solidFill>
                  <a:srgbClr val="1057C8"/>
                </a:solidFill>
              </a:rPr>
              <a:t>Indemnisation : </a:t>
            </a:r>
            <a:r>
              <a:rPr lang="fr-FR" altLang="fr-FR" sz="1790" dirty="0"/>
              <a:t>modèle économique « service public » décorrélé du prix de l’énergie 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4C845A2F-65FC-4153-83D0-3D23F215DFCD}"/>
              </a:ext>
            </a:extLst>
          </p:cNvPr>
          <p:cNvGrpSpPr/>
          <p:nvPr/>
        </p:nvGrpSpPr>
        <p:grpSpPr>
          <a:xfrm>
            <a:off x="184334" y="1938419"/>
            <a:ext cx="3243608" cy="3754461"/>
            <a:chOff x="359926" y="1131670"/>
            <a:chExt cx="3310322" cy="3652553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3351ECD5-D952-42DC-BCD0-A64A0C852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0845" y="1131670"/>
              <a:ext cx="3178139" cy="1818229"/>
            </a:xfrm>
            <a:prstGeom prst="rect">
              <a:avLst/>
            </a:prstGeom>
            <a:noFill/>
            <a:ln w="63500">
              <a:noFill/>
            </a:ln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4C2DDFD5-514B-4056-BE88-685BE18CB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926" y="3016288"/>
              <a:ext cx="3310322" cy="701568"/>
            </a:xfrm>
            <a:prstGeom prst="rect">
              <a:avLst/>
            </a:prstGeom>
            <a:noFill/>
            <a:ln w="63500">
              <a:noFill/>
            </a:ln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2B4469F9-3526-440F-B5B2-7B4367057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1646" y="3850634"/>
              <a:ext cx="2344811" cy="917884"/>
            </a:xfrm>
            <a:prstGeom prst="rect">
              <a:avLst/>
            </a:prstGeom>
            <a:noFill/>
            <a:ln w="63500">
              <a:noFill/>
            </a:ln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FEC746F-4BD1-4C48-9F9B-6CDAD81A3205}"/>
                </a:ext>
              </a:extLst>
            </p:cNvPr>
            <p:cNvSpPr/>
            <p:nvPr/>
          </p:nvSpPr>
          <p:spPr>
            <a:xfrm>
              <a:off x="360946" y="1131670"/>
              <a:ext cx="3211634" cy="3652553"/>
            </a:xfrm>
            <a:prstGeom prst="rect">
              <a:avLst/>
            </a:prstGeom>
            <a:noFill/>
            <a:ln w="63500">
              <a:solidFill>
                <a:srgbClr val="108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790"/>
            </a:p>
          </p:txBody>
        </p:sp>
      </p:grpSp>
      <p:sp>
        <p:nvSpPr>
          <p:cNvPr id="20" name="Flèche : virage 19">
            <a:extLst>
              <a:ext uri="{FF2B5EF4-FFF2-40B4-BE49-F238E27FC236}">
                <a16:creationId xmlns:a16="http://schemas.microsoft.com/office/drawing/2014/main" id="{B49AF090-E6E7-45DE-B3F5-CA85D1FABCCA}"/>
              </a:ext>
            </a:extLst>
          </p:cNvPr>
          <p:cNvSpPr/>
          <p:nvPr/>
        </p:nvSpPr>
        <p:spPr>
          <a:xfrm flipV="1">
            <a:off x="3965442" y="2975546"/>
            <a:ext cx="372747" cy="345473"/>
          </a:xfrm>
          <a:prstGeom prst="bentArrow">
            <a:avLst/>
          </a:prstGeom>
          <a:solidFill>
            <a:srgbClr val="1057C8"/>
          </a:solidFill>
          <a:ln>
            <a:solidFill>
              <a:srgbClr val="105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90">
              <a:solidFill>
                <a:schemeClr val="tx1"/>
              </a:solidFill>
            </a:endParaRPr>
          </a:p>
        </p:txBody>
      </p:sp>
      <p:sp>
        <p:nvSpPr>
          <p:cNvPr id="21" name="Flèche : virage 20">
            <a:extLst>
              <a:ext uri="{FF2B5EF4-FFF2-40B4-BE49-F238E27FC236}">
                <a16:creationId xmlns:a16="http://schemas.microsoft.com/office/drawing/2014/main" id="{2E67C435-C883-4CF2-9220-AFB0F255F861}"/>
              </a:ext>
            </a:extLst>
          </p:cNvPr>
          <p:cNvSpPr/>
          <p:nvPr/>
        </p:nvSpPr>
        <p:spPr>
          <a:xfrm flipV="1">
            <a:off x="3954932" y="3401000"/>
            <a:ext cx="372747" cy="345473"/>
          </a:xfrm>
          <a:prstGeom prst="bentArrow">
            <a:avLst/>
          </a:prstGeom>
          <a:solidFill>
            <a:srgbClr val="1057C8"/>
          </a:solidFill>
          <a:ln>
            <a:solidFill>
              <a:srgbClr val="105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90">
              <a:solidFill>
                <a:schemeClr val="tx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4C22DDB-8768-410A-96AF-3304179A00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9963" y="5121573"/>
            <a:ext cx="4979733" cy="155991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EE70C4B-D259-4716-8FA9-1051E170D0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3748" y="5016343"/>
            <a:ext cx="1773554" cy="497101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3360D4E-E8BD-4538-BCC9-23E591B7BE26}"/>
              </a:ext>
            </a:extLst>
          </p:cNvPr>
          <p:cNvSpPr/>
          <p:nvPr/>
        </p:nvSpPr>
        <p:spPr>
          <a:xfrm>
            <a:off x="5248903" y="4942772"/>
            <a:ext cx="5178976" cy="1707089"/>
          </a:xfrm>
          <a:prstGeom prst="rect">
            <a:avLst/>
          </a:prstGeom>
          <a:noFill/>
          <a:ln w="63500">
            <a:solidFill>
              <a:srgbClr val="108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9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749A787-2A71-44C9-9F6F-489FB2B4546D}"/>
              </a:ext>
            </a:extLst>
          </p:cNvPr>
          <p:cNvSpPr/>
          <p:nvPr/>
        </p:nvSpPr>
        <p:spPr>
          <a:xfrm>
            <a:off x="318606" y="18567"/>
            <a:ext cx="11532018" cy="863498"/>
          </a:xfrm>
          <a:prstGeom prst="rect">
            <a:avLst/>
          </a:prstGeom>
          <a:solidFill>
            <a:srgbClr val="1057C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L’exemple du contrat Garonne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54F75A0-5FB7-4931-8351-3EF4E8297A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1588" y="970176"/>
            <a:ext cx="1151340" cy="67601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988753F-1381-4244-AF3F-03D15A6E52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8903" y="1061683"/>
            <a:ext cx="1623985" cy="56348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F64F82E-DCDC-4EB8-B072-03ED393915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86815" y="949155"/>
            <a:ext cx="1276358" cy="774542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7B6AD735-2039-4557-84B4-F5E53D4C57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89515" y="1043328"/>
            <a:ext cx="1114589" cy="537151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5614F0DF-65BC-40B9-B534-216D52D267D1}"/>
              </a:ext>
            </a:extLst>
          </p:cNvPr>
          <p:cNvSpPr txBox="1"/>
          <p:nvPr/>
        </p:nvSpPr>
        <p:spPr>
          <a:xfrm>
            <a:off x="1304805" y="100840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2400" b="1" dirty="0">
                <a:solidFill>
                  <a:srgbClr val="1057C8"/>
                </a:solidFill>
              </a:rPr>
              <a:t>Contrat entre </a:t>
            </a:r>
          </a:p>
        </p:txBody>
      </p:sp>
      <p:sp>
        <p:nvSpPr>
          <p:cNvPr id="2" name="Flèche : virage 1">
            <a:extLst>
              <a:ext uri="{FF2B5EF4-FFF2-40B4-BE49-F238E27FC236}">
                <a16:creationId xmlns:a16="http://schemas.microsoft.com/office/drawing/2014/main" id="{715DB47D-DEA7-B05C-C300-03CFE7A3941A}"/>
              </a:ext>
            </a:extLst>
          </p:cNvPr>
          <p:cNvSpPr/>
          <p:nvPr/>
        </p:nvSpPr>
        <p:spPr>
          <a:xfrm flipV="1">
            <a:off x="3980058" y="3928684"/>
            <a:ext cx="372747" cy="345473"/>
          </a:xfrm>
          <a:prstGeom prst="bentArrow">
            <a:avLst/>
          </a:prstGeom>
          <a:solidFill>
            <a:srgbClr val="1057C8"/>
          </a:solidFill>
          <a:ln>
            <a:solidFill>
              <a:srgbClr val="105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9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19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EFA28BD9-F2C6-2B98-D771-7B08B46F6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1322" y="3698223"/>
            <a:ext cx="2291518" cy="2385161"/>
          </a:xfrm>
          <a:prstGeom prst="rect">
            <a:avLst/>
          </a:prstGeom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3A78399-62DF-8236-EB26-C425FE5650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576504"/>
              </p:ext>
            </p:extLst>
          </p:nvPr>
        </p:nvGraphicFramePr>
        <p:xfrm>
          <a:off x="2976939" y="1637504"/>
          <a:ext cx="8746436" cy="410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7541">
                  <a:extLst>
                    <a:ext uri="{9D8B030D-6E8A-4147-A177-3AD203B41FA5}">
                      <a16:colId xmlns:a16="http://schemas.microsoft.com/office/drawing/2014/main" val="1464158552"/>
                    </a:ext>
                  </a:extLst>
                </a:gridCol>
                <a:gridCol w="1000773">
                  <a:extLst>
                    <a:ext uri="{9D8B030D-6E8A-4147-A177-3AD203B41FA5}">
                      <a16:colId xmlns:a16="http://schemas.microsoft.com/office/drawing/2014/main" val="2689495141"/>
                    </a:ext>
                  </a:extLst>
                </a:gridCol>
                <a:gridCol w="3628122">
                  <a:extLst>
                    <a:ext uri="{9D8B030D-6E8A-4147-A177-3AD203B41FA5}">
                      <a16:colId xmlns:a16="http://schemas.microsoft.com/office/drawing/2014/main" val="2459065307"/>
                    </a:ext>
                  </a:extLst>
                </a:gridCol>
              </a:tblGrid>
              <a:tr h="410060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Production 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principalement l’hiver </a:t>
                      </a:r>
                      <a:endParaRPr lang="fr-FR" sz="16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Turbinage l’été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4447776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BB455E57-C1C3-2816-0563-8834CC045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389633"/>
              </p:ext>
            </p:extLst>
          </p:nvPr>
        </p:nvGraphicFramePr>
        <p:xfrm>
          <a:off x="3082045" y="2148133"/>
          <a:ext cx="874643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9072">
                  <a:extLst>
                    <a:ext uri="{9D8B030D-6E8A-4147-A177-3AD203B41FA5}">
                      <a16:colId xmlns:a16="http://schemas.microsoft.com/office/drawing/2014/main" val="1464158552"/>
                    </a:ext>
                  </a:extLst>
                </a:gridCol>
                <a:gridCol w="969242">
                  <a:extLst>
                    <a:ext uri="{9D8B030D-6E8A-4147-A177-3AD203B41FA5}">
                      <a16:colId xmlns:a16="http://schemas.microsoft.com/office/drawing/2014/main" val="2689495141"/>
                    </a:ext>
                  </a:extLst>
                </a:gridCol>
                <a:gridCol w="3628122">
                  <a:extLst>
                    <a:ext uri="{9D8B030D-6E8A-4147-A177-3AD203B41FA5}">
                      <a16:colId xmlns:a16="http://schemas.microsoft.com/office/drawing/2014/main" val="2459065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Maintenance des aménagements programmée l’été </a:t>
                      </a:r>
                      <a:endParaRPr lang="fr-FR" sz="16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Disponibilité des usines l’été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008913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2857AF77-A5D5-6866-2B9D-04955C87E1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732133"/>
              </p:ext>
            </p:extLst>
          </p:nvPr>
        </p:nvGraphicFramePr>
        <p:xfrm>
          <a:off x="2882349" y="2825317"/>
          <a:ext cx="8990491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2224">
                  <a:extLst>
                    <a:ext uri="{9D8B030D-6E8A-4147-A177-3AD203B41FA5}">
                      <a16:colId xmlns:a16="http://schemas.microsoft.com/office/drawing/2014/main" val="1464158552"/>
                    </a:ext>
                  </a:extLst>
                </a:gridCol>
                <a:gridCol w="998908">
                  <a:extLst>
                    <a:ext uri="{9D8B030D-6E8A-4147-A177-3AD203B41FA5}">
                      <a16:colId xmlns:a16="http://schemas.microsoft.com/office/drawing/2014/main" val="2689495141"/>
                    </a:ext>
                  </a:extLst>
                </a:gridCol>
                <a:gridCol w="3729359">
                  <a:extLst>
                    <a:ext uri="{9D8B030D-6E8A-4147-A177-3AD203B41FA5}">
                      <a16:colId xmlns:a16="http://schemas.microsoft.com/office/drawing/2014/main" val="24590653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Nécessite des lacs remplis pour l’hiver </a:t>
                      </a:r>
                      <a:endParaRPr lang="fr-FR" sz="16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Mobilisation des lacs jusqu’à l’automne</a:t>
                      </a:r>
                      <a:endParaRPr lang="fr-FR" sz="16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371189"/>
                  </a:ext>
                </a:extLst>
              </a:tr>
            </a:tbl>
          </a:graphicData>
        </a:graphic>
      </p:graphicFrame>
      <p:sp>
        <p:nvSpPr>
          <p:cNvPr id="13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-203822" y="-344378"/>
            <a:ext cx="12359958" cy="1365982"/>
          </a:xfrm>
        </p:spPr>
        <p:txBody>
          <a:bodyPr vert="horz" lIns="608479" tIns="465307" rIns="0" bIns="45720" rtlCol="0">
            <a:normAutofit/>
          </a:bodyPr>
          <a:lstStyle/>
          <a:p>
            <a:pPr>
              <a:lnSpc>
                <a:spcPct val="70000"/>
              </a:lnSpc>
            </a:pPr>
            <a:r>
              <a:rPr lang="fr-FR" sz="2784" dirty="0">
                <a:solidFill>
                  <a:srgbClr val="FF9900"/>
                </a:solidFill>
              </a:rPr>
              <a:t>EDF Hydro en Occitanie : </a:t>
            </a:r>
          </a:p>
          <a:p>
            <a:pPr>
              <a:lnSpc>
                <a:spcPct val="70000"/>
              </a:lnSpc>
            </a:pPr>
            <a:r>
              <a:rPr lang="fr-FR" sz="2784" dirty="0">
                <a:solidFill>
                  <a:srgbClr val="FF9900"/>
                </a:solidFill>
              </a:rPr>
              <a:t>				Une forte contribution au soutien d’étiage</a:t>
            </a:r>
            <a:endParaRPr lang="fr-FR" sz="2784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FE3E32B-8422-4C7E-AB49-256F0242A966}"/>
              </a:ext>
            </a:extLst>
          </p:cNvPr>
          <p:cNvSpPr/>
          <p:nvPr/>
        </p:nvSpPr>
        <p:spPr>
          <a:xfrm>
            <a:off x="318607" y="73431"/>
            <a:ext cx="11156088" cy="863499"/>
          </a:xfrm>
          <a:prstGeom prst="rect">
            <a:avLst/>
          </a:prstGeom>
          <a:solidFill>
            <a:srgbClr val="1057C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Quelles conséquences opérationnelles pour EDF 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F90A69-A1BC-F558-C343-D6B2BE71F72D}"/>
              </a:ext>
            </a:extLst>
          </p:cNvPr>
          <p:cNvSpPr/>
          <p:nvPr/>
        </p:nvSpPr>
        <p:spPr>
          <a:xfrm>
            <a:off x="715617" y="3793761"/>
            <a:ext cx="8706679" cy="2194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rgbClr val="FF86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savoir-faire pour la gestion énergétique qui sert la gestion de l’eau :  </a:t>
            </a:r>
          </a:p>
          <a:p>
            <a:pPr marL="285744" indent="-285744">
              <a:buFont typeface="Wingdings" panose="05000000000000000000" pitchFamily="2" charset="2"/>
              <a:buChar char="ü"/>
            </a:pPr>
            <a:endParaRPr lang="fr-F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Prévisions des apports en eau 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(neige, pluie) et en débits par des experts hydrologues et prévisionnistes pour gérer la « flexibilité de l’hydrologie »</a:t>
            </a:r>
          </a:p>
          <a:p>
            <a:endParaRPr lang="fr-F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4" indent="-285744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Optimisation du remplissage des retenues</a:t>
            </a: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notamment en prenant en compte les effets du changement climatique : avance de la fonte / planning de maintenance</a:t>
            </a:r>
          </a:p>
        </p:txBody>
      </p:sp>
      <p:pic>
        <p:nvPicPr>
          <p:cNvPr id="1025" name="Picture 1" descr="Texte de remplacement généré par une machine :&#10;e">
            <a:extLst>
              <a:ext uri="{FF2B5EF4-FFF2-40B4-BE49-F238E27FC236}">
                <a16:creationId xmlns:a16="http://schemas.microsoft.com/office/drawing/2014/main" id="{C7FAB839-6A91-7A52-A864-B01C9A1C4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816" y="1626188"/>
            <a:ext cx="422869" cy="339408"/>
          </a:xfrm>
          <a:prstGeom prst="rect">
            <a:avLst/>
          </a:prstGeom>
          <a:noFill/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CA7C679-E42C-C4F5-433D-75ACD33FFC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4" b="94403" l="9494" r="89557">
                        <a14:foregroundMark x1="20253" y1="94776" x2="20253" y2="94776"/>
                        <a14:foregroundMark x1="27848" y1="76119" x2="27848" y2="76119"/>
                        <a14:foregroundMark x1="36392" y1="64179" x2="36392" y2="64179"/>
                        <a14:foregroundMark x1="69620" y1="75373" x2="69620" y2="75373"/>
                        <a14:foregroundMark x1="78165" y1="94776" x2="78165" y2="94776"/>
                        <a14:foregroundMark x1="71203" y1="4104" x2="71203" y2="41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9790" y="2167106"/>
            <a:ext cx="475895" cy="403607"/>
          </a:xfrm>
          <a:prstGeom prst="rect">
            <a:avLst/>
          </a:prstGeom>
          <a:noFill/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72CEDE1-B56E-5063-38D2-3D9A43ED6A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3631" y="2735616"/>
            <a:ext cx="520731" cy="487493"/>
          </a:xfrm>
          <a:prstGeom prst="rect">
            <a:avLst/>
          </a:prstGeom>
          <a:noFill/>
        </p:spPr>
      </p:pic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5F6E8BD5-9451-D750-EAF8-3800078D45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708480"/>
              </p:ext>
            </p:extLst>
          </p:nvPr>
        </p:nvGraphicFramePr>
        <p:xfrm>
          <a:off x="3269974" y="1223328"/>
          <a:ext cx="835881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1015">
                  <a:extLst>
                    <a:ext uri="{9D8B030D-6E8A-4147-A177-3AD203B41FA5}">
                      <a16:colId xmlns:a16="http://schemas.microsoft.com/office/drawing/2014/main" val="1464158552"/>
                    </a:ext>
                  </a:extLst>
                </a:gridCol>
                <a:gridCol w="1050465">
                  <a:extLst>
                    <a:ext uri="{9D8B030D-6E8A-4147-A177-3AD203B41FA5}">
                      <a16:colId xmlns:a16="http://schemas.microsoft.com/office/drawing/2014/main" val="2689495141"/>
                    </a:ext>
                  </a:extLst>
                </a:gridCol>
                <a:gridCol w="3467331">
                  <a:extLst>
                    <a:ext uri="{9D8B030D-6E8A-4147-A177-3AD203B41FA5}">
                      <a16:colId xmlns:a16="http://schemas.microsoft.com/office/drawing/2014/main" val="2459065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1057C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Hydroélectricité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Soutien d’étiage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0032030"/>
                  </a:ext>
                </a:extLst>
              </a:tr>
            </a:tbl>
          </a:graphicData>
        </a:graphic>
      </p:graphicFrame>
      <p:pic>
        <p:nvPicPr>
          <p:cNvPr id="7" name="Image 6" descr="Une image contenant montagne, plein air, barrage, eau&#10;&#10;Le contenu généré par l’IA peut être incorrect.">
            <a:extLst>
              <a:ext uri="{FF2B5EF4-FFF2-40B4-BE49-F238E27FC236}">
                <a16:creationId xmlns:a16="http://schemas.microsoft.com/office/drawing/2014/main" id="{7460DFCF-C4A5-E819-7E72-67B16D7D0DE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52" y="1223328"/>
            <a:ext cx="3078096" cy="204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ein air, ciel, eau, sol&#10;&#10;Description générée automatiquement">
            <a:extLst>
              <a:ext uri="{FF2B5EF4-FFF2-40B4-BE49-F238E27FC236}">
                <a16:creationId xmlns:a16="http://schemas.microsoft.com/office/drawing/2014/main" id="{F2868C6D-1437-4976-AF1D-08AAA190C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3811"/>
            <a:ext cx="12191999" cy="68541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89B54C-9DEF-4F55-9F89-61C2D99946A8}"/>
              </a:ext>
            </a:extLst>
          </p:cNvPr>
          <p:cNvSpPr/>
          <p:nvPr/>
        </p:nvSpPr>
        <p:spPr>
          <a:xfrm>
            <a:off x="44822" y="24250"/>
            <a:ext cx="6148951" cy="1521087"/>
          </a:xfrm>
          <a:prstGeom prst="rect">
            <a:avLst/>
          </a:prstGeom>
          <a:solidFill>
            <a:srgbClr val="1057C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87" b="1" dirty="0">
              <a:solidFill>
                <a:schemeClr val="bg1"/>
              </a:solidFill>
            </a:endParaRPr>
          </a:p>
          <a:p>
            <a:pPr algn="ctr"/>
            <a:r>
              <a:rPr lang="fr-F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La Garonne à Toulouse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le 20 sept 2022 à 15h</a:t>
            </a:r>
          </a:p>
          <a:p>
            <a:pPr algn="ctr"/>
            <a:endParaRPr lang="fr-FR" sz="2187" b="1" dirty="0">
              <a:solidFill>
                <a:schemeClr val="bg1"/>
              </a:solidFill>
            </a:endParaRPr>
          </a:p>
          <a:p>
            <a:pPr algn="ctr"/>
            <a:r>
              <a:rPr lang="fr-FR" sz="2187" b="1" dirty="0">
                <a:solidFill>
                  <a:schemeClr val="bg1"/>
                </a:solidFill>
              </a:rPr>
              <a:t>28 m3/s - plus bas débit de 2022</a:t>
            </a:r>
          </a:p>
          <a:p>
            <a:pPr algn="ctr"/>
            <a:endParaRPr lang="fr-FR" sz="2187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66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lein air, ciel, eau, rivière&#10;&#10;Description générée automatiquement">
            <a:extLst>
              <a:ext uri="{FF2B5EF4-FFF2-40B4-BE49-F238E27FC236}">
                <a16:creationId xmlns:a16="http://schemas.microsoft.com/office/drawing/2014/main" id="{AE7B213A-0F3F-4CFB-8EEF-D6F903B20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CAAEDC-76B6-4EAC-8C82-1CAE78609CC6}"/>
              </a:ext>
            </a:extLst>
          </p:cNvPr>
          <p:cNvSpPr/>
          <p:nvPr/>
        </p:nvSpPr>
        <p:spPr>
          <a:xfrm>
            <a:off x="44822" y="24250"/>
            <a:ext cx="6148951" cy="1521087"/>
          </a:xfrm>
          <a:prstGeom prst="rect">
            <a:avLst/>
          </a:prstGeom>
          <a:solidFill>
            <a:srgbClr val="1057C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87" b="1" dirty="0">
              <a:solidFill>
                <a:schemeClr val="bg1"/>
              </a:solidFill>
            </a:endParaRPr>
          </a:p>
          <a:p>
            <a:pPr algn="ctr"/>
            <a:r>
              <a:rPr lang="fr-F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La Garonne à Toulouse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le 20 sept 2022 à 15h</a:t>
            </a:r>
          </a:p>
          <a:p>
            <a:pPr algn="ctr"/>
            <a:endParaRPr lang="fr-FR" sz="2187" b="1" dirty="0">
              <a:solidFill>
                <a:schemeClr val="bg1"/>
              </a:solidFill>
            </a:endParaRPr>
          </a:p>
          <a:p>
            <a:pPr algn="ctr"/>
            <a:r>
              <a:rPr lang="fr-FR" sz="2187" b="1" dirty="0">
                <a:solidFill>
                  <a:schemeClr val="bg1"/>
                </a:solidFill>
              </a:rPr>
              <a:t>28 m3/s - plus bas débit de 2022</a:t>
            </a:r>
          </a:p>
          <a:p>
            <a:pPr algn="ctr"/>
            <a:endParaRPr lang="fr-FR" sz="2187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65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318607" y="1432981"/>
            <a:ext cx="10143653" cy="2620859"/>
          </a:xfrm>
          <a:prstGeom prst="rect">
            <a:avLst/>
          </a:prstGeom>
        </p:spPr>
        <p:txBody>
          <a:bodyPr>
            <a:noAutofit/>
          </a:bodyPr>
          <a:lstStyle>
            <a:lvl1pPr marL="228623" indent="-228623" algn="l" defTabSz="9144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69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46" lvl="1" indent="0">
              <a:lnSpc>
                <a:spcPct val="120000"/>
              </a:lnSpc>
              <a:spcBef>
                <a:spcPts val="0"/>
              </a:spcBef>
              <a:spcAft>
                <a:spcPts val="1193"/>
              </a:spcAft>
              <a:buNone/>
            </a:pP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 </a:t>
            </a:r>
            <a:r>
              <a:rPr lang="fr-FR" sz="2000" b="1" dirty="0">
                <a:solidFill>
                  <a:srgbClr val="1057C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sécheresse exceptionnelle l’été 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qui a conduit à des déstockages d’eau historiques et des observations de grandes tensions sur le territoire </a:t>
            </a:r>
            <a:r>
              <a:rPr lang="fr-F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fr-F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84250" lvl="1" indent="-228600">
              <a:lnSpc>
                <a:spcPct val="120000"/>
              </a:lnSpc>
              <a:spcBef>
                <a:spcPts val="0"/>
              </a:spcBef>
              <a:spcAft>
                <a:spcPts val="1193"/>
              </a:spcAft>
              <a:buFont typeface="Wingdings" panose="05000000000000000000" pitchFamily="2" charset="2"/>
              <a:buChar char="§"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Aveyron :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conflit d’usages entre tourisme et eau potable </a:t>
            </a:r>
          </a:p>
          <a:p>
            <a:pPr marL="984250" lvl="1" indent="-228600">
              <a:lnSpc>
                <a:spcPct val="120000"/>
              </a:lnSpc>
              <a:spcBef>
                <a:spcPts val="0"/>
              </a:spcBef>
              <a:spcAft>
                <a:spcPts val="1193"/>
              </a:spcAft>
              <a:buFont typeface="Wingdings" panose="05000000000000000000" pitchFamily="2" charset="2"/>
              <a:buChar char="§"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Aude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: arbitrage par l’Etat sur des lâchers pour les sports d’eaux vives</a:t>
            </a:r>
          </a:p>
          <a:p>
            <a:pPr marL="984250" lvl="1" indent="-228600">
              <a:lnSpc>
                <a:spcPct val="120000"/>
              </a:lnSpc>
              <a:spcBef>
                <a:spcPts val="0"/>
              </a:spcBef>
              <a:spcAft>
                <a:spcPts val="1193"/>
              </a:spcAft>
              <a:buFont typeface="Wingdings" panose="05000000000000000000" pitchFamily="2" charset="2"/>
              <a:buChar char="§"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Garonne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: une adaptation des contrats pour répondre aux besoins intenses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A85F77-A145-443F-A59C-E6BA17E9E59D}"/>
              </a:ext>
            </a:extLst>
          </p:cNvPr>
          <p:cNvSpPr/>
          <p:nvPr/>
        </p:nvSpPr>
        <p:spPr>
          <a:xfrm>
            <a:off x="318607" y="73431"/>
            <a:ext cx="11156088" cy="863499"/>
          </a:xfrm>
          <a:prstGeom prst="rect">
            <a:avLst/>
          </a:prstGeom>
          <a:solidFill>
            <a:srgbClr val="1057C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2022, un été préfigurateur de 2050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967F8CB-4173-B511-5210-C4D0A248D3EB}"/>
              </a:ext>
            </a:extLst>
          </p:cNvPr>
          <p:cNvSpPr txBox="1"/>
          <p:nvPr/>
        </p:nvSpPr>
        <p:spPr>
          <a:xfrm>
            <a:off x="681433" y="3894406"/>
            <a:ext cx="941924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4583" lvl="1" indent="0">
              <a:buNone/>
            </a:pPr>
            <a:endParaRPr lang="fr-FR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5" lvl="1">
              <a:buNone/>
            </a:pPr>
            <a:r>
              <a:rPr lang="fr-F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 dans un contexte de </a:t>
            </a:r>
            <a:r>
              <a:rPr lang="fr-FR" sz="20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risque sur l’approvisionnement en énergie </a:t>
            </a:r>
            <a:r>
              <a:rPr lang="fr-F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pour l’hiver suivant (guerre en Ukraine, corrosion sous contrainte du nucléaire) qui aurait dû, au contraire, conduire EDF à constituer des stocks en prévision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BBFFDF0-4285-0B7E-4A9C-1E9C734F0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0680" y="1774974"/>
            <a:ext cx="1969400" cy="1475150"/>
          </a:xfrm>
          <a:prstGeom prst="rect">
            <a:avLst/>
          </a:prstGeom>
          <a:ln>
            <a:noFill/>
          </a:ln>
        </p:spPr>
      </p:pic>
      <p:pic>
        <p:nvPicPr>
          <p:cNvPr id="3" name="Image 2" descr="Une image contenant plein air, Loisir de plein air, récréation, eau&#10;&#10;Description générée automatiquement">
            <a:extLst>
              <a:ext uri="{FF2B5EF4-FFF2-40B4-BE49-F238E27FC236}">
                <a16:creationId xmlns:a16="http://schemas.microsoft.com/office/drawing/2014/main" id="{DB796622-EC48-8DEF-7894-536C8D6F97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0680" y="3664634"/>
            <a:ext cx="1961780" cy="134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2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1AF4BB55-7DBB-4230-AF5D-A6F4AFF090AE}"/>
              </a:ext>
            </a:extLst>
          </p:cNvPr>
          <p:cNvSpPr txBox="1"/>
          <p:nvPr/>
        </p:nvSpPr>
        <p:spPr>
          <a:xfrm>
            <a:off x="2629773" y="3896309"/>
            <a:ext cx="4208772" cy="13700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179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Conserver la flexibilité de production apportée par l’hydroélectricité</a:t>
            </a:r>
          </a:p>
          <a:p>
            <a:r>
              <a:rPr lang="fr-F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Un enjeu national d’</a:t>
            </a:r>
            <a:r>
              <a:rPr lang="fr-FR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ATTENUATION du changement climatique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ACB900-30D9-4D77-805D-B969AAFAA1B5}"/>
              </a:ext>
            </a:extLst>
          </p:cNvPr>
          <p:cNvSpPr/>
          <p:nvPr/>
        </p:nvSpPr>
        <p:spPr>
          <a:xfrm>
            <a:off x="318605" y="73431"/>
            <a:ext cx="11614315" cy="863499"/>
          </a:xfrm>
          <a:prstGeom prst="rect">
            <a:avLst/>
          </a:prstGeom>
          <a:solidFill>
            <a:srgbClr val="1057C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Et demain ? 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2733012-3E87-48EC-9AD8-7896C74C3A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05" y="1132194"/>
            <a:ext cx="1413041" cy="1367054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7146B4F6-E380-41FF-A8F2-FBDE42B156E8}"/>
              </a:ext>
            </a:extLst>
          </p:cNvPr>
          <p:cNvSpPr txBox="1"/>
          <p:nvPr/>
        </p:nvSpPr>
        <p:spPr>
          <a:xfrm>
            <a:off x="2920754" y="2048801"/>
            <a:ext cx="86616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105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projets de développement de réserves complémentaires</a:t>
            </a:r>
            <a:r>
              <a:rPr lang="fr-FR" sz="1600" b="1" dirty="0">
                <a:solidFill>
                  <a:srgbClr val="105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sur des ouvrages EDF existants</a:t>
            </a:r>
            <a:b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Ex : réhausses de barrages, sur-remplissage par pompage</a:t>
            </a:r>
          </a:p>
        </p:txBody>
      </p:sp>
      <p:sp>
        <p:nvSpPr>
          <p:cNvPr id="11" name="Flèche : virage 10">
            <a:extLst>
              <a:ext uri="{FF2B5EF4-FFF2-40B4-BE49-F238E27FC236}">
                <a16:creationId xmlns:a16="http://schemas.microsoft.com/office/drawing/2014/main" id="{87A3E689-C917-4C9F-AFF2-239864DD02E7}"/>
              </a:ext>
            </a:extLst>
          </p:cNvPr>
          <p:cNvSpPr/>
          <p:nvPr/>
        </p:nvSpPr>
        <p:spPr>
          <a:xfrm flipV="1">
            <a:off x="2397004" y="1243006"/>
            <a:ext cx="372747" cy="345473"/>
          </a:xfrm>
          <a:prstGeom prst="bentArrow">
            <a:avLst/>
          </a:prstGeom>
          <a:solidFill>
            <a:srgbClr val="1057C8"/>
          </a:solidFill>
          <a:ln>
            <a:solidFill>
              <a:srgbClr val="105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91">
              <a:solidFill>
                <a:schemeClr val="tx1"/>
              </a:solidFill>
            </a:endParaRPr>
          </a:p>
        </p:txBody>
      </p:sp>
      <p:sp>
        <p:nvSpPr>
          <p:cNvPr id="12" name="Flèche : virage 11">
            <a:extLst>
              <a:ext uri="{FF2B5EF4-FFF2-40B4-BE49-F238E27FC236}">
                <a16:creationId xmlns:a16="http://schemas.microsoft.com/office/drawing/2014/main" id="{F369ABCF-58E8-4B94-88B9-D4FA9D39FCA9}"/>
              </a:ext>
            </a:extLst>
          </p:cNvPr>
          <p:cNvSpPr/>
          <p:nvPr/>
        </p:nvSpPr>
        <p:spPr>
          <a:xfrm flipV="1">
            <a:off x="2439693" y="2062322"/>
            <a:ext cx="372747" cy="345473"/>
          </a:xfrm>
          <a:prstGeom prst="bentArrow">
            <a:avLst/>
          </a:prstGeom>
          <a:solidFill>
            <a:srgbClr val="1057C8"/>
          </a:solidFill>
          <a:ln>
            <a:solidFill>
              <a:srgbClr val="105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91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F1A6032-982B-4F4B-0C27-31BBCE111A7E}"/>
              </a:ext>
            </a:extLst>
          </p:cNvPr>
          <p:cNvSpPr txBox="1"/>
          <p:nvPr/>
        </p:nvSpPr>
        <p:spPr>
          <a:xfrm>
            <a:off x="7745800" y="3894788"/>
            <a:ext cx="4187119" cy="1373085"/>
          </a:xfrm>
          <a:prstGeom prst="roundRect">
            <a:avLst>
              <a:gd name="adj" fmla="val 46938"/>
            </a:avLst>
          </a:prstGeom>
          <a:noFill/>
          <a:ln w="19050">
            <a:solidFill>
              <a:schemeClr val="tx1"/>
            </a:solidFill>
          </a:ln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Réaliser le soutien d’étiage à partir des réservoirs hydroélectriques </a:t>
            </a:r>
            <a:br>
              <a:rPr lang="fr-FR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Un enjeu local d’</a:t>
            </a:r>
            <a:r>
              <a:rPr lang="fr-FR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ADAPTATION au changement climatique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990D9C2-41DF-81C0-0C62-4C18314D6F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60" b="90148" l="10000" r="91500">
                        <a14:foregroundMark x1="91500" y1="53202" x2="91500" y2="53202"/>
                        <a14:foregroundMark x1="48500" y1="90148" x2="48500" y2="90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653" y="4040624"/>
            <a:ext cx="699114" cy="709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231E1FE-8BE8-E131-6CFF-A72EB815A77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29" y="4358753"/>
            <a:ext cx="1762590" cy="181991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A8B8B16-71AC-6112-9E04-A1465F481A6D}"/>
              </a:ext>
            </a:extLst>
          </p:cNvPr>
          <p:cNvSpPr txBox="1"/>
          <p:nvPr/>
        </p:nvSpPr>
        <p:spPr>
          <a:xfrm>
            <a:off x="2920754" y="1149413"/>
            <a:ext cx="86616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105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Mobilisation accrue des réservoirs mais qui restera limitée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car la ressource des réservoirs hydroélectriques n’est pas en adéquation avec les besoins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èche : droite 6">
            <a:hlinkClick r:id="rId7" action="ppaction://hlinksldjump"/>
            <a:extLst>
              <a:ext uri="{FF2B5EF4-FFF2-40B4-BE49-F238E27FC236}">
                <a16:creationId xmlns:a16="http://schemas.microsoft.com/office/drawing/2014/main" id="{7BE49176-454A-084C-BB8F-149C8C68B5B1}"/>
              </a:ext>
            </a:extLst>
          </p:cNvPr>
          <p:cNvSpPr/>
          <p:nvPr/>
        </p:nvSpPr>
        <p:spPr>
          <a:xfrm>
            <a:off x="11435003" y="1327132"/>
            <a:ext cx="350520" cy="455421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C628363-D9EE-2137-741E-98E9E720102D}"/>
              </a:ext>
            </a:extLst>
          </p:cNvPr>
          <p:cNvSpPr txBox="1"/>
          <p:nvPr/>
        </p:nvSpPr>
        <p:spPr>
          <a:xfrm>
            <a:off x="2878065" y="3123064"/>
            <a:ext cx="888584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105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solidFill>
                  <a:srgbClr val="105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nécessaire compensation des pertes de flexibilité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pour le système électrique engendrées par le soutien d’étiage  </a:t>
            </a:r>
            <a:endParaRPr lang="fr-FR" sz="16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èche : virage 9">
            <a:extLst>
              <a:ext uri="{FF2B5EF4-FFF2-40B4-BE49-F238E27FC236}">
                <a16:creationId xmlns:a16="http://schemas.microsoft.com/office/drawing/2014/main" id="{3808A9B1-3BD4-1B19-64EB-4DE7FC646F95}"/>
              </a:ext>
            </a:extLst>
          </p:cNvPr>
          <p:cNvSpPr/>
          <p:nvPr/>
        </p:nvSpPr>
        <p:spPr>
          <a:xfrm flipV="1">
            <a:off x="2397004" y="3104708"/>
            <a:ext cx="372747" cy="345473"/>
          </a:xfrm>
          <a:prstGeom prst="bentArrow">
            <a:avLst/>
          </a:prstGeom>
          <a:solidFill>
            <a:srgbClr val="1057C8"/>
          </a:solidFill>
          <a:ln>
            <a:solidFill>
              <a:srgbClr val="105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91">
              <a:solidFill>
                <a:schemeClr val="tx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DA5845E-5803-CE93-47BE-28E3877390B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604"/>
          <a:stretch/>
        </p:blipFill>
        <p:spPr>
          <a:xfrm>
            <a:off x="372684" y="2549608"/>
            <a:ext cx="1304881" cy="174436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B23674B-2742-6A05-3FDA-BA19D7BDADA3}"/>
              </a:ext>
            </a:extLst>
          </p:cNvPr>
          <p:cNvSpPr txBox="1"/>
          <p:nvPr/>
        </p:nvSpPr>
        <p:spPr>
          <a:xfrm>
            <a:off x="2323591" y="5627886"/>
            <a:ext cx="9286672" cy="1049106"/>
          </a:xfrm>
          <a:prstGeom prst="rect">
            <a:avLst/>
          </a:prstGeom>
          <a:solidFill>
            <a:srgbClr val="1057C8"/>
          </a:solidFill>
        </p:spPr>
        <p:txBody>
          <a:bodyPr wrap="square" lIns="108000" tIns="108000" rIns="108000" bIns="108000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mobilisation des réservoirs hydroélectriques en tant que levier d’adaptation au changement climatique : une solution qui ne peut être qu’une « brique » d’un mix global de solutions</a:t>
            </a:r>
            <a:endParaRPr lang="fr-FR" sz="1600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80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/>
      <p:bldP spid="12" grpId="0" animBg="1"/>
      <p:bldP spid="4" grpId="0" animBg="1"/>
      <p:bldP spid="3" grpId="0"/>
      <p:bldP spid="10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57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49107" y="1891561"/>
            <a:ext cx="943895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377">
              <a:defRPr/>
            </a:pPr>
            <a:r>
              <a:rPr lang="fr-FR" sz="4800" dirty="0">
                <a:solidFill>
                  <a:prstClr val="white"/>
                </a:solidFill>
                <a:latin typeface="EDF 2020 ExtraBold" panose="020B0903020203020204" pitchFamily="34" charset="0"/>
                <a:cs typeface="EDF 2020" panose="020B0503020203020204" pitchFamily="34" charset="0"/>
              </a:rPr>
              <a:t>Merci</a:t>
            </a:r>
            <a:endParaRPr lang="fr-FR" sz="4800" dirty="0">
              <a:solidFill>
                <a:prstClr val="white"/>
              </a:solidFill>
              <a:latin typeface="EDF 2020" panose="020B0503020203020204" pitchFamily="34" charset="0"/>
              <a:cs typeface="EDF 2020" panose="020B0503020203020204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132488" y="1947059"/>
            <a:ext cx="1080000" cy="1080000"/>
            <a:chOff x="1474560" y="4183848"/>
            <a:chExt cx="972000" cy="972000"/>
          </a:xfrm>
        </p:grpSpPr>
        <p:sp>
          <p:nvSpPr>
            <p:cNvPr id="6" name="Rectangle 5"/>
            <p:cNvSpPr/>
            <p:nvPr/>
          </p:nvSpPr>
          <p:spPr>
            <a:xfrm>
              <a:off x="1474560" y="4507848"/>
              <a:ext cx="648000" cy="64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fr-FR">
                <a:solidFill>
                  <a:prstClr val="white"/>
                </a:solidFill>
                <a:latin typeface="Work San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98560" y="4183848"/>
              <a:ext cx="648000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fr-FR">
                <a:solidFill>
                  <a:prstClr val="white"/>
                </a:solidFill>
                <a:latin typeface="Work San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798560" y="4507848"/>
              <a:ext cx="324000" cy="324000"/>
            </a:xfrm>
            <a:prstGeom prst="rect">
              <a:avLst/>
            </a:prstGeom>
            <a:solidFill>
              <a:srgbClr val="108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fr-FR">
                <a:solidFill>
                  <a:prstClr val="white"/>
                </a:solidFill>
                <a:latin typeface="Work Sans"/>
              </a:endParaRP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874E04E2-D4C6-D64C-A2D2-3B6C2BAFF6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056" y="6188365"/>
            <a:ext cx="924763" cy="535711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DF90838B-02F6-4031-BB21-89ED2EE83E4D}" type="slidenum">
              <a:rPr lang="fr-FR">
                <a:solidFill>
                  <a:prstClr val="black">
                    <a:tint val="75000"/>
                  </a:prstClr>
                </a:solidFill>
                <a:latin typeface="Work Sans"/>
              </a:rPr>
              <a:pPr defTabSz="914377">
                <a:defRPr/>
              </a:pPr>
              <a:t>16</a:t>
            </a:fld>
            <a:endParaRPr lang="fr-FR">
              <a:solidFill>
                <a:prstClr val="black">
                  <a:tint val="75000"/>
                </a:prstClr>
              </a:solidFill>
              <a:latin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932469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983284-47F8-F06D-6163-CFDDBBC34D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46A2696-4305-5F3E-92B0-08BBCBFCA8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241" y="972542"/>
            <a:ext cx="10344330" cy="5795961"/>
          </a:xfrm>
          <a:prstGeom prst="rect">
            <a:avLst/>
          </a:prstGeom>
        </p:spPr>
      </p:pic>
      <p:sp>
        <p:nvSpPr>
          <p:cNvPr id="2" name="Flèche : droite 1">
            <a:hlinkClick r:id="rId4" action="ppaction://hlinksldjump"/>
            <a:extLst>
              <a:ext uri="{FF2B5EF4-FFF2-40B4-BE49-F238E27FC236}">
                <a16:creationId xmlns:a16="http://schemas.microsoft.com/office/drawing/2014/main" id="{EC12F0D9-4C10-CBED-9CD0-0C9FCCAA2A05}"/>
              </a:ext>
            </a:extLst>
          </p:cNvPr>
          <p:cNvSpPr/>
          <p:nvPr/>
        </p:nvSpPr>
        <p:spPr>
          <a:xfrm flipH="1">
            <a:off x="169657" y="5591297"/>
            <a:ext cx="554355" cy="455421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65EFD0-76B4-6711-546D-1CF5E87438E6}"/>
              </a:ext>
            </a:extLst>
          </p:cNvPr>
          <p:cNvSpPr/>
          <p:nvPr/>
        </p:nvSpPr>
        <p:spPr>
          <a:xfrm>
            <a:off x="318605" y="59235"/>
            <a:ext cx="11614315" cy="863499"/>
          </a:xfrm>
          <a:prstGeom prst="rect">
            <a:avLst/>
          </a:prstGeom>
          <a:solidFill>
            <a:srgbClr val="1057C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Et demain ? </a:t>
            </a:r>
          </a:p>
        </p:txBody>
      </p:sp>
    </p:spTree>
    <p:extLst>
      <p:ext uri="{BB962C8B-B14F-4D97-AF65-F5344CB8AC3E}">
        <p14:creationId xmlns:p14="http://schemas.microsoft.com/office/powerpoint/2010/main" val="1053984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1485018-0D54-B1DD-57F6-0E44BBB580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91" y="832233"/>
            <a:ext cx="5767927" cy="5193534"/>
          </a:xfrm>
          <a:prstGeom prst="rect">
            <a:avLst/>
          </a:prstGeom>
          <a:ln w="95250">
            <a:solidFill>
              <a:srgbClr val="1057C8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503ED7-BAEB-4272-879C-4F09D61CEAB9}"/>
              </a:ext>
            </a:extLst>
          </p:cNvPr>
          <p:cNvSpPr/>
          <p:nvPr/>
        </p:nvSpPr>
        <p:spPr>
          <a:xfrm>
            <a:off x="6406889" y="703378"/>
            <a:ext cx="2786960" cy="1870728"/>
          </a:xfrm>
          <a:prstGeom prst="rect">
            <a:avLst/>
          </a:prstGeom>
          <a:noFill/>
          <a:ln w="79375">
            <a:solidFill>
              <a:srgbClr val="108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9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07AF16-876C-40FF-B9C5-9A2042BD5C8E}"/>
              </a:ext>
            </a:extLst>
          </p:cNvPr>
          <p:cNvSpPr/>
          <p:nvPr/>
        </p:nvSpPr>
        <p:spPr>
          <a:xfrm>
            <a:off x="-946" y="5156300"/>
            <a:ext cx="2687614" cy="1738936"/>
          </a:xfrm>
          <a:prstGeom prst="rect">
            <a:avLst/>
          </a:prstGeom>
          <a:solidFill>
            <a:schemeClr val="bg1"/>
          </a:solidFill>
          <a:ln w="79375">
            <a:solidFill>
              <a:srgbClr val="108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90"/>
          </a:p>
        </p:txBody>
      </p:sp>
      <p:sp>
        <p:nvSpPr>
          <p:cNvPr id="3" name="ZoneTexte 2"/>
          <p:cNvSpPr txBox="1"/>
          <p:nvPr/>
        </p:nvSpPr>
        <p:spPr>
          <a:xfrm>
            <a:off x="6113317" y="2650882"/>
            <a:ext cx="6078683" cy="192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190500">
              <a:buFont typeface="Wingdings" panose="05000000000000000000" pitchFamily="2" charset="2"/>
              <a:buChar char="§"/>
            </a:pPr>
            <a:r>
              <a:rPr lang="fr-FR" sz="1790" b="1" dirty="0">
                <a:ln w="0"/>
                <a:solidFill>
                  <a:srgbClr val="1057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~ </a:t>
            </a:r>
            <a:r>
              <a:rPr lang="fr-FR" sz="2386" b="1" dirty="0">
                <a:ln w="0"/>
                <a:solidFill>
                  <a:srgbClr val="1057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1 000 </a:t>
            </a:r>
            <a:r>
              <a:rPr lang="fr-FR" sz="179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salariés (Exploitation, Maintenance, Ingénierie…)</a:t>
            </a:r>
            <a:endParaRPr lang="fr-FR" sz="79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2575" indent="-190500">
              <a:buFont typeface="Wingdings" panose="05000000000000000000" pitchFamily="2" charset="2"/>
              <a:buChar char="§"/>
            </a:pPr>
            <a:r>
              <a:rPr lang="fr-FR" sz="179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2386" b="1" dirty="0">
                <a:ln w="0"/>
                <a:solidFill>
                  <a:srgbClr val="1057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182</a:t>
            </a:r>
            <a:r>
              <a:rPr lang="fr-FR" sz="179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centrales</a:t>
            </a:r>
          </a:p>
          <a:p>
            <a:pPr marL="282575" indent="-190500">
              <a:buFont typeface="Wingdings" panose="05000000000000000000" pitchFamily="2" charset="2"/>
              <a:buChar char="§"/>
            </a:pPr>
            <a:r>
              <a:rPr lang="fr-FR" sz="179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179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Puissance installée : </a:t>
            </a:r>
            <a:r>
              <a:rPr lang="fr-FR" sz="2386" b="1" dirty="0">
                <a:ln w="0"/>
                <a:solidFill>
                  <a:srgbClr val="1057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~</a:t>
            </a:r>
            <a:r>
              <a:rPr lang="fr-FR" sz="179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2386" b="1" dirty="0">
                <a:ln w="0"/>
                <a:solidFill>
                  <a:srgbClr val="1057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GW </a:t>
            </a:r>
            <a:r>
              <a:rPr lang="fr-FR" sz="179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fr-FR" sz="179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 panose="05050102010706020507" pitchFamily="18" charset="2"/>
              </a:rPr>
              <a:t> </a:t>
            </a:r>
            <a:r>
              <a:rPr lang="fr-FR" sz="179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30% du parc France)</a:t>
            </a:r>
          </a:p>
          <a:p>
            <a:pPr marL="282575" indent="-190500">
              <a:buFont typeface="Wingdings" panose="05000000000000000000" pitchFamily="2" charset="2"/>
              <a:buChar char="§"/>
            </a:pPr>
            <a:r>
              <a:rPr lang="fr-FR" sz="179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179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Production moyenne : </a:t>
            </a:r>
            <a:r>
              <a:rPr lang="fr-FR" sz="2386" b="1" dirty="0">
                <a:ln w="0"/>
                <a:solidFill>
                  <a:srgbClr val="1057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10 700 GWh </a:t>
            </a:r>
            <a:r>
              <a:rPr lang="fr-FR" sz="179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fr-FR" sz="179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Symbol" panose="05050102010706020507" pitchFamily="18" charset="2"/>
              </a:rPr>
              <a:t> 5,4 millions hab.)</a:t>
            </a:r>
            <a:endParaRPr lang="fr-FR" sz="79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2575" indent="-190500">
              <a:buFont typeface="Wingdings" panose="05000000000000000000" pitchFamily="2" charset="2"/>
              <a:buChar char="§"/>
            </a:pPr>
            <a:r>
              <a:rPr lang="fr-FR" sz="179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179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Volume utile total : </a:t>
            </a:r>
            <a:r>
              <a:rPr lang="fr-FR" sz="2386" b="1" dirty="0">
                <a:ln w="0"/>
                <a:solidFill>
                  <a:srgbClr val="1057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2 300 Mm</a:t>
            </a:r>
            <a:r>
              <a:rPr lang="fr-FR" sz="2386" b="1" baseline="30000" dirty="0">
                <a:ln w="0"/>
                <a:solidFill>
                  <a:srgbClr val="1057C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fr-FR" sz="1790" b="1" baseline="30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cxnSp>
        <p:nvCxnSpPr>
          <p:cNvPr id="7" name="Connecteur droit avec flèche 6"/>
          <p:cNvCxnSpPr>
            <a:cxnSpLocks/>
            <a:stCxn id="2" idx="1"/>
          </p:cNvCxnSpPr>
          <p:nvPr/>
        </p:nvCxnSpPr>
        <p:spPr>
          <a:xfrm flipH="1">
            <a:off x="4400046" y="1638742"/>
            <a:ext cx="2006843" cy="1096127"/>
          </a:xfrm>
          <a:prstGeom prst="straightConnector1">
            <a:avLst/>
          </a:prstGeom>
          <a:ln w="63500">
            <a:solidFill>
              <a:srgbClr val="108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31" y="5156299"/>
            <a:ext cx="2615710" cy="1738936"/>
          </a:xfrm>
          <a:prstGeom prst="rect">
            <a:avLst/>
          </a:prstGeom>
        </p:spPr>
      </p:pic>
      <p:cxnSp>
        <p:nvCxnSpPr>
          <p:cNvPr id="12" name="Connecteur droit avec flèche 11"/>
          <p:cNvCxnSpPr>
            <a:cxnSpLocks/>
            <a:stCxn id="19" idx="0"/>
          </p:cNvCxnSpPr>
          <p:nvPr/>
        </p:nvCxnSpPr>
        <p:spPr>
          <a:xfrm flipV="1">
            <a:off x="1342861" y="4921912"/>
            <a:ext cx="619289" cy="234388"/>
          </a:xfrm>
          <a:prstGeom prst="straightConnector1">
            <a:avLst/>
          </a:prstGeom>
          <a:ln w="63500">
            <a:solidFill>
              <a:srgbClr val="108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356" y="4876101"/>
            <a:ext cx="2953781" cy="1963687"/>
          </a:xfrm>
          <a:prstGeom prst="rect">
            <a:avLst/>
          </a:prstGeom>
        </p:spPr>
      </p:pic>
      <p:cxnSp>
        <p:nvCxnSpPr>
          <p:cNvPr id="20" name="Connecteur droit avec flèche 19"/>
          <p:cNvCxnSpPr>
            <a:cxnSpLocks/>
            <a:stCxn id="16" idx="1"/>
          </p:cNvCxnSpPr>
          <p:nvPr/>
        </p:nvCxnSpPr>
        <p:spPr>
          <a:xfrm flipH="1" flipV="1">
            <a:off x="4629467" y="3549933"/>
            <a:ext cx="1673966" cy="2295866"/>
          </a:xfrm>
          <a:prstGeom prst="straightConnector1">
            <a:avLst/>
          </a:prstGeom>
          <a:ln w="63500">
            <a:solidFill>
              <a:srgbClr val="108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CA6A53B6-6C5E-4ACB-B64F-6EAA133FB7ED}"/>
              </a:ext>
            </a:extLst>
          </p:cNvPr>
          <p:cNvSpPr txBox="1"/>
          <p:nvPr/>
        </p:nvSpPr>
        <p:spPr>
          <a:xfrm>
            <a:off x="9355570" y="987666"/>
            <a:ext cx="2351220" cy="642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90" b="1" i="1" dirty="0"/>
              <a:t>STEP de Montézic (12)</a:t>
            </a:r>
          </a:p>
          <a:p>
            <a:r>
              <a:rPr lang="fr-FR" sz="1790" b="1" i="1" dirty="0">
                <a:solidFill>
                  <a:srgbClr val="1057C8"/>
                </a:solidFill>
              </a:rPr>
              <a:t>900 MW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1334A0E-03BF-4BCC-93A8-960ABBC9BE88}"/>
              </a:ext>
            </a:extLst>
          </p:cNvPr>
          <p:cNvSpPr txBox="1"/>
          <p:nvPr/>
        </p:nvSpPr>
        <p:spPr>
          <a:xfrm>
            <a:off x="9355570" y="5546720"/>
            <a:ext cx="2551616" cy="642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90" b="1" i="1" dirty="0"/>
              <a:t>Centrale du Pouget  (12)</a:t>
            </a:r>
          </a:p>
          <a:p>
            <a:r>
              <a:rPr lang="fr-FR" sz="1790" b="1" i="1" dirty="0">
                <a:solidFill>
                  <a:srgbClr val="1057C8"/>
                </a:solidFill>
              </a:rPr>
              <a:t>500 MW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2D52AA7-3A71-4D0B-AFD5-626026EB3BFE}"/>
              </a:ext>
            </a:extLst>
          </p:cNvPr>
          <p:cNvSpPr txBox="1"/>
          <p:nvPr/>
        </p:nvSpPr>
        <p:spPr>
          <a:xfrm>
            <a:off x="2752954" y="6189332"/>
            <a:ext cx="2851204" cy="642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90" b="1" i="1" dirty="0"/>
              <a:t>Centrale de </a:t>
            </a:r>
            <a:r>
              <a:rPr lang="fr-FR" sz="1790" b="1" i="1" dirty="0" err="1"/>
              <a:t>Pragnères</a:t>
            </a:r>
            <a:r>
              <a:rPr lang="fr-FR" sz="1790" b="1" i="1" dirty="0"/>
              <a:t>  (65)</a:t>
            </a:r>
          </a:p>
          <a:p>
            <a:r>
              <a:rPr lang="fr-FR" sz="1790" b="1" i="1" dirty="0">
                <a:solidFill>
                  <a:srgbClr val="1057C8"/>
                </a:solidFill>
              </a:rPr>
              <a:t>180 MW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6688EF-434D-4C26-9372-2E4D7F472139}"/>
              </a:ext>
            </a:extLst>
          </p:cNvPr>
          <p:cNvSpPr/>
          <p:nvPr/>
        </p:nvSpPr>
        <p:spPr>
          <a:xfrm>
            <a:off x="6303433" y="4860206"/>
            <a:ext cx="2953781" cy="1971185"/>
          </a:xfrm>
          <a:prstGeom prst="rect">
            <a:avLst/>
          </a:prstGeom>
          <a:noFill/>
          <a:ln w="79375">
            <a:solidFill>
              <a:srgbClr val="108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9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5554D4-F3BF-4547-AFF8-211C7E23285C}"/>
              </a:ext>
            </a:extLst>
          </p:cNvPr>
          <p:cNvSpPr/>
          <p:nvPr/>
        </p:nvSpPr>
        <p:spPr>
          <a:xfrm>
            <a:off x="344269" y="17169"/>
            <a:ext cx="11156088" cy="863498"/>
          </a:xfrm>
          <a:prstGeom prst="rect">
            <a:avLst/>
          </a:prstGeom>
          <a:solidFill>
            <a:srgbClr val="1057C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100" b="1" dirty="0">
                <a:solidFill>
                  <a:schemeClr val="bg1"/>
                </a:solidFill>
                <a:latin typeface="Arial Black" panose="020B0A04020102020204" pitchFamily="34" charset="0"/>
              </a:rPr>
              <a:t>EDF Hydro dans le Grand Sud-Ouest, un enjeu énergétique d’importance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6889" y="703378"/>
            <a:ext cx="2786960" cy="185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46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423851" y="1434780"/>
            <a:ext cx="11344297" cy="2441846"/>
          </a:xfrm>
          <a:prstGeom prst="rect">
            <a:avLst/>
          </a:prstGeom>
        </p:spPr>
        <p:txBody>
          <a:bodyPr>
            <a:normAutofit/>
          </a:bodyPr>
          <a:lstStyle>
            <a:lvl1pPr marL="228623" indent="-228623" algn="l" defTabSz="9144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69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spécificité de l’énergie électrique : elle ne se stocke pas !</a:t>
            </a:r>
            <a:b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 chaque instant, le gestionnaire du réseau électrique (RTE) doit assurer l’équilibre :</a:t>
            </a:r>
          </a:p>
          <a:p>
            <a:pPr marL="0" indent="0"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2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fr-FR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fr-FR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Consommation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5865" y="3876626"/>
            <a:ext cx="1432895" cy="1104250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296BAF0-AB7A-FDF9-3BA2-190C05709D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F0A710-3D88-933C-C231-773180D6D7C0}"/>
              </a:ext>
            </a:extLst>
          </p:cNvPr>
          <p:cNvSpPr/>
          <p:nvPr/>
        </p:nvSpPr>
        <p:spPr>
          <a:xfrm>
            <a:off x="344269" y="17169"/>
            <a:ext cx="11156088" cy="863498"/>
          </a:xfrm>
          <a:prstGeom prst="rect">
            <a:avLst/>
          </a:prstGeom>
          <a:solidFill>
            <a:srgbClr val="1057C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Rôle de l’hydroélectricité </a:t>
            </a:r>
          </a:p>
        </p:txBody>
      </p:sp>
    </p:spTree>
    <p:extLst>
      <p:ext uri="{BB962C8B-B14F-4D97-AF65-F5344CB8AC3E}">
        <p14:creationId xmlns:p14="http://schemas.microsoft.com/office/powerpoint/2010/main" val="268016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535437" y="1287296"/>
            <a:ext cx="11344297" cy="2441846"/>
          </a:xfrm>
          <a:prstGeom prst="rect">
            <a:avLst/>
          </a:prstGeom>
        </p:spPr>
        <p:txBody>
          <a:bodyPr>
            <a:normAutofit/>
          </a:bodyPr>
          <a:lstStyle>
            <a:lvl1pPr marL="228623" indent="-228623" algn="l" defTabSz="9144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69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386" dirty="0">
                <a:latin typeface="Arial" panose="020B0604020202020204" pitchFamily="34" charset="0"/>
                <a:cs typeface="Arial" panose="020B0604020202020204" pitchFamily="34" charset="0"/>
              </a:rPr>
              <a:t>Cas d’une variation de la </a:t>
            </a:r>
            <a:r>
              <a:rPr lang="fr-FR" sz="2386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consommation</a:t>
            </a:r>
            <a:endParaRPr lang="fr-FR" sz="238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Ex : pointes du matin et du soir, creux des week-end, variation hiver / été</a:t>
            </a:r>
            <a:br>
              <a:rPr lang="fr-FR" sz="2386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98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sz="198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sz="198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sz="198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sz="198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FR" sz="19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0304" y="1142431"/>
            <a:ext cx="979163" cy="754585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296BAF0-AB7A-FDF9-3BA2-190C05709D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F0A710-3D88-933C-C231-773180D6D7C0}"/>
              </a:ext>
            </a:extLst>
          </p:cNvPr>
          <p:cNvSpPr/>
          <p:nvPr/>
        </p:nvSpPr>
        <p:spPr>
          <a:xfrm>
            <a:off x="344269" y="17169"/>
            <a:ext cx="11156088" cy="863498"/>
          </a:xfrm>
          <a:prstGeom prst="rect">
            <a:avLst/>
          </a:prstGeom>
          <a:solidFill>
            <a:srgbClr val="1057C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Rôle de l’hydroélectricité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78B1BF8-4F7A-3CB1-854C-1C090D5A02E2}"/>
              </a:ext>
            </a:extLst>
          </p:cNvPr>
          <p:cNvSpPr txBox="1"/>
          <p:nvPr/>
        </p:nvSpPr>
        <p:spPr>
          <a:xfrm>
            <a:off x="8549342" y="3474209"/>
            <a:ext cx="2429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Pic de consommation </a:t>
            </a:r>
            <a:b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le 14/01/2022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89CB99A-0C14-01E5-1AF1-8DDEF84A33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7490" y="2397021"/>
            <a:ext cx="7461852" cy="347749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EB7753B-DB91-3EDB-B1BA-EC9BF61EEEAF}"/>
              </a:ext>
            </a:extLst>
          </p:cNvPr>
          <p:cNvSpPr txBox="1"/>
          <p:nvPr/>
        </p:nvSpPr>
        <p:spPr>
          <a:xfrm>
            <a:off x="8913887" y="1914872"/>
            <a:ext cx="32274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1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fr-FR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fr-FR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Consommation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613D00D-2330-1D64-CDFC-5DA59427E517}"/>
              </a:ext>
            </a:extLst>
          </p:cNvPr>
          <p:cNvSpPr txBox="1"/>
          <p:nvPr/>
        </p:nvSpPr>
        <p:spPr>
          <a:xfrm>
            <a:off x="453739" y="4005252"/>
            <a:ext cx="605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10EAB32-14BE-DFD5-FB9B-4459C7199E13}"/>
              </a:ext>
            </a:extLst>
          </p:cNvPr>
          <p:cNvSpPr txBox="1"/>
          <p:nvPr/>
        </p:nvSpPr>
        <p:spPr>
          <a:xfrm>
            <a:off x="1126626" y="6522007"/>
            <a:ext cx="817245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i="1" dirty="0">
                <a:latin typeface="Arial" panose="020B0604020202020204" pitchFamily="34" charset="0"/>
                <a:cs typeface="Arial" panose="020B0604020202020204" pitchFamily="34" charset="0"/>
              </a:rPr>
              <a:t>Source : https://www.rte-france.com/eco2mix/la-production-delectricite-par-filiere</a:t>
            </a:r>
          </a:p>
        </p:txBody>
      </p:sp>
    </p:spTree>
    <p:extLst>
      <p:ext uri="{BB962C8B-B14F-4D97-AF65-F5344CB8AC3E}">
        <p14:creationId xmlns:p14="http://schemas.microsoft.com/office/powerpoint/2010/main" val="2498697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535437" y="1287296"/>
            <a:ext cx="8013905" cy="99690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23" indent="-228623" algn="l" defTabSz="9144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69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386" dirty="0">
                <a:latin typeface="Arial" panose="020B0604020202020204" pitchFamily="34" charset="0"/>
                <a:cs typeface="Arial" panose="020B0604020202020204" pitchFamily="34" charset="0"/>
              </a:rPr>
              <a:t>Cas d’une variation de la </a:t>
            </a:r>
            <a:r>
              <a:rPr lang="fr-FR" sz="2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</a:t>
            </a:r>
          </a:p>
          <a:p>
            <a:pPr marL="0" indent="0">
              <a:buNone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Ex : arrêt d’une centrale nucléaire, perte d’une ligne de transport haute tension, intermittence des énergies renouvelables</a:t>
            </a:r>
            <a:endParaRPr lang="fr-FR" sz="19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9864" y="1142431"/>
            <a:ext cx="979163" cy="754585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296BAF0-AB7A-FDF9-3BA2-190C05709D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F0A710-3D88-933C-C231-773180D6D7C0}"/>
              </a:ext>
            </a:extLst>
          </p:cNvPr>
          <p:cNvSpPr/>
          <p:nvPr/>
        </p:nvSpPr>
        <p:spPr>
          <a:xfrm>
            <a:off x="344269" y="17169"/>
            <a:ext cx="11156088" cy="863498"/>
          </a:xfrm>
          <a:prstGeom prst="rect">
            <a:avLst/>
          </a:prstGeom>
          <a:solidFill>
            <a:srgbClr val="1057C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Rôle de l’hydroélectricité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EB7753B-DB91-3EDB-B1BA-EC9BF61EEEAF}"/>
              </a:ext>
            </a:extLst>
          </p:cNvPr>
          <p:cNvSpPr txBox="1"/>
          <p:nvPr/>
        </p:nvSpPr>
        <p:spPr>
          <a:xfrm>
            <a:off x="8866179" y="1914872"/>
            <a:ext cx="3325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r-FR" sz="1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fr-FR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fr-FR" sz="1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Consommation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286141B-E78E-E49F-C597-39F7BAA75FF3}"/>
              </a:ext>
            </a:extLst>
          </p:cNvPr>
          <p:cNvSpPr txBox="1"/>
          <p:nvPr/>
        </p:nvSpPr>
        <p:spPr>
          <a:xfrm>
            <a:off x="9077685" y="3926017"/>
            <a:ext cx="1934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Pic éolien le 01/01/2025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2C6E783-C956-4BFE-8039-DF7BF2ABEAC4}"/>
              </a:ext>
            </a:extLst>
          </p:cNvPr>
          <p:cNvSpPr txBox="1"/>
          <p:nvPr/>
        </p:nvSpPr>
        <p:spPr>
          <a:xfrm>
            <a:off x="999280" y="6541151"/>
            <a:ext cx="817245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i="1" dirty="0">
                <a:latin typeface="Arial" panose="020B0604020202020204" pitchFamily="34" charset="0"/>
                <a:cs typeface="Arial" panose="020B0604020202020204" pitchFamily="34" charset="0"/>
              </a:rPr>
              <a:t>Source : https://www.rte-france.com/eco2mix/la-production-delectricite-par-filiere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71DF66D-9CB5-0BE9-CF0E-13D045C627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921"/>
          <a:stretch/>
        </p:blipFill>
        <p:spPr>
          <a:xfrm>
            <a:off x="1410930" y="2646295"/>
            <a:ext cx="8006771" cy="314421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15E9E4B-0778-CFF1-FD3F-6D264B4AE62A}"/>
              </a:ext>
            </a:extLst>
          </p:cNvPr>
          <p:cNvSpPr txBox="1"/>
          <p:nvPr/>
        </p:nvSpPr>
        <p:spPr>
          <a:xfrm>
            <a:off x="805001" y="4049127"/>
            <a:ext cx="605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</a:p>
        </p:txBody>
      </p:sp>
    </p:spTree>
    <p:extLst>
      <p:ext uri="{BB962C8B-B14F-4D97-AF65-F5344CB8AC3E}">
        <p14:creationId xmlns:p14="http://schemas.microsoft.com/office/powerpoint/2010/main" val="4013302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344269" y="1265849"/>
            <a:ext cx="11156088" cy="470411"/>
          </a:xfrm>
          <a:prstGeom prst="rect">
            <a:avLst/>
          </a:prstGeom>
        </p:spPr>
        <p:txBody>
          <a:bodyPr>
            <a:noAutofit/>
          </a:bodyPr>
          <a:lstStyle>
            <a:lvl1pPr marL="228623" indent="-228623" algn="l" defTabSz="9144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69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1193"/>
              </a:spcBef>
              <a:buFont typeface="Wingdings" panose="05000000000000000000" pitchFamily="2" charset="2"/>
              <a:buChar char="§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La sûreté du système électrique français nécessite des </a:t>
            </a:r>
            <a:r>
              <a:rPr lang="fr-FR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moyens de production flexibles </a:t>
            </a:r>
          </a:p>
          <a:p>
            <a:pPr lvl="1">
              <a:buFont typeface="Wingdings" panose="05000000000000000000" pitchFamily="2" charset="2"/>
              <a:buChar char="à"/>
            </a:pPr>
            <a:endParaRPr lang="fr-FR" sz="1800" b="1" dirty="0">
              <a:solidFill>
                <a:srgbClr val="4F9E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E93EC8-21D4-7D1A-7575-76540E9B5AAC}"/>
              </a:ext>
            </a:extLst>
          </p:cNvPr>
          <p:cNvSpPr/>
          <p:nvPr/>
        </p:nvSpPr>
        <p:spPr>
          <a:xfrm>
            <a:off x="344269" y="17169"/>
            <a:ext cx="11156088" cy="863498"/>
          </a:xfrm>
          <a:prstGeom prst="rect">
            <a:avLst/>
          </a:prstGeom>
          <a:solidFill>
            <a:srgbClr val="1057C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Rôle de l’hydroélectricité 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0BFF5C4-C51A-F4A0-6E69-76E0C41D6B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620E86F-C199-69EC-DD57-755DA979D909}"/>
              </a:ext>
            </a:extLst>
          </p:cNvPr>
          <p:cNvSpPr txBox="1"/>
          <p:nvPr/>
        </p:nvSpPr>
        <p:spPr>
          <a:xfrm>
            <a:off x="1509260" y="5693155"/>
            <a:ext cx="9173479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L="457246" lvl="1" indent="0">
              <a:buNone/>
            </a:pP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L’hydroélectricité, un levier d</a:t>
            </a: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’atténuation du changement climatique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4F7E0A-DDFF-1CBD-60D1-09C8DA8B3550}"/>
              </a:ext>
            </a:extLst>
          </p:cNvPr>
          <p:cNvSpPr txBox="1">
            <a:spLocks/>
          </p:cNvSpPr>
          <p:nvPr/>
        </p:nvSpPr>
        <p:spPr>
          <a:xfrm>
            <a:off x="344269" y="4019737"/>
            <a:ext cx="11156088" cy="1224925"/>
          </a:xfrm>
          <a:prstGeom prst="rect">
            <a:avLst/>
          </a:prstGeom>
        </p:spPr>
        <p:txBody>
          <a:bodyPr>
            <a:noAutofit/>
          </a:bodyPr>
          <a:lstStyle>
            <a:lvl1pPr marL="228623" indent="-228623" algn="l" defTabSz="9144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69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1193"/>
              </a:spcBef>
              <a:buFont typeface="Wingdings" panose="05000000000000000000" pitchFamily="2" charset="2"/>
              <a:buChar char="§"/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Une énergie </a:t>
            </a:r>
            <a:r>
              <a:rPr lang="fr-FR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doublement renouvelable </a:t>
            </a:r>
          </a:p>
          <a:p>
            <a:pPr marL="1081088" lvl="1" indent="-176213">
              <a:lnSpc>
                <a:spcPct val="100000"/>
              </a:lnSpc>
              <a:spcBef>
                <a:spcPts val="1193"/>
              </a:spcBef>
              <a:buFont typeface="Wingdings" panose="05000000000000000000" pitchFamily="2" charset="2"/>
              <a:buChar char="ü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Production d’une </a:t>
            </a:r>
            <a:r>
              <a:rPr lang="fr-FR" sz="1800" b="1" dirty="0">
                <a:solidFill>
                  <a:srgbClr val="105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énergie renouvelable souveraine et stockable</a:t>
            </a:r>
          </a:p>
          <a:p>
            <a:pPr marL="1081088" lvl="1" indent="-176213">
              <a:lnSpc>
                <a:spcPct val="100000"/>
              </a:lnSpc>
              <a:spcBef>
                <a:spcPts val="1193"/>
              </a:spcBef>
              <a:buFont typeface="Wingdings" panose="05000000000000000000" pitchFamily="2" charset="2"/>
              <a:buChar char="ü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Favorise </a:t>
            </a:r>
            <a:r>
              <a:rPr lang="fr-FR" sz="1800" b="1" dirty="0">
                <a:solidFill>
                  <a:srgbClr val="105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l’intégration des nouvelles énergies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renouvelables intermittentes</a:t>
            </a:r>
            <a:endParaRPr lang="fr-FR" sz="1800" b="1" dirty="0">
              <a:solidFill>
                <a:srgbClr val="4F9E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C23BD3B9-E648-AD2A-214A-05AEE4CF8287}"/>
              </a:ext>
            </a:extLst>
          </p:cNvPr>
          <p:cNvSpPr txBox="1">
            <a:spLocks/>
          </p:cNvSpPr>
          <p:nvPr/>
        </p:nvSpPr>
        <p:spPr>
          <a:xfrm>
            <a:off x="344269" y="2037584"/>
            <a:ext cx="11156088" cy="1769103"/>
          </a:xfrm>
          <a:prstGeom prst="rect">
            <a:avLst/>
          </a:prstGeom>
        </p:spPr>
        <p:txBody>
          <a:bodyPr>
            <a:noAutofit/>
          </a:bodyPr>
          <a:lstStyle>
            <a:lvl1pPr marL="228623" indent="-228623" algn="l" defTabSz="9144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69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1193"/>
              </a:spcBef>
              <a:buFont typeface="Wingdings" panose="05000000000000000000" pitchFamily="2" charset="2"/>
              <a:buChar char="§"/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L’hydroélectricité, un « pompier » du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réseau électrique, qui joue un rôle majeur dans la </a:t>
            </a:r>
            <a:r>
              <a:rPr lang="fr-FR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énergétique </a:t>
            </a: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081088" lvl="1" indent="-176213">
              <a:lnSpc>
                <a:spcPct val="100000"/>
              </a:lnSpc>
              <a:spcBef>
                <a:spcPts val="1193"/>
              </a:spcBef>
              <a:buFont typeface="Wingdings" panose="05000000000000000000" pitchFamily="2" charset="2"/>
              <a:buChar char="ü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b="1" dirty="0">
                <a:solidFill>
                  <a:srgbClr val="105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PPE</a:t>
            </a:r>
            <a:r>
              <a:rPr lang="fr-FR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: +1,5 GW de STEP à l’horizon 2035</a:t>
            </a:r>
          </a:p>
          <a:p>
            <a:pPr marL="1081088" lvl="1" indent="-176213">
              <a:lnSpc>
                <a:spcPct val="100000"/>
              </a:lnSpc>
              <a:spcBef>
                <a:spcPts val="1193"/>
              </a:spcBef>
              <a:buFont typeface="Wingdings" panose="05000000000000000000" pitchFamily="2" charset="2"/>
              <a:buChar char="ü"/>
            </a:pP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b="1" dirty="0">
                <a:solidFill>
                  <a:srgbClr val="105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Scénarios des futurs énergétiques 2050 de RTE </a:t>
            </a:r>
            <a:r>
              <a:rPr lang="fr-FR" sz="1800" dirty="0">
                <a:latin typeface="Arial" panose="020B0604020202020204" pitchFamily="34" charset="0"/>
                <a:cs typeface="Arial" panose="020B0604020202020204" pitchFamily="34" charset="0"/>
              </a:rPr>
              <a:t>appellent de la flexibilité quel que soit le scénario</a:t>
            </a:r>
          </a:p>
        </p:txBody>
      </p:sp>
    </p:spTree>
    <p:extLst>
      <p:ext uri="{BB962C8B-B14F-4D97-AF65-F5344CB8AC3E}">
        <p14:creationId xmlns:p14="http://schemas.microsoft.com/office/powerpoint/2010/main" val="408342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A8FC3C8-D377-D0C2-0D61-84576E52F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4167" y="1579793"/>
            <a:ext cx="5165251" cy="314921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C05921-B959-5377-847F-B98FF72197D9}"/>
              </a:ext>
            </a:extLst>
          </p:cNvPr>
          <p:cNvSpPr/>
          <p:nvPr/>
        </p:nvSpPr>
        <p:spPr>
          <a:xfrm>
            <a:off x="8237418" y="4839404"/>
            <a:ext cx="3237277" cy="1127771"/>
          </a:xfrm>
          <a:prstGeom prst="rect">
            <a:avLst/>
          </a:prstGeom>
          <a:solidFill>
            <a:srgbClr val="1057C8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2/3 des concessions hydroélectriques d’EDF servent déjà ces autres usages</a:t>
            </a:r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6EBB79A-3EAC-05F1-A403-A6AB4AF01B56}"/>
              </a:ext>
            </a:extLst>
          </p:cNvPr>
          <p:cNvSpPr/>
          <p:nvPr/>
        </p:nvSpPr>
        <p:spPr>
          <a:xfrm>
            <a:off x="398738" y="3799307"/>
            <a:ext cx="2507312" cy="1732165"/>
          </a:xfrm>
          <a:prstGeom prst="rect">
            <a:avLst/>
          </a:prstGeom>
          <a:noFill/>
          <a:ln w="63500">
            <a:solidFill>
              <a:srgbClr val="108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9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Image 52" descr="Une image contenant plein air, Loisir de plein air, récréation, eau&#10;&#10;Description générée automatiquement">
            <a:extLst>
              <a:ext uri="{FF2B5EF4-FFF2-40B4-BE49-F238E27FC236}">
                <a16:creationId xmlns:a16="http://schemas.microsoft.com/office/drawing/2014/main" id="{3ED4E8BD-9513-ED2E-53E9-A6065F113B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39" y="3826162"/>
            <a:ext cx="2427267" cy="166433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E563709-6128-49FF-AFB2-938803F46D9A}"/>
              </a:ext>
            </a:extLst>
          </p:cNvPr>
          <p:cNvSpPr/>
          <p:nvPr/>
        </p:nvSpPr>
        <p:spPr>
          <a:xfrm>
            <a:off x="318607" y="73431"/>
            <a:ext cx="11156088" cy="863499"/>
          </a:xfrm>
          <a:prstGeom prst="rect">
            <a:avLst/>
          </a:prstGeom>
          <a:solidFill>
            <a:srgbClr val="1057C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Le multi-usage de l’eau par EDF Hydro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D169AC2-939F-099D-39A1-D9C546F73B9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7ED1F3"/>
              </a:clrFrom>
              <a:clrTo>
                <a:srgbClr val="7ED1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961" y="4055730"/>
            <a:ext cx="454687" cy="330519"/>
          </a:xfrm>
          <a:prstGeom prst="rect">
            <a:avLst/>
          </a:prstGeom>
          <a:ln>
            <a:noFill/>
          </a:ln>
        </p:spPr>
      </p:pic>
      <p:pic>
        <p:nvPicPr>
          <p:cNvPr id="8" name="Picture 11" descr="C:\Users\J11456\Downloads\noun_702.png">
            <a:extLst>
              <a:ext uri="{FF2B5EF4-FFF2-40B4-BE49-F238E27FC236}">
                <a16:creationId xmlns:a16="http://schemas.microsoft.com/office/drawing/2014/main" id="{33347245-D5F4-8EDE-CD4E-4A9BB4B8B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4025" y="4585619"/>
            <a:ext cx="474287" cy="47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C:\Users\J11456\Downloads\noun_798368_cc.png">
            <a:extLst>
              <a:ext uri="{FF2B5EF4-FFF2-40B4-BE49-F238E27FC236}">
                <a16:creationId xmlns:a16="http://schemas.microsoft.com/office/drawing/2014/main" id="{1C1191F9-A4C5-819C-BC20-90DB31488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4700" y="4650241"/>
            <a:ext cx="469840" cy="40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5">
            <a:extLst>
              <a:ext uri="{FF2B5EF4-FFF2-40B4-BE49-F238E27FC236}">
                <a16:creationId xmlns:a16="http://schemas.microsoft.com/office/drawing/2014/main" id="{5B7E221D-87FE-1280-E489-D2931623E8B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1670" y="4787279"/>
            <a:ext cx="739591" cy="30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19">
            <a:extLst>
              <a:ext uri="{FF2B5EF4-FFF2-40B4-BE49-F238E27FC236}">
                <a16:creationId xmlns:a16="http://schemas.microsoft.com/office/drawing/2014/main" id="{CA9C8EA7-18A4-DB9F-A3D0-7CB9050F81D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6962" y="4658332"/>
            <a:ext cx="542465" cy="43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C2B364DC-195A-D793-EA40-BDC52417130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16" b="94785" l="10000" r="92121">
                        <a14:foregroundMark x1="68788" y1="81902" x2="68788" y2="81902"/>
                        <a14:foregroundMark x1="68788" y1="88650" x2="68788" y2="88650"/>
                        <a14:foregroundMark x1="68788" y1="95092" x2="68788" y2="95092"/>
                        <a14:foregroundMark x1="59091" y1="35890" x2="59091" y2="35890"/>
                        <a14:foregroundMark x1="51818" y1="28221" x2="51818" y2="28221"/>
                        <a14:foregroundMark x1="28788" y1="31902" x2="28788" y2="31902"/>
                        <a14:foregroundMark x1="24242" y1="36196" x2="24242" y2="36196"/>
                        <a14:foregroundMark x1="21515" y1="23313" x2="21515" y2="23313"/>
                        <a14:foregroundMark x1="53333" y1="15031" x2="53333" y2="15031"/>
                        <a14:foregroundMark x1="79697" y1="21779" x2="79697" y2="21779"/>
                        <a14:foregroundMark x1="76970" y1="15337" x2="76970" y2="15337"/>
                        <a14:foregroundMark x1="82727" y1="13497" x2="82727" y2="13497"/>
                        <a14:foregroundMark x1="88788" y1="15644" x2="88788" y2="15644"/>
                        <a14:foregroundMark x1="92121" y1="21779" x2="92121" y2="21779"/>
                        <a14:foregroundMark x1="89091" y1="29448" x2="89091" y2="29448"/>
                        <a14:foregroundMark x1="82121" y1="32209" x2="82121" y2="32209"/>
                        <a14:foregroundMark x1="75455" y1="28834" x2="75455" y2="28834"/>
                        <a14:foregroundMark x1="73333" y1="21472" x2="73333" y2="21472"/>
                        <a14:foregroundMark x1="75455" y1="39877" x2="75455" y2="398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5361" y="1856744"/>
            <a:ext cx="666755" cy="658672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E02F8F81-D41A-0CA6-E61A-7CF22F775B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1920" y="1121627"/>
            <a:ext cx="2505191" cy="1876476"/>
          </a:xfrm>
          <a:prstGeom prst="rect">
            <a:avLst/>
          </a:prstGeom>
          <a:ln>
            <a:noFill/>
          </a:ln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27FAD46D-B194-E12F-872F-84226F1645AB}"/>
              </a:ext>
            </a:extLst>
          </p:cNvPr>
          <p:cNvSpPr/>
          <p:nvPr/>
        </p:nvSpPr>
        <p:spPr>
          <a:xfrm>
            <a:off x="9281120" y="1079988"/>
            <a:ext cx="2555992" cy="1918116"/>
          </a:xfrm>
          <a:prstGeom prst="rect">
            <a:avLst/>
          </a:prstGeom>
          <a:noFill/>
          <a:ln w="63500">
            <a:solidFill>
              <a:srgbClr val="108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9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74745AE5-3461-451C-6557-1EF32DE9D4A7}"/>
              </a:ext>
            </a:extLst>
          </p:cNvPr>
          <p:cNvSpPr txBox="1"/>
          <p:nvPr/>
        </p:nvSpPr>
        <p:spPr>
          <a:xfrm>
            <a:off x="3250982" y="5466717"/>
            <a:ext cx="3237276" cy="1231106"/>
          </a:xfrm>
          <a:prstGeom prst="rect">
            <a:avLst/>
          </a:prstGeom>
          <a:ln w="57150">
            <a:solidFill>
              <a:srgbClr val="1089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5226" algn="ctr">
              <a:spcBef>
                <a:spcPts val="1193"/>
              </a:spcBef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Lâchers d’eau pour l’</a:t>
            </a:r>
            <a:r>
              <a:rPr lang="fr-FR" sz="1600" b="1" dirty="0">
                <a:solidFill>
                  <a:srgbClr val="105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eau potable, l’irrigation, l’industrie et les milieux naturels</a:t>
            </a:r>
          </a:p>
          <a:p>
            <a:pPr marL="85226" algn="ctr">
              <a:spcBef>
                <a:spcPts val="1193"/>
              </a:spcBef>
            </a:pPr>
            <a:r>
              <a:rPr lang="fr-FR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soutien d’étiage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70A029A-CDFA-77E4-E2A0-874BD1EC62AC}"/>
              </a:ext>
            </a:extLst>
          </p:cNvPr>
          <p:cNvSpPr txBox="1"/>
          <p:nvPr/>
        </p:nvSpPr>
        <p:spPr>
          <a:xfrm>
            <a:off x="510278" y="4954452"/>
            <a:ext cx="2317359" cy="6129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5226" algn="ctr">
              <a:spcBef>
                <a:spcPts val="1193"/>
              </a:spcBef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Lâchers d’eau pour les </a:t>
            </a:r>
            <a:r>
              <a:rPr lang="fr-FR" sz="1600" b="1" dirty="0">
                <a:solidFill>
                  <a:srgbClr val="105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sports d’eaux vives </a:t>
            </a:r>
            <a:endParaRPr lang="fr-FR" b="1" dirty="0">
              <a:solidFill>
                <a:srgbClr val="1057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1FC2E713-5B39-77E7-FE1C-17C542370D9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222" y="1140763"/>
            <a:ext cx="2287651" cy="1620741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431768E9-08AA-A1E1-0F24-5AFE0091E629}"/>
              </a:ext>
            </a:extLst>
          </p:cNvPr>
          <p:cNvSpPr/>
          <p:nvPr/>
        </p:nvSpPr>
        <p:spPr>
          <a:xfrm>
            <a:off x="2158222" y="1111626"/>
            <a:ext cx="2287651" cy="1620743"/>
          </a:xfrm>
          <a:prstGeom prst="rect">
            <a:avLst/>
          </a:prstGeom>
          <a:noFill/>
          <a:ln w="63500">
            <a:solidFill>
              <a:srgbClr val="108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9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2228784-EE4C-3688-48F0-48B58C5B70A1}"/>
              </a:ext>
            </a:extLst>
          </p:cNvPr>
          <p:cNvSpPr txBox="1"/>
          <p:nvPr/>
        </p:nvSpPr>
        <p:spPr>
          <a:xfrm>
            <a:off x="2101485" y="2113585"/>
            <a:ext cx="2472493" cy="6469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5226">
              <a:spcBef>
                <a:spcPts val="1193"/>
              </a:spcBef>
            </a:pP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d’eau </a:t>
            </a:r>
            <a:r>
              <a:rPr lang="fr-FR" sz="1400" dirty="0">
                <a:solidFill>
                  <a:srgbClr val="105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la </a:t>
            </a:r>
            <a:r>
              <a:rPr lang="fr-FR" sz="1600" b="1" dirty="0">
                <a:solidFill>
                  <a:srgbClr val="105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lutte contre les incendies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588AF1D-4A68-CCD9-7434-249744219DAC}"/>
              </a:ext>
            </a:extLst>
          </p:cNvPr>
          <p:cNvSpPr txBox="1"/>
          <p:nvPr/>
        </p:nvSpPr>
        <p:spPr>
          <a:xfrm>
            <a:off x="9584003" y="2413338"/>
            <a:ext cx="2287651" cy="6469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Cote estivale 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 </a:t>
            </a: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tourisme</a:t>
            </a:r>
            <a:endParaRPr lang="fr-FR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52502764-07DF-80D8-015D-12D66EF078C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667" b="92000" l="9474" r="89474">
                        <a14:foregroundMark x1="50526" y1="93333" x2="50526" y2="93333"/>
                        <a14:foregroundMark x1="49474" y1="52000" x2="49474" y2="52000"/>
                        <a14:foregroundMark x1="46316" y1="6667" x2="46316" y2="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038" y="3623507"/>
            <a:ext cx="382985" cy="302357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97ACA98-2A8C-80EA-1FFE-B11C7796C46D}"/>
              </a:ext>
            </a:extLst>
          </p:cNvPr>
          <p:cNvCxnSpPr>
            <a:cxnSpLocks/>
            <a:stCxn id="33" idx="3"/>
            <a:endCxn id="39" idx="1"/>
          </p:cNvCxnSpPr>
          <p:nvPr/>
        </p:nvCxnSpPr>
        <p:spPr>
          <a:xfrm flipV="1">
            <a:off x="7992116" y="2039046"/>
            <a:ext cx="1289004" cy="147034"/>
          </a:xfrm>
          <a:prstGeom prst="line">
            <a:avLst/>
          </a:prstGeom>
          <a:solidFill>
            <a:schemeClr val="bg1"/>
          </a:solidFill>
          <a:ln w="63500">
            <a:solidFill>
              <a:srgbClr val="108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07BD05F5-1C95-9457-6055-963A242ACF06}"/>
              </a:ext>
            </a:extLst>
          </p:cNvPr>
          <p:cNvCxnSpPr>
            <a:cxnSpLocks/>
            <a:endCxn id="51" idx="3"/>
          </p:cNvCxnSpPr>
          <p:nvPr/>
        </p:nvCxnSpPr>
        <p:spPr>
          <a:xfrm flipH="1" flipV="1">
            <a:off x="4445873" y="1921998"/>
            <a:ext cx="2235945" cy="264082"/>
          </a:xfrm>
          <a:prstGeom prst="line">
            <a:avLst/>
          </a:prstGeom>
          <a:solidFill>
            <a:schemeClr val="bg1"/>
          </a:solidFill>
          <a:ln w="63500">
            <a:solidFill>
              <a:srgbClr val="108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1C026955-6462-56FF-2E89-3AE76A7800CF}"/>
              </a:ext>
            </a:extLst>
          </p:cNvPr>
          <p:cNvCxnSpPr>
            <a:cxnSpLocks/>
          </p:cNvCxnSpPr>
          <p:nvPr/>
        </p:nvCxnSpPr>
        <p:spPr>
          <a:xfrm flipH="1">
            <a:off x="2906050" y="4247147"/>
            <a:ext cx="1900911" cy="101285"/>
          </a:xfrm>
          <a:prstGeom prst="line">
            <a:avLst/>
          </a:prstGeom>
          <a:solidFill>
            <a:schemeClr val="bg1"/>
          </a:solidFill>
          <a:ln w="63500">
            <a:solidFill>
              <a:srgbClr val="108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A575F318-105F-1F40-1CFA-E1E9D03EB69F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4573978" y="5135133"/>
            <a:ext cx="295642" cy="331584"/>
          </a:xfrm>
          <a:prstGeom prst="line">
            <a:avLst/>
          </a:prstGeom>
          <a:solidFill>
            <a:schemeClr val="bg1"/>
          </a:solidFill>
          <a:ln w="63500">
            <a:solidFill>
              <a:srgbClr val="108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70922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5" grpId="0" animBg="1"/>
      <p:bldP spid="39" grpId="0" animBg="1"/>
      <p:bldP spid="46" grpId="0" animBg="1"/>
      <p:bldP spid="47" grpId="0" animBg="1"/>
      <p:bldP spid="51" grpId="0" animBg="1"/>
      <p:bldP spid="42" grpId="0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3700785" y="1265341"/>
            <a:ext cx="7794857" cy="5344044"/>
          </a:xfrm>
          <a:prstGeom prst="rect">
            <a:avLst/>
          </a:prstGeom>
        </p:spPr>
        <p:txBody>
          <a:bodyPr>
            <a:normAutofit/>
          </a:bodyPr>
          <a:lstStyle>
            <a:lvl1pPr marL="228623" indent="-228623" algn="l" defTabSz="914491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69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14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l" defTabSz="91449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193"/>
              </a:spcAft>
              <a:buFont typeface="Wingdings" panose="05000000000000000000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sz="1800" b="1" dirty="0">
                <a:solidFill>
                  <a:srgbClr val="105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déficit structurel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de ressource en eau qui </a:t>
            </a:r>
            <a:r>
              <a:rPr lang="fr-FR" sz="1800" b="1" dirty="0">
                <a:solidFill>
                  <a:srgbClr val="105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 s’accroître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avec le changement climatique.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fr-F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Un déficit estimé </a:t>
            </a:r>
            <a:r>
              <a:rPr lang="fr-FR" sz="1800" b="1" dirty="0">
                <a:solidFill>
                  <a:srgbClr val="105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aujourd’hui à 250 Mm</a:t>
            </a:r>
            <a:r>
              <a:rPr lang="fr-FR" sz="1800" b="1" baseline="30000" dirty="0">
                <a:solidFill>
                  <a:srgbClr val="105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1800" b="1" dirty="0">
                <a:solidFill>
                  <a:srgbClr val="105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et qui serait de </a:t>
            </a:r>
            <a:r>
              <a:rPr lang="fr-FR" sz="1800" b="1" dirty="0">
                <a:solidFill>
                  <a:srgbClr val="105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1 200 Mm</a:t>
            </a:r>
            <a:r>
              <a:rPr lang="fr-FR" sz="1800" b="1" baseline="30000" dirty="0">
                <a:solidFill>
                  <a:srgbClr val="105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1800" b="1" dirty="0">
                <a:solidFill>
                  <a:srgbClr val="105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d’ici 2050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sans action particulière</a:t>
            </a:r>
            <a:endParaRPr lang="fr-FR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4583" lvl="1" indent="0">
              <a:buNone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sz="1800" b="1" dirty="0">
                <a:solidFill>
                  <a:srgbClr val="105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enjeu crucial </a:t>
            </a:r>
            <a:endParaRPr lang="fr-FR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4583" lvl="1" indent="0">
              <a:buNone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   Eau potable       Agriculture        Industrie      Milieux aquatiques</a:t>
            </a:r>
          </a:p>
          <a:p>
            <a:pPr marL="909164" lvl="2" indent="0">
              <a:buNone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9164" lvl="2" indent="0">
              <a:buNone/>
            </a:pPr>
            <a:endParaRPr lang="fr-FR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9164" lvl="2" indent="0">
              <a:buNone/>
            </a:pPr>
            <a:endParaRPr lang="fr-FR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9164" lvl="2" indent="0">
              <a:buNone/>
            </a:pPr>
            <a:endParaRPr lang="fr-FR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9164" lvl="2" indent="0">
              <a:buNone/>
            </a:pPr>
            <a:endParaRPr lang="fr-FR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9164" lvl="2" indent="0">
              <a:buNone/>
            </a:pPr>
            <a:endParaRPr lang="fr-FR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9164" lvl="2" indent="0">
              <a:buNone/>
            </a:pPr>
            <a:endParaRPr lang="fr-FR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9164" lvl="2" indent="0">
              <a:buNone/>
            </a:pPr>
            <a:endParaRPr lang="fr-FR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9164" lvl="2" indent="0">
              <a:buNone/>
            </a:pPr>
            <a:endParaRPr lang="fr-FR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9164" lvl="2" indent="0">
              <a:buNone/>
            </a:pPr>
            <a:endParaRPr lang="fr-FR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9164" lvl="2" indent="0">
              <a:buNone/>
            </a:pPr>
            <a:endParaRPr lang="fr-FR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Une réponse </a:t>
            </a:r>
            <a:r>
              <a:rPr lang="fr-FR" sz="1800" b="1" dirty="0">
                <a:solidFill>
                  <a:srgbClr val="105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fr-FR" sz="1600" dirty="0">
                <a:solidFill>
                  <a:srgbClr val="1057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4583" lvl="1" indent="0">
              <a:buNone/>
            </a:pPr>
            <a:r>
              <a:rPr lang="fr-FR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br>
              <a:rPr lang="fr-FR" sz="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7BF47F-6B86-4839-B656-4303FEE5FD8C}"/>
              </a:ext>
            </a:extLst>
          </p:cNvPr>
          <p:cNvSpPr/>
          <p:nvPr/>
        </p:nvSpPr>
        <p:spPr>
          <a:xfrm>
            <a:off x="188748" y="5902170"/>
            <a:ext cx="2600173" cy="651332"/>
          </a:xfrm>
          <a:prstGeom prst="rect">
            <a:avLst/>
          </a:prstGeom>
          <a:solidFill>
            <a:srgbClr val="108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91" b="1" dirty="0">
                <a:latin typeface="Arial" panose="020B0604020202020204" pitchFamily="34" charset="0"/>
                <a:cs typeface="Arial" panose="020B0604020202020204" pitchFamily="34" charset="0"/>
              </a:rPr>
              <a:t>Economies et réutilisation des eaux</a:t>
            </a:r>
            <a:endParaRPr lang="fr-FR" sz="1791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6E6C65-7416-4AF4-94F7-FB7BCA0EFB81}"/>
              </a:ext>
            </a:extLst>
          </p:cNvPr>
          <p:cNvSpPr/>
          <p:nvPr/>
        </p:nvSpPr>
        <p:spPr>
          <a:xfrm>
            <a:off x="3188304" y="5902170"/>
            <a:ext cx="2600173" cy="651332"/>
          </a:xfrm>
          <a:prstGeom prst="rect">
            <a:avLst/>
          </a:prstGeom>
          <a:solidFill>
            <a:srgbClr val="108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91" b="1" dirty="0">
                <a:latin typeface="Arial" panose="020B0604020202020204" pitchFamily="34" charset="0"/>
                <a:cs typeface="Arial" panose="020B0604020202020204" pitchFamily="34" charset="0"/>
              </a:rPr>
              <a:t>Solutions fondées sur la nature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DA27E3-F21F-4B93-ADEF-2607293EFA1A}"/>
              </a:ext>
            </a:extLst>
          </p:cNvPr>
          <p:cNvSpPr/>
          <p:nvPr/>
        </p:nvSpPr>
        <p:spPr>
          <a:xfrm>
            <a:off x="6200459" y="5902170"/>
            <a:ext cx="2600173" cy="651332"/>
          </a:xfrm>
          <a:prstGeom prst="rect">
            <a:avLst/>
          </a:prstGeom>
          <a:solidFill>
            <a:srgbClr val="108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91" b="1" dirty="0">
                <a:latin typeface="Arial" panose="020B0604020202020204" pitchFamily="34" charset="0"/>
                <a:cs typeface="Arial" panose="020B0604020202020204" pitchFamily="34" charset="0"/>
              </a:rPr>
              <a:t>Création de nouvelles réserves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B17D3C-7629-4618-B297-5D4689ADA52C}"/>
              </a:ext>
            </a:extLst>
          </p:cNvPr>
          <p:cNvSpPr/>
          <p:nvPr/>
        </p:nvSpPr>
        <p:spPr>
          <a:xfrm>
            <a:off x="9257440" y="5902170"/>
            <a:ext cx="2600173" cy="651332"/>
          </a:xfrm>
          <a:prstGeom prst="rect">
            <a:avLst/>
          </a:prstGeom>
          <a:solidFill>
            <a:srgbClr val="108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91" b="1" dirty="0">
                <a:latin typeface="Arial" panose="020B0604020202020204" pitchFamily="34" charset="0"/>
                <a:cs typeface="Arial" panose="020B0604020202020204" pitchFamily="34" charset="0"/>
              </a:rPr>
              <a:t>Mobilisation des réservoirs </a:t>
            </a:r>
            <a:r>
              <a:rPr lang="fr-FR" sz="1791" b="1" dirty="0" err="1">
                <a:latin typeface="Arial" panose="020B0604020202020204" pitchFamily="34" charset="0"/>
                <a:cs typeface="Arial" panose="020B0604020202020204" pitchFamily="34" charset="0"/>
              </a:rPr>
              <a:t>hydroélec</a:t>
            </a:r>
            <a:endParaRPr lang="fr-FR" sz="179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CCB06F87-B599-4196-9446-18B1BF5037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4" y="1265341"/>
            <a:ext cx="3817154" cy="403586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1A85F77-A145-443F-A59C-E6BA17E9E59D}"/>
              </a:ext>
            </a:extLst>
          </p:cNvPr>
          <p:cNvSpPr/>
          <p:nvPr/>
        </p:nvSpPr>
        <p:spPr>
          <a:xfrm>
            <a:off x="318607" y="73431"/>
            <a:ext cx="11156088" cy="863499"/>
          </a:xfrm>
          <a:prstGeom prst="rect">
            <a:avLst/>
          </a:prstGeom>
          <a:solidFill>
            <a:srgbClr val="1057C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Les enjeux de la ressource en eau sur le bassin Adour-Garonne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AF6CD543-8901-49E2-9235-D9A744544776}"/>
              </a:ext>
            </a:extLst>
          </p:cNvPr>
          <p:cNvGrpSpPr/>
          <p:nvPr/>
        </p:nvGrpSpPr>
        <p:grpSpPr>
          <a:xfrm>
            <a:off x="4628099" y="3884074"/>
            <a:ext cx="777597" cy="792263"/>
            <a:chOff x="4702681" y="4379108"/>
            <a:chExt cx="777597" cy="792262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2110EE64-BF5E-40F3-9374-4B06B41C5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2681" y="4425880"/>
              <a:ext cx="767086" cy="724470"/>
            </a:xfrm>
            <a:prstGeom prst="rect">
              <a:avLst/>
            </a:prstGeom>
          </p:spPr>
        </p:pic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FE38A2FF-8D62-480C-A4D9-7068ABD53AC9}"/>
                </a:ext>
              </a:extLst>
            </p:cNvPr>
            <p:cNvSpPr/>
            <p:nvPr/>
          </p:nvSpPr>
          <p:spPr>
            <a:xfrm>
              <a:off x="4713192" y="4379108"/>
              <a:ext cx="767086" cy="792262"/>
            </a:xfrm>
            <a:prstGeom prst="ellipse">
              <a:avLst/>
            </a:prstGeom>
            <a:noFill/>
            <a:ln w="47625">
              <a:solidFill>
                <a:srgbClr val="105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22537160-22C6-46A4-8807-C4268AC684C7}"/>
              </a:ext>
            </a:extLst>
          </p:cNvPr>
          <p:cNvGrpSpPr/>
          <p:nvPr/>
        </p:nvGrpSpPr>
        <p:grpSpPr>
          <a:xfrm>
            <a:off x="6096000" y="3842802"/>
            <a:ext cx="767087" cy="792263"/>
            <a:chOff x="6568163" y="4366738"/>
            <a:chExt cx="767086" cy="792262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C3C4167B-4CF1-43A2-A247-AB2747207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2854" y="4405812"/>
              <a:ext cx="728439" cy="723518"/>
            </a:xfrm>
            <a:prstGeom prst="rect">
              <a:avLst/>
            </a:prstGeom>
          </p:spPr>
        </p:pic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82A53593-AA48-45FC-8BC5-78B0BF47AB50}"/>
                </a:ext>
              </a:extLst>
            </p:cNvPr>
            <p:cNvSpPr/>
            <p:nvPr/>
          </p:nvSpPr>
          <p:spPr>
            <a:xfrm>
              <a:off x="6568163" y="4366738"/>
              <a:ext cx="767086" cy="792262"/>
            </a:xfrm>
            <a:prstGeom prst="ellipse">
              <a:avLst/>
            </a:prstGeom>
            <a:noFill/>
            <a:ln w="47625">
              <a:solidFill>
                <a:srgbClr val="105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AB3A11F2-A713-4194-8B94-7E64E5BC9311}"/>
              </a:ext>
            </a:extLst>
          </p:cNvPr>
          <p:cNvGrpSpPr/>
          <p:nvPr/>
        </p:nvGrpSpPr>
        <p:grpSpPr>
          <a:xfrm>
            <a:off x="8969140" y="3852963"/>
            <a:ext cx="779837" cy="792263"/>
            <a:chOff x="10005850" y="4300458"/>
            <a:chExt cx="779837" cy="792262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20A97C3B-A2E6-4E3C-BC76-9CEA96C46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05850" y="4327162"/>
              <a:ext cx="779837" cy="755467"/>
            </a:xfrm>
            <a:prstGeom prst="rect">
              <a:avLst/>
            </a:prstGeom>
          </p:spPr>
        </p:pic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04B7E8FC-405F-4A2A-B344-6345A7BC6B50}"/>
                </a:ext>
              </a:extLst>
            </p:cNvPr>
            <p:cNvSpPr/>
            <p:nvPr/>
          </p:nvSpPr>
          <p:spPr>
            <a:xfrm>
              <a:off x="10012002" y="4300458"/>
              <a:ext cx="767086" cy="792262"/>
            </a:xfrm>
            <a:prstGeom prst="ellipse">
              <a:avLst/>
            </a:prstGeom>
            <a:noFill/>
            <a:ln w="47625">
              <a:solidFill>
                <a:srgbClr val="105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6" name="Image 25">
            <a:extLst>
              <a:ext uri="{FF2B5EF4-FFF2-40B4-BE49-F238E27FC236}">
                <a16:creationId xmlns:a16="http://schemas.microsoft.com/office/drawing/2014/main" id="{5F22F53D-B426-41C3-BE9F-B23A1760BDA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828" y="3884607"/>
            <a:ext cx="768058" cy="755468"/>
          </a:xfrm>
          <a:prstGeom prst="rect">
            <a:avLst/>
          </a:prstGeom>
        </p:spPr>
      </p:pic>
      <p:sp>
        <p:nvSpPr>
          <p:cNvPr id="30" name="Ellipse 29">
            <a:extLst>
              <a:ext uri="{FF2B5EF4-FFF2-40B4-BE49-F238E27FC236}">
                <a16:creationId xmlns:a16="http://schemas.microsoft.com/office/drawing/2014/main" id="{D2AB0D5C-0C47-49AA-BF5D-00F82D76F852}"/>
              </a:ext>
            </a:extLst>
          </p:cNvPr>
          <p:cNvSpPr/>
          <p:nvPr/>
        </p:nvSpPr>
        <p:spPr>
          <a:xfrm>
            <a:off x="7552339" y="3863054"/>
            <a:ext cx="767086" cy="792263"/>
          </a:xfrm>
          <a:prstGeom prst="ellipse">
            <a:avLst/>
          </a:prstGeom>
          <a:noFill/>
          <a:ln w="47625">
            <a:solidFill>
              <a:srgbClr val="105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415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3"/>
          <p:cNvSpPr>
            <a:spLocks noGrp="1"/>
          </p:cNvSpPr>
          <p:nvPr>
            <p:ph type="body" sz="quarter" idx="19"/>
          </p:nvPr>
        </p:nvSpPr>
        <p:spPr>
          <a:xfrm>
            <a:off x="-203822" y="-344378"/>
            <a:ext cx="12359958" cy="1365982"/>
          </a:xfrm>
        </p:spPr>
        <p:txBody>
          <a:bodyPr vert="horz" lIns="608479" tIns="465307" rIns="0" bIns="45720" rtlCol="0">
            <a:normAutofit/>
          </a:bodyPr>
          <a:lstStyle/>
          <a:p>
            <a:pPr>
              <a:lnSpc>
                <a:spcPct val="70000"/>
              </a:lnSpc>
            </a:pPr>
            <a:r>
              <a:rPr lang="fr-FR" sz="2784" dirty="0">
                <a:solidFill>
                  <a:srgbClr val="FF9900"/>
                </a:solidFill>
              </a:rPr>
              <a:t>EDF Hydro en Occitanie : </a:t>
            </a:r>
          </a:p>
          <a:p>
            <a:pPr>
              <a:lnSpc>
                <a:spcPct val="70000"/>
              </a:lnSpc>
            </a:pPr>
            <a:r>
              <a:rPr lang="fr-FR" sz="2784" dirty="0">
                <a:solidFill>
                  <a:srgbClr val="FF9900"/>
                </a:solidFill>
              </a:rPr>
              <a:t>				Une forte contribution au soutien d’étiage</a:t>
            </a:r>
            <a:endParaRPr lang="fr-FR" sz="2784" dirty="0"/>
          </a:p>
        </p:txBody>
      </p:sp>
      <p:sp>
        <p:nvSpPr>
          <p:cNvPr id="10" name="ZoneTexte 9"/>
          <p:cNvSpPr txBox="1"/>
          <p:nvPr/>
        </p:nvSpPr>
        <p:spPr>
          <a:xfrm>
            <a:off x="6014977" y="1047169"/>
            <a:ext cx="5932025" cy="737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90000"/>
            </a:pPr>
            <a:r>
              <a:rPr lang="fr-FR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147 Mm</a:t>
            </a:r>
            <a:r>
              <a:rPr lang="fr-FR" sz="2400" b="1" baseline="30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791" dirty="0">
                <a:latin typeface="Arial" panose="020B0604020202020204" pitchFamily="34" charset="0"/>
                <a:cs typeface="Arial" panose="020B0604020202020204" pitchFamily="34" charset="0"/>
              </a:rPr>
              <a:t>conventionnés et réservés chaque été par EDF Hydro dans le Grand Sud-Ouest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1" y="984153"/>
            <a:ext cx="5766571" cy="5192311"/>
          </a:xfrm>
          <a:prstGeom prst="rect">
            <a:avLst/>
          </a:prstGeom>
          <a:ln w="63500">
            <a:solidFill>
              <a:srgbClr val="1089FF"/>
            </a:solidFill>
          </a:ln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CB77AC4E-5594-430B-837C-7BD687E41534}"/>
              </a:ext>
            </a:extLst>
          </p:cNvPr>
          <p:cNvSpPr/>
          <p:nvPr/>
        </p:nvSpPr>
        <p:spPr>
          <a:xfrm rot="15576201">
            <a:off x="1251675" y="4088285"/>
            <a:ext cx="1505596" cy="772768"/>
          </a:xfrm>
          <a:prstGeom prst="ellipse">
            <a:avLst/>
          </a:prstGeom>
          <a:noFill/>
          <a:ln w="63500">
            <a:solidFill>
              <a:srgbClr val="108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fr-FR" sz="1791" b="1">
              <a:solidFill>
                <a:srgbClr val="002060"/>
              </a:solidFill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697E371-555F-4E57-A927-83D7D7034DA3}"/>
              </a:ext>
            </a:extLst>
          </p:cNvPr>
          <p:cNvSpPr/>
          <p:nvPr/>
        </p:nvSpPr>
        <p:spPr>
          <a:xfrm rot="20877346">
            <a:off x="2721759" y="2183364"/>
            <a:ext cx="2147840" cy="772768"/>
          </a:xfrm>
          <a:prstGeom prst="ellipse">
            <a:avLst/>
          </a:prstGeom>
          <a:noFill/>
          <a:ln w="63500">
            <a:solidFill>
              <a:srgbClr val="108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fr-FR" sz="1791" b="1">
              <a:solidFill>
                <a:srgbClr val="002060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696BF244-0CE3-42B4-90FF-B48933C3C16D}"/>
              </a:ext>
            </a:extLst>
          </p:cNvPr>
          <p:cNvSpPr/>
          <p:nvPr/>
        </p:nvSpPr>
        <p:spPr>
          <a:xfrm rot="15933902">
            <a:off x="3620696" y="4983748"/>
            <a:ext cx="1316893" cy="605621"/>
          </a:xfrm>
          <a:prstGeom prst="ellipse">
            <a:avLst/>
          </a:prstGeom>
          <a:noFill/>
          <a:ln w="63500">
            <a:solidFill>
              <a:srgbClr val="108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fr-FR" sz="1791" b="1">
              <a:solidFill>
                <a:srgbClr val="002060"/>
              </a:solidFill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11B1229C-A9E5-4611-8892-5CAB480B3959}"/>
              </a:ext>
            </a:extLst>
          </p:cNvPr>
          <p:cNvSpPr/>
          <p:nvPr/>
        </p:nvSpPr>
        <p:spPr>
          <a:xfrm rot="15719157">
            <a:off x="2048993" y="4140653"/>
            <a:ext cx="2205113" cy="1254369"/>
          </a:xfrm>
          <a:prstGeom prst="ellipse">
            <a:avLst/>
          </a:prstGeom>
          <a:noFill/>
          <a:ln w="63500">
            <a:solidFill>
              <a:srgbClr val="108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fr-FR" sz="1791" b="1">
              <a:solidFill>
                <a:srgbClr val="002060"/>
              </a:solidFill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D911BC30-ACA4-4EEE-B9D9-BCF2D9B78C57}"/>
              </a:ext>
            </a:extLst>
          </p:cNvPr>
          <p:cNvSpPr/>
          <p:nvPr/>
        </p:nvSpPr>
        <p:spPr>
          <a:xfrm rot="356619">
            <a:off x="3711042" y="3868348"/>
            <a:ext cx="1452903" cy="751877"/>
          </a:xfrm>
          <a:prstGeom prst="ellipse">
            <a:avLst/>
          </a:prstGeom>
          <a:noFill/>
          <a:ln w="63500">
            <a:solidFill>
              <a:srgbClr val="108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fr-FR" sz="1791" b="1">
              <a:solidFill>
                <a:srgbClr val="002060"/>
              </a:solidFill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5A3C186F-A9DF-4662-A1DF-6FAEC64B1E5D}"/>
              </a:ext>
            </a:extLst>
          </p:cNvPr>
          <p:cNvSpPr/>
          <p:nvPr/>
        </p:nvSpPr>
        <p:spPr>
          <a:xfrm rot="20317208">
            <a:off x="3710346" y="2882087"/>
            <a:ext cx="1673567" cy="772768"/>
          </a:xfrm>
          <a:prstGeom prst="ellipse">
            <a:avLst/>
          </a:prstGeom>
          <a:noFill/>
          <a:ln w="63500">
            <a:solidFill>
              <a:srgbClr val="108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fr-FR" sz="1791" b="1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422D36-3515-4431-9213-0C1A10F0467F}"/>
              </a:ext>
            </a:extLst>
          </p:cNvPr>
          <p:cNvSpPr/>
          <p:nvPr/>
        </p:nvSpPr>
        <p:spPr>
          <a:xfrm>
            <a:off x="183457" y="5331967"/>
            <a:ext cx="2000203" cy="750039"/>
          </a:xfrm>
          <a:prstGeom prst="rect">
            <a:avLst/>
          </a:prstGeom>
          <a:solidFill>
            <a:srgbClr val="105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988" b="1" dirty="0"/>
              <a:t>Adour</a:t>
            </a:r>
          </a:p>
          <a:p>
            <a:pPr algn="ctr"/>
            <a:r>
              <a:rPr lang="fr-FR" sz="1791" dirty="0"/>
              <a:t>Institution Adour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F007E49-7621-4CBD-ABDD-16BE4250E67C}"/>
              </a:ext>
            </a:extLst>
          </p:cNvPr>
          <p:cNvSpPr/>
          <p:nvPr/>
        </p:nvSpPr>
        <p:spPr>
          <a:xfrm>
            <a:off x="-15775" y="4992148"/>
            <a:ext cx="1246769" cy="500400"/>
          </a:xfrm>
          <a:prstGeom prst="ellipse">
            <a:avLst/>
          </a:prstGeom>
          <a:solidFill>
            <a:schemeClr val="bg1"/>
          </a:solidFill>
          <a:ln w="63500">
            <a:solidFill>
              <a:srgbClr val="108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791" b="1" dirty="0">
                <a:solidFill>
                  <a:srgbClr val="002060"/>
                </a:solidFill>
              </a:rPr>
              <a:t>2,8 Mm3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E90EC0-7D61-44F5-9990-722200896B4F}"/>
              </a:ext>
            </a:extLst>
          </p:cNvPr>
          <p:cNvSpPr/>
          <p:nvPr/>
        </p:nvSpPr>
        <p:spPr>
          <a:xfrm>
            <a:off x="6176885" y="2511689"/>
            <a:ext cx="1543429" cy="750039"/>
          </a:xfrm>
          <a:prstGeom prst="rect">
            <a:avLst/>
          </a:prstGeom>
          <a:solidFill>
            <a:srgbClr val="105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988" b="1" dirty="0"/>
              <a:t>Lot</a:t>
            </a:r>
          </a:p>
          <a:p>
            <a:pPr algn="ctr"/>
            <a:r>
              <a:rPr lang="fr-FR" sz="1791" dirty="0"/>
              <a:t>Entente Lot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FF275242-00AF-4E1E-AF4C-16D278B57958}"/>
              </a:ext>
            </a:extLst>
          </p:cNvPr>
          <p:cNvSpPr/>
          <p:nvPr/>
        </p:nvSpPr>
        <p:spPr>
          <a:xfrm>
            <a:off x="7268996" y="2409540"/>
            <a:ext cx="1246769" cy="500400"/>
          </a:xfrm>
          <a:prstGeom prst="ellipse">
            <a:avLst/>
          </a:prstGeom>
          <a:solidFill>
            <a:schemeClr val="bg1"/>
          </a:solidFill>
          <a:ln w="63500">
            <a:solidFill>
              <a:srgbClr val="108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791" b="1" dirty="0">
                <a:solidFill>
                  <a:srgbClr val="002060"/>
                </a:solidFill>
              </a:rPr>
              <a:t>33 Mm3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152BEA-2CAE-4D59-BE11-C90FF0C34A70}"/>
              </a:ext>
            </a:extLst>
          </p:cNvPr>
          <p:cNvSpPr/>
          <p:nvPr/>
        </p:nvSpPr>
        <p:spPr>
          <a:xfrm>
            <a:off x="6441021" y="5426425"/>
            <a:ext cx="1418190" cy="750039"/>
          </a:xfrm>
          <a:prstGeom prst="rect">
            <a:avLst/>
          </a:prstGeom>
          <a:solidFill>
            <a:srgbClr val="1057C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988" b="1" dirty="0"/>
              <a:t>Aude</a:t>
            </a:r>
          </a:p>
          <a:p>
            <a:pPr algn="ctr"/>
            <a:r>
              <a:rPr lang="fr-FR" sz="1791" dirty="0"/>
              <a:t>DDT 11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1EFEEA84-83CE-4740-94C8-670DA955F973}"/>
              </a:ext>
            </a:extLst>
          </p:cNvPr>
          <p:cNvSpPr/>
          <p:nvPr/>
        </p:nvSpPr>
        <p:spPr>
          <a:xfrm>
            <a:off x="7592185" y="5362773"/>
            <a:ext cx="1246769" cy="500400"/>
          </a:xfrm>
          <a:prstGeom prst="ellipse">
            <a:avLst/>
          </a:prstGeom>
          <a:solidFill>
            <a:schemeClr val="bg1"/>
          </a:solidFill>
          <a:ln w="63500">
            <a:solidFill>
              <a:srgbClr val="108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791" b="1" dirty="0">
                <a:solidFill>
                  <a:srgbClr val="002060"/>
                </a:solidFill>
              </a:rPr>
              <a:t>10 Mm3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545F686-60B4-4D08-91E8-6FD403572DDB}"/>
              </a:ext>
            </a:extLst>
          </p:cNvPr>
          <p:cNvSpPr/>
          <p:nvPr/>
        </p:nvSpPr>
        <p:spPr>
          <a:xfrm>
            <a:off x="7256445" y="3473575"/>
            <a:ext cx="1754863" cy="750039"/>
          </a:xfrm>
          <a:prstGeom prst="rect">
            <a:avLst/>
          </a:prstGeom>
          <a:solidFill>
            <a:srgbClr val="105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988" b="1" dirty="0"/>
              <a:t>Aveyron</a:t>
            </a:r>
          </a:p>
          <a:p>
            <a:pPr algn="ctr"/>
            <a:r>
              <a:rPr lang="fr-FR" sz="1791" dirty="0"/>
              <a:t>CD 82 / DDT 82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92FE2290-8E89-4789-A7B0-B1F1163D52B6}"/>
              </a:ext>
            </a:extLst>
          </p:cNvPr>
          <p:cNvSpPr/>
          <p:nvPr/>
        </p:nvSpPr>
        <p:spPr>
          <a:xfrm>
            <a:off x="8557065" y="3294744"/>
            <a:ext cx="1246769" cy="500400"/>
          </a:xfrm>
          <a:prstGeom prst="ellipse">
            <a:avLst/>
          </a:prstGeom>
          <a:solidFill>
            <a:schemeClr val="bg1"/>
          </a:solidFill>
          <a:ln w="63500">
            <a:solidFill>
              <a:srgbClr val="108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791" b="1" dirty="0">
                <a:solidFill>
                  <a:srgbClr val="002060"/>
                </a:solidFill>
              </a:rPr>
              <a:t>6,1 Mm3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4A57DCF-8CB6-41FE-8472-D5F09EEA33E7}"/>
              </a:ext>
            </a:extLst>
          </p:cNvPr>
          <p:cNvSpPr/>
          <p:nvPr/>
        </p:nvSpPr>
        <p:spPr>
          <a:xfrm>
            <a:off x="8115923" y="4435858"/>
            <a:ext cx="1163573" cy="750039"/>
          </a:xfrm>
          <a:prstGeom prst="rect">
            <a:avLst/>
          </a:prstGeom>
          <a:solidFill>
            <a:srgbClr val="105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988" b="1" dirty="0"/>
              <a:t>Tarn</a:t>
            </a:r>
          </a:p>
          <a:p>
            <a:pPr algn="ctr"/>
            <a:r>
              <a:rPr lang="fr-FR" sz="1791" dirty="0"/>
              <a:t>CD 81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59CAB8AC-CDAC-4D81-B435-26479928E798}"/>
              </a:ext>
            </a:extLst>
          </p:cNvPr>
          <p:cNvSpPr/>
          <p:nvPr/>
        </p:nvSpPr>
        <p:spPr>
          <a:xfrm>
            <a:off x="8980989" y="4343925"/>
            <a:ext cx="1246769" cy="500400"/>
          </a:xfrm>
          <a:prstGeom prst="ellipse">
            <a:avLst/>
          </a:prstGeom>
          <a:solidFill>
            <a:schemeClr val="bg1"/>
          </a:solidFill>
          <a:ln w="63500">
            <a:solidFill>
              <a:srgbClr val="108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791" b="1" dirty="0">
                <a:solidFill>
                  <a:srgbClr val="002060"/>
                </a:solidFill>
              </a:rPr>
              <a:t>26 Mm</a:t>
            </a:r>
            <a:r>
              <a:rPr lang="fr-FR" sz="1791" b="1" baseline="30000" dirty="0">
                <a:solidFill>
                  <a:srgbClr val="002060"/>
                </a:solidFill>
              </a:rPr>
              <a:t>3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E749F181-F555-4459-91A6-983890AB64BE}"/>
              </a:ext>
            </a:extLst>
          </p:cNvPr>
          <p:cNvCxnSpPr>
            <a:cxnSpLocks/>
          </p:cNvCxnSpPr>
          <p:nvPr/>
        </p:nvCxnSpPr>
        <p:spPr>
          <a:xfrm>
            <a:off x="4736182" y="2529409"/>
            <a:ext cx="1462007" cy="0"/>
          </a:xfrm>
          <a:prstGeom prst="line">
            <a:avLst/>
          </a:prstGeom>
          <a:solidFill>
            <a:schemeClr val="bg1"/>
          </a:solidFill>
          <a:ln w="63500">
            <a:solidFill>
              <a:srgbClr val="108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35598942-C001-4402-80C5-4E1B0CE83CFC}"/>
              </a:ext>
            </a:extLst>
          </p:cNvPr>
          <p:cNvCxnSpPr>
            <a:cxnSpLocks/>
          </p:cNvCxnSpPr>
          <p:nvPr/>
        </p:nvCxnSpPr>
        <p:spPr>
          <a:xfrm>
            <a:off x="5005984" y="3506829"/>
            <a:ext cx="2250461" cy="6379"/>
          </a:xfrm>
          <a:prstGeom prst="line">
            <a:avLst/>
          </a:prstGeom>
          <a:solidFill>
            <a:schemeClr val="bg1"/>
          </a:solidFill>
          <a:ln w="63500">
            <a:solidFill>
              <a:srgbClr val="108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FAB03FC6-A251-4071-8DA4-79709B3B76DF}"/>
              </a:ext>
            </a:extLst>
          </p:cNvPr>
          <p:cNvCxnSpPr>
            <a:cxnSpLocks/>
          </p:cNvCxnSpPr>
          <p:nvPr/>
        </p:nvCxnSpPr>
        <p:spPr>
          <a:xfrm>
            <a:off x="5089897" y="4466865"/>
            <a:ext cx="3026025" cy="10511"/>
          </a:xfrm>
          <a:prstGeom prst="line">
            <a:avLst/>
          </a:prstGeom>
          <a:solidFill>
            <a:schemeClr val="bg1"/>
          </a:solidFill>
          <a:ln w="63500">
            <a:solidFill>
              <a:srgbClr val="108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69A73617-3054-49EB-9D88-7DAEFB6AEF37}"/>
              </a:ext>
            </a:extLst>
          </p:cNvPr>
          <p:cNvCxnSpPr>
            <a:cxnSpLocks/>
          </p:cNvCxnSpPr>
          <p:nvPr/>
        </p:nvCxnSpPr>
        <p:spPr>
          <a:xfrm>
            <a:off x="4547129" y="5464849"/>
            <a:ext cx="1893891" cy="0"/>
          </a:xfrm>
          <a:prstGeom prst="line">
            <a:avLst/>
          </a:prstGeom>
          <a:solidFill>
            <a:schemeClr val="bg1"/>
          </a:solidFill>
          <a:ln w="63500">
            <a:solidFill>
              <a:srgbClr val="108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3898DF8F-C4A7-47A6-9636-05BB0420C0EC}"/>
              </a:ext>
            </a:extLst>
          </p:cNvPr>
          <p:cNvCxnSpPr>
            <a:cxnSpLocks/>
          </p:cNvCxnSpPr>
          <p:nvPr/>
        </p:nvCxnSpPr>
        <p:spPr>
          <a:xfrm flipV="1">
            <a:off x="1623804" y="4410167"/>
            <a:ext cx="0" cy="921800"/>
          </a:xfrm>
          <a:prstGeom prst="line">
            <a:avLst/>
          </a:prstGeom>
          <a:solidFill>
            <a:schemeClr val="bg1"/>
          </a:solidFill>
          <a:ln w="63500">
            <a:solidFill>
              <a:srgbClr val="108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A951042F-8BDA-4A23-8D11-19483CB7ABEA}"/>
              </a:ext>
            </a:extLst>
          </p:cNvPr>
          <p:cNvCxnSpPr>
            <a:cxnSpLocks/>
          </p:cNvCxnSpPr>
          <p:nvPr/>
        </p:nvCxnSpPr>
        <p:spPr>
          <a:xfrm flipV="1">
            <a:off x="3707547" y="5424755"/>
            <a:ext cx="0" cy="921800"/>
          </a:xfrm>
          <a:prstGeom prst="line">
            <a:avLst/>
          </a:prstGeom>
          <a:solidFill>
            <a:schemeClr val="bg1"/>
          </a:solidFill>
          <a:ln w="63500">
            <a:solidFill>
              <a:srgbClr val="108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A1A3B0DD-892A-4CEA-885A-76CED00BA531}"/>
              </a:ext>
            </a:extLst>
          </p:cNvPr>
          <p:cNvSpPr/>
          <p:nvPr/>
        </p:nvSpPr>
        <p:spPr>
          <a:xfrm>
            <a:off x="3101757" y="6038546"/>
            <a:ext cx="1904227" cy="750039"/>
          </a:xfrm>
          <a:prstGeom prst="rect">
            <a:avLst/>
          </a:prstGeom>
          <a:solidFill>
            <a:srgbClr val="105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988" b="1" dirty="0"/>
              <a:t>Garonne</a:t>
            </a:r>
          </a:p>
          <a:p>
            <a:pPr algn="ctr"/>
            <a:r>
              <a:rPr lang="fr-FR" sz="1791" dirty="0"/>
              <a:t>SMEAG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8BD5EFE2-8614-45BB-A1AD-2979F925647C}"/>
              </a:ext>
            </a:extLst>
          </p:cNvPr>
          <p:cNvSpPr/>
          <p:nvPr/>
        </p:nvSpPr>
        <p:spPr>
          <a:xfrm>
            <a:off x="2041200" y="6223595"/>
            <a:ext cx="1402719" cy="500400"/>
          </a:xfrm>
          <a:prstGeom prst="ellipse">
            <a:avLst/>
          </a:prstGeom>
          <a:solidFill>
            <a:schemeClr val="bg1"/>
          </a:solidFill>
          <a:ln w="63500">
            <a:solidFill>
              <a:srgbClr val="108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791" b="1" dirty="0">
                <a:solidFill>
                  <a:srgbClr val="002060"/>
                </a:solidFill>
              </a:rPr>
              <a:t>69,5 Mm3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FE3E32B-8422-4C7E-AB49-256F0242A966}"/>
              </a:ext>
            </a:extLst>
          </p:cNvPr>
          <p:cNvSpPr/>
          <p:nvPr/>
        </p:nvSpPr>
        <p:spPr>
          <a:xfrm>
            <a:off x="318607" y="73431"/>
            <a:ext cx="11156088" cy="863499"/>
          </a:xfrm>
          <a:prstGeom prst="rect">
            <a:avLst/>
          </a:prstGeom>
          <a:solidFill>
            <a:srgbClr val="1057C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La contribution d’EDF Hydro au soutien des étiages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B18198B-D540-0268-3F66-BA9E99762763}"/>
              </a:ext>
            </a:extLst>
          </p:cNvPr>
          <p:cNvSpPr txBox="1"/>
          <p:nvPr/>
        </p:nvSpPr>
        <p:spPr>
          <a:xfrm>
            <a:off x="6014976" y="1723551"/>
            <a:ext cx="623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91" dirty="0">
                <a:latin typeface="Arial" panose="020B0604020202020204" pitchFamily="34" charset="0"/>
                <a:cs typeface="Arial" panose="020B0604020202020204" pitchFamily="34" charset="0"/>
              </a:rPr>
              <a:t>Des lâchers réalisés depuis </a:t>
            </a:r>
            <a:r>
              <a:rPr lang="fr-FR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ans </a:t>
            </a:r>
            <a:r>
              <a:rPr lang="fr-FR" sz="1791" dirty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sont </a:t>
            </a:r>
            <a:r>
              <a:rPr lang="fr-FR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indemnisés</a:t>
            </a:r>
          </a:p>
        </p:txBody>
      </p:sp>
    </p:spTree>
    <p:extLst>
      <p:ext uri="{BB962C8B-B14F-4D97-AF65-F5344CB8AC3E}">
        <p14:creationId xmlns:p14="http://schemas.microsoft.com/office/powerpoint/2010/main" val="14892889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8" ma:contentTypeDescription="Create a new document." ma:contentTypeScope="" ma:versionID="b7018ebc673f9c6a7ffefe12b2c86bf2">
  <xsd:schema xmlns:xsd="http://www.w3.org/2001/XMLSchema" xmlns:xs="http://www.w3.org/2001/XMLSchema" xmlns:p="http://schemas.microsoft.com/office/2006/metadata/properties" xmlns:ns2="ca8b9c18-5e1d-46e5-9d1a-4e2a3224a5d3" xmlns:ns3="597f0e91-a424-40e7-b159-919cd36229ca" targetNamespace="http://schemas.microsoft.com/office/2006/metadata/properties" ma:root="true" ma:fieldsID="8b840ae0a157c9c7b00851061c5d6370" ns2:_="" ns3:_="">
    <xsd:import namespace="ca8b9c18-5e1d-46e5-9d1a-4e2a3224a5d3"/>
    <xsd:import namespace="597f0e91-a424-40e7-b159-919cd36229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5f3d6fe-baf4-44b9-a882-657db6edb6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f0e91-a424-40e7-b159-919cd3622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45a579-8ad3-4386-ab0e-ea2618c9e016}" ma:internalName="TaxCatchAll" ma:showField="CatchAllData" ma:web="597f0e91-a424-40e7-b159-919cd3622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8b9c18-5e1d-46e5-9d1a-4e2a3224a5d3">
      <Terms xmlns="http://schemas.microsoft.com/office/infopath/2007/PartnerControls"/>
    </lcf76f155ced4ddcb4097134ff3c332f>
    <TaxCatchAll xmlns="597f0e91-a424-40e7-b159-919cd36229ca" xsi:nil="true"/>
  </documentManagement>
</p:properties>
</file>

<file path=customXml/itemProps1.xml><?xml version="1.0" encoding="utf-8"?>
<ds:datastoreItem xmlns:ds="http://schemas.openxmlformats.org/officeDocument/2006/customXml" ds:itemID="{584072AC-4B41-4157-A291-EC1124C059C5}"/>
</file>

<file path=customXml/itemProps2.xml><?xml version="1.0" encoding="utf-8"?>
<ds:datastoreItem xmlns:ds="http://schemas.openxmlformats.org/officeDocument/2006/customXml" ds:itemID="{335B2D03-FB79-4DC1-B8D1-D904064FE791}"/>
</file>

<file path=customXml/itemProps3.xml><?xml version="1.0" encoding="utf-8"?>
<ds:datastoreItem xmlns:ds="http://schemas.openxmlformats.org/officeDocument/2006/customXml" ds:itemID="{6B89D52B-9D48-48E9-81E4-6A24C2C1A5B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3431</TotalTime>
  <Words>1038</Words>
  <Application>Microsoft Office PowerPoint</Application>
  <PresentationFormat>Grand écran</PresentationFormat>
  <Paragraphs>180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EDF 2020</vt:lpstr>
      <vt:lpstr>EDF 2020 ExtraBold</vt:lpstr>
      <vt:lpstr>Symbol</vt:lpstr>
      <vt:lpstr>Wingdings</vt:lpstr>
      <vt:lpstr>Work Sans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marion grenier</dc:creator>
  <cp:lastModifiedBy>Géraldine Benali</cp:lastModifiedBy>
  <cp:revision>186</cp:revision>
  <cp:lastPrinted>2023-06-22T09:15:04Z</cp:lastPrinted>
  <dcterms:created xsi:type="dcterms:W3CDTF">2021-04-07T13:05:34Z</dcterms:created>
  <dcterms:modified xsi:type="dcterms:W3CDTF">2025-03-13T09:53:39Z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d26f538-337a-4593-a7e6-123667b1a538_Enabled">
    <vt:lpwstr>true</vt:lpwstr>
  </property>
  <property fmtid="{D5CDD505-2E9C-101B-9397-08002B2CF9AE}" pid="3" name="MSIP_Label_2d26f538-337a-4593-a7e6-123667b1a538_SetDate">
    <vt:lpwstr>2023-03-22T14:26:01Z</vt:lpwstr>
  </property>
  <property fmtid="{D5CDD505-2E9C-101B-9397-08002B2CF9AE}" pid="4" name="MSIP_Label_2d26f538-337a-4593-a7e6-123667b1a538_Method">
    <vt:lpwstr>Standard</vt:lpwstr>
  </property>
  <property fmtid="{D5CDD505-2E9C-101B-9397-08002B2CF9AE}" pid="5" name="MSIP_Label_2d26f538-337a-4593-a7e6-123667b1a538_Name">
    <vt:lpwstr>C1 Interne</vt:lpwstr>
  </property>
  <property fmtid="{D5CDD505-2E9C-101B-9397-08002B2CF9AE}" pid="6" name="MSIP_Label_2d26f538-337a-4593-a7e6-123667b1a538_SiteId">
    <vt:lpwstr>e242425b-70fc-44dc-9ddf-c21e304e6c80</vt:lpwstr>
  </property>
  <property fmtid="{D5CDD505-2E9C-101B-9397-08002B2CF9AE}" pid="7" name="MSIP_Label_2d26f538-337a-4593-a7e6-123667b1a538_ActionId">
    <vt:lpwstr>69cf1026-689b-4af6-aa37-088f7b8d5646</vt:lpwstr>
  </property>
  <property fmtid="{D5CDD505-2E9C-101B-9397-08002B2CF9AE}" pid="8" name="MSIP_Label_2d26f538-337a-4593-a7e6-123667b1a538_ContentBits">
    <vt:lpwstr>0</vt:lpwstr>
  </property>
  <property fmtid="{D5CDD505-2E9C-101B-9397-08002B2CF9AE}" pid="9" name="ContentTypeId">
    <vt:lpwstr>0x010100C99A5812EC654640AAF0FBDB42E081DB</vt:lpwstr>
  </property>
</Properties>
</file>